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9" r:id="rId1"/>
  </p:sldMasterIdLst>
  <p:handoutMasterIdLst>
    <p:handoutMasterId r:id="rId26"/>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 id="283" r:id="rId22"/>
    <p:sldId id="295" r:id="rId23"/>
    <p:sldId id="276" r:id="rId24"/>
    <p:sldId id="28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2C04"/>
    <a:srgbClr val="171735"/>
    <a:srgbClr val="47AAFB"/>
    <a:srgbClr val="F6E7CA"/>
    <a:srgbClr val="BA0631"/>
    <a:srgbClr val="DCA330"/>
    <a:srgbClr val="CC17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51" d="100"/>
          <a:sy n="51" d="100"/>
        </p:scale>
        <p:origin x="-384"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962E8D5-7FEA-3C4C-81AD-88729E2C7CB6}" type="slidenum">
              <a:rPr lang="en-US"/>
              <a:pPr/>
              <a:t>‹#›</a:t>
            </a:fld>
            <a:endParaRPr lang="en-US"/>
          </a:p>
        </p:txBody>
      </p:sp>
    </p:spTree>
    <p:extLst>
      <p:ext uri="{BB962C8B-B14F-4D97-AF65-F5344CB8AC3E}">
        <p14:creationId xmlns:p14="http://schemas.microsoft.com/office/powerpoint/2010/main" val="11926255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3940646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068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5536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8575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897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8134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7773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87382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8821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6246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87936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800600" y="5181600"/>
            <a:ext cx="4343400" cy="609600"/>
          </a:xfrm>
        </p:spPr>
        <p:txBody>
          <a:bodyPr/>
          <a:lstStyle/>
          <a:p>
            <a:pPr eaLnBrk="1" hangingPunct="1"/>
            <a:r>
              <a:rPr lang="en-US" sz="2400">
                <a:solidFill>
                  <a:srgbClr val="DCA330"/>
                </a:solidFill>
                <a:latin typeface="Bernard MT Condensed" charset="0"/>
              </a:rPr>
              <a:t>Lesson 16: Building an Ark…Again</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12291" name="Rectangle 3"/>
          <p:cNvSpPr>
            <a:spLocks noChangeArrowheads="1"/>
          </p:cNvSpPr>
          <p:nvPr/>
        </p:nvSpPr>
        <p:spPr bwMode="auto">
          <a:xfrm>
            <a:off x="152400" y="152400"/>
            <a:ext cx="5257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F6E7CA"/>
                </a:solidFill>
                <a:latin typeface="Colonna MT" charset="0"/>
                <a:cs typeface="Times New Roman" charset="0"/>
              </a:rPr>
              <a:t>Noah did not wait to see the rain, and he did not stand around waiting for his children to be born before he started to work on the ark that was to save their lives. He obeyed God. It is good that he did, since Noah had no idea when the rain would start.</a:t>
            </a:r>
            <a:endParaRPr lang="en-US" sz="2800" b="1">
              <a:solidFill>
                <a:srgbClr val="F6E7CA"/>
              </a:solidFill>
              <a:latin typeface="Colonna MT" charset="0"/>
            </a:endParaRPr>
          </a:p>
        </p:txBody>
      </p:sp>
      <p:pic>
        <p:nvPicPr>
          <p:cNvPr id="12292" name="Picture 4" descr="C:\Users\Candra Poitras\Pictures\ark[1].jpg"/>
          <p:cNvPicPr>
            <a:picLocks noChangeAspect="1" noChangeArrowheads="1"/>
          </p:cNvPicPr>
          <p:nvPr/>
        </p:nvPicPr>
        <p:blipFill>
          <a:blip r:embed="rId3" cstate="print"/>
          <a:srcRect/>
          <a:stretch>
            <a:fillRect/>
          </a:stretch>
        </p:blipFill>
        <p:spPr bwMode="auto">
          <a:xfrm>
            <a:off x="4838700" y="3406584"/>
            <a:ext cx="4305300" cy="3451416"/>
          </a:xfrm>
          <a:prstGeom prst="rect">
            <a:avLst/>
          </a:prstGeom>
          <a:ln>
            <a:noFill/>
          </a:ln>
          <a:effectLst>
            <a:softEdge rad="112500"/>
          </a:effectLst>
        </p:spPr>
      </p:pic>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1000"/>
                                        <p:tgtEl>
                                          <p:spTgt spid="12291"/>
                                        </p:tgtEl>
                                      </p:cBhvr>
                                    </p:animEffect>
                                    <p:anim calcmode="lin" valueType="num">
                                      <p:cBhvr>
                                        <p:cTn id="8" dur="1000" fill="hold"/>
                                        <p:tgtEl>
                                          <p:spTgt spid="12291"/>
                                        </p:tgtEl>
                                        <p:attrNameLst>
                                          <p:attrName>ppt_x</p:attrName>
                                        </p:attrNameLst>
                                      </p:cBhvr>
                                      <p:tavLst>
                                        <p:tav tm="0">
                                          <p:val>
                                            <p:strVal val="#ppt_x"/>
                                          </p:val>
                                        </p:tav>
                                        <p:tav tm="100000">
                                          <p:val>
                                            <p:strVal val="#ppt_x"/>
                                          </p:val>
                                        </p:tav>
                                      </p:tavLst>
                                    </p:anim>
                                    <p:anim calcmode="lin" valueType="num">
                                      <p:cBhvr>
                                        <p:cTn id="9" dur="1000" fill="hold"/>
                                        <p:tgtEl>
                                          <p:spTgt spid="1229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2292"/>
                                        </p:tgtEl>
                                        <p:attrNameLst>
                                          <p:attrName>style.visibility</p:attrName>
                                        </p:attrNameLst>
                                      </p:cBhvr>
                                      <p:to>
                                        <p:strVal val="visible"/>
                                      </p:to>
                                    </p:set>
                                    <p:animEffect transition="in" filter="fade">
                                      <p:cBhvr>
                                        <p:cTn id="14" dur="1000"/>
                                        <p:tgtEl>
                                          <p:spTgt spid="12292"/>
                                        </p:tgtEl>
                                      </p:cBhvr>
                                    </p:animEffect>
                                    <p:anim calcmode="lin" valueType="num">
                                      <p:cBhvr>
                                        <p:cTn id="15" dur="1000" fill="hold"/>
                                        <p:tgtEl>
                                          <p:spTgt spid="12292"/>
                                        </p:tgtEl>
                                        <p:attrNameLst>
                                          <p:attrName>ppt_x</p:attrName>
                                        </p:attrNameLst>
                                      </p:cBhvr>
                                      <p:tavLst>
                                        <p:tav tm="0">
                                          <p:val>
                                            <p:strVal val="#ppt_x"/>
                                          </p:val>
                                        </p:tav>
                                        <p:tav tm="100000">
                                          <p:val>
                                            <p:strVal val="#ppt_x"/>
                                          </p:val>
                                        </p:tav>
                                      </p:tavLst>
                                    </p:anim>
                                    <p:anim calcmode="lin" valueType="num">
                                      <p:cBhvr>
                                        <p:cTn id="16" dur="1000" fill="hold"/>
                                        <p:tgtEl>
                                          <p:spTgt spid="122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3124200" y="1595438"/>
            <a:ext cx="60198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Some twenty years after he began building the ark, Noah</a:t>
            </a:r>
            <a:r>
              <a:rPr lang="ja-JP" altLang="en-US" sz="2800" b="1">
                <a:solidFill>
                  <a:srgbClr val="DCA330"/>
                </a:solidFill>
                <a:latin typeface="Colonna MT" charset="0"/>
              </a:rPr>
              <a:t>’</a:t>
            </a:r>
            <a:r>
              <a:rPr lang="en-US" sz="2800" b="1">
                <a:solidFill>
                  <a:srgbClr val="DCA330"/>
                </a:solidFill>
                <a:latin typeface="Colonna MT" charset="0"/>
              </a:rPr>
              <a:t>s first son, Shem, was born; Japheth was next, and then Ham. These boys grew up with the construction of the ark going on around them. They were a part of it and the ridicule that went along with the work. They heard their father preach to the people every day and endured the taunts of the wicked unbelievers. This went on for 120 years (Genesis 6:3). </a:t>
            </a:r>
          </a:p>
        </p:txBody>
      </p:sp>
      <p:pic>
        <p:nvPicPr>
          <p:cNvPr id="13315" name="Picture 3" descr="C:\Users\Candra Poitras\Pictures\1459989_f52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152400"/>
            <a:ext cx="2830286" cy="3352800"/>
          </a:xfrm>
          <a:prstGeom prst="snip2DiagRect">
            <a:avLst/>
          </a:prstGeom>
          <a:solidFill>
            <a:srgbClr val="FFFFFF">
              <a:shade val="85000"/>
            </a:srgbClr>
          </a:solidFill>
          <a:ln w="88900" cap="sq">
            <a:solidFill>
              <a:srgbClr val="BA0631"/>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p:nvPr/>
        </p:nvSpPr>
        <p:spPr>
          <a:xfrm>
            <a:off x="2895600" y="1066800"/>
            <a:ext cx="5715000" cy="4832092"/>
          </a:xfrm>
          <a:prstGeom prst="rect">
            <a:avLst/>
          </a:prstGeom>
          <a:ln w="152400" cmpd="tri">
            <a:solidFill>
              <a:srgbClr val="171735"/>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endParaRPr lang="en-US" sz="2800" b="1">
              <a:solidFill>
                <a:srgbClr val="CC1704"/>
              </a:solidFill>
              <a:latin typeface="Colonna MT" charset="0"/>
            </a:endParaRPr>
          </a:p>
          <a:p>
            <a:pPr algn="ctr" eaLnBrk="1" hangingPunct="1"/>
            <a:r>
              <a:rPr lang="en-US" sz="2800" b="1">
                <a:solidFill>
                  <a:srgbClr val="CC1704"/>
                </a:solidFill>
                <a:latin typeface="Colonna MT" charset="0"/>
              </a:rPr>
              <a:t>What does the story of Noah and the ark have to do with us? It begins with faith. There are many different types of families (both physical and spiritual) represented in the church. Some have grown children and grandchildren. Others have both young and grown children. Some do not have any children.</a:t>
            </a:r>
          </a:p>
          <a:p>
            <a:pPr algn="ctr" eaLnBrk="1" hangingPunct="1"/>
            <a:endParaRPr lang="en-US" sz="2800" b="1">
              <a:solidFill>
                <a:srgbClr val="CC1704"/>
              </a:solidFill>
              <a:latin typeface="Colonna MT" charset="0"/>
            </a:endParaRP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p:nvPr/>
        </p:nvSpPr>
        <p:spPr>
          <a:xfrm>
            <a:off x="228600" y="762000"/>
            <a:ext cx="7620000" cy="523220"/>
          </a:xfrm>
          <a:prstGeom prst="rect">
            <a:avLst/>
          </a:prstGeom>
          <a:solidFill>
            <a:srgbClr val="171735"/>
          </a:solidFill>
          <a:scene3d>
            <a:camera prst="orthographicFront"/>
            <a:lightRig rig="threePt" dir="t"/>
          </a:scene3d>
          <a:sp3d>
            <a:bevelT prst="relaxedInset"/>
          </a:sp3d>
        </p:spPr>
        <p:txBody>
          <a:bodyPr>
            <a:spAutoFit/>
          </a:bodyPr>
          <a:lstStyle/>
          <a:p>
            <a:pPr>
              <a:defRPr/>
            </a:pPr>
            <a:r>
              <a:rPr lang="en-US" sz="2800" b="1" dirty="0">
                <a:solidFill>
                  <a:srgbClr val="F6E7CA"/>
                </a:solidFill>
                <a:latin typeface="Colonna MT" pitchFamily="82" charset="0"/>
                <a:ea typeface="+mn-ea"/>
              </a:rPr>
              <a:t>But we all have something in common with Noah.</a:t>
            </a:r>
          </a:p>
        </p:txBody>
      </p:sp>
      <p:sp>
        <p:nvSpPr>
          <p:cNvPr id="15363" name="Rectangle 3"/>
          <p:cNvSpPr>
            <a:spLocks noChangeArrowheads="1"/>
          </p:cNvSpPr>
          <p:nvPr/>
        </p:nvSpPr>
        <p:spPr bwMode="auto">
          <a:xfrm>
            <a:off x="685800" y="1600200"/>
            <a:ext cx="8305800" cy="4832092"/>
          </a:xfrm>
          <a:prstGeom prst="rect">
            <a:avLst/>
          </a:prstGeom>
          <a:solidFill>
            <a:srgbClr val="171735"/>
          </a:solidFill>
          <a:ln w="9525">
            <a:noFill/>
            <a:miter lim="800000"/>
            <a:headEnd/>
            <a:tailEnd/>
          </a:ln>
          <a:effectLst/>
          <a:scene3d>
            <a:camera prst="orthographicFront"/>
            <a:lightRig rig="threePt" dir="t"/>
          </a:scene3d>
          <a:sp3d>
            <a:bevelT prst="relaxedInse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BA0631"/>
                </a:solidFill>
                <a:latin typeface="Colonna MT" charset="0"/>
                <a:cs typeface="Times New Roman" charset="0"/>
              </a:rPr>
              <a:t>God has called us to be responsible for the saving of our families. </a:t>
            </a:r>
            <a:endParaRPr lang="en-US" sz="2800" b="1">
              <a:solidFill>
                <a:srgbClr val="BA0631"/>
              </a:solidFill>
              <a:latin typeface="Colonna MT" charset="0"/>
            </a:endParaRPr>
          </a:p>
          <a:p>
            <a:pPr>
              <a:buFontTx/>
              <a:buChar char="•"/>
            </a:pPr>
            <a:r>
              <a:rPr lang="en-US" sz="2800" b="1">
                <a:solidFill>
                  <a:srgbClr val="47AAFB"/>
                </a:solidFill>
                <a:latin typeface="Colonna MT" charset="0"/>
                <a:cs typeface="Times New Roman" charset="0"/>
              </a:rPr>
              <a:t>God has given clear directions about the construction of the ark of salvation through His Word—the Bible. </a:t>
            </a:r>
            <a:endParaRPr lang="en-US" sz="2800" b="1">
              <a:solidFill>
                <a:srgbClr val="47AAFB"/>
              </a:solidFill>
              <a:latin typeface="Colonna MT" charset="0"/>
            </a:endParaRPr>
          </a:p>
          <a:p>
            <a:pPr>
              <a:buFontTx/>
              <a:buChar char="•"/>
            </a:pPr>
            <a:r>
              <a:rPr lang="en-US" sz="2800" b="1">
                <a:solidFill>
                  <a:srgbClr val="DCA330"/>
                </a:solidFill>
                <a:latin typeface="Colonna MT" charset="0"/>
                <a:cs typeface="Times New Roman" charset="0"/>
              </a:rPr>
              <a:t>We cannot wait for circumstances or situations to be perfect before we begin constructing an ark for the saving of our families. Immediate obedience is necessary to get the job done. </a:t>
            </a:r>
          </a:p>
          <a:p>
            <a:pPr>
              <a:buFont typeface="Arial" charset="0"/>
              <a:buChar char="•"/>
            </a:pPr>
            <a:r>
              <a:rPr lang="en-US" sz="2800" b="1">
                <a:solidFill>
                  <a:srgbClr val="F6E7CA"/>
                </a:solidFill>
                <a:latin typeface="Colonna MT" charset="0"/>
                <a:cs typeface="Times New Roman" charset="0"/>
              </a:rPr>
              <a:t>God</a:t>
            </a:r>
            <a:r>
              <a:rPr lang="ja-JP" altLang="en-US" sz="2800" b="1">
                <a:solidFill>
                  <a:srgbClr val="F6E7CA"/>
                </a:solidFill>
                <a:latin typeface="Colonna MT" charset="0"/>
                <a:cs typeface="Times New Roman" charset="0"/>
              </a:rPr>
              <a:t>’</a:t>
            </a:r>
            <a:r>
              <a:rPr lang="en-US" sz="2800" b="1">
                <a:solidFill>
                  <a:srgbClr val="F6E7CA"/>
                </a:solidFill>
                <a:latin typeface="Colonna MT" charset="0"/>
                <a:cs typeface="Times New Roman" charset="0"/>
              </a:rPr>
              <a:t>s instructions may seem impossible, but if He has told us to do something, He will help us get the job done.</a:t>
            </a:r>
            <a:r>
              <a:rPr lang="en-US" sz="2800" b="1">
                <a:solidFill>
                  <a:srgbClr val="F6E7CA"/>
                </a:solidFill>
                <a:latin typeface="Colonna MT" charset="0"/>
              </a:rPr>
              <a:t> </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2133600" y="304800"/>
            <a:ext cx="6858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How easy do you think it was for Noah to </a:t>
            </a:r>
            <a:r>
              <a:rPr lang="ja-JP" altLang="en-US" sz="2800" b="1">
                <a:solidFill>
                  <a:srgbClr val="47AAFB"/>
                </a:solidFill>
                <a:latin typeface="Colonna MT" charset="0"/>
              </a:rPr>
              <a:t>“</a:t>
            </a:r>
            <a:r>
              <a:rPr lang="en-US" sz="2800" b="1">
                <a:solidFill>
                  <a:srgbClr val="47AAFB"/>
                </a:solidFill>
                <a:latin typeface="Colonna MT" charset="0"/>
              </a:rPr>
              <a:t>bring into the ark</a:t>
            </a:r>
            <a:r>
              <a:rPr lang="ja-JP" altLang="en-US" sz="2800" b="1">
                <a:solidFill>
                  <a:srgbClr val="47AAFB"/>
                </a:solidFill>
                <a:latin typeface="Colonna MT" charset="0"/>
              </a:rPr>
              <a:t>”</a:t>
            </a:r>
            <a:r>
              <a:rPr lang="en-US" sz="2800" b="1">
                <a:solidFill>
                  <a:srgbClr val="47AAFB"/>
                </a:solidFill>
                <a:latin typeface="Colonna MT" charset="0"/>
              </a:rPr>
              <a:t> two of every kind of living thing of all flesh (Genesis 6:19-20)? How would you like to be told to gather food for all of these animals and store it in a big boat you were building on dry land (Genesis 6:21)? </a:t>
            </a:r>
            <a:r>
              <a:rPr lang="ja-JP" altLang="en-US" sz="2800" b="1" i="1">
                <a:solidFill>
                  <a:srgbClr val="47AAFB"/>
                </a:solidFill>
                <a:latin typeface="Colonna MT" charset="0"/>
              </a:rPr>
              <a:t>“</a:t>
            </a:r>
            <a:r>
              <a:rPr lang="en-US" sz="2800" b="1" i="1">
                <a:solidFill>
                  <a:srgbClr val="47AAFB"/>
                </a:solidFill>
                <a:latin typeface="Colonna MT" charset="0"/>
              </a:rPr>
              <a:t>Noah did everything just as God commanded him</a:t>
            </a:r>
            <a:r>
              <a:rPr lang="ja-JP" altLang="en-US" sz="2800" b="1" i="1">
                <a:solidFill>
                  <a:srgbClr val="47AAFB"/>
                </a:solidFill>
                <a:latin typeface="Colonna MT" charset="0"/>
              </a:rPr>
              <a:t>”</a:t>
            </a:r>
            <a:r>
              <a:rPr lang="en-US" sz="2800" b="1" i="1">
                <a:solidFill>
                  <a:srgbClr val="47AAFB"/>
                </a:solidFill>
                <a:latin typeface="Colonna MT" charset="0"/>
              </a:rPr>
              <a:t> (Genesis 6:22, NIV). </a:t>
            </a:r>
            <a:r>
              <a:rPr lang="en-US" sz="2800" b="1">
                <a:solidFill>
                  <a:srgbClr val="47AAFB"/>
                </a:solidFill>
                <a:latin typeface="Colonna MT" charset="0"/>
              </a:rPr>
              <a:t>And you thought God was asking you to do something that was difficult!</a:t>
            </a:r>
          </a:p>
        </p:txBody>
      </p:sp>
      <p:pic>
        <p:nvPicPr>
          <p:cNvPr id="16388" name="Picture 4" descr="C:\Users\Candra Poitras\Pictures\Bassano-Entry_of_the_animals_in_the_Ark_mg_1715[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86200" y="4648200"/>
            <a:ext cx="3184854" cy="2209800"/>
          </a:xfrm>
          <a:prstGeom prst="rect">
            <a:avLst/>
          </a:prstGeom>
          <a:ln>
            <a:noFill/>
          </a:ln>
          <a:effectLst>
            <a:softEdge rad="112500"/>
          </a:effectLst>
        </p:spPr>
      </p:pic>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fmla="#ppt_w*sin(2.5*pi*$)">
                                          <p:val>
                                            <p:fltVal val="0"/>
                                          </p:val>
                                        </p:tav>
                                        <p:tav tm="100000">
                                          <p:val>
                                            <p:fltVal val="1"/>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2209800" y="838200"/>
            <a:ext cx="6934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Some of the most interesting facts about this story have to do with the construction of the boat.</a:t>
            </a:r>
          </a:p>
        </p:txBody>
      </p:sp>
      <p:sp>
        <p:nvSpPr>
          <p:cNvPr id="17411" name="Rectangle 3"/>
          <p:cNvSpPr>
            <a:spLocks noChangeArrowheads="1"/>
          </p:cNvSpPr>
          <p:nvPr/>
        </p:nvSpPr>
        <p:spPr bwMode="auto">
          <a:xfrm>
            <a:off x="2743200" y="2209800"/>
            <a:ext cx="6400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DCA330"/>
                </a:solidFill>
                <a:latin typeface="Colonna MT" charset="0"/>
                <a:cs typeface="Times New Roman" charset="0"/>
              </a:rPr>
              <a:t>Only two supplies were listed in the materials needed for the construction of the ark: gopher wood (probably cypress) and pitch (something like tar) that was to be applied within and without (Genesis 6:14). No options or other choices were allowed. </a:t>
            </a:r>
          </a:p>
          <a:p>
            <a:pPr eaLnBrk="0" hangingPunct="0">
              <a:buFont typeface="Arial" charset="0"/>
              <a:buChar char="•"/>
              <a:tabLst>
                <a:tab pos="228600" algn="l"/>
              </a:tabLst>
            </a:pPr>
            <a:r>
              <a:rPr lang="en-US" sz="2800" b="1">
                <a:solidFill>
                  <a:srgbClr val="47AAFB"/>
                </a:solidFill>
                <a:latin typeface="Colonna MT" charset="0"/>
                <a:cs typeface="Times New Roman" charset="0"/>
              </a:rPr>
              <a:t>The size was huge, and the task was too. It took 120 years to complete (Genesis 6:3).</a:t>
            </a:r>
            <a:r>
              <a:rPr lang="en-US" sz="2800" b="1">
                <a:solidFill>
                  <a:srgbClr val="47AAFB"/>
                </a:solidFill>
                <a:latin typeface="Colonna MT" charset="0"/>
              </a:rPr>
              <a:t> </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7411">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7411">
                                            <p:txEl>
                                              <p:pRg st="0" end="0"/>
                                            </p:txEl>
                                          </p:spTgt>
                                        </p:tgtEl>
                                        <p:attrNameLst>
                                          <p:attrName>ppt_x</p:attrName>
                                        </p:attrNameLst>
                                      </p:cBhvr>
                                    </p:anim>
                                    <p:anim from="0" to="-1.0" calcmode="lin" valueType="num">
                                      <p:cBhvr>
                                        <p:cTn id="16" dur="200" decel="50000" autoRev="1" fill="hold">
                                          <p:stCondLst>
                                            <p:cond delay="600"/>
                                          </p:stCondLst>
                                        </p:cTn>
                                        <p:tgtEl>
                                          <p:spTgt spid="17411">
                                            <p:txEl>
                                              <p:pRg st="0" end="0"/>
                                            </p:txEl>
                                          </p:spTgt>
                                        </p:tgtEl>
                                        <p:attrNameLst>
                                          <p:attrName>xshear</p:attrName>
                                        </p:attrNameLst>
                                      </p:cBhvr>
                                    </p:anim>
                                    <p:animScale>
                                      <p:cBhvr>
                                        <p:cTn id="17" dur="200" decel="100000" autoRev="1" fill="hold">
                                          <p:stCondLst>
                                            <p:cond delay="600"/>
                                          </p:stCondLst>
                                        </p:cTn>
                                        <p:tgtEl>
                                          <p:spTgt spid="17411">
                                            <p:txEl>
                                              <p:pRg st="0" end="0"/>
                                            </p:txEl>
                                          </p:spTgt>
                                        </p:tgtEl>
                                      </p:cBhvr>
                                      <p:from x="100000" y="100000"/>
                                      <p:to x="80000" y="100000"/>
                                    </p:animScale>
                                    <p:anim by="(#ppt_h/3+#ppt_w*0.1)" calcmode="lin" valueType="num">
                                      <p:cBhvr additive="sum">
                                        <p:cTn id="18" dur="200" decel="100000" autoRev="1" fill="hold">
                                          <p:stCondLst>
                                            <p:cond delay="600"/>
                                          </p:stCondLst>
                                        </p:cTn>
                                        <p:tgtEl>
                                          <p:spTgt spid="17411">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7411">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7411">
                                            <p:txEl>
                                              <p:pRg st="1" end="1"/>
                                            </p:txEl>
                                          </p:spTgt>
                                        </p:tgtEl>
                                        <p:attrNameLst>
                                          <p:attrName>ppt_x</p:attrName>
                                        </p:attrNameLst>
                                      </p:cBhvr>
                                    </p:anim>
                                    <p:anim from="0" to="-1.0" calcmode="lin" valueType="num">
                                      <p:cBhvr>
                                        <p:cTn id="24" dur="200" decel="50000" autoRev="1" fill="hold">
                                          <p:stCondLst>
                                            <p:cond delay="600"/>
                                          </p:stCondLst>
                                        </p:cTn>
                                        <p:tgtEl>
                                          <p:spTgt spid="17411">
                                            <p:txEl>
                                              <p:pRg st="1" end="1"/>
                                            </p:txEl>
                                          </p:spTgt>
                                        </p:tgtEl>
                                        <p:attrNameLst>
                                          <p:attrName>xshear</p:attrName>
                                        </p:attrNameLst>
                                      </p:cBhvr>
                                    </p:anim>
                                    <p:animScale>
                                      <p:cBhvr>
                                        <p:cTn id="25" dur="200" decel="100000" autoRev="1" fill="hold">
                                          <p:stCondLst>
                                            <p:cond delay="600"/>
                                          </p:stCondLst>
                                        </p:cTn>
                                        <p:tgtEl>
                                          <p:spTgt spid="17411">
                                            <p:txEl>
                                              <p:pRg st="1" end="1"/>
                                            </p:txEl>
                                          </p:spTgt>
                                        </p:tgtEl>
                                      </p:cBhvr>
                                      <p:from x="100000" y="100000"/>
                                      <p:to x="80000" y="100000"/>
                                    </p:animScale>
                                    <p:anim by="(#ppt_h/3+#ppt_w*0.1)" calcmode="lin" valueType="num">
                                      <p:cBhvr additive="sum">
                                        <p:cTn id="26" dur="200" decel="100000" autoRev="1" fill="hold">
                                          <p:stCondLst>
                                            <p:cond delay="600"/>
                                          </p:stCondLst>
                                        </p:cTn>
                                        <p:tgtEl>
                                          <p:spTgt spid="17411">
                                            <p:txEl>
                                              <p:pRg st="1" end="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p:nvPr/>
        </p:nvSpPr>
        <p:spPr>
          <a:xfrm>
            <a:off x="152400" y="914400"/>
            <a:ext cx="8763000" cy="954107"/>
          </a:xfrm>
          <a:prstGeom prst="rect">
            <a:avLst/>
          </a:prstGeom>
          <a:solidFill>
            <a:srgbClr val="F6E7CA">
              <a:alpha val="90000"/>
            </a:srgbClr>
          </a:solidFill>
          <a:scene3d>
            <a:camera prst="orthographicFront"/>
            <a:lightRig rig="threePt" dir="t"/>
          </a:scene3d>
          <a:sp3d>
            <a:bevelT/>
          </a:sp3d>
        </p:spPr>
        <p:txBody>
          <a:bodyPr>
            <a:spAutoFit/>
          </a:bodyPr>
          <a:lstStyle/>
          <a:p>
            <a:pPr>
              <a:defRPr/>
            </a:pPr>
            <a:r>
              <a:rPr lang="en-US" sz="2800" b="1" dirty="0">
                <a:solidFill>
                  <a:srgbClr val="171735"/>
                </a:solidFill>
                <a:latin typeface="Colonna MT" pitchFamily="82" charset="0"/>
                <a:ea typeface="+mn-ea"/>
              </a:rPr>
              <a:t>Some of the most interesting facts about this story have to do with the construction of the boat. Continued.</a:t>
            </a:r>
          </a:p>
        </p:txBody>
      </p:sp>
      <p:sp>
        <p:nvSpPr>
          <p:cNvPr id="18435" name="Rectangle 3"/>
          <p:cNvSpPr>
            <a:spLocks noChangeArrowheads="1"/>
          </p:cNvSpPr>
          <p:nvPr/>
        </p:nvSpPr>
        <p:spPr bwMode="auto">
          <a:xfrm>
            <a:off x="762000" y="2362200"/>
            <a:ext cx="8077200" cy="3539430"/>
          </a:xfrm>
          <a:prstGeom prst="rect">
            <a:avLst/>
          </a:prstGeom>
          <a:solidFill>
            <a:srgbClr val="F6E7CA">
              <a:alpha val="90000"/>
            </a:srgbClr>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Noah had to follow specific directions, because there had to be enough room to house two of every kind of animal, and every creeping thing (Genesis 6:19-20), and seven of every clean beast (Genesis 7: 2-3).</a:t>
            </a:r>
          </a:p>
          <a:p>
            <a:pPr eaLnBrk="0" hangingPunct="0">
              <a:buFont typeface="Arial" pitchFamily="34" charset="0"/>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There had to be storage space for food for the animals (Genesis 6:21). Someone had to know what the animals liked to eat (chickens do not eat grass, but horses do) and feed them daily.</a:t>
            </a:r>
            <a:r>
              <a:rPr lang="en-US" sz="2800" b="1" dirty="0">
                <a:solidFill>
                  <a:srgbClr val="171735"/>
                </a:solidFill>
                <a:latin typeface="Colonna MT" pitchFamily="82" charset="0"/>
                <a:ea typeface="+mn-ea"/>
              </a:rPr>
              <a:t> </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p:nvPr/>
        </p:nvSpPr>
        <p:spPr>
          <a:xfrm>
            <a:off x="2590800" y="1447800"/>
            <a:ext cx="6172200" cy="3970318"/>
          </a:xfrm>
          <a:prstGeom prst="rect">
            <a:avLst/>
          </a:prstGeom>
          <a:solidFill>
            <a:srgbClr val="47AAFB">
              <a:alpha val="65000"/>
            </a:srgbClr>
          </a:solidFill>
          <a:scene3d>
            <a:camera prst="orthographicFront"/>
            <a:lightRig rig="threePt" dir="t"/>
          </a:scene3d>
          <a:sp3d>
            <a:bevelT prst="convex"/>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Noah</a:t>
            </a:r>
            <a:r>
              <a:rPr lang="ja-JP" altLang="en-US" sz="2800" b="1">
                <a:solidFill>
                  <a:srgbClr val="171735"/>
                </a:solidFill>
                <a:latin typeface="Colonna MT" charset="0"/>
              </a:rPr>
              <a:t>’</a:t>
            </a:r>
            <a:r>
              <a:rPr lang="en-US" sz="2800" b="1">
                <a:solidFill>
                  <a:srgbClr val="171735"/>
                </a:solidFill>
                <a:latin typeface="Colonna MT" charset="0"/>
              </a:rPr>
              <a:t>s faith was expressed again when he entered the ark and God shut the door, because he had no way of opening that door himself. He could not get out, and he could not let anyone else in. We have no record of anyone else even wanting to enter the boat during the time that Noah, his family, and the animals were entering.</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2514600" y="2887663"/>
            <a:ext cx="64008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CC1704"/>
                </a:solidFill>
                <a:latin typeface="Colonna MT" charset="0"/>
              </a:rPr>
              <a:t>What do you think happened when it started to rain? The people had never seen or felt water from the sky. They were not familiar with the waters of the great deep either (Genesis 7:10-11), but both of these were unleashed. When they realized what was happening, do you imagine they tried to enter the ark? If they did, it was too late.</a:t>
            </a:r>
          </a:p>
        </p:txBody>
      </p:sp>
      <p:pic>
        <p:nvPicPr>
          <p:cNvPr id="20483" name="Picture 3" descr="C:\Users\Candra Poitras\Pictures\noah_ark_people_drowing[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38600" y="304800"/>
            <a:ext cx="3429000" cy="2571750"/>
          </a:xfrm>
          <a:prstGeom prst="rect">
            <a:avLst/>
          </a:prstGeom>
          <a:ln>
            <a:noFill/>
          </a:ln>
          <a:effectLst>
            <a:softEdge rad="112500"/>
          </a:effectLst>
        </p:spPr>
      </p:pic>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p:nvPr/>
        </p:nvSpPr>
        <p:spPr>
          <a:xfrm>
            <a:off x="228600" y="228600"/>
            <a:ext cx="5334000" cy="1815882"/>
          </a:xfrm>
          <a:prstGeom prst="rect">
            <a:avLst/>
          </a:prstGeom>
          <a:noFill/>
          <a:scene3d>
            <a:camera prst="orthographicFront"/>
            <a:lightRig rig="threePt" dir="t"/>
          </a:scene3d>
          <a:sp3d>
            <a:bevelT/>
          </a:sp3d>
        </p:spPr>
        <p:txBody>
          <a:bodyPr>
            <a:spAutoFit/>
          </a:bodyPr>
          <a:lstStyle/>
          <a:p>
            <a:pPr>
              <a:defRPr/>
            </a:pPr>
            <a:r>
              <a:rPr lang="en-US" sz="2800" b="1" dirty="0">
                <a:solidFill>
                  <a:srgbClr val="F6E7CA"/>
                </a:solidFill>
                <a:latin typeface="Colonna MT" pitchFamily="82" charset="0"/>
                <a:ea typeface="+mn-ea"/>
              </a:rPr>
              <a:t>For all the days that it rained and all the days after the waters stopped, the boat floated along exactly as God pleased.</a:t>
            </a:r>
          </a:p>
        </p:txBody>
      </p:sp>
      <p:sp>
        <p:nvSpPr>
          <p:cNvPr id="21507" name="Rectangle 3"/>
          <p:cNvSpPr>
            <a:spLocks noChangeArrowheads="1"/>
          </p:cNvSpPr>
          <p:nvPr/>
        </p:nvSpPr>
        <p:spPr bwMode="auto">
          <a:xfrm>
            <a:off x="762000" y="2057400"/>
            <a:ext cx="4724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F6E7CA"/>
                </a:solidFill>
                <a:latin typeface="Colonna MT" charset="0"/>
                <a:cs typeface="Times New Roman" charset="0"/>
              </a:rPr>
              <a:t>There was no rudder; </a:t>
            </a:r>
            <a:endParaRPr lang="en-US" sz="2800" b="1">
              <a:solidFill>
                <a:srgbClr val="F6E7CA"/>
              </a:solidFill>
              <a:latin typeface="Colonna MT" charset="0"/>
            </a:endParaRPr>
          </a:p>
          <a:p>
            <a:pPr eaLnBrk="0" hangingPunct="0">
              <a:buFontTx/>
              <a:buChar char="•"/>
              <a:tabLst>
                <a:tab pos="228600" algn="l"/>
              </a:tabLst>
            </a:pPr>
            <a:r>
              <a:rPr lang="en-US" sz="2800" b="1">
                <a:solidFill>
                  <a:srgbClr val="F6E7CA"/>
                </a:solidFill>
                <a:latin typeface="Colonna MT" charset="0"/>
                <a:cs typeface="Times New Roman" charset="0"/>
              </a:rPr>
              <a:t>No method of steering; </a:t>
            </a:r>
            <a:endParaRPr lang="en-US" sz="2800" b="1">
              <a:solidFill>
                <a:srgbClr val="F6E7CA"/>
              </a:solidFill>
              <a:latin typeface="Colonna MT" charset="0"/>
            </a:endParaRPr>
          </a:p>
          <a:p>
            <a:pPr eaLnBrk="0" hangingPunct="0">
              <a:buFontTx/>
              <a:buChar char="•"/>
              <a:tabLst>
                <a:tab pos="228600" algn="l"/>
              </a:tabLst>
            </a:pPr>
            <a:r>
              <a:rPr lang="en-US" sz="2800" b="1">
                <a:solidFill>
                  <a:srgbClr val="F6E7CA"/>
                </a:solidFill>
                <a:latin typeface="Colonna MT" charset="0"/>
                <a:cs typeface="Times New Roman" charset="0"/>
              </a:rPr>
              <a:t>No oars for paddling; and </a:t>
            </a:r>
          </a:p>
          <a:p>
            <a:pPr eaLnBrk="0" hangingPunct="0">
              <a:buFont typeface="Arial" charset="0"/>
              <a:buChar char="•"/>
              <a:tabLst>
                <a:tab pos="228600" algn="l"/>
              </a:tabLst>
            </a:pPr>
            <a:r>
              <a:rPr lang="en-US" sz="2800" b="1">
                <a:solidFill>
                  <a:srgbClr val="F6E7CA"/>
                </a:solidFill>
                <a:latin typeface="Colonna MT" charset="0"/>
                <a:cs typeface="Times New Roman" charset="0"/>
              </a:rPr>
              <a:t>No sails to catch the wind.</a:t>
            </a:r>
            <a:r>
              <a:rPr lang="en-US" sz="2800" b="1">
                <a:solidFill>
                  <a:srgbClr val="F6E7CA"/>
                </a:solidFill>
                <a:latin typeface="Colonna MT" charset="0"/>
              </a:rPr>
              <a:t> </a:t>
            </a:r>
          </a:p>
        </p:txBody>
      </p:sp>
      <p:pic>
        <p:nvPicPr>
          <p:cNvPr id="21508" name="Picture 4" descr="C:\Users\Candra Poitras\Pictures\water-testing-the-ark[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91200" y="3124015"/>
            <a:ext cx="3149600" cy="3600635"/>
          </a:xfrm>
          <a:prstGeom prst="rect">
            <a:avLst/>
          </a:prstGeom>
          <a:ln>
            <a:noFill/>
          </a:ln>
          <a:effectLst>
            <a:softEdge rad="112500"/>
          </a:effectLst>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21507">
                                            <p:txEl>
                                              <p:pRg st="0" end="0"/>
                                            </p:txEl>
                                          </p:spTgt>
                                        </p:tgtEl>
                                        <p:attrNameLst>
                                          <p:attrName>style.visibility</p:attrName>
                                        </p:attrNameLst>
                                      </p:cBhvr>
                                      <p:to>
                                        <p:strVal val="visible"/>
                                      </p:to>
                                    </p:set>
                                    <p:animScale>
                                      <p:cBhvr>
                                        <p:cTn id="14" dur="1000" decel="50000" fill="hold">
                                          <p:stCondLst>
                                            <p:cond delay="0"/>
                                          </p:stCondLst>
                                        </p:cTn>
                                        <p:tgtEl>
                                          <p:spTgt spid="2150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1507">
                                            <p:txEl>
                                              <p:pRg st="0" end="0"/>
                                            </p:txEl>
                                          </p:spTgt>
                                        </p:tgtEl>
                                        <p:attrNameLst>
                                          <p:attrName>ppt_x</p:attrName>
                                          <p:attrName>ppt_y</p:attrName>
                                        </p:attrNameLst>
                                      </p:cBhvr>
                                    </p:animMotion>
                                    <p:animEffect transition="in" filter="fade">
                                      <p:cBhvr>
                                        <p:cTn id="16" dur="1000"/>
                                        <p:tgtEl>
                                          <p:spTgt spid="2150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21507">
                                            <p:txEl>
                                              <p:pRg st="1" end="1"/>
                                            </p:txEl>
                                          </p:spTgt>
                                        </p:tgtEl>
                                        <p:attrNameLst>
                                          <p:attrName>style.visibility</p:attrName>
                                        </p:attrNameLst>
                                      </p:cBhvr>
                                      <p:to>
                                        <p:strVal val="visible"/>
                                      </p:to>
                                    </p:set>
                                    <p:animScale>
                                      <p:cBhvr>
                                        <p:cTn id="21" dur="1000" decel="50000" fill="hold">
                                          <p:stCondLst>
                                            <p:cond delay="0"/>
                                          </p:stCondLst>
                                        </p:cTn>
                                        <p:tgtEl>
                                          <p:spTgt spid="2150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1507">
                                            <p:txEl>
                                              <p:pRg st="1" end="1"/>
                                            </p:txEl>
                                          </p:spTgt>
                                        </p:tgtEl>
                                        <p:attrNameLst>
                                          <p:attrName>ppt_x</p:attrName>
                                          <p:attrName>ppt_y</p:attrName>
                                        </p:attrNameLst>
                                      </p:cBhvr>
                                    </p:animMotion>
                                    <p:animEffect transition="in" filter="fade">
                                      <p:cBhvr>
                                        <p:cTn id="23" dur="1000"/>
                                        <p:tgtEl>
                                          <p:spTgt spid="21507">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21507">
                                            <p:txEl>
                                              <p:pRg st="2" end="2"/>
                                            </p:txEl>
                                          </p:spTgt>
                                        </p:tgtEl>
                                        <p:attrNameLst>
                                          <p:attrName>style.visibility</p:attrName>
                                        </p:attrNameLst>
                                      </p:cBhvr>
                                      <p:to>
                                        <p:strVal val="visible"/>
                                      </p:to>
                                    </p:set>
                                    <p:animScale>
                                      <p:cBhvr>
                                        <p:cTn id="28" dur="1000" decel="50000" fill="hold">
                                          <p:stCondLst>
                                            <p:cond delay="0"/>
                                          </p:stCondLst>
                                        </p:cTn>
                                        <p:tgtEl>
                                          <p:spTgt spid="2150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1507">
                                            <p:txEl>
                                              <p:pRg st="2" end="2"/>
                                            </p:txEl>
                                          </p:spTgt>
                                        </p:tgtEl>
                                        <p:attrNameLst>
                                          <p:attrName>ppt_x</p:attrName>
                                          <p:attrName>ppt_y</p:attrName>
                                        </p:attrNameLst>
                                      </p:cBhvr>
                                    </p:animMotion>
                                    <p:animEffect transition="in" filter="fade">
                                      <p:cBhvr>
                                        <p:cTn id="30" dur="1000"/>
                                        <p:tgtEl>
                                          <p:spTgt spid="21507">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nodeType="clickEffect">
                                  <p:stCondLst>
                                    <p:cond delay="0"/>
                                  </p:stCondLst>
                                  <p:childTnLst>
                                    <p:set>
                                      <p:cBhvr>
                                        <p:cTn id="34" dur="1" fill="hold">
                                          <p:stCondLst>
                                            <p:cond delay="0"/>
                                          </p:stCondLst>
                                        </p:cTn>
                                        <p:tgtEl>
                                          <p:spTgt spid="21507">
                                            <p:txEl>
                                              <p:pRg st="3" end="3"/>
                                            </p:txEl>
                                          </p:spTgt>
                                        </p:tgtEl>
                                        <p:attrNameLst>
                                          <p:attrName>style.visibility</p:attrName>
                                        </p:attrNameLst>
                                      </p:cBhvr>
                                      <p:to>
                                        <p:strVal val="visible"/>
                                      </p:to>
                                    </p:set>
                                    <p:animScale>
                                      <p:cBhvr>
                                        <p:cTn id="35" dur="1000" decel="50000" fill="hold">
                                          <p:stCondLst>
                                            <p:cond delay="0"/>
                                          </p:stCondLst>
                                        </p:cTn>
                                        <p:tgtEl>
                                          <p:spTgt spid="21507">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1507">
                                            <p:txEl>
                                              <p:pRg st="3" end="3"/>
                                            </p:txEl>
                                          </p:spTgt>
                                        </p:tgtEl>
                                        <p:attrNameLst>
                                          <p:attrName>ppt_x</p:attrName>
                                          <p:attrName>ppt_y</p:attrName>
                                        </p:attrNameLst>
                                      </p:cBhvr>
                                    </p:animMotion>
                                    <p:animEffect transition="in" filter="fade">
                                      <p:cBhvr>
                                        <p:cTn id="37" dur="10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099" name="Rectangle 3"/>
          <p:cNvSpPr>
            <a:spLocks noChangeArrowheads="1"/>
          </p:cNvSpPr>
          <p:nvPr/>
        </p:nvSpPr>
        <p:spPr bwMode="auto">
          <a:xfrm>
            <a:off x="2743200" y="1447800"/>
            <a:ext cx="5867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But as the days of Noe were, so shall also the coming of the Son of man be. For as in the days that were before the flood they were eating and drinking, marrying and giving in marriage, until the day that Noe entered into the ark, and knew not until the flood came, and took them all away; so shall also the coming of the Son of man be</a:t>
            </a:r>
            <a:r>
              <a:rPr lang="ja-JP" altLang="en-US" sz="2800" b="1" i="1">
                <a:solidFill>
                  <a:srgbClr val="47AAFB"/>
                </a:solidFill>
                <a:latin typeface="Colonna MT" charset="0"/>
                <a:cs typeface="Times New Roman" charset="0"/>
              </a:rPr>
              <a:t>”</a:t>
            </a:r>
            <a:endParaRPr lang="en-US" sz="2800" b="1">
              <a:solidFill>
                <a:srgbClr val="47AAFB"/>
              </a:solidFill>
              <a:latin typeface="Colonna MT" charset="0"/>
              <a:cs typeface="Times New Roman" charset="0"/>
            </a:endParaRPr>
          </a:p>
          <a:p>
            <a:pPr algn="ctr" eaLnBrk="0" hangingPunct="0"/>
            <a:r>
              <a:rPr lang="en-US" sz="2800" b="1">
                <a:solidFill>
                  <a:srgbClr val="47AAFB"/>
                </a:solidFill>
                <a:latin typeface="Colonna MT" charset="0"/>
                <a:cs typeface="Times New Roman" charset="0"/>
              </a:rPr>
              <a:t>(Matthew 24:37-39).</a:t>
            </a:r>
            <a:r>
              <a:rPr lang="en-US" sz="2800" b="1">
                <a:solidFill>
                  <a:srgbClr val="47AAFB"/>
                </a:solidFill>
                <a:latin typeface="Colonna MT" charset="0"/>
              </a:rPr>
              <a:t> </a:t>
            </a: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plus(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2362200" y="3962400"/>
            <a:ext cx="6781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Noah and his family were completely at the mercy, direction, and timing of God. They were helpless in their ark of safety. Safe? Yes, but they had no idea where they were going, when they would arrive, or how they would survive once they landed. What a trip!</a:t>
            </a:r>
          </a:p>
        </p:txBody>
      </p:sp>
      <p:pic>
        <p:nvPicPr>
          <p:cNvPr id="22531" name="Picture 3" descr="C:\Users\Candra Poitras\Pictures\a_create2[1].jpg"/>
          <p:cNvPicPr>
            <a:picLocks noChangeAspect="1" noChangeArrowheads="1"/>
          </p:cNvPicPr>
          <p:nvPr/>
        </p:nvPicPr>
        <p:blipFill>
          <a:blip r:embed="rId2" cstate="print"/>
          <a:srcRect/>
          <a:stretch>
            <a:fillRect/>
          </a:stretch>
        </p:blipFill>
        <p:spPr bwMode="auto">
          <a:xfrm>
            <a:off x="3657600" y="990600"/>
            <a:ext cx="4048125" cy="2566987"/>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2133600" y="457200"/>
            <a:ext cx="7010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We find lessons of extreme faith in Noah</a:t>
            </a:r>
            <a:r>
              <a:rPr lang="ja-JP" altLang="en-US" sz="2800" b="1">
                <a:solidFill>
                  <a:srgbClr val="BA0631"/>
                </a:solidFill>
                <a:latin typeface="Colonna MT" charset="0"/>
              </a:rPr>
              <a:t>’</a:t>
            </a:r>
            <a:r>
              <a:rPr lang="en-US" sz="2800" b="1">
                <a:solidFill>
                  <a:srgbClr val="BA0631"/>
                </a:solidFill>
                <a:latin typeface="Colonna MT" charset="0"/>
              </a:rPr>
              <a:t>s story:</a:t>
            </a:r>
          </a:p>
        </p:txBody>
      </p:sp>
      <p:sp>
        <p:nvSpPr>
          <p:cNvPr id="23555" name="Rectangle 3"/>
          <p:cNvSpPr>
            <a:spLocks noChangeArrowheads="1"/>
          </p:cNvSpPr>
          <p:nvPr/>
        </p:nvSpPr>
        <p:spPr bwMode="auto">
          <a:xfrm>
            <a:off x="2590800" y="1524000"/>
            <a:ext cx="65532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700" b="1">
                <a:solidFill>
                  <a:srgbClr val="171735"/>
                </a:solidFill>
                <a:latin typeface="Colonna MT" charset="0"/>
                <a:cs typeface="Times New Roman" charset="0"/>
              </a:rPr>
              <a:t>Obeying God</a:t>
            </a:r>
            <a:r>
              <a:rPr lang="ja-JP" altLang="en-US" sz="2700" b="1">
                <a:solidFill>
                  <a:srgbClr val="171735"/>
                </a:solidFill>
                <a:latin typeface="Colonna MT" charset="0"/>
                <a:cs typeface="Times New Roman" charset="0"/>
              </a:rPr>
              <a:t>’</a:t>
            </a:r>
            <a:r>
              <a:rPr lang="en-US" sz="2700" b="1">
                <a:solidFill>
                  <a:srgbClr val="171735"/>
                </a:solidFill>
                <a:latin typeface="Colonna MT" charset="0"/>
                <a:cs typeface="Times New Roman" charset="0"/>
              </a:rPr>
              <a:t>s plan for our lives and ministry means depending entirely on God</a:t>
            </a:r>
            <a:r>
              <a:rPr lang="ja-JP" altLang="en-US" sz="2700" b="1">
                <a:solidFill>
                  <a:srgbClr val="171735"/>
                </a:solidFill>
                <a:latin typeface="Colonna MT" charset="0"/>
                <a:cs typeface="Times New Roman" charset="0"/>
              </a:rPr>
              <a:t>’</a:t>
            </a:r>
            <a:r>
              <a:rPr lang="en-US" sz="2700" b="1">
                <a:solidFill>
                  <a:srgbClr val="171735"/>
                </a:solidFill>
                <a:latin typeface="Colonna MT" charset="0"/>
                <a:cs typeface="Times New Roman" charset="0"/>
              </a:rPr>
              <a:t>s timing. Reaching our goal may take much more or much less time than we imagined.</a:t>
            </a:r>
            <a:endParaRPr lang="en-US" sz="2700" b="1">
              <a:solidFill>
                <a:srgbClr val="171735"/>
              </a:solidFill>
              <a:latin typeface="Colonna MT" charset="0"/>
            </a:endParaRPr>
          </a:p>
          <a:p>
            <a:pPr eaLnBrk="0" hangingPunct="0">
              <a:buFontTx/>
              <a:buChar char="•"/>
              <a:tabLst>
                <a:tab pos="228600" algn="l"/>
              </a:tabLst>
            </a:pPr>
            <a:r>
              <a:rPr lang="en-US" sz="2700" b="1">
                <a:solidFill>
                  <a:srgbClr val="47AAFB"/>
                </a:solidFill>
                <a:latin typeface="Colonna MT" charset="0"/>
                <a:cs typeface="Times New Roman" charset="0"/>
              </a:rPr>
              <a:t>Obeying God</a:t>
            </a:r>
            <a:r>
              <a:rPr lang="ja-JP" altLang="en-US" sz="2700" b="1">
                <a:solidFill>
                  <a:srgbClr val="47AAFB"/>
                </a:solidFill>
                <a:latin typeface="Colonna MT" charset="0"/>
                <a:cs typeface="Times New Roman" charset="0"/>
              </a:rPr>
              <a:t>’</a:t>
            </a:r>
            <a:r>
              <a:rPr lang="en-US" sz="2700" b="1">
                <a:solidFill>
                  <a:srgbClr val="47AAFB"/>
                </a:solidFill>
                <a:latin typeface="Colonna MT" charset="0"/>
                <a:cs typeface="Times New Roman" charset="0"/>
              </a:rPr>
              <a:t>s plan means trusting God for direction and guidance every step of the way. </a:t>
            </a:r>
            <a:endParaRPr lang="en-US" sz="2700" b="1">
              <a:solidFill>
                <a:srgbClr val="47AAFB"/>
              </a:solidFill>
              <a:latin typeface="Colonna MT" charset="0"/>
            </a:endParaRPr>
          </a:p>
          <a:p>
            <a:pPr eaLnBrk="0" hangingPunct="0">
              <a:buFontTx/>
              <a:buChar char="•"/>
              <a:tabLst>
                <a:tab pos="228600" algn="l"/>
              </a:tabLst>
            </a:pPr>
            <a:r>
              <a:rPr lang="en-US" sz="2700" b="1">
                <a:solidFill>
                  <a:srgbClr val="DCA330"/>
                </a:solidFill>
                <a:latin typeface="Colonna MT" charset="0"/>
                <a:cs typeface="Times New Roman" charset="0"/>
              </a:rPr>
              <a:t>We cannot take over the steering of God</a:t>
            </a:r>
            <a:r>
              <a:rPr lang="ja-JP" altLang="en-US" sz="2700" b="1">
                <a:solidFill>
                  <a:srgbClr val="DCA330"/>
                </a:solidFill>
                <a:latin typeface="Colonna MT" charset="0"/>
                <a:cs typeface="Times New Roman" charset="0"/>
              </a:rPr>
              <a:t>’</a:t>
            </a:r>
            <a:r>
              <a:rPr lang="en-US" sz="2700" b="1">
                <a:solidFill>
                  <a:srgbClr val="DCA330"/>
                </a:solidFill>
                <a:latin typeface="Colonna MT" charset="0"/>
                <a:cs typeface="Times New Roman" charset="0"/>
              </a:rPr>
              <a:t>s ark.</a:t>
            </a:r>
          </a:p>
          <a:p>
            <a:pPr eaLnBrk="0" hangingPunct="0">
              <a:buFont typeface="Arial" charset="0"/>
              <a:buChar char="•"/>
              <a:tabLst>
                <a:tab pos="228600" algn="l"/>
              </a:tabLst>
            </a:pPr>
            <a:r>
              <a:rPr lang="en-US" sz="2700" b="1">
                <a:solidFill>
                  <a:srgbClr val="BA0631"/>
                </a:solidFill>
                <a:latin typeface="Colonna MT" charset="0"/>
                <a:cs typeface="Times New Roman" charset="0"/>
              </a:rPr>
              <a:t>God will not forget us but will bring us safely through –to exactly where He wants us to be.</a:t>
            </a:r>
            <a:r>
              <a:rPr lang="en-US" sz="2700" b="1">
                <a:solidFill>
                  <a:srgbClr val="BA0631"/>
                </a:solidFill>
                <a:latin typeface="Colonna MT" charset="0"/>
              </a:rPr>
              <a:t> </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23555">
                                            <p:txEl>
                                              <p:pRg st="0" end="0"/>
                                            </p:txEl>
                                          </p:spTgt>
                                        </p:tgtEl>
                                        <p:attrNameLst>
                                          <p:attrName>style.visibility</p:attrName>
                                        </p:attrNameLst>
                                      </p:cBhvr>
                                      <p:to>
                                        <p:strVal val="visible"/>
                                      </p:to>
                                    </p:set>
                                    <p:animEffect transition="in" filter="wipe(down)">
                                      <p:cBhvr>
                                        <p:cTn id="25" dur="290">
                                          <p:stCondLst>
                                            <p:cond delay="0"/>
                                          </p:stCondLst>
                                        </p:cTn>
                                        <p:tgtEl>
                                          <p:spTgt spid="23555">
                                            <p:txEl>
                                              <p:pRg st="0" end="0"/>
                                            </p:txEl>
                                          </p:spTgt>
                                        </p:tgtEl>
                                      </p:cBhvr>
                                    </p:animEffect>
                                    <p:anim calcmode="lin" valueType="num">
                                      <p:cBhvr>
                                        <p:cTn id="26" dur="911" tmFilter="0,0; 0.14,0.36; 0.43,0.73; 0.71,0.91; 1.0,1.0">
                                          <p:stCondLst>
                                            <p:cond delay="0"/>
                                          </p:stCondLst>
                                        </p:cTn>
                                        <p:tgtEl>
                                          <p:spTgt spid="23555">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23555">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23555">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23555">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23555">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23555">
                                            <p:txEl>
                                              <p:pRg st="0" end="0"/>
                                            </p:txEl>
                                          </p:spTgt>
                                        </p:tgtEl>
                                      </p:cBhvr>
                                      <p:to x="100000" y="60000"/>
                                    </p:animScale>
                                    <p:animScale>
                                      <p:cBhvr>
                                        <p:cTn id="32" dur="83" decel="50000">
                                          <p:stCondLst>
                                            <p:cond delay="338"/>
                                          </p:stCondLst>
                                        </p:cTn>
                                        <p:tgtEl>
                                          <p:spTgt spid="23555">
                                            <p:txEl>
                                              <p:pRg st="0" end="0"/>
                                            </p:txEl>
                                          </p:spTgt>
                                        </p:tgtEl>
                                      </p:cBhvr>
                                      <p:to x="100000" y="100000"/>
                                    </p:animScale>
                                    <p:animScale>
                                      <p:cBhvr>
                                        <p:cTn id="33" dur="13">
                                          <p:stCondLst>
                                            <p:cond delay="656"/>
                                          </p:stCondLst>
                                        </p:cTn>
                                        <p:tgtEl>
                                          <p:spTgt spid="23555">
                                            <p:txEl>
                                              <p:pRg st="0" end="0"/>
                                            </p:txEl>
                                          </p:spTgt>
                                        </p:tgtEl>
                                      </p:cBhvr>
                                      <p:to x="100000" y="80000"/>
                                    </p:animScale>
                                    <p:animScale>
                                      <p:cBhvr>
                                        <p:cTn id="34" dur="83" decel="50000">
                                          <p:stCondLst>
                                            <p:cond delay="669"/>
                                          </p:stCondLst>
                                        </p:cTn>
                                        <p:tgtEl>
                                          <p:spTgt spid="23555">
                                            <p:txEl>
                                              <p:pRg st="0" end="0"/>
                                            </p:txEl>
                                          </p:spTgt>
                                        </p:tgtEl>
                                      </p:cBhvr>
                                      <p:to x="100000" y="100000"/>
                                    </p:animScale>
                                    <p:animScale>
                                      <p:cBhvr>
                                        <p:cTn id="35" dur="13">
                                          <p:stCondLst>
                                            <p:cond delay="821"/>
                                          </p:stCondLst>
                                        </p:cTn>
                                        <p:tgtEl>
                                          <p:spTgt spid="23555">
                                            <p:txEl>
                                              <p:pRg st="0" end="0"/>
                                            </p:txEl>
                                          </p:spTgt>
                                        </p:tgtEl>
                                      </p:cBhvr>
                                      <p:to x="100000" y="90000"/>
                                    </p:animScale>
                                    <p:animScale>
                                      <p:cBhvr>
                                        <p:cTn id="36" dur="83" decel="50000">
                                          <p:stCondLst>
                                            <p:cond delay="834"/>
                                          </p:stCondLst>
                                        </p:cTn>
                                        <p:tgtEl>
                                          <p:spTgt spid="23555">
                                            <p:txEl>
                                              <p:pRg st="0" end="0"/>
                                            </p:txEl>
                                          </p:spTgt>
                                        </p:tgtEl>
                                      </p:cBhvr>
                                      <p:to x="100000" y="100000"/>
                                    </p:animScale>
                                    <p:animScale>
                                      <p:cBhvr>
                                        <p:cTn id="37" dur="13">
                                          <p:stCondLst>
                                            <p:cond delay="904"/>
                                          </p:stCondLst>
                                        </p:cTn>
                                        <p:tgtEl>
                                          <p:spTgt spid="23555">
                                            <p:txEl>
                                              <p:pRg st="0" end="0"/>
                                            </p:txEl>
                                          </p:spTgt>
                                        </p:tgtEl>
                                      </p:cBhvr>
                                      <p:to x="100000" y="95000"/>
                                    </p:animScale>
                                    <p:animScale>
                                      <p:cBhvr>
                                        <p:cTn id="38" dur="83" decel="50000">
                                          <p:stCondLst>
                                            <p:cond delay="917"/>
                                          </p:stCondLst>
                                        </p:cTn>
                                        <p:tgtEl>
                                          <p:spTgt spid="23555">
                                            <p:txEl>
                                              <p:pRg st="0" end="0"/>
                                            </p:txEl>
                                          </p:spTgt>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23555">
                                            <p:txEl>
                                              <p:pRg st="1" end="1"/>
                                            </p:txEl>
                                          </p:spTgt>
                                        </p:tgtEl>
                                        <p:attrNameLst>
                                          <p:attrName>style.visibility</p:attrName>
                                        </p:attrNameLst>
                                      </p:cBhvr>
                                      <p:to>
                                        <p:strVal val="visible"/>
                                      </p:to>
                                    </p:set>
                                    <p:animEffect transition="in" filter="wipe(down)">
                                      <p:cBhvr>
                                        <p:cTn id="43" dur="290">
                                          <p:stCondLst>
                                            <p:cond delay="0"/>
                                          </p:stCondLst>
                                        </p:cTn>
                                        <p:tgtEl>
                                          <p:spTgt spid="23555">
                                            <p:txEl>
                                              <p:pRg st="1" end="1"/>
                                            </p:txEl>
                                          </p:spTgt>
                                        </p:tgtEl>
                                      </p:cBhvr>
                                    </p:animEffect>
                                    <p:anim calcmode="lin" valueType="num">
                                      <p:cBhvr>
                                        <p:cTn id="44" dur="911" tmFilter="0,0; 0.14,0.36; 0.43,0.73; 0.71,0.91; 1.0,1.0">
                                          <p:stCondLst>
                                            <p:cond delay="0"/>
                                          </p:stCondLst>
                                        </p:cTn>
                                        <p:tgtEl>
                                          <p:spTgt spid="23555">
                                            <p:txEl>
                                              <p:pRg st="1" end="1"/>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23555">
                                            <p:txEl>
                                              <p:pRg st="1" end="1"/>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23555">
                                            <p:txEl>
                                              <p:pRg st="1" end="1"/>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23555">
                                            <p:txEl>
                                              <p:pRg st="1" end="1"/>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23555">
                                            <p:txEl>
                                              <p:pRg st="1" end="1"/>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23555">
                                            <p:txEl>
                                              <p:pRg st="1" end="1"/>
                                            </p:txEl>
                                          </p:spTgt>
                                        </p:tgtEl>
                                      </p:cBhvr>
                                      <p:to x="100000" y="60000"/>
                                    </p:animScale>
                                    <p:animScale>
                                      <p:cBhvr>
                                        <p:cTn id="50" dur="83" decel="50000">
                                          <p:stCondLst>
                                            <p:cond delay="338"/>
                                          </p:stCondLst>
                                        </p:cTn>
                                        <p:tgtEl>
                                          <p:spTgt spid="23555">
                                            <p:txEl>
                                              <p:pRg st="1" end="1"/>
                                            </p:txEl>
                                          </p:spTgt>
                                        </p:tgtEl>
                                      </p:cBhvr>
                                      <p:to x="100000" y="100000"/>
                                    </p:animScale>
                                    <p:animScale>
                                      <p:cBhvr>
                                        <p:cTn id="51" dur="13">
                                          <p:stCondLst>
                                            <p:cond delay="656"/>
                                          </p:stCondLst>
                                        </p:cTn>
                                        <p:tgtEl>
                                          <p:spTgt spid="23555">
                                            <p:txEl>
                                              <p:pRg st="1" end="1"/>
                                            </p:txEl>
                                          </p:spTgt>
                                        </p:tgtEl>
                                      </p:cBhvr>
                                      <p:to x="100000" y="80000"/>
                                    </p:animScale>
                                    <p:animScale>
                                      <p:cBhvr>
                                        <p:cTn id="52" dur="83" decel="50000">
                                          <p:stCondLst>
                                            <p:cond delay="669"/>
                                          </p:stCondLst>
                                        </p:cTn>
                                        <p:tgtEl>
                                          <p:spTgt spid="23555">
                                            <p:txEl>
                                              <p:pRg st="1" end="1"/>
                                            </p:txEl>
                                          </p:spTgt>
                                        </p:tgtEl>
                                      </p:cBhvr>
                                      <p:to x="100000" y="100000"/>
                                    </p:animScale>
                                    <p:animScale>
                                      <p:cBhvr>
                                        <p:cTn id="53" dur="13">
                                          <p:stCondLst>
                                            <p:cond delay="821"/>
                                          </p:stCondLst>
                                        </p:cTn>
                                        <p:tgtEl>
                                          <p:spTgt spid="23555">
                                            <p:txEl>
                                              <p:pRg st="1" end="1"/>
                                            </p:txEl>
                                          </p:spTgt>
                                        </p:tgtEl>
                                      </p:cBhvr>
                                      <p:to x="100000" y="90000"/>
                                    </p:animScale>
                                    <p:animScale>
                                      <p:cBhvr>
                                        <p:cTn id="54" dur="83" decel="50000">
                                          <p:stCondLst>
                                            <p:cond delay="834"/>
                                          </p:stCondLst>
                                        </p:cTn>
                                        <p:tgtEl>
                                          <p:spTgt spid="23555">
                                            <p:txEl>
                                              <p:pRg st="1" end="1"/>
                                            </p:txEl>
                                          </p:spTgt>
                                        </p:tgtEl>
                                      </p:cBhvr>
                                      <p:to x="100000" y="100000"/>
                                    </p:animScale>
                                    <p:animScale>
                                      <p:cBhvr>
                                        <p:cTn id="55" dur="13">
                                          <p:stCondLst>
                                            <p:cond delay="904"/>
                                          </p:stCondLst>
                                        </p:cTn>
                                        <p:tgtEl>
                                          <p:spTgt spid="23555">
                                            <p:txEl>
                                              <p:pRg st="1" end="1"/>
                                            </p:txEl>
                                          </p:spTgt>
                                        </p:tgtEl>
                                      </p:cBhvr>
                                      <p:to x="100000" y="95000"/>
                                    </p:animScale>
                                    <p:animScale>
                                      <p:cBhvr>
                                        <p:cTn id="56" dur="83" decel="50000">
                                          <p:stCondLst>
                                            <p:cond delay="917"/>
                                          </p:stCondLst>
                                        </p:cTn>
                                        <p:tgtEl>
                                          <p:spTgt spid="23555">
                                            <p:txEl>
                                              <p:pRg st="1" end="1"/>
                                            </p:txEl>
                                          </p:spTgt>
                                        </p:tgtEl>
                                      </p:cBhvr>
                                      <p:to x="100000" y="10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6" presetClass="entr" presetSubtype="0" fill="hold" nodeType="clickEffect">
                                  <p:stCondLst>
                                    <p:cond delay="0"/>
                                  </p:stCondLst>
                                  <p:childTnLst>
                                    <p:set>
                                      <p:cBhvr>
                                        <p:cTn id="60" dur="1" fill="hold">
                                          <p:stCondLst>
                                            <p:cond delay="0"/>
                                          </p:stCondLst>
                                        </p:cTn>
                                        <p:tgtEl>
                                          <p:spTgt spid="23555">
                                            <p:txEl>
                                              <p:pRg st="2" end="2"/>
                                            </p:txEl>
                                          </p:spTgt>
                                        </p:tgtEl>
                                        <p:attrNameLst>
                                          <p:attrName>style.visibility</p:attrName>
                                        </p:attrNameLst>
                                      </p:cBhvr>
                                      <p:to>
                                        <p:strVal val="visible"/>
                                      </p:to>
                                    </p:set>
                                    <p:animEffect transition="in" filter="wipe(down)">
                                      <p:cBhvr>
                                        <p:cTn id="61" dur="290">
                                          <p:stCondLst>
                                            <p:cond delay="0"/>
                                          </p:stCondLst>
                                        </p:cTn>
                                        <p:tgtEl>
                                          <p:spTgt spid="23555">
                                            <p:txEl>
                                              <p:pRg st="2" end="2"/>
                                            </p:txEl>
                                          </p:spTgt>
                                        </p:tgtEl>
                                      </p:cBhvr>
                                    </p:animEffect>
                                    <p:anim calcmode="lin" valueType="num">
                                      <p:cBhvr>
                                        <p:cTn id="62" dur="911" tmFilter="0,0; 0.14,0.36; 0.43,0.73; 0.71,0.91; 1.0,1.0">
                                          <p:stCondLst>
                                            <p:cond delay="0"/>
                                          </p:stCondLst>
                                        </p:cTn>
                                        <p:tgtEl>
                                          <p:spTgt spid="23555">
                                            <p:txEl>
                                              <p:pRg st="2" end="2"/>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23555">
                                            <p:txEl>
                                              <p:pRg st="2" end="2"/>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23555">
                                            <p:txEl>
                                              <p:pRg st="2" end="2"/>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23555">
                                            <p:txEl>
                                              <p:pRg st="2" end="2"/>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23555">
                                            <p:txEl>
                                              <p:pRg st="2" end="2"/>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23555">
                                            <p:txEl>
                                              <p:pRg st="2" end="2"/>
                                            </p:txEl>
                                          </p:spTgt>
                                        </p:tgtEl>
                                      </p:cBhvr>
                                      <p:to x="100000" y="60000"/>
                                    </p:animScale>
                                    <p:animScale>
                                      <p:cBhvr>
                                        <p:cTn id="68" dur="83" decel="50000">
                                          <p:stCondLst>
                                            <p:cond delay="338"/>
                                          </p:stCondLst>
                                        </p:cTn>
                                        <p:tgtEl>
                                          <p:spTgt spid="23555">
                                            <p:txEl>
                                              <p:pRg st="2" end="2"/>
                                            </p:txEl>
                                          </p:spTgt>
                                        </p:tgtEl>
                                      </p:cBhvr>
                                      <p:to x="100000" y="100000"/>
                                    </p:animScale>
                                    <p:animScale>
                                      <p:cBhvr>
                                        <p:cTn id="69" dur="13">
                                          <p:stCondLst>
                                            <p:cond delay="656"/>
                                          </p:stCondLst>
                                        </p:cTn>
                                        <p:tgtEl>
                                          <p:spTgt spid="23555">
                                            <p:txEl>
                                              <p:pRg st="2" end="2"/>
                                            </p:txEl>
                                          </p:spTgt>
                                        </p:tgtEl>
                                      </p:cBhvr>
                                      <p:to x="100000" y="80000"/>
                                    </p:animScale>
                                    <p:animScale>
                                      <p:cBhvr>
                                        <p:cTn id="70" dur="83" decel="50000">
                                          <p:stCondLst>
                                            <p:cond delay="669"/>
                                          </p:stCondLst>
                                        </p:cTn>
                                        <p:tgtEl>
                                          <p:spTgt spid="23555">
                                            <p:txEl>
                                              <p:pRg st="2" end="2"/>
                                            </p:txEl>
                                          </p:spTgt>
                                        </p:tgtEl>
                                      </p:cBhvr>
                                      <p:to x="100000" y="100000"/>
                                    </p:animScale>
                                    <p:animScale>
                                      <p:cBhvr>
                                        <p:cTn id="71" dur="13">
                                          <p:stCondLst>
                                            <p:cond delay="821"/>
                                          </p:stCondLst>
                                        </p:cTn>
                                        <p:tgtEl>
                                          <p:spTgt spid="23555">
                                            <p:txEl>
                                              <p:pRg st="2" end="2"/>
                                            </p:txEl>
                                          </p:spTgt>
                                        </p:tgtEl>
                                      </p:cBhvr>
                                      <p:to x="100000" y="90000"/>
                                    </p:animScale>
                                    <p:animScale>
                                      <p:cBhvr>
                                        <p:cTn id="72" dur="83" decel="50000">
                                          <p:stCondLst>
                                            <p:cond delay="834"/>
                                          </p:stCondLst>
                                        </p:cTn>
                                        <p:tgtEl>
                                          <p:spTgt spid="23555">
                                            <p:txEl>
                                              <p:pRg st="2" end="2"/>
                                            </p:txEl>
                                          </p:spTgt>
                                        </p:tgtEl>
                                      </p:cBhvr>
                                      <p:to x="100000" y="100000"/>
                                    </p:animScale>
                                    <p:animScale>
                                      <p:cBhvr>
                                        <p:cTn id="73" dur="13">
                                          <p:stCondLst>
                                            <p:cond delay="904"/>
                                          </p:stCondLst>
                                        </p:cTn>
                                        <p:tgtEl>
                                          <p:spTgt spid="23555">
                                            <p:txEl>
                                              <p:pRg st="2" end="2"/>
                                            </p:txEl>
                                          </p:spTgt>
                                        </p:tgtEl>
                                      </p:cBhvr>
                                      <p:to x="100000" y="95000"/>
                                    </p:animScale>
                                    <p:animScale>
                                      <p:cBhvr>
                                        <p:cTn id="74" dur="83" decel="50000">
                                          <p:stCondLst>
                                            <p:cond delay="917"/>
                                          </p:stCondLst>
                                        </p:cTn>
                                        <p:tgtEl>
                                          <p:spTgt spid="23555">
                                            <p:txEl>
                                              <p:pRg st="2" end="2"/>
                                            </p:txEl>
                                          </p:spTgt>
                                        </p:tgtEl>
                                      </p:cBhvr>
                                      <p:to x="100000" y="100000"/>
                                    </p:animScale>
                                  </p:childTnLst>
                                </p:cTn>
                              </p:par>
                            </p:childTnLst>
                          </p:cTn>
                        </p:par>
                      </p:childTnLst>
                    </p:cTn>
                  </p:par>
                  <p:par>
                    <p:cTn id="75" fill="hold" nodeType="clickPar">
                      <p:stCondLst>
                        <p:cond delay="indefinite"/>
                      </p:stCondLst>
                      <p:childTnLst>
                        <p:par>
                          <p:cTn id="76" fill="hold" nodeType="withGroup">
                            <p:stCondLst>
                              <p:cond delay="0"/>
                            </p:stCondLst>
                            <p:childTnLst>
                              <p:par>
                                <p:cTn id="77" presetID="26" presetClass="entr" presetSubtype="0" fill="hold" nodeType="clickEffect">
                                  <p:stCondLst>
                                    <p:cond delay="0"/>
                                  </p:stCondLst>
                                  <p:childTnLst>
                                    <p:set>
                                      <p:cBhvr>
                                        <p:cTn id="78" dur="1" fill="hold">
                                          <p:stCondLst>
                                            <p:cond delay="0"/>
                                          </p:stCondLst>
                                        </p:cTn>
                                        <p:tgtEl>
                                          <p:spTgt spid="23555">
                                            <p:txEl>
                                              <p:pRg st="3" end="3"/>
                                            </p:txEl>
                                          </p:spTgt>
                                        </p:tgtEl>
                                        <p:attrNameLst>
                                          <p:attrName>style.visibility</p:attrName>
                                        </p:attrNameLst>
                                      </p:cBhvr>
                                      <p:to>
                                        <p:strVal val="visible"/>
                                      </p:to>
                                    </p:set>
                                    <p:animEffect transition="in" filter="wipe(down)">
                                      <p:cBhvr>
                                        <p:cTn id="79" dur="290">
                                          <p:stCondLst>
                                            <p:cond delay="0"/>
                                          </p:stCondLst>
                                        </p:cTn>
                                        <p:tgtEl>
                                          <p:spTgt spid="23555">
                                            <p:txEl>
                                              <p:pRg st="3" end="3"/>
                                            </p:txEl>
                                          </p:spTgt>
                                        </p:tgtEl>
                                      </p:cBhvr>
                                    </p:animEffect>
                                    <p:anim calcmode="lin" valueType="num">
                                      <p:cBhvr>
                                        <p:cTn id="80" dur="911" tmFilter="0,0; 0.14,0.36; 0.43,0.73; 0.71,0.91; 1.0,1.0">
                                          <p:stCondLst>
                                            <p:cond delay="0"/>
                                          </p:stCondLst>
                                        </p:cTn>
                                        <p:tgtEl>
                                          <p:spTgt spid="23555">
                                            <p:txEl>
                                              <p:pRg st="3" end="3"/>
                                            </p:txEl>
                                          </p:spTgt>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23555">
                                            <p:txEl>
                                              <p:pRg st="3" end="3"/>
                                            </p:txEl>
                                          </p:spTgt>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23555">
                                            <p:txEl>
                                              <p:pRg st="3" end="3"/>
                                            </p:txEl>
                                          </p:spTgt>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23555">
                                            <p:txEl>
                                              <p:pRg st="3" end="3"/>
                                            </p:txEl>
                                          </p:spTgt>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23555">
                                            <p:txEl>
                                              <p:pRg st="3" end="3"/>
                                            </p:txEl>
                                          </p:spTgt>
                                        </p:tgtEl>
                                        <p:attrNameLst>
                                          <p:attrName>ppt_y</p:attrName>
                                        </p:attrNameLst>
                                      </p:cBhvr>
                                      <p:tavLst>
                                        <p:tav tm="0" fmla="#ppt_y-sin(pi*$)/81">
                                          <p:val>
                                            <p:fltVal val="0"/>
                                          </p:val>
                                        </p:tav>
                                        <p:tav tm="100000">
                                          <p:val>
                                            <p:fltVal val="1"/>
                                          </p:val>
                                        </p:tav>
                                      </p:tavLst>
                                    </p:anim>
                                    <p:animScale>
                                      <p:cBhvr>
                                        <p:cTn id="85" dur="13">
                                          <p:stCondLst>
                                            <p:cond delay="325"/>
                                          </p:stCondLst>
                                        </p:cTn>
                                        <p:tgtEl>
                                          <p:spTgt spid="23555">
                                            <p:txEl>
                                              <p:pRg st="3" end="3"/>
                                            </p:txEl>
                                          </p:spTgt>
                                        </p:tgtEl>
                                      </p:cBhvr>
                                      <p:to x="100000" y="60000"/>
                                    </p:animScale>
                                    <p:animScale>
                                      <p:cBhvr>
                                        <p:cTn id="86" dur="83" decel="50000">
                                          <p:stCondLst>
                                            <p:cond delay="338"/>
                                          </p:stCondLst>
                                        </p:cTn>
                                        <p:tgtEl>
                                          <p:spTgt spid="23555">
                                            <p:txEl>
                                              <p:pRg st="3" end="3"/>
                                            </p:txEl>
                                          </p:spTgt>
                                        </p:tgtEl>
                                      </p:cBhvr>
                                      <p:to x="100000" y="100000"/>
                                    </p:animScale>
                                    <p:animScale>
                                      <p:cBhvr>
                                        <p:cTn id="87" dur="13">
                                          <p:stCondLst>
                                            <p:cond delay="656"/>
                                          </p:stCondLst>
                                        </p:cTn>
                                        <p:tgtEl>
                                          <p:spTgt spid="23555">
                                            <p:txEl>
                                              <p:pRg st="3" end="3"/>
                                            </p:txEl>
                                          </p:spTgt>
                                        </p:tgtEl>
                                      </p:cBhvr>
                                      <p:to x="100000" y="80000"/>
                                    </p:animScale>
                                    <p:animScale>
                                      <p:cBhvr>
                                        <p:cTn id="88" dur="83" decel="50000">
                                          <p:stCondLst>
                                            <p:cond delay="669"/>
                                          </p:stCondLst>
                                        </p:cTn>
                                        <p:tgtEl>
                                          <p:spTgt spid="23555">
                                            <p:txEl>
                                              <p:pRg st="3" end="3"/>
                                            </p:txEl>
                                          </p:spTgt>
                                        </p:tgtEl>
                                      </p:cBhvr>
                                      <p:to x="100000" y="100000"/>
                                    </p:animScale>
                                    <p:animScale>
                                      <p:cBhvr>
                                        <p:cTn id="89" dur="13">
                                          <p:stCondLst>
                                            <p:cond delay="821"/>
                                          </p:stCondLst>
                                        </p:cTn>
                                        <p:tgtEl>
                                          <p:spTgt spid="23555">
                                            <p:txEl>
                                              <p:pRg st="3" end="3"/>
                                            </p:txEl>
                                          </p:spTgt>
                                        </p:tgtEl>
                                      </p:cBhvr>
                                      <p:to x="100000" y="90000"/>
                                    </p:animScale>
                                    <p:animScale>
                                      <p:cBhvr>
                                        <p:cTn id="90" dur="83" decel="50000">
                                          <p:stCondLst>
                                            <p:cond delay="834"/>
                                          </p:stCondLst>
                                        </p:cTn>
                                        <p:tgtEl>
                                          <p:spTgt spid="23555">
                                            <p:txEl>
                                              <p:pRg st="3" end="3"/>
                                            </p:txEl>
                                          </p:spTgt>
                                        </p:tgtEl>
                                      </p:cBhvr>
                                      <p:to x="100000" y="100000"/>
                                    </p:animScale>
                                    <p:animScale>
                                      <p:cBhvr>
                                        <p:cTn id="91" dur="13">
                                          <p:stCondLst>
                                            <p:cond delay="904"/>
                                          </p:stCondLst>
                                        </p:cTn>
                                        <p:tgtEl>
                                          <p:spTgt spid="23555">
                                            <p:txEl>
                                              <p:pRg st="3" end="3"/>
                                            </p:txEl>
                                          </p:spTgt>
                                        </p:tgtEl>
                                      </p:cBhvr>
                                      <p:to x="100000" y="95000"/>
                                    </p:animScale>
                                    <p:animScale>
                                      <p:cBhvr>
                                        <p:cTn id="92" dur="83" decel="50000">
                                          <p:stCondLst>
                                            <p:cond delay="917"/>
                                          </p:stCondLst>
                                        </p:cTn>
                                        <p:tgtEl>
                                          <p:spTgt spid="23555">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578"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5" name="Curved Down Ribbon 4"/>
          <p:cNvSpPr/>
          <p:nvPr/>
        </p:nvSpPr>
        <p:spPr>
          <a:xfrm>
            <a:off x="457200" y="685800"/>
            <a:ext cx="8001000" cy="5486400"/>
          </a:xfrm>
          <a:prstGeom prst="ellipseRibbon">
            <a:avLst/>
          </a:prstGeom>
          <a:solidFill>
            <a:srgbClr val="171735"/>
          </a:solidFill>
          <a:ln>
            <a:solidFill>
              <a:srgbClr val="F6E7CA"/>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F6E7CA"/>
                </a:solidFill>
                <a:latin typeface="Colonna MT" pitchFamily="82" charset="0"/>
              </a:rPr>
              <a:t>If Noah had not built the ark, would he have been saved? The stated purpose was for the saving of his house, but it saved him too. </a:t>
            </a:r>
            <a:endParaRPr lang="en-US" sz="2800" b="1" dirty="0">
              <a:solidFill>
                <a:srgbClr val="F6E7CA"/>
              </a:solidFill>
              <a:latin typeface="Colonna MT" pitchFamily="82" charset="0"/>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p:nvPr/>
        </p:nvSpPr>
        <p:spPr>
          <a:xfrm>
            <a:off x="152400" y="381000"/>
            <a:ext cx="8763000" cy="1384995"/>
          </a:xfrm>
          <a:prstGeom prst="rect">
            <a:avLst/>
          </a:prstGeom>
          <a:solidFill>
            <a:srgbClr val="47AAFB">
              <a:alpha val="70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b="1">
                <a:solidFill>
                  <a:srgbClr val="171735"/>
                </a:solidFill>
                <a:latin typeface="Colonna MT" charset="0"/>
              </a:rPr>
              <a:t>As a man of God and the man of your home, what are you doing about the salvation of your children—those in your family and those you nurture as spiritual leader?</a:t>
            </a:r>
          </a:p>
        </p:txBody>
      </p:sp>
      <p:sp>
        <p:nvSpPr>
          <p:cNvPr id="25603" name="Rectangle 3"/>
          <p:cNvSpPr>
            <a:spLocks noChangeArrowheads="1"/>
          </p:cNvSpPr>
          <p:nvPr/>
        </p:nvSpPr>
        <p:spPr bwMode="auto">
          <a:xfrm>
            <a:off x="762000" y="2025908"/>
            <a:ext cx="8153400" cy="4832092"/>
          </a:xfrm>
          <a:prstGeom prst="rect">
            <a:avLst/>
          </a:prstGeom>
          <a:solidFill>
            <a:srgbClr val="171735">
              <a:alpha val="76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47AAFB"/>
                </a:solidFill>
                <a:latin typeface="Colonna MT" charset="0"/>
                <a:cs typeface="Times New Roman" charset="0"/>
              </a:rPr>
              <a:t>Are you following the specific directions given by God in His Word (Acts 2:38-39) to make sure your children are inside the ark of safety (salvation)?</a:t>
            </a:r>
            <a:endParaRPr lang="en-US" sz="2800" b="1">
              <a:solidFill>
                <a:srgbClr val="47AAFB"/>
              </a:solidFill>
              <a:latin typeface="Colonna MT" charset="0"/>
            </a:endParaRPr>
          </a:p>
          <a:p>
            <a:pPr>
              <a:buFontTx/>
              <a:buChar char="•"/>
            </a:pPr>
            <a:r>
              <a:rPr lang="en-US" sz="2800" b="1">
                <a:solidFill>
                  <a:srgbClr val="47AAFB"/>
                </a:solidFill>
                <a:latin typeface="Colonna MT" charset="0"/>
                <a:cs typeface="Times New Roman" charset="0"/>
              </a:rPr>
              <a:t>Are you training your children from infancy (Matthew 19:13-14; Mark 10:13-16; Luke 18:15-17)?</a:t>
            </a:r>
          </a:p>
          <a:p>
            <a:pPr>
              <a:buFont typeface="Arial" charset="0"/>
              <a:buChar char="•"/>
            </a:pPr>
            <a:r>
              <a:rPr lang="en-US" sz="2800" b="1">
                <a:solidFill>
                  <a:srgbClr val="47AAFB"/>
                </a:solidFill>
                <a:latin typeface="Colonna MT" charset="0"/>
                <a:cs typeface="Times New Roman" charset="0"/>
              </a:rPr>
              <a:t>Are you consistently training your children in the ways of the Lord, to assure that they follow in His statues? If you are not consistent—no matter how long it takes—you will not complete the building of the ark. It took Noah 120 years, but he never gave up (Deuteronomy 6:7-9, 20-25).</a:t>
            </a:r>
            <a:r>
              <a:rPr lang="en-US" sz="2800" b="1">
                <a:solidFill>
                  <a:srgbClr val="47AAFB"/>
                </a:solidFill>
                <a:latin typeface="Colonna MT" charset="0"/>
              </a:rPr>
              <a:t> </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6626"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2286000" y="2887663"/>
            <a:ext cx="68580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6C2C04"/>
                </a:solidFill>
                <a:latin typeface="Colonna MT" charset="0"/>
              </a:rPr>
              <a:t>“</a:t>
            </a:r>
            <a:r>
              <a:rPr lang="en-US" sz="2800" b="1" i="1">
                <a:solidFill>
                  <a:srgbClr val="6C2C04"/>
                </a:solidFill>
                <a:latin typeface="Colonna MT" charset="0"/>
              </a:rPr>
              <a:t>By faith Noah built a ship in the middle of dry land. He was warned about something he couldn</a:t>
            </a:r>
            <a:r>
              <a:rPr lang="ja-JP" altLang="en-US" sz="2800" b="1" i="1">
                <a:solidFill>
                  <a:srgbClr val="6C2C04"/>
                </a:solidFill>
                <a:latin typeface="Colonna MT" charset="0"/>
              </a:rPr>
              <a:t>’</a:t>
            </a:r>
            <a:r>
              <a:rPr lang="en-US" sz="2800" b="1" i="1">
                <a:solidFill>
                  <a:srgbClr val="6C2C04"/>
                </a:solidFill>
                <a:latin typeface="Colonna MT" charset="0"/>
              </a:rPr>
              <a:t>t see, and acted on what he was told. The result? His family was saved. His act of faith drew a sharp line between the evil of the unbelieving world and the rightness of the believing world. As a result, Noah became intimate with God</a:t>
            </a:r>
            <a:r>
              <a:rPr lang="ja-JP" altLang="en-US" sz="2800" b="1" i="1">
                <a:solidFill>
                  <a:srgbClr val="6C2C04"/>
                </a:solidFill>
                <a:latin typeface="Colonna MT" charset="0"/>
              </a:rPr>
              <a:t>”</a:t>
            </a:r>
            <a:r>
              <a:rPr lang="en-US" sz="2800" b="1" i="1">
                <a:solidFill>
                  <a:srgbClr val="6C2C04"/>
                </a:solidFill>
                <a:latin typeface="Colonna MT" charset="0"/>
              </a:rPr>
              <a:t> </a:t>
            </a:r>
            <a:r>
              <a:rPr lang="en-US" sz="2800" b="1">
                <a:solidFill>
                  <a:srgbClr val="6C2C04"/>
                </a:solidFill>
                <a:latin typeface="Colonna MT" charset="0"/>
              </a:rPr>
              <a:t>(Hebrews 11:7</a:t>
            </a:r>
            <a:r>
              <a:rPr lang="en-US" sz="2800" b="1" i="1">
                <a:solidFill>
                  <a:srgbClr val="6C2C04"/>
                </a:solidFill>
                <a:latin typeface="Colonna MT" charset="0"/>
              </a:rPr>
              <a:t>—The Message </a:t>
            </a:r>
            <a:r>
              <a:rPr lang="en-US" sz="2800" b="1">
                <a:solidFill>
                  <a:srgbClr val="6C2C04"/>
                </a:solidFill>
                <a:latin typeface="Colonna MT" charset="0"/>
              </a:rPr>
              <a:t>by Eugene Peterson</a:t>
            </a:r>
            <a:r>
              <a:rPr lang="en-US" sz="2800" b="1" i="1">
                <a:solidFill>
                  <a:srgbClr val="6C2C04"/>
                </a:solidFill>
                <a:latin typeface="Colonna MT" charset="0"/>
              </a:rPr>
              <a:t>).</a:t>
            </a:r>
            <a:r>
              <a:rPr lang="en-US" sz="2800" b="1">
                <a:solidFill>
                  <a:srgbClr val="6C2C04"/>
                </a:solidFill>
                <a:latin typeface="Colonna MT" charset="0"/>
              </a:rPr>
              <a:t> </a:t>
            </a:r>
          </a:p>
        </p:txBody>
      </p:sp>
      <p:pic>
        <p:nvPicPr>
          <p:cNvPr id="26627" name="Picture 3" descr="C:\Users\Candra Poitras\Pictures\LoveInArk[1].jpg"/>
          <p:cNvPicPr>
            <a:picLocks noChangeAspect="1" noChangeArrowheads="1"/>
          </p:cNvPicPr>
          <p:nvPr/>
        </p:nvPicPr>
        <p:blipFill>
          <a:blip r:embed="rId3" cstate="print"/>
          <a:srcRect/>
          <a:stretch>
            <a:fillRect/>
          </a:stretch>
        </p:blipFill>
        <p:spPr bwMode="auto">
          <a:xfrm>
            <a:off x="-1" y="0"/>
            <a:ext cx="3788117" cy="2819400"/>
          </a:xfrm>
          <a:prstGeom prst="ellipse">
            <a:avLst/>
          </a:prstGeom>
          <a:ln>
            <a:noFill/>
          </a:ln>
          <a:effectLst>
            <a:softEdge rad="112500"/>
          </a:effectLst>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2" name="Picture 3" descr="C:\Users\Candra Poitras\Pictures\ThroughADarkenPane-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38400" y="990600"/>
            <a:ext cx="6559550" cy="5029200"/>
          </a:xfrm>
          <a:prstGeom prst="rect">
            <a:avLst/>
          </a:prstGeom>
          <a:solidFill>
            <a:srgbClr val="17173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3"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3040063" y="2193925"/>
            <a:ext cx="5424487"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6E7CA"/>
                </a:solidFill>
                <a:latin typeface="Colonna MT" charset="0"/>
              </a:rPr>
              <a:t>Our world is full of trouble and heartache. Families are struggling to survive. But there is hope. God has a plan for families, and He is looking for someone to rise up and follow that plan, just as Noah did.</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6147" name="Rectangle 3"/>
          <p:cNvSpPr>
            <a:spLocks noChangeArrowheads="1"/>
          </p:cNvSpPr>
          <p:nvPr/>
        </p:nvSpPr>
        <p:spPr bwMode="auto">
          <a:xfrm>
            <a:off x="228600" y="152400"/>
            <a:ext cx="5334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F6E7CA"/>
                </a:solidFill>
                <a:latin typeface="Colonna MT" charset="0"/>
                <a:cs typeface="Times New Roman" charset="0"/>
              </a:rPr>
              <a:t>Genesis 6 tells the familiar story of how wicked the people God created became. There was violence and fighting, evil and selfishness. The things that happened, thousands of years ago, are like seeing a picture of our world. People cared nothing for God, but only sought their own pleasures (Genesis 6:1-7).</a:t>
            </a:r>
            <a:endParaRPr lang="en-US" sz="2800" b="1">
              <a:solidFill>
                <a:srgbClr val="F6E7CA"/>
              </a:solidFill>
              <a:latin typeface="Colonna MT" charset="0"/>
            </a:endParaRPr>
          </a:p>
        </p:txBody>
      </p:sp>
      <p:pic>
        <p:nvPicPr>
          <p:cNvPr id="6148" name="Picture 4" descr="C:\Users\Candra Poitras\Pictures\Pakistan-Flood-Devastatio-00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67200" y="4572000"/>
            <a:ext cx="3529012" cy="2286000"/>
          </a:xfrm>
          <a:prstGeom prst="rect">
            <a:avLst/>
          </a:prstGeom>
          <a:ln>
            <a:noFill/>
          </a:ln>
          <a:effectLst>
            <a:softEdge rad="112500"/>
          </a:effectLst>
        </p:spPr>
      </p:pic>
      <p:pic>
        <p:nvPicPr>
          <p:cNvPr id="6149" name="Picture 5" descr="C:\Users\Candra Poitras\Pictures\boy-caught-stealing-bread-in-iran-2[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19800" y="3200400"/>
            <a:ext cx="2963842" cy="1966913"/>
          </a:xfrm>
          <a:prstGeom prst="rect">
            <a:avLst/>
          </a:prstGeom>
          <a:ln>
            <a:noFill/>
          </a:ln>
          <a:effectLst>
            <a:softEdge rad="112500"/>
          </a:effectLst>
        </p:spPr>
      </p:pic>
      <p:pic>
        <p:nvPicPr>
          <p:cNvPr id="6150" name="Picture 6" descr="C:\Users\Candra Poitras\Pictures\worchinalandslid[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0421324">
            <a:off x="6445528" y="4828241"/>
            <a:ext cx="2426217" cy="1369639"/>
          </a:xfrm>
          <a:prstGeom prst="rect">
            <a:avLst/>
          </a:prstGeom>
          <a:ln>
            <a:noFill/>
          </a:ln>
          <a:effectLst>
            <a:softEdge rad="112500"/>
          </a:effectLst>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decel="50000" fill="hold">
                                          <p:stCondLst>
                                            <p:cond delay="0"/>
                                          </p:stCondLst>
                                        </p:cTn>
                                        <p:tgtEl>
                                          <p:spTgt spid="614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14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147"/>
                                        </p:tgtEl>
                                        <p:attrNameLst>
                                          <p:attrName>ppt_w</p:attrName>
                                        </p:attrNameLst>
                                      </p:cBhvr>
                                      <p:tavLst>
                                        <p:tav tm="0">
                                          <p:val>
                                            <p:strVal val="#ppt_w*.05"/>
                                          </p:val>
                                        </p:tav>
                                        <p:tav tm="100000">
                                          <p:val>
                                            <p:strVal val="#ppt_w"/>
                                          </p:val>
                                        </p:tav>
                                      </p:tavLst>
                                    </p:anim>
                                    <p:anim calcmode="lin" valueType="num">
                                      <p:cBhvr>
                                        <p:cTn id="10" dur="1000" fill="hold"/>
                                        <p:tgtEl>
                                          <p:spTgt spid="614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14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14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14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5" name="Oval 4"/>
          <p:cNvSpPr/>
          <p:nvPr/>
        </p:nvSpPr>
        <p:spPr>
          <a:xfrm>
            <a:off x="0" y="152400"/>
            <a:ext cx="4724400" cy="4724400"/>
          </a:xfrm>
          <a:prstGeom prst="ellipse">
            <a:avLst/>
          </a:prstGeom>
          <a:solidFill>
            <a:srgbClr val="171735"/>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600" b="1" dirty="0">
                <a:solidFill>
                  <a:srgbClr val="DCA330"/>
                </a:solidFill>
                <a:latin typeface="Colonna MT" pitchFamily="82" charset="0"/>
              </a:rPr>
              <a:t>When God first spoke to Noah about building an ark, Noah was 480 years old. It had never rained. The plants and trees were watered with a mist that came up from the earth (Genesis 2:5-6). </a:t>
            </a:r>
          </a:p>
        </p:txBody>
      </p:sp>
      <p:sp>
        <p:nvSpPr>
          <p:cNvPr id="6" name="Oval 5"/>
          <p:cNvSpPr/>
          <p:nvPr/>
        </p:nvSpPr>
        <p:spPr>
          <a:xfrm>
            <a:off x="4419600" y="1828800"/>
            <a:ext cx="4724400" cy="4876800"/>
          </a:xfrm>
          <a:prstGeom prst="ellipse">
            <a:avLst/>
          </a:prstGeom>
          <a:solidFill>
            <a:srgbClr val="171735"/>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600" b="1" dirty="0">
              <a:solidFill>
                <a:srgbClr val="DCA330"/>
              </a:solidFill>
              <a:latin typeface="Colonna MT" pitchFamily="82" charset="0"/>
            </a:endParaRPr>
          </a:p>
          <a:p>
            <a:pPr algn="ctr">
              <a:defRPr/>
            </a:pPr>
            <a:r>
              <a:rPr lang="en-US" sz="2600" b="1" dirty="0">
                <a:solidFill>
                  <a:srgbClr val="DCA330"/>
                </a:solidFill>
                <a:latin typeface="Colonna MT" pitchFamily="82" charset="0"/>
              </a:rPr>
              <a:t>God told Noah exactly how to build this boat, and He told him why He wanted it built (Genesis 6:13-22). At this time Noah did not have any children (Genesis 5:32, 6:3), but he obeyed without question.</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8195" name="Rectangle 3"/>
          <p:cNvSpPr>
            <a:spLocks noChangeArrowheads="1"/>
          </p:cNvSpPr>
          <p:nvPr/>
        </p:nvSpPr>
        <p:spPr bwMode="auto">
          <a:xfrm>
            <a:off x="2743200" y="1295400"/>
            <a:ext cx="5943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Without rain and living where people were not familiar with lots of water, building a huge boat seemed a foolish idea. But God was fed up with the way His prize creation (man) was acting. He was sorry He had made man. He determined to destroy mankind, except for the family of one righteous man who found grace in His sight (Genesis 6:1-9). </a:t>
            </a:r>
            <a:endParaRPr lang="en-US" sz="2800" b="1">
              <a:solidFill>
                <a:srgbClr val="BA0631"/>
              </a:solidFill>
              <a:latin typeface="Colonna MT" charset="0"/>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strips(downLeft)">
                                      <p:cBhvr>
                                        <p:cTn id="7"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4" name="Rectangle 3"/>
          <p:cNvSpPr>
            <a:spLocks noChangeArrowheads="1"/>
          </p:cNvSpPr>
          <p:nvPr/>
        </p:nvSpPr>
        <p:spPr bwMode="auto">
          <a:xfrm>
            <a:off x="304800" y="304800"/>
            <a:ext cx="4876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6E7CA"/>
                </a:solidFill>
                <a:latin typeface="Colonna MT" charset="0"/>
              </a:rPr>
              <a:t>Twenty years before Noah had any children, God told him to build a boat that would save his sons, his wife, and his sons</a:t>
            </a:r>
            <a:r>
              <a:rPr lang="ja-JP" altLang="en-US" sz="2800" b="1">
                <a:solidFill>
                  <a:srgbClr val="F6E7CA"/>
                </a:solidFill>
                <a:latin typeface="Colonna MT" charset="0"/>
              </a:rPr>
              <a:t>’</a:t>
            </a:r>
            <a:r>
              <a:rPr lang="en-US" sz="2800" b="1">
                <a:solidFill>
                  <a:srgbClr val="F6E7CA"/>
                </a:solidFill>
                <a:latin typeface="Colonna MT" charset="0"/>
              </a:rPr>
              <a:t> wives (Genesis 6:18). God gave the instructions, and we do not find that Noah asked one question.</a:t>
            </a:r>
          </a:p>
        </p:txBody>
      </p:sp>
      <p:pic>
        <p:nvPicPr>
          <p:cNvPr id="9219" name="Picture 3" descr="C:\Users\Candra Poitras\Pictures\OT01_P15_illustration[1].jpg"/>
          <p:cNvPicPr>
            <a:picLocks noChangeAspect="1" noChangeArrowheads="1"/>
          </p:cNvPicPr>
          <p:nvPr/>
        </p:nvPicPr>
        <p:blipFill>
          <a:blip r:embed="rId3" cstate="print">
            <a:grayscl/>
          </a:blip>
          <a:srcRect/>
          <a:stretch>
            <a:fillRect/>
          </a:stretch>
        </p:blipFill>
        <p:spPr bwMode="auto">
          <a:xfrm>
            <a:off x="5867400" y="2590800"/>
            <a:ext cx="3009900" cy="4013200"/>
          </a:xfrm>
          <a:prstGeom prst="rect">
            <a:avLst/>
          </a:prstGeom>
          <a:solidFill>
            <a:srgbClr val="FFFFFF">
              <a:shade val="85000"/>
            </a:srgbClr>
          </a:solidFill>
          <a:ln w="190500" cap="rnd">
            <a:solidFill>
              <a:srgbClr val="BA0631"/>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6" name="Rectangle 5"/>
          <p:cNvSpPr>
            <a:spLocks noChangeArrowheads="1"/>
          </p:cNvSpPr>
          <p:nvPr/>
        </p:nvSpPr>
        <p:spPr bwMode="auto">
          <a:xfrm>
            <a:off x="2133600" y="685800"/>
            <a:ext cx="6858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Faith has nothing to do with what we can see and touch. Faith comes from our belief that the unseen is true, real, and possible. </a:t>
            </a:r>
          </a:p>
        </p:txBody>
      </p:sp>
      <p:sp>
        <p:nvSpPr>
          <p:cNvPr id="10244" name="Rectangle 4"/>
          <p:cNvSpPr>
            <a:spLocks noChangeArrowheads="1"/>
          </p:cNvSpPr>
          <p:nvPr/>
        </p:nvSpPr>
        <p:spPr bwMode="auto">
          <a:xfrm>
            <a:off x="2895600" y="2209800"/>
            <a:ext cx="6019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DCA330"/>
                </a:solidFill>
                <a:latin typeface="Colonna MT" charset="0"/>
                <a:cs typeface="Times New Roman" charset="0"/>
              </a:rPr>
              <a:t>Noah</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faith caused him to obey God</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command to build an ark, without any visible signs. </a:t>
            </a:r>
            <a:endParaRPr lang="en-US" sz="2800" b="1">
              <a:solidFill>
                <a:srgbClr val="DCA330"/>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There was no previous event in history to boost Noah</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s faith. </a:t>
            </a:r>
          </a:p>
          <a:p>
            <a:pPr eaLnBrk="0" hangingPunct="0">
              <a:buFont typeface="Arial" charset="0"/>
              <a:buChar char="•"/>
              <a:tabLst>
                <a:tab pos="228600" algn="l"/>
              </a:tabLst>
            </a:pPr>
            <a:r>
              <a:rPr lang="en-US" sz="2800" b="1">
                <a:solidFill>
                  <a:srgbClr val="DCA330"/>
                </a:solidFill>
                <a:latin typeface="Colonna MT" charset="0"/>
                <a:cs typeface="Times New Roman" charset="0"/>
              </a:rPr>
              <a:t>He did not even have children when he started working on this great big boat that could carry approximately 35,000 different kinds of vertebrates (animals with backbones).</a:t>
            </a:r>
            <a:r>
              <a:rPr lang="en-US" sz="2800" b="1">
                <a:solidFill>
                  <a:srgbClr val="DCA330"/>
                </a:solidFill>
                <a:latin typeface="Colonna MT" charset="0"/>
              </a:rPr>
              <a:t> </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0244">
                                            <p:txEl>
                                              <p:pRg st="0" end="0"/>
                                            </p:txEl>
                                          </p:spTgt>
                                        </p:tgtEl>
                                        <p:attrNameLst>
                                          <p:attrName>style.visibility</p:attrName>
                                        </p:attrNameLst>
                                      </p:cBhvr>
                                      <p:to>
                                        <p:strVal val="visible"/>
                                      </p:to>
                                    </p:set>
                                    <p:anim calcmode="lin" valueType="num">
                                      <p:cBhvr>
                                        <p:cTn id="14" dur="1000" fill="hold"/>
                                        <p:tgtEl>
                                          <p:spTgt spid="10244">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024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244">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0244">
                                            <p:txEl>
                                              <p:pRg st="1" end="1"/>
                                            </p:txEl>
                                          </p:spTgt>
                                        </p:tgtEl>
                                        <p:attrNameLst>
                                          <p:attrName>style.visibility</p:attrName>
                                        </p:attrNameLst>
                                      </p:cBhvr>
                                      <p:to>
                                        <p:strVal val="visible"/>
                                      </p:to>
                                    </p:set>
                                    <p:anim calcmode="lin" valueType="num">
                                      <p:cBhvr>
                                        <p:cTn id="21" dur="1000" fill="hold"/>
                                        <p:tgtEl>
                                          <p:spTgt spid="10244">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1024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244">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10244">
                                            <p:txEl>
                                              <p:pRg st="2" end="2"/>
                                            </p:txEl>
                                          </p:spTgt>
                                        </p:tgtEl>
                                        <p:attrNameLst>
                                          <p:attrName>style.visibility</p:attrName>
                                        </p:attrNameLst>
                                      </p:cBhvr>
                                      <p:to>
                                        <p:strVal val="visible"/>
                                      </p:to>
                                    </p:set>
                                    <p:anim calcmode="lin" valueType="num">
                                      <p:cBhvr>
                                        <p:cTn id="28" dur="1000" fill="hold"/>
                                        <p:tgtEl>
                                          <p:spTgt spid="10244">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10244">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024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248400" y="0"/>
            <a:ext cx="2895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16: Building an Ark…Again</a:t>
            </a:r>
          </a:p>
        </p:txBody>
      </p:sp>
      <p:sp>
        <p:nvSpPr>
          <p:cNvPr id="5" name="Oval 4"/>
          <p:cNvSpPr/>
          <p:nvPr/>
        </p:nvSpPr>
        <p:spPr>
          <a:xfrm>
            <a:off x="2438400" y="533400"/>
            <a:ext cx="6400800" cy="6019800"/>
          </a:xfrm>
          <a:prstGeom prst="ellipse">
            <a:avLst/>
          </a:prstGeom>
          <a:solidFill>
            <a:srgbClr val="BA063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F6E7CA"/>
                </a:solidFill>
                <a:latin typeface="Colonna MT" charset="0"/>
              </a:rPr>
              <a:t>“</a:t>
            </a:r>
            <a:r>
              <a:rPr lang="en-US" sz="2800" b="1" i="1">
                <a:solidFill>
                  <a:srgbClr val="F6E7CA"/>
                </a:solidFill>
                <a:latin typeface="Colonna MT" charset="0"/>
              </a:rPr>
              <a:t>By faith Noah, being warned of God of things not seen as yet, moved with fear, prepared an ark to the saving of his house; by the which he condemned the world, and became heir of the righteousness which is by faith</a:t>
            </a:r>
            <a:r>
              <a:rPr lang="ja-JP" altLang="en-US" sz="2800" b="1" i="1">
                <a:solidFill>
                  <a:srgbClr val="F6E7CA"/>
                </a:solidFill>
                <a:latin typeface="Colonna MT" charset="0"/>
              </a:rPr>
              <a:t>”</a:t>
            </a:r>
            <a:r>
              <a:rPr lang="en-US" sz="2800" b="1" i="1">
                <a:solidFill>
                  <a:srgbClr val="F6E7CA"/>
                </a:solidFill>
                <a:latin typeface="Colonna MT" charset="0"/>
              </a:rPr>
              <a:t> </a:t>
            </a:r>
            <a:r>
              <a:rPr lang="en-US" sz="2800" b="1">
                <a:solidFill>
                  <a:srgbClr val="F6E7CA"/>
                </a:solidFill>
                <a:latin typeface="Colonna MT" charset="0"/>
              </a:rPr>
              <a:t>(Hebrews 11:7).</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314</TotalTime>
  <Words>2024</Words>
  <Application>Microsoft Macintosh PowerPoint</Application>
  <PresentationFormat>On-screen Show (4:3)</PresentationFormat>
  <Paragraphs>76</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4</cp:revision>
  <dcterms:created xsi:type="dcterms:W3CDTF">2010-10-03T01:07:11Z</dcterms:created>
  <dcterms:modified xsi:type="dcterms:W3CDTF">2018-02-16T22:32:34Z</dcterms:modified>
</cp:coreProperties>
</file>