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9" r:id="rId1"/>
  </p:sldMasterIdLst>
  <p:handoutMasterIdLst>
    <p:handoutMasterId r:id="rId18"/>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735"/>
    <a:srgbClr val="F3DFB7"/>
    <a:srgbClr val="47AAFB"/>
    <a:srgbClr val="BA0631"/>
    <a:srgbClr val="6C2C04"/>
    <a:srgbClr val="DCA330"/>
    <a:srgbClr val="663300"/>
    <a:srgbClr val="CC17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62" d="100"/>
          <a:sy n="62" d="100"/>
        </p:scale>
        <p:origin x="-264"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41CDE97-1331-C241-8F90-58DE54ABEEAE}" type="slidenum">
              <a:rPr lang="en-US"/>
              <a:pPr/>
              <a:t>‹#›</a:t>
            </a:fld>
            <a:endParaRPr lang="en-US"/>
          </a:p>
        </p:txBody>
      </p:sp>
    </p:spTree>
    <p:extLst>
      <p:ext uri="{BB962C8B-B14F-4D97-AF65-F5344CB8AC3E}">
        <p14:creationId xmlns:p14="http://schemas.microsoft.com/office/powerpoint/2010/main" val="38646306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2275630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0234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9812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5353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95527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534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3601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11321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1162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1725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95033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724400" y="5105400"/>
            <a:ext cx="2667000" cy="609600"/>
          </a:xfrm>
        </p:spPr>
        <p:txBody>
          <a:bodyPr/>
          <a:lstStyle/>
          <a:p>
            <a:pPr algn="ctr" eaLnBrk="1" hangingPunct="1"/>
            <a:r>
              <a:rPr lang="en-US" sz="2400">
                <a:solidFill>
                  <a:srgbClr val="DCA330"/>
                </a:solidFill>
                <a:latin typeface="Bernard MT Condensed" charset="0"/>
              </a:rPr>
              <a:t>Lesson 10: Living </a:t>
            </a:r>
            <a:r>
              <a:rPr lang="ja-JP" altLang="en-US" sz="2400">
                <a:solidFill>
                  <a:srgbClr val="DCA330"/>
                </a:solidFill>
                <a:latin typeface="Bernard MT Condensed" charset="0"/>
              </a:rPr>
              <a:t>“</a:t>
            </a:r>
            <a:r>
              <a:rPr lang="en-US" sz="2400">
                <a:solidFill>
                  <a:srgbClr val="DCA330"/>
                </a:solidFill>
                <a:latin typeface="Bernard MT Condensed" charset="0"/>
              </a:rPr>
              <a:t>Happily Ever After</a:t>
            </a:r>
            <a:r>
              <a:rPr lang="ja-JP" altLang="en-US" sz="2400">
                <a:solidFill>
                  <a:srgbClr val="DCA330"/>
                </a:solidFill>
                <a:latin typeface="Bernard MT Condensed" charset="0"/>
              </a:rPr>
              <a:t>”</a:t>
            </a:r>
            <a:endParaRPr lang="en-US" sz="2400">
              <a:solidFill>
                <a:srgbClr val="DCA330"/>
              </a:solidFill>
              <a:latin typeface="Bernard MT Condensed" charset="0"/>
            </a:endParaRP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8674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12291" name="Rectangle 3"/>
          <p:cNvSpPr>
            <a:spLocks noChangeArrowheads="1"/>
          </p:cNvSpPr>
          <p:nvPr/>
        </p:nvSpPr>
        <p:spPr bwMode="auto">
          <a:xfrm>
            <a:off x="0" y="685800"/>
            <a:ext cx="9144000" cy="1384995"/>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2800" b="1">
                <a:solidFill>
                  <a:srgbClr val="F3DFB7"/>
                </a:solidFill>
                <a:latin typeface="Colonna MT" charset="0"/>
                <a:cs typeface="Times New Roman" charset="0"/>
              </a:rPr>
              <a:t>Israel was God</a:t>
            </a: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s chosen people. No matter what they did, God loved them and brought them back. Then, in the New Testament, He came to live among His people.</a:t>
            </a:r>
            <a:r>
              <a:rPr lang="en-US" sz="2800" b="1">
                <a:solidFill>
                  <a:srgbClr val="F3DFB7"/>
                </a:solidFill>
                <a:latin typeface="Colonna MT" charset="0"/>
              </a:rPr>
              <a:t> </a:t>
            </a:r>
          </a:p>
        </p:txBody>
      </p:sp>
      <p:sp>
        <p:nvSpPr>
          <p:cNvPr id="12292" name="Rectangle 4"/>
          <p:cNvSpPr>
            <a:spLocks noChangeArrowheads="1"/>
          </p:cNvSpPr>
          <p:nvPr/>
        </p:nvSpPr>
        <p:spPr bwMode="auto">
          <a:xfrm>
            <a:off x="685800" y="2438400"/>
            <a:ext cx="8458200" cy="3970318"/>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lgn="just">
              <a:buFontTx/>
              <a:buChar char="•"/>
            </a:pPr>
            <a:r>
              <a:rPr lang="en-US" sz="2800" b="1">
                <a:solidFill>
                  <a:srgbClr val="47AAFB"/>
                </a:solidFill>
                <a:latin typeface="Colonna MT" charset="0"/>
                <a:cs typeface="Times New Roman" charset="0"/>
              </a:rPr>
              <a:t>He came as one of us, not in pomp and ceremony, but as a tiny helpless baby boy (Matthew 1:23). </a:t>
            </a:r>
            <a:r>
              <a:rPr lang="ja-JP" altLang="en-US" sz="2800" b="1">
                <a:solidFill>
                  <a:srgbClr val="47AAFB"/>
                </a:solidFill>
                <a:latin typeface="Colonna MT" charset="0"/>
                <a:cs typeface="Times New Roman" charset="0"/>
              </a:rPr>
              <a:t>“</a:t>
            </a:r>
            <a:r>
              <a:rPr lang="en-US" sz="2800" b="1" i="1">
                <a:solidFill>
                  <a:srgbClr val="47AAFB"/>
                </a:solidFill>
                <a:latin typeface="Colonna MT" charset="0"/>
                <a:cs typeface="Times New Roman" charset="0"/>
              </a:rPr>
              <a:t>In the beginning was the Word, and the Word was with God, and the Word was God. And the Word was made flesh, and dwelt among us, (and we beheld his glory, the glory as of the only begotten of the Father,) full of grace and truth</a:t>
            </a: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 </a:t>
            </a:r>
            <a:r>
              <a:rPr lang="en-US" sz="2800" b="1">
                <a:solidFill>
                  <a:srgbClr val="47AAFB"/>
                </a:solidFill>
                <a:latin typeface="Colonna MT" charset="0"/>
                <a:cs typeface="Times New Roman" charset="0"/>
              </a:rPr>
              <a:t>(John 1:1, 14).</a:t>
            </a:r>
            <a:r>
              <a:rPr lang="en-US" sz="2800" b="1" i="1">
                <a:solidFill>
                  <a:srgbClr val="47AAFB"/>
                </a:solidFill>
                <a:latin typeface="Colonna MT" charset="0"/>
                <a:cs typeface="Times New Roman" charset="0"/>
              </a:rPr>
              <a:t> </a:t>
            </a:r>
            <a:r>
              <a:rPr lang="en-US" sz="2800" b="1">
                <a:solidFill>
                  <a:srgbClr val="47AAFB"/>
                </a:solidFill>
                <a:latin typeface="Colonna MT" charset="0"/>
                <a:cs typeface="Times New Roman" charset="0"/>
              </a:rPr>
              <a:t> </a:t>
            </a:r>
            <a:endParaRPr lang="en-US" sz="2800" b="1">
              <a:solidFill>
                <a:srgbClr val="47AAFB"/>
              </a:solidFill>
              <a:latin typeface="Colonna MT" charset="0"/>
            </a:endParaRPr>
          </a:p>
          <a:p>
            <a:pPr algn="just">
              <a:buFontTx/>
              <a:buChar char="•"/>
            </a:pPr>
            <a:r>
              <a:rPr lang="en-US" sz="2800" b="1">
                <a:solidFill>
                  <a:srgbClr val="BA0631"/>
                </a:solidFill>
                <a:latin typeface="Colonna MT" charset="0"/>
                <a:cs typeface="Times New Roman" charset="0"/>
              </a:rPr>
              <a:t>He came to redeem and save from sins (2 Samuel 7:23-24; Isaiah 53:6). </a:t>
            </a:r>
            <a:endParaRPr lang="en-US" sz="2800" b="1">
              <a:solidFill>
                <a:srgbClr val="BA0631"/>
              </a:solidFill>
              <a:latin typeface="Colonna MT" charset="0"/>
            </a:endParaRP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decel="50000" fill="hold">
                                          <p:stCondLst>
                                            <p:cond delay="0"/>
                                          </p:stCondLst>
                                        </p:cTn>
                                        <p:tgtEl>
                                          <p:spTgt spid="1229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29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291"/>
                                        </p:tgtEl>
                                        <p:attrNameLst>
                                          <p:attrName>ppt_w</p:attrName>
                                        </p:attrNameLst>
                                      </p:cBhvr>
                                      <p:tavLst>
                                        <p:tav tm="0">
                                          <p:val>
                                            <p:strVal val="#ppt_w*.05"/>
                                          </p:val>
                                        </p:tav>
                                        <p:tav tm="100000">
                                          <p:val>
                                            <p:strVal val="#ppt_w"/>
                                          </p:val>
                                        </p:tav>
                                      </p:tavLst>
                                    </p:anim>
                                    <p:anim calcmode="lin" valueType="num">
                                      <p:cBhvr>
                                        <p:cTn id="10" dur="1000" fill="hold"/>
                                        <p:tgtEl>
                                          <p:spTgt spid="1229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29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29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29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13315" name="Rectangle 3"/>
          <p:cNvSpPr>
            <a:spLocks noChangeArrowheads="1"/>
          </p:cNvSpPr>
          <p:nvPr/>
        </p:nvSpPr>
        <p:spPr bwMode="auto">
          <a:xfrm>
            <a:off x="2514600" y="1828800"/>
            <a:ext cx="6477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F3DFB7"/>
                </a:solidFill>
                <a:latin typeface="Colonna MT" charset="0"/>
                <a:cs typeface="Times New Roman" charset="0"/>
              </a:rPr>
              <a:t>He left the glory and majesty of heaven and humbled Himself as a servant (Philippians 2:7-8).</a:t>
            </a:r>
            <a:endParaRPr lang="en-US" sz="2800" b="1">
              <a:solidFill>
                <a:srgbClr val="F3DFB7"/>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He felt pain and hunger, saw suffering and death (Isaiah 53:4-5, 7).</a:t>
            </a:r>
          </a:p>
          <a:p>
            <a:pPr eaLnBrk="0" hangingPunct="0">
              <a:buFont typeface="Arial" charset="0"/>
              <a:buChar char="•"/>
              <a:tabLst>
                <a:tab pos="228600" algn="l"/>
              </a:tabLst>
            </a:pPr>
            <a:r>
              <a:rPr lang="en-US" sz="2800" b="1">
                <a:solidFill>
                  <a:srgbClr val="DCA330"/>
                </a:solidFill>
                <a:latin typeface="Colonna MT" charset="0"/>
                <a:cs typeface="Times New Roman" charset="0"/>
              </a:rPr>
              <a:t>He died willingly in our place because of His great love for us all (1 John 3:16).</a:t>
            </a:r>
            <a:r>
              <a:rPr lang="en-US" sz="2800" b="1">
                <a:solidFill>
                  <a:srgbClr val="DCA330"/>
                </a:solidFill>
                <a:latin typeface="Colonna MT" charset="0"/>
              </a:rPr>
              <a:t> </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500" fill="hold"/>
                                        <p:tgtEl>
                                          <p:spTgt spid="13315">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13315">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13315">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13315">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13315">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13315">
                                            <p:txEl>
                                              <p:pRg st="1" end="1"/>
                                            </p:txEl>
                                          </p:spTgt>
                                        </p:tgtEl>
                                        <p:attrNameLst>
                                          <p:attrName>style.visibility</p:attrName>
                                        </p:attrNameLst>
                                      </p:cBhvr>
                                      <p:to>
                                        <p:strVal val="visible"/>
                                      </p:to>
                                    </p:set>
                                    <p:anim calcmode="lin" valueType="num">
                                      <p:cBhvr>
                                        <p:cTn id="16" dur="500" fill="hold"/>
                                        <p:tgtEl>
                                          <p:spTgt spid="13315">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13315">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13315">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13315">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13315">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3315">
                                            <p:txEl>
                                              <p:pRg st="2" end="2"/>
                                            </p:txEl>
                                          </p:spTgt>
                                        </p:tgtEl>
                                        <p:attrNameLst>
                                          <p:attrName>style.visibility</p:attrName>
                                        </p:attrNameLst>
                                      </p:cBhvr>
                                      <p:to>
                                        <p:strVal val="visible"/>
                                      </p:to>
                                    </p:set>
                                    <p:anim calcmode="lin" valueType="num">
                                      <p:cBhvr>
                                        <p:cTn id="25" dur="500" fill="hold"/>
                                        <p:tgtEl>
                                          <p:spTgt spid="13315">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13315">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13315">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13315">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13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3" name="Rectangle 2"/>
          <p:cNvSpPr>
            <a:spLocks noChangeArrowheads="1"/>
          </p:cNvSpPr>
          <p:nvPr/>
        </p:nvSpPr>
        <p:spPr bwMode="auto">
          <a:xfrm>
            <a:off x="2209800" y="381000"/>
            <a:ext cx="6934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The picture of God and His bride is not all pleasant. We like to think of marriage as the picture-perfect story we sometimes tell our children. These stories usually do not show the selfishness that causes most of life</a:t>
            </a:r>
            <a:r>
              <a:rPr lang="ja-JP" altLang="en-US" sz="2800" b="1">
                <a:solidFill>
                  <a:srgbClr val="BA0631"/>
                </a:solidFill>
                <a:latin typeface="Colonna MT" charset="0"/>
              </a:rPr>
              <a:t>’</a:t>
            </a:r>
            <a:r>
              <a:rPr lang="en-US" sz="2800" b="1">
                <a:solidFill>
                  <a:srgbClr val="BA0631"/>
                </a:solidFill>
                <a:latin typeface="Colonna MT" charset="0"/>
              </a:rPr>
              <a:t>s problems. God</a:t>
            </a:r>
            <a:r>
              <a:rPr lang="ja-JP" altLang="en-US" sz="2800" b="1">
                <a:solidFill>
                  <a:srgbClr val="BA0631"/>
                </a:solidFill>
                <a:latin typeface="Colonna MT" charset="0"/>
              </a:rPr>
              <a:t>’</a:t>
            </a:r>
            <a:r>
              <a:rPr lang="en-US" sz="2800" b="1">
                <a:solidFill>
                  <a:srgbClr val="BA0631"/>
                </a:solidFill>
                <a:latin typeface="Colonna MT" charset="0"/>
              </a:rPr>
              <a:t>s Word gives us a clear picture of real life, and real life is often one-sided. </a:t>
            </a:r>
          </a:p>
        </p:txBody>
      </p:sp>
      <p:sp>
        <p:nvSpPr>
          <p:cNvPr id="14339" name="Rectangle 3"/>
          <p:cNvSpPr>
            <a:spLocks noChangeArrowheads="1"/>
          </p:cNvSpPr>
          <p:nvPr/>
        </p:nvSpPr>
        <p:spPr bwMode="auto">
          <a:xfrm>
            <a:off x="2819400" y="3505200"/>
            <a:ext cx="6324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47AAFB"/>
                </a:solidFill>
                <a:latin typeface="Colonna MT" charset="0"/>
                <a:cs typeface="Times New Roman" charset="0"/>
              </a:rPr>
              <a:t>God did all the giving; His chosen one all the taking.</a:t>
            </a:r>
            <a:endParaRPr lang="en-US" sz="2800" b="1">
              <a:solidFill>
                <a:srgbClr val="47AAFB"/>
              </a:solidFill>
              <a:latin typeface="Colonna MT" charset="0"/>
            </a:endParaRPr>
          </a:p>
          <a:p>
            <a:pPr eaLnBrk="0" hangingPunct="0">
              <a:buFontTx/>
              <a:buChar char="•"/>
              <a:tabLst>
                <a:tab pos="228600" algn="l"/>
              </a:tabLst>
            </a:pPr>
            <a:r>
              <a:rPr lang="en-US" sz="2800" b="1">
                <a:solidFill>
                  <a:srgbClr val="171735"/>
                </a:solidFill>
                <a:latin typeface="Colonna MT" charset="0"/>
                <a:cs typeface="Times New Roman" charset="0"/>
              </a:rPr>
              <a:t>God sacrificed again and again, while His chosen one cared only for herself.</a:t>
            </a:r>
          </a:p>
          <a:p>
            <a:pPr eaLnBrk="0" hangingPunct="0">
              <a:buFont typeface="Arial" charset="0"/>
              <a:buChar char="•"/>
              <a:tabLst>
                <a:tab pos="228600" algn="l"/>
              </a:tabLst>
            </a:pPr>
            <a:r>
              <a:rPr lang="en-US" sz="2800" b="1">
                <a:solidFill>
                  <a:srgbClr val="DCA330"/>
                </a:solidFill>
                <a:latin typeface="Colonna MT" charset="0"/>
                <a:cs typeface="Times New Roman" charset="0"/>
              </a:rPr>
              <a:t>God forgave and restored, while His chosen one continued to live for her selfish pleasure.</a:t>
            </a:r>
            <a:r>
              <a:rPr lang="en-US" sz="2800" b="1">
                <a:solidFill>
                  <a:srgbClr val="DCA330"/>
                </a:solidFill>
                <a:latin typeface="Colonna MT" charset="0"/>
              </a:rPr>
              <a:t> </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4339">
                                            <p:txEl>
                                              <p:pRg st="0" end="0"/>
                                            </p:txEl>
                                          </p:spTgt>
                                        </p:tgtEl>
                                        <p:attrNameLst>
                                          <p:attrName>style.visibility</p:attrName>
                                        </p:attrNameLst>
                                      </p:cBhvr>
                                      <p:to>
                                        <p:strVal val="visible"/>
                                      </p:to>
                                    </p:set>
                                    <p:animEffect transition="in" filter="fade">
                                      <p:cBhvr>
                                        <p:cTn id="15" dur="1000"/>
                                        <p:tgtEl>
                                          <p:spTgt spid="14339">
                                            <p:txEl>
                                              <p:pRg st="0" end="0"/>
                                            </p:txEl>
                                          </p:spTgt>
                                        </p:tgtEl>
                                      </p:cBhvr>
                                    </p:animEffect>
                                    <p:anim calcmode="lin" valueType="num">
                                      <p:cBhvr>
                                        <p:cTn id="16"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433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4339">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4339">
                                            <p:txEl>
                                              <p:pRg st="1" end="1"/>
                                            </p:txEl>
                                          </p:spTgt>
                                        </p:tgtEl>
                                        <p:attrNameLst>
                                          <p:attrName>style.visibility</p:attrName>
                                        </p:attrNameLst>
                                      </p:cBhvr>
                                      <p:to>
                                        <p:strVal val="visible"/>
                                      </p:to>
                                    </p:set>
                                    <p:animEffect transition="in" filter="fade">
                                      <p:cBhvr>
                                        <p:cTn id="23" dur="1000"/>
                                        <p:tgtEl>
                                          <p:spTgt spid="14339">
                                            <p:txEl>
                                              <p:pRg st="1" end="1"/>
                                            </p:txEl>
                                          </p:spTgt>
                                        </p:tgtEl>
                                      </p:cBhvr>
                                    </p:animEffect>
                                    <p:anim calcmode="lin" valueType="num">
                                      <p:cBhvr>
                                        <p:cTn id="24"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14339">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433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14339">
                                            <p:txEl>
                                              <p:pRg st="2" end="2"/>
                                            </p:txEl>
                                          </p:spTgt>
                                        </p:tgtEl>
                                        <p:attrNameLst>
                                          <p:attrName>style.visibility</p:attrName>
                                        </p:attrNameLst>
                                      </p:cBhvr>
                                      <p:to>
                                        <p:strVal val="visible"/>
                                      </p:to>
                                    </p:set>
                                    <p:animEffect transition="in" filter="fade">
                                      <p:cBhvr>
                                        <p:cTn id="31" dur="1000"/>
                                        <p:tgtEl>
                                          <p:spTgt spid="14339">
                                            <p:txEl>
                                              <p:pRg st="2" end="2"/>
                                            </p:txEl>
                                          </p:spTgt>
                                        </p:tgtEl>
                                      </p:cBhvr>
                                    </p:animEffect>
                                    <p:anim calcmode="lin" valueType="num">
                                      <p:cBhvr>
                                        <p:cTn id="32" dur="1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14339">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339">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3" name="Rectangle 2"/>
          <p:cNvSpPr>
            <a:spLocks noChangeArrowheads="1"/>
          </p:cNvSpPr>
          <p:nvPr/>
        </p:nvSpPr>
        <p:spPr bwMode="auto">
          <a:xfrm>
            <a:off x="0" y="0"/>
            <a:ext cx="55626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600" b="1">
                <a:solidFill>
                  <a:srgbClr val="F3DFB7"/>
                </a:solidFill>
                <a:latin typeface="Colonna MT" charset="0"/>
              </a:rPr>
              <a:t>This story would be discouraging if we did not see the final outcome. God not only shows us how to forgive again and again (Matthew 18:21-22), He also shows us the final picture. </a:t>
            </a:r>
          </a:p>
        </p:txBody>
      </p:sp>
      <p:sp>
        <p:nvSpPr>
          <p:cNvPr id="15363" name="Rectangle 3"/>
          <p:cNvSpPr>
            <a:spLocks noChangeArrowheads="1"/>
          </p:cNvSpPr>
          <p:nvPr/>
        </p:nvSpPr>
        <p:spPr bwMode="auto">
          <a:xfrm>
            <a:off x="533400" y="1752600"/>
            <a:ext cx="50292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spAutoFit/>
          </a:bodyPr>
          <a:lstStyle/>
          <a:p>
            <a:pPr eaLnBrk="0" hangingPunct="0"/>
            <a:endParaRPr lang="en-US" sz="2800" b="1">
              <a:solidFill>
                <a:srgbClr val="F3DFB7"/>
              </a:solidFill>
              <a:latin typeface="Colonna MT" charset="0"/>
            </a:endParaRPr>
          </a:p>
          <a:p>
            <a:pPr eaLnBrk="0" hangingPunct="0">
              <a:buFontTx/>
              <a:buChar char="•"/>
            </a:pPr>
            <a:r>
              <a:rPr lang="en-US" sz="2800" b="1">
                <a:solidFill>
                  <a:srgbClr val="F3DFB7"/>
                </a:solidFill>
                <a:latin typeface="Colonna MT" charset="0"/>
                <a:cs typeface="Times New Roman" charset="0"/>
              </a:rPr>
              <a:t>There will come a day when Israel will be restored (Luke 1:68).</a:t>
            </a:r>
            <a:endParaRPr lang="en-US" sz="2800" b="1">
              <a:solidFill>
                <a:srgbClr val="F3DFB7"/>
              </a:solidFill>
              <a:latin typeface="Colonna MT" charset="0"/>
            </a:endParaRPr>
          </a:p>
          <a:p>
            <a:pPr eaLnBrk="0" hangingPunct="0">
              <a:buFontTx/>
              <a:buChar char="•"/>
            </a:pPr>
            <a:r>
              <a:rPr lang="en-US" sz="2800" b="1">
                <a:solidFill>
                  <a:srgbClr val="F3DFB7"/>
                </a:solidFill>
                <a:latin typeface="Colonna MT" charset="0"/>
                <a:cs typeface="Times New Roman" charset="0"/>
              </a:rPr>
              <a:t>God</a:t>
            </a:r>
            <a:r>
              <a:rPr lang="ja-JP" altLang="en-US" sz="2800" b="1">
                <a:solidFill>
                  <a:srgbClr val="F3DFB7"/>
                </a:solidFill>
                <a:latin typeface="Colonna MT" charset="0"/>
                <a:cs typeface="Times New Roman" charset="0"/>
              </a:rPr>
              <a:t>’</a:t>
            </a:r>
            <a:r>
              <a:rPr lang="en-US" sz="2800" b="1">
                <a:solidFill>
                  <a:srgbClr val="F3DFB7"/>
                </a:solidFill>
                <a:latin typeface="Colonna MT" charset="0"/>
                <a:cs typeface="Times New Roman" charset="0"/>
              </a:rPr>
              <a:t>s covenant with His chosen one is everlasting.</a:t>
            </a:r>
            <a:endParaRPr lang="en-US" sz="2800" b="1">
              <a:solidFill>
                <a:srgbClr val="F3DFB7"/>
              </a:solidFill>
              <a:latin typeface="Colonna MT" charset="0"/>
            </a:endParaRPr>
          </a:p>
          <a:p>
            <a:pPr eaLnBrk="0" hangingPunct="0"/>
            <a:endParaRPr lang="en-US" sz="2800" b="1">
              <a:solidFill>
                <a:srgbClr val="F3DFB7"/>
              </a:solidFill>
              <a:latin typeface="Colonna MT" charset="0"/>
            </a:endParaRPr>
          </a:p>
        </p:txBody>
      </p:sp>
      <p:sp>
        <p:nvSpPr>
          <p:cNvPr id="5" name="Rectangle 4"/>
          <p:cNvSpPr/>
          <p:nvPr/>
        </p:nvSpPr>
        <p:spPr>
          <a:xfrm>
            <a:off x="4343400" y="3962400"/>
            <a:ext cx="4800600" cy="2895600"/>
          </a:xfrm>
          <a:prstGeom prst="rect">
            <a:avLst/>
          </a:prstGeom>
          <a:solidFill>
            <a:srgbClr val="BA0631">
              <a:alpha val="90000"/>
            </a:srgbClr>
          </a:solidFill>
          <a:scene3d>
            <a:camera prst="orthographicFront"/>
            <a:lightRig rig="threePt" dir="t"/>
          </a:scene3d>
          <a:sp3d>
            <a:bevelT w="101600" prst="ribl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600" b="1">
                <a:solidFill>
                  <a:srgbClr val="F3DFB7"/>
                </a:solidFill>
                <a:latin typeface="Colonna MT" charset="0"/>
              </a:rPr>
              <a:t>God</a:t>
            </a:r>
            <a:r>
              <a:rPr lang="ja-JP" altLang="en-US" sz="2600" b="1">
                <a:solidFill>
                  <a:srgbClr val="F3DFB7"/>
                </a:solidFill>
                <a:latin typeface="Colonna MT" charset="0"/>
              </a:rPr>
              <a:t>’</a:t>
            </a:r>
            <a:r>
              <a:rPr lang="en-US" sz="2600" b="1">
                <a:solidFill>
                  <a:srgbClr val="F3DFB7"/>
                </a:solidFill>
                <a:latin typeface="Colonna MT" charset="0"/>
              </a:rPr>
              <a:t>s Word gives us the pattern to follow in a marriage. It tells us the way God intended marriage to be—a joyous and fulfilling union of one man and one woman until death separates them.</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15363">
                                            <p:txEl>
                                              <p:pRg st="1" end="1"/>
                                            </p:txEl>
                                          </p:spTgt>
                                        </p:tgtEl>
                                        <p:attrNameLst>
                                          <p:attrName>style.visibility</p:attrName>
                                        </p:attrNameLst>
                                      </p:cBhvr>
                                      <p:to>
                                        <p:strVal val="visible"/>
                                      </p:to>
                                    </p:set>
                                    <p:animEffect transition="in" filter="wipe(down)">
                                      <p:cBhvr>
                                        <p:cTn id="25" dur="290">
                                          <p:stCondLst>
                                            <p:cond delay="0"/>
                                          </p:stCondLst>
                                        </p:cTn>
                                        <p:tgtEl>
                                          <p:spTgt spid="15363">
                                            <p:txEl>
                                              <p:pRg st="1" end="1"/>
                                            </p:txEl>
                                          </p:spTgt>
                                        </p:tgtEl>
                                      </p:cBhvr>
                                    </p:animEffect>
                                    <p:anim calcmode="lin" valueType="num">
                                      <p:cBhvr>
                                        <p:cTn id="26" dur="911" tmFilter="0,0; 0.14,0.36; 0.43,0.73; 0.71,0.91; 1.0,1.0">
                                          <p:stCondLst>
                                            <p:cond delay="0"/>
                                          </p:stCondLst>
                                        </p:cTn>
                                        <p:tgtEl>
                                          <p:spTgt spid="15363">
                                            <p:txEl>
                                              <p:pRg st="1" end="1"/>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15363">
                                            <p:txEl>
                                              <p:pRg st="1" end="1"/>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15363">
                                            <p:txEl>
                                              <p:pRg st="1" end="1"/>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15363">
                                            <p:txEl>
                                              <p:pRg st="1" end="1"/>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15363">
                                            <p:txEl>
                                              <p:pRg st="1" end="1"/>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15363">
                                            <p:txEl>
                                              <p:pRg st="1" end="1"/>
                                            </p:txEl>
                                          </p:spTgt>
                                        </p:tgtEl>
                                      </p:cBhvr>
                                      <p:to x="100000" y="60000"/>
                                    </p:animScale>
                                    <p:animScale>
                                      <p:cBhvr>
                                        <p:cTn id="32" dur="83" decel="50000">
                                          <p:stCondLst>
                                            <p:cond delay="338"/>
                                          </p:stCondLst>
                                        </p:cTn>
                                        <p:tgtEl>
                                          <p:spTgt spid="15363">
                                            <p:txEl>
                                              <p:pRg st="1" end="1"/>
                                            </p:txEl>
                                          </p:spTgt>
                                        </p:tgtEl>
                                      </p:cBhvr>
                                      <p:to x="100000" y="100000"/>
                                    </p:animScale>
                                    <p:animScale>
                                      <p:cBhvr>
                                        <p:cTn id="33" dur="13">
                                          <p:stCondLst>
                                            <p:cond delay="656"/>
                                          </p:stCondLst>
                                        </p:cTn>
                                        <p:tgtEl>
                                          <p:spTgt spid="15363">
                                            <p:txEl>
                                              <p:pRg st="1" end="1"/>
                                            </p:txEl>
                                          </p:spTgt>
                                        </p:tgtEl>
                                      </p:cBhvr>
                                      <p:to x="100000" y="80000"/>
                                    </p:animScale>
                                    <p:animScale>
                                      <p:cBhvr>
                                        <p:cTn id="34" dur="83" decel="50000">
                                          <p:stCondLst>
                                            <p:cond delay="669"/>
                                          </p:stCondLst>
                                        </p:cTn>
                                        <p:tgtEl>
                                          <p:spTgt spid="15363">
                                            <p:txEl>
                                              <p:pRg st="1" end="1"/>
                                            </p:txEl>
                                          </p:spTgt>
                                        </p:tgtEl>
                                      </p:cBhvr>
                                      <p:to x="100000" y="100000"/>
                                    </p:animScale>
                                    <p:animScale>
                                      <p:cBhvr>
                                        <p:cTn id="35" dur="13">
                                          <p:stCondLst>
                                            <p:cond delay="821"/>
                                          </p:stCondLst>
                                        </p:cTn>
                                        <p:tgtEl>
                                          <p:spTgt spid="15363">
                                            <p:txEl>
                                              <p:pRg st="1" end="1"/>
                                            </p:txEl>
                                          </p:spTgt>
                                        </p:tgtEl>
                                      </p:cBhvr>
                                      <p:to x="100000" y="90000"/>
                                    </p:animScale>
                                    <p:animScale>
                                      <p:cBhvr>
                                        <p:cTn id="36" dur="83" decel="50000">
                                          <p:stCondLst>
                                            <p:cond delay="834"/>
                                          </p:stCondLst>
                                        </p:cTn>
                                        <p:tgtEl>
                                          <p:spTgt spid="15363">
                                            <p:txEl>
                                              <p:pRg st="1" end="1"/>
                                            </p:txEl>
                                          </p:spTgt>
                                        </p:tgtEl>
                                      </p:cBhvr>
                                      <p:to x="100000" y="100000"/>
                                    </p:animScale>
                                    <p:animScale>
                                      <p:cBhvr>
                                        <p:cTn id="37" dur="13">
                                          <p:stCondLst>
                                            <p:cond delay="904"/>
                                          </p:stCondLst>
                                        </p:cTn>
                                        <p:tgtEl>
                                          <p:spTgt spid="15363">
                                            <p:txEl>
                                              <p:pRg st="1" end="1"/>
                                            </p:txEl>
                                          </p:spTgt>
                                        </p:tgtEl>
                                      </p:cBhvr>
                                      <p:to x="100000" y="95000"/>
                                    </p:animScale>
                                    <p:animScale>
                                      <p:cBhvr>
                                        <p:cTn id="38" dur="83" decel="50000">
                                          <p:stCondLst>
                                            <p:cond delay="917"/>
                                          </p:stCondLst>
                                        </p:cTn>
                                        <p:tgtEl>
                                          <p:spTgt spid="15363">
                                            <p:txEl>
                                              <p:pRg st="1" end="1"/>
                                            </p:txEl>
                                          </p:spTgt>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15363">
                                            <p:txEl>
                                              <p:pRg st="2" end="2"/>
                                            </p:txEl>
                                          </p:spTgt>
                                        </p:tgtEl>
                                        <p:attrNameLst>
                                          <p:attrName>style.visibility</p:attrName>
                                        </p:attrNameLst>
                                      </p:cBhvr>
                                      <p:to>
                                        <p:strVal val="visible"/>
                                      </p:to>
                                    </p:set>
                                    <p:animEffect transition="in" filter="wipe(down)">
                                      <p:cBhvr>
                                        <p:cTn id="43" dur="290">
                                          <p:stCondLst>
                                            <p:cond delay="0"/>
                                          </p:stCondLst>
                                        </p:cTn>
                                        <p:tgtEl>
                                          <p:spTgt spid="15363">
                                            <p:txEl>
                                              <p:pRg st="2" end="2"/>
                                            </p:txEl>
                                          </p:spTgt>
                                        </p:tgtEl>
                                      </p:cBhvr>
                                    </p:animEffect>
                                    <p:anim calcmode="lin" valueType="num">
                                      <p:cBhvr>
                                        <p:cTn id="44" dur="911" tmFilter="0,0; 0.14,0.36; 0.43,0.73; 0.71,0.91; 1.0,1.0">
                                          <p:stCondLst>
                                            <p:cond delay="0"/>
                                          </p:stCondLst>
                                        </p:cTn>
                                        <p:tgtEl>
                                          <p:spTgt spid="15363">
                                            <p:txEl>
                                              <p:pRg st="2" end="2"/>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15363">
                                            <p:txEl>
                                              <p:pRg st="2" end="2"/>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15363">
                                            <p:txEl>
                                              <p:pRg st="2" end="2"/>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15363">
                                            <p:txEl>
                                              <p:pRg st="2" end="2"/>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15363">
                                            <p:txEl>
                                              <p:pRg st="2" end="2"/>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15363">
                                            <p:txEl>
                                              <p:pRg st="2" end="2"/>
                                            </p:txEl>
                                          </p:spTgt>
                                        </p:tgtEl>
                                      </p:cBhvr>
                                      <p:to x="100000" y="60000"/>
                                    </p:animScale>
                                    <p:animScale>
                                      <p:cBhvr>
                                        <p:cTn id="50" dur="83" decel="50000">
                                          <p:stCondLst>
                                            <p:cond delay="338"/>
                                          </p:stCondLst>
                                        </p:cTn>
                                        <p:tgtEl>
                                          <p:spTgt spid="15363">
                                            <p:txEl>
                                              <p:pRg st="2" end="2"/>
                                            </p:txEl>
                                          </p:spTgt>
                                        </p:tgtEl>
                                      </p:cBhvr>
                                      <p:to x="100000" y="100000"/>
                                    </p:animScale>
                                    <p:animScale>
                                      <p:cBhvr>
                                        <p:cTn id="51" dur="13">
                                          <p:stCondLst>
                                            <p:cond delay="656"/>
                                          </p:stCondLst>
                                        </p:cTn>
                                        <p:tgtEl>
                                          <p:spTgt spid="15363">
                                            <p:txEl>
                                              <p:pRg st="2" end="2"/>
                                            </p:txEl>
                                          </p:spTgt>
                                        </p:tgtEl>
                                      </p:cBhvr>
                                      <p:to x="100000" y="80000"/>
                                    </p:animScale>
                                    <p:animScale>
                                      <p:cBhvr>
                                        <p:cTn id="52" dur="83" decel="50000">
                                          <p:stCondLst>
                                            <p:cond delay="669"/>
                                          </p:stCondLst>
                                        </p:cTn>
                                        <p:tgtEl>
                                          <p:spTgt spid="15363">
                                            <p:txEl>
                                              <p:pRg st="2" end="2"/>
                                            </p:txEl>
                                          </p:spTgt>
                                        </p:tgtEl>
                                      </p:cBhvr>
                                      <p:to x="100000" y="100000"/>
                                    </p:animScale>
                                    <p:animScale>
                                      <p:cBhvr>
                                        <p:cTn id="53" dur="13">
                                          <p:stCondLst>
                                            <p:cond delay="821"/>
                                          </p:stCondLst>
                                        </p:cTn>
                                        <p:tgtEl>
                                          <p:spTgt spid="15363">
                                            <p:txEl>
                                              <p:pRg st="2" end="2"/>
                                            </p:txEl>
                                          </p:spTgt>
                                        </p:tgtEl>
                                      </p:cBhvr>
                                      <p:to x="100000" y="90000"/>
                                    </p:animScale>
                                    <p:animScale>
                                      <p:cBhvr>
                                        <p:cTn id="54" dur="83" decel="50000">
                                          <p:stCondLst>
                                            <p:cond delay="834"/>
                                          </p:stCondLst>
                                        </p:cTn>
                                        <p:tgtEl>
                                          <p:spTgt spid="15363">
                                            <p:txEl>
                                              <p:pRg st="2" end="2"/>
                                            </p:txEl>
                                          </p:spTgt>
                                        </p:tgtEl>
                                      </p:cBhvr>
                                      <p:to x="100000" y="100000"/>
                                    </p:animScale>
                                    <p:animScale>
                                      <p:cBhvr>
                                        <p:cTn id="55" dur="13">
                                          <p:stCondLst>
                                            <p:cond delay="904"/>
                                          </p:stCondLst>
                                        </p:cTn>
                                        <p:tgtEl>
                                          <p:spTgt spid="15363">
                                            <p:txEl>
                                              <p:pRg st="2" end="2"/>
                                            </p:txEl>
                                          </p:spTgt>
                                        </p:tgtEl>
                                      </p:cBhvr>
                                      <p:to x="100000" y="95000"/>
                                    </p:animScale>
                                    <p:animScale>
                                      <p:cBhvr>
                                        <p:cTn id="56" dur="83" decel="50000">
                                          <p:stCondLst>
                                            <p:cond delay="917"/>
                                          </p:stCondLst>
                                        </p:cTn>
                                        <p:tgtEl>
                                          <p:spTgt spid="15363">
                                            <p:txEl>
                                              <p:pRg st="2" end="2"/>
                                            </p:txEl>
                                          </p:spTgt>
                                        </p:tgtEl>
                                      </p:cBhvr>
                                      <p:to x="100000" y="10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6" presetClass="entr" presetSubtype="0"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down)">
                                      <p:cBhvr>
                                        <p:cTn id="61" dur="290">
                                          <p:stCondLst>
                                            <p:cond delay="0"/>
                                          </p:stCondLst>
                                        </p:cTn>
                                        <p:tgtEl>
                                          <p:spTgt spid="5"/>
                                        </p:tgtEl>
                                      </p:cBhvr>
                                    </p:animEffect>
                                    <p:anim calcmode="lin" valueType="num">
                                      <p:cBhvr>
                                        <p:cTn id="62"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67" dur="13">
                                          <p:stCondLst>
                                            <p:cond delay="325"/>
                                          </p:stCondLst>
                                        </p:cTn>
                                        <p:tgtEl>
                                          <p:spTgt spid="5"/>
                                        </p:tgtEl>
                                      </p:cBhvr>
                                      <p:to x="100000" y="60000"/>
                                    </p:animScale>
                                    <p:animScale>
                                      <p:cBhvr>
                                        <p:cTn id="68" dur="83" decel="50000">
                                          <p:stCondLst>
                                            <p:cond delay="338"/>
                                          </p:stCondLst>
                                        </p:cTn>
                                        <p:tgtEl>
                                          <p:spTgt spid="5"/>
                                        </p:tgtEl>
                                      </p:cBhvr>
                                      <p:to x="100000" y="100000"/>
                                    </p:animScale>
                                    <p:animScale>
                                      <p:cBhvr>
                                        <p:cTn id="69" dur="13">
                                          <p:stCondLst>
                                            <p:cond delay="656"/>
                                          </p:stCondLst>
                                        </p:cTn>
                                        <p:tgtEl>
                                          <p:spTgt spid="5"/>
                                        </p:tgtEl>
                                      </p:cBhvr>
                                      <p:to x="100000" y="80000"/>
                                    </p:animScale>
                                    <p:animScale>
                                      <p:cBhvr>
                                        <p:cTn id="70" dur="83" decel="50000">
                                          <p:stCondLst>
                                            <p:cond delay="669"/>
                                          </p:stCondLst>
                                        </p:cTn>
                                        <p:tgtEl>
                                          <p:spTgt spid="5"/>
                                        </p:tgtEl>
                                      </p:cBhvr>
                                      <p:to x="100000" y="100000"/>
                                    </p:animScale>
                                    <p:animScale>
                                      <p:cBhvr>
                                        <p:cTn id="71" dur="13">
                                          <p:stCondLst>
                                            <p:cond delay="821"/>
                                          </p:stCondLst>
                                        </p:cTn>
                                        <p:tgtEl>
                                          <p:spTgt spid="5"/>
                                        </p:tgtEl>
                                      </p:cBhvr>
                                      <p:to x="100000" y="90000"/>
                                    </p:animScale>
                                    <p:animScale>
                                      <p:cBhvr>
                                        <p:cTn id="72" dur="83" decel="50000">
                                          <p:stCondLst>
                                            <p:cond delay="834"/>
                                          </p:stCondLst>
                                        </p:cTn>
                                        <p:tgtEl>
                                          <p:spTgt spid="5"/>
                                        </p:tgtEl>
                                      </p:cBhvr>
                                      <p:to x="100000" y="100000"/>
                                    </p:animScale>
                                    <p:animScale>
                                      <p:cBhvr>
                                        <p:cTn id="73" dur="13">
                                          <p:stCondLst>
                                            <p:cond delay="904"/>
                                          </p:stCondLst>
                                        </p:cTn>
                                        <p:tgtEl>
                                          <p:spTgt spid="5"/>
                                        </p:tgtEl>
                                      </p:cBhvr>
                                      <p:to x="100000" y="95000"/>
                                    </p:animScale>
                                    <p:animScale>
                                      <p:cBhvr>
                                        <p:cTn id="74" dur="83" decel="50000">
                                          <p:stCondLst>
                                            <p:cond delay="917"/>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Oval 3"/>
          <p:cNvSpPr/>
          <p:nvPr/>
        </p:nvSpPr>
        <p:spPr>
          <a:xfrm>
            <a:off x="3048000" y="1143000"/>
            <a:ext cx="5181600" cy="4724400"/>
          </a:xfrm>
          <a:prstGeom prst="ellipse">
            <a:avLst/>
          </a:prstGeom>
          <a:solidFill>
            <a:srgbClr val="DCA330">
              <a:alpha val="82000"/>
            </a:srgbClr>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Marriage is a daily exercise in unselfishness.</a:t>
            </a:r>
            <a:r>
              <a:rPr lang="ja-JP" altLang="en-US" sz="2800" b="1">
                <a:solidFill>
                  <a:srgbClr val="171735"/>
                </a:solidFill>
                <a:latin typeface="Colonna MT" charset="0"/>
                <a:cs typeface="Times New Roman" charset="0"/>
              </a:rPr>
              <a:t>”</a:t>
            </a:r>
            <a:endParaRPr lang="en-US" sz="2800" b="1">
              <a:solidFill>
                <a:srgbClr val="171735"/>
              </a:solidFill>
              <a:latin typeface="Colonna MT" charset="0"/>
              <a:cs typeface="Times New Roman" charset="0"/>
            </a:endParaRPr>
          </a:p>
          <a:p>
            <a:pPr algn="ctr"/>
            <a:r>
              <a:rPr lang="en-US" sz="2800" b="1">
                <a:solidFill>
                  <a:srgbClr val="171735"/>
                </a:solidFill>
                <a:latin typeface="Colonna MT" charset="0"/>
                <a:cs typeface="Times New Roman" charset="0"/>
              </a:rPr>
              <a:t>(Rev. Francis Westberg)</a:t>
            </a:r>
            <a:r>
              <a:rPr lang="en-US" sz="2800" b="1">
                <a:solidFill>
                  <a:srgbClr val="171735"/>
                </a:solidFill>
                <a:latin typeface="Colonna MT" charset="0"/>
              </a:rPr>
              <a:t> </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3" name="Rectangle 2"/>
          <p:cNvSpPr>
            <a:spLocks noChangeArrowheads="1"/>
          </p:cNvSpPr>
          <p:nvPr/>
        </p:nvSpPr>
        <p:spPr bwMode="auto">
          <a:xfrm>
            <a:off x="2286000" y="533400"/>
            <a:ext cx="68580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Here are a few suggestions for ways to make a life of joy and peace on earth and in your marriage more probable:</a:t>
            </a:r>
          </a:p>
        </p:txBody>
      </p:sp>
      <p:sp>
        <p:nvSpPr>
          <p:cNvPr id="17411" name="Rectangle 3"/>
          <p:cNvSpPr>
            <a:spLocks noChangeArrowheads="1"/>
          </p:cNvSpPr>
          <p:nvPr/>
        </p:nvSpPr>
        <p:spPr bwMode="auto">
          <a:xfrm>
            <a:off x="2819400" y="1981200"/>
            <a:ext cx="6324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171735"/>
                </a:solidFill>
                <a:latin typeface="Colonna MT" charset="0"/>
                <a:cs typeface="Times New Roman" charset="0"/>
              </a:rPr>
              <a:t>Turn to God. </a:t>
            </a:r>
            <a:endParaRPr lang="en-US" sz="2800" b="1">
              <a:solidFill>
                <a:srgbClr val="171735"/>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Listen to His voice.</a:t>
            </a:r>
            <a:endParaRPr lang="en-US" sz="2800" b="1">
              <a:solidFill>
                <a:srgbClr val="47AAFB"/>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Do His will. </a:t>
            </a:r>
            <a:endParaRPr lang="en-US" sz="2800" b="1">
              <a:solidFill>
                <a:srgbClr val="DCA330"/>
              </a:solidFill>
              <a:latin typeface="Colonna MT" charset="0"/>
            </a:endParaRPr>
          </a:p>
          <a:p>
            <a:pPr eaLnBrk="0" hangingPunct="0">
              <a:buFontTx/>
              <a:buChar char="•"/>
              <a:tabLst>
                <a:tab pos="228600" algn="l"/>
              </a:tabLst>
            </a:pPr>
            <a:r>
              <a:rPr lang="en-US" sz="2800" b="1">
                <a:solidFill>
                  <a:srgbClr val="6C2C04"/>
                </a:solidFill>
                <a:latin typeface="Colonna MT" charset="0"/>
                <a:cs typeface="Times New Roman" charset="0"/>
              </a:rPr>
              <a:t>Obey His Word. </a:t>
            </a:r>
            <a:endParaRPr lang="en-US" sz="2800" b="1">
              <a:solidFill>
                <a:srgbClr val="6C2C04"/>
              </a:solidFill>
              <a:latin typeface="Colonna MT" charset="0"/>
            </a:endParaRPr>
          </a:p>
          <a:p>
            <a:pPr eaLnBrk="0" hangingPunct="0">
              <a:buFontTx/>
              <a:buChar char="•"/>
              <a:tabLst>
                <a:tab pos="228600" algn="l"/>
              </a:tabLst>
            </a:pPr>
            <a:r>
              <a:rPr lang="en-US" sz="2800" b="1">
                <a:solidFill>
                  <a:srgbClr val="BA0631"/>
                </a:solidFill>
                <a:latin typeface="Colonna MT" charset="0"/>
                <a:cs typeface="Times New Roman" charset="0"/>
              </a:rPr>
              <a:t>Follow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pattern in the choice of a mate. </a:t>
            </a:r>
            <a:endParaRPr lang="en-US" sz="2800" b="1">
              <a:solidFill>
                <a:srgbClr val="BA0631"/>
              </a:solidFill>
              <a:latin typeface="Colonna MT" charset="0"/>
            </a:endParaRPr>
          </a:p>
          <a:p>
            <a:pPr eaLnBrk="0" hangingPunct="0">
              <a:buFontTx/>
              <a:buChar char="•"/>
              <a:tabLst>
                <a:tab pos="228600" algn="l"/>
              </a:tabLst>
            </a:pPr>
            <a:r>
              <a:rPr lang="en-US" sz="2800" b="1">
                <a:solidFill>
                  <a:srgbClr val="171735"/>
                </a:solidFill>
                <a:latin typeface="Colonna MT" charset="0"/>
                <a:cs typeface="Times New Roman" charset="0"/>
              </a:rPr>
              <a:t>Work together.</a:t>
            </a:r>
          </a:p>
          <a:p>
            <a:pPr eaLnBrk="0" hangingPunct="0">
              <a:buFont typeface="Arial" charset="0"/>
              <a:buChar char="•"/>
              <a:tabLst>
                <a:tab pos="228600" algn="l"/>
              </a:tabLst>
            </a:pPr>
            <a:r>
              <a:rPr lang="en-US" sz="2800" b="1">
                <a:solidFill>
                  <a:srgbClr val="47AAFB"/>
                </a:solidFill>
                <a:latin typeface="Colonna MT" charset="0"/>
                <a:cs typeface="Times New Roman" charset="0"/>
              </a:rPr>
              <a:t>Teach children and those under your leadership biblical principles regarding marriage.</a:t>
            </a:r>
            <a:r>
              <a:rPr lang="en-US" sz="2800" b="1">
                <a:solidFill>
                  <a:srgbClr val="47AAFB"/>
                </a:solidFill>
                <a:latin typeface="Colonna MT" charset="0"/>
              </a:rPr>
              <a:t> </a:t>
            </a: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animEffect transition="in" filter="fade">
                                      <p:cBhvr>
                                        <p:cTn id="10" dur="1000"/>
                                        <p:tgtEl>
                                          <p:spTgt spid="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17411">
                                            <p:txEl>
                                              <p:pRg st="0" end="0"/>
                                            </p:txEl>
                                          </p:spTgt>
                                        </p:tgtEl>
                                        <p:attrNameLst>
                                          <p:attrName>style.visibility</p:attrName>
                                        </p:attrNameLst>
                                      </p:cBhvr>
                                      <p:to>
                                        <p:strVal val="visible"/>
                                      </p:to>
                                    </p:set>
                                    <p:anim calcmode="lin" valueType="num">
                                      <p:cBhvr>
                                        <p:cTn id="15" dur="1000" fill="hold"/>
                                        <p:tgtEl>
                                          <p:spTgt spid="17411">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7411">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7411">
                                            <p:txEl>
                                              <p:pRg st="0" end="0"/>
                                            </p:txEl>
                                          </p:spTgt>
                                        </p:tgtEl>
                                        <p:attrNameLst>
                                          <p:attrName>ppt_y</p:attrName>
                                        </p:attrNameLst>
                                      </p:cBhvr>
                                      <p:tavLst>
                                        <p:tav tm="0">
                                          <p:val>
                                            <p:strVal val="#ppt_y"/>
                                          </p:val>
                                        </p:tav>
                                        <p:tav tm="100000">
                                          <p:val>
                                            <p:strVal val="#ppt_y"/>
                                          </p:val>
                                        </p:tav>
                                      </p:tavLst>
                                    </p:anim>
                                    <p:animEffect transition="in" filter="fade">
                                      <p:cBhvr>
                                        <p:cTn id="18" dur="1000"/>
                                        <p:tgtEl>
                                          <p:spTgt spid="17411">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17411">
                                            <p:txEl>
                                              <p:pRg st="1" end="1"/>
                                            </p:txEl>
                                          </p:spTgt>
                                        </p:tgtEl>
                                        <p:attrNameLst>
                                          <p:attrName>style.visibility</p:attrName>
                                        </p:attrNameLst>
                                      </p:cBhvr>
                                      <p:to>
                                        <p:strVal val="visible"/>
                                      </p:to>
                                    </p:set>
                                    <p:anim calcmode="lin" valueType="num">
                                      <p:cBhvr>
                                        <p:cTn id="23" dur="1000" fill="hold"/>
                                        <p:tgtEl>
                                          <p:spTgt spid="17411">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17411">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17411">
                                            <p:txEl>
                                              <p:pRg st="1" end="1"/>
                                            </p:txEl>
                                          </p:spTgt>
                                        </p:tgtEl>
                                        <p:attrNameLst>
                                          <p:attrName>ppt_y</p:attrName>
                                        </p:attrNameLst>
                                      </p:cBhvr>
                                      <p:tavLst>
                                        <p:tav tm="0">
                                          <p:val>
                                            <p:strVal val="#ppt_y"/>
                                          </p:val>
                                        </p:tav>
                                        <p:tav tm="100000">
                                          <p:val>
                                            <p:strVal val="#ppt_y"/>
                                          </p:val>
                                        </p:tav>
                                      </p:tavLst>
                                    </p:anim>
                                    <p:animEffect transition="in" filter="fade">
                                      <p:cBhvr>
                                        <p:cTn id="26" dur="1000"/>
                                        <p:tgtEl>
                                          <p:spTgt spid="17411">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17411">
                                            <p:txEl>
                                              <p:pRg st="2" end="2"/>
                                            </p:txEl>
                                          </p:spTgt>
                                        </p:tgtEl>
                                        <p:attrNameLst>
                                          <p:attrName>style.visibility</p:attrName>
                                        </p:attrNameLst>
                                      </p:cBhvr>
                                      <p:to>
                                        <p:strVal val="visible"/>
                                      </p:to>
                                    </p:set>
                                    <p:anim calcmode="lin" valueType="num">
                                      <p:cBhvr>
                                        <p:cTn id="31" dur="1000" fill="hold"/>
                                        <p:tgtEl>
                                          <p:spTgt spid="17411">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17411">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17411">
                                            <p:txEl>
                                              <p:pRg st="2" end="2"/>
                                            </p:txEl>
                                          </p:spTgt>
                                        </p:tgtEl>
                                        <p:attrNameLst>
                                          <p:attrName>ppt_y</p:attrName>
                                        </p:attrNameLst>
                                      </p:cBhvr>
                                      <p:tavLst>
                                        <p:tav tm="0">
                                          <p:val>
                                            <p:strVal val="#ppt_y"/>
                                          </p:val>
                                        </p:tav>
                                        <p:tav tm="100000">
                                          <p:val>
                                            <p:strVal val="#ppt_y"/>
                                          </p:val>
                                        </p:tav>
                                      </p:tavLst>
                                    </p:anim>
                                    <p:animEffect transition="in" filter="fade">
                                      <p:cBhvr>
                                        <p:cTn id="34" dur="1000"/>
                                        <p:tgtEl>
                                          <p:spTgt spid="17411">
                                            <p:txEl>
                                              <p:pRg st="2" end="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8" presetClass="entr" presetSubtype="0" accel="50000" fill="hold" nodeType="clickEffect">
                                  <p:stCondLst>
                                    <p:cond delay="0"/>
                                  </p:stCondLst>
                                  <p:childTnLst>
                                    <p:set>
                                      <p:cBhvr>
                                        <p:cTn id="38" dur="1" fill="hold">
                                          <p:stCondLst>
                                            <p:cond delay="0"/>
                                          </p:stCondLst>
                                        </p:cTn>
                                        <p:tgtEl>
                                          <p:spTgt spid="17411">
                                            <p:txEl>
                                              <p:pRg st="3" end="3"/>
                                            </p:txEl>
                                          </p:spTgt>
                                        </p:tgtEl>
                                        <p:attrNameLst>
                                          <p:attrName>style.visibility</p:attrName>
                                        </p:attrNameLst>
                                      </p:cBhvr>
                                      <p:to>
                                        <p:strVal val="visible"/>
                                      </p:to>
                                    </p:set>
                                    <p:anim calcmode="lin" valueType="num">
                                      <p:cBhvr>
                                        <p:cTn id="39" dur="1000" fill="hold"/>
                                        <p:tgtEl>
                                          <p:spTgt spid="17411">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0" dur="1000" fill="hold"/>
                                        <p:tgtEl>
                                          <p:spTgt spid="17411">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41" dur="1000" fill="hold"/>
                                        <p:tgtEl>
                                          <p:spTgt spid="17411">
                                            <p:txEl>
                                              <p:pRg st="3" end="3"/>
                                            </p:txEl>
                                          </p:spTgt>
                                        </p:tgtEl>
                                        <p:attrNameLst>
                                          <p:attrName>ppt_y</p:attrName>
                                        </p:attrNameLst>
                                      </p:cBhvr>
                                      <p:tavLst>
                                        <p:tav tm="0">
                                          <p:val>
                                            <p:strVal val="#ppt_y"/>
                                          </p:val>
                                        </p:tav>
                                        <p:tav tm="100000">
                                          <p:val>
                                            <p:strVal val="#ppt_y"/>
                                          </p:val>
                                        </p:tav>
                                      </p:tavLst>
                                    </p:anim>
                                    <p:animEffect transition="in" filter="fade">
                                      <p:cBhvr>
                                        <p:cTn id="42" dur="1000"/>
                                        <p:tgtEl>
                                          <p:spTgt spid="17411">
                                            <p:txEl>
                                              <p:pRg st="3" end="3"/>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8" presetClass="entr" presetSubtype="0" accel="50000" fill="hold" nodeType="clickEffect">
                                  <p:stCondLst>
                                    <p:cond delay="0"/>
                                  </p:stCondLst>
                                  <p:childTnLst>
                                    <p:set>
                                      <p:cBhvr>
                                        <p:cTn id="46" dur="1" fill="hold">
                                          <p:stCondLst>
                                            <p:cond delay="0"/>
                                          </p:stCondLst>
                                        </p:cTn>
                                        <p:tgtEl>
                                          <p:spTgt spid="17411">
                                            <p:txEl>
                                              <p:pRg st="4" end="4"/>
                                            </p:txEl>
                                          </p:spTgt>
                                        </p:tgtEl>
                                        <p:attrNameLst>
                                          <p:attrName>style.visibility</p:attrName>
                                        </p:attrNameLst>
                                      </p:cBhvr>
                                      <p:to>
                                        <p:strVal val="visible"/>
                                      </p:to>
                                    </p:set>
                                    <p:anim calcmode="lin" valueType="num">
                                      <p:cBhvr>
                                        <p:cTn id="47" dur="1000" fill="hold"/>
                                        <p:tgtEl>
                                          <p:spTgt spid="17411">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8" dur="1000" fill="hold"/>
                                        <p:tgtEl>
                                          <p:spTgt spid="17411">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49" dur="1000" fill="hold"/>
                                        <p:tgtEl>
                                          <p:spTgt spid="17411">
                                            <p:txEl>
                                              <p:pRg st="4" end="4"/>
                                            </p:txEl>
                                          </p:spTgt>
                                        </p:tgtEl>
                                        <p:attrNameLst>
                                          <p:attrName>ppt_y</p:attrName>
                                        </p:attrNameLst>
                                      </p:cBhvr>
                                      <p:tavLst>
                                        <p:tav tm="0">
                                          <p:val>
                                            <p:strVal val="#ppt_y"/>
                                          </p:val>
                                        </p:tav>
                                        <p:tav tm="100000">
                                          <p:val>
                                            <p:strVal val="#ppt_y"/>
                                          </p:val>
                                        </p:tav>
                                      </p:tavLst>
                                    </p:anim>
                                    <p:animEffect transition="in" filter="fade">
                                      <p:cBhvr>
                                        <p:cTn id="50" dur="1000"/>
                                        <p:tgtEl>
                                          <p:spTgt spid="17411">
                                            <p:txEl>
                                              <p:pRg st="4" end="4"/>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48" presetClass="entr" presetSubtype="0" accel="50000" fill="hold" nodeType="clickEffect">
                                  <p:stCondLst>
                                    <p:cond delay="0"/>
                                  </p:stCondLst>
                                  <p:childTnLst>
                                    <p:set>
                                      <p:cBhvr>
                                        <p:cTn id="54" dur="1" fill="hold">
                                          <p:stCondLst>
                                            <p:cond delay="0"/>
                                          </p:stCondLst>
                                        </p:cTn>
                                        <p:tgtEl>
                                          <p:spTgt spid="17411">
                                            <p:txEl>
                                              <p:pRg st="5" end="5"/>
                                            </p:txEl>
                                          </p:spTgt>
                                        </p:tgtEl>
                                        <p:attrNameLst>
                                          <p:attrName>style.visibility</p:attrName>
                                        </p:attrNameLst>
                                      </p:cBhvr>
                                      <p:to>
                                        <p:strVal val="visible"/>
                                      </p:to>
                                    </p:set>
                                    <p:anim calcmode="lin" valueType="num">
                                      <p:cBhvr>
                                        <p:cTn id="55" dur="1000" fill="hold"/>
                                        <p:tgtEl>
                                          <p:spTgt spid="17411">
                                            <p:txEl>
                                              <p:pRg st="5" end="5"/>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6" dur="1000" fill="hold"/>
                                        <p:tgtEl>
                                          <p:spTgt spid="17411">
                                            <p:txEl>
                                              <p:pRg st="5" end="5"/>
                                            </p:txEl>
                                          </p:spTgt>
                                        </p:tgtEl>
                                        <p:attrNameLst>
                                          <p:attrName>ppt_x</p:attrName>
                                        </p:attrNameLst>
                                      </p:cBhvr>
                                      <p:tavLst>
                                        <p:tav tm="0">
                                          <p:val>
                                            <p:fltVal val="-1"/>
                                          </p:val>
                                        </p:tav>
                                        <p:tav tm="50000">
                                          <p:val>
                                            <p:fltVal val="0.95"/>
                                          </p:val>
                                        </p:tav>
                                        <p:tav tm="100000">
                                          <p:val>
                                            <p:strVal val="#ppt_x"/>
                                          </p:val>
                                        </p:tav>
                                      </p:tavLst>
                                    </p:anim>
                                    <p:anim calcmode="lin" valueType="num">
                                      <p:cBhvr>
                                        <p:cTn id="57" dur="1000" fill="hold"/>
                                        <p:tgtEl>
                                          <p:spTgt spid="17411">
                                            <p:txEl>
                                              <p:pRg st="5" end="5"/>
                                            </p:txEl>
                                          </p:spTgt>
                                        </p:tgtEl>
                                        <p:attrNameLst>
                                          <p:attrName>ppt_y</p:attrName>
                                        </p:attrNameLst>
                                      </p:cBhvr>
                                      <p:tavLst>
                                        <p:tav tm="0">
                                          <p:val>
                                            <p:strVal val="#ppt_y"/>
                                          </p:val>
                                        </p:tav>
                                        <p:tav tm="100000">
                                          <p:val>
                                            <p:strVal val="#ppt_y"/>
                                          </p:val>
                                        </p:tav>
                                      </p:tavLst>
                                    </p:anim>
                                    <p:animEffect transition="in" filter="fade">
                                      <p:cBhvr>
                                        <p:cTn id="58" dur="1000"/>
                                        <p:tgtEl>
                                          <p:spTgt spid="17411">
                                            <p:txEl>
                                              <p:pRg st="5" end="5"/>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48" presetClass="entr" presetSubtype="0" accel="50000" fill="hold" nodeType="clickEffect">
                                  <p:stCondLst>
                                    <p:cond delay="0"/>
                                  </p:stCondLst>
                                  <p:childTnLst>
                                    <p:set>
                                      <p:cBhvr>
                                        <p:cTn id="62" dur="1" fill="hold">
                                          <p:stCondLst>
                                            <p:cond delay="0"/>
                                          </p:stCondLst>
                                        </p:cTn>
                                        <p:tgtEl>
                                          <p:spTgt spid="17411">
                                            <p:txEl>
                                              <p:pRg st="6" end="6"/>
                                            </p:txEl>
                                          </p:spTgt>
                                        </p:tgtEl>
                                        <p:attrNameLst>
                                          <p:attrName>style.visibility</p:attrName>
                                        </p:attrNameLst>
                                      </p:cBhvr>
                                      <p:to>
                                        <p:strVal val="visible"/>
                                      </p:to>
                                    </p:set>
                                    <p:anim calcmode="lin" valueType="num">
                                      <p:cBhvr>
                                        <p:cTn id="63" dur="1000" fill="hold"/>
                                        <p:tgtEl>
                                          <p:spTgt spid="17411">
                                            <p:txEl>
                                              <p:pRg st="6" end="6"/>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4" dur="1000" fill="hold"/>
                                        <p:tgtEl>
                                          <p:spTgt spid="17411">
                                            <p:txEl>
                                              <p:pRg st="6" end="6"/>
                                            </p:txEl>
                                          </p:spTgt>
                                        </p:tgtEl>
                                        <p:attrNameLst>
                                          <p:attrName>ppt_x</p:attrName>
                                        </p:attrNameLst>
                                      </p:cBhvr>
                                      <p:tavLst>
                                        <p:tav tm="0">
                                          <p:val>
                                            <p:fltVal val="-1"/>
                                          </p:val>
                                        </p:tav>
                                        <p:tav tm="50000">
                                          <p:val>
                                            <p:fltVal val="0.95"/>
                                          </p:val>
                                        </p:tav>
                                        <p:tav tm="100000">
                                          <p:val>
                                            <p:strVal val="#ppt_x"/>
                                          </p:val>
                                        </p:tav>
                                      </p:tavLst>
                                    </p:anim>
                                    <p:anim calcmode="lin" valueType="num">
                                      <p:cBhvr>
                                        <p:cTn id="65" dur="1000" fill="hold"/>
                                        <p:tgtEl>
                                          <p:spTgt spid="17411">
                                            <p:txEl>
                                              <p:pRg st="6" end="6"/>
                                            </p:txEl>
                                          </p:spTgt>
                                        </p:tgtEl>
                                        <p:attrNameLst>
                                          <p:attrName>ppt_y</p:attrName>
                                        </p:attrNameLst>
                                      </p:cBhvr>
                                      <p:tavLst>
                                        <p:tav tm="0">
                                          <p:val>
                                            <p:strVal val="#ppt_y"/>
                                          </p:val>
                                        </p:tav>
                                        <p:tav tm="100000">
                                          <p:val>
                                            <p:strVal val="#ppt_y"/>
                                          </p:val>
                                        </p:tav>
                                      </p:tavLst>
                                    </p:anim>
                                    <p:animEffect transition="in" filter="fade">
                                      <p:cBhvr>
                                        <p:cTn id="66" dur="1000"/>
                                        <p:tgtEl>
                                          <p:spTgt spid="17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Flowchart: Terminator 3"/>
          <p:cNvSpPr/>
          <p:nvPr/>
        </p:nvSpPr>
        <p:spPr>
          <a:xfrm>
            <a:off x="1828800" y="1295400"/>
            <a:ext cx="5943600" cy="4343400"/>
          </a:xfrm>
          <a:prstGeom prst="flowChartTerminator">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F3DFB7"/>
                </a:solidFill>
                <a:latin typeface="Colonna MT" charset="0"/>
              </a:rPr>
              <a:t>“</a:t>
            </a:r>
            <a:r>
              <a:rPr lang="en-US" sz="2800" b="1" i="1">
                <a:solidFill>
                  <a:srgbClr val="F3DFB7"/>
                </a:solidFill>
                <a:latin typeface="Colonna MT" charset="0"/>
              </a:rPr>
              <a:t>It is of the LORD</a:t>
            </a:r>
            <a:r>
              <a:rPr lang="ja-JP" altLang="en-US" sz="2800" b="1" i="1">
                <a:solidFill>
                  <a:srgbClr val="F3DFB7"/>
                </a:solidFill>
                <a:latin typeface="Colonna MT" charset="0"/>
              </a:rPr>
              <a:t>’</a:t>
            </a:r>
            <a:r>
              <a:rPr lang="en-US" sz="2800" b="1" i="1">
                <a:solidFill>
                  <a:srgbClr val="F3DFB7"/>
                </a:solidFill>
                <a:latin typeface="Colonna MT" charset="0"/>
              </a:rPr>
              <a:t>S mercies that we are not consumed, because his compassions fail not. They are new every morning: great is thy faithfulness</a:t>
            </a:r>
            <a:r>
              <a:rPr lang="ja-JP" altLang="en-US" sz="2800" b="1" i="1">
                <a:solidFill>
                  <a:srgbClr val="F3DFB7"/>
                </a:solidFill>
                <a:latin typeface="Colonna MT" charset="0"/>
              </a:rPr>
              <a:t>”</a:t>
            </a:r>
            <a:r>
              <a:rPr lang="en-US" sz="2800" b="1" i="1">
                <a:solidFill>
                  <a:srgbClr val="F3DFB7"/>
                </a:solidFill>
                <a:latin typeface="Colonna MT" charset="0"/>
              </a:rPr>
              <a:t> </a:t>
            </a:r>
            <a:r>
              <a:rPr lang="en-US" sz="2800" b="1">
                <a:solidFill>
                  <a:srgbClr val="F3DFB7"/>
                </a:solidFill>
                <a:latin typeface="Colonna MT" charset="0"/>
              </a:rPr>
              <a:t>(Lamentations 3:22-23).</a:t>
            </a: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Flowchart: Preparation 3"/>
          <p:cNvSpPr/>
          <p:nvPr/>
        </p:nvSpPr>
        <p:spPr>
          <a:xfrm>
            <a:off x="3048000" y="1600200"/>
            <a:ext cx="5410200" cy="3886200"/>
          </a:xfrm>
          <a:prstGeom prst="flowChartPreparation">
            <a:avLst/>
          </a:prstGeom>
          <a:solidFill>
            <a:srgbClr val="171735">
              <a:alpha val="88000"/>
            </a:srgb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BA0631"/>
                </a:solidFill>
                <a:latin typeface="Colonna MT" charset="0"/>
                <a:cs typeface="Times New Roman" charset="0"/>
              </a:rPr>
              <a:t>“</a:t>
            </a:r>
            <a:r>
              <a:rPr lang="en-US" sz="2800" b="1" i="1">
                <a:solidFill>
                  <a:srgbClr val="BA0631"/>
                </a:solidFill>
                <a:latin typeface="Colonna MT" charset="0"/>
                <a:cs typeface="Times New Roman" charset="0"/>
              </a:rPr>
              <a:t>And he said, the things which are impossible with men are possible with God</a:t>
            </a:r>
            <a:r>
              <a:rPr lang="ja-JP" altLang="en-US" sz="2800" b="1" i="1">
                <a:solidFill>
                  <a:srgbClr val="BA0631"/>
                </a:solidFill>
                <a:latin typeface="Colonna MT" charset="0"/>
                <a:cs typeface="Times New Roman" charset="0"/>
              </a:rPr>
              <a:t>”</a:t>
            </a:r>
            <a:endParaRPr lang="en-US" sz="2800" b="1">
              <a:solidFill>
                <a:srgbClr val="BA0631"/>
              </a:solidFill>
              <a:latin typeface="Colonna MT" charset="0"/>
              <a:cs typeface="Times New Roman" charset="0"/>
            </a:endParaRPr>
          </a:p>
          <a:p>
            <a:pPr algn="ctr"/>
            <a:r>
              <a:rPr lang="en-US" sz="2800" b="1">
                <a:solidFill>
                  <a:srgbClr val="BA0631"/>
                </a:solidFill>
                <a:latin typeface="Colonna MT" charset="0"/>
                <a:cs typeface="Times New Roman" charset="0"/>
              </a:rPr>
              <a:t>(Luke 18:27).</a:t>
            </a:r>
            <a:r>
              <a:rPr lang="en-US" sz="2800">
                <a:solidFill>
                  <a:srgbClr val="BA0631"/>
                </a:solidFill>
                <a:latin typeface="Colonna MT" charset="0"/>
              </a:rPr>
              <a:t> </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3" name="Picture 3" descr="C:\Users\Candra Poitras\Pictures\32[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4419600"/>
            <a:ext cx="3251200" cy="2438400"/>
          </a:xfrm>
          <a:prstGeom prst="rect">
            <a:avLst/>
          </a:prstGeom>
          <a:ln>
            <a:noFill/>
          </a:ln>
          <a:effectLst>
            <a:softEdge rad="112500"/>
          </a:effectLst>
        </p:spPr>
      </p:pic>
      <p:pic>
        <p:nvPicPr>
          <p:cNvPr id="5128" name="Picture 8" descr="C:\Users\Candra Poitras\Pictures\work.1048655.6.flat,550x550,075,f.fairy-tales-and-all-that-stuff[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514600"/>
            <a:ext cx="2667000" cy="3095625"/>
          </a:xfrm>
          <a:prstGeom prst="rect">
            <a:avLst/>
          </a:prstGeom>
          <a:ln>
            <a:noFill/>
          </a:ln>
          <a:effectLst>
            <a:softEdge rad="112500"/>
          </a:effectLst>
        </p:spPr>
      </p:pic>
      <p:pic>
        <p:nvPicPr>
          <p:cNvPr id="5127" name="Picture 7" descr="C:\Users\Candra Poitras\Pictures\2000%202SummerFall[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2667000" cy="2662518"/>
          </a:xfrm>
          <a:prstGeom prst="rect">
            <a:avLst/>
          </a:prstGeom>
          <a:ln>
            <a:noFill/>
          </a:ln>
          <a:effectLst>
            <a:softEdge rad="112500"/>
          </a:effectLst>
        </p:spPr>
      </p:pic>
      <p:pic>
        <p:nvPicPr>
          <p:cNvPr id="5125" name="Picture 5" descr="C:\Users\Candra Poitras\Pictures\zsn6m831d6[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67400" y="4400550"/>
            <a:ext cx="3276600" cy="2457450"/>
          </a:xfrm>
          <a:prstGeom prst="rect">
            <a:avLst/>
          </a:prstGeom>
          <a:ln>
            <a:noFill/>
          </a:ln>
          <a:effectLst>
            <a:softEdge rad="112500"/>
          </a:effectLst>
        </p:spPr>
      </p:pic>
      <p:sp>
        <p:nvSpPr>
          <p:cNvPr id="5126"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pic>
        <p:nvPicPr>
          <p:cNvPr id="5124" name="Picture 4" descr="C:\Users\Candra Poitras\Pictures\gisele-mikhail-and-tina-in-peter-pan[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895600" y="4419600"/>
            <a:ext cx="3459654" cy="2438401"/>
          </a:xfrm>
          <a:prstGeom prst="rect">
            <a:avLst/>
          </a:prstGeom>
          <a:ln>
            <a:noFill/>
          </a:ln>
          <a:effectLst>
            <a:softEdge rad="112500"/>
          </a:effectLst>
        </p:spPr>
      </p:pic>
      <p:pic>
        <p:nvPicPr>
          <p:cNvPr id="2" name="Picture 6" descr="C:\Users\Candra Poitras\Pictures\Cinderella2[2].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0" y="1371600"/>
            <a:ext cx="2667000" cy="2433638"/>
          </a:xfrm>
          <a:prstGeom prst="rect">
            <a:avLst/>
          </a:prstGeom>
          <a:ln>
            <a:noFill/>
          </a:ln>
          <a:effectLst>
            <a:softEdge rad="112500"/>
          </a:effectLst>
        </p:spPr>
      </p:pic>
      <p:sp>
        <p:nvSpPr>
          <p:cNvPr id="3" name="Rectangle 2"/>
          <p:cNvSpPr>
            <a:spLocks noChangeArrowheads="1"/>
          </p:cNvSpPr>
          <p:nvPr/>
        </p:nvSpPr>
        <p:spPr bwMode="auto">
          <a:xfrm rot="573045">
            <a:off x="2211388" y="914400"/>
            <a:ext cx="6705600" cy="32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600" b="1">
                <a:solidFill>
                  <a:srgbClr val="47AAFB"/>
                </a:solidFill>
                <a:latin typeface="Colonna MT" charset="0"/>
              </a:rPr>
              <a:t>The classic children</a:t>
            </a:r>
            <a:r>
              <a:rPr lang="ja-JP" altLang="en-US" sz="2600" b="1">
                <a:solidFill>
                  <a:srgbClr val="47AAFB"/>
                </a:solidFill>
                <a:latin typeface="Colonna MT" charset="0"/>
              </a:rPr>
              <a:t>’</a:t>
            </a:r>
            <a:r>
              <a:rPr lang="en-US" sz="2600" b="1">
                <a:solidFill>
                  <a:srgbClr val="47AAFB"/>
                </a:solidFill>
                <a:latin typeface="Colonna MT" charset="0"/>
              </a:rPr>
              <a:t>s story paints a picture of those who marry living </a:t>
            </a:r>
            <a:r>
              <a:rPr lang="ja-JP" altLang="en-US" sz="2600" b="1">
                <a:solidFill>
                  <a:srgbClr val="47AAFB"/>
                </a:solidFill>
                <a:latin typeface="Colonna MT" charset="0"/>
              </a:rPr>
              <a:t>“</a:t>
            </a:r>
            <a:r>
              <a:rPr lang="en-US" sz="2600" b="1">
                <a:solidFill>
                  <a:srgbClr val="47AAFB"/>
                </a:solidFill>
                <a:latin typeface="Colonna MT" charset="0"/>
              </a:rPr>
              <a:t>happily ever after.</a:t>
            </a:r>
            <a:r>
              <a:rPr lang="ja-JP" altLang="en-US" sz="2600" b="1">
                <a:solidFill>
                  <a:srgbClr val="47AAFB"/>
                </a:solidFill>
                <a:latin typeface="Colonna MT" charset="0"/>
              </a:rPr>
              <a:t>”</a:t>
            </a:r>
            <a:r>
              <a:rPr lang="en-US" sz="2600" b="1">
                <a:solidFill>
                  <a:srgbClr val="47AAFB"/>
                </a:solidFill>
                <a:latin typeface="Colonna MT" charset="0"/>
              </a:rPr>
              <a:t> Living in the real world, we know this does not happen. Marriage is full of joy and sorrow, heartache and loss. But it is also full of the joy and wonder of a new life being placed in your care, and the peace of knowing you are fulfilling God</a:t>
            </a:r>
            <a:r>
              <a:rPr lang="ja-JP" altLang="en-US" sz="2600" b="1">
                <a:solidFill>
                  <a:srgbClr val="47AAFB"/>
                </a:solidFill>
                <a:latin typeface="Colonna MT" charset="0"/>
              </a:rPr>
              <a:t>’</a:t>
            </a:r>
            <a:r>
              <a:rPr lang="en-US" sz="2600" b="1">
                <a:solidFill>
                  <a:srgbClr val="47AAFB"/>
                </a:solidFill>
                <a:latin typeface="Colonna MT" charset="0"/>
              </a:rPr>
              <a:t>s purpose and plan for families.</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3" name="Rectangle 2"/>
          <p:cNvSpPr>
            <a:spLocks noChangeArrowheads="1"/>
          </p:cNvSpPr>
          <p:nvPr/>
        </p:nvSpPr>
        <p:spPr bwMode="auto">
          <a:xfrm>
            <a:off x="0" y="0"/>
            <a:ext cx="457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3DFB7"/>
                </a:solidFill>
                <a:latin typeface="Colonna MT" charset="0"/>
              </a:rPr>
              <a:t>Fables are fanciful stories, and myths are tales made up to suit cultural changes and whims. However, there is a true and special story of what a marriage should be. We find this story in the pages of God</a:t>
            </a:r>
            <a:r>
              <a:rPr lang="ja-JP" altLang="en-US" sz="2800" b="1">
                <a:solidFill>
                  <a:srgbClr val="F3DFB7"/>
                </a:solidFill>
                <a:latin typeface="Colonna MT" charset="0"/>
              </a:rPr>
              <a:t>’</a:t>
            </a:r>
            <a:r>
              <a:rPr lang="en-US" sz="2800" b="1">
                <a:solidFill>
                  <a:srgbClr val="F3DFB7"/>
                </a:solidFill>
                <a:latin typeface="Colonna MT" charset="0"/>
              </a:rPr>
              <a:t>s book—the Bible.</a:t>
            </a:r>
          </a:p>
        </p:txBody>
      </p:sp>
      <p:sp>
        <p:nvSpPr>
          <p:cNvPr id="6147" name="Rectangle 3"/>
          <p:cNvSpPr>
            <a:spLocks noChangeArrowheads="1"/>
          </p:cNvSpPr>
          <p:nvPr/>
        </p:nvSpPr>
        <p:spPr bwMode="auto">
          <a:xfrm>
            <a:off x="4800600" y="2764572"/>
            <a:ext cx="4343400" cy="4093428"/>
          </a:xfrm>
          <a:prstGeom prst="rect">
            <a:avLst/>
          </a:prstGeom>
          <a:solidFill>
            <a:srgbClr val="BA0631">
              <a:alpha val="85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600" b="1" i="1">
                <a:solidFill>
                  <a:srgbClr val="F3DFB7"/>
                </a:solidFill>
                <a:latin typeface="Colonna MT" charset="0"/>
                <a:cs typeface="Times New Roman" charset="0"/>
              </a:rPr>
              <a:t>“</a:t>
            </a:r>
            <a:r>
              <a:rPr lang="en-US" sz="2600" b="1" i="1">
                <a:solidFill>
                  <a:srgbClr val="F3DFB7"/>
                </a:solidFill>
                <a:latin typeface="Colonna MT" charset="0"/>
                <a:cs typeface="Times New Roman" charset="0"/>
              </a:rPr>
              <a:t>And I will betroth thee unto me for ever; yea, I will betroth thee unto me in righteousness, and in judgment, and in lovingkindness, and in mercies. I will even betroth thee unto me in faithfulness: and thou shalt know the Lord</a:t>
            </a:r>
            <a:r>
              <a:rPr lang="ja-JP" altLang="en-US" sz="2600" b="1" i="1">
                <a:solidFill>
                  <a:srgbClr val="F3DFB7"/>
                </a:solidFill>
                <a:latin typeface="Colonna MT" charset="0"/>
                <a:cs typeface="Times New Roman" charset="0"/>
              </a:rPr>
              <a:t>”</a:t>
            </a:r>
            <a:r>
              <a:rPr lang="en-US" sz="2600" b="1">
                <a:solidFill>
                  <a:srgbClr val="F3DFB7"/>
                </a:solidFill>
                <a:latin typeface="Colonna MT" charset="0"/>
                <a:cs typeface="Times New Roman" charset="0"/>
              </a:rPr>
              <a:t> (Hosea 2:19-20).</a:t>
            </a:r>
            <a:endParaRPr lang="en-US" sz="2600" b="1">
              <a:solidFill>
                <a:srgbClr val="F3DFB7"/>
              </a:solidFill>
              <a:latin typeface="Colonna MT" charset="0"/>
            </a:endParaRP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box(in)">
                                      <p:cBhvr>
                                        <p:cTn id="12"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7171" name="Rectangle 3"/>
          <p:cNvSpPr>
            <a:spLocks noChangeArrowheads="1"/>
          </p:cNvSpPr>
          <p:nvPr/>
        </p:nvSpPr>
        <p:spPr bwMode="auto">
          <a:xfrm>
            <a:off x="1371600" y="609600"/>
            <a:ext cx="7772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47AAFB"/>
                </a:solidFill>
                <a:latin typeface="Colonna MT" charset="0"/>
                <a:cs typeface="Times New Roman" charset="0"/>
              </a:rPr>
              <a:t>The love story of God and His bride, Israel, is not always about having fun and enjoying life. </a:t>
            </a:r>
            <a:endParaRPr lang="en-US" sz="2800" b="1">
              <a:solidFill>
                <a:srgbClr val="47AAFB"/>
              </a:solidFill>
              <a:latin typeface="Colonna MT" charset="0"/>
            </a:endParaRPr>
          </a:p>
        </p:txBody>
      </p:sp>
      <p:sp>
        <p:nvSpPr>
          <p:cNvPr id="7172" name="Rectangle 4"/>
          <p:cNvSpPr>
            <a:spLocks noChangeArrowheads="1"/>
          </p:cNvSpPr>
          <p:nvPr/>
        </p:nvSpPr>
        <p:spPr bwMode="auto">
          <a:xfrm>
            <a:off x="2057400" y="1752600"/>
            <a:ext cx="70866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600" b="1">
                <a:solidFill>
                  <a:srgbClr val="DCA330"/>
                </a:solidFill>
                <a:latin typeface="Colonna MT" charset="0"/>
                <a:cs typeface="Times New Roman" charset="0"/>
              </a:rPr>
              <a:t>It talks of a loving and giving husband who gave Himself totally to the good of His wife (Isaiah 54:5-6). </a:t>
            </a:r>
            <a:endParaRPr lang="en-US" sz="2600" b="1">
              <a:solidFill>
                <a:srgbClr val="DCA330"/>
              </a:solidFill>
              <a:latin typeface="Colonna MT" charset="0"/>
            </a:endParaRPr>
          </a:p>
          <a:p>
            <a:pPr eaLnBrk="0" hangingPunct="0">
              <a:buFontTx/>
              <a:buChar char="•"/>
              <a:tabLst>
                <a:tab pos="228600" algn="l"/>
              </a:tabLst>
            </a:pPr>
            <a:r>
              <a:rPr lang="en-US" sz="2600" b="1">
                <a:solidFill>
                  <a:srgbClr val="47AAFB"/>
                </a:solidFill>
                <a:latin typeface="Colonna MT" charset="0"/>
                <a:cs typeface="Times New Roman" charset="0"/>
              </a:rPr>
              <a:t>He protected and cared for her always (Exodus 23:20-33). </a:t>
            </a:r>
            <a:endParaRPr lang="en-US" sz="2600" b="1">
              <a:solidFill>
                <a:srgbClr val="47AAFB"/>
              </a:solidFill>
              <a:latin typeface="Colonna MT" charset="0"/>
            </a:endParaRPr>
          </a:p>
          <a:p>
            <a:pPr eaLnBrk="0" hangingPunct="0">
              <a:buFontTx/>
              <a:buChar char="•"/>
              <a:tabLst>
                <a:tab pos="228600" algn="l"/>
              </a:tabLst>
            </a:pPr>
            <a:r>
              <a:rPr lang="en-US" sz="2600" b="1">
                <a:solidFill>
                  <a:srgbClr val="DCA330"/>
                </a:solidFill>
                <a:latin typeface="Colonna MT" charset="0"/>
                <a:cs typeface="Times New Roman" charset="0"/>
              </a:rPr>
              <a:t>He did everything for her—providing for her every need and want—even giving her things she had never imagined (Exodus 3:8; Hosea 2:8-9). </a:t>
            </a:r>
            <a:endParaRPr lang="en-US" sz="2600" b="1">
              <a:solidFill>
                <a:srgbClr val="DCA330"/>
              </a:solidFill>
              <a:latin typeface="Colonna MT" charset="0"/>
            </a:endParaRPr>
          </a:p>
          <a:p>
            <a:pPr eaLnBrk="0" hangingPunct="0">
              <a:buFontTx/>
              <a:buChar char="•"/>
              <a:tabLst>
                <a:tab pos="228600" algn="l"/>
              </a:tabLst>
            </a:pPr>
            <a:r>
              <a:rPr lang="en-US" sz="2600" b="1">
                <a:solidFill>
                  <a:srgbClr val="47AAFB"/>
                </a:solidFill>
                <a:latin typeface="Colonna MT" charset="0"/>
                <a:cs typeface="Times New Roman" charset="0"/>
              </a:rPr>
              <a:t>He blessed her with gifts of every description and clothed her in the finest (Ezekiel 16:8-13). </a:t>
            </a:r>
          </a:p>
          <a:p>
            <a:pPr eaLnBrk="0" hangingPunct="0">
              <a:buFont typeface="Arial" charset="0"/>
              <a:buChar char="•"/>
              <a:tabLst>
                <a:tab pos="228600" algn="l"/>
              </a:tabLst>
            </a:pPr>
            <a:r>
              <a:rPr lang="en-US" sz="2600" b="1">
                <a:solidFill>
                  <a:srgbClr val="DCA330"/>
                </a:solidFill>
                <a:latin typeface="Colonna MT" charset="0"/>
                <a:cs typeface="Times New Roman" charset="0"/>
              </a:rPr>
              <a:t>He gave her houses she did not build and vineyards she did not plant (Deuteronomy 6:10-12). </a:t>
            </a:r>
            <a:endParaRPr lang="en-US" sz="2600" b="1">
              <a:solidFill>
                <a:srgbClr val="DCA330"/>
              </a:solidFill>
              <a:latin typeface="Colonna MT" charset="0"/>
            </a:endParaRPr>
          </a:p>
        </p:txBody>
      </p:sp>
    </p:spTree>
  </p:cSld>
  <p:clrMapOvr>
    <a:masterClrMapping/>
  </p:clrMapOvr>
  <p:transition xmlns:p14="http://schemas.microsoft.com/office/powerpoint/2010/main">
    <p:wheel spokes="8"/>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7171"/>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7171"/>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7172">
                                            <p:txEl>
                                              <p:pRg st="0" end="0"/>
                                            </p:txEl>
                                          </p:spTgt>
                                        </p:tgtEl>
                                        <p:attrNameLst>
                                          <p:attrName>style.visibility</p:attrName>
                                        </p:attrNameLst>
                                      </p:cBhvr>
                                      <p:to>
                                        <p:strVal val="visible"/>
                                      </p:to>
                                    </p:set>
                                    <p:anim calcmode="lin" valueType="num">
                                      <p:cBhvr>
                                        <p:cTn id="15" dur="500" fill="hold"/>
                                        <p:tgtEl>
                                          <p:spTgt spid="717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17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17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1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172">
                                            <p:txEl>
                                              <p:pRg st="1" end="1"/>
                                            </p:txEl>
                                          </p:spTgt>
                                        </p:tgtEl>
                                        <p:attrNameLst>
                                          <p:attrName>style.visibility</p:attrName>
                                        </p:attrNameLst>
                                      </p:cBhvr>
                                      <p:to>
                                        <p:strVal val="visible"/>
                                      </p:to>
                                    </p:set>
                                    <p:anim calcmode="lin" valueType="num">
                                      <p:cBhvr>
                                        <p:cTn id="23" dur="500" fill="hold"/>
                                        <p:tgtEl>
                                          <p:spTgt spid="7172">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172">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172">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17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7172">
                                            <p:txEl>
                                              <p:pRg st="2" end="2"/>
                                            </p:txEl>
                                          </p:spTgt>
                                        </p:tgtEl>
                                        <p:attrNameLst>
                                          <p:attrName>style.visibility</p:attrName>
                                        </p:attrNameLst>
                                      </p:cBhvr>
                                      <p:to>
                                        <p:strVal val="visible"/>
                                      </p:to>
                                    </p:set>
                                    <p:anim calcmode="lin" valueType="num">
                                      <p:cBhvr>
                                        <p:cTn id="31" dur="500" fill="hold"/>
                                        <p:tgtEl>
                                          <p:spTgt spid="7172">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172">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172">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17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7172">
                                            <p:txEl>
                                              <p:pRg st="3" end="3"/>
                                            </p:txEl>
                                          </p:spTgt>
                                        </p:tgtEl>
                                        <p:attrNameLst>
                                          <p:attrName>style.visibility</p:attrName>
                                        </p:attrNameLst>
                                      </p:cBhvr>
                                      <p:to>
                                        <p:strVal val="visible"/>
                                      </p:to>
                                    </p:set>
                                    <p:anim calcmode="lin" valueType="num">
                                      <p:cBhvr>
                                        <p:cTn id="39" dur="500" fill="hold"/>
                                        <p:tgtEl>
                                          <p:spTgt spid="7172">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7172">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7172">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717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nodeType="clickEffect">
                                  <p:stCondLst>
                                    <p:cond delay="0"/>
                                  </p:stCondLst>
                                  <p:childTnLst>
                                    <p:set>
                                      <p:cBhvr>
                                        <p:cTn id="46" dur="1" fill="hold">
                                          <p:stCondLst>
                                            <p:cond delay="0"/>
                                          </p:stCondLst>
                                        </p:cTn>
                                        <p:tgtEl>
                                          <p:spTgt spid="7172">
                                            <p:txEl>
                                              <p:pRg st="4" end="4"/>
                                            </p:txEl>
                                          </p:spTgt>
                                        </p:tgtEl>
                                        <p:attrNameLst>
                                          <p:attrName>style.visibility</p:attrName>
                                        </p:attrNameLst>
                                      </p:cBhvr>
                                      <p:to>
                                        <p:strVal val="visible"/>
                                      </p:to>
                                    </p:set>
                                    <p:anim calcmode="lin" valueType="num">
                                      <p:cBhvr>
                                        <p:cTn id="47" dur="500" fill="hold"/>
                                        <p:tgtEl>
                                          <p:spTgt spid="7172">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7172">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7172">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717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3" name="Rectangle 2"/>
          <p:cNvSpPr>
            <a:spLocks noChangeArrowheads="1"/>
          </p:cNvSpPr>
          <p:nvPr/>
        </p:nvSpPr>
        <p:spPr bwMode="auto">
          <a:xfrm>
            <a:off x="2209800" y="609600"/>
            <a:ext cx="6934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She must have loved Him very much and served and sacrificed willingly for Him—right? Wrong!</a:t>
            </a:r>
          </a:p>
        </p:txBody>
      </p:sp>
      <p:sp>
        <p:nvSpPr>
          <p:cNvPr id="8195" name="Rectangle 3"/>
          <p:cNvSpPr>
            <a:spLocks noChangeArrowheads="1"/>
          </p:cNvSpPr>
          <p:nvPr/>
        </p:nvSpPr>
        <p:spPr bwMode="auto">
          <a:xfrm>
            <a:off x="2514600" y="2133600"/>
            <a:ext cx="6629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171735"/>
                </a:solidFill>
                <a:latin typeface="Colonna MT" charset="0"/>
                <a:cs typeface="Times New Roman" charset="0"/>
              </a:rPr>
              <a:t>After all the blessings He bestowed upon her, she turned her back on Him, cursed His gifts, and left Him for someone else (Isaiah 57:8). </a:t>
            </a:r>
            <a:endParaRPr lang="en-US" sz="2800" b="1">
              <a:solidFill>
                <a:srgbClr val="171735"/>
              </a:solidFill>
              <a:latin typeface="Colonna MT" charset="0"/>
            </a:endParaRPr>
          </a:p>
          <a:p>
            <a:pPr eaLnBrk="0" hangingPunct="0">
              <a:buFontTx/>
              <a:buChar char="•"/>
              <a:tabLst>
                <a:tab pos="228600" algn="l"/>
              </a:tabLst>
            </a:pPr>
            <a:r>
              <a:rPr lang="en-US" sz="2800" b="1">
                <a:solidFill>
                  <a:srgbClr val="47AAFB"/>
                </a:solidFill>
                <a:latin typeface="Colonna MT" charset="0"/>
                <a:cs typeface="Times New Roman" charset="0"/>
              </a:rPr>
              <a:t>She did this over and over, and His heart was broken (Ezekiel 16:14-19). </a:t>
            </a:r>
            <a:endParaRPr lang="en-US" sz="2800" b="1">
              <a:solidFill>
                <a:srgbClr val="47AAFB"/>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Every time she got in trouble, she ran to Him for help. He forgave her and took her back (Judges 2:16-17). </a:t>
            </a:r>
            <a:endParaRPr lang="en-US" sz="2800" b="1">
              <a:solidFill>
                <a:srgbClr val="DCA330"/>
              </a:solidFill>
              <a:latin typeface="Colonna MT" charset="0"/>
            </a:endParaRPr>
          </a:p>
        </p:txBody>
      </p:sp>
    </p:spTree>
  </p:cSld>
  <p:clrMapOvr>
    <a:masterClrMapping/>
  </p:clrMapOvr>
  <p:transition xmlns:p14="http://schemas.microsoft.com/office/powerpoint/2010/main">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8195">
                                            <p:txEl>
                                              <p:pRg st="0" end="0"/>
                                            </p:txEl>
                                          </p:spTgt>
                                        </p:tgtEl>
                                        <p:attrNameLst>
                                          <p:attrName>style.visibility</p:attrName>
                                        </p:attrNameLst>
                                      </p:cBhvr>
                                      <p:to>
                                        <p:strVal val="visible"/>
                                      </p:to>
                                    </p:set>
                                    <p:anim calcmode="lin" valueType="num">
                                      <p:cBhvr>
                                        <p:cTn id="14" dur="1000" fill="hold"/>
                                        <p:tgtEl>
                                          <p:spTgt spid="8195">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819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195">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8195">
                                            <p:txEl>
                                              <p:pRg st="1" end="1"/>
                                            </p:txEl>
                                          </p:spTgt>
                                        </p:tgtEl>
                                        <p:attrNameLst>
                                          <p:attrName>style.visibility</p:attrName>
                                        </p:attrNameLst>
                                      </p:cBhvr>
                                      <p:to>
                                        <p:strVal val="visible"/>
                                      </p:to>
                                    </p:set>
                                    <p:anim calcmode="lin" valueType="num">
                                      <p:cBhvr>
                                        <p:cTn id="21" dur="1000" fill="hold"/>
                                        <p:tgtEl>
                                          <p:spTgt spid="8195">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819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195">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8195">
                                            <p:txEl>
                                              <p:pRg st="2" end="2"/>
                                            </p:txEl>
                                          </p:spTgt>
                                        </p:tgtEl>
                                        <p:attrNameLst>
                                          <p:attrName>style.visibility</p:attrName>
                                        </p:attrNameLst>
                                      </p:cBhvr>
                                      <p:to>
                                        <p:strVal val="visible"/>
                                      </p:to>
                                    </p:set>
                                    <p:anim calcmode="lin" valueType="num">
                                      <p:cBhvr>
                                        <p:cTn id="28" dur="10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819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3" name="Rectangle 2"/>
          <p:cNvSpPr/>
          <p:nvPr/>
        </p:nvSpPr>
        <p:spPr>
          <a:xfrm>
            <a:off x="838200" y="2590800"/>
            <a:ext cx="8001000" cy="3108543"/>
          </a:xfrm>
          <a:prstGeom prst="rect">
            <a:avLst/>
          </a:prstGeom>
          <a:solidFill>
            <a:srgbClr val="F3DFB7">
              <a:alpha val="77000"/>
            </a:srgbClr>
          </a:solidFill>
          <a:scene3d>
            <a:camera prst="orthographicFront"/>
            <a:lightRig rig="threePt" dir="t"/>
          </a:scene3d>
          <a:sp3d>
            <a:bevelT prst="angle"/>
          </a:sp3d>
        </p:spPr>
        <p:txBody>
          <a:bodyPr>
            <a:spAutoFit/>
          </a:bodyPr>
          <a:lstStyle/>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As soon as things were going well again, she would run away with a different lover (Judges 2:18-19). </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47AAFB"/>
                </a:solidFill>
                <a:latin typeface="Colonna MT" pitchFamily="82" charset="0"/>
                <a:ea typeface="Times New Roman" pitchFamily="18" charset="0"/>
                <a:cs typeface="Times New Roman" pitchFamily="18" charset="0"/>
              </a:rPr>
              <a:t>This went on for many years. Finally, He put her away (Jeremiah 3:1, 6-8), but all the time He planned to bring her back (Deuteronomy 7:6-9). </a:t>
            </a:r>
          </a:p>
          <a:p>
            <a:pPr eaLnBrk="0" hangingPunct="0">
              <a:buFont typeface="Arial" pitchFamily="34" charset="0"/>
              <a:buChar char="•"/>
              <a:tabLst>
                <a:tab pos="228600" algn="l"/>
              </a:tabLst>
              <a:defRPr/>
            </a:pPr>
            <a:r>
              <a:rPr lang="en-US" sz="2800" b="1" dirty="0">
                <a:solidFill>
                  <a:srgbClr val="6C2C04"/>
                </a:solidFill>
                <a:latin typeface="Colonna MT" pitchFamily="82" charset="0"/>
                <a:ea typeface="Times New Roman" pitchFamily="18" charset="0"/>
                <a:cs typeface="Times New Roman" pitchFamily="18" charset="0"/>
              </a:rPr>
              <a:t>When she was a slave, for sale on the auction block, He bought her back (Hosea 3:1-5; 1 Corinthians 6:20).</a:t>
            </a:r>
            <a:r>
              <a:rPr lang="en-US" sz="2800" b="1" dirty="0">
                <a:solidFill>
                  <a:srgbClr val="6C2C04"/>
                </a:solidFill>
                <a:latin typeface="Colonna MT" pitchFamily="82" charset="0"/>
                <a:ea typeface="+mn-ea"/>
              </a:rPr>
              <a:t> </a:t>
            </a:r>
          </a:p>
        </p:txBody>
      </p:sp>
      <p:sp>
        <p:nvSpPr>
          <p:cNvPr id="4" name="Rectangle 3"/>
          <p:cNvSpPr/>
          <p:nvPr/>
        </p:nvSpPr>
        <p:spPr>
          <a:xfrm>
            <a:off x="228600" y="838200"/>
            <a:ext cx="8610600" cy="954107"/>
          </a:xfrm>
          <a:prstGeom prst="rect">
            <a:avLst/>
          </a:prstGeom>
          <a:solidFill>
            <a:srgbClr val="F3DFB7">
              <a:alpha val="77000"/>
            </a:srgbClr>
          </a:solidFill>
          <a:scene3d>
            <a:camera prst="orthographicFront"/>
            <a:lightRig rig="threePt" dir="t"/>
          </a:scene3d>
          <a:sp3d>
            <a:bevelT prst="angl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b="1">
                <a:solidFill>
                  <a:srgbClr val="BA0631"/>
                </a:solidFill>
                <a:latin typeface="Colonna MT" charset="0"/>
              </a:rPr>
              <a:t>She must have loved Him very much and served and sacrificed willingly for Him—right? Wrong!</a:t>
            </a:r>
          </a:p>
        </p:txBody>
      </p:sp>
    </p:spTree>
  </p:cSld>
  <p:clrMapOvr>
    <a:masterClrMapping/>
  </p:clrMapOvr>
  <p:transition xmlns:p14="http://schemas.microsoft.com/office/powerpoint/2010/main">
    <p:wheel spokes="2"/>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10243" name="Rectangle 3"/>
          <p:cNvSpPr>
            <a:spLocks noChangeArrowheads="1"/>
          </p:cNvSpPr>
          <p:nvPr/>
        </p:nvSpPr>
        <p:spPr bwMode="auto">
          <a:xfrm>
            <a:off x="2209800" y="381000"/>
            <a:ext cx="6934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47AAFB"/>
                </a:solidFill>
                <a:latin typeface="Colonna MT" charset="0"/>
                <a:cs typeface="Times New Roman" charset="0"/>
              </a:rPr>
              <a:t>Where can you find this story in God</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s Word? The entire Old Testament covers the same theme—God in a covenant relationship with Israel (Exodus 19:5), suffering through her idolatry and wickedness, but always loving her and bringing her back to Himself (Jeremiah 31:3).</a:t>
            </a:r>
            <a:r>
              <a:rPr lang="en-US" sz="2800" b="1">
                <a:solidFill>
                  <a:srgbClr val="47AAFB"/>
                </a:solidFill>
                <a:latin typeface="Colonna MT" charset="0"/>
              </a:rPr>
              <a:t> </a:t>
            </a:r>
          </a:p>
        </p:txBody>
      </p:sp>
      <p:sp>
        <p:nvSpPr>
          <p:cNvPr id="4" name="Rectangle 3"/>
          <p:cNvSpPr>
            <a:spLocks noChangeArrowheads="1"/>
          </p:cNvSpPr>
          <p:nvPr/>
        </p:nvSpPr>
        <p:spPr bwMode="auto">
          <a:xfrm>
            <a:off x="2895600" y="3749675"/>
            <a:ext cx="5562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To get specific, go to the Book of Hosea and read what God said there through His prophet (chapters 4-14). Check out the kind of marriage Hosea had with Gomer (chapters 1-3) and see what God told Hosea it was all about.</a:t>
            </a:r>
          </a:p>
        </p:txBody>
      </p:sp>
    </p:spTree>
  </p:cSld>
  <p:clrMapOvr>
    <a:masterClrMapping/>
  </p:clrMapOvr>
  <p:transition xmlns:p14="http://schemas.microsoft.com/office/powerpoint/2010/main">
    <p:wheel spokes="3"/>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1000" fill="hold"/>
                                        <p:tgtEl>
                                          <p:spTgt spid="10243"/>
                                        </p:tgtEl>
                                        <p:attrNameLst>
                                          <p:attrName>ppt_w</p:attrName>
                                        </p:attrNameLst>
                                      </p:cBhvr>
                                      <p:tavLst>
                                        <p:tav tm="0">
                                          <p:val>
                                            <p:strVal val="#ppt_w+.3"/>
                                          </p:val>
                                        </p:tav>
                                        <p:tav tm="100000">
                                          <p:val>
                                            <p:strVal val="#ppt_w"/>
                                          </p:val>
                                        </p:tav>
                                      </p:tavLst>
                                    </p:anim>
                                    <p:anim calcmode="lin" valueType="num">
                                      <p:cBhvr>
                                        <p:cTn id="8" dur="1000" fill="hold"/>
                                        <p:tgtEl>
                                          <p:spTgt spid="10243"/>
                                        </p:tgtEl>
                                        <p:attrNameLst>
                                          <p:attrName>ppt_h</p:attrName>
                                        </p:attrNameLst>
                                      </p:cBhvr>
                                      <p:tavLst>
                                        <p:tav tm="0">
                                          <p:val>
                                            <p:strVal val="#ppt_h"/>
                                          </p:val>
                                        </p:tav>
                                        <p:tav tm="100000">
                                          <p:val>
                                            <p:strVal val="#ppt_h"/>
                                          </p:val>
                                        </p:tav>
                                      </p:tavLst>
                                    </p:anim>
                                    <p:animEffect transition="in" filter="fade">
                                      <p:cBhvr>
                                        <p:cTn id="9" dur="1000"/>
                                        <p:tgtEl>
                                          <p:spTgt spid="1024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5943600" y="0"/>
            <a:ext cx="3200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10: Living </a:t>
            </a:r>
            <a:r>
              <a:rPr lang="ja-JP" altLang="en-US" sz="1600">
                <a:solidFill>
                  <a:srgbClr val="DCA330"/>
                </a:solidFill>
                <a:latin typeface="Bernard MT Condensed" charset="0"/>
              </a:rPr>
              <a:t>“</a:t>
            </a:r>
            <a:r>
              <a:rPr lang="en-US" sz="1600">
                <a:solidFill>
                  <a:srgbClr val="DCA330"/>
                </a:solidFill>
                <a:latin typeface="Bernard MT Condensed" charset="0"/>
              </a:rPr>
              <a:t>Happily Ever After</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11267" name="Rectangle 3"/>
          <p:cNvSpPr>
            <a:spLocks noChangeArrowheads="1"/>
          </p:cNvSpPr>
          <p:nvPr/>
        </p:nvSpPr>
        <p:spPr bwMode="auto">
          <a:xfrm>
            <a:off x="2286000" y="914400"/>
            <a:ext cx="6553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BA0631"/>
                </a:solidFill>
                <a:latin typeface="Colonna MT" charset="0"/>
                <a:cs typeface="Times New Roman" charset="0"/>
              </a:rPr>
              <a:t>According to </a:t>
            </a:r>
            <a:r>
              <a:rPr lang="ja-JP" altLang="en-US" sz="2800" b="1">
                <a:solidFill>
                  <a:srgbClr val="BA0631"/>
                </a:solidFill>
                <a:latin typeface="Colonna MT" charset="0"/>
                <a:cs typeface="Times New Roman" charset="0"/>
              </a:rPr>
              <a:t>“</a:t>
            </a:r>
            <a:r>
              <a:rPr lang="en-US" sz="2800" b="1" i="1">
                <a:solidFill>
                  <a:srgbClr val="BA0631"/>
                </a:solidFill>
                <a:latin typeface="Colonna MT" charset="0"/>
                <a:cs typeface="Times New Roman" charset="0"/>
              </a:rPr>
              <a:t>Introduction to Hosea</a:t>
            </a:r>
            <a:r>
              <a:rPr lang="ja-JP" altLang="en-US" sz="2800" b="1" i="1">
                <a:solidFill>
                  <a:srgbClr val="BA0631"/>
                </a:solidFill>
                <a:latin typeface="Colonna MT" charset="0"/>
                <a:cs typeface="Times New Roman" charset="0"/>
              </a:rPr>
              <a:t>”</a:t>
            </a:r>
            <a:r>
              <a:rPr lang="en-US" sz="2800" b="1">
                <a:solidFill>
                  <a:srgbClr val="BA0631"/>
                </a:solidFill>
                <a:latin typeface="Colonna MT" charset="0"/>
                <a:cs typeface="Times New Roman" charset="0"/>
              </a:rPr>
              <a:t>, an article in </a:t>
            </a:r>
            <a:r>
              <a:rPr lang="en-US" sz="2800" b="1" i="1">
                <a:solidFill>
                  <a:srgbClr val="BA0631"/>
                </a:solidFill>
                <a:latin typeface="Colonna MT" charset="0"/>
                <a:cs typeface="Times New Roman" charset="0"/>
              </a:rPr>
              <a:t>The Full Life Study Bible</a:t>
            </a:r>
            <a:r>
              <a:rPr lang="en-US" sz="2800" b="1">
                <a:solidFill>
                  <a:srgbClr val="BA0631"/>
                </a:solidFill>
                <a:latin typeface="Colonna MT" charset="0"/>
                <a:cs typeface="Times New Roman" charset="0"/>
              </a:rPr>
              <a:t>,</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 the infidelity of Hosea</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wife is recorded as an illustration of Israel</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unfaithfulness to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 </a:t>
            </a:r>
            <a:endParaRPr lang="en-US" sz="2800" b="1">
              <a:solidFill>
                <a:srgbClr val="BA0631"/>
              </a:solidFill>
              <a:latin typeface="Colonna MT" charset="0"/>
            </a:endParaRPr>
          </a:p>
        </p:txBody>
      </p:sp>
      <p:sp>
        <p:nvSpPr>
          <p:cNvPr id="11268" name="Rectangle 4"/>
          <p:cNvSpPr>
            <a:spLocks noChangeArrowheads="1"/>
          </p:cNvSpPr>
          <p:nvPr/>
        </p:nvSpPr>
        <p:spPr bwMode="auto">
          <a:xfrm>
            <a:off x="2895600" y="3276600"/>
            <a:ext cx="5791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 pos="457200" algn="l"/>
              </a:tabLst>
            </a:pPr>
            <a:r>
              <a:rPr lang="en-US" sz="2800" b="1">
                <a:solidFill>
                  <a:srgbClr val="47AAFB"/>
                </a:solidFill>
                <a:latin typeface="Colonna MT" charset="0"/>
                <a:cs typeface="Times New Roman" charset="0"/>
              </a:rPr>
              <a:t>Gomer ran after other men—Israel ran after other gods.</a:t>
            </a:r>
          </a:p>
          <a:p>
            <a:pPr eaLnBrk="0" hangingPunct="0">
              <a:buFont typeface="Arial" charset="0"/>
              <a:buChar char="•"/>
              <a:tabLst>
                <a:tab pos="228600" algn="l"/>
                <a:tab pos="457200" algn="l"/>
              </a:tabLst>
            </a:pPr>
            <a:r>
              <a:rPr lang="en-US" sz="2800" b="1">
                <a:solidFill>
                  <a:srgbClr val="171735"/>
                </a:solidFill>
                <a:latin typeface="Colonna MT" charset="0"/>
                <a:cs typeface="Times New Roman" charset="0"/>
              </a:rPr>
              <a:t>Gomer committed physical harlotry—Israel committed spiritual harlotry.</a:t>
            </a:r>
            <a:r>
              <a:rPr lang="en-US" sz="2800" b="1">
                <a:solidFill>
                  <a:srgbClr val="171735"/>
                </a:solidFill>
                <a:latin typeface="Colonna MT" charset="0"/>
              </a:rPr>
              <a:t> </a:t>
            </a:r>
          </a:p>
        </p:txBody>
      </p:sp>
    </p:spTree>
  </p:cSld>
  <p:clrMapOvr>
    <a:masterClrMapping/>
  </p:clrMapOvr>
  <p:transition xmlns:p14="http://schemas.microsoft.com/office/powerpoint/2010/main">
    <p:whee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800" decel="100000"/>
                                        <p:tgtEl>
                                          <p:spTgt spid="11267"/>
                                        </p:tgtEl>
                                      </p:cBhvr>
                                    </p:animEffect>
                                    <p:anim calcmode="lin" valueType="num">
                                      <p:cBhvr>
                                        <p:cTn id="8" dur="800" decel="100000" fill="hold"/>
                                        <p:tgtEl>
                                          <p:spTgt spid="11267"/>
                                        </p:tgtEl>
                                        <p:attrNameLst>
                                          <p:attrName>style.rotation</p:attrName>
                                        </p:attrNameLst>
                                      </p:cBhvr>
                                      <p:tavLst>
                                        <p:tav tm="0">
                                          <p:val>
                                            <p:fltVal val="-90"/>
                                          </p:val>
                                        </p:tav>
                                        <p:tav tm="100000">
                                          <p:val>
                                            <p:fltVal val="0"/>
                                          </p:val>
                                        </p:tav>
                                      </p:tavLst>
                                    </p:anim>
                                    <p:anim calcmode="lin" valueType="num">
                                      <p:cBhvr>
                                        <p:cTn id="9" dur="800" decel="100000" fill="hold"/>
                                        <p:tgtEl>
                                          <p:spTgt spid="11267"/>
                                        </p:tgtEl>
                                        <p:attrNameLst>
                                          <p:attrName>ppt_x</p:attrName>
                                        </p:attrNameLst>
                                      </p:cBhvr>
                                      <p:tavLst>
                                        <p:tav tm="0">
                                          <p:val>
                                            <p:strVal val="#ppt_x+0.4"/>
                                          </p:val>
                                        </p:tav>
                                        <p:tav tm="100000">
                                          <p:val>
                                            <p:strVal val="#ppt_x-0.05"/>
                                          </p:val>
                                        </p:tav>
                                      </p:tavLst>
                                    </p:anim>
                                    <p:anim calcmode="lin" valueType="num">
                                      <p:cBhvr>
                                        <p:cTn id="10" dur="800" decel="100000" fill="hold"/>
                                        <p:tgtEl>
                                          <p:spTgt spid="1126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7"/>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1268">
                                            <p:txEl>
                                              <p:pRg st="0" end="0"/>
                                            </p:txEl>
                                          </p:spTgt>
                                        </p:tgtEl>
                                        <p:attrNameLst>
                                          <p:attrName>style.visibility</p:attrName>
                                        </p:attrNameLst>
                                      </p:cBhvr>
                                      <p:to>
                                        <p:strVal val="visible"/>
                                      </p:to>
                                    </p:set>
                                    <p:animEffect transition="in" filter="fade">
                                      <p:cBhvr>
                                        <p:cTn id="17" dur="800" decel="100000"/>
                                        <p:tgtEl>
                                          <p:spTgt spid="11268">
                                            <p:txEl>
                                              <p:pRg st="0" end="0"/>
                                            </p:txEl>
                                          </p:spTgt>
                                        </p:tgtEl>
                                      </p:cBhvr>
                                    </p:animEffect>
                                    <p:anim calcmode="lin" valueType="num">
                                      <p:cBhvr>
                                        <p:cTn id="18" dur="800" decel="100000" fill="hold"/>
                                        <p:tgtEl>
                                          <p:spTgt spid="11268">
                                            <p:txEl>
                                              <p:pRg st="0" end="0"/>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1268">
                                            <p:txEl>
                                              <p:pRg st="0" end="0"/>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1268">
                                            <p:txEl>
                                              <p:pRg st="0" end="0"/>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1268">
                                            <p:txEl>
                                              <p:pRg st="0" end="0"/>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1268">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11268">
                                            <p:txEl>
                                              <p:pRg st="1" end="1"/>
                                            </p:txEl>
                                          </p:spTgt>
                                        </p:tgtEl>
                                        <p:attrNameLst>
                                          <p:attrName>style.visibility</p:attrName>
                                        </p:attrNameLst>
                                      </p:cBhvr>
                                      <p:to>
                                        <p:strVal val="visible"/>
                                      </p:to>
                                    </p:set>
                                    <p:animEffect transition="in" filter="fade">
                                      <p:cBhvr>
                                        <p:cTn id="27" dur="800" decel="100000"/>
                                        <p:tgtEl>
                                          <p:spTgt spid="11268">
                                            <p:txEl>
                                              <p:pRg st="1" end="1"/>
                                            </p:txEl>
                                          </p:spTgt>
                                        </p:tgtEl>
                                      </p:cBhvr>
                                    </p:animEffect>
                                    <p:anim calcmode="lin" valueType="num">
                                      <p:cBhvr>
                                        <p:cTn id="28" dur="800" decel="100000" fill="hold"/>
                                        <p:tgtEl>
                                          <p:spTgt spid="11268">
                                            <p:txEl>
                                              <p:pRg st="1" end="1"/>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11268">
                                            <p:txEl>
                                              <p:pRg st="1" end="1"/>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11268">
                                            <p:txEl>
                                              <p:pRg st="1" end="1"/>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1268">
                                            <p:txEl>
                                              <p:pRg st="1" end="1"/>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1268">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165</TotalTime>
  <Words>1455</Words>
  <Application>Microsoft Macintosh PowerPoint</Application>
  <PresentationFormat>On-screen Show (4:3)</PresentationFormat>
  <Paragraphs>69</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4</cp:revision>
  <dcterms:created xsi:type="dcterms:W3CDTF">2010-10-03T01:07:11Z</dcterms:created>
  <dcterms:modified xsi:type="dcterms:W3CDTF">2018-02-16T22:36:30Z</dcterms:modified>
</cp:coreProperties>
</file>