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18"/>
  </p:handoutMasterIdLst>
  <p:sldIdLst>
    <p:sldId id="269" r:id="rId2"/>
    <p:sldId id="268" r:id="rId3"/>
    <p:sldId id="266" r:id="rId4"/>
    <p:sldId id="267" r:id="rId5"/>
    <p:sldId id="271" r:id="rId6"/>
    <p:sldId id="279" r:id="rId7"/>
    <p:sldId id="288" r:id="rId8"/>
    <p:sldId id="272" r:id="rId9"/>
    <p:sldId id="280" r:id="rId10"/>
    <p:sldId id="289" r:id="rId11"/>
    <p:sldId id="273" r:id="rId12"/>
    <p:sldId id="281" r:id="rId13"/>
    <p:sldId id="290" r:id="rId14"/>
    <p:sldId id="270" r:id="rId15"/>
    <p:sldId id="282" r:id="rId16"/>
    <p:sldId id="293"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C2C04"/>
    <a:srgbClr val="DCA330"/>
    <a:srgbClr val="171735"/>
    <a:srgbClr val="47AAFB"/>
    <a:srgbClr val="BA0631"/>
    <a:srgbClr val="F0D9AA"/>
    <a:srgbClr val="CC1704"/>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48" autoAdjust="0"/>
    <p:restoredTop sz="94660"/>
  </p:normalViewPr>
  <p:slideViewPr>
    <p:cSldViewPr>
      <p:cViewPr varScale="1">
        <p:scale>
          <a:sx n="60" d="100"/>
          <a:sy n="60" d="100"/>
        </p:scale>
        <p:origin x="-280" y="-104"/>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handoutMaster" Target="handoutMasters/handout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defRPr>
            </a:lvl1pPr>
          </a:lstStyle>
          <a:p>
            <a:pPr>
              <a:defRPr/>
            </a:pPr>
            <a:endParaRPr lang="en-US"/>
          </a:p>
        </p:txBody>
      </p:sp>
      <p:sp>
        <p:nvSpPr>
          <p:cNvPr id="276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defRPr>
            </a:lvl1pPr>
          </a:lstStyle>
          <a:p>
            <a:pPr>
              <a:defRPr/>
            </a:pPr>
            <a:endParaRPr lang="en-US"/>
          </a:p>
        </p:txBody>
      </p:sp>
      <p:sp>
        <p:nvSpPr>
          <p:cNvPr id="276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defRPr>
            </a:lvl1pPr>
          </a:lstStyle>
          <a:p>
            <a:pPr>
              <a:defRPr/>
            </a:pPr>
            <a:endParaRPr lang="en-US"/>
          </a:p>
        </p:txBody>
      </p:sp>
      <p:sp>
        <p:nvSpPr>
          <p:cNvPr id="276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2BFD1956-B343-0745-87EC-13E34BDBE176}" type="slidenum">
              <a:rPr lang="en-US"/>
              <a:pPr/>
              <a:t>‹#›</a:t>
            </a:fld>
            <a:endParaRPr lang="en-US"/>
          </a:p>
        </p:txBody>
      </p:sp>
    </p:spTree>
    <p:extLst>
      <p:ext uri="{BB962C8B-B14F-4D97-AF65-F5344CB8AC3E}">
        <p14:creationId xmlns:p14="http://schemas.microsoft.com/office/powerpoint/2010/main" val="62675274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4724400" y="3962400"/>
            <a:ext cx="4419600" cy="1219200"/>
          </a:xfrm>
        </p:spPr>
        <p:txBody>
          <a:bodyPr/>
          <a:lstStyle>
            <a:lvl1pPr>
              <a:defRPr sz="4800">
                <a:solidFill>
                  <a:schemeClr val="bg1"/>
                </a:solidFill>
              </a:defRPr>
            </a:lvl1pPr>
          </a:lstStyle>
          <a:p>
            <a:r>
              <a:rPr lang="en-US" smtClean="0"/>
              <a:t>Click to edit Master title style</a:t>
            </a:r>
            <a:endParaRPr lang="en-US"/>
          </a:p>
        </p:txBody>
      </p:sp>
      <p:sp>
        <p:nvSpPr>
          <p:cNvPr id="16387" name="Rectangle 3"/>
          <p:cNvSpPr>
            <a:spLocks noGrp="1" noChangeArrowheads="1"/>
          </p:cNvSpPr>
          <p:nvPr>
            <p:ph type="subTitle" idx="1"/>
          </p:nvPr>
        </p:nvSpPr>
        <p:spPr>
          <a:xfrm>
            <a:off x="4724400" y="5181600"/>
            <a:ext cx="4114800" cy="609600"/>
          </a:xfrm>
        </p:spPr>
        <p:txBody>
          <a:bodyPr/>
          <a:lstStyle>
            <a:lvl1pPr marL="0" indent="0">
              <a:buFontTx/>
              <a:buNone/>
              <a:defRPr/>
            </a:lvl1pPr>
          </a:lstStyle>
          <a:p>
            <a:r>
              <a:rPr lang="en-US" smtClean="0"/>
              <a:t>Click to edit Master subtitle style</a:t>
            </a:r>
            <a:endParaRPr lang="en-US"/>
          </a:p>
        </p:txBody>
      </p:sp>
    </p:spTree>
    <p:extLst>
      <p:ext uri="{BB962C8B-B14F-4D97-AF65-F5344CB8AC3E}">
        <p14:creationId xmlns:p14="http://schemas.microsoft.com/office/powerpoint/2010/main" val="36534390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98233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2300" y="1066800"/>
            <a:ext cx="12573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200400" y="1066800"/>
            <a:ext cx="36195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187124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074047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8610383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657600" y="2057400"/>
            <a:ext cx="22098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019800" y="2057400"/>
            <a:ext cx="22098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762575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137860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741309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842471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635210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4541870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00400" y="1066800"/>
            <a:ext cx="50292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Your Topic Goes Here</a:t>
            </a:r>
          </a:p>
        </p:txBody>
      </p:sp>
      <p:sp>
        <p:nvSpPr>
          <p:cNvPr id="1027" name="Rectangle 3"/>
          <p:cNvSpPr>
            <a:spLocks noGrp="1" noChangeArrowheads="1"/>
          </p:cNvSpPr>
          <p:nvPr>
            <p:ph type="body" idx="1"/>
          </p:nvPr>
        </p:nvSpPr>
        <p:spPr bwMode="auto">
          <a:xfrm>
            <a:off x="3657600" y="2057400"/>
            <a:ext cx="45720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Your Subtopics Go Here</a:t>
            </a:r>
          </a:p>
        </p:txBody>
      </p:sp>
    </p:spTree>
  </p:cSld>
  <p:clrMap bg1="lt1" tx1="dk1" bg2="lt2" tx2="dk2" accent1="accent1" accent2="accent2" accent3="accent3" accent4="accent4" accent5="accent5" accent6="accent6" hlink="hlink" folHlink="folHlink"/>
  <p:sldLayoutIdLst>
    <p:sldLayoutId id="2147483684"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0" fontAlgn="base" hangingPunct="0">
        <a:spcBef>
          <a:spcPct val="0"/>
        </a:spcBef>
        <a:spcAft>
          <a:spcPct val="0"/>
        </a:spcAft>
        <a:defRPr sz="3200">
          <a:solidFill>
            <a:srgbClr val="FFCC66"/>
          </a:solidFill>
          <a:latin typeface="+mj-lt"/>
          <a:ea typeface="ＭＳ Ｐゴシック" charset="0"/>
          <a:cs typeface="+mj-cs"/>
        </a:defRPr>
      </a:lvl1pPr>
      <a:lvl2pPr algn="l" rtl="0" eaLnBrk="0" fontAlgn="base" hangingPunct="0">
        <a:spcBef>
          <a:spcPct val="0"/>
        </a:spcBef>
        <a:spcAft>
          <a:spcPct val="0"/>
        </a:spcAft>
        <a:defRPr sz="3200">
          <a:solidFill>
            <a:srgbClr val="FFCC66"/>
          </a:solidFill>
          <a:latin typeface="Tahoma" pitchFamily="34" charset="0"/>
          <a:ea typeface="ＭＳ Ｐゴシック" charset="0"/>
        </a:defRPr>
      </a:lvl2pPr>
      <a:lvl3pPr algn="l" rtl="0" eaLnBrk="0" fontAlgn="base" hangingPunct="0">
        <a:spcBef>
          <a:spcPct val="0"/>
        </a:spcBef>
        <a:spcAft>
          <a:spcPct val="0"/>
        </a:spcAft>
        <a:defRPr sz="3200">
          <a:solidFill>
            <a:srgbClr val="FFCC66"/>
          </a:solidFill>
          <a:latin typeface="Tahoma" pitchFamily="34" charset="0"/>
          <a:ea typeface="ＭＳ Ｐゴシック" charset="0"/>
        </a:defRPr>
      </a:lvl3pPr>
      <a:lvl4pPr algn="l" rtl="0" eaLnBrk="0" fontAlgn="base" hangingPunct="0">
        <a:spcBef>
          <a:spcPct val="0"/>
        </a:spcBef>
        <a:spcAft>
          <a:spcPct val="0"/>
        </a:spcAft>
        <a:defRPr sz="3200">
          <a:solidFill>
            <a:srgbClr val="FFCC66"/>
          </a:solidFill>
          <a:latin typeface="Tahoma" pitchFamily="34" charset="0"/>
          <a:ea typeface="ＭＳ Ｐゴシック" charset="0"/>
        </a:defRPr>
      </a:lvl4pPr>
      <a:lvl5pPr algn="l" rtl="0" eaLnBrk="0" fontAlgn="base" hangingPunct="0">
        <a:spcBef>
          <a:spcPct val="0"/>
        </a:spcBef>
        <a:spcAft>
          <a:spcPct val="0"/>
        </a:spcAft>
        <a:defRPr sz="3200">
          <a:solidFill>
            <a:srgbClr val="FFCC66"/>
          </a:solidFill>
          <a:latin typeface="Tahoma" pitchFamily="34" charset="0"/>
          <a:ea typeface="ＭＳ Ｐゴシック" charset="0"/>
        </a:defRPr>
      </a:lvl5pPr>
      <a:lvl6pPr marL="457200" algn="l" rtl="0" eaLnBrk="1" fontAlgn="base" hangingPunct="1">
        <a:spcBef>
          <a:spcPct val="0"/>
        </a:spcBef>
        <a:spcAft>
          <a:spcPct val="0"/>
        </a:spcAft>
        <a:defRPr sz="3200">
          <a:solidFill>
            <a:srgbClr val="FFCC66"/>
          </a:solidFill>
          <a:latin typeface="Tahoma" pitchFamily="34" charset="0"/>
        </a:defRPr>
      </a:lvl6pPr>
      <a:lvl7pPr marL="914400" algn="l" rtl="0" eaLnBrk="1" fontAlgn="base" hangingPunct="1">
        <a:spcBef>
          <a:spcPct val="0"/>
        </a:spcBef>
        <a:spcAft>
          <a:spcPct val="0"/>
        </a:spcAft>
        <a:defRPr sz="3200">
          <a:solidFill>
            <a:srgbClr val="FFCC66"/>
          </a:solidFill>
          <a:latin typeface="Tahoma" pitchFamily="34" charset="0"/>
        </a:defRPr>
      </a:lvl7pPr>
      <a:lvl8pPr marL="1371600" algn="l" rtl="0" eaLnBrk="1" fontAlgn="base" hangingPunct="1">
        <a:spcBef>
          <a:spcPct val="0"/>
        </a:spcBef>
        <a:spcAft>
          <a:spcPct val="0"/>
        </a:spcAft>
        <a:defRPr sz="3200">
          <a:solidFill>
            <a:srgbClr val="FFCC66"/>
          </a:solidFill>
          <a:latin typeface="Tahoma" pitchFamily="34" charset="0"/>
        </a:defRPr>
      </a:lvl8pPr>
      <a:lvl9pPr marL="1828800" algn="l" rtl="0" eaLnBrk="1" fontAlgn="base" hangingPunct="1">
        <a:spcBef>
          <a:spcPct val="0"/>
        </a:spcBef>
        <a:spcAft>
          <a:spcPct val="0"/>
        </a:spcAft>
        <a:defRPr sz="3200">
          <a:solidFill>
            <a:srgbClr val="FFCC66"/>
          </a:solidFill>
          <a:latin typeface="Tahoma" pitchFamily="34" charset="0"/>
        </a:defRPr>
      </a:lvl9pPr>
    </p:titleStyle>
    <p:bodyStyle>
      <a:lvl1pPr marL="342900" indent="-342900" algn="l" rtl="0" eaLnBrk="0" fontAlgn="base" hangingPunct="0">
        <a:spcBef>
          <a:spcPct val="20000"/>
        </a:spcBef>
        <a:spcAft>
          <a:spcPct val="0"/>
        </a:spcAft>
        <a:buChar char="•"/>
        <a:defRPr sz="2000">
          <a:solidFill>
            <a:srgbClr val="D5E1E7"/>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Arial" charset="0"/>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Arial" charset="0"/>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5" Type="http://schemas.openxmlformats.org/officeDocument/2006/relationships/image" Target="../media/image6.jpeg"/><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 Id="rId3" Type="http://schemas.openxmlformats.org/officeDocument/2006/relationships/image" Target="../media/image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subTitle" idx="1"/>
          </p:nvPr>
        </p:nvSpPr>
        <p:spPr>
          <a:xfrm>
            <a:off x="5181600" y="5181600"/>
            <a:ext cx="3962400" cy="609600"/>
          </a:xfrm>
        </p:spPr>
        <p:txBody>
          <a:bodyPr/>
          <a:lstStyle/>
          <a:p>
            <a:pPr eaLnBrk="1" hangingPunct="1"/>
            <a:r>
              <a:rPr lang="en-US" sz="2400">
                <a:solidFill>
                  <a:srgbClr val="DCA330"/>
                </a:solidFill>
                <a:latin typeface="Bernard MT Condensed" charset="0"/>
              </a:rPr>
              <a:t>Lesson 11: Being a Godly Father</a:t>
            </a:r>
          </a:p>
        </p:txBody>
      </p:sp>
      <p:sp>
        <p:nvSpPr>
          <p:cNvPr id="4" name="Title 3"/>
          <p:cNvSpPr>
            <a:spLocks noGrp="1"/>
          </p:cNvSpPr>
          <p:nvPr>
            <p:ph type="ctrTitle"/>
          </p:nvPr>
        </p:nvSpPr>
        <p:spPr>
          <a:xfrm>
            <a:off x="4953000" y="3962400"/>
            <a:ext cx="4191000" cy="1219200"/>
          </a:xfrm>
          <a:ln>
            <a:miter lim="800000"/>
            <a:headEnd/>
            <a:tailEnd/>
          </a:ln>
        </p:spPr>
        <p:txBody>
          <a:bodyPr>
            <a:scene3d>
              <a:camera prst="orthographicFront"/>
              <a:lightRig rig="threePt" dir="t"/>
            </a:scene3d>
            <a:sp3d extrusionH="57150">
              <a:bevelT w="38100" h="38100"/>
            </a:sp3d>
          </a:bodyPr>
          <a:lstStyle/>
          <a:p>
            <a:pPr eaLnBrk="1" hangingPunct="1">
              <a:defRPr/>
            </a:pPr>
            <a:r>
              <a:rPr lang="en-US" sz="7200" b="1" dirty="0" smtClean="0">
                <a:solidFill>
                  <a:srgbClr val="171735"/>
                </a:solidFill>
                <a:effectLst>
                  <a:glow rad="101600">
                    <a:srgbClr val="D5E1E7">
                      <a:alpha val="60000"/>
                    </a:srgbClr>
                  </a:glow>
                </a:effectLst>
                <a:latin typeface="Bernard MT Condensed" pitchFamily="18" charset="0"/>
                <a:ea typeface="+mj-ea"/>
              </a:rPr>
              <a:t>Family Life</a:t>
            </a:r>
          </a:p>
        </p:txBody>
      </p:sp>
      <p:sp>
        <p:nvSpPr>
          <p:cNvPr id="5" name="TextBox 4"/>
          <p:cNvSpPr txBox="1"/>
          <p:nvPr/>
        </p:nvSpPr>
        <p:spPr>
          <a:xfrm>
            <a:off x="0" y="0"/>
            <a:ext cx="4800600" cy="1569660"/>
          </a:xfrm>
          <a:prstGeom prst="rect">
            <a:avLst/>
          </a:prstGeom>
          <a:noFill/>
        </p:spPr>
        <p:txBody>
          <a:bodyPr>
            <a:spAutoFit/>
            <a:scene3d>
              <a:camera prst="orthographicFront"/>
              <a:lightRig rig="threePt" dir="t"/>
            </a:scene3d>
            <a:sp3d extrusionH="57150">
              <a:bevelT w="38100" h="38100" prst="relaxedInset"/>
            </a:sp3d>
          </a:bodyPr>
          <a:lstStyle/>
          <a:p>
            <a:pPr>
              <a:defRPr/>
            </a:pPr>
            <a:r>
              <a:rPr lang="en-US" sz="4800" b="1" dirty="0">
                <a:ln w="57150">
                  <a:noFill/>
                </a:ln>
                <a:solidFill>
                  <a:srgbClr val="47AAFB"/>
                </a:solidFill>
                <a:latin typeface="Bernard MT Condensed" pitchFamily="18" charset="0"/>
                <a:ea typeface="+mn-ea"/>
              </a:rPr>
              <a:t>Global University of Theological Studies</a:t>
            </a:r>
          </a:p>
        </p:txBody>
      </p:sp>
      <p:sp>
        <p:nvSpPr>
          <p:cNvPr id="3077" name="TextBox 5"/>
          <p:cNvSpPr txBox="1">
            <a:spLocks noChangeArrowheads="1"/>
          </p:cNvSpPr>
          <p:nvPr/>
        </p:nvSpPr>
        <p:spPr bwMode="auto">
          <a:xfrm>
            <a:off x="7315200" y="5715000"/>
            <a:ext cx="1828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400">
                <a:solidFill>
                  <a:srgbClr val="DCA330"/>
                </a:solidFill>
                <a:latin typeface="Bernard MT Condensed" charset="0"/>
              </a:rPr>
              <a:t>Linda Poitras</a:t>
            </a:r>
          </a:p>
        </p:txBody>
      </p:sp>
    </p:spTree>
  </p:cSld>
  <p:clrMapOvr>
    <a:masterClrMapping/>
  </p:clrMapOvr>
  <p:transition xmlns:p14="http://schemas.microsoft.com/office/powerpoint/2010/main">
    <p:strips dir="l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2290"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11: Being a Godly Father</a:t>
            </a:r>
          </a:p>
        </p:txBody>
      </p:sp>
      <p:sp>
        <p:nvSpPr>
          <p:cNvPr id="4" name="Rectangle 3"/>
          <p:cNvSpPr/>
          <p:nvPr/>
        </p:nvSpPr>
        <p:spPr>
          <a:xfrm>
            <a:off x="304800" y="1066800"/>
            <a:ext cx="8458200" cy="4832092"/>
          </a:xfrm>
          <a:prstGeom prst="rect">
            <a:avLst/>
          </a:prstGeom>
          <a:solidFill>
            <a:srgbClr val="171735">
              <a:alpha val="85000"/>
            </a:srgbClr>
          </a:solidFill>
          <a:scene3d>
            <a:camera prst="orthographicFront"/>
            <a:lightRig rig="threePt" dir="t"/>
          </a:scene3d>
          <a:sp3d>
            <a:bevelT prst="convex"/>
          </a:sp3d>
        </p:spPr>
        <p:txBody>
          <a:bodyPr>
            <a:spAutoFit/>
          </a:bodyPr>
          <a:lstStyle>
            <a:lvl1pPr eaLnBrk="0" hangingPunct="0">
              <a:tabLst>
                <a:tab pos="228600" algn="l"/>
              </a:tabLst>
              <a:defRPr>
                <a:solidFill>
                  <a:schemeClr val="tx1"/>
                </a:solidFill>
                <a:latin typeface="Arial" charset="0"/>
                <a:ea typeface="ＭＳ Ｐゴシック" charset="0"/>
              </a:defRPr>
            </a:lvl1pPr>
            <a:lvl2pPr marL="742950" indent="-285750" eaLnBrk="0" hangingPunct="0">
              <a:tabLst>
                <a:tab pos="228600" algn="l"/>
              </a:tabLst>
              <a:defRPr>
                <a:solidFill>
                  <a:schemeClr val="tx1"/>
                </a:solidFill>
                <a:latin typeface="Arial" charset="0"/>
                <a:ea typeface="ＭＳ Ｐゴシック" charset="0"/>
              </a:defRPr>
            </a:lvl2pPr>
            <a:lvl3pPr marL="1143000" indent="-228600" eaLnBrk="0" hangingPunct="0">
              <a:tabLst>
                <a:tab pos="228600" algn="l"/>
              </a:tabLst>
              <a:defRPr>
                <a:solidFill>
                  <a:schemeClr val="tx1"/>
                </a:solidFill>
                <a:latin typeface="Arial" charset="0"/>
                <a:ea typeface="ＭＳ Ｐゴシック" charset="0"/>
              </a:defRPr>
            </a:lvl3pPr>
            <a:lvl4pPr marL="1600200" indent="-228600" eaLnBrk="0" hangingPunct="0">
              <a:tabLst>
                <a:tab pos="228600" algn="l"/>
              </a:tabLst>
              <a:defRPr>
                <a:solidFill>
                  <a:schemeClr val="tx1"/>
                </a:solidFill>
                <a:latin typeface="Arial" charset="0"/>
                <a:ea typeface="ＭＳ Ｐゴシック" charset="0"/>
              </a:defRPr>
            </a:lvl4pPr>
            <a:lvl5pPr marL="2057400" indent="-228600" eaLnBrk="0" hangingPunct="0">
              <a:tabLst>
                <a:tab pos="228600" algn="l"/>
              </a:tabLst>
              <a:defRPr>
                <a:solidFill>
                  <a:schemeClr val="tx1"/>
                </a:solidFill>
                <a:latin typeface="Arial" charset="0"/>
                <a:ea typeface="ＭＳ Ｐゴシック" charset="0"/>
              </a:defRPr>
            </a:lvl5pPr>
            <a:lvl6pPr marL="25146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6pPr>
            <a:lvl7pPr marL="29718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7pPr>
            <a:lvl8pPr marL="34290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8pPr>
            <a:lvl9pPr marL="38862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9pPr>
          </a:lstStyle>
          <a:p>
            <a:pPr>
              <a:buFont typeface="Arial" charset="0"/>
              <a:buChar char="•"/>
            </a:pPr>
            <a:r>
              <a:rPr lang="en-US" sz="2800" b="1">
                <a:solidFill>
                  <a:srgbClr val="F0D9AA"/>
                </a:solidFill>
                <a:latin typeface="Colonna MT" charset="0"/>
                <a:cs typeface="Times New Roman" charset="0"/>
              </a:rPr>
              <a:t>Moses failed to obey God</a:t>
            </a:r>
            <a:r>
              <a:rPr lang="ja-JP" altLang="en-US" sz="2800" b="1">
                <a:solidFill>
                  <a:srgbClr val="F0D9AA"/>
                </a:solidFill>
                <a:latin typeface="Colonna MT" charset="0"/>
                <a:cs typeface="Times New Roman" charset="0"/>
              </a:rPr>
              <a:t>’</a:t>
            </a:r>
            <a:r>
              <a:rPr lang="en-US" sz="2800" b="1">
                <a:solidFill>
                  <a:srgbClr val="F0D9AA"/>
                </a:solidFill>
                <a:latin typeface="Colonna MT" charset="0"/>
                <a:cs typeface="Times New Roman" charset="0"/>
              </a:rPr>
              <a:t>s command to show the covenant in his son</a:t>
            </a:r>
            <a:r>
              <a:rPr lang="ja-JP" altLang="en-US" sz="2800" b="1">
                <a:solidFill>
                  <a:srgbClr val="F0D9AA"/>
                </a:solidFill>
                <a:latin typeface="Colonna MT" charset="0"/>
                <a:cs typeface="Times New Roman" charset="0"/>
              </a:rPr>
              <a:t>’</a:t>
            </a:r>
            <a:r>
              <a:rPr lang="en-US" sz="2800" b="1">
                <a:solidFill>
                  <a:srgbClr val="F0D9AA"/>
                </a:solidFill>
                <a:latin typeface="Colonna MT" charset="0"/>
                <a:cs typeface="Times New Roman" charset="0"/>
              </a:rPr>
              <a:t>s flesh. God almost killed him for that mistake (Exodus 4:18-26).</a:t>
            </a:r>
            <a:endParaRPr lang="en-US" sz="2800" b="1">
              <a:solidFill>
                <a:srgbClr val="F0D9AA"/>
              </a:solidFill>
              <a:latin typeface="Colonna MT" charset="0"/>
            </a:endParaRPr>
          </a:p>
          <a:p>
            <a:pPr>
              <a:buFont typeface="Arial" charset="0"/>
              <a:buChar char="•"/>
            </a:pPr>
            <a:r>
              <a:rPr lang="en-US" sz="2800" b="1">
                <a:solidFill>
                  <a:srgbClr val="F0D9AA"/>
                </a:solidFill>
                <a:latin typeface="Colonna MT" charset="0"/>
                <a:cs typeface="Times New Roman" charset="0"/>
              </a:rPr>
              <a:t>Joshua and the entire generation who survived the wilderness wandering failed to share God</a:t>
            </a:r>
            <a:r>
              <a:rPr lang="ja-JP" altLang="en-US" sz="2800" b="1">
                <a:solidFill>
                  <a:srgbClr val="F0D9AA"/>
                </a:solidFill>
                <a:latin typeface="Colonna MT" charset="0"/>
                <a:cs typeface="Times New Roman" charset="0"/>
              </a:rPr>
              <a:t>’</a:t>
            </a:r>
            <a:r>
              <a:rPr lang="en-US" sz="2800" b="1">
                <a:solidFill>
                  <a:srgbClr val="F0D9AA"/>
                </a:solidFill>
                <a:latin typeface="Colonna MT" charset="0"/>
                <a:cs typeface="Times New Roman" charset="0"/>
              </a:rPr>
              <a:t>s Word and His testimony of greatness with their children (Judges 2:8-15).</a:t>
            </a:r>
            <a:endParaRPr lang="en-US" sz="2800" b="1">
              <a:solidFill>
                <a:srgbClr val="F0D9AA"/>
              </a:solidFill>
              <a:latin typeface="Colonna MT" charset="0"/>
            </a:endParaRPr>
          </a:p>
          <a:p>
            <a:pPr>
              <a:buFont typeface="Arial" charset="0"/>
              <a:buChar char="•"/>
            </a:pPr>
            <a:r>
              <a:rPr lang="en-US" sz="2800" b="1">
                <a:solidFill>
                  <a:srgbClr val="F0D9AA"/>
                </a:solidFill>
                <a:latin typeface="Colonna MT" charset="0"/>
                <a:cs typeface="Times New Roman" charset="0"/>
              </a:rPr>
              <a:t>Gideon, though a mighty judge and deliverer of Israel, did not train his sons properly. He practiced polygamy and fathered seventy sons. One of his sons killed all his brothers, except one (Judges 9:4-5).</a:t>
            </a:r>
            <a:endParaRPr lang="en-US" sz="2800">
              <a:solidFill>
                <a:srgbClr val="F0D9AA"/>
              </a:solidFill>
            </a:endParaRPr>
          </a:p>
        </p:txBody>
      </p:sp>
    </p:spTree>
  </p:cSld>
  <p:clrMapOvr>
    <a:masterClrMapping/>
  </p:clrMapOvr>
  <p:transition xmlns:p14="http://schemas.microsoft.com/office/powerpoint/2010/main">
    <p:strips/>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11: Being a Godly Father</a:t>
            </a:r>
          </a:p>
        </p:txBody>
      </p:sp>
      <p:sp>
        <p:nvSpPr>
          <p:cNvPr id="13315" name="Rectangle 3"/>
          <p:cNvSpPr>
            <a:spLocks noChangeArrowheads="1"/>
          </p:cNvSpPr>
          <p:nvPr/>
        </p:nvSpPr>
        <p:spPr bwMode="auto">
          <a:xfrm>
            <a:off x="2209800" y="304800"/>
            <a:ext cx="69342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2800" b="1">
                <a:solidFill>
                  <a:srgbClr val="47AAFB"/>
                </a:solidFill>
                <a:latin typeface="Colonna MT" charset="0"/>
                <a:cs typeface="Times New Roman" charset="0"/>
              </a:rPr>
              <a:t>Samuel was the last of the judges and a great prophet and priest in Israel.</a:t>
            </a:r>
            <a:r>
              <a:rPr lang="en-US" sz="2800" b="1">
                <a:solidFill>
                  <a:srgbClr val="47AAFB"/>
                </a:solidFill>
                <a:latin typeface="Colonna MT" charset="0"/>
              </a:rPr>
              <a:t> </a:t>
            </a:r>
          </a:p>
        </p:txBody>
      </p:sp>
      <p:sp>
        <p:nvSpPr>
          <p:cNvPr id="13316" name="Rectangle 4"/>
          <p:cNvSpPr>
            <a:spLocks noChangeArrowheads="1"/>
          </p:cNvSpPr>
          <p:nvPr/>
        </p:nvSpPr>
        <p:spPr bwMode="auto">
          <a:xfrm>
            <a:off x="2590800" y="1225550"/>
            <a:ext cx="6553200"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eaLnBrk="0" hangingPunct="0">
              <a:buFont typeface="Arial" charset="0"/>
              <a:buChar char="•"/>
              <a:tabLst>
                <a:tab pos="228600" algn="l"/>
              </a:tabLst>
            </a:pPr>
            <a:r>
              <a:rPr lang="en-US" sz="2400" b="1">
                <a:solidFill>
                  <a:srgbClr val="DCA330"/>
                </a:solidFill>
                <a:latin typeface="Colonna MT" charset="0"/>
                <a:cs typeface="Times New Roman" charset="0"/>
              </a:rPr>
              <a:t>Samuel was a gift from God for his barren mother (1 Samuel 1:10-20).</a:t>
            </a:r>
            <a:endParaRPr lang="en-US" sz="2400" b="1">
              <a:solidFill>
                <a:srgbClr val="DCA330"/>
              </a:solidFill>
              <a:latin typeface="Colonna MT" charset="0"/>
            </a:endParaRPr>
          </a:p>
          <a:p>
            <a:pPr algn="just" eaLnBrk="0" hangingPunct="0">
              <a:buFont typeface="Arial" charset="0"/>
              <a:buChar char="•"/>
              <a:tabLst>
                <a:tab pos="228600" algn="l"/>
              </a:tabLst>
            </a:pPr>
            <a:r>
              <a:rPr lang="en-US" sz="2400" b="1">
                <a:solidFill>
                  <a:srgbClr val="F0D9AA"/>
                </a:solidFill>
                <a:latin typeface="Colonna MT" charset="0"/>
                <a:cs typeface="Times New Roman" charset="0"/>
              </a:rPr>
              <a:t>Samuel was dedicated for God</a:t>
            </a:r>
            <a:r>
              <a:rPr lang="ja-JP" altLang="en-US" sz="2400" b="1">
                <a:solidFill>
                  <a:srgbClr val="F0D9AA"/>
                </a:solidFill>
                <a:latin typeface="Colonna MT" charset="0"/>
                <a:cs typeface="Times New Roman" charset="0"/>
              </a:rPr>
              <a:t>’</a:t>
            </a:r>
            <a:r>
              <a:rPr lang="en-US" sz="2400" b="1">
                <a:solidFill>
                  <a:srgbClr val="F0D9AA"/>
                </a:solidFill>
                <a:latin typeface="Colonna MT" charset="0"/>
                <a:cs typeface="Times New Roman" charset="0"/>
              </a:rPr>
              <a:t>s service before his birth (1 Samuel 1:11, 21-28).</a:t>
            </a:r>
            <a:endParaRPr lang="en-US" sz="2400" b="1">
              <a:solidFill>
                <a:srgbClr val="F0D9AA"/>
              </a:solidFill>
              <a:latin typeface="Colonna MT" charset="0"/>
            </a:endParaRPr>
          </a:p>
          <a:p>
            <a:pPr algn="just" eaLnBrk="0" hangingPunct="0">
              <a:buFont typeface="Arial" charset="0"/>
              <a:buChar char="•"/>
              <a:tabLst>
                <a:tab pos="228600" algn="l"/>
              </a:tabLst>
            </a:pPr>
            <a:r>
              <a:rPr lang="en-US" sz="2400" b="1">
                <a:solidFill>
                  <a:srgbClr val="47AAFB"/>
                </a:solidFill>
                <a:latin typeface="Colonna MT" charset="0"/>
                <a:cs typeface="Times New Roman" charset="0"/>
              </a:rPr>
              <a:t>He began his career as a leader in Israel at a young age (1 Samuel 2:11, 18, 26; 3:1-21). </a:t>
            </a:r>
            <a:endParaRPr lang="en-US" sz="2400" b="1">
              <a:solidFill>
                <a:srgbClr val="47AAFB"/>
              </a:solidFill>
              <a:latin typeface="Colonna MT" charset="0"/>
            </a:endParaRPr>
          </a:p>
          <a:p>
            <a:pPr algn="just" eaLnBrk="0" hangingPunct="0">
              <a:buFont typeface="Arial" charset="0"/>
              <a:buChar char="•"/>
              <a:tabLst>
                <a:tab pos="228600" algn="l"/>
              </a:tabLst>
            </a:pPr>
            <a:r>
              <a:rPr lang="en-US" sz="2400" b="1">
                <a:solidFill>
                  <a:srgbClr val="DCA330"/>
                </a:solidFill>
                <a:latin typeface="Colonna MT" charset="0"/>
                <a:cs typeface="Times New Roman" charset="0"/>
              </a:rPr>
              <a:t>He lived a long life of service to God and His people (1 Samuel 25:1). His death marked the end of the judges of Israel. After Samuel, Israel had a king. </a:t>
            </a:r>
            <a:endParaRPr lang="en-US" sz="2400" b="1">
              <a:solidFill>
                <a:srgbClr val="DCA330"/>
              </a:solidFill>
              <a:latin typeface="Colonna MT" charset="0"/>
            </a:endParaRPr>
          </a:p>
          <a:p>
            <a:pPr algn="just" eaLnBrk="0" hangingPunct="0">
              <a:buFont typeface="Arial" charset="0"/>
              <a:buChar char="•"/>
              <a:tabLst>
                <a:tab pos="228600" algn="l"/>
              </a:tabLst>
            </a:pPr>
            <a:r>
              <a:rPr lang="en-US" sz="2400" b="1">
                <a:solidFill>
                  <a:srgbClr val="F0D9AA"/>
                </a:solidFill>
                <a:latin typeface="Colonna MT" charset="0"/>
                <a:cs typeface="Times New Roman" charset="0"/>
              </a:rPr>
              <a:t>Samuel</a:t>
            </a:r>
            <a:r>
              <a:rPr lang="ja-JP" altLang="en-US" sz="2400" b="1">
                <a:solidFill>
                  <a:srgbClr val="F0D9AA"/>
                </a:solidFill>
                <a:latin typeface="Colonna MT" charset="0"/>
                <a:cs typeface="Times New Roman" charset="0"/>
              </a:rPr>
              <a:t>’</a:t>
            </a:r>
            <a:r>
              <a:rPr lang="en-US" sz="2400" b="1">
                <a:solidFill>
                  <a:srgbClr val="F0D9AA"/>
                </a:solidFill>
                <a:latin typeface="Colonna MT" charset="0"/>
                <a:cs typeface="Times New Roman" charset="0"/>
              </a:rPr>
              <a:t>s sons (Joel and Abiah) were judges, but not priests. They did not follow the Godly example of their father, and this conduct was given by the people of Israel as a reason for choosing a king to rule over them (1 Samuel 8:5).</a:t>
            </a:r>
            <a:endParaRPr lang="en-US" sz="2400" b="1">
              <a:solidFill>
                <a:srgbClr val="F0D9AA"/>
              </a:solidFill>
              <a:latin typeface="Colonna MT" charset="0"/>
            </a:endParaRPr>
          </a:p>
        </p:txBody>
      </p:sp>
    </p:spTree>
  </p:cSld>
  <p:clrMapOvr>
    <a:masterClrMapping/>
  </p:clrMapOvr>
  <p:transition xmlns:p14="http://schemas.microsoft.com/office/powerpoint/2010/main">
    <p:strips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13315"/>
                                        </p:tgtEl>
                                        <p:attrNameLst>
                                          <p:attrName>style.visibility</p:attrName>
                                        </p:attrNameLst>
                                      </p:cBhvr>
                                      <p:to>
                                        <p:strVal val="visible"/>
                                      </p:to>
                                    </p:set>
                                    <p:anim from="(-#ppt_w/2)" to="(#ppt_x)" calcmode="lin" valueType="num">
                                      <p:cBhvr>
                                        <p:cTn id="7" dur="600" fill="hold">
                                          <p:stCondLst>
                                            <p:cond delay="0"/>
                                          </p:stCondLst>
                                        </p:cTn>
                                        <p:tgtEl>
                                          <p:spTgt spid="13315"/>
                                        </p:tgtEl>
                                        <p:attrNameLst>
                                          <p:attrName>ppt_x</p:attrName>
                                        </p:attrNameLst>
                                      </p:cBhvr>
                                    </p:anim>
                                    <p:anim from="0" to="-1.0" calcmode="lin" valueType="num">
                                      <p:cBhvr>
                                        <p:cTn id="8" dur="200" decel="50000" autoRev="1" fill="hold">
                                          <p:stCondLst>
                                            <p:cond delay="600"/>
                                          </p:stCondLst>
                                        </p:cTn>
                                        <p:tgtEl>
                                          <p:spTgt spid="13315"/>
                                        </p:tgtEl>
                                        <p:attrNameLst>
                                          <p:attrName>xshear</p:attrName>
                                        </p:attrNameLst>
                                      </p:cBhvr>
                                    </p:anim>
                                    <p:animScale>
                                      <p:cBhvr>
                                        <p:cTn id="9" dur="200" decel="100000" autoRev="1" fill="hold">
                                          <p:stCondLst>
                                            <p:cond delay="600"/>
                                          </p:stCondLst>
                                        </p:cTn>
                                        <p:tgtEl>
                                          <p:spTgt spid="13315"/>
                                        </p:tgtEl>
                                      </p:cBhvr>
                                      <p:from x="100000" y="100000"/>
                                      <p:to x="80000" y="100000"/>
                                    </p:animScale>
                                    <p:anim by="(#ppt_h/3+#ppt_w*0.1)" calcmode="lin" valueType="num">
                                      <p:cBhvr additive="sum">
                                        <p:cTn id="10" dur="200" decel="100000" autoRev="1" fill="hold">
                                          <p:stCondLst>
                                            <p:cond delay="600"/>
                                          </p:stCondLst>
                                        </p:cTn>
                                        <p:tgtEl>
                                          <p:spTgt spid="13315"/>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nodeType="clickEffect">
                                  <p:stCondLst>
                                    <p:cond delay="0"/>
                                  </p:stCondLst>
                                  <p:childTnLst>
                                    <p:set>
                                      <p:cBhvr>
                                        <p:cTn id="14" dur="1" fill="hold">
                                          <p:stCondLst>
                                            <p:cond delay="0"/>
                                          </p:stCondLst>
                                        </p:cTn>
                                        <p:tgtEl>
                                          <p:spTgt spid="13316">
                                            <p:txEl>
                                              <p:pRg st="0" end="0"/>
                                            </p:txEl>
                                          </p:spTgt>
                                        </p:tgtEl>
                                        <p:attrNameLst>
                                          <p:attrName>style.visibility</p:attrName>
                                        </p:attrNameLst>
                                      </p:cBhvr>
                                      <p:to>
                                        <p:strVal val="visible"/>
                                      </p:to>
                                    </p:set>
                                    <p:anim from="(-#ppt_w/2)" to="(#ppt_x)" calcmode="lin" valueType="num">
                                      <p:cBhvr>
                                        <p:cTn id="15" dur="600" fill="hold">
                                          <p:stCondLst>
                                            <p:cond delay="0"/>
                                          </p:stCondLst>
                                        </p:cTn>
                                        <p:tgtEl>
                                          <p:spTgt spid="13316">
                                            <p:txEl>
                                              <p:pRg st="0" end="0"/>
                                            </p:txEl>
                                          </p:spTgt>
                                        </p:tgtEl>
                                        <p:attrNameLst>
                                          <p:attrName>ppt_x</p:attrName>
                                        </p:attrNameLst>
                                      </p:cBhvr>
                                    </p:anim>
                                    <p:anim from="0" to="-1.0" calcmode="lin" valueType="num">
                                      <p:cBhvr>
                                        <p:cTn id="16" dur="200" decel="50000" autoRev="1" fill="hold">
                                          <p:stCondLst>
                                            <p:cond delay="600"/>
                                          </p:stCondLst>
                                        </p:cTn>
                                        <p:tgtEl>
                                          <p:spTgt spid="13316">
                                            <p:txEl>
                                              <p:pRg st="0" end="0"/>
                                            </p:txEl>
                                          </p:spTgt>
                                        </p:tgtEl>
                                        <p:attrNameLst>
                                          <p:attrName>xshear</p:attrName>
                                        </p:attrNameLst>
                                      </p:cBhvr>
                                    </p:anim>
                                    <p:animScale>
                                      <p:cBhvr>
                                        <p:cTn id="17" dur="200" decel="100000" autoRev="1" fill="hold">
                                          <p:stCondLst>
                                            <p:cond delay="600"/>
                                          </p:stCondLst>
                                        </p:cTn>
                                        <p:tgtEl>
                                          <p:spTgt spid="13316">
                                            <p:txEl>
                                              <p:pRg st="0" end="0"/>
                                            </p:txEl>
                                          </p:spTgt>
                                        </p:tgtEl>
                                      </p:cBhvr>
                                      <p:from x="100000" y="100000"/>
                                      <p:to x="80000" y="100000"/>
                                    </p:animScale>
                                    <p:anim by="(#ppt_h/3+#ppt_w*0.1)" calcmode="lin" valueType="num">
                                      <p:cBhvr additive="sum">
                                        <p:cTn id="18" dur="200" decel="100000" autoRev="1" fill="hold">
                                          <p:stCondLst>
                                            <p:cond delay="600"/>
                                          </p:stCondLst>
                                        </p:cTn>
                                        <p:tgtEl>
                                          <p:spTgt spid="13316">
                                            <p:txEl>
                                              <p:pRg st="0" end="0"/>
                                            </p:txEl>
                                          </p:spTgt>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nodeType="clickEffect">
                                  <p:stCondLst>
                                    <p:cond delay="0"/>
                                  </p:stCondLst>
                                  <p:childTnLst>
                                    <p:set>
                                      <p:cBhvr>
                                        <p:cTn id="22" dur="1" fill="hold">
                                          <p:stCondLst>
                                            <p:cond delay="0"/>
                                          </p:stCondLst>
                                        </p:cTn>
                                        <p:tgtEl>
                                          <p:spTgt spid="13316">
                                            <p:txEl>
                                              <p:pRg st="1" end="1"/>
                                            </p:txEl>
                                          </p:spTgt>
                                        </p:tgtEl>
                                        <p:attrNameLst>
                                          <p:attrName>style.visibility</p:attrName>
                                        </p:attrNameLst>
                                      </p:cBhvr>
                                      <p:to>
                                        <p:strVal val="visible"/>
                                      </p:to>
                                    </p:set>
                                    <p:anim from="(-#ppt_w/2)" to="(#ppt_x)" calcmode="lin" valueType="num">
                                      <p:cBhvr>
                                        <p:cTn id="23" dur="600" fill="hold">
                                          <p:stCondLst>
                                            <p:cond delay="0"/>
                                          </p:stCondLst>
                                        </p:cTn>
                                        <p:tgtEl>
                                          <p:spTgt spid="13316">
                                            <p:txEl>
                                              <p:pRg st="1" end="1"/>
                                            </p:txEl>
                                          </p:spTgt>
                                        </p:tgtEl>
                                        <p:attrNameLst>
                                          <p:attrName>ppt_x</p:attrName>
                                        </p:attrNameLst>
                                      </p:cBhvr>
                                    </p:anim>
                                    <p:anim from="0" to="-1.0" calcmode="lin" valueType="num">
                                      <p:cBhvr>
                                        <p:cTn id="24" dur="200" decel="50000" autoRev="1" fill="hold">
                                          <p:stCondLst>
                                            <p:cond delay="600"/>
                                          </p:stCondLst>
                                        </p:cTn>
                                        <p:tgtEl>
                                          <p:spTgt spid="13316">
                                            <p:txEl>
                                              <p:pRg st="1" end="1"/>
                                            </p:txEl>
                                          </p:spTgt>
                                        </p:tgtEl>
                                        <p:attrNameLst>
                                          <p:attrName>xshear</p:attrName>
                                        </p:attrNameLst>
                                      </p:cBhvr>
                                    </p:anim>
                                    <p:animScale>
                                      <p:cBhvr>
                                        <p:cTn id="25" dur="200" decel="100000" autoRev="1" fill="hold">
                                          <p:stCondLst>
                                            <p:cond delay="600"/>
                                          </p:stCondLst>
                                        </p:cTn>
                                        <p:tgtEl>
                                          <p:spTgt spid="13316">
                                            <p:txEl>
                                              <p:pRg st="1" end="1"/>
                                            </p:txEl>
                                          </p:spTgt>
                                        </p:tgtEl>
                                      </p:cBhvr>
                                      <p:from x="100000" y="100000"/>
                                      <p:to x="80000" y="100000"/>
                                    </p:animScale>
                                    <p:anim by="(#ppt_h/3+#ppt_w*0.1)" calcmode="lin" valueType="num">
                                      <p:cBhvr additive="sum">
                                        <p:cTn id="26" dur="200" decel="100000" autoRev="1" fill="hold">
                                          <p:stCondLst>
                                            <p:cond delay="600"/>
                                          </p:stCondLst>
                                        </p:cTn>
                                        <p:tgtEl>
                                          <p:spTgt spid="13316">
                                            <p:txEl>
                                              <p:pRg st="1" end="1"/>
                                            </p:txEl>
                                          </p:spTgt>
                                        </p:tgtEl>
                                        <p:attrNameLst>
                                          <p:attrName>ppt_x</p:attrName>
                                        </p:attrNameLst>
                                      </p:cBhvr>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4" presetClass="entr" presetSubtype="0" fill="hold" nodeType="clickEffect">
                                  <p:stCondLst>
                                    <p:cond delay="0"/>
                                  </p:stCondLst>
                                  <p:childTnLst>
                                    <p:set>
                                      <p:cBhvr>
                                        <p:cTn id="30" dur="1" fill="hold">
                                          <p:stCondLst>
                                            <p:cond delay="0"/>
                                          </p:stCondLst>
                                        </p:cTn>
                                        <p:tgtEl>
                                          <p:spTgt spid="13316">
                                            <p:txEl>
                                              <p:pRg st="2" end="2"/>
                                            </p:txEl>
                                          </p:spTgt>
                                        </p:tgtEl>
                                        <p:attrNameLst>
                                          <p:attrName>style.visibility</p:attrName>
                                        </p:attrNameLst>
                                      </p:cBhvr>
                                      <p:to>
                                        <p:strVal val="visible"/>
                                      </p:to>
                                    </p:set>
                                    <p:anim from="(-#ppt_w/2)" to="(#ppt_x)" calcmode="lin" valueType="num">
                                      <p:cBhvr>
                                        <p:cTn id="31" dur="600" fill="hold">
                                          <p:stCondLst>
                                            <p:cond delay="0"/>
                                          </p:stCondLst>
                                        </p:cTn>
                                        <p:tgtEl>
                                          <p:spTgt spid="13316">
                                            <p:txEl>
                                              <p:pRg st="2" end="2"/>
                                            </p:txEl>
                                          </p:spTgt>
                                        </p:tgtEl>
                                        <p:attrNameLst>
                                          <p:attrName>ppt_x</p:attrName>
                                        </p:attrNameLst>
                                      </p:cBhvr>
                                    </p:anim>
                                    <p:anim from="0" to="-1.0" calcmode="lin" valueType="num">
                                      <p:cBhvr>
                                        <p:cTn id="32" dur="200" decel="50000" autoRev="1" fill="hold">
                                          <p:stCondLst>
                                            <p:cond delay="600"/>
                                          </p:stCondLst>
                                        </p:cTn>
                                        <p:tgtEl>
                                          <p:spTgt spid="13316">
                                            <p:txEl>
                                              <p:pRg st="2" end="2"/>
                                            </p:txEl>
                                          </p:spTgt>
                                        </p:tgtEl>
                                        <p:attrNameLst>
                                          <p:attrName>xshear</p:attrName>
                                        </p:attrNameLst>
                                      </p:cBhvr>
                                    </p:anim>
                                    <p:animScale>
                                      <p:cBhvr>
                                        <p:cTn id="33" dur="200" decel="100000" autoRev="1" fill="hold">
                                          <p:stCondLst>
                                            <p:cond delay="600"/>
                                          </p:stCondLst>
                                        </p:cTn>
                                        <p:tgtEl>
                                          <p:spTgt spid="13316">
                                            <p:txEl>
                                              <p:pRg st="2" end="2"/>
                                            </p:txEl>
                                          </p:spTgt>
                                        </p:tgtEl>
                                      </p:cBhvr>
                                      <p:from x="100000" y="100000"/>
                                      <p:to x="80000" y="100000"/>
                                    </p:animScale>
                                    <p:anim by="(#ppt_h/3+#ppt_w*0.1)" calcmode="lin" valueType="num">
                                      <p:cBhvr additive="sum">
                                        <p:cTn id="34" dur="200" decel="100000" autoRev="1" fill="hold">
                                          <p:stCondLst>
                                            <p:cond delay="600"/>
                                          </p:stCondLst>
                                        </p:cTn>
                                        <p:tgtEl>
                                          <p:spTgt spid="13316">
                                            <p:txEl>
                                              <p:pRg st="2" end="2"/>
                                            </p:txEl>
                                          </p:spTgt>
                                        </p:tgtEl>
                                        <p:attrNameLst>
                                          <p:attrName>ppt_x</p:attrName>
                                        </p:attrNameLst>
                                      </p:cBhvr>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4" presetClass="entr" presetSubtype="0" fill="hold" nodeType="clickEffect">
                                  <p:stCondLst>
                                    <p:cond delay="0"/>
                                  </p:stCondLst>
                                  <p:childTnLst>
                                    <p:set>
                                      <p:cBhvr>
                                        <p:cTn id="38" dur="1" fill="hold">
                                          <p:stCondLst>
                                            <p:cond delay="0"/>
                                          </p:stCondLst>
                                        </p:cTn>
                                        <p:tgtEl>
                                          <p:spTgt spid="13316">
                                            <p:txEl>
                                              <p:pRg st="3" end="3"/>
                                            </p:txEl>
                                          </p:spTgt>
                                        </p:tgtEl>
                                        <p:attrNameLst>
                                          <p:attrName>style.visibility</p:attrName>
                                        </p:attrNameLst>
                                      </p:cBhvr>
                                      <p:to>
                                        <p:strVal val="visible"/>
                                      </p:to>
                                    </p:set>
                                    <p:anim from="(-#ppt_w/2)" to="(#ppt_x)" calcmode="lin" valueType="num">
                                      <p:cBhvr>
                                        <p:cTn id="39" dur="600" fill="hold">
                                          <p:stCondLst>
                                            <p:cond delay="0"/>
                                          </p:stCondLst>
                                        </p:cTn>
                                        <p:tgtEl>
                                          <p:spTgt spid="13316">
                                            <p:txEl>
                                              <p:pRg st="3" end="3"/>
                                            </p:txEl>
                                          </p:spTgt>
                                        </p:tgtEl>
                                        <p:attrNameLst>
                                          <p:attrName>ppt_x</p:attrName>
                                        </p:attrNameLst>
                                      </p:cBhvr>
                                    </p:anim>
                                    <p:anim from="0" to="-1.0" calcmode="lin" valueType="num">
                                      <p:cBhvr>
                                        <p:cTn id="40" dur="200" decel="50000" autoRev="1" fill="hold">
                                          <p:stCondLst>
                                            <p:cond delay="600"/>
                                          </p:stCondLst>
                                        </p:cTn>
                                        <p:tgtEl>
                                          <p:spTgt spid="13316">
                                            <p:txEl>
                                              <p:pRg st="3" end="3"/>
                                            </p:txEl>
                                          </p:spTgt>
                                        </p:tgtEl>
                                        <p:attrNameLst>
                                          <p:attrName>xshear</p:attrName>
                                        </p:attrNameLst>
                                      </p:cBhvr>
                                    </p:anim>
                                    <p:animScale>
                                      <p:cBhvr>
                                        <p:cTn id="41" dur="200" decel="100000" autoRev="1" fill="hold">
                                          <p:stCondLst>
                                            <p:cond delay="600"/>
                                          </p:stCondLst>
                                        </p:cTn>
                                        <p:tgtEl>
                                          <p:spTgt spid="13316">
                                            <p:txEl>
                                              <p:pRg st="3" end="3"/>
                                            </p:txEl>
                                          </p:spTgt>
                                        </p:tgtEl>
                                      </p:cBhvr>
                                      <p:from x="100000" y="100000"/>
                                      <p:to x="80000" y="100000"/>
                                    </p:animScale>
                                    <p:anim by="(#ppt_h/3+#ppt_w*0.1)" calcmode="lin" valueType="num">
                                      <p:cBhvr additive="sum">
                                        <p:cTn id="42" dur="200" decel="100000" autoRev="1" fill="hold">
                                          <p:stCondLst>
                                            <p:cond delay="600"/>
                                          </p:stCondLst>
                                        </p:cTn>
                                        <p:tgtEl>
                                          <p:spTgt spid="13316">
                                            <p:txEl>
                                              <p:pRg st="3" end="3"/>
                                            </p:txEl>
                                          </p:spTgt>
                                        </p:tgtEl>
                                        <p:attrNameLst>
                                          <p:attrName>ppt_x</p:attrName>
                                        </p:attrNameLst>
                                      </p:cBhvr>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34" presetClass="entr" presetSubtype="0" fill="hold" nodeType="clickEffect">
                                  <p:stCondLst>
                                    <p:cond delay="0"/>
                                  </p:stCondLst>
                                  <p:childTnLst>
                                    <p:set>
                                      <p:cBhvr>
                                        <p:cTn id="46" dur="1" fill="hold">
                                          <p:stCondLst>
                                            <p:cond delay="0"/>
                                          </p:stCondLst>
                                        </p:cTn>
                                        <p:tgtEl>
                                          <p:spTgt spid="13316">
                                            <p:txEl>
                                              <p:pRg st="4" end="4"/>
                                            </p:txEl>
                                          </p:spTgt>
                                        </p:tgtEl>
                                        <p:attrNameLst>
                                          <p:attrName>style.visibility</p:attrName>
                                        </p:attrNameLst>
                                      </p:cBhvr>
                                      <p:to>
                                        <p:strVal val="visible"/>
                                      </p:to>
                                    </p:set>
                                    <p:anim from="(-#ppt_w/2)" to="(#ppt_x)" calcmode="lin" valueType="num">
                                      <p:cBhvr>
                                        <p:cTn id="47" dur="600" fill="hold">
                                          <p:stCondLst>
                                            <p:cond delay="0"/>
                                          </p:stCondLst>
                                        </p:cTn>
                                        <p:tgtEl>
                                          <p:spTgt spid="13316">
                                            <p:txEl>
                                              <p:pRg st="4" end="4"/>
                                            </p:txEl>
                                          </p:spTgt>
                                        </p:tgtEl>
                                        <p:attrNameLst>
                                          <p:attrName>ppt_x</p:attrName>
                                        </p:attrNameLst>
                                      </p:cBhvr>
                                    </p:anim>
                                    <p:anim from="0" to="-1.0" calcmode="lin" valueType="num">
                                      <p:cBhvr>
                                        <p:cTn id="48" dur="200" decel="50000" autoRev="1" fill="hold">
                                          <p:stCondLst>
                                            <p:cond delay="600"/>
                                          </p:stCondLst>
                                        </p:cTn>
                                        <p:tgtEl>
                                          <p:spTgt spid="13316">
                                            <p:txEl>
                                              <p:pRg st="4" end="4"/>
                                            </p:txEl>
                                          </p:spTgt>
                                        </p:tgtEl>
                                        <p:attrNameLst>
                                          <p:attrName>xshear</p:attrName>
                                        </p:attrNameLst>
                                      </p:cBhvr>
                                    </p:anim>
                                    <p:animScale>
                                      <p:cBhvr>
                                        <p:cTn id="49" dur="200" decel="100000" autoRev="1" fill="hold">
                                          <p:stCondLst>
                                            <p:cond delay="600"/>
                                          </p:stCondLst>
                                        </p:cTn>
                                        <p:tgtEl>
                                          <p:spTgt spid="13316">
                                            <p:txEl>
                                              <p:pRg st="4" end="4"/>
                                            </p:txEl>
                                          </p:spTgt>
                                        </p:tgtEl>
                                      </p:cBhvr>
                                      <p:from x="100000" y="100000"/>
                                      <p:to x="80000" y="100000"/>
                                    </p:animScale>
                                    <p:anim by="(#ppt_h/3+#ppt_w*0.1)" calcmode="lin" valueType="num">
                                      <p:cBhvr additive="sum">
                                        <p:cTn id="50" dur="200" decel="100000" autoRev="1" fill="hold">
                                          <p:stCondLst>
                                            <p:cond delay="600"/>
                                          </p:stCondLst>
                                        </p:cTn>
                                        <p:tgtEl>
                                          <p:spTgt spid="13316">
                                            <p:txEl>
                                              <p:pRg st="4" end="4"/>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4338"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11: Being a Godly Father</a:t>
            </a:r>
          </a:p>
        </p:txBody>
      </p:sp>
      <p:sp>
        <p:nvSpPr>
          <p:cNvPr id="4" name="Rectangle 3"/>
          <p:cNvSpPr>
            <a:spLocks noChangeArrowheads="1"/>
          </p:cNvSpPr>
          <p:nvPr/>
        </p:nvSpPr>
        <p:spPr bwMode="auto">
          <a:xfrm>
            <a:off x="2133600" y="304800"/>
            <a:ext cx="70104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CC1704"/>
                </a:solidFill>
                <a:latin typeface="Colonna MT" charset="0"/>
              </a:rPr>
              <a:t>David is probably one of the best-known men in the Bible. He is first introduced to us as a young boy.</a:t>
            </a:r>
          </a:p>
        </p:txBody>
      </p:sp>
      <p:sp>
        <p:nvSpPr>
          <p:cNvPr id="14339" name="Rectangle 3"/>
          <p:cNvSpPr>
            <a:spLocks noChangeArrowheads="1"/>
          </p:cNvSpPr>
          <p:nvPr/>
        </p:nvSpPr>
        <p:spPr bwMode="auto">
          <a:xfrm>
            <a:off x="2819400" y="1595438"/>
            <a:ext cx="6324600" cy="526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buFont typeface="Arial" charset="0"/>
              <a:buChar char="•"/>
              <a:tabLst>
                <a:tab pos="228600" algn="l"/>
              </a:tabLst>
            </a:pPr>
            <a:r>
              <a:rPr lang="en-US" sz="2400" b="1">
                <a:solidFill>
                  <a:srgbClr val="171735"/>
                </a:solidFill>
                <a:latin typeface="Colonna MT" charset="0"/>
                <a:cs typeface="Times New Roman" charset="0"/>
              </a:rPr>
              <a:t>Even as a child, he lived for and pleased God (I Samuel 16). </a:t>
            </a:r>
            <a:endParaRPr lang="en-US" sz="2400" b="1">
              <a:solidFill>
                <a:srgbClr val="171735"/>
              </a:solidFill>
              <a:latin typeface="Colonna MT" charset="0"/>
            </a:endParaRPr>
          </a:p>
          <a:p>
            <a:pPr eaLnBrk="0" hangingPunct="0">
              <a:buFont typeface="Arial" charset="0"/>
              <a:buChar char="•"/>
              <a:tabLst>
                <a:tab pos="228600" algn="l"/>
              </a:tabLst>
            </a:pPr>
            <a:r>
              <a:rPr lang="en-US" sz="2400" b="1">
                <a:solidFill>
                  <a:srgbClr val="47AAFB"/>
                </a:solidFill>
                <a:latin typeface="Colonna MT" charset="0"/>
                <a:cs typeface="Times New Roman" charset="0"/>
              </a:rPr>
              <a:t>As a man of faith, he is a shining example (I Samuel 17). </a:t>
            </a:r>
            <a:endParaRPr lang="en-US" sz="2400" b="1">
              <a:solidFill>
                <a:srgbClr val="47AAFB"/>
              </a:solidFill>
              <a:latin typeface="Colonna MT" charset="0"/>
            </a:endParaRPr>
          </a:p>
          <a:p>
            <a:pPr eaLnBrk="0" hangingPunct="0">
              <a:buFont typeface="Arial" charset="0"/>
              <a:buChar char="•"/>
              <a:tabLst>
                <a:tab pos="228600" algn="l"/>
              </a:tabLst>
            </a:pPr>
            <a:r>
              <a:rPr lang="en-US" sz="2400" b="1">
                <a:solidFill>
                  <a:srgbClr val="BA0631"/>
                </a:solidFill>
                <a:latin typeface="Colonna MT" charset="0"/>
                <a:cs typeface="Times New Roman" charset="0"/>
              </a:rPr>
              <a:t>As a king, he was Israel</a:t>
            </a:r>
            <a:r>
              <a:rPr lang="ja-JP" altLang="en-US" sz="2400" b="1">
                <a:solidFill>
                  <a:srgbClr val="BA0631"/>
                </a:solidFill>
                <a:latin typeface="Colonna MT" charset="0"/>
                <a:cs typeface="Times New Roman" charset="0"/>
              </a:rPr>
              <a:t>’</a:t>
            </a:r>
            <a:r>
              <a:rPr lang="en-US" sz="2400" b="1">
                <a:solidFill>
                  <a:srgbClr val="BA0631"/>
                </a:solidFill>
                <a:latin typeface="Colonna MT" charset="0"/>
                <a:cs typeface="Times New Roman" charset="0"/>
              </a:rPr>
              <a:t>s greatest. </a:t>
            </a:r>
            <a:endParaRPr lang="en-US" sz="2400" b="1">
              <a:solidFill>
                <a:srgbClr val="BA0631"/>
              </a:solidFill>
              <a:latin typeface="Colonna MT" charset="0"/>
            </a:endParaRPr>
          </a:p>
          <a:p>
            <a:pPr eaLnBrk="0" hangingPunct="0">
              <a:buFont typeface="Arial" charset="0"/>
              <a:buChar char="•"/>
              <a:tabLst>
                <a:tab pos="228600" algn="l"/>
              </a:tabLst>
            </a:pPr>
            <a:r>
              <a:rPr lang="en-US" sz="2400" b="1">
                <a:solidFill>
                  <a:srgbClr val="DCA330"/>
                </a:solidFill>
                <a:latin typeface="Colonna MT" charset="0"/>
                <a:cs typeface="Times New Roman" charset="0"/>
              </a:rPr>
              <a:t>As a man, he had trouble with his many wives (I Samuel 18:20-30; 25:40-44). His weakness for women was his biggest failure (2 Samuel 11). </a:t>
            </a:r>
            <a:endParaRPr lang="en-US" sz="2400" b="1">
              <a:solidFill>
                <a:srgbClr val="DCA330"/>
              </a:solidFill>
              <a:latin typeface="Colonna MT" charset="0"/>
            </a:endParaRPr>
          </a:p>
          <a:p>
            <a:pPr eaLnBrk="0" hangingPunct="0">
              <a:buFont typeface="Arial" charset="0"/>
              <a:buChar char="•"/>
              <a:tabLst>
                <a:tab pos="228600" algn="l"/>
              </a:tabLst>
            </a:pPr>
            <a:r>
              <a:rPr lang="en-US" sz="2400" b="1">
                <a:solidFill>
                  <a:srgbClr val="CC1704"/>
                </a:solidFill>
                <a:latin typeface="Colonna MT" charset="0"/>
                <a:cs typeface="Times New Roman" charset="0"/>
              </a:rPr>
              <a:t>His sin with Bathsheba was the beginning of a long history of trouble with his children (2 Samuel 13-17).</a:t>
            </a:r>
          </a:p>
          <a:p>
            <a:pPr eaLnBrk="0" hangingPunct="0">
              <a:buFont typeface="Arial" charset="0"/>
              <a:buChar char="•"/>
              <a:tabLst>
                <a:tab pos="228600" algn="l"/>
              </a:tabLst>
            </a:pPr>
            <a:r>
              <a:rPr lang="en-US" sz="2400" b="1">
                <a:solidFill>
                  <a:srgbClr val="171735"/>
                </a:solidFill>
                <a:latin typeface="Colonna MT" charset="0"/>
                <a:cs typeface="Times New Roman" charset="0"/>
              </a:rPr>
              <a:t>As a </a:t>
            </a:r>
            <a:r>
              <a:rPr lang="ja-JP" altLang="en-US" sz="2400" b="1">
                <a:solidFill>
                  <a:srgbClr val="171735"/>
                </a:solidFill>
                <a:latin typeface="Colonna MT" charset="0"/>
                <a:cs typeface="Times New Roman" charset="0"/>
              </a:rPr>
              <a:t>“</a:t>
            </a:r>
            <a:r>
              <a:rPr lang="en-US" sz="2400" b="1">
                <a:solidFill>
                  <a:srgbClr val="171735"/>
                </a:solidFill>
                <a:latin typeface="Colonna MT" charset="0"/>
                <a:cs typeface="Times New Roman" charset="0"/>
              </a:rPr>
              <a:t>man after God</a:t>
            </a:r>
            <a:r>
              <a:rPr lang="ja-JP" altLang="en-US" sz="2400" b="1">
                <a:solidFill>
                  <a:srgbClr val="171735"/>
                </a:solidFill>
                <a:latin typeface="Colonna MT" charset="0"/>
                <a:cs typeface="Times New Roman" charset="0"/>
              </a:rPr>
              <a:t>’</a:t>
            </a:r>
            <a:r>
              <a:rPr lang="en-US" sz="2400" b="1">
                <a:solidFill>
                  <a:srgbClr val="171735"/>
                </a:solidFill>
                <a:latin typeface="Colonna MT" charset="0"/>
                <a:cs typeface="Times New Roman" charset="0"/>
              </a:rPr>
              <a:t>s own heart,</a:t>
            </a:r>
            <a:r>
              <a:rPr lang="ja-JP" altLang="en-US" sz="2400" b="1">
                <a:solidFill>
                  <a:srgbClr val="171735"/>
                </a:solidFill>
                <a:latin typeface="Colonna MT" charset="0"/>
                <a:cs typeface="Times New Roman" charset="0"/>
              </a:rPr>
              <a:t>”</a:t>
            </a:r>
            <a:r>
              <a:rPr lang="en-US" sz="2400" b="1">
                <a:solidFill>
                  <a:srgbClr val="171735"/>
                </a:solidFill>
                <a:latin typeface="Colonna MT" charset="0"/>
                <a:cs typeface="Times New Roman" charset="0"/>
              </a:rPr>
              <a:t> he understood how to seek God</a:t>
            </a:r>
            <a:r>
              <a:rPr lang="ja-JP" altLang="en-US" sz="2400" b="1">
                <a:solidFill>
                  <a:srgbClr val="171735"/>
                </a:solidFill>
                <a:latin typeface="Colonna MT" charset="0"/>
                <a:cs typeface="Times New Roman" charset="0"/>
              </a:rPr>
              <a:t>’</a:t>
            </a:r>
            <a:r>
              <a:rPr lang="en-US" sz="2400" b="1">
                <a:solidFill>
                  <a:srgbClr val="171735"/>
                </a:solidFill>
                <a:latin typeface="Colonna MT" charset="0"/>
                <a:cs typeface="Times New Roman" charset="0"/>
              </a:rPr>
              <a:t>s forgiveness for his shortcomings (2 Samuel 12).</a:t>
            </a:r>
            <a:r>
              <a:rPr lang="en-US" sz="2400" b="1">
                <a:solidFill>
                  <a:srgbClr val="171735"/>
                </a:solidFill>
                <a:latin typeface="Colonna MT" charset="0"/>
              </a:rPr>
              <a:t> </a:t>
            </a:r>
          </a:p>
        </p:txBody>
      </p:sp>
    </p:spTree>
  </p:cSld>
  <p:clrMapOvr>
    <a:masterClrMapping/>
  </p:clrMapOvr>
  <p:transition xmlns:p14="http://schemas.microsoft.com/office/powerpoint/2010/main">
    <p:strips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14339">
                                            <p:txEl>
                                              <p:pRg st="0" end="0"/>
                                            </p:txEl>
                                          </p:spTgt>
                                        </p:tgtEl>
                                        <p:attrNameLst>
                                          <p:attrName>style.visibility</p:attrName>
                                        </p:attrNameLst>
                                      </p:cBhvr>
                                      <p:to>
                                        <p:strVal val="visible"/>
                                      </p:to>
                                    </p:set>
                                    <p:animEffect transition="in" filter="strips(downLeft)">
                                      <p:cBhvr>
                                        <p:cTn id="12" dur="500"/>
                                        <p:tgtEl>
                                          <p:spTgt spid="1433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8" presetClass="entr" presetSubtype="12" fill="hold" nodeType="clickEffect">
                                  <p:stCondLst>
                                    <p:cond delay="0"/>
                                  </p:stCondLst>
                                  <p:childTnLst>
                                    <p:set>
                                      <p:cBhvr>
                                        <p:cTn id="16" dur="1" fill="hold">
                                          <p:stCondLst>
                                            <p:cond delay="0"/>
                                          </p:stCondLst>
                                        </p:cTn>
                                        <p:tgtEl>
                                          <p:spTgt spid="14339">
                                            <p:txEl>
                                              <p:pRg st="1" end="1"/>
                                            </p:txEl>
                                          </p:spTgt>
                                        </p:tgtEl>
                                        <p:attrNameLst>
                                          <p:attrName>style.visibility</p:attrName>
                                        </p:attrNameLst>
                                      </p:cBhvr>
                                      <p:to>
                                        <p:strVal val="visible"/>
                                      </p:to>
                                    </p:set>
                                    <p:animEffect transition="in" filter="strips(downLeft)">
                                      <p:cBhvr>
                                        <p:cTn id="17" dur="500"/>
                                        <p:tgtEl>
                                          <p:spTgt spid="14339">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8" presetClass="entr" presetSubtype="12" fill="hold" nodeType="clickEffect">
                                  <p:stCondLst>
                                    <p:cond delay="0"/>
                                  </p:stCondLst>
                                  <p:childTnLst>
                                    <p:set>
                                      <p:cBhvr>
                                        <p:cTn id="21" dur="1" fill="hold">
                                          <p:stCondLst>
                                            <p:cond delay="0"/>
                                          </p:stCondLst>
                                        </p:cTn>
                                        <p:tgtEl>
                                          <p:spTgt spid="14339">
                                            <p:txEl>
                                              <p:pRg st="2" end="2"/>
                                            </p:txEl>
                                          </p:spTgt>
                                        </p:tgtEl>
                                        <p:attrNameLst>
                                          <p:attrName>style.visibility</p:attrName>
                                        </p:attrNameLst>
                                      </p:cBhvr>
                                      <p:to>
                                        <p:strVal val="visible"/>
                                      </p:to>
                                    </p:set>
                                    <p:animEffect transition="in" filter="strips(downLeft)">
                                      <p:cBhvr>
                                        <p:cTn id="22" dur="500"/>
                                        <p:tgtEl>
                                          <p:spTgt spid="14339">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8" presetClass="entr" presetSubtype="12" fill="hold" nodeType="clickEffect">
                                  <p:stCondLst>
                                    <p:cond delay="0"/>
                                  </p:stCondLst>
                                  <p:childTnLst>
                                    <p:set>
                                      <p:cBhvr>
                                        <p:cTn id="26" dur="1" fill="hold">
                                          <p:stCondLst>
                                            <p:cond delay="0"/>
                                          </p:stCondLst>
                                        </p:cTn>
                                        <p:tgtEl>
                                          <p:spTgt spid="14339">
                                            <p:txEl>
                                              <p:pRg st="3" end="3"/>
                                            </p:txEl>
                                          </p:spTgt>
                                        </p:tgtEl>
                                        <p:attrNameLst>
                                          <p:attrName>style.visibility</p:attrName>
                                        </p:attrNameLst>
                                      </p:cBhvr>
                                      <p:to>
                                        <p:strVal val="visible"/>
                                      </p:to>
                                    </p:set>
                                    <p:animEffect transition="in" filter="strips(downLeft)">
                                      <p:cBhvr>
                                        <p:cTn id="27" dur="500"/>
                                        <p:tgtEl>
                                          <p:spTgt spid="14339">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8" presetClass="entr" presetSubtype="12" fill="hold" nodeType="clickEffect">
                                  <p:stCondLst>
                                    <p:cond delay="0"/>
                                  </p:stCondLst>
                                  <p:childTnLst>
                                    <p:set>
                                      <p:cBhvr>
                                        <p:cTn id="31" dur="1" fill="hold">
                                          <p:stCondLst>
                                            <p:cond delay="0"/>
                                          </p:stCondLst>
                                        </p:cTn>
                                        <p:tgtEl>
                                          <p:spTgt spid="14339">
                                            <p:txEl>
                                              <p:pRg st="4" end="4"/>
                                            </p:txEl>
                                          </p:spTgt>
                                        </p:tgtEl>
                                        <p:attrNameLst>
                                          <p:attrName>style.visibility</p:attrName>
                                        </p:attrNameLst>
                                      </p:cBhvr>
                                      <p:to>
                                        <p:strVal val="visible"/>
                                      </p:to>
                                    </p:set>
                                    <p:animEffect transition="in" filter="strips(downLeft)">
                                      <p:cBhvr>
                                        <p:cTn id="32" dur="500"/>
                                        <p:tgtEl>
                                          <p:spTgt spid="14339">
                                            <p:txEl>
                                              <p:pRg st="4" end="4"/>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8" presetClass="entr" presetSubtype="12" fill="hold" nodeType="clickEffect">
                                  <p:stCondLst>
                                    <p:cond delay="0"/>
                                  </p:stCondLst>
                                  <p:childTnLst>
                                    <p:set>
                                      <p:cBhvr>
                                        <p:cTn id="36" dur="1" fill="hold">
                                          <p:stCondLst>
                                            <p:cond delay="0"/>
                                          </p:stCondLst>
                                        </p:cTn>
                                        <p:tgtEl>
                                          <p:spTgt spid="14339">
                                            <p:txEl>
                                              <p:pRg st="5" end="5"/>
                                            </p:txEl>
                                          </p:spTgt>
                                        </p:tgtEl>
                                        <p:attrNameLst>
                                          <p:attrName>style.visibility</p:attrName>
                                        </p:attrNameLst>
                                      </p:cBhvr>
                                      <p:to>
                                        <p:strVal val="visible"/>
                                      </p:to>
                                    </p:set>
                                    <p:animEffect transition="in" filter="strips(downLeft)">
                                      <p:cBhvr>
                                        <p:cTn id="37" dur="500"/>
                                        <p:tgtEl>
                                          <p:spTgt spid="1433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5362"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11: Being a Godly Father</a:t>
            </a:r>
          </a:p>
        </p:txBody>
      </p:sp>
      <p:sp>
        <p:nvSpPr>
          <p:cNvPr id="4" name="Rectangle 3"/>
          <p:cNvSpPr>
            <a:spLocks noChangeArrowheads="1"/>
          </p:cNvSpPr>
          <p:nvPr/>
        </p:nvSpPr>
        <p:spPr bwMode="auto">
          <a:xfrm>
            <a:off x="0" y="0"/>
            <a:ext cx="5562600" cy="249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600" b="1">
                <a:solidFill>
                  <a:srgbClr val="F0D9AA"/>
                </a:solidFill>
                <a:latin typeface="Colonna MT" charset="0"/>
              </a:rPr>
              <a:t>You can</a:t>
            </a:r>
            <a:r>
              <a:rPr lang="ja-JP" altLang="en-US" sz="2600" b="1">
                <a:solidFill>
                  <a:srgbClr val="F0D9AA"/>
                </a:solidFill>
                <a:latin typeface="Colonna MT" charset="0"/>
              </a:rPr>
              <a:t>’</a:t>
            </a:r>
            <a:r>
              <a:rPr lang="en-US" sz="2600" b="1">
                <a:solidFill>
                  <a:srgbClr val="F0D9AA"/>
                </a:solidFill>
                <a:latin typeface="Colonna MT" charset="0"/>
              </a:rPr>
              <a:t>t become a father until you choose someone to be the mother of your children. This choice is one of the most important parts of becoming a father, and it needs to be considered prayerfully.</a:t>
            </a:r>
          </a:p>
        </p:txBody>
      </p:sp>
      <p:sp>
        <p:nvSpPr>
          <p:cNvPr id="5" name="Rectangle 4"/>
          <p:cNvSpPr/>
          <p:nvPr/>
        </p:nvSpPr>
        <p:spPr>
          <a:xfrm>
            <a:off x="0" y="3163888"/>
            <a:ext cx="5562600" cy="3694112"/>
          </a:xfrm>
          <a:prstGeom prst="rect">
            <a:avLst/>
          </a:prstGeom>
        </p:spPr>
        <p:txBody>
          <a:bodyPr>
            <a:spAutoFit/>
          </a:bodyPr>
          <a:lstStyle/>
          <a:p>
            <a:pPr algn="ctr"/>
            <a:r>
              <a:rPr lang="ja-JP" altLang="en-US" sz="2600" b="1" i="1">
                <a:solidFill>
                  <a:srgbClr val="F0D9AA"/>
                </a:solidFill>
                <a:latin typeface="Colonna MT" charset="0"/>
              </a:rPr>
              <a:t>“</a:t>
            </a:r>
            <a:r>
              <a:rPr lang="en-US" sz="2600" b="1" i="1">
                <a:solidFill>
                  <a:srgbClr val="F0D9AA"/>
                </a:solidFill>
                <a:latin typeface="Colonna MT" charset="0"/>
              </a:rPr>
              <a:t>Neither shalt thou make marriages with them; thy daughter thou shalt not give unto his son, nor his daughter shalt thou take unto thy son. For they will turn away thy son from following me, that they may serve other gods: so will the anger of the LORD be kindled against you, and destroy thee suddenly</a:t>
            </a:r>
            <a:r>
              <a:rPr lang="ja-JP" altLang="en-US" sz="2600" b="1" i="1">
                <a:solidFill>
                  <a:srgbClr val="F0D9AA"/>
                </a:solidFill>
                <a:latin typeface="Colonna MT" charset="0"/>
              </a:rPr>
              <a:t>”</a:t>
            </a:r>
            <a:r>
              <a:rPr lang="en-US" sz="2600" b="1">
                <a:solidFill>
                  <a:srgbClr val="F0D9AA"/>
                </a:solidFill>
                <a:latin typeface="Colonna MT" charset="0"/>
              </a:rPr>
              <a:t> (Deuteronomy 7:2-3).</a:t>
            </a:r>
          </a:p>
        </p:txBody>
      </p:sp>
      <p:sp>
        <p:nvSpPr>
          <p:cNvPr id="6" name="Rectangle 5"/>
          <p:cNvSpPr/>
          <p:nvPr/>
        </p:nvSpPr>
        <p:spPr>
          <a:xfrm>
            <a:off x="6096000" y="914400"/>
            <a:ext cx="2667000" cy="4893647"/>
          </a:xfrm>
          <a:prstGeom prst="rect">
            <a:avLst/>
          </a:prstGeom>
          <a:solidFill>
            <a:srgbClr val="BA0631"/>
          </a:solidFill>
          <a:scene3d>
            <a:camera prst="orthographicFront"/>
            <a:lightRig rig="threePt" dir="t"/>
          </a:scene3d>
          <a:sp3d>
            <a:bevelT prst="convex"/>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ja-JP" altLang="en-US" sz="2400" b="1" i="1">
                <a:solidFill>
                  <a:srgbClr val="F0D9AA"/>
                </a:solidFill>
                <a:latin typeface="Colonna MT" charset="0"/>
              </a:rPr>
              <a:t>“</a:t>
            </a:r>
            <a:r>
              <a:rPr lang="en-US" sz="2400" b="1" i="1">
                <a:solidFill>
                  <a:srgbClr val="F0D9AA"/>
                </a:solidFill>
                <a:latin typeface="Colonna MT" charset="0"/>
              </a:rPr>
              <a:t>Be ye not unequally yoked together with unbelievers: for what fellowship hath righteousness with unrighteousness? And what communion hath light with darkness?</a:t>
            </a:r>
            <a:r>
              <a:rPr lang="ja-JP" altLang="en-US" sz="2400" b="1" i="1">
                <a:solidFill>
                  <a:srgbClr val="F0D9AA"/>
                </a:solidFill>
                <a:latin typeface="Colonna MT" charset="0"/>
              </a:rPr>
              <a:t>”</a:t>
            </a:r>
            <a:r>
              <a:rPr lang="en-US" sz="2400" b="1" i="1">
                <a:solidFill>
                  <a:srgbClr val="F0D9AA"/>
                </a:solidFill>
                <a:latin typeface="Colonna MT" charset="0"/>
              </a:rPr>
              <a:t> </a:t>
            </a:r>
            <a:r>
              <a:rPr lang="en-US" sz="2400" b="1">
                <a:solidFill>
                  <a:srgbClr val="F0D9AA"/>
                </a:solidFill>
                <a:latin typeface="Colonna MT" charset="0"/>
              </a:rPr>
              <a:t>(2 Corinthians 6:14).</a:t>
            </a:r>
          </a:p>
        </p:txBody>
      </p:sp>
    </p:spTree>
  </p:cSld>
  <p:clrMapOvr>
    <a:masterClrMapping/>
  </p:clrMapOvr>
  <p:transition xmlns:p14="http://schemas.microsoft.com/office/powerpoint/2010/main">
    <p:strips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Effect transition="in" filter="fade">
                                      <p:cBhvr>
                                        <p:cTn id="2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11: Being a Godly Father</a:t>
            </a:r>
          </a:p>
        </p:txBody>
      </p:sp>
      <p:sp>
        <p:nvSpPr>
          <p:cNvPr id="4" name="Rectangle 3"/>
          <p:cNvSpPr>
            <a:spLocks noChangeArrowheads="1"/>
          </p:cNvSpPr>
          <p:nvPr/>
        </p:nvSpPr>
        <p:spPr bwMode="auto">
          <a:xfrm>
            <a:off x="2286000" y="533400"/>
            <a:ext cx="6705600"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47AAFB"/>
                </a:solidFill>
                <a:latin typeface="Colonna MT" charset="0"/>
              </a:rPr>
              <a:t>God</a:t>
            </a:r>
            <a:r>
              <a:rPr lang="ja-JP" altLang="en-US" sz="2800" b="1">
                <a:solidFill>
                  <a:srgbClr val="47AAFB"/>
                </a:solidFill>
                <a:latin typeface="Colonna MT" charset="0"/>
              </a:rPr>
              <a:t>’</a:t>
            </a:r>
            <a:r>
              <a:rPr lang="en-US" sz="2800" b="1">
                <a:solidFill>
                  <a:srgbClr val="47AAFB"/>
                </a:solidFill>
                <a:latin typeface="Colonna MT" charset="0"/>
              </a:rPr>
              <a:t>s plan for fathers includes a godly wife to bear the children. From the time God said that it was not good for a man to be alone, He spoke of fathers and mothers together. His plan is for them to work together, cleave to each other, and share in the joys of their children.</a:t>
            </a:r>
          </a:p>
        </p:txBody>
      </p:sp>
      <p:sp>
        <p:nvSpPr>
          <p:cNvPr id="5" name="Rectangle 4"/>
          <p:cNvSpPr/>
          <p:nvPr/>
        </p:nvSpPr>
        <p:spPr>
          <a:xfrm>
            <a:off x="2971800" y="3810000"/>
            <a:ext cx="5486400" cy="2678113"/>
          </a:xfrm>
          <a:prstGeom prst="rect">
            <a:avLst/>
          </a:prstGeom>
        </p:spPr>
        <p:txBody>
          <a:bodyPr>
            <a:spAutoFit/>
          </a:bodyPr>
          <a:lstStyle/>
          <a:p>
            <a:pPr algn="ctr"/>
            <a:r>
              <a:rPr lang="ja-JP" altLang="en-US" sz="2800" b="1" i="1">
                <a:solidFill>
                  <a:srgbClr val="DCA330"/>
                </a:solidFill>
                <a:latin typeface="Colonna MT" charset="0"/>
              </a:rPr>
              <a:t>“</a:t>
            </a:r>
            <a:r>
              <a:rPr lang="en-US" sz="2800" b="1" i="1">
                <a:solidFill>
                  <a:srgbClr val="DCA330"/>
                </a:solidFill>
                <a:latin typeface="Colonna MT" charset="0"/>
              </a:rPr>
              <a:t>Thy wife shall be as a fruitful vine by the sides of thine house: thy children like olive plants round about thy table. Behold, that thus the man be blessed that feareth the LORD</a:t>
            </a:r>
            <a:r>
              <a:rPr lang="ja-JP" altLang="en-US" sz="2800" b="1" i="1">
                <a:solidFill>
                  <a:srgbClr val="DCA330"/>
                </a:solidFill>
                <a:latin typeface="Colonna MT" charset="0"/>
              </a:rPr>
              <a:t>”</a:t>
            </a:r>
            <a:r>
              <a:rPr lang="en-US" sz="2800" b="1" i="1">
                <a:solidFill>
                  <a:srgbClr val="DCA330"/>
                </a:solidFill>
                <a:latin typeface="Colonna MT" charset="0"/>
              </a:rPr>
              <a:t> </a:t>
            </a:r>
            <a:r>
              <a:rPr lang="en-US" sz="2800" b="1">
                <a:solidFill>
                  <a:srgbClr val="DCA330"/>
                </a:solidFill>
                <a:latin typeface="Colonna MT" charset="0"/>
              </a:rPr>
              <a:t>(Psalm 128:3-4).</a:t>
            </a:r>
          </a:p>
        </p:txBody>
      </p:sp>
    </p:spTree>
  </p:cSld>
  <p:clrMapOvr>
    <a:masterClrMapping/>
  </p:clrMapOvr>
  <p:transition xmlns:p14="http://schemas.microsoft.com/office/powerpoint/2010/main">
    <p:strip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7410"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11: Being a Godly Father</a:t>
            </a:r>
          </a:p>
        </p:txBody>
      </p:sp>
      <p:sp>
        <p:nvSpPr>
          <p:cNvPr id="5" name="Regular Pentagon 4"/>
          <p:cNvSpPr/>
          <p:nvPr/>
        </p:nvSpPr>
        <p:spPr>
          <a:xfrm>
            <a:off x="3048000" y="914400"/>
            <a:ext cx="5257800" cy="4800600"/>
          </a:xfrm>
          <a:prstGeom prst="pentagon">
            <a:avLst/>
          </a:prstGeom>
          <a:solidFill>
            <a:srgbClr val="DCA330"/>
          </a:solidFill>
          <a:ln w="76200">
            <a:solidFill>
              <a:srgbClr val="17173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ja-JP" altLang="en-US" sz="2800" b="1">
                <a:solidFill>
                  <a:srgbClr val="171735"/>
                </a:solidFill>
                <a:latin typeface="Colonna MT" charset="0"/>
                <a:cs typeface="Times New Roman" charset="0"/>
              </a:rPr>
              <a:t>“</a:t>
            </a:r>
            <a:r>
              <a:rPr lang="en-US" sz="2800" b="1">
                <a:solidFill>
                  <a:srgbClr val="171735"/>
                </a:solidFill>
                <a:latin typeface="Colonna MT" charset="0"/>
                <a:cs typeface="Times New Roman" charset="0"/>
              </a:rPr>
              <a:t>The most important thing a father can do for his children is to love their mother.</a:t>
            </a:r>
            <a:r>
              <a:rPr lang="ja-JP" altLang="en-US" sz="2800" b="1">
                <a:solidFill>
                  <a:srgbClr val="171735"/>
                </a:solidFill>
                <a:latin typeface="Colonna MT" charset="0"/>
                <a:cs typeface="Times New Roman" charset="0"/>
              </a:rPr>
              <a:t>”</a:t>
            </a:r>
            <a:endParaRPr lang="en-US" sz="2800" b="1">
              <a:solidFill>
                <a:srgbClr val="171735"/>
              </a:solidFill>
              <a:latin typeface="Colonna MT" charset="0"/>
              <a:cs typeface="Times New Roman" charset="0"/>
            </a:endParaRPr>
          </a:p>
          <a:p>
            <a:pPr algn="ctr"/>
            <a:r>
              <a:rPr lang="en-US" sz="2800" b="1">
                <a:solidFill>
                  <a:srgbClr val="171735"/>
                </a:solidFill>
                <a:latin typeface="Colonna MT" charset="0"/>
                <a:cs typeface="Times New Roman" charset="0"/>
              </a:rPr>
              <a:t>(Theodore Hesburg in </a:t>
            </a:r>
            <a:r>
              <a:rPr lang="en-US" sz="2800" b="1" i="1">
                <a:solidFill>
                  <a:srgbClr val="171735"/>
                </a:solidFill>
                <a:latin typeface="Colonna MT" charset="0"/>
                <a:cs typeface="Times New Roman" charset="0"/>
              </a:rPr>
              <a:t>Family Love)</a:t>
            </a:r>
            <a:r>
              <a:rPr lang="en-US" sz="2800" b="1">
                <a:solidFill>
                  <a:srgbClr val="171735"/>
                </a:solidFill>
                <a:latin typeface="Colonna MT" charset="0"/>
              </a:rPr>
              <a:t> </a:t>
            </a:r>
          </a:p>
        </p:txBody>
      </p:sp>
    </p:spTree>
  </p:cSld>
  <p:clrMapOvr>
    <a:masterClrMapping/>
  </p:clrMapOvr>
  <p:transition xmlns:p14="http://schemas.microsoft.com/office/powerpoint/2010/main">
    <p:strips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8434"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11: Being a Godly Father</a:t>
            </a:r>
          </a:p>
        </p:txBody>
      </p:sp>
      <p:sp>
        <p:nvSpPr>
          <p:cNvPr id="18435" name="Rectangle 3"/>
          <p:cNvSpPr>
            <a:spLocks noChangeArrowheads="1"/>
          </p:cNvSpPr>
          <p:nvPr/>
        </p:nvSpPr>
        <p:spPr bwMode="auto">
          <a:xfrm>
            <a:off x="228600" y="457200"/>
            <a:ext cx="8686800" cy="6001643"/>
          </a:xfrm>
          <a:prstGeom prst="rect">
            <a:avLst/>
          </a:prstGeom>
          <a:solidFill>
            <a:srgbClr val="F0D9AA">
              <a:alpha val="89000"/>
            </a:srgbClr>
          </a:solidFill>
          <a:ln w="9525">
            <a:noFill/>
            <a:miter lim="800000"/>
            <a:headEnd/>
            <a:tailEnd/>
          </a:ln>
          <a:effectLst/>
          <a:scene3d>
            <a:camera prst="orthographicFront"/>
            <a:lightRig rig="threePt" dir="t"/>
          </a:scene3d>
          <a:sp3d>
            <a:bevelT/>
          </a:sp3d>
        </p:spPr>
        <p:txBody>
          <a:bodyPr anchor="ctr">
            <a:spAutoFit/>
          </a:bodyPr>
          <a:lstStyle>
            <a:lvl1pPr eaLnBrk="0" hangingPunct="0">
              <a:tabLst>
                <a:tab pos="228600" algn="l"/>
              </a:tabLst>
              <a:defRPr>
                <a:solidFill>
                  <a:schemeClr val="tx1"/>
                </a:solidFill>
                <a:latin typeface="Arial" charset="0"/>
                <a:ea typeface="ＭＳ Ｐゴシック" charset="0"/>
              </a:defRPr>
            </a:lvl1pPr>
            <a:lvl2pPr marL="742950" indent="-285750" eaLnBrk="0" hangingPunct="0">
              <a:tabLst>
                <a:tab pos="228600" algn="l"/>
              </a:tabLst>
              <a:defRPr>
                <a:solidFill>
                  <a:schemeClr val="tx1"/>
                </a:solidFill>
                <a:latin typeface="Arial" charset="0"/>
                <a:ea typeface="ＭＳ Ｐゴシック" charset="0"/>
              </a:defRPr>
            </a:lvl2pPr>
            <a:lvl3pPr marL="1143000" indent="-228600" eaLnBrk="0" hangingPunct="0">
              <a:tabLst>
                <a:tab pos="228600" algn="l"/>
              </a:tabLst>
              <a:defRPr>
                <a:solidFill>
                  <a:schemeClr val="tx1"/>
                </a:solidFill>
                <a:latin typeface="Arial" charset="0"/>
                <a:ea typeface="ＭＳ Ｐゴシック" charset="0"/>
              </a:defRPr>
            </a:lvl3pPr>
            <a:lvl4pPr marL="1600200" indent="-228600" eaLnBrk="0" hangingPunct="0">
              <a:tabLst>
                <a:tab pos="228600" algn="l"/>
              </a:tabLst>
              <a:defRPr>
                <a:solidFill>
                  <a:schemeClr val="tx1"/>
                </a:solidFill>
                <a:latin typeface="Arial" charset="0"/>
                <a:ea typeface="ＭＳ Ｐゴシック" charset="0"/>
              </a:defRPr>
            </a:lvl4pPr>
            <a:lvl5pPr marL="2057400" indent="-228600" eaLnBrk="0" hangingPunct="0">
              <a:tabLst>
                <a:tab pos="228600" algn="l"/>
              </a:tabLst>
              <a:defRPr>
                <a:solidFill>
                  <a:schemeClr val="tx1"/>
                </a:solidFill>
                <a:latin typeface="Arial" charset="0"/>
                <a:ea typeface="ＭＳ Ｐゴシック" charset="0"/>
              </a:defRPr>
            </a:lvl5pPr>
            <a:lvl6pPr marL="25146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6pPr>
            <a:lvl7pPr marL="29718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7pPr>
            <a:lvl8pPr marL="34290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8pPr>
            <a:lvl9pPr marL="38862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9pPr>
          </a:lstStyle>
          <a:p>
            <a:pPr>
              <a:buFontTx/>
              <a:buChar char="•"/>
            </a:pPr>
            <a:r>
              <a:rPr lang="en-US" sz="2400" b="1">
                <a:solidFill>
                  <a:srgbClr val="171735"/>
                </a:solidFill>
                <a:latin typeface="Colonna MT" charset="0"/>
                <a:cs typeface="Times New Roman" charset="0"/>
              </a:rPr>
              <a:t>Abraham teaches us to wait patiently for God</a:t>
            </a:r>
            <a:r>
              <a:rPr lang="ja-JP" altLang="en-US" sz="2400" b="1">
                <a:solidFill>
                  <a:srgbClr val="171735"/>
                </a:solidFill>
                <a:latin typeface="Colonna MT" charset="0"/>
                <a:cs typeface="Times New Roman" charset="0"/>
              </a:rPr>
              <a:t>’</a:t>
            </a:r>
            <a:r>
              <a:rPr lang="en-US" sz="2400" b="1">
                <a:solidFill>
                  <a:srgbClr val="171735"/>
                </a:solidFill>
                <a:latin typeface="Colonna MT" charset="0"/>
                <a:cs typeface="Times New Roman" charset="0"/>
              </a:rPr>
              <a:t>s promises. </a:t>
            </a:r>
            <a:endParaRPr lang="en-US" sz="2400" b="1">
              <a:solidFill>
                <a:srgbClr val="171735"/>
              </a:solidFill>
              <a:latin typeface="Colonna MT" charset="0"/>
            </a:endParaRPr>
          </a:p>
          <a:p>
            <a:pPr>
              <a:buFontTx/>
              <a:buChar char="•"/>
            </a:pPr>
            <a:r>
              <a:rPr lang="en-US" sz="2400" b="1">
                <a:solidFill>
                  <a:srgbClr val="DCA330"/>
                </a:solidFill>
                <a:latin typeface="Colonna MT" charset="0"/>
                <a:cs typeface="Times New Roman" charset="0"/>
              </a:rPr>
              <a:t>Isaac shows us the danger of going against God</a:t>
            </a:r>
            <a:r>
              <a:rPr lang="ja-JP" altLang="en-US" sz="2400" b="1">
                <a:solidFill>
                  <a:srgbClr val="DCA330"/>
                </a:solidFill>
                <a:latin typeface="Colonna MT" charset="0"/>
                <a:cs typeface="Times New Roman" charset="0"/>
              </a:rPr>
              <a:t>’</a:t>
            </a:r>
            <a:r>
              <a:rPr lang="en-US" sz="2400" b="1">
                <a:solidFill>
                  <a:srgbClr val="DCA330"/>
                </a:solidFill>
                <a:latin typeface="Colonna MT" charset="0"/>
                <a:cs typeface="Times New Roman" charset="0"/>
              </a:rPr>
              <a:t>s will and plan for our children.</a:t>
            </a:r>
            <a:endParaRPr lang="en-US" sz="2400" b="1">
              <a:solidFill>
                <a:srgbClr val="DCA330"/>
              </a:solidFill>
              <a:latin typeface="Colonna MT" charset="0"/>
            </a:endParaRPr>
          </a:p>
          <a:p>
            <a:pPr>
              <a:buFontTx/>
              <a:buChar char="•"/>
            </a:pPr>
            <a:r>
              <a:rPr lang="en-US" sz="2400" b="1">
                <a:solidFill>
                  <a:srgbClr val="6C2C04"/>
                </a:solidFill>
                <a:latin typeface="Colonna MT" charset="0"/>
                <a:cs typeface="Times New Roman" charset="0"/>
              </a:rPr>
              <a:t>Jacob portrays the bitter harvest of deceit and favoritism that lost him many years with his beloved son Joseph.</a:t>
            </a:r>
            <a:endParaRPr lang="en-US" sz="2400" b="1">
              <a:solidFill>
                <a:srgbClr val="6C2C04"/>
              </a:solidFill>
              <a:latin typeface="Colonna MT" charset="0"/>
            </a:endParaRPr>
          </a:p>
          <a:p>
            <a:pPr>
              <a:buFontTx/>
              <a:buChar char="•"/>
            </a:pPr>
            <a:r>
              <a:rPr lang="en-US" sz="2400" b="1">
                <a:solidFill>
                  <a:srgbClr val="BA0631"/>
                </a:solidFill>
                <a:latin typeface="Colonna MT" charset="0"/>
                <a:cs typeface="Times New Roman" charset="0"/>
              </a:rPr>
              <a:t>Moses teaches us the value of fulfilling God</a:t>
            </a:r>
            <a:r>
              <a:rPr lang="ja-JP" altLang="en-US" sz="2400" b="1">
                <a:solidFill>
                  <a:srgbClr val="BA0631"/>
                </a:solidFill>
                <a:latin typeface="Colonna MT" charset="0"/>
                <a:cs typeface="Times New Roman" charset="0"/>
              </a:rPr>
              <a:t>’</a:t>
            </a:r>
            <a:r>
              <a:rPr lang="en-US" sz="2400" b="1">
                <a:solidFill>
                  <a:srgbClr val="BA0631"/>
                </a:solidFill>
                <a:latin typeface="Colonna MT" charset="0"/>
                <a:cs typeface="Times New Roman" charset="0"/>
              </a:rPr>
              <a:t>s covenant in the lives of our children.</a:t>
            </a:r>
            <a:endParaRPr lang="en-US" sz="2400" b="1">
              <a:solidFill>
                <a:srgbClr val="BA0631"/>
              </a:solidFill>
              <a:latin typeface="Colonna MT" charset="0"/>
            </a:endParaRPr>
          </a:p>
          <a:p>
            <a:pPr>
              <a:buFontTx/>
              <a:buChar char="•"/>
            </a:pPr>
            <a:r>
              <a:rPr lang="en-US" sz="2400" b="1">
                <a:solidFill>
                  <a:srgbClr val="47AAFB"/>
                </a:solidFill>
                <a:latin typeface="Colonna MT" charset="0"/>
                <a:cs typeface="Times New Roman" charset="0"/>
              </a:rPr>
              <a:t>Joshua makes it clear that we must train the next generation to know and love God.</a:t>
            </a:r>
            <a:endParaRPr lang="en-US" sz="2400" b="1">
              <a:solidFill>
                <a:srgbClr val="47AAFB"/>
              </a:solidFill>
              <a:latin typeface="Colonna MT" charset="0"/>
            </a:endParaRPr>
          </a:p>
          <a:p>
            <a:pPr>
              <a:buFontTx/>
              <a:buChar char="•"/>
            </a:pPr>
            <a:r>
              <a:rPr lang="en-US" sz="2400" b="1">
                <a:solidFill>
                  <a:srgbClr val="171735"/>
                </a:solidFill>
                <a:latin typeface="Colonna MT" charset="0"/>
                <a:cs typeface="Times New Roman" charset="0"/>
              </a:rPr>
              <a:t>The brutal murder of Gideon</a:t>
            </a:r>
            <a:r>
              <a:rPr lang="ja-JP" altLang="en-US" sz="2400" b="1">
                <a:solidFill>
                  <a:srgbClr val="171735"/>
                </a:solidFill>
                <a:latin typeface="Colonna MT" charset="0"/>
                <a:cs typeface="Times New Roman" charset="0"/>
              </a:rPr>
              <a:t>’</a:t>
            </a:r>
            <a:r>
              <a:rPr lang="en-US" sz="2400" b="1">
                <a:solidFill>
                  <a:srgbClr val="171735"/>
                </a:solidFill>
                <a:latin typeface="Colonna MT" charset="0"/>
                <a:cs typeface="Times New Roman" charset="0"/>
              </a:rPr>
              <a:t>s sons by their half-brother shows us the terrible consequences of polygamy and lack of righteous leadership in the family.</a:t>
            </a:r>
            <a:endParaRPr lang="en-US" sz="2400" b="1">
              <a:solidFill>
                <a:srgbClr val="171735"/>
              </a:solidFill>
              <a:latin typeface="Colonna MT" charset="0"/>
            </a:endParaRPr>
          </a:p>
          <a:p>
            <a:pPr>
              <a:buFontTx/>
              <a:buChar char="•"/>
            </a:pPr>
            <a:r>
              <a:rPr lang="en-US" sz="2400" b="1">
                <a:solidFill>
                  <a:srgbClr val="DCA330"/>
                </a:solidFill>
                <a:latin typeface="Colonna MT" charset="0"/>
                <a:cs typeface="Times New Roman" charset="0"/>
              </a:rPr>
              <a:t>Samuel gives a real understanding of the far-reaching effects of failing to discipline our children.</a:t>
            </a:r>
          </a:p>
          <a:p>
            <a:pPr>
              <a:buFont typeface="Arial" charset="0"/>
              <a:buChar char="•"/>
            </a:pPr>
            <a:r>
              <a:rPr lang="en-US" sz="2400" b="1">
                <a:solidFill>
                  <a:srgbClr val="6C2C04"/>
                </a:solidFill>
                <a:latin typeface="Colonna MT" charset="0"/>
                <a:cs typeface="Times New Roman" charset="0"/>
              </a:rPr>
              <a:t>David is the perfect picture of a father whose greatest failure haunts him most in his own family. </a:t>
            </a:r>
            <a:endParaRPr lang="en-US" sz="2400" b="1">
              <a:solidFill>
                <a:srgbClr val="6C2C04"/>
              </a:solidFill>
              <a:latin typeface="Colonna MT" charset="0"/>
            </a:endParaRPr>
          </a:p>
        </p:txBody>
      </p:sp>
    </p:spTree>
  </p:cSld>
  <p:clrMapOvr>
    <a:masterClrMapping/>
  </p:clrMapOvr>
  <p:transition xmlns:p14="http://schemas.microsoft.com/office/powerpoint/2010/main">
    <p:strips dir="ru"/>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11: Being a Godly Father</a:t>
            </a:r>
          </a:p>
        </p:txBody>
      </p:sp>
      <p:sp>
        <p:nvSpPr>
          <p:cNvPr id="4" name="Parallelogram 3"/>
          <p:cNvSpPr/>
          <p:nvPr/>
        </p:nvSpPr>
        <p:spPr>
          <a:xfrm>
            <a:off x="2819400" y="1219200"/>
            <a:ext cx="5638800" cy="4800600"/>
          </a:xfrm>
          <a:prstGeom prst="parallelogram">
            <a:avLst/>
          </a:prstGeom>
          <a:solidFill>
            <a:srgbClr val="171735"/>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ja-JP" altLang="en-US" sz="2800" b="1" i="1">
                <a:solidFill>
                  <a:srgbClr val="BA0631"/>
                </a:solidFill>
                <a:latin typeface="Colonna MT" charset="0"/>
                <a:cs typeface="Times New Roman" charset="0"/>
              </a:rPr>
              <a:t>“</a:t>
            </a:r>
            <a:r>
              <a:rPr lang="en-US" sz="2800" b="1" i="1">
                <a:solidFill>
                  <a:srgbClr val="BA0631"/>
                </a:solidFill>
                <a:latin typeface="Colonna MT" charset="0"/>
                <a:cs typeface="Times New Roman" charset="0"/>
              </a:rPr>
              <a:t>And ye fathers, provoke not your children to wrath: but bring them up in the nurture and admonition of the Lord</a:t>
            </a:r>
            <a:r>
              <a:rPr lang="ja-JP" altLang="en-US" sz="2800" b="1" i="1">
                <a:solidFill>
                  <a:srgbClr val="BA0631"/>
                </a:solidFill>
                <a:latin typeface="Colonna MT" charset="0"/>
                <a:cs typeface="Times New Roman" charset="0"/>
              </a:rPr>
              <a:t>”</a:t>
            </a:r>
            <a:endParaRPr lang="en-US" sz="2800" b="1">
              <a:solidFill>
                <a:srgbClr val="BA0631"/>
              </a:solidFill>
              <a:latin typeface="Colonna MT" charset="0"/>
              <a:cs typeface="Times New Roman" charset="0"/>
            </a:endParaRPr>
          </a:p>
          <a:p>
            <a:pPr algn="ctr"/>
            <a:r>
              <a:rPr lang="en-US" sz="2800" b="1">
                <a:solidFill>
                  <a:srgbClr val="BA0631"/>
                </a:solidFill>
                <a:latin typeface="Colonna MT" charset="0"/>
                <a:cs typeface="Times New Roman" charset="0"/>
              </a:rPr>
              <a:t>(Ephesians 6:4).</a:t>
            </a:r>
            <a:r>
              <a:rPr lang="en-US" sz="2800">
                <a:solidFill>
                  <a:srgbClr val="BA0631"/>
                </a:solidFill>
                <a:latin typeface="Colonna MT" charset="0"/>
              </a:rPr>
              <a:t> </a:t>
            </a:r>
          </a:p>
        </p:txBody>
      </p:sp>
    </p:spTree>
  </p:cSld>
  <p:clrMapOvr>
    <a:masterClrMapping/>
  </p:clrMapOvr>
  <p:transition xmlns:p14="http://schemas.microsoft.com/office/powerpoint/2010/main">
    <p:strip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5124" name="Picture 4" descr="C:\Users\Candra Poitras\Pictures\fathers-day-dad-hug[1].jpg"/>
          <p:cNvPicPr>
            <a:picLocks noChangeAspect="1" noChangeArrowheads="1"/>
          </p:cNvPicPr>
          <p:nvPr/>
        </p:nvPicPr>
        <p:blipFill>
          <a:blip r:embed="rId3" cstate="screen">
            <a:grayscl/>
            <a:extLst>
              <a:ext uri="{28A0092B-C50C-407E-A947-70E740481C1C}">
                <a14:useLocalDpi xmlns:a14="http://schemas.microsoft.com/office/drawing/2010/main"/>
              </a:ext>
            </a:extLst>
          </a:blip>
          <a:srcRect/>
          <a:stretch>
            <a:fillRect/>
          </a:stretch>
        </p:blipFill>
        <p:spPr bwMode="auto">
          <a:xfrm rot="19254158">
            <a:off x="1905220" y="3170341"/>
            <a:ext cx="3810000" cy="2857500"/>
          </a:xfrm>
          <a:prstGeom prst="rect">
            <a:avLst/>
          </a:prstGeom>
          <a:ln>
            <a:noFill/>
          </a:ln>
          <a:effectLst>
            <a:softEdge rad="112500"/>
          </a:effectLst>
        </p:spPr>
      </p:pic>
      <p:pic>
        <p:nvPicPr>
          <p:cNvPr id="5125" name="Picture 5" descr="C:\Users\Candra Poitras\Pictures\j0289370[1].jpg"/>
          <p:cNvPicPr>
            <a:picLocks noChangeAspect="1" noChangeArrowheads="1"/>
          </p:cNvPicPr>
          <p:nvPr/>
        </p:nvPicPr>
        <p:blipFill>
          <a:blip r:embed="rId4" cstate="print"/>
          <a:srcRect/>
          <a:stretch>
            <a:fillRect/>
          </a:stretch>
        </p:blipFill>
        <p:spPr bwMode="auto">
          <a:xfrm>
            <a:off x="4343400" y="3200400"/>
            <a:ext cx="2547937" cy="3657600"/>
          </a:xfrm>
          <a:prstGeom prst="rect">
            <a:avLst/>
          </a:prstGeom>
          <a:ln>
            <a:noFill/>
          </a:ln>
          <a:effectLst>
            <a:softEdge rad="112500"/>
          </a:effectLst>
        </p:spPr>
      </p:pic>
      <p:sp>
        <p:nvSpPr>
          <p:cNvPr id="2"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11: Being a Godly Father</a:t>
            </a:r>
          </a:p>
        </p:txBody>
      </p:sp>
      <p:sp>
        <p:nvSpPr>
          <p:cNvPr id="5123" name="Rectangle 3"/>
          <p:cNvSpPr>
            <a:spLocks noChangeArrowheads="1"/>
          </p:cNvSpPr>
          <p:nvPr/>
        </p:nvSpPr>
        <p:spPr bwMode="auto">
          <a:xfrm>
            <a:off x="2819400" y="457200"/>
            <a:ext cx="55626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2800" b="1">
                <a:solidFill>
                  <a:srgbClr val="47AAFB"/>
                </a:solidFill>
                <a:latin typeface="Colonna MT" charset="0"/>
                <a:cs typeface="Times New Roman" charset="0"/>
              </a:rPr>
              <a:t>There are many different types of fathers in our world. Some have not lived up to the noble name of fatherhood. Others are shining examples of how God intended fatherhood to represent Him.</a:t>
            </a:r>
            <a:endParaRPr lang="en-US" sz="2800" b="1">
              <a:solidFill>
                <a:srgbClr val="47AAFB"/>
              </a:solidFill>
              <a:latin typeface="Colonna MT" charset="0"/>
            </a:endParaRPr>
          </a:p>
        </p:txBody>
      </p:sp>
      <p:pic>
        <p:nvPicPr>
          <p:cNvPr id="5126" name="Picture 6" descr="C:\Users\Candra Poitras\Pictures\istock_000006477746small[1].jpg"/>
          <p:cNvPicPr>
            <a:picLocks noChangeAspect="1" noChangeArrowheads="1"/>
          </p:cNvPicPr>
          <p:nvPr/>
        </p:nvPicPr>
        <p:blipFill>
          <a:blip r:embed="rId5" cstate="screen">
            <a:grayscl/>
            <a:extLst>
              <a:ext uri="{28A0092B-C50C-407E-A947-70E740481C1C}">
                <a14:useLocalDpi xmlns:a14="http://schemas.microsoft.com/office/drawing/2010/main"/>
              </a:ext>
            </a:extLst>
          </a:blip>
          <a:srcRect/>
          <a:stretch>
            <a:fillRect/>
          </a:stretch>
        </p:blipFill>
        <p:spPr bwMode="auto">
          <a:xfrm rot="21105995">
            <a:off x="5993964" y="4012243"/>
            <a:ext cx="2995432" cy="2374771"/>
          </a:xfrm>
          <a:prstGeom prst="rect">
            <a:avLst/>
          </a:prstGeom>
          <a:ln>
            <a:noFill/>
          </a:ln>
          <a:effectLst>
            <a:softEdge rad="112500"/>
          </a:effectLst>
        </p:spPr>
      </p:pic>
    </p:spTree>
  </p:cSld>
  <p:clrMapOvr>
    <a:masterClrMapping/>
  </p:clrMapOvr>
  <p:transition xmlns:p14="http://schemas.microsoft.com/office/powerpoint/2010/main">
    <p:strips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style.rotation</p:attrName>
                                        </p:attrNameLst>
                                      </p:cBhvr>
                                      <p:tavLst>
                                        <p:tav tm="0">
                                          <p:val>
                                            <p:fltVal val="720"/>
                                          </p:val>
                                        </p:tav>
                                        <p:tav tm="100000">
                                          <p:val>
                                            <p:fltVal val="0"/>
                                          </p:val>
                                        </p:tav>
                                      </p:tavLst>
                                    </p:anim>
                                    <p:anim calcmode="lin" valueType="num">
                                      <p:cBhvr>
                                        <p:cTn id="9" dur="1000" fill="hold"/>
                                        <p:tgtEl>
                                          <p:spTgt spid="5123"/>
                                        </p:tgtEl>
                                        <p:attrNameLst>
                                          <p:attrName>ppt_h</p:attrName>
                                        </p:attrNameLst>
                                      </p:cBhvr>
                                      <p:tavLst>
                                        <p:tav tm="0">
                                          <p:val>
                                            <p:fltVal val="0"/>
                                          </p:val>
                                        </p:tav>
                                        <p:tav tm="100000">
                                          <p:val>
                                            <p:strVal val="#ppt_h"/>
                                          </p:val>
                                        </p:tav>
                                      </p:tavLst>
                                    </p:anim>
                                    <p:anim calcmode="lin" valueType="num">
                                      <p:cBhvr>
                                        <p:cTn id="10" dur="1000" fill="hold"/>
                                        <p:tgtEl>
                                          <p:spTgt spid="5123"/>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146"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11: Being a Godly Father</a:t>
            </a:r>
          </a:p>
        </p:txBody>
      </p:sp>
      <p:sp>
        <p:nvSpPr>
          <p:cNvPr id="4" name="Rectangle 3"/>
          <p:cNvSpPr>
            <a:spLocks noChangeArrowheads="1"/>
          </p:cNvSpPr>
          <p:nvPr/>
        </p:nvSpPr>
        <p:spPr bwMode="auto">
          <a:xfrm>
            <a:off x="228600" y="228600"/>
            <a:ext cx="4572000" cy="483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F0D9AA"/>
                </a:solidFill>
                <a:latin typeface="Colonna MT" charset="0"/>
              </a:rPr>
              <a:t>Most boys of a certain age are capable of conceiving a child. This physical ability does not make them capable of being a true father. A father was designed by God to be the living picture of what He is like. Worldwide, men have fallen far short of this godly example. But Praise God, He still gives us hope.</a:t>
            </a:r>
          </a:p>
        </p:txBody>
      </p:sp>
      <p:pic>
        <p:nvPicPr>
          <p:cNvPr id="6147" name="Picture 3" descr="C:\Users\Candra Poitras\Pictures\Jesus-Christ-Lamb-Mormon1[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715000" y="2336480"/>
            <a:ext cx="3273425" cy="4365946"/>
          </a:xfrm>
          <a:prstGeom prst="ellipse">
            <a:avLst/>
          </a:prstGeom>
          <a:ln>
            <a:noFill/>
          </a:ln>
          <a:effectLst>
            <a:softEdge rad="112500"/>
          </a:effectLst>
        </p:spPr>
      </p:pic>
    </p:spTree>
  </p:cSld>
  <p:clrMapOvr>
    <a:masterClrMapping/>
  </p:clrMapOvr>
  <p:transition xmlns:p14="http://schemas.microsoft.com/office/powerpoint/2010/main">
    <p:strips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6147"/>
                                        </p:tgtEl>
                                        <p:attrNameLst>
                                          <p:attrName>style.visibility</p:attrName>
                                        </p:attrNameLst>
                                      </p:cBhvr>
                                      <p:to>
                                        <p:strVal val="visible"/>
                                      </p:to>
                                    </p:set>
                                    <p:animEffect transition="in" filter="fade">
                                      <p:cBhvr>
                                        <p:cTn id="14" dur="1000"/>
                                        <p:tgtEl>
                                          <p:spTgt spid="6147"/>
                                        </p:tgtEl>
                                      </p:cBhvr>
                                    </p:animEffect>
                                    <p:anim calcmode="lin" valueType="num">
                                      <p:cBhvr>
                                        <p:cTn id="15" dur="1000" fill="hold"/>
                                        <p:tgtEl>
                                          <p:spTgt spid="6147"/>
                                        </p:tgtEl>
                                        <p:attrNameLst>
                                          <p:attrName>ppt_x</p:attrName>
                                        </p:attrNameLst>
                                      </p:cBhvr>
                                      <p:tavLst>
                                        <p:tav tm="0">
                                          <p:val>
                                            <p:strVal val="#ppt_x"/>
                                          </p:val>
                                        </p:tav>
                                        <p:tav tm="100000">
                                          <p:val>
                                            <p:strVal val="#ppt_x"/>
                                          </p:val>
                                        </p:tav>
                                      </p:tavLst>
                                    </p:anim>
                                    <p:anim calcmode="lin" valueType="num">
                                      <p:cBhvr>
                                        <p:cTn id="16" dur="1000" fill="hold"/>
                                        <p:tgtEl>
                                          <p:spTgt spid="61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11: Being a Godly Father</a:t>
            </a:r>
          </a:p>
        </p:txBody>
      </p:sp>
      <p:sp>
        <p:nvSpPr>
          <p:cNvPr id="7171" name="Rectangle 3"/>
          <p:cNvSpPr>
            <a:spLocks noChangeArrowheads="1"/>
          </p:cNvSpPr>
          <p:nvPr/>
        </p:nvSpPr>
        <p:spPr bwMode="auto">
          <a:xfrm>
            <a:off x="2286000" y="762000"/>
            <a:ext cx="67056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2800" b="1">
                <a:solidFill>
                  <a:srgbClr val="DCA330"/>
                </a:solidFill>
                <a:latin typeface="Colonna MT" charset="0"/>
                <a:cs typeface="Times New Roman" charset="0"/>
              </a:rPr>
              <a:t>The first father was not a man, but God, who created Adam and Eve and placed them in the Garden of Eden. </a:t>
            </a:r>
            <a:endParaRPr lang="en-US" sz="2800" b="1">
              <a:solidFill>
                <a:srgbClr val="DCA330"/>
              </a:solidFill>
              <a:latin typeface="Colonna MT" charset="0"/>
            </a:endParaRPr>
          </a:p>
        </p:txBody>
      </p:sp>
      <p:sp>
        <p:nvSpPr>
          <p:cNvPr id="5" name="Rectangle 4"/>
          <p:cNvSpPr>
            <a:spLocks noChangeArrowheads="1"/>
          </p:cNvSpPr>
          <p:nvPr/>
        </p:nvSpPr>
        <p:spPr bwMode="auto">
          <a:xfrm>
            <a:off x="3200400" y="2362200"/>
            <a:ext cx="49530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2800" b="1" i="1">
                <a:solidFill>
                  <a:srgbClr val="47AAFB"/>
                </a:solidFill>
                <a:latin typeface="Colonna MT" charset="0"/>
              </a:rPr>
              <a:t>“</a:t>
            </a:r>
            <a:r>
              <a:rPr lang="en-US" sz="2800" b="1" i="1">
                <a:solidFill>
                  <a:srgbClr val="47AAFB"/>
                </a:solidFill>
                <a:latin typeface="Colonna MT" charset="0"/>
              </a:rPr>
              <a:t>One God and Father of all, who is above all, and through all, and in you all</a:t>
            </a:r>
            <a:r>
              <a:rPr lang="ja-JP" altLang="en-US" sz="2800" b="1" i="1">
                <a:solidFill>
                  <a:srgbClr val="47AAFB"/>
                </a:solidFill>
                <a:latin typeface="Colonna MT" charset="0"/>
              </a:rPr>
              <a:t>”</a:t>
            </a:r>
            <a:r>
              <a:rPr lang="en-US" sz="2800" b="1" i="1">
                <a:solidFill>
                  <a:srgbClr val="47AAFB"/>
                </a:solidFill>
                <a:latin typeface="Colonna MT" charset="0"/>
              </a:rPr>
              <a:t> </a:t>
            </a:r>
            <a:r>
              <a:rPr lang="en-US" sz="2800" b="1">
                <a:solidFill>
                  <a:srgbClr val="47AAFB"/>
                </a:solidFill>
                <a:latin typeface="Colonna MT" charset="0"/>
              </a:rPr>
              <a:t>(Ephesians 4:6).</a:t>
            </a:r>
          </a:p>
        </p:txBody>
      </p:sp>
      <p:sp>
        <p:nvSpPr>
          <p:cNvPr id="6" name="Rectangle 5"/>
          <p:cNvSpPr>
            <a:spLocks noChangeArrowheads="1"/>
          </p:cNvSpPr>
          <p:nvPr/>
        </p:nvSpPr>
        <p:spPr bwMode="auto">
          <a:xfrm>
            <a:off x="2590800" y="4038600"/>
            <a:ext cx="62484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DCA330"/>
                </a:solidFill>
                <a:latin typeface="Colonna MT" charset="0"/>
              </a:rPr>
              <a:t>God came and talked to Adam and Eve every day and provided for their every need. He gave them an example and pattern of a father, and then He gave men the ability to become fathers.</a:t>
            </a:r>
          </a:p>
        </p:txBody>
      </p:sp>
    </p:spTree>
  </p:cSld>
  <p:clrMapOvr>
    <a:masterClrMapping/>
  </p:clrMapOvr>
  <p:transition xmlns:p14="http://schemas.microsoft.com/office/powerpoint/2010/main">
    <p:strips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7171"/>
                                        </p:tgtEl>
                                        <p:attrNameLst>
                                          <p:attrName>style.visibility</p:attrName>
                                        </p:attrNameLst>
                                      </p:cBhvr>
                                      <p:to>
                                        <p:strVal val="visible"/>
                                      </p:to>
                                    </p:set>
                                    <p:anim calcmode="lin" valueType="num">
                                      <p:cBhvr>
                                        <p:cTn id="7" dur="1000" fill="hold"/>
                                        <p:tgtEl>
                                          <p:spTgt spid="7171"/>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7171"/>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7171"/>
                                        </p:tgtEl>
                                        <p:attrNameLst>
                                          <p:attrName>ppt_y</p:attrName>
                                        </p:attrNameLst>
                                      </p:cBhvr>
                                      <p:tavLst>
                                        <p:tav tm="0">
                                          <p:val>
                                            <p:strVal val="#ppt_y"/>
                                          </p:val>
                                        </p:tav>
                                        <p:tav tm="100000">
                                          <p:val>
                                            <p:strVal val="#ppt_y"/>
                                          </p:val>
                                        </p:tav>
                                      </p:tavLst>
                                    </p:anim>
                                    <p:animEffect transition="in" filter="fade">
                                      <p:cBhvr>
                                        <p:cTn id="10" dur="1000"/>
                                        <p:tgtEl>
                                          <p:spTgt spid="7171"/>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8" presetClass="entr" presetSubtype="0" accel="5000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5"/>
                                        </p:tgtEl>
                                        <p:attrNameLst>
                                          <p:attrName>ppt_y</p:attrName>
                                        </p:attrNameLst>
                                      </p:cBhvr>
                                      <p:tavLst>
                                        <p:tav tm="0">
                                          <p:val>
                                            <p:strVal val="#ppt_y"/>
                                          </p:val>
                                        </p:tav>
                                        <p:tav tm="100000">
                                          <p:val>
                                            <p:strVal val="#ppt_y"/>
                                          </p:val>
                                        </p:tav>
                                      </p:tavLst>
                                    </p:anim>
                                    <p:animEffect transition="in" filter="fade">
                                      <p:cBhvr>
                                        <p:cTn id="18" dur="1000"/>
                                        <p:tgtEl>
                                          <p:spTgt spid="5"/>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48" presetClass="entr" presetSubtype="0" accel="5000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4"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25" dur="1000" fill="hold"/>
                                        <p:tgtEl>
                                          <p:spTgt spid="6"/>
                                        </p:tgtEl>
                                        <p:attrNameLst>
                                          <p:attrName>ppt_y</p:attrName>
                                        </p:attrNameLst>
                                      </p:cBhvr>
                                      <p:tavLst>
                                        <p:tav tm="0">
                                          <p:val>
                                            <p:strVal val="#ppt_y"/>
                                          </p:val>
                                        </p:tav>
                                        <p:tav tm="100000">
                                          <p:val>
                                            <p:strVal val="#ppt_y"/>
                                          </p:val>
                                        </p:tav>
                                      </p:tavLst>
                                    </p:anim>
                                    <p:animEffect transition="in" filter="fade">
                                      <p:cBhvr>
                                        <p:cTn id="2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194"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11: Being a Godly Father</a:t>
            </a:r>
          </a:p>
        </p:txBody>
      </p:sp>
      <p:sp>
        <p:nvSpPr>
          <p:cNvPr id="4" name="Rectangle 3"/>
          <p:cNvSpPr>
            <a:spLocks noChangeArrowheads="1"/>
          </p:cNvSpPr>
          <p:nvPr/>
        </p:nvSpPr>
        <p:spPr bwMode="auto">
          <a:xfrm>
            <a:off x="2057400" y="304800"/>
            <a:ext cx="70866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BA0631"/>
                </a:solidFill>
                <a:latin typeface="Colonna MT" charset="0"/>
              </a:rPr>
              <a:t>In the Bible, a father had a lot of responsibility. </a:t>
            </a:r>
          </a:p>
        </p:txBody>
      </p:sp>
      <p:sp>
        <p:nvSpPr>
          <p:cNvPr id="8195" name="Rectangle 3"/>
          <p:cNvSpPr>
            <a:spLocks noChangeArrowheads="1"/>
          </p:cNvSpPr>
          <p:nvPr/>
        </p:nvSpPr>
        <p:spPr bwMode="auto">
          <a:xfrm>
            <a:off x="2438400" y="763588"/>
            <a:ext cx="6705600" cy="609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buFontTx/>
              <a:buChar char="•"/>
              <a:tabLst>
                <a:tab pos="228600" algn="l"/>
              </a:tabLst>
            </a:pPr>
            <a:r>
              <a:rPr lang="en-US" sz="2600" b="1">
                <a:solidFill>
                  <a:srgbClr val="171735"/>
                </a:solidFill>
                <a:latin typeface="Colonna MT" charset="0"/>
                <a:cs typeface="Times New Roman" charset="0"/>
              </a:rPr>
              <a:t>He was the spiritual head of the family (Genesis 12:8; Exodus 12:3).</a:t>
            </a:r>
            <a:endParaRPr lang="en-US" sz="2600" b="1">
              <a:solidFill>
                <a:srgbClr val="171735"/>
              </a:solidFill>
              <a:latin typeface="Colonna MT" charset="0"/>
            </a:endParaRPr>
          </a:p>
          <a:p>
            <a:pPr eaLnBrk="0" hangingPunct="0">
              <a:buFontTx/>
              <a:buChar char="•"/>
              <a:tabLst>
                <a:tab pos="228600" algn="l"/>
              </a:tabLst>
            </a:pPr>
            <a:r>
              <a:rPr lang="en-US" sz="2600" b="1">
                <a:solidFill>
                  <a:srgbClr val="47AAFB"/>
                </a:solidFill>
                <a:latin typeface="Colonna MT" charset="0"/>
                <a:cs typeface="Times New Roman" charset="0"/>
              </a:rPr>
              <a:t>He, with the help of his wife, was in charge of the education of their children (Proverbs 22:6; Deuteronomy 6:7-9). This involved the passing of truth (God</a:t>
            </a:r>
            <a:r>
              <a:rPr lang="ja-JP" altLang="en-US" sz="2600" b="1">
                <a:solidFill>
                  <a:srgbClr val="47AAFB"/>
                </a:solidFill>
                <a:latin typeface="Colonna MT" charset="0"/>
                <a:cs typeface="Times New Roman" charset="0"/>
              </a:rPr>
              <a:t>’</a:t>
            </a:r>
            <a:r>
              <a:rPr lang="en-US" sz="2600" b="1">
                <a:solidFill>
                  <a:srgbClr val="47AAFB"/>
                </a:solidFill>
                <a:latin typeface="Colonna MT" charset="0"/>
                <a:cs typeface="Times New Roman" charset="0"/>
              </a:rPr>
              <a:t>s law) from one generation to another.</a:t>
            </a:r>
            <a:endParaRPr lang="en-US" sz="2600" b="1">
              <a:solidFill>
                <a:srgbClr val="47AAFB"/>
              </a:solidFill>
              <a:latin typeface="Colonna MT" charset="0"/>
            </a:endParaRPr>
          </a:p>
          <a:p>
            <a:pPr eaLnBrk="0" hangingPunct="0">
              <a:buFontTx/>
              <a:buChar char="•"/>
              <a:tabLst>
                <a:tab pos="228600" algn="l"/>
              </a:tabLst>
            </a:pPr>
            <a:r>
              <a:rPr lang="en-US" sz="2600" b="1">
                <a:solidFill>
                  <a:srgbClr val="DCA330"/>
                </a:solidFill>
                <a:latin typeface="Colonna MT" charset="0"/>
                <a:cs typeface="Times New Roman" charset="0"/>
              </a:rPr>
              <a:t>He was in charge of the wise and loving discipline of his children (Proverbs 13:24; Hebrews 12:5-11). This meant being a godly example before them.</a:t>
            </a:r>
            <a:endParaRPr lang="en-US" sz="2600" b="1">
              <a:solidFill>
                <a:srgbClr val="DCA330"/>
              </a:solidFill>
              <a:latin typeface="Colonna MT" charset="0"/>
            </a:endParaRPr>
          </a:p>
          <a:p>
            <a:pPr eaLnBrk="0" hangingPunct="0">
              <a:buFontTx/>
              <a:buChar char="•"/>
              <a:tabLst>
                <a:tab pos="228600" algn="l"/>
              </a:tabLst>
            </a:pPr>
            <a:r>
              <a:rPr lang="en-US" sz="2600" b="1">
                <a:solidFill>
                  <a:srgbClr val="6C2C04"/>
                </a:solidFill>
                <a:latin typeface="Colonna MT" charset="0"/>
                <a:cs typeface="Times New Roman" charset="0"/>
              </a:rPr>
              <a:t>He was the provider for his family</a:t>
            </a:r>
            <a:r>
              <a:rPr lang="ja-JP" altLang="en-US" sz="2600" b="1">
                <a:solidFill>
                  <a:srgbClr val="6C2C04"/>
                </a:solidFill>
                <a:latin typeface="Colonna MT" charset="0"/>
                <a:cs typeface="Times New Roman" charset="0"/>
              </a:rPr>
              <a:t>’</a:t>
            </a:r>
            <a:r>
              <a:rPr lang="en-US" sz="2600" b="1">
                <a:solidFill>
                  <a:srgbClr val="6C2C04"/>
                </a:solidFill>
                <a:latin typeface="Colonna MT" charset="0"/>
                <a:cs typeface="Times New Roman" charset="0"/>
              </a:rPr>
              <a:t>s needs (Proverbs 6:6-11; I Timothy 5:8).</a:t>
            </a:r>
          </a:p>
          <a:p>
            <a:pPr eaLnBrk="0" hangingPunct="0">
              <a:buFont typeface="Arial" charset="0"/>
              <a:buChar char="•"/>
              <a:tabLst>
                <a:tab pos="228600" algn="l"/>
              </a:tabLst>
            </a:pPr>
            <a:r>
              <a:rPr lang="en-US" sz="2600" b="1">
                <a:solidFill>
                  <a:srgbClr val="CC1704"/>
                </a:solidFill>
                <a:latin typeface="Colonna MT" charset="0"/>
                <a:cs typeface="Times New Roman" charset="0"/>
              </a:rPr>
              <a:t>He was the defender of his children</a:t>
            </a:r>
            <a:r>
              <a:rPr lang="ja-JP" altLang="en-US" sz="2600" b="1">
                <a:solidFill>
                  <a:srgbClr val="CC1704"/>
                </a:solidFill>
                <a:latin typeface="Colonna MT" charset="0"/>
                <a:cs typeface="Times New Roman" charset="0"/>
              </a:rPr>
              <a:t>’</a:t>
            </a:r>
            <a:r>
              <a:rPr lang="en-US" sz="2600" b="1">
                <a:solidFill>
                  <a:srgbClr val="CC1704"/>
                </a:solidFill>
                <a:latin typeface="Colonna MT" charset="0"/>
                <a:cs typeface="Times New Roman" charset="0"/>
              </a:rPr>
              <a:t>s rights in a court of law (Deuteronomy 22:13-19).</a:t>
            </a:r>
            <a:r>
              <a:rPr lang="en-US" sz="2600" b="1">
                <a:solidFill>
                  <a:srgbClr val="CC1704"/>
                </a:solidFill>
                <a:latin typeface="Colonna MT" charset="0"/>
              </a:rPr>
              <a:t> </a:t>
            </a:r>
          </a:p>
        </p:txBody>
      </p:sp>
    </p:spTree>
  </p:cSld>
  <p:clrMapOvr>
    <a:masterClrMapping/>
  </p:clrMapOvr>
  <p:transition xmlns:p14="http://schemas.microsoft.com/office/powerpoint/2010/main">
    <p:strip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05"/>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 calcmode="lin" valueType="num">
                                      <p:cBhvr>
                                        <p:cTn id="9" dur="500" fill="hold"/>
                                        <p:tgtEl>
                                          <p:spTgt spid="4"/>
                                        </p:tgtEl>
                                        <p:attrNameLst>
                                          <p:attrName>ppt_x</p:attrName>
                                        </p:attrNameLst>
                                      </p:cBhvr>
                                      <p:tavLst>
                                        <p:tav tm="0">
                                          <p:val>
                                            <p:strVal val="#ppt_x-.2"/>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animEffect transition="in" filter="fade">
                                      <p:cBhvr>
                                        <p:cTn id="11" dur="500"/>
                                        <p:tgtEl>
                                          <p:spTgt spid="4"/>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8195">
                                            <p:txEl>
                                              <p:pRg st="0" end="0"/>
                                            </p:txEl>
                                          </p:spTgt>
                                        </p:tgtEl>
                                        <p:attrNameLst>
                                          <p:attrName>style.visibility</p:attrName>
                                        </p:attrNameLst>
                                      </p:cBhvr>
                                      <p:to>
                                        <p:strVal val="visible"/>
                                      </p:to>
                                    </p:set>
                                    <p:anim calcmode="lin" valueType="num">
                                      <p:cBhvr>
                                        <p:cTn id="16" dur="500" fill="hold"/>
                                        <p:tgtEl>
                                          <p:spTgt spid="8195">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8195">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8195">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8195">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8195">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nodeType="clickEffect">
                                  <p:stCondLst>
                                    <p:cond delay="0"/>
                                  </p:stCondLst>
                                  <p:childTnLst>
                                    <p:set>
                                      <p:cBhvr>
                                        <p:cTn id="24" dur="1" fill="hold">
                                          <p:stCondLst>
                                            <p:cond delay="0"/>
                                          </p:stCondLst>
                                        </p:cTn>
                                        <p:tgtEl>
                                          <p:spTgt spid="8195">
                                            <p:txEl>
                                              <p:pRg st="1" end="1"/>
                                            </p:txEl>
                                          </p:spTgt>
                                        </p:tgtEl>
                                        <p:attrNameLst>
                                          <p:attrName>style.visibility</p:attrName>
                                        </p:attrNameLst>
                                      </p:cBhvr>
                                      <p:to>
                                        <p:strVal val="visible"/>
                                      </p:to>
                                    </p:set>
                                    <p:anim calcmode="lin" valueType="num">
                                      <p:cBhvr>
                                        <p:cTn id="25" dur="500" fill="hold"/>
                                        <p:tgtEl>
                                          <p:spTgt spid="8195">
                                            <p:txEl>
                                              <p:pRg st="1" end="1"/>
                                            </p:txEl>
                                          </p:spTgt>
                                        </p:tgtEl>
                                        <p:attrNameLst>
                                          <p:attrName>ppt_w</p:attrName>
                                        </p:attrNameLst>
                                      </p:cBhvr>
                                      <p:tavLst>
                                        <p:tav tm="0">
                                          <p:val>
                                            <p:strVal val="#ppt_w*0.05"/>
                                          </p:val>
                                        </p:tav>
                                        <p:tav tm="100000">
                                          <p:val>
                                            <p:strVal val="#ppt_w"/>
                                          </p:val>
                                        </p:tav>
                                      </p:tavLst>
                                    </p:anim>
                                    <p:anim calcmode="lin" valueType="num">
                                      <p:cBhvr>
                                        <p:cTn id="26" dur="500" fill="hold"/>
                                        <p:tgtEl>
                                          <p:spTgt spid="8195">
                                            <p:txEl>
                                              <p:pRg st="1" end="1"/>
                                            </p:txEl>
                                          </p:spTgt>
                                        </p:tgtEl>
                                        <p:attrNameLst>
                                          <p:attrName>ppt_h</p:attrName>
                                        </p:attrNameLst>
                                      </p:cBhvr>
                                      <p:tavLst>
                                        <p:tav tm="0">
                                          <p:val>
                                            <p:strVal val="#ppt_h"/>
                                          </p:val>
                                        </p:tav>
                                        <p:tav tm="100000">
                                          <p:val>
                                            <p:strVal val="#ppt_h"/>
                                          </p:val>
                                        </p:tav>
                                      </p:tavLst>
                                    </p:anim>
                                    <p:anim calcmode="lin" valueType="num">
                                      <p:cBhvr>
                                        <p:cTn id="27" dur="500" fill="hold"/>
                                        <p:tgtEl>
                                          <p:spTgt spid="8195">
                                            <p:txEl>
                                              <p:pRg st="1" end="1"/>
                                            </p:txEl>
                                          </p:spTgt>
                                        </p:tgtEl>
                                        <p:attrNameLst>
                                          <p:attrName>ppt_x</p:attrName>
                                        </p:attrNameLst>
                                      </p:cBhvr>
                                      <p:tavLst>
                                        <p:tav tm="0">
                                          <p:val>
                                            <p:strVal val="#ppt_x-.2"/>
                                          </p:val>
                                        </p:tav>
                                        <p:tav tm="100000">
                                          <p:val>
                                            <p:strVal val="#ppt_x"/>
                                          </p:val>
                                        </p:tav>
                                      </p:tavLst>
                                    </p:anim>
                                    <p:anim calcmode="lin" valueType="num">
                                      <p:cBhvr>
                                        <p:cTn id="28" dur="500" fill="hold"/>
                                        <p:tgtEl>
                                          <p:spTgt spid="8195">
                                            <p:txEl>
                                              <p:pRg st="1" end="1"/>
                                            </p:txEl>
                                          </p:spTgt>
                                        </p:tgtEl>
                                        <p:attrNameLst>
                                          <p:attrName>ppt_y</p:attrName>
                                        </p:attrNameLst>
                                      </p:cBhvr>
                                      <p:tavLst>
                                        <p:tav tm="0">
                                          <p:val>
                                            <p:strVal val="#ppt_y"/>
                                          </p:val>
                                        </p:tav>
                                        <p:tav tm="100000">
                                          <p:val>
                                            <p:strVal val="#ppt_y"/>
                                          </p:val>
                                        </p:tav>
                                      </p:tavLst>
                                    </p:anim>
                                    <p:animEffect transition="in" filter="fade">
                                      <p:cBhvr>
                                        <p:cTn id="29" dur="500"/>
                                        <p:tgtEl>
                                          <p:spTgt spid="8195">
                                            <p:txEl>
                                              <p:pRg st="1" end="1"/>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54" presetClass="entr" presetSubtype="0" accel="100000" fill="hold" nodeType="clickEffect">
                                  <p:stCondLst>
                                    <p:cond delay="0"/>
                                  </p:stCondLst>
                                  <p:childTnLst>
                                    <p:set>
                                      <p:cBhvr>
                                        <p:cTn id="33" dur="1" fill="hold">
                                          <p:stCondLst>
                                            <p:cond delay="0"/>
                                          </p:stCondLst>
                                        </p:cTn>
                                        <p:tgtEl>
                                          <p:spTgt spid="8195">
                                            <p:txEl>
                                              <p:pRg st="2" end="2"/>
                                            </p:txEl>
                                          </p:spTgt>
                                        </p:tgtEl>
                                        <p:attrNameLst>
                                          <p:attrName>style.visibility</p:attrName>
                                        </p:attrNameLst>
                                      </p:cBhvr>
                                      <p:to>
                                        <p:strVal val="visible"/>
                                      </p:to>
                                    </p:set>
                                    <p:anim calcmode="lin" valueType="num">
                                      <p:cBhvr>
                                        <p:cTn id="34" dur="500" fill="hold"/>
                                        <p:tgtEl>
                                          <p:spTgt spid="8195">
                                            <p:txEl>
                                              <p:pRg st="2" end="2"/>
                                            </p:txEl>
                                          </p:spTgt>
                                        </p:tgtEl>
                                        <p:attrNameLst>
                                          <p:attrName>ppt_w</p:attrName>
                                        </p:attrNameLst>
                                      </p:cBhvr>
                                      <p:tavLst>
                                        <p:tav tm="0">
                                          <p:val>
                                            <p:strVal val="#ppt_w*0.05"/>
                                          </p:val>
                                        </p:tav>
                                        <p:tav tm="100000">
                                          <p:val>
                                            <p:strVal val="#ppt_w"/>
                                          </p:val>
                                        </p:tav>
                                      </p:tavLst>
                                    </p:anim>
                                    <p:anim calcmode="lin" valueType="num">
                                      <p:cBhvr>
                                        <p:cTn id="35" dur="500" fill="hold"/>
                                        <p:tgtEl>
                                          <p:spTgt spid="8195">
                                            <p:txEl>
                                              <p:pRg st="2" end="2"/>
                                            </p:txEl>
                                          </p:spTgt>
                                        </p:tgtEl>
                                        <p:attrNameLst>
                                          <p:attrName>ppt_h</p:attrName>
                                        </p:attrNameLst>
                                      </p:cBhvr>
                                      <p:tavLst>
                                        <p:tav tm="0">
                                          <p:val>
                                            <p:strVal val="#ppt_h"/>
                                          </p:val>
                                        </p:tav>
                                        <p:tav tm="100000">
                                          <p:val>
                                            <p:strVal val="#ppt_h"/>
                                          </p:val>
                                        </p:tav>
                                      </p:tavLst>
                                    </p:anim>
                                    <p:anim calcmode="lin" valueType="num">
                                      <p:cBhvr>
                                        <p:cTn id="36" dur="500" fill="hold"/>
                                        <p:tgtEl>
                                          <p:spTgt spid="8195">
                                            <p:txEl>
                                              <p:pRg st="2" end="2"/>
                                            </p:txEl>
                                          </p:spTgt>
                                        </p:tgtEl>
                                        <p:attrNameLst>
                                          <p:attrName>ppt_x</p:attrName>
                                        </p:attrNameLst>
                                      </p:cBhvr>
                                      <p:tavLst>
                                        <p:tav tm="0">
                                          <p:val>
                                            <p:strVal val="#ppt_x-.2"/>
                                          </p:val>
                                        </p:tav>
                                        <p:tav tm="100000">
                                          <p:val>
                                            <p:strVal val="#ppt_x"/>
                                          </p:val>
                                        </p:tav>
                                      </p:tavLst>
                                    </p:anim>
                                    <p:anim calcmode="lin" valueType="num">
                                      <p:cBhvr>
                                        <p:cTn id="37" dur="500" fill="hold"/>
                                        <p:tgtEl>
                                          <p:spTgt spid="8195">
                                            <p:txEl>
                                              <p:pRg st="2" end="2"/>
                                            </p:txEl>
                                          </p:spTgt>
                                        </p:tgtEl>
                                        <p:attrNameLst>
                                          <p:attrName>ppt_y</p:attrName>
                                        </p:attrNameLst>
                                      </p:cBhvr>
                                      <p:tavLst>
                                        <p:tav tm="0">
                                          <p:val>
                                            <p:strVal val="#ppt_y"/>
                                          </p:val>
                                        </p:tav>
                                        <p:tav tm="100000">
                                          <p:val>
                                            <p:strVal val="#ppt_y"/>
                                          </p:val>
                                        </p:tav>
                                      </p:tavLst>
                                    </p:anim>
                                    <p:animEffect transition="in" filter="fade">
                                      <p:cBhvr>
                                        <p:cTn id="38" dur="500"/>
                                        <p:tgtEl>
                                          <p:spTgt spid="8195">
                                            <p:txEl>
                                              <p:pRg st="2" end="2"/>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54" presetClass="entr" presetSubtype="0" accel="100000" fill="hold" nodeType="clickEffect">
                                  <p:stCondLst>
                                    <p:cond delay="0"/>
                                  </p:stCondLst>
                                  <p:childTnLst>
                                    <p:set>
                                      <p:cBhvr>
                                        <p:cTn id="42" dur="1" fill="hold">
                                          <p:stCondLst>
                                            <p:cond delay="0"/>
                                          </p:stCondLst>
                                        </p:cTn>
                                        <p:tgtEl>
                                          <p:spTgt spid="8195">
                                            <p:txEl>
                                              <p:pRg st="3" end="3"/>
                                            </p:txEl>
                                          </p:spTgt>
                                        </p:tgtEl>
                                        <p:attrNameLst>
                                          <p:attrName>style.visibility</p:attrName>
                                        </p:attrNameLst>
                                      </p:cBhvr>
                                      <p:to>
                                        <p:strVal val="visible"/>
                                      </p:to>
                                    </p:set>
                                    <p:anim calcmode="lin" valueType="num">
                                      <p:cBhvr>
                                        <p:cTn id="43" dur="500" fill="hold"/>
                                        <p:tgtEl>
                                          <p:spTgt spid="8195">
                                            <p:txEl>
                                              <p:pRg st="3" end="3"/>
                                            </p:txEl>
                                          </p:spTgt>
                                        </p:tgtEl>
                                        <p:attrNameLst>
                                          <p:attrName>ppt_w</p:attrName>
                                        </p:attrNameLst>
                                      </p:cBhvr>
                                      <p:tavLst>
                                        <p:tav tm="0">
                                          <p:val>
                                            <p:strVal val="#ppt_w*0.05"/>
                                          </p:val>
                                        </p:tav>
                                        <p:tav tm="100000">
                                          <p:val>
                                            <p:strVal val="#ppt_w"/>
                                          </p:val>
                                        </p:tav>
                                      </p:tavLst>
                                    </p:anim>
                                    <p:anim calcmode="lin" valueType="num">
                                      <p:cBhvr>
                                        <p:cTn id="44" dur="500" fill="hold"/>
                                        <p:tgtEl>
                                          <p:spTgt spid="8195">
                                            <p:txEl>
                                              <p:pRg st="3" end="3"/>
                                            </p:txEl>
                                          </p:spTgt>
                                        </p:tgtEl>
                                        <p:attrNameLst>
                                          <p:attrName>ppt_h</p:attrName>
                                        </p:attrNameLst>
                                      </p:cBhvr>
                                      <p:tavLst>
                                        <p:tav tm="0">
                                          <p:val>
                                            <p:strVal val="#ppt_h"/>
                                          </p:val>
                                        </p:tav>
                                        <p:tav tm="100000">
                                          <p:val>
                                            <p:strVal val="#ppt_h"/>
                                          </p:val>
                                        </p:tav>
                                      </p:tavLst>
                                    </p:anim>
                                    <p:anim calcmode="lin" valueType="num">
                                      <p:cBhvr>
                                        <p:cTn id="45" dur="500" fill="hold"/>
                                        <p:tgtEl>
                                          <p:spTgt spid="8195">
                                            <p:txEl>
                                              <p:pRg st="3" end="3"/>
                                            </p:txEl>
                                          </p:spTgt>
                                        </p:tgtEl>
                                        <p:attrNameLst>
                                          <p:attrName>ppt_x</p:attrName>
                                        </p:attrNameLst>
                                      </p:cBhvr>
                                      <p:tavLst>
                                        <p:tav tm="0">
                                          <p:val>
                                            <p:strVal val="#ppt_x-.2"/>
                                          </p:val>
                                        </p:tav>
                                        <p:tav tm="100000">
                                          <p:val>
                                            <p:strVal val="#ppt_x"/>
                                          </p:val>
                                        </p:tav>
                                      </p:tavLst>
                                    </p:anim>
                                    <p:anim calcmode="lin" valueType="num">
                                      <p:cBhvr>
                                        <p:cTn id="46" dur="500" fill="hold"/>
                                        <p:tgtEl>
                                          <p:spTgt spid="8195">
                                            <p:txEl>
                                              <p:pRg st="3" end="3"/>
                                            </p:txEl>
                                          </p:spTgt>
                                        </p:tgtEl>
                                        <p:attrNameLst>
                                          <p:attrName>ppt_y</p:attrName>
                                        </p:attrNameLst>
                                      </p:cBhvr>
                                      <p:tavLst>
                                        <p:tav tm="0">
                                          <p:val>
                                            <p:strVal val="#ppt_y"/>
                                          </p:val>
                                        </p:tav>
                                        <p:tav tm="100000">
                                          <p:val>
                                            <p:strVal val="#ppt_y"/>
                                          </p:val>
                                        </p:tav>
                                      </p:tavLst>
                                    </p:anim>
                                    <p:animEffect transition="in" filter="fade">
                                      <p:cBhvr>
                                        <p:cTn id="47" dur="500"/>
                                        <p:tgtEl>
                                          <p:spTgt spid="8195">
                                            <p:txEl>
                                              <p:pRg st="3" end="3"/>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54" presetClass="entr" presetSubtype="0" accel="100000" fill="hold" nodeType="clickEffect">
                                  <p:stCondLst>
                                    <p:cond delay="0"/>
                                  </p:stCondLst>
                                  <p:childTnLst>
                                    <p:set>
                                      <p:cBhvr>
                                        <p:cTn id="51" dur="1" fill="hold">
                                          <p:stCondLst>
                                            <p:cond delay="0"/>
                                          </p:stCondLst>
                                        </p:cTn>
                                        <p:tgtEl>
                                          <p:spTgt spid="8195">
                                            <p:txEl>
                                              <p:pRg st="4" end="4"/>
                                            </p:txEl>
                                          </p:spTgt>
                                        </p:tgtEl>
                                        <p:attrNameLst>
                                          <p:attrName>style.visibility</p:attrName>
                                        </p:attrNameLst>
                                      </p:cBhvr>
                                      <p:to>
                                        <p:strVal val="visible"/>
                                      </p:to>
                                    </p:set>
                                    <p:anim calcmode="lin" valueType="num">
                                      <p:cBhvr>
                                        <p:cTn id="52" dur="500" fill="hold"/>
                                        <p:tgtEl>
                                          <p:spTgt spid="8195">
                                            <p:txEl>
                                              <p:pRg st="4" end="4"/>
                                            </p:txEl>
                                          </p:spTgt>
                                        </p:tgtEl>
                                        <p:attrNameLst>
                                          <p:attrName>ppt_w</p:attrName>
                                        </p:attrNameLst>
                                      </p:cBhvr>
                                      <p:tavLst>
                                        <p:tav tm="0">
                                          <p:val>
                                            <p:strVal val="#ppt_w*0.05"/>
                                          </p:val>
                                        </p:tav>
                                        <p:tav tm="100000">
                                          <p:val>
                                            <p:strVal val="#ppt_w"/>
                                          </p:val>
                                        </p:tav>
                                      </p:tavLst>
                                    </p:anim>
                                    <p:anim calcmode="lin" valueType="num">
                                      <p:cBhvr>
                                        <p:cTn id="53" dur="500" fill="hold"/>
                                        <p:tgtEl>
                                          <p:spTgt spid="8195">
                                            <p:txEl>
                                              <p:pRg st="4" end="4"/>
                                            </p:txEl>
                                          </p:spTgt>
                                        </p:tgtEl>
                                        <p:attrNameLst>
                                          <p:attrName>ppt_h</p:attrName>
                                        </p:attrNameLst>
                                      </p:cBhvr>
                                      <p:tavLst>
                                        <p:tav tm="0">
                                          <p:val>
                                            <p:strVal val="#ppt_h"/>
                                          </p:val>
                                        </p:tav>
                                        <p:tav tm="100000">
                                          <p:val>
                                            <p:strVal val="#ppt_h"/>
                                          </p:val>
                                        </p:tav>
                                      </p:tavLst>
                                    </p:anim>
                                    <p:anim calcmode="lin" valueType="num">
                                      <p:cBhvr>
                                        <p:cTn id="54" dur="500" fill="hold"/>
                                        <p:tgtEl>
                                          <p:spTgt spid="8195">
                                            <p:txEl>
                                              <p:pRg st="4" end="4"/>
                                            </p:txEl>
                                          </p:spTgt>
                                        </p:tgtEl>
                                        <p:attrNameLst>
                                          <p:attrName>ppt_x</p:attrName>
                                        </p:attrNameLst>
                                      </p:cBhvr>
                                      <p:tavLst>
                                        <p:tav tm="0">
                                          <p:val>
                                            <p:strVal val="#ppt_x-.2"/>
                                          </p:val>
                                        </p:tav>
                                        <p:tav tm="100000">
                                          <p:val>
                                            <p:strVal val="#ppt_x"/>
                                          </p:val>
                                        </p:tav>
                                      </p:tavLst>
                                    </p:anim>
                                    <p:anim calcmode="lin" valueType="num">
                                      <p:cBhvr>
                                        <p:cTn id="55" dur="500" fill="hold"/>
                                        <p:tgtEl>
                                          <p:spTgt spid="8195">
                                            <p:txEl>
                                              <p:pRg st="4" end="4"/>
                                            </p:txEl>
                                          </p:spTgt>
                                        </p:tgtEl>
                                        <p:attrNameLst>
                                          <p:attrName>ppt_y</p:attrName>
                                        </p:attrNameLst>
                                      </p:cBhvr>
                                      <p:tavLst>
                                        <p:tav tm="0">
                                          <p:val>
                                            <p:strVal val="#ppt_y"/>
                                          </p:val>
                                        </p:tav>
                                        <p:tav tm="100000">
                                          <p:val>
                                            <p:strVal val="#ppt_y"/>
                                          </p:val>
                                        </p:tav>
                                      </p:tavLst>
                                    </p:anim>
                                    <p:animEffect transition="in" filter="fade">
                                      <p:cBhvr>
                                        <p:cTn id="56" dur="500"/>
                                        <p:tgtEl>
                                          <p:spTgt spid="819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218"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11: Being a Godly Father</a:t>
            </a:r>
          </a:p>
        </p:txBody>
      </p:sp>
      <p:sp>
        <p:nvSpPr>
          <p:cNvPr id="4" name="Rectangle 3"/>
          <p:cNvSpPr>
            <a:spLocks noChangeArrowheads="1"/>
          </p:cNvSpPr>
          <p:nvPr/>
        </p:nvSpPr>
        <p:spPr bwMode="auto">
          <a:xfrm>
            <a:off x="152400" y="152400"/>
            <a:ext cx="44259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800" b="1">
                <a:solidFill>
                  <a:srgbClr val="F0D9AA"/>
                </a:solidFill>
                <a:latin typeface="Colonna MT" charset="0"/>
              </a:rPr>
              <a:t>What kind of a father is God?</a:t>
            </a:r>
          </a:p>
        </p:txBody>
      </p:sp>
      <p:sp>
        <p:nvSpPr>
          <p:cNvPr id="9219" name="Rectangle 3"/>
          <p:cNvSpPr>
            <a:spLocks noChangeArrowheads="1"/>
          </p:cNvSpPr>
          <p:nvPr/>
        </p:nvSpPr>
        <p:spPr bwMode="auto">
          <a:xfrm>
            <a:off x="685800" y="733246"/>
            <a:ext cx="8458200" cy="6124754"/>
          </a:xfrm>
          <a:prstGeom prst="rect">
            <a:avLst/>
          </a:prstGeom>
          <a:solidFill>
            <a:srgbClr val="171735">
              <a:alpha val="90000"/>
            </a:srgbClr>
          </a:solidFill>
          <a:ln w="9525">
            <a:noFill/>
            <a:miter lim="800000"/>
            <a:headEnd/>
            <a:tailEnd/>
          </a:ln>
          <a:effectLst/>
          <a:scene3d>
            <a:camera prst="orthographicFront"/>
            <a:lightRig rig="threePt" dir="t"/>
          </a:scene3d>
          <a:sp3d>
            <a:bevelT w="114300" prst="artDeco"/>
          </a:sp3d>
        </p:spPr>
        <p:txBody>
          <a:bodyPr anchor="ctr">
            <a:spAutoFit/>
          </a:bodyPr>
          <a:lstStyle>
            <a:lvl1pPr eaLnBrk="0" hangingPunct="0">
              <a:tabLst>
                <a:tab pos="228600" algn="l"/>
              </a:tabLst>
              <a:defRPr>
                <a:solidFill>
                  <a:schemeClr val="tx1"/>
                </a:solidFill>
                <a:latin typeface="Arial" charset="0"/>
                <a:ea typeface="ＭＳ Ｐゴシック" charset="0"/>
              </a:defRPr>
            </a:lvl1pPr>
            <a:lvl2pPr marL="742950" indent="-285750" eaLnBrk="0" hangingPunct="0">
              <a:tabLst>
                <a:tab pos="228600" algn="l"/>
              </a:tabLst>
              <a:defRPr>
                <a:solidFill>
                  <a:schemeClr val="tx1"/>
                </a:solidFill>
                <a:latin typeface="Arial" charset="0"/>
                <a:ea typeface="ＭＳ Ｐゴシック" charset="0"/>
              </a:defRPr>
            </a:lvl2pPr>
            <a:lvl3pPr marL="1143000" indent="-228600" eaLnBrk="0" hangingPunct="0">
              <a:tabLst>
                <a:tab pos="228600" algn="l"/>
              </a:tabLst>
              <a:defRPr>
                <a:solidFill>
                  <a:schemeClr val="tx1"/>
                </a:solidFill>
                <a:latin typeface="Arial" charset="0"/>
                <a:ea typeface="ＭＳ Ｐゴシック" charset="0"/>
              </a:defRPr>
            </a:lvl3pPr>
            <a:lvl4pPr marL="1600200" indent="-228600" eaLnBrk="0" hangingPunct="0">
              <a:tabLst>
                <a:tab pos="228600" algn="l"/>
              </a:tabLst>
              <a:defRPr>
                <a:solidFill>
                  <a:schemeClr val="tx1"/>
                </a:solidFill>
                <a:latin typeface="Arial" charset="0"/>
                <a:ea typeface="ＭＳ Ｐゴシック" charset="0"/>
              </a:defRPr>
            </a:lvl4pPr>
            <a:lvl5pPr marL="2057400" indent="-228600" eaLnBrk="0" hangingPunct="0">
              <a:tabLst>
                <a:tab pos="228600" algn="l"/>
              </a:tabLst>
              <a:defRPr>
                <a:solidFill>
                  <a:schemeClr val="tx1"/>
                </a:solidFill>
                <a:latin typeface="Arial" charset="0"/>
                <a:ea typeface="ＭＳ Ｐゴシック" charset="0"/>
              </a:defRPr>
            </a:lvl5pPr>
            <a:lvl6pPr marL="25146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6pPr>
            <a:lvl7pPr marL="29718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7pPr>
            <a:lvl8pPr marL="34290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8pPr>
            <a:lvl9pPr marL="38862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9pPr>
          </a:lstStyle>
          <a:p>
            <a:pPr>
              <a:buFontTx/>
              <a:buChar char="•"/>
            </a:pPr>
            <a:r>
              <a:rPr lang="en-US" sz="2800" b="1">
                <a:solidFill>
                  <a:srgbClr val="F0D9AA"/>
                </a:solidFill>
                <a:latin typeface="Colonna MT" charset="0"/>
                <a:cs typeface="Times New Roman" charset="0"/>
              </a:rPr>
              <a:t>God is a father who loves His children so much, He died in their place (Romans 5:8).</a:t>
            </a:r>
            <a:endParaRPr lang="en-US" sz="2800" b="1">
              <a:solidFill>
                <a:srgbClr val="F0D9AA"/>
              </a:solidFill>
              <a:latin typeface="Colonna MT" charset="0"/>
            </a:endParaRPr>
          </a:p>
          <a:p>
            <a:pPr>
              <a:buFontTx/>
              <a:buChar char="•"/>
            </a:pPr>
            <a:r>
              <a:rPr lang="en-US" sz="2800" b="1">
                <a:solidFill>
                  <a:srgbClr val="F0D9AA"/>
                </a:solidFill>
                <a:latin typeface="Colonna MT" charset="0"/>
                <a:cs typeface="Times New Roman" charset="0"/>
              </a:rPr>
              <a:t>He is a father who gives His children many wonderful things (James 1:17).</a:t>
            </a:r>
            <a:endParaRPr lang="en-US" sz="2800" b="1">
              <a:solidFill>
                <a:srgbClr val="F0D9AA"/>
              </a:solidFill>
              <a:latin typeface="Colonna MT" charset="0"/>
            </a:endParaRPr>
          </a:p>
          <a:p>
            <a:pPr>
              <a:buFontTx/>
              <a:buChar char="•"/>
            </a:pPr>
            <a:r>
              <a:rPr lang="en-US" sz="2800" b="1">
                <a:solidFill>
                  <a:srgbClr val="F0D9AA"/>
                </a:solidFill>
                <a:latin typeface="Colonna MT" charset="0"/>
                <a:cs typeface="Times New Roman" charset="0"/>
              </a:rPr>
              <a:t>He is a father who loves all of His children the same and never shows favoritism (Romans 2:11).</a:t>
            </a:r>
            <a:endParaRPr lang="en-US" sz="2800" b="1">
              <a:solidFill>
                <a:srgbClr val="F0D9AA"/>
              </a:solidFill>
              <a:latin typeface="Colonna MT" charset="0"/>
            </a:endParaRPr>
          </a:p>
          <a:p>
            <a:pPr>
              <a:buFontTx/>
              <a:buChar char="•"/>
            </a:pPr>
            <a:r>
              <a:rPr lang="en-US" sz="2800" b="1">
                <a:solidFill>
                  <a:srgbClr val="F0D9AA"/>
                </a:solidFill>
                <a:latin typeface="Colonna MT" charset="0"/>
                <a:cs typeface="Times New Roman" charset="0"/>
              </a:rPr>
              <a:t>He is a father who loves to talk to His children. More than 1,200 times the Bible records </a:t>
            </a:r>
            <a:r>
              <a:rPr lang="ja-JP" altLang="en-US" sz="2800" b="1">
                <a:solidFill>
                  <a:srgbClr val="F0D9AA"/>
                </a:solidFill>
                <a:latin typeface="Colonna MT" charset="0"/>
                <a:cs typeface="Times New Roman" charset="0"/>
              </a:rPr>
              <a:t>“</a:t>
            </a:r>
            <a:r>
              <a:rPr lang="en-US" sz="2800" b="1">
                <a:solidFill>
                  <a:srgbClr val="F0D9AA"/>
                </a:solidFill>
                <a:latin typeface="Colonna MT" charset="0"/>
                <a:cs typeface="Times New Roman" charset="0"/>
              </a:rPr>
              <a:t>God said,</a:t>
            </a:r>
            <a:r>
              <a:rPr lang="ja-JP" altLang="en-US" sz="2800" b="1">
                <a:solidFill>
                  <a:srgbClr val="F0D9AA"/>
                </a:solidFill>
                <a:latin typeface="Colonna MT" charset="0"/>
                <a:cs typeface="Times New Roman" charset="0"/>
              </a:rPr>
              <a:t>”</a:t>
            </a:r>
            <a:r>
              <a:rPr lang="en-US" sz="2800" b="1">
                <a:solidFill>
                  <a:srgbClr val="F0D9AA"/>
                </a:solidFill>
                <a:latin typeface="Colonna MT" charset="0"/>
                <a:cs typeface="Times New Roman" charset="0"/>
              </a:rPr>
              <a:t> </a:t>
            </a:r>
            <a:r>
              <a:rPr lang="ja-JP" altLang="en-US" sz="2800" b="1">
                <a:solidFill>
                  <a:srgbClr val="F0D9AA"/>
                </a:solidFill>
                <a:latin typeface="Colonna MT" charset="0"/>
                <a:cs typeface="Times New Roman" charset="0"/>
              </a:rPr>
              <a:t>“</a:t>
            </a:r>
            <a:r>
              <a:rPr lang="en-US" sz="2800" b="1">
                <a:solidFill>
                  <a:srgbClr val="F0D9AA"/>
                </a:solidFill>
                <a:latin typeface="Colonna MT" charset="0"/>
                <a:cs typeface="Times New Roman" charset="0"/>
              </a:rPr>
              <a:t>thus saith the Lord,</a:t>
            </a:r>
            <a:r>
              <a:rPr lang="ja-JP" altLang="en-US" sz="2800" b="1">
                <a:solidFill>
                  <a:srgbClr val="F0D9AA"/>
                </a:solidFill>
                <a:latin typeface="Colonna MT" charset="0"/>
                <a:cs typeface="Times New Roman" charset="0"/>
              </a:rPr>
              <a:t>”</a:t>
            </a:r>
            <a:r>
              <a:rPr lang="en-US" sz="2800" b="1">
                <a:solidFill>
                  <a:srgbClr val="F0D9AA"/>
                </a:solidFill>
                <a:latin typeface="Colonna MT" charset="0"/>
                <a:cs typeface="Times New Roman" charset="0"/>
              </a:rPr>
              <a:t> </a:t>
            </a:r>
            <a:r>
              <a:rPr lang="ja-JP" altLang="en-US" sz="2800" b="1">
                <a:solidFill>
                  <a:srgbClr val="F0D9AA"/>
                </a:solidFill>
                <a:latin typeface="Colonna MT" charset="0"/>
                <a:cs typeface="Times New Roman" charset="0"/>
              </a:rPr>
              <a:t>“</a:t>
            </a:r>
            <a:r>
              <a:rPr lang="en-US" sz="2800" b="1">
                <a:solidFill>
                  <a:srgbClr val="F0D9AA"/>
                </a:solidFill>
                <a:latin typeface="Colonna MT" charset="0"/>
                <a:cs typeface="Times New Roman" charset="0"/>
              </a:rPr>
              <a:t>the Lord said,</a:t>
            </a:r>
            <a:r>
              <a:rPr lang="ja-JP" altLang="en-US" sz="2800" b="1">
                <a:solidFill>
                  <a:srgbClr val="F0D9AA"/>
                </a:solidFill>
                <a:latin typeface="Colonna MT" charset="0"/>
                <a:cs typeface="Times New Roman" charset="0"/>
              </a:rPr>
              <a:t>”</a:t>
            </a:r>
            <a:r>
              <a:rPr lang="en-US" sz="2800" b="1">
                <a:solidFill>
                  <a:srgbClr val="F0D9AA"/>
                </a:solidFill>
                <a:latin typeface="Colonna MT" charset="0"/>
                <a:cs typeface="Times New Roman" charset="0"/>
              </a:rPr>
              <a:t> </a:t>
            </a:r>
            <a:r>
              <a:rPr lang="ja-JP" altLang="en-US" sz="2800" b="1">
                <a:solidFill>
                  <a:srgbClr val="F0D9AA"/>
                </a:solidFill>
                <a:latin typeface="Colonna MT" charset="0"/>
                <a:cs typeface="Times New Roman" charset="0"/>
              </a:rPr>
              <a:t>“</a:t>
            </a:r>
            <a:r>
              <a:rPr lang="en-US" sz="2800" b="1">
                <a:solidFill>
                  <a:srgbClr val="F0D9AA"/>
                </a:solidFill>
                <a:latin typeface="Colonna MT" charset="0"/>
                <a:cs typeface="Times New Roman" charset="0"/>
              </a:rPr>
              <a:t>God saith,</a:t>
            </a:r>
            <a:r>
              <a:rPr lang="ja-JP" altLang="en-US" sz="2800" b="1">
                <a:solidFill>
                  <a:srgbClr val="F0D9AA"/>
                </a:solidFill>
                <a:latin typeface="Colonna MT" charset="0"/>
                <a:cs typeface="Times New Roman" charset="0"/>
              </a:rPr>
              <a:t>”</a:t>
            </a:r>
            <a:r>
              <a:rPr lang="en-US" sz="2800" b="1">
                <a:solidFill>
                  <a:srgbClr val="F0D9AA"/>
                </a:solidFill>
                <a:latin typeface="Colonna MT" charset="0"/>
                <a:cs typeface="Times New Roman" charset="0"/>
              </a:rPr>
              <a:t> </a:t>
            </a:r>
            <a:r>
              <a:rPr lang="ja-JP" altLang="en-US" sz="2800" b="1">
                <a:solidFill>
                  <a:srgbClr val="F0D9AA"/>
                </a:solidFill>
                <a:latin typeface="Colonna MT" charset="0"/>
                <a:cs typeface="Times New Roman" charset="0"/>
              </a:rPr>
              <a:t>“</a:t>
            </a:r>
            <a:r>
              <a:rPr lang="en-US" sz="2800" b="1">
                <a:solidFill>
                  <a:srgbClr val="F0D9AA"/>
                </a:solidFill>
                <a:latin typeface="Colonna MT" charset="0"/>
                <a:cs typeface="Times New Roman" charset="0"/>
              </a:rPr>
              <a:t>Jesus said,</a:t>
            </a:r>
            <a:r>
              <a:rPr lang="ja-JP" altLang="en-US" sz="2800" b="1">
                <a:solidFill>
                  <a:srgbClr val="F0D9AA"/>
                </a:solidFill>
                <a:latin typeface="Colonna MT" charset="0"/>
                <a:cs typeface="Times New Roman" charset="0"/>
              </a:rPr>
              <a:t>”</a:t>
            </a:r>
            <a:r>
              <a:rPr lang="en-US" sz="2800" b="1">
                <a:solidFill>
                  <a:srgbClr val="F0D9AA"/>
                </a:solidFill>
                <a:latin typeface="Colonna MT" charset="0"/>
                <a:cs typeface="Times New Roman" charset="0"/>
              </a:rPr>
              <a:t> </a:t>
            </a:r>
            <a:r>
              <a:rPr lang="ja-JP" altLang="en-US" sz="2800" b="1">
                <a:solidFill>
                  <a:srgbClr val="F0D9AA"/>
                </a:solidFill>
                <a:latin typeface="Colonna MT" charset="0"/>
                <a:cs typeface="Times New Roman" charset="0"/>
              </a:rPr>
              <a:t>“</a:t>
            </a:r>
            <a:r>
              <a:rPr lang="en-US" sz="2800" b="1">
                <a:solidFill>
                  <a:srgbClr val="F0D9AA"/>
                </a:solidFill>
                <a:latin typeface="Colonna MT" charset="0"/>
                <a:cs typeface="Times New Roman" charset="0"/>
              </a:rPr>
              <a:t>Jesus saith,</a:t>
            </a:r>
            <a:r>
              <a:rPr lang="ja-JP" altLang="en-US" sz="2800" b="1">
                <a:solidFill>
                  <a:srgbClr val="F0D9AA"/>
                </a:solidFill>
                <a:latin typeface="Colonna MT" charset="0"/>
                <a:cs typeface="Times New Roman" charset="0"/>
              </a:rPr>
              <a:t>”</a:t>
            </a:r>
            <a:r>
              <a:rPr lang="en-US" sz="2800" b="1">
                <a:solidFill>
                  <a:srgbClr val="F0D9AA"/>
                </a:solidFill>
                <a:latin typeface="Colonna MT" charset="0"/>
                <a:cs typeface="Times New Roman" charset="0"/>
              </a:rPr>
              <a:t> or </a:t>
            </a:r>
            <a:r>
              <a:rPr lang="ja-JP" altLang="en-US" sz="2800" b="1">
                <a:solidFill>
                  <a:srgbClr val="F0D9AA"/>
                </a:solidFill>
                <a:latin typeface="Colonna MT" charset="0"/>
                <a:cs typeface="Times New Roman" charset="0"/>
              </a:rPr>
              <a:t>“</a:t>
            </a:r>
            <a:r>
              <a:rPr lang="en-US" sz="2800" b="1">
                <a:solidFill>
                  <a:srgbClr val="F0D9AA"/>
                </a:solidFill>
                <a:latin typeface="Colonna MT" charset="0"/>
                <a:cs typeface="Times New Roman" charset="0"/>
              </a:rPr>
              <a:t>the word of God.</a:t>
            </a:r>
            <a:r>
              <a:rPr lang="ja-JP" altLang="en-US" sz="2800" b="1">
                <a:solidFill>
                  <a:srgbClr val="F0D9AA"/>
                </a:solidFill>
                <a:latin typeface="Colonna MT" charset="0"/>
                <a:cs typeface="Times New Roman" charset="0"/>
              </a:rPr>
              <a:t>”</a:t>
            </a:r>
            <a:r>
              <a:rPr lang="en-US" sz="2800" b="1">
                <a:solidFill>
                  <a:srgbClr val="F0D9AA"/>
                </a:solidFill>
                <a:latin typeface="Colonna MT" charset="0"/>
                <a:cs typeface="Times New Roman" charset="0"/>
              </a:rPr>
              <a:t> </a:t>
            </a:r>
          </a:p>
          <a:p>
            <a:pPr>
              <a:buFont typeface="Arial" charset="0"/>
              <a:buChar char="•"/>
            </a:pPr>
            <a:r>
              <a:rPr lang="en-US" sz="2800" b="1">
                <a:solidFill>
                  <a:srgbClr val="F0D9AA"/>
                </a:solidFill>
                <a:latin typeface="Colonna MT" charset="0"/>
                <a:cs typeface="Times New Roman" charset="0"/>
              </a:rPr>
              <a:t>God gave His children rules and told them the consequences of breaking those rules (Genesis 2:15-17) The consequences are exactly what He said they would be (Genesis 3:9-24).</a:t>
            </a:r>
            <a:r>
              <a:rPr lang="en-US" sz="2800" b="1">
                <a:solidFill>
                  <a:srgbClr val="F0D9AA"/>
                </a:solidFill>
                <a:latin typeface="Colonna MT" charset="0"/>
              </a:rPr>
              <a:t> </a:t>
            </a:r>
          </a:p>
        </p:txBody>
      </p:sp>
    </p:spTree>
  </p:cSld>
  <p:clrMapOvr>
    <a:masterClrMapping/>
  </p:clrMapOvr>
  <p:transition xmlns:p14="http://schemas.microsoft.com/office/powerpoint/2010/main">
    <p:strips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11: Being a Godly Father</a:t>
            </a:r>
          </a:p>
        </p:txBody>
      </p:sp>
      <p:sp>
        <p:nvSpPr>
          <p:cNvPr id="10243" name="Rectangle 3"/>
          <p:cNvSpPr>
            <a:spLocks noChangeArrowheads="1"/>
          </p:cNvSpPr>
          <p:nvPr/>
        </p:nvSpPr>
        <p:spPr bwMode="auto">
          <a:xfrm>
            <a:off x="2667000" y="1219200"/>
            <a:ext cx="60198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buFontTx/>
              <a:buChar char="•"/>
              <a:tabLst>
                <a:tab pos="228600" algn="l"/>
              </a:tabLst>
            </a:pPr>
            <a:r>
              <a:rPr lang="en-US" sz="2800" b="1">
                <a:solidFill>
                  <a:srgbClr val="DCA330"/>
                </a:solidFill>
                <a:latin typeface="Colonna MT" charset="0"/>
                <a:cs typeface="Times New Roman" charset="0"/>
              </a:rPr>
              <a:t>God never gives up on His children. He continues to love them—no matter what they do (Jeremiah 30; Hosea 11:4; Romans 11:28). </a:t>
            </a:r>
            <a:endParaRPr lang="en-US" sz="2800" b="1">
              <a:solidFill>
                <a:srgbClr val="DCA330"/>
              </a:solidFill>
              <a:latin typeface="Colonna MT" charset="0"/>
            </a:endParaRPr>
          </a:p>
          <a:p>
            <a:pPr eaLnBrk="0" hangingPunct="0">
              <a:buFontTx/>
              <a:buChar char="•"/>
              <a:tabLst>
                <a:tab pos="228600" algn="l"/>
              </a:tabLst>
            </a:pPr>
            <a:r>
              <a:rPr lang="en-US" sz="2800" b="1">
                <a:solidFill>
                  <a:srgbClr val="F0D9AA"/>
                </a:solidFill>
                <a:latin typeface="Colonna MT" charset="0"/>
                <a:cs typeface="Times New Roman" charset="0"/>
              </a:rPr>
              <a:t>He has a plan to save them from their mistakes and sin (Revelation 21:1-7). </a:t>
            </a:r>
            <a:endParaRPr lang="en-US" sz="2800" b="1">
              <a:solidFill>
                <a:srgbClr val="F0D9AA"/>
              </a:solidFill>
              <a:latin typeface="Colonna MT" charset="0"/>
            </a:endParaRPr>
          </a:p>
          <a:p>
            <a:pPr eaLnBrk="0" hangingPunct="0">
              <a:buFontTx/>
              <a:buChar char="•"/>
              <a:tabLst>
                <a:tab pos="228600" algn="l"/>
              </a:tabLst>
            </a:pPr>
            <a:r>
              <a:rPr lang="en-US" sz="2800" b="1">
                <a:solidFill>
                  <a:srgbClr val="47AAFB"/>
                </a:solidFill>
                <a:latin typeface="Colonna MT" charset="0"/>
                <a:cs typeface="Times New Roman" charset="0"/>
              </a:rPr>
              <a:t>God is a father who always keeps His promises (2 Peter 1:4; Job 36:11).</a:t>
            </a:r>
          </a:p>
          <a:p>
            <a:pPr eaLnBrk="0" hangingPunct="0">
              <a:buFont typeface="Arial" charset="0"/>
              <a:buChar char="•"/>
              <a:tabLst>
                <a:tab pos="228600" algn="l"/>
              </a:tabLst>
            </a:pPr>
            <a:r>
              <a:rPr lang="en-US" sz="2800" b="1">
                <a:solidFill>
                  <a:srgbClr val="DCA330"/>
                </a:solidFill>
                <a:latin typeface="Colonna MT" charset="0"/>
                <a:cs typeface="Times New Roman" charset="0"/>
              </a:rPr>
              <a:t>He is a father who is always honest with His children (Numbers 23:19).</a:t>
            </a:r>
            <a:r>
              <a:rPr lang="en-US" sz="2800" b="1">
                <a:solidFill>
                  <a:srgbClr val="DCA330"/>
                </a:solidFill>
                <a:latin typeface="Colonna MT" charset="0"/>
              </a:rPr>
              <a:t> </a:t>
            </a:r>
          </a:p>
        </p:txBody>
      </p:sp>
    </p:spTree>
  </p:cSld>
  <p:clrMapOvr>
    <a:masterClrMapping/>
  </p:clrMapOvr>
  <p:transition xmlns:p14="http://schemas.microsoft.com/office/powerpoint/2010/main">
    <p:strips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p:cTn id="7" dur="500" fill="hold"/>
                                        <p:tgtEl>
                                          <p:spTgt spid="1024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1024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1024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10243">
                                            <p:txEl>
                                              <p:pRg st="1" end="1"/>
                                            </p:txEl>
                                          </p:spTgt>
                                        </p:tgtEl>
                                        <p:attrNameLst>
                                          <p:attrName>style.visibility</p:attrName>
                                        </p:attrNameLst>
                                      </p:cBhvr>
                                      <p:to>
                                        <p:strVal val="visible"/>
                                      </p:to>
                                    </p:set>
                                    <p:anim calcmode="lin" valueType="num">
                                      <p:cBhvr>
                                        <p:cTn id="15" dur="500" fill="hold"/>
                                        <p:tgtEl>
                                          <p:spTgt spid="1024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1024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1024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9" presetClass="entr" presetSubtype="0" accel="100000" fill="hold" nodeType="clickEffect">
                                  <p:stCondLst>
                                    <p:cond delay="0"/>
                                  </p:stCondLst>
                                  <p:childTnLst>
                                    <p:set>
                                      <p:cBhvr>
                                        <p:cTn id="22" dur="1" fill="hold">
                                          <p:stCondLst>
                                            <p:cond delay="0"/>
                                          </p:stCondLst>
                                        </p:cTn>
                                        <p:tgtEl>
                                          <p:spTgt spid="10243">
                                            <p:txEl>
                                              <p:pRg st="2" end="2"/>
                                            </p:txEl>
                                          </p:spTgt>
                                        </p:tgtEl>
                                        <p:attrNameLst>
                                          <p:attrName>style.visibility</p:attrName>
                                        </p:attrNameLst>
                                      </p:cBhvr>
                                      <p:to>
                                        <p:strVal val="visible"/>
                                      </p:to>
                                    </p:set>
                                    <p:anim calcmode="lin" valueType="num">
                                      <p:cBhvr>
                                        <p:cTn id="23" dur="500" fill="hold"/>
                                        <p:tgtEl>
                                          <p:spTgt spid="1024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1024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1024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9" presetClass="entr" presetSubtype="0" accel="100000" fill="hold" nodeType="clickEffect">
                                  <p:stCondLst>
                                    <p:cond delay="0"/>
                                  </p:stCondLst>
                                  <p:childTnLst>
                                    <p:set>
                                      <p:cBhvr>
                                        <p:cTn id="30" dur="1" fill="hold">
                                          <p:stCondLst>
                                            <p:cond delay="0"/>
                                          </p:stCondLst>
                                        </p:cTn>
                                        <p:tgtEl>
                                          <p:spTgt spid="10243">
                                            <p:txEl>
                                              <p:pRg st="3" end="3"/>
                                            </p:txEl>
                                          </p:spTgt>
                                        </p:tgtEl>
                                        <p:attrNameLst>
                                          <p:attrName>style.visibility</p:attrName>
                                        </p:attrNameLst>
                                      </p:cBhvr>
                                      <p:to>
                                        <p:strVal val="visible"/>
                                      </p:to>
                                    </p:set>
                                    <p:anim calcmode="lin" valueType="num">
                                      <p:cBhvr>
                                        <p:cTn id="31" dur="500" fill="hold"/>
                                        <p:tgtEl>
                                          <p:spTgt spid="10243">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10243">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10243">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266"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11: Being a Godly Father</a:t>
            </a:r>
          </a:p>
        </p:txBody>
      </p:sp>
      <p:sp>
        <p:nvSpPr>
          <p:cNvPr id="4" name="Rectangle 3"/>
          <p:cNvSpPr>
            <a:spLocks noChangeArrowheads="1"/>
          </p:cNvSpPr>
          <p:nvPr/>
        </p:nvSpPr>
        <p:spPr bwMode="auto">
          <a:xfrm>
            <a:off x="2209800" y="457200"/>
            <a:ext cx="69342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171735"/>
                </a:solidFill>
                <a:latin typeface="Colonna MT" charset="0"/>
              </a:rPr>
              <a:t>The examples of human fathers found in God</a:t>
            </a:r>
            <a:r>
              <a:rPr lang="ja-JP" altLang="en-US" sz="2800" b="1">
                <a:solidFill>
                  <a:srgbClr val="171735"/>
                </a:solidFill>
                <a:latin typeface="Colonna MT" charset="0"/>
              </a:rPr>
              <a:t>’</a:t>
            </a:r>
            <a:r>
              <a:rPr lang="en-US" sz="2800" b="1">
                <a:solidFill>
                  <a:srgbClr val="171735"/>
                </a:solidFill>
                <a:latin typeface="Colonna MT" charset="0"/>
              </a:rPr>
              <a:t>s Word remind us that we all have a long way to go before we are the type of father He showed us:</a:t>
            </a:r>
          </a:p>
        </p:txBody>
      </p:sp>
      <p:sp>
        <p:nvSpPr>
          <p:cNvPr id="11267" name="Rectangle 3"/>
          <p:cNvSpPr>
            <a:spLocks noChangeArrowheads="1"/>
          </p:cNvSpPr>
          <p:nvPr/>
        </p:nvSpPr>
        <p:spPr bwMode="auto">
          <a:xfrm>
            <a:off x="2514600" y="2286000"/>
            <a:ext cx="6477000" cy="424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eaLnBrk="0" hangingPunct="0">
              <a:buFontTx/>
              <a:buChar char="•"/>
              <a:tabLst>
                <a:tab pos="228600" algn="l"/>
              </a:tabLst>
            </a:pPr>
            <a:r>
              <a:rPr lang="en-US" sz="2700" b="1">
                <a:solidFill>
                  <a:srgbClr val="BA0631"/>
                </a:solidFill>
                <a:latin typeface="Colonna MT" charset="0"/>
                <a:cs typeface="Times New Roman" charset="0"/>
              </a:rPr>
              <a:t>Abraham sent his firstborn son (born of a bondwoman and not God</a:t>
            </a:r>
            <a:r>
              <a:rPr lang="ja-JP" altLang="en-US" sz="2700" b="1">
                <a:solidFill>
                  <a:srgbClr val="BA0631"/>
                </a:solidFill>
                <a:latin typeface="Colonna MT" charset="0"/>
                <a:cs typeface="Times New Roman" charset="0"/>
              </a:rPr>
              <a:t>’</a:t>
            </a:r>
            <a:r>
              <a:rPr lang="en-US" sz="2700" b="1">
                <a:solidFill>
                  <a:srgbClr val="BA0631"/>
                </a:solidFill>
                <a:latin typeface="Colonna MT" charset="0"/>
                <a:cs typeface="Times New Roman" charset="0"/>
              </a:rPr>
              <a:t>s promised child) away from his camp and life (Genesis 21:8-14).</a:t>
            </a:r>
            <a:endParaRPr lang="en-US" sz="2700" b="1">
              <a:solidFill>
                <a:srgbClr val="BA0631"/>
              </a:solidFill>
              <a:latin typeface="Colonna MT" charset="0"/>
            </a:endParaRPr>
          </a:p>
          <a:p>
            <a:pPr algn="just" eaLnBrk="0" hangingPunct="0">
              <a:buFontTx/>
              <a:buChar char="•"/>
              <a:tabLst>
                <a:tab pos="228600" algn="l"/>
              </a:tabLst>
            </a:pPr>
            <a:r>
              <a:rPr lang="en-US" sz="2700" b="1">
                <a:solidFill>
                  <a:srgbClr val="47AAFB"/>
                </a:solidFill>
                <a:latin typeface="Colonna MT" charset="0"/>
                <a:cs typeface="Times New Roman" charset="0"/>
              </a:rPr>
              <a:t>Isaac favored one son more than the other and tried to bless his boys against the spoken will of God (Genesis 25:23; 27:1-4).</a:t>
            </a:r>
            <a:endParaRPr lang="en-US" sz="2700" b="1">
              <a:solidFill>
                <a:srgbClr val="47AAFB"/>
              </a:solidFill>
              <a:latin typeface="Colonna MT" charset="0"/>
            </a:endParaRPr>
          </a:p>
          <a:p>
            <a:pPr algn="just" eaLnBrk="0" hangingPunct="0">
              <a:buFontTx/>
              <a:buChar char="•"/>
              <a:tabLst>
                <a:tab pos="228600" algn="l"/>
              </a:tabLst>
            </a:pPr>
            <a:r>
              <a:rPr lang="en-US" sz="2700" b="1">
                <a:solidFill>
                  <a:srgbClr val="DCA330"/>
                </a:solidFill>
                <a:latin typeface="Colonna MT" charset="0"/>
                <a:cs typeface="Times New Roman" charset="0"/>
              </a:rPr>
              <a:t>Jacob also showed favoritism among his children. This led to jealousy and eventual heartbreak for his family—especially his beloved son Joseph (Genesis 37:3-4, 12-36).</a:t>
            </a:r>
            <a:endParaRPr lang="en-US" sz="2700" b="1">
              <a:solidFill>
                <a:srgbClr val="DCA330"/>
              </a:solidFill>
              <a:latin typeface="Colonna MT" charset="0"/>
            </a:endParaRPr>
          </a:p>
        </p:txBody>
      </p:sp>
    </p:spTree>
  </p:cSld>
  <p:clrMapOvr>
    <a:masterClrMapping/>
  </p:clrMapOvr>
  <p:transition xmlns:p14="http://schemas.microsoft.com/office/powerpoint/2010/main">
    <p:strips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41" presetClass="entr" presetSubtype="0" fill="hold" nodeType="clickEffect">
                                  <p:stCondLst>
                                    <p:cond delay="0"/>
                                  </p:stCondLst>
                                  <p:iterate type="lt">
                                    <p:tmPct val="10000"/>
                                  </p:iterate>
                                  <p:childTnLst>
                                    <p:set>
                                      <p:cBhvr>
                                        <p:cTn id="15" dur="1" fill="hold">
                                          <p:stCondLst>
                                            <p:cond delay="0"/>
                                          </p:stCondLst>
                                        </p:cTn>
                                        <p:tgtEl>
                                          <p:spTgt spid="11267">
                                            <p:txEl>
                                              <p:pRg st="0" end="0"/>
                                            </p:txEl>
                                          </p:spTgt>
                                        </p:tgtEl>
                                        <p:attrNameLst>
                                          <p:attrName>style.visibility</p:attrName>
                                        </p:attrNameLst>
                                      </p:cBhvr>
                                      <p:to>
                                        <p:strVal val="visible"/>
                                      </p:to>
                                    </p:set>
                                    <p:anim calcmode="lin" valueType="num">
                                      <p:cBhvr>
                                        <p:cTn id="16" dur="500" fill="hold"/>
                                        <p:tgtEl>
                                          <p:spTgt spid="11267">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1267">
                                            <p:txEl>
                                              <p:pRg st="0" end="0"/>
                                            </p:txEl>
                                          </p:spTgt>
                                        </p:tgtEl>
                                        <p:attrNameLst>
                                          <p:attrName>ppt_y</p:attrName>
                                        </p:attrNameLst>
                                      </p:cBhvr>
                                      <p:tavLst>
                                        <p:tav tm="0">
                                          <p:val>
                                            <p:strVal val="#ppt_y"/>
                                          </p:val>
                                        </p:tav>
                                        <p:tav tm="100000">
                                          <p:val>
                                            <p:strVal val="#ppt_y"/>
                                          </p:val>
                                        </p:tav>
                                      </p:tavLst>
                                    </p:anim>
                                    <p:anim calcmode="lin" valueType="num">
                                      <p:cBhvr>
                                        <p:cTn id="18" dur="500" fill="hold"/>
                                        <p:tgtEl>
                                          <p:spTgt spid="11267">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1267">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1267">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41" presetClass="entr" presetSubtype="0" fill="hold" nodeType="clickEffect">
                                  <p:stCondLst>
                                    <p:cond delay="0"/>
                                  </p:stCondLst>
                                  <p:iterate type="lt">
                                    <p:tmPct val="10000"/>
                                  </p:iterate>
                                  <p:childTnLst>
                                    <p:set>
                                      <p:cBhvr>
                                        <p:cTn id="24" dur="1" fill="hold">
                                          <p:stCondLst>
                                            <p:cond delay="0"/>
                                          </p:stCondLst>
                                        </p:cTn>
                                        <p:tgtEl>
                                          <p:spTgt spid="11267">
                                            <p:txEl>
                                              <p:pRg st="1" end="1"/>
                                            </p:txEl>
                                          </p:spTgt>
                                        </p:tgtEl>
                                        <p:attrNameLst>
                                          <p:attrName>style.visibility</p:attrName>
                                        </p:attrNameLst>
                                      </p:cBhvr>
                                      <p:to>
                                        <p:strVal val="visible"/>
                                      </p:to>
                                    </p:set>
                                    <p:anim calcmode="lin" valueType="num">
                                      <p:cBhvr>
                                        <p:cTn id="25" dur="500" fill="hold"/>
                                        <p:tgtEl>
                                          <p:spTgt spid="11267">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1267">
                                            <p:txEl>
                                              <p:pRg st="1" end="1"/>
                                            </p:txEl>
                                          </p:spTgt>
                                        </p:tgtEl>
                                        <p:attrNameLst>
                                          <p:attrName>ppt_y</p:attrName>
                                        </p:attrNameLst>
                                      </p:cBhvr>
                                      <p:tavLst>
                                        <p:tav tm="0">
                                          <p:val>
                                            <p:strVal val="#ppt_y"/>
                                          </p:val>
                                        </p:tav>
                                        <p:tav tm="100000">
                                          <p:val>
                                            <p:strVal val="#ppt_y"/>
                                          </p:val>
                                        </p:tav>
                                      </p:tavLst>
                                    </p:anim>
                                    <p:anim calcmode="lin" valueType="num">
                                      <p:cBhvr>
                                        <p:cTn id="27" dur="500" fill="hold"/>
                                        <p:tgtEl>
                                          <p:spTgt spid="11267">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1267">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1267">
                                            <p:txEl>
                                              <p:pRg st="1" end="1"/>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41" presetClass="entr" presetSubtype="0" fill="hold" nodeType="clickEffect">
                                  <p:stCondLst>
                                    <p:cond delay="0"/>
                                  </p:stCondLst>
                                  <p:iterate type="lt">
                                    <p:tmPct val="10000"/>
                                  </p:iterate>
                                  <p:childTnLst>
                                    <p:set>
                                      <p:cBhvr>
                                        <p:cTn id="33" dur="1" fill="hold">
                                          <p:stCondLst>
                                            <p:cond delay="0"/>
                                          </p:stCondLst>
                                        </p:cTn>
                                        <p:tgtEl>
                                          <p:spTgt spid="11267">
                                            <p:txEl>
                                              <p:pRg st="2" end="2"/>
                                            </p:txEl>
                                          </p:spTgt>
                                        </p:tgtEl>
                                        <p:attrNameLst>
                                          <p:attrName>style.visibility</p:attrName>
                                        </p:attrNameLst>
                                      </p:cBhvr>
                                      <p:to>
                                        <p:strVal val="visible"/>
                                      </p:to>
                                    </p:set>
                                    <p:anim calcmode="lin" valueType="num">
                                      <p:cBhvr>
                                        <p:cTn id="34" dur="500" fill="hold"/>
                                        <p:tgtEl>
                                          <p:spTgt spid="11267">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11267">
                                            <p:txEl>
                                              <p:pRg st="2" end="2"/>
                                            </p:txEl>
                                          </p:spTgt>
                                        </p:tgtEl>
                                        <p:attrNameLst>
                                          <p:attrName>ppt_y</p:attrName>
                                        </p:attrNameLst>
                                      </p:cBhvr>
                                      <p:tavLst>
                                        <p:tav tm="0">
                                          <p:val>
                                            <p:strVal val="#ppt_y"/>
                                          </p:val>
                                        </p:tav>
                                        <p:tav tm="100000">
                                          <p:val>
                                            <p:strVal val="#ppt_y"/>
                                          </p:val>
                                        </p:tav>
                                      </p:tavLst>
                                    </p:anim>
                                    <p:anim calcmode="lin" valueType="num">
                                      <p:cBhvr>
                                        <p:cTn id="36" dur="500" fill="hold"/>
                                        <p:tgtEl>
                                          <p:spTgt spid="11267">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11267">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1126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mixed_fabrics">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mixed_fabrics</Template>
  <TotalTime>226</TotalTime>
  <Words>1783</Words>
  <Application>Microsoft Macintosh PowerPoint</Application>
  <PresentationFormat>On-screen Show (4:3)</PresentationFormat>
  <Paragraphs>77</Paragraphs>
  <Slides>16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Tahoma</vt:lpstr>
      <vt:lpstr>Calibri</vt:lpstr>
      <vt:lpstr>Bernard MT Condensed</vt:lpstr>
      <vt:lpstr>Colonna MT</vt:lpstr>
      <vt:lpstr>Times New Roman</vt:lpstr>
      <vt:lpstr>mixed_fabrics</vt:lpstr>
      <vt:lpstr>Family Life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Family Life</dc:title>
  <dc:creator>Candra Poitras</dc:creator>
  <cp:lastModifiedBy>Ashton Loyd</cp:lastModifiedBy>
  <cp:revision>5</cp:revision>
  <dcterms:created xsi:type="dcterms:W3CDTF">2010-10-03T01:07:11Z</dcterms:created>
  <dcterms:modified xsi:type="dcterms:W3CDTF">2018-02-16T22:35:59Z</dcterms:modified>
</cp:coreProperties>
</file>