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6"/>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 id="284" r:id="rId19"/>
    <p:sldId id="296" r:id="rId20"/>
    <p:sldId id="275" r:id="rId21"/>
    <p:sldId id="283" r:id="rId22"/>
    <p:sldId id="295" r:id="rId23"/>
    <p:sldId id="276" r:id="rId24"/>
    <p:sldId id="286"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0631"/>
    <a:srgbClr val="171735"/>
    <a:srgbClr val="F4E2BE"/>
    <a:srgbClr val="DCA330"/>
    <a:srgbClr val="47AAFB"/>
    <a:srgbClr val="CC1704"/>
    <a:srgbClr val="6C2C04"/>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72" autoAdjust="0"/>
    <p:restoredTop sz="94660"/>
  </p:normalViewPr>
  <p:slideViewPr>
    <p:cSldViewPr>
      <p:cViewPr varScale="1">
        <p:scale>
          <a:sx n="53" d="100"/>
          <a:sy n="53" d="100"/>
        </p:scale>
        <p:origin x="-336"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FC70F36-6226-1040-B1EC-3A5E8790F9EF}" type="slidenum">
              <a:rPr lang="en-US"/>
              <a:pPr/>
              <a:t>‹#›</a:t>
            </a:fld>
            <a:endParaRPr lang="en-US"/>
          </a:p>
        </p:txBody>
      </p:sp>
    </p:spTree>
    <p:extLst>
      <p:ext uri="{BB962C8B-B14F-4D97-AF65-F5344CB8AC3E}">
        <p14:creationId xmlns:p14="http://schemas.microsoft.com/office/powerpoint/2010/main" val="387762933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2741698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2479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8554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528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73469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1952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4603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6094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20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85897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461032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image" Target="../media/image12.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5" Type="http://schemas.openxmlformats.org/officeDocument/2006/relationships/image" Target="../media/image18.jpeg"/><Relationship Id="rId6"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2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4800600" y="5181600"/>
            <a:ext cx="4343400" cy="609600"/>
          </a:xfrm>
        </p:spPr>
        <p:txBody>
          <a:bodyPr/>
          <a:lstStyle/>
          <a:p>
            <a:pPr eaLnBrk="1" hangingPunct="1"/>
            <a:r>
              <a:rPr lang="en-US" sz="2400">
                <a:solidFill>
                  <a:srgbClr val="DCA330"/>
                </a:solidFill>
                <a:latin typeface="Bernard MT Condensed" charset="0"/>
              </a:rPr>
              <a:t>Lesson 15: Keeping Trouble out by Discipline</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checke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2292" name="Picture 4" descr="C:\Users\Candra Poitras\Pictures\DSCF1763[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38800" y="0"/>
            <a:ext cx="3508744" cy="6858000"/>
          </a:xfrm>
          <a:prstGeom prst="rect">
            <a:avLst/>
          </a:prstGeom>
          <a:ln>
            <a:noFill/>
          </a:ln>
          <a:effectLst>
            <a:softEdge rad="112500"/>
          </a:effectLst>
        </p:spPr>
      </p:pic>
      <p:sp>
        <p:nvSpPr>
          <p:cNvPr id="12291"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0" y="0"/>
            <a:ext cx="5410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F4E2BE"/>
                </a:solidFill>
                <a:latin typeface="Colonna MT" charset="0"/>
              </a:rPr>
              <a:t>Divine discipline was never meant as an expression of anger or revenge.</a:t>
            </a:r>
          </a:p>
        </p:txBody>
      </p:sp>
      <p:sp>
        <p:nvSpPr>
          <p:cNvPr id="2" name="Rectangle 3"/>
          <p:cNvSpPr>
            <a:spLocks noChangeArrowheads="1"/>
          </p:cNvSpPr>
          <p:nvPr/>
        </p:nvSpPr>
        <p:spPr bwMode="auto">
          <a:xfrm>
            <a:off x="457200" y="1371600"/>
            <a:ext cx="5105400" cy="529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600" b="1">
                <a:solidFill>
                  <a:srgbClr val="F4E2BE"/>
                </a:solidFill>
                <a:latin typeface="Colonna MT" charset="0"/>
                <a:cs typeface="Times New Roman" charset="0"/>
              </a:rPr>
              <a:t>Divine discipline is proof that God loves His children. He will never abandon them or correct them because He is angry with them.</a:t>
            </a:r>
            <a:endParaRPr lang="en-US" sz="2600" b="1">
              <a:solidFill>
                <a:srgbClr val="F4E2BE"/>
              </a:solidFill>
              <a:latin typeface="Colonna MT" charset="0"/>
            </a:endParaRPr>
          </a:p>
          <a:p>
            <a:pPr eaLnBrk="0" hangingPunct="0">
              <a:buFontTx/>
              <a:buChar char="•"/>
              <a:tabLst>
                <a:tab pos="228600" algn="l"/>
              </a:tabLst>
            </a:pPr>
            <a:r>
              <a:rPr lang="en-US" sz="2600" b="1">
                <a:solidFill>
                  <a:srgbClr val="F4E2BE"/>
                </a:solidFill>
                <a:latin typeface="Colonna MT" charset="0"/>
                <a:cs typeface="Times New Roman" charset="0"/>
              </a:rPr>
              <a:t>Divine discipline is meant to help God</a:t>
            </a:r>
            <a:r>
              <a:rPr lang="ja-JP" altLang="en-US" sz="2600" b="1">
                <a:solidFill>
                  <a:srgbClr val="F4E2BE"/>
                </a:solidFill>
                <a:latin typeface="Colonna MT" charset="0"/>
                <a:cs typeface="Times New Roman" charset="0"/>
              </a:rPr>
              <a:t>’</a:t>
            </a:r>
            <a:r>
              <a:rPr lang="en-US" sz="2600" b="1">
                <a:solidFill>
                  <a:srgbClr val="F4E2BE"/>
                </a:solidFill>
                <a:latin typeface="Colonna MT" charset="0"/>
                <a:cs typeface="Times New Roman" charset="0"/>
              </a:rPr>
              <a:t>s children become holy.</a:t>
            </a:r>
            <a:endParaRPr lang="en-US" sz="2600" b="1">
              <a:solidFill>
                <a:srgbClr val="F4E2BE"/>
              </a:solidFill>
              <a:latin typeface="Colonna MT" charset="0"/>
            </a:endParaRPr>
          </a:p>
          <a:p>
            <a:pPr eaLnBrk="0" hangingPunct="0">
              <a:buFontTx/>
              <a:buChar char="•"/>
              <a:tabLst>
                <a:tab pos="228600" algn="l"/>
              </a:tabLst>
            </a:pPr>
            <a:r>
              <a:rPr lang="en-US" sz="2600" b="1">
                <a:solidFill>
                  <a:srgbClr val="F4E2BE"/>
                </a:solidFill>
                <a:latin typeface="Colonna MT" charset="0"/>
                <a:cs typeface="Times New Roman" charset="0"/>
              </a:rPr>
              <a:t>Divine discipline may be painful, but it is intended to produce right living and peace with God.</a:t>
            </a:r>
          </a:p>
          <a:p>
            <a:pPr eaLnBrk="0" hangingPunct="0">
              <a:buFont typeface="Arial" charset="0"/>
              <a:buChar char="•"/>
              <a:tabLst>
                <a:tab pos="228600" algn="l"/>
              </a:tabLst>
            </a:pPr>
            <a:r>
              <a:rPr lang="en-US" sz="2600" b="1">
                <a:solidFill>
                  <a:srgbClr val="F4E2BE"/>
                </a:solidFill>
                <a:latin typeface="Colonna MT" charset="0"/>
                <a:cs typeface="Times New Roman" charset="0"/>
              </a:rPr>
              <a:t>To get the proper good out of divine discipline, it must be endured, remembering God</a:t>
            </a:r>
            <a:r>
              <a:rPr lang="ja-JP" altLang="en-US" sz="2600" b="1">
                <a:solidFill>
                  <a:srgbClr val="F4E2BE"/>
                </a:solidFill>
                <a:latin typeface="Colonna MT" charset="0"/>
                <a:cs typeface="Times New Roman" charset="0"/>
              </a:rPr>
              <a:t>’</a:t>
            </a:r>
            <a:r>
              <a:rPr lang="en-US" sz="2600" b="1">
                <a:solidFill>
                  <a:srgbClr val="F4E2BE"/>
                </a:solidFill>
                <a:latin typeface="Colonna MT" charset="0"/>
                <a:cs typeface="Times New Roman" charset="0"/>
              </a:rPr>
              <a:t>s grace and love toward all His children.</a:t>
            </a:r>
            <a:r>
              <a:rPr lang="en-US" sz="2600" b="1">
                <a:solidFill>
                  <a:srgbClr val="F4E2BE"/>
                </a:solidFill>
                <a:latin typeface="Colonna MT" charset="0"/>
              </a:rPr>
              <a:t> </a:t>
            </a:r>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Scale>
                                      <p:cBhvr>
                                        <p:cTn id="14" dur="1000" decel="50000" fill="hold">
                                          <p:stCondLst>
                                            <p:cond delay="0"/>
                                          </p:stCondLst>
                                        </p:cTn>
                                        <p:tgtEl>
                                          <p:spTgt spid="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
                                            <p:txEl>
                                              <p:pRg st="0" end="0"/>
                                            </p:txEl>
                                          </p:spTgt>
                                        </p:tgtEl>
                                        <p:attrNameLst>
                                          <p:attrName>ppt_x</p:attrName>
                                          <p:attrName>ppt_y</p:attrName>
                                        </p:attrNameLst>
                                      </p:cBhvr>
                                    </p:animMotion>
                                    <p:animEffect transition="in" filter="fade">
                                      <p:cBhvr>
                                        <p:cTn id="16" dur="1000"/>
                                        <p:tgtEl>
                                          <p:spTgt spid="2">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Scale>
                                      <p:cBhvr>
                                        <p:cTn id="21" dur="1000" decel="50000" fill="hold">
                                          <p:stCondLst>
                                            <p:cond delay="0"/>
                                          </p:stCondLst>
                                        </p:cTn>
                                        <p:tgtEl>
                                          <p:spTgt spid="2">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
                                            <p:txEl>
                                              <p:pRg st="1" end="1"/>
                                            </p:txEl>
                                          </p:spTgt>
                                        </p:tgtEl>
                                        <p:attrNameLst>
                                          <p:attrName>ppt_x</p:attrName>
                                          <p:attrName>ppt_y</p:attrName>
                                        </p:attrNameLst>
                                      </p:cBhvr>
                                    </p:animMotion>
                                    <p:animEffect transition="in" filter="fade">
                                      <p:cBhvr>
                                        <p:cTn id="23" dur="1000"/>
                                        <p:tgtEl>
                                          <p:spTgt spid="2">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nodeType="clickEffect">
                                  <p:stCondLst>
                                    <p:cond delay="0"/>
                                  </p:stCondLst>
                                  <p:childTnLst>
                                    <p:set>
                                      <p:cBhvr>
                                        <p:cTn id="27" dur="1" fill="hold">
                                          <p:stCondLst>
                                            <p:cond delay="0"/>
                                          </p:stCondLst>
                                        </p:cTn>
                                        <p:tgtEl>
                                          <p:spTgt spid="2">
                                            <p:txEl>
                                              <p:pRg st="2" end="2"/>
                                            </p:txEl>
                                          </p:spTgt>
                                        </p:tgtEl>
                                        <p:attrNameLst>
                                          <p:attrName>style.visibility</p:attrName>
                                        </p:attrNameLst>
                                      </p:cBhvr>
                                      <p:to>
                                        <p:strVal val="visible"/>
                                      </p:to>
                                    </p:set>
                                    <p:animScale>
                                      <p:cBhvr>
                                        <p:cTn id="28" dur="1000" decel="50000" fill="hold">
                                          <p:stCondLst>
                                            <p:cond delay="0"/>
                                          </p:stCondLst>
                                        </p:cTn>
                                        <p:tgtEl>
                                          <p:spTgt spid="2">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
                                            <p:txEl>
                                              <p:pRg st="2" end="2"/>
                                            </p:txEl>
                                          </p:spTgt>
                                        </p:tgtEl>
                                        <p:attrNameLst>
                                          <p:attrName>ppt_x</p:attrName>
                                          <p:attrName>ppt_y</p:attrName>
                                        </p:attrNameLst>
                                      </p:cBhvr>
                                    </p:animMotion>
                                    <p:animEffect transition="in" filter="fade">
                                      <p:cBhvr>
                                        <p:cTn id="30" dur="1000"/>
                                        <p:tgtEl>
                                          <p:spTgt spid="2">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nodeType="clickEffect">
                                  <p:stCondLst>
                                    <p:cond delay="0"/>
                                  </p:stCondLst>
                                  <p:childTnLst>
                                    <p:set>
                                      <p:cBhvr>
                                        <p:cTn id="34" dur="1" fill="hold">
                                          <p:stCondLst>
                                            <p:cond delay="0"/>
                                          </p:stCondLst>
                                        </p:cTn>
                                        <p:tgtEl>
                                          <p:spTgt spid="2">
                                            <p:txEl>
                                              <p:pRg st="3" end="3"/>
                                            </p:txEl>
                                          </p:spTgt>
                                        </p:tgtEl>
                                        <p:attrNameLst>
                                          <p:attrName>style.visibility</p:attrName>
                                        </p:attrNameLst>
                                      </p:cBhvr>
                                      <p:to>
                                        <p:strVal val="visible"/>
                                      </p:to>
                                    </p:set>
                                    <p:animScale>
                                      <p:cBhvr>
                                        <p:cTn id="35" dur="1000" decel="50000" fill="hold">
                                          <p:stCondLst>
                                            <p:cond delay="0"/>
                                          </p:stCondLst>
                                        </p:cTn>
                                        <p:tgtEl>
                                          <p:spTgt spid="2">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2">
                                            <p:txEl>
                                              <p:pRg st="3" end="3"/>
                                            </p:txEl>
                                          </p:spTgt>
                                        </p:tgtEl>
                                        <p:attrNameLst>
                                          <p:attrName>ppt_x</p:attrName>
                                          <p:attrName>ppt_y</p:attrName>
                                        </p:attrNameLst>
                                      </p:cBhvr>
                                    </p:animMotion>
                                    <p:animEffect transition="in" filter="fade">
                                      <p:cBhvr>
                                        <p:cTn id="37" dur="1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8" name="Picture 6" descr="C:\Users\Candra Poitras\Pictures\building-a-wall[1].gif"/>
          <p:cNvPicPr>
            <a:picLocks noChangeAspect="1" noChangeArrowheads="1"/>
          </p:cNvPicPr>
          <p:nvPr/>
        </p:nvPicPr>
        <p:blipFill>
          <a:blip r:embed="rId2" cstate="print"/>
          <a:srcRect/>
          <a:stretch>
            <a:fillRect/>
          </a:stretch>
        </p:blipFill>
        <p:spPr bwMode="auto">
          <a:xfrm>
            <a:off x="5181600" y="457200"/>
            <a:ext cx="3350172" cy="2514600"/>
          </a:xfrm>
          <a:prstGeom prst="rect">
            <a:avLst/>
          </a:prstGeom>
          <a:ln>
            <a:noFill/>
          </a:ln>
          <a:effectLst>
            <a:softEdge rad="112500"/>
          </a:effectLst>
        </p:spPr>
      </p:pic>
      <p:sp>
        <p:nvSpPr>
          <p:cNvPr id="13315"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2286000" y="2887663"/>
            <a:ext cx="6858000"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How do we build strong walls around our compound (family)? We begin by teaching our children the difference between right and wrong. Where do we find the difference between right and wrong in a world full of corruption? We measure all righteousness by God</a:t>
            </a:r>
            <a:r>
              <a:rPr lang="ja-JP" altLang="en-US" sz="2800" b="1">
                <a:solidFill>
                  <a:srgbClr val="DCA330"/>
                </a:solidFill>
                <a:latin typeface="Colonna MT" charset="0"/>
              </a:rPr>
              <a:t>’</a:t>
            </a:r>
            <a:r>
              <a:rPr lang="en-US" sz="2800" b="1">
                <a:solidFill>
                  <a:srgbClr val="DCA330"/>
                </a:solidFill>
                <a:latin typeface="Colonna MT" charset="0"/>
              </a:rPr>
              <a:t>s Word. We ask ourselves if something is right according to what God says, and when we find that answer, we live by it.</a:t>
            </a:r>
          </a:p>
        </p:txBody>
      </p:sp>
      <p:pic>
        <p:nvPicPr>
          <p:cNvPr id="2" name="Picture 3" descr="C:\Users\Candra Poitras\Pictures\anchorretainingwallunit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95600" y="457200"/>
            <a:ext cx="2133600" cy="2489200"/>
          </a:xfrm>
          <a:prstGeom prst="rect">
            <a:avLst/>
          </a:prstGeom>
          <a:ln>
            <a:noFill/>
          </a:ln>
          <a:effectLst>
            <a:softEdge rad="112500"/>
          </a:effectLst>
        </p:spPr>
      </p:pic>
      <p:pic>
        <p:nvPicPr>
          <p:cNvPr id="13316" name="Picture 4" descr="C:\Users\Candra Poitras\Pictures\an_apartment_build_galleryfull[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48200" y="457200"/>
            <a:ext cx="1828800" cy="2514600"/>
          </a:xfrm>
          <a:prstGeom prst="rect">
            <a:avLst/>
          </a:prstGeom>
          <a:ln>
            <a:noFill/>
          </a:ln>
          <a:effectLst>
            <a:softEdge rad="112500"/>
          </a:effectLst>
        </p:spPr>
      </p:pic>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2133600" y="609600"/>
            <a:ext cx="7010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CC1704"/>
                </a:solidFill>
                <a:latin typeface="Colonna MT" charset="0"/>
              </a:rPr>
              <a:t>“</a:t>
            </a:r>
            <a:r>
              <a:rPr lang="en-US" sz="2800" b="1" i="1">
                <a:solidFill>
                  <a:srgbClr val="CC1704"/>
                </a:solidFill>
                <a:latin typeface="Colonna MT" charset="0"/>
              </a:rPr>
              <a:t>Only take heed to thyself, and keep thy soul diligently, lest thou forget the things which thine eyes have seen, and lest they depart from thy heart all the days of thy life: but teach them thy sons, and thy sons</a:t>
            </a:r>
            <a:r>
              <a:rPr lang="ja-JP" altLang="en-US" sz="2800" b="1" i="1">
                <a:solidFill>
                  <a:srgbClr val="CC1704"/>
                </a:solidFill>
                <a:latin typeface="Colonna MT" charset="0"/>
              </a:rPr>
              <a:t>’</a:t>
            </a:r>
            <a:r>
              <a:rPr lang="en-US" sz="2800" b="1" i="1">
                <a:solidFill>
                  <a:srgbClr val="CC1704"/>
                </a:solidFill>
                <a:latin typeface="Colonna MT" charset="0"/>
              </a:rPr>
              <a:t> sons</a:t>
            </a:r>
            <a:r>
              <a:rPr lang="ja-JP" altLang="en-US" sz="2800" b="1" i="1">
                <a:solidFill>
                  <a:srgbClr val="CC1704"/>
                </a:solidFill>
                <a:latin typeface="Colonna MT" charset="0"/>
              </a:rPr>
              <a:t>”</a:t>
            </a:r>
            <a:r>
              <a:rPr lang="en-US" sz="2800" b="1" i="1">
                <a:solidFill>
                  <a:srgbClr val="CC1704"/>
                </a:solidFill>
                <a:latin typeface="Colonna MT" charset="0"/>
              </a:rPr>
              <a:t> </a:t>
            </a:r>
            <a:r>
              <a:rPr lang="en-US" sz="2800" b="1">
                <a:solidFill>
                  <a:srgbClr val="CC1704"/>
                </a:solidFill>
                <a:latin typeface="Colonna MT" charset="0"/>
              </a:rPr>
              <a:t>(Deuteronomy 4:9).</a:t>
            </a:r>
          </a:p>
        </p:txBody>
      </p:sp>
      <p:sp>
        <p:nvSpPr>
          <p:cNvPr id="6" name="Rectangle 5"/>
          <p:cNvSpPr>
            <a:spLocks noChangeArrowheads="1"/>
          </p:cNvSpPr>
          <p:nvPr/>
        </p:nvSpPr>
        <p:spPr bwMode="auto">
          <a:xfrm>
            <a:off x="2514600" y="3276600"/>
            <a:ext cx="6356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b="1">
                <a:solidFill>
                  <a:srgbClr val="171735"/>
                </a:solidFill>
                <a:latin typeface="Colonna MT" charset="0"/>
              </a:rPr>
              <a:t>This is the first step to building the walls.</a:t>
            </a:r>
          </a:p>
        </p:txBody>
      </p:sp>
      <p:pic>
        <p:nvPicPr>
          <p:cNvPr id="14339" name="Picture 3" descr="C:\Users\Candra Poitras\Pictures\2179047732_0d2843bebb_b[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38600" y="3886200"/>
            <a:ext cx="2819400" cy="2819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p:nvPr/>
        </p:nvSpPr>
        <p:spPr>
          <a:xfrm>
            <a:off x="1905000" y="1905000"/>
            <a:ext cx="5562600" cy="3539430"/>
          </a:xfrm>
          <a:prstGeom prst="rect">
            <a:avLst/>
          </a:prstGeom>
          <a:solidFill>
            <a:srgbClr val="171735"/>
          </a:solidFill>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BA0631"/>
                </a:solidFill>
                <a:latin typeface="Colonna MT" charset="0"/>
              </a:rPr>
              <a:t>Outside of the parent–child relationship, discipline is most commonly referred to when talking about the training of an athlete. His work requires consistent training over an extended period of time with many hardships and even physical pain.</a:t>
            </a:r>
          </a:p>
        </p:txBody>
      </p:sp>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p:nvPr/>
        </p:nvSpPr>
        <p:spPr>
          <a:xfrm>
            <a:off x="152400" y="152400"/>
            <a:ext cx="4495800" cy="4832092"/>
          </a:xfrm>
          <a:prstGeom prst="rect">
            <a:avLst/>
          </a:prstGeom>
          <a:solidFill>
            <a:srgbClr val="BA0631"/>
          </a:solidFill>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DCA330"/>
                </a:solidFill>
                <a:latin typeface="Colonna MT" charset="0"/>
              </a:rPr>
              <a:t>Those who would become Olympic athletes begin at a very early age, especially for some sports (i.e., ice skating, gymnastics). The reason is that younger children have more flexible muscles and can more easily adapt to the rigors of the physical training required for these sports.</a:t>
            </a:r>
          </a:p>
        </p:txBody>
      </p:sp>
      <p:sp>
        <p:nvSpPr>
          <p:cNvPr id="6" name="Rectangle 5"/>
          <p:cNvSpPr/>
          <p:nvPr/>
        </p:nvSpPr>
        <p:spPr>
          <a:xfrm>
            <a:off x="4724400" y="2286000"/>
            <a:ext cx="4267200" cy="4401205"/>
          </a:xfrm>
          <a:prstGeom prst="rect">
            <a:avLst/>
          </a:prstGeom>
          <a:solidFill>
            <a:srgbClr val="171735"/>
          </a:solidFill>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DCA330"/>
                </a:solidFill>
                <a:latin typeface="Colonna MT" charset="0"/>
              </a:rPr>
              <a:t>The same is true of children in the family. Training a child to live a life for God must begin while his ideas and life goals are flexible. When God</a:t>
            </a:r>
            <a:r>
              <a:rPr lang="ja-JP" altLang="en-US" sz="2800" b="1">
                <a:solidFill>
                  <a:srgbClr val="DCA330"/>
                </a:solidFill>
                <a:latin typeface="Colonna MT" charset="0"/>
              </a:rPr>
              <a:t>’</a:t>
            </a:r>
            <a:r>
              <a:rPr lang="en-US" sz="2800" b="1">
                <a:solidFill>
                  <a:srgbClr val="DCA330"/>
                </a:solidFill>
                <a:latin typeface="Colonna MT" charset="0"/>
              </a:rPr>
              <a:t>s Word becomes the guide for the child, he will usually continue to follow God throughout his life.</a:t>
            </a:r>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out)">
                                      <p:cBhvr>
                                        <p:cTn id="7" dur="1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3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out)">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17411" name="Rectangle 3"/>
          <p:cNvSpPr>
            <a:spLocks noChangeArrowheads="1"/>
          </p:cNvSpPr>
          <p:nvPr/>
        </p:nvSpPr>
        <p:spPr bwMode="auto">
          <a:xfrm rot="871026">
            <a:off x="3579813" y="1333500"/>
            <a:ext cx="4795837"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a:solidFill>
                  <a:srgbClr val="CC1704"/>
                </a:solidFill>
                <a:latin typeface="Colonna MT" charset="0"/>
                <a:cs typeface="Times New Roman" charset="0"/>
              </a:rPr>
              <a:t>“</a:t>
            </a:r>
            <a:r>
              <a:rPr lang="en-US" sz="2800" b="1">
                <a:solidFill>
                  <a:srgbClr val="CC1704"/>
                </a:solidFill>
                <a:latin typeface="Colonna MT" charset="0"/>
                <a:cs typeface="Times New Roman" charset="0"/>
              </a:rPr>
              <a:t>When a plant is young and bending, it is easy to straighten it out.</a:t>
            </a:r>
            <a:r>
              <a:rPr lang="ja-JP" altLang="en-US" sz="2800" b="1">
                <a:solidFill>
                  <a:srgbClr val="CC1704"/>
                </a:solidFill>
                <a:latin typeface="Colonna MT" charset="0"/>
                <a:cs typeface="Times New Roman" charset="0"/>
              </a:rPr>
              <a:t>”</a:t>
            </a:r>
            <a:endParaRPr lang="en-US" sz="2800" b="1">
              <a:solidFill>
                <a:srgbClr val="CC1704"/>
              </a:solidFill>
              <a:latin typeface="Colonna MT" charset="0"/>
              <a:cs typeface="Times New Roman" charset="0"/>
            </a:endParaRPr>
          </a:p>
          <a:p>
            <a:pPr algn="ctr" eaLnBrk="0" hangingPunct="0"/>
            <a:r>
              <a:rPr lang="en-US" sz="2800" b="1">
                <a:solidFill>
                  <a:srgbClr val="CC1704"/>
                </a:solidFill>
                <a:latin typeface="Colonna MT" charset="0"/>
                <a:cs typeface="Times New Roman" charset="0"/>
              </a:rPr>
              <a:t>(African Proverb)</a:t>
            </a:r>
            <a:r>
              <a:rPr lang="en-US" sz="2800" b="1">
                <a:solidFill>
                  <a:srgbClr val="CC1704"/>
                </a:solidFill>
                <a:latin typeface="Colonna MT" charset="0"/>
              </a:rPr>
              <a:t> </a:t>
            </a:r>
          </a:p>
        </p:txBody>
      </p:sp>
      <p:pic>
        <p:nvPicPr>
          <p:cNvPr id="17412" name="Picture 4" descr="C:\Users\Candra Poitras\Pictures\asante_kente8a[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95600" y="2971800"/>
            <a:ext cx="2133600" cy="2295754"/>
          </a:xfrm>
          <a:prstGeom prst="rect">
            <a:avLst/>
          </a:prstGeom>
          <a:ln>
            <a:noFill/>
          </a:ln>
          <a:effectLst>
            <a:softEdge rad="112500"/>
          </a:effectLst>
        </p:spPr>
      </p:pic>
      <p:pic>
        <p:nvPicPr>
          <p:cNvPr id="17413" name="Picture 5" descr="C:\Users\Candra Poitras\Pictures\WLA_haa_Kente_Cloth_Probably_Ewe_Ghana_c_1986[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05200" y="3200400"/>
            <a:ext cx="2133600" cy="2379785"/>
          </a:xfrm>
          <a:prstGeom prst="rect">
            <a:avLst/>
          </a:prstGeom>
          <a:ln>
            <a:noFill/>
          </a:ln>
          <a:effectLst>
            <a:softEdge rad="112500"/>
          </a:effectLst>
        </p:spPr>
      </p:pic>
      <p:pic>
        <p:nvPicPr>
          <p:cNvPr id="17414" name="Picture 6" descr="C:\Users\Candra Poitras\Pictures\HGA98[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48200" y="3581400"/>
            <a:ext cx="2078501" cy="2452096"/>
          </a:xfrm>
          <a:prstGeom prst="rect">
            <a:avLst/>
          </a:prstGeom>
          <a:ln>
            <a:noFill/>
          </a:ln>
          <a:effectLst>
            <a:softEdge rad="112500"/>
          </a:effectLst>
        </p:spPr>
      </p:pic>
      <p:pic>
        <p:nvPicPr>
          <p:cNvPr id="17415" name="Picture 7" descr="C:\Users\Candra Poitras\Pictures\t73[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791200" y="3962400"/>
            <a:ext cx="2123440" cy="2450123"/>
          </a:xfrm>
          <a:prstGeom prst="rect">
            <a:avLst/>
          </a:prstGeom>
          <a:ln>
            <a:noFill/>
          </a:ln>
          <a:effectLst>
            <a:softEdge rad="112500"/>
          </a:effectLst>
        </p:spPr>
      </p:pic>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p:cTn id="7" dur="1000" fill="hold"/>
                                        <p:tgtEl>
                                          <p:spTgt spid="174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7411"/>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7411"/>
                                        </p:tgtEl>
                                        <p:attrNameLst>
                                          <p:attrName>ppt_y</p:attrName>
                                        </p:attrNameLst>
                                      </p:cBhvr>
                                      <p:tavLst>
                                        <p:tav tm="0">
                                          <p:val>
                                            <p:strVal val="#ppt_y"/>
                                          </p:val>
                                        </p:tav>
                                        <p:tav tm="100000">
                                          <p:val>
                                            <p:strVal val="#ppt_y"/>
                                          </p:val>
                                        </p:tav>
                                      </p:tavLst>
                                    </p:anim>
                                    <p:animEffect transition="in" filter="fade">
                                      <p:cBhvr>
                                        <p:cTn id="10" dur="10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p:nvPr/>
        </p:nvSpPr>
        <p:spPr>
          <a:xfrm>
            <a:off x="4343400" y="3124200"/>
            <a:ext cx="4572000" cy="3539430"/>
          </a:xfrm>
          <a:prstGeom prst="rect">
            <a:avLst/>
          </a:prstGeom>
          <a:solidFill>
            <a:srgbClr val="BA0631"/>
          </a:solidFill>
          <a:scene3d>
            <a:camera prst="orthographicFront"/>
            <a:lightRig rig="threePt" dir="t"/>
          </a:scene3d>
          <a:sp3d>
            <a:bevelT prst="relaxedInset"/>
          </a:sp3d>
        </p:spPr>
        <p:txBody>
          <a:bodyPr>
            <a:spAutoFit/>
          </a:bodyPr>
          <a:lstStyle/>
          <a:p>
            <a:pPr algn="ctr">
              <a:defRPr/>
            </a:pPr>
            <a:r>
              <a:rPr lang="en-US" sz="2800" b="1" dirty="0">
                <a:solidFill>
                  <a:srgbClr val="F4E2BE"/>
                </a:solidFill>
                <a:latin typeface="Colonna MT" pitchFamily="82" charset="0"/>
                <a:ea typeface="+mn-ea"/>
              </a:rPr>
              <a:t>What are some materials we need to use in the building of walls of protection? There is not enough time or space here to list them all, so we will choose some that are basic and needful around the world.</a:t>
            </a:r>
          </a:p>
        </p:txBody>
      </p:sp>
      <p:pic>
        <p:nvPicPr>
          <p:cNvPr id="18435" name="Picture 3" descr="C:\Users\Candra Poitras\Pictures\HK_Central_Piers_construction_site_building_material_steel[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061910">
            <a:off x="425886" y="720790"/>
            <a:ext cx="3771032" cy="2828274"/>
          </a:xfrm>
          <a:prstGeom prst="roundRect">
            <a:avLst>
              <a:gd name="adj" fmla="val 11111"/>
            </a:avLst>
          </a:prstGeom>
          <a:ln w="190500" cap="rnd">
            <a:solidFill>
              <a:srgbClr val="F4E2BE"/>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2209800" y="1295400"/>
            <a:ext cx="6781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47AAFB"/>
                </a:solidFill>
                <a:latin typeface="Colonna MT" charset="0"/>
              </a:rPr>
              <a:t>Respect for elders (Hebrews 13:17) and each other (Romans 12:10).</a:t>
            </a:r>
            <a:endParaRPr lang="en-US" sz="3200">
              <a:solidFill>
                <a:srgbClr val="47AAFB"/>
              </a:solidFill>
              <a:latin typeface="Colonna MT" charset="0"/>
            </a:endParaRPr>
          </a:p>
        </p:txBody>
      </p:sp>
      <p:sp>
        <p:nvSpPr>
          <p:cNvPr id="6" name="Rectangle 5"/>
          <p:cNvSpPr>
            <a:spLocks noChangeArrowheads="1"/>
          </p:cNvSpPr>
          <p:nvPr/>
        </p:nvSpPr>
        <p:spPr bwMode="auto">
          <a:xfrm>
            <a:off x="3200400" y="2514600"/>
            <a:ext cx="5638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Respect is basic to all cultures, even though it varies. Every child needs to know how to reverence his elders, especially those who are trying to lead him. This respect and reverence should include the laws of the land and the government authorities (Romans 13:1).</a:t>
            </a:r>
          </a:p>
        </p:txBody>
      </p:sp>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fmla="#ppt_w*sin(2.5*pi*$)">
                                          <p:val>
                                            <p:fltVal val="0"/>
                                          </p:val>
                                        </p:tav>
                                        <p:tav tm="100000">
                                          <p:val>
                                            <p:fltVal val="1"/>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9"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fmla="#ppt_w*sin(2.5*pi*$)">
                                          <p:val>
                                            <p:fltVal val="0"/>
                                          </p:val>
                                        </p:tav>
                                        <p:tav tm="100000">
                                          <p:val>
                                            <p:fltVal val="1"/>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2286000" y="1219200"/>
            <a:ext cx="6629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BA0631"/>
                </a:solidFill>
                <a:latin typeface="Colonna MT" charset="0"/>
              </a:rPr>
              <a:t>Love and obedience to God and His Word (John 14:15).</a:t>
            </a:r>
            <a:endParaRPr lang="en-US" sz="3200">
              <a:solidFill>
                <a:srgbClr val="BA0631"/>
              </a:solidFill>
              <a:latin typeface="Colonna MT" charset="0"/>
            </a:endParaRPr>
          </a:p>
        </p:txBody>
      </p:sp>
      <p:sp>
        <p:nvSpPr>
          <p:cNvPr id="6" name="Rectangle 5"/>
          <p:cNvSpPr>
            <a:spLocks noChangeArrowheads="1"/>
          </p:cNvSpPr>
          <p:nvPr/>
        </p:nvSpPr>
        <p:spPr bwMode="auto">
          <a:xfrm>
            <a:off x="3124200" y="2438400"/>
            <a:ext cx="54864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171735"/>
                </a:solidFill>
                <a:latin typeface="Colonna MT" charset="0"/>
              </a:rPr>
              <a:t>God has always equated love for Him with obedience to His Word. He wants to give us many wonderful things, but He cannot go against His Word. When we fail to obey it, we are asking for trouble (Deuteronomy 11:26-28). </a:t>
            </a:r>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1506"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152400" y="152400"/>
            <a:ext cx="5334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F4E2BE"/>
                </a:solidFill>
                <a:latin typeface="Colonna MT" charset="0"/>
              </a:rPr>
              <a:t>Keeping God</a:t>
            </a:r>
            <a:r>
              <a:rPr lang="ja-JP" altLang="en-US" sz="3200" b="1">
                <a:solidFill>
                  <a:srgbClr val="F4E2BE"/>
                </a:solidFill>
                <a:latin typeface="Colonna MT" charset="0"/>
              </a:rPr>
              <a:t>’</a:t>
            </a:r>
            <a:r>
              <a:rPr lang="en-US" sz="3200" b="1">
                <a:solidFill>
                  <a:srgbClr val="F4E2BE"/>
                </a:solidFill>
                <a:latin typeface="Colonna MT" charset="0"/>
              </a:rPr>
              <a:t>s temple pure (1 Thessalonians 4:3-4; Colossians 3:5-6; Ephesians 5:2-3).</a:t>
            </a:r>
            <a:endParaRPr lang="en-US" sz="3200">
              <a:solidFill>
                <a:srgbClr val="F4E2BE"/>
              </a:solidFill>
              <a:latin typeface="Colonna MT" charset="0"/>
            </a:endParaRPr>
          </a:p>
        </p:txBody>
      </p:sp>
      <p:sp>
        <p:nvSpPr>
          <p:cNvPr id="6" name="Rectangle 5"/>
          <p:cNvSpPr/>
          <p:nvPr/>
        </p:nvSpPr>
        <p:spPr>
          <a:xfrm>
            <a:off x="1371600" y="1828800"/>
            <a:ext cx="7543800" cy="4832092"/>
          </a:xfrm>
          <a:prstGeom prst="rect">
            <a:avLst/>
          </a:prstGeom>
          <a:solidFill>
            <a:srgbClr val="171735"/>
          </a:solidFill>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4E2BE"/>
                </a:solidFill>
                <a:latin typeface="Colonna MT" charset="0"/>
              </a:rPr>
              <a:t>This material is probably one of the most important, and also the most neglected, because it makes parents uncomfortable to talk about it. The world would have children believe that they can read, watch, think, and do whatever they choose. They are told that sexual immorality is a </a:t>
            </a:r>
            <a:r>
              <a:rPr lang="ja-JP" altLang="en-US" sz="2800" b="1">
                <a:solidFill>
                  <a:srgbClr val="F4E2BE"/>
                </a:solidFill>
                <a:latin typeface="Colonna MT" charset="0"/>
              </a:rPr>
              <a:t>“</a:t>
            </a:r>
            <a:r>
              <a:rPr lang="en-US" sz="2800" b="1">
                <a:solidFill>
                  <a:srgbClr val="F4E2BE"/>
                </a:solidFill>
                <a:latin typeface="Colonna MT" charset="0"/>
              </a:rPr>
              <a:t>choice</a:t>
            </a:r>
            <a:r>
              <a:rPr lang="ja-JP" altLang="en-US" sz="2800" b="1">
                <a:solidFill>
                  <a:srgbClr val="F4E2BE"/>
                </a:solidFill>
                <a:latin typeface="Colonna MT" charset="0"/>
              </a:rPr>
              <a:t>”</a:t>
            </a:r>
            <a:r>
              <a:rPr lang="en-US" sz="2800" b="1">
                <a:solidFill>
                  <a:srgbClr val="F4E2BE"/>
                </a:solidFill>
                <a:latin typeface="Colonna MT" charset="0"/>
              </a:rPr>
              <a:t> they can make and is no one</a:t>
            </a:r>
            <a:r>
              <a:rPr lang="ja-JP" altLang="en-US" sz="2800" b="1">
                <a:solidFill>
                  <a:srgbClr val="F4E2BE"/>
                </a:solidFill>
                <a:latin typeface="Colonna MT" charset="0"/>
              </a:rPr>
              <a:t>’</a:t>
            </a:r>
            <a:r>
              <a:rPr lang="en-US" sz="2800" b="1">
                <a:solidFill>
                  <a:srgbClr val="F4E2BE"/>
                </a:solidFill>
                <a:latin typeface="Colonna MT" charset="0"/>
              </a:rPr>
              <a:t>s business. It is true that everything we do in life is a choice. But with proper understanding of the consequences of wrong choices, our children can be spared much pain and trouble.</a:t>
            </a:r>
          </a:p>
        </p:txBody>
      </p:sp>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6" name="Flowchart: Alternate Process 5"/>
          <p:cNvSpPr/>
          <p:nvPr/>
        </p:nvSpPr>
        <p:spPr>
          <a:xfrm rot="21401959">
            <a:off x="3304033" y="1730915"/>
            <a:ext cx="4648200" cy="3733800"/>
          </a:xfrm>
          <a:prstGeom prst="flowChartAlternateProcess">
            <a:avLst/>
          </a:prstGeom>
          <a:solidFill>
            <a:srgbClr val="DCA330"/>
          </a:solidFill>
          <a:ln>
            <a:noFill/>
          </a:ln>
          <a:scene3d>
            <a:camera prst="orthographicFront"/>
            <a:lightRig rig="threePt" dir="t"/>
          </a:scene3d>
          <a:sp3d>
            <a:bevelT w="114300" prst="hardEdge"/>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endParaRPr lang="en-US" sz="2800" b="1" i="1">
              <a:solidFill>
                <a:srgbClr val="BA0631"/>
              </a:solidFill>
              <a:latin typeface="Colonna MT" charset="0"/>
              <a:cs typeface="Times New Roman" charset="0"/>
            </a:endParaRPr>
          </a:p>
          <a:p>
            <a:pPr algn="ctr"/>
            <a:r>
              <a:rPr lang="ja-JP" altLang="en-US" sz="2800" b="1" i="1">
                <a:solidFill>
                  <a:srgbClr val="BA0631"/>
                </a:solidFill>
                <a:latin typeface="Colonna MT" charset="0"/>
                <a:cs typeface="Times New Roman" charset="0"/>
              </a:rPr>
              <a:t>“</a:t>
            </a:r>
            <a:r>
              <a:rPr lang="en-US" sz="2800" b="1" i="1">
                <a:solidFill>
                  <a:srgbClr val="BA0631"/>
                </a:solidFill>
                <a:latin typeface="Colonna MT" charset="0"/>
                <a:cs typeface="Times New Roman" charset="0"/>
              </a:rPr>
              <a:t>He that hath no rule over his own spirit is like a city that is broken down, and without walls</a:t>
            </a:r>
            <a:r>
              <a:rPr lang="ja-JP" altLang="en-US" sz="2800" b="1" i="1">
                <a:solidFill>
                  <a:srgbClr val="BA0631"/>
                </a:solidFill>
                <a:latin typeface="Colonna MT" charset="0"/>
                <a:cs typeface="Times New Roman" charset="0"/>
              </a:rPr>
              <a:t>”</a:t>
            </a:r>
            <a:endParaRPr lang="en-US" sz="2800" b="1">
              <a:solidFill>
                <a:srgbClr val="BA0631"/>
              </a:solidFill>
              <a:latin typeface="Colonna MT" charset="0"/>
              <a:cs typeface="Times New Roman" charset="0"/>
            </a:endParaRPr>
          </a:p>
          <a:p>
            <a:pPr algn="ctr"/>
            <a:r>
              <a:rPr lang="en-US" sz="2800" b="1">
                <a:solidFill>
                  <a:srgbClr val="BA0631"/>
                </a:solidFill>
                <a:latin typeface="Colonna MT" charset="0"/>
                <a:cs typeface="Times New Roman" charset="0"/>
              </a:rPr>
              <a:t>(Proverbs 25:28).</a:t>
            </a:r>
            <a:r>
              <a:rPr lang="en-US" sz="2800" b="1">
                <a:solidFill>
                  <a:srgbClr val="BA0631"/>
                </a:solidFill>
                <a:latin typeface="Colonna MT" charset="0"/>
              </a:rPr>
              <a:t> </a:t>
            </a:r>
          </a:p>
          <a:p>
            <a:pPr algn="ctr" eaLnBrk="1" hangingPunct="1"/>
            <a:endParaRPr lang="en-US">
              <a:solidFill>
                <a:srgbClr val="FFFFFF"/>
              </a:solidFill>
              <a:latin typeface="Tahoma" charset="0"/>
            </a:endParaRPr>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2209800" y="1219200"/>
            <a:ext cx="5911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DCA330"/>
                </a:solidFill>
                <a:latin typeface="Colonna MT" charset="0"/>
              </a:rPr>
              <a:t>Seeking God</a:t>
            </a:r>
            <a:r>
              <a:rPr lang="ja-JP" altLang="en-US" sz="3200" b="1">
                <a:solidFill>
                  <a:srgbClr val="DCA330"/>
                </a:solidFill>
                <a:latin typeface="Colonna MT" charset="0"/>
              </a:rPr>
              <a:t>’</a:t>
            </a:r>
            <a:r>
              <a:rPr lang="en-US" sz="3200" b="1">
                <a:solidFill>
                  <a:srgbClr val="DCA330"/>
                </a:solidFill>
                <a:latin typeface="Colonna MT" charset="0"/>
              </a:rPr>
              <a:t>s will (Romans 12:1-2).</a:t>
            </a:r>
          </a:p>
        </p:txBody>
      </p:sp>
      <p:sp>
        <p:nvSpPr>
          <p:cNvPr id="6" name="Rectangle 5"/>
          <p:cNvSpPr>
            <a:spLocks noChangeArrowheads="1"/>
          </p:cNvSpPr>
          <p:nvPr/>
        </p:nvSpPr>
        <p:spPr bwMode="auto">
          <a:xfrm>
            <a:off x="2590800" y="1828800"/>
            <a:ext cx="65532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4E2BE"/>
                </a:solidFill>
                <a:latin typeface="Colonna MT" charset="0"/>
              </a:rPr>
              <a:t>This is an area where many people feel inadequate. Knowing the will of God is a simple process of knowing God</a:t>
            </a:r>
            <a:r>
              <a:rPr lang="ja-JP" altLang="en-US" sz="2800" b="1">
                <a:solidFill>
                  <a:srgbClr val="F4E2BE"/>
                </a:solidFill>
                <a:latin typeface="Colonna MT" charset="0"/>
              </a:rPr>
              <a:t>’</a:t>
            </a:r>
            <a:r>
              <a:rPr lang="en-US" sz="2800" b="1">
                <a:solidFill>
                  <a:srgbClr val="F4E2BE"/>
                </a:solidFill>
                <a:latin typeface="Colonna MT" charset="0"/>
              </a:rPr>
              <a:t>s Word and living by the principles in it. This comes with prayer and Bible study throughout life. If families make this a priority and a habit when their children are small, they will grow up accustomed to seeking guidance from God</a:t>
            </a:r>
            <a:r>
              <a:rPr lang="ja-JP" altLang="en-US" sz="2800" b="1">
                <a:solidFill>
                  <a:srgbClr val="F4E2BE"/>
                </a:solidFill>
                <a:latin typeface="Colonna MT" charset="0"/>
              </a:rPr>
              <a:t>’</a:t>
            </a:r>
            <a:r>
              <a:rPr lang="en-US" sz="2800" b="1">
                <a:solidFill>
                  <a:srgbClr val="F4E2BE"/>
                </a:solidFill>
                <a:latin typeface="Colonna MT" charset="0"/>
              </a:rPr>
              <a:t>s Word for every decision, even daily choices. </a:t>
            </a:r>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3554"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2438400" y="1600200"/>
            <a:ext cx="64008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The problem of finding God</a:t>
            </a:r>
            <a:r>
              <a:rPr lang="ja-JP" altLang="en-US" sz="2800" b="1">
                <a:solidFill>
                  <a:srgbClr val="BA0631"/>
                </a:solidFill>
                <a:latin typeface="Colonna MT" charset="0"/>
              </a:rPr>
              <a:t>’</a:t>
            </a:r>
            <a:r>
              <a:rPr lang="en-US" sz="2800" b="1">
                <a:solidFill>
                  <a:srgbClr val="BA0631"/>
                </a:solidFill>
                <a:latin typeface="Colonna MT" charset="0"/>
              </a:rPr>
              <a:t>s will comes when this life habit is not followed, and suddenly an answer is needed fast.</a:t>
            </a:r>
            <a:r>
              <a:rPr lang="en-US" sz="2800" b="1" i="1">
                <a:solidFill>
                  <a:srgbClr val="BA0631"/>
                </a:solidFill>
                <a:latin typeface="Colonna MT" charset="0"/>
              </a:rPr>
              <a:t> </a:t>
            </a:r>
            <a:r>
              <a:rPr lang="en-US" sz="2800" b="1">
                <a:solidFill>
                  <a:srgbClr val="BA0631"/>
                </a:solidFill>
                <a:latin typeface="Colonna MT" charset="0"/>
              </a:rPr>
              <a:t>The will of God involves our whole life. It is the parents</a:t>
            </a:r>
            <a:r>
              <a:rPr lang="ja-JP" altLang="en-US" sz="2800" b="1">
                <a:solidFill>
                  <a:srgbClr val="BA0631"/>
                </a:solidFill>
                <a:latin typeface="Colonna MT" charset="0"/>
              </a:rPr>
              <a:t>’</a:t>
            </a:r>
            <a:r>
              <a:rPr lang="en-US" sz="2800" b="1">
                <a:solidFill>
                  <a:srgbClr val="BA0631"/>
                </a:solidFill>
                <a:latin typeface="Colonna MT" charset="0"/>
              </a:rPr>
              <a:t> responsibility to teach their children how to seek and find God</a:t>
            </a:r>
            <a:r>
              <a:rPr lang="ja-JP" altLang="en-US" sz="2800" b="1">
                <a:solidFill>
                  <a:srgbClr val="BA0631"/>
                </a:solidFill>
                <a:latin typeface="Colonna MT" charset="0"/>
              </a:rPr>
              <a:t>’</a:t>
            </a:r>
            <a:r>
              <a:rPr lang="en-US" sz="2800" b="1">
                <a:solidFill>
                  <a:srgbClr val="BA0631"/>
                </a:solidFill>
                <a:latin typeface="Colonna MT" charset="0"/>
              </a:rPr>
              <a:t>s will. Living in the will of God means staying within the walls found in God</a:t>
            </a:r>
            <a:r>
              <a:rPr lang="ja-JP" altLang="en-US" sz="2800" b="1">
                <a:solidFill>
                  <a:srgbClr val="BA0631"/>
                </a:solidFill>
                <a:latin typeface="Colonna MT" charset="0"/>
              </a:rPr>
              <a:t>’</a:t>
            </a:r>
            <a:r>
              <a:rPr lang="en-US" sz="2800" b="1">
                <a:solidFill>
                  <a:srgbClr val="BA0631"/>
                </a:solidFill>
                <a:latin typeface="Colonna MT" charset="0"/>
              </a:rPr>
              <a:t>s Word for daily life. </a:t>
            </a:r>
          </a:p>
        </p:txBody>
      </p:sp>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578"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24579" name="Rectangle 3"/>
          <p:cNvSpPr>
            <a:spLocks noChangeArrowheads="1"/>
          </p:cNvSpPr>
          <p:nvPr/>
        </p:nvSpPr>
        <p:spPr bwMode="auto">
          <a:xfrm>
            <a:off x="228600" y="1295400"/>
            <a:ext cx="8763000" cy="1815882"/>
          </a:xfrm>
          <a:prstGeom prst="rect">
            <a:avLst/>
          </a:prstGeom>
          <a:solidFill>
            <a:srgbClr val="F4E2BE">
              <a:alpha val="92000"/>
            </a:srgbClr>
          </a:solidFill>
          <a:ln w="9525">
            <a:noFill/>
            <a:miter lim="800000"/>
            <a:headEnd/>
            <a:tailEnd/>
          </a:ln>
          <a:effectLst/>
          <a:scene3d>
            <a:camera prst="orthographicFront"/>
            <a:lightRig rig="threePt" dir="t"/>
          </a:scene3d>
          <a:sp3d>
            <a:bevelT w="114300" prst="artDeco"/>
          </a:sp3d>
        </p:spPr>
        <p:txBody>
          <a:bodyPr anchor="ctr">
            <a:spAutoFit/>
          </a:bodyPr>
          <a:lstStyle/>
          <a:p>
            <a:pPr eaLnBrk="0" hangingPunct="0">
              <a:defRPr/>
            </a:pPr>
            <a:r>
              <a:rPr lang="en-US" sz="2800" b="1" dirty="0">
                <a:solidFill>
                  <a:srgbClr val="171735"/>
                </a:solidFill>
                <a:latin typeface="Colonna MT" pitchFamily="82" charset="0"/>
                <a:ea typeface="Times New Roman" pitchFamily="18" charset="0"/>
                <a:cs typeface="Times New Roman" pitchFamily="18" charset="0"/>
              </a:rPr>
              <a:t>Nehemiah knew his city needed walls (Nehemiah chapter 1). The walls of Jerusalem had been broken down for almost 100 years, so why had no one tried to rebuild them earlier? There are two possible reasons:</a:t>
            </a:r>
            <a:r>
              <a:rPr lang="en-US" sz="2800" b="1" dirty="0">
                <a:solidFill>
                  <a:srgbClr val="171735"/>
                </a:solidFill>
                <a:latin typeface="Colonna MT" pitchFamily="82" charset="0"/>
                <a:ea typeface="+mn-ea"/>
              </a:rPr>
              <a:t> </a:t>
            </a:r>
          </a:p>
        </p:txBody>
      </p:sp>
      <p:sp>
        <p:nvSpPr>
          <p:cNvPr id="24580" name="Rectangle 4"/>
          <p:cNvSpPr>
            <a:spLocks noChangeArrowheads="1"/>
          </p:cNvSpPr>
          <p:nvPr/>
        </p:nvSpPr>
        <p:spPr bwMode="auto">
          <a:xfrm>
            <a:off x="914400" y="3352800"/>
            <a:ext cx="8001000" cy="2246769"/>
          </a:xfrm>
          <a:prstGeom prst="rect">
            <a:avLst/>
          </a:prstGeom>
          <a:solidFill>
            <a:srgbClr val="F4E2BE">
              <a:alpha val="86000"/>
            </a:srgbClr>
          </a:solidFill>
          <a:ln w="9525">
            <a:noFill/>
            <a:miter lim="800000"/>
            <a:headEnd/>
            <a:tailEnd/>
          </a:ln>
          <a:effectLst/>
          <a:scene3d>
            <a:camera prst="orthographicFront"/>
            <a:lightRig rig="threePt" dir="t"/>
          </a:scene3d>
          <a:sp3d>
            <a:bevelT w="114300" prst="artDeco"/>
          </a:sp3d>
        </p:spPr>
        <p:txBody>
          <a:bodyPr anchor="ctr">
            <a:spAutoFit/>
          </a:bodyPr>
          <a:lstStyle/>
          <a:p>
            <a:pPr marL="228600" indent="-228600" eaLnBrk="0" hangingPunct="0">
              <a:buFont typeface="+mj-lt"/>
              <a:buAutoNum type="arabicPeriod"/>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Strong opposition from the people who lived there. They were the exiles who had been moved there as prisoners of the Persian Empire.</a:t>
            </a:r>
          </a:p>
          <a:p>
            <a:pPr marL="228600" indent="-228600" eaLnBrk="0" hangingPunct="0">
              <a:buFont typeface="+mj-lt"/>
              <a:buAutoNum type="arabicPeriod"/>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Lack of a leader with vision and determination. Nehemiah had both in abundance.</a:t>
            </a:r>
            <a:r>
              <a:rPr lang="en-US" sz="2800" b="1" dirty="0">
                <a:solidFill>
                  <a:srgbClr val="171735"/>
                </a:solidFill>
                <a:latin typeface="Colonna MT" pitchFamily="82" charset="0"/>
                <a:ea typeface="+mn-ea"/>
              </a:rPr>
              <a:t> </a:t>
            </a:r>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500" fill="hold"/>
                                        <p:tgtEl>
                                          <p:spTgt spid="24579"/>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4579"/>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4579"/>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45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2209800" y="685800"/>
            <a:ext cx="67056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Strong opposition from the locals, the god of this world and his cohorts</a:t>
            </a:r>
          </a:p>
        </p:txBody>
      </p:sp>
      <p:sp>
        <p:nvSpPr>
          <p:cNvPr id="25603" name="Rectangle 3"/>
          <p:cNvSpPr>
            <a:spLocks noChangeArrowheads="1"/>
          </p:cNvSpPr>
          <p:nvPr/>
        </p:nvSpPr>
        <p:spPr bwMode="auto">
          <a:xfrm>
            <a:off x="2819400" y="1828800"/>
            <a:ext cx="6096000" cy="4832092"/>
          </a:xfrm>
          <a:prstGeom prst="rect">
            <a:avLst/>
          </a:prstGeom>
          <a:solidFill>
            <a:srgbClr val="171735">
              <a:alpha val="90000"/>
            </a:srgbClr>
          </a:solidFill>
          <a:ln w="9525">
            <a:noFill/>
            <a:miter lim="800000"/>
            <a:headEnd/>
            <a:tailEnd/>
          </a:ln>
          <a:effectLst/>
          <a:scene3d>
            <a:camera prst="orthographicFront"/>
            <a:lightRig rig="threePt" dir="t"/>
          </a:scene3d>
          <a:sp3d>
            <a:bevelT prst="slope"/>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Wherein in time past ye walked according to the course of this world, according to the prince of the power of the air, the spirit that now worketh in the children of disobedience: Among whom also we all had our conversation in times past in the lusts of our flesh, fulfilling the desires of the flesh and of the mind; and were by nature the children of wrath, even as others</a:t>
            </a: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 </a:t>
            </a:r>
            <a:r>
              <a:rPr lang="en-US" sz="2800" b="1">
                <a:solidFill>
                  <a:srgbClr val="47AAFB"/>
                </a:solidFill>
                <a:latin typeface="Colonna MT" charset="0"/>
                <a:cs typeface="Times New Roman" charset="0"/>
              </a:rPr>
              <a:t>(Ephesians 2:2-3).</a:t>
            </a:r>
            <a:endParaRPr lang="en-US" sz="2800" b="1">
              <a:solidFill>
                <a:srgbClr val="47AAFB"/>
              </a:solidFill>
              <a:latin typeface="Colonna MT" charset="0"/>
            </a:endParaRPr>
          </a:p>
        </p:txBody>
      </p:sp>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5603"/>
                                        </p:tgtEl>
                                        <p:attrNameLst>
                                          <p:attrName>style.visibility</p:attrName>
                                        </p:attrNameLst>
                                      </p:cBhvr>
                                      <p:to>
                                        <p:strVal val="visible"/>
                                      </p:to>
                                    </p:set>
                                    <p:animEffect transition="in" filter="dissolve">
                                      <p:cBhvr>
                                        <p:cTn id="12" dur="500"/>
                                        <p:tgtEl>
                                          <p:spTgt spid="25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6626"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26627" name="Rectangle 3"/>
          <p:cNvSpPr>
            <a:spLocks noChangeArrowheads="1"/>
          </p:cNvSpPr>
          <p:nvPr/>
        </p:nvSpPr>
        <p:spPr bwMode="auto">
          <a:xfrm>
            <a:off x="2209800" y="1143000"/>
            <a:ext cx="67818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tabLst>
                <a:tab pos="228600" algn="l"/>
              </a:tabLst>
            </a:pPr>
            <a:r>
              <a:rPr lang="en-US" sz="2800" b="1">
                <a:solidFill>
                  <a:srgbClr val="BA0631"/>
                </a:solidFill>
                <a:latin typeface="Colonna MT" charset="0"/>
                <a:cs typeface="Times New Roman" charset="0"/>
              </a:rPr>
              <a:t>Lack of a leader (father or head of the home) with vision and determination</a:t>
            </a:r>
            <a:endParaRPr lang="en-US" sz="2800" b="1">
              <a:solidFill>
                <a:srgbClr val="BA0631"/>
              </a:solidFill>
              <a:latin typeface="Colonna MT" charset="0"/>
            </a:endParaRPr>
          </a:p>
        </p:txBody>
      </p:sp>
      <p:sp>
        <p:nvSpPr>
          <p:cNvPr id="6" name="Rectangle 5"/>
          <p:cNvSpPr/>
          <p:nvPr/>
        </p:nvSpPr>
        <p:spPr>
          <a:xfrm>
            <a:off x="3200400" y="2438400"/>
            <a:ext cx="5638800" cy="3539430"/>
          </a:xfrm>
          <a:prstGeom prst="rect">
            <a:avLst/>
          </a:prstGeom>
          <a:solidFill>
            <a:srgbClr val="171735">
              <a:alpha val="90000"/>
            </a:srgbClr>
          </a:solidFill>
          <a:scene3d>
            <a:camera prst="orthographicFront"/>
            <a:lightRig rig="threePt" dir="t"/>
          </a:scene3d>
          <a:sp3d>
            <a:bevelT w="139700" prst="cross"/>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i="1">
                <a:solidFill>
                  <a:srgbClr val="BA0631"/>
                </a:solidFill>
                <a:latin typeface="Colonna MT" charset="0"/>
              </a:rPr>
              <a:t>Wherewithal shall a young man cleanse his way? By taking heed thereto according to thy word. With my whole heart have I sought thee: O let me not wander from thy commandments. Thy word have I hid in mine heart, that I might not sin against thee</a:t>
            </a:r>
            <a:r>
              <a:rPr lang="ja-JP" altLang="en-US" sz="2800" b="1" i="1">
                <a:solidFill>
                  <a:srgbClr val="BA0631"/>
                </a:solidFill>
                <a:latin typeface="Colonna MT" charset="0"/>
              </a:rPr>
              <a:t>”</a:t>
            </a:r>
            <a:r>
              <a:rPr lang="en-US" sz="2800" b="1" i="1">
                <a:solidFill>
                  <a:srgbClr val="BA0631"/>
                </a:solidFill>
                <a:latin typeface="Colonna MT" charset="0"/>
              </a:rPr>
              <a:t> </a:t>
            </a:r>
            <a:r>
              <a:rPr lang="en-US" sz="2800" b="1">
                <a:solidFill>
                  <a:srgbClr val="BA0631"/>
                </a:solidFill>
                <a:latin typeface="Colonna MT" charset="0"/>
              </a:rPr>
              <a:t>(Psalm 119:9-11).</a:t>
            </a:r>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additive="base">
                                        <p:cTn id="7" dur="500" fill="hold"/>
                                        <p:tgtEl>
                                          <p:spTgt spid="26627"/>
                                        </p:tgtEl>
                                        <p:attrNameLst>
                                          <p:attrName>ppt_x</p:attrName>
                                        </p:attrNameLst>
                                      </p:cBhvr>
                                      <p:tavLst>
                                        <p:tav tm="0">
                                          <p:val>
                                            <p:strVal val="#ppt_x"/>
                                          </p:val>
                                        </p:tav>
                                        <p:tav tm="100000">
                                          <p:val>
                                            <p:strVal val="#ppt_x"/>
                                          </p:val>
                                        </p:tav>
                                      </p:tavLst>
                                    </p:anim>
                                    <p:anim calcmode="lin" valueType="num">
                                      <p:cBhvr additive="base">
                                        <p:cTn id="8" dur="500" fill="hold"/>
                                        <p:tgtEl>
                                          <p:spTgt spid="2662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5" name="Picture 5" descr="C:\Users\Candra Poitras\Pictures\034[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15000" y="3810000"/>
            <a:ext cx="3074233" cy="2362200"/>
          </a:xfrm>
          <a:prstGeom prst="rect">
            <a:avLst/>
          </a:prstGeom>
          <a:ln>
            <a:noFill/>
          </a:ln>
          <a:effectLst>
            <a:softEdge rad="112500"/>
          </a:effectLst>
        </p:spPr>
      </p:pic>
      <p:sp>
        <p:nvSpPr>
          <p:cNvPr id="5123"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2209800" y="609600"/>
            <a:ext cx="69342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Walls are valuable in any culture. Their purpose is to keep trouble out and protect those on the inside. A wall forms the most common boundary known to man and shows the area of a person</a:t>
            </a:r>
            <a:r>
              <a:rPr lang="ja-JP" altLang="en-US" sz="2800" b="1">
                <a:solidFill>
                  <a:srgbClr val="47AAFB"/>
                </a:solidFill>
                <a:latin typeface="Colonna MT" charset="0"/>
              </a:rPr>
              <a:t>’</a:t>
            </a:r>
            <a:r>
              <a:rPr lang="en-US" sz="2800" b="1">
                <a:solidFill>
                  <a:srgbClr val="47AAFB"/>
                </a:solidFill>
                <a:latin typeface="Colonna MT" charset="0"/>
              </a:rPr>
              <a:t>s (or even a city or nation</a:t>
            </a:r>
            <a:r>
              <a:rPr lang="ja-JP" altLang="en-US" sz="2800" b="1">
                <a:solidFill>
                  <a:srgbClr val="47AAFB"/>
                </a:solidFill>
                <a:latin typeface="Colonna MT" charset="0"/>
              </a:rPr>
              <a:t>’</a:t>
            </a:r>
            <a:r>
              <a:rPr lang="en-US" sz="2800" b="1">
                <a:solidFill>
                  <a:srgbClr val="47AAFB"/>
                </a:solidFill>
                <a:latin typeface="Colonna MT" charset="0"/>
              </a:rPr>
              <a:t>s) property—their place of influence. This is true in both the natural and spiritual.</a:t>
            </a:r>
          </a:p>
        </p:txBody>
      </p:sp>
      <p:pic>
        <p:nvPicPr>
          <p:cNvPr id="2" name="Picture 3" descr="C:\Users\Candra Poitras\Pictures\versa-lock_3[1].bmp"/>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14600" y="3886200"/>
            <a:ext cx="2438400" cy="2286000"/>
          </a:xfrm>
          <a:prstGeom prst="rect">
            <a:avLst/>
          </a:prstGeom>
          <a:ln>
            <a:noFill/>
          </a:ln>
          <a:effectLst>
            <a:softEdge rad="112500"/>
          </a:effectLst>
        </p:spPr>
      </p:pic>
      <p:pic>
        <p:nvPicPr>
          <p:cNvPr id="5124" name="Picture 4" descr="C:\Users\Candra Poitras\Pictures\Sumter-Walls-Fort[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419600" y="3810000"/>
            <a:ext cx="2133600" cy="2339926"/>
          </a:xfrm>
          <a:prstGeom prst="rect">
            <a:avLst/>
          </a:prstGeom>
          <a:ln>
            <a:noFill/>
          </a:ln>
          <a:effectLst>
            <a:softEdge rad="112500"/>
          </a:effectLst>
        </p:spPr>
      </p:pic>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6147" name="Rectangle 3"/>
          <p:cNvSpPr>
            <a:spLocks noChangeArrowheads="1"/>
          </p:cNvSpPr>
          <p:nvPr/>
        </p:nvSpPr>
        <p:spPr bwMode="auto">
          <a:xfrm rot="-344354">
            <a:off x="312738" y="411163"/>
            <a:ext cx="4953000" cy="440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F4E2BE"/>
                </a:solidFill>
                <a:latin typeface="Colonna MT" charset="0"/>
                <a:cs typeface="Times New Roman" charset="0"/>
              </a:rPr>
              <a:t>To understand the purpose of spiritual boundaries, God</a:t>
            </a:r>
            <a:r>
              <a:rPr lang="ja-JP" altLang="en-US" sz="2800" b="1">
                <a:solidFill>
                  <a:srgbClr val="F4E2BE"/>
                </a:solidFill>
                <a:latin typeface="Colonna MT" charset="0"/>
                <a:cs typeface="Times New Roman" charset="0"/>
              </a:rPr>
              <a:t>’</a:t>
            </a:r>
            <a:r>
              <a:rPr lang="en-US" sz="2800" b="1">
                <a:solidFill>
                  <a:srgbClr val="F4E2BE"/>
                </a:solidFill>
                <a:latin typeface="Colonna MT" charset="0"/>
                <a:cs typeface="Times New Roman" charset="0"/>
              </a:rPr>
              <a:t>s Word used the common example of a wall. The Bible contains stories and illustrations of actual walls that were in need of repair. The Book of Nehemiah tells the story of the rebuilding of the wall around the city of Jerusalem.</a:t>
            </a:r>
            <a:r>
              <a:rPr lang="en-US" sz="2800" b="1">
                <a:solidFill>
                  <a:srgbClr val="F4E2BE"/>
                </a:solidFill>
                <a:latin typeface="Colonna MT" charset="0"/>
              </a:rPr>
              <a:t> </a:t>
            </a:r>
          </a:p>
        </p:txBody>
      </p:sp>
      <p:pic>
        <p:nvPicPr>
          <p:cNvPr id="6148" name="Picture 4" descr="C:\Users\Candra Poitras\Pictures\nehemiah,_the_king's_cupbearer[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15000" y="2743200"/>
            <a:ext cx="3212187" cy="3886200"/>
          </a:xfrm>
          <a:prstGeom prst="rect">
            <a:avLst/>
          </a:prstGeom>
          <a:solidFill>
            <a:srgbClr val="FFFFFF">
              <a:shade val="85000"/>
            </a:srgbClr>
          </a:solidFill>
          <a:ln w="190500" cap="rnd">
            <a:solidFill>
              <a:srgbClr val="171735"/>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prst="softRound"/>
            <a:contourClr>
              <a:srgbClr val="C0C0C0"/>
            </a:contourClr>
          </a:sp3d>
        </p:spPr>
      </p:pic>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1000"/>
                                        <p:tgtEl>
                                          <p:spTgt spid="6147"/>
                                        </p:tgtEl>
                                      </p:cBhvr>
                                    </p:animEffect>
                                    <p:anim calcmode="lin" valueType="num">
                                      <p:cBhvr>
                                        <p:cTn id="8" dur="1000" fill="hold"/>
                                        <p:tgtEl>
                                          <p:spTgt spid="6147"/>
                                        </p:tgtEl>
                                        <p:attrNameLst>
                                          <p:attrName>style.rotation</p:attrName>
                                        </p:attrNameLst>
                                      </p:cBhvr>
                                      <p:tavLst>
                                        <p:tav tm="0">
                                          <p:val>
                                            <p:fltVal val="720"/>
                                          </p:val>
                                        </p:tav>
                                        <p:tav tm="100000">
                                          <p:val>
                                            <p:fltVal val="0"/>
                                          </p:val>
                                        </p:tav>
                                      </p:tavLst>
                                    </p:anim>
                                    <p:anim calcmode="lin" valueType="num">
                                      <p:cBhvr>
                                        <p:cTn id="9" dur="1000" fill="hold"/>
                                        <p:tgtEl>
                                          <p:spTgt spid="6147"/>
                                        </p:tgtEl>
                                        <p:attrNameLst>
                                          <p:attrName>ppt_h</p:attrName>
                                        </p:attrNameLst>
                                      </p:cBhvr>
                                      <p:tavLst>
                                        <p:tav tm="0">
                                          <p:val>
                                            <p:fltVal val="0"/>
                                          </p:val>
                                        </p:tav>
                                        <p:tav tm="100000">
                                          <p:val>
                                            <p:strVal val="#ppt_h"/>
                                          </p:val>
                                        </p:tav>
                                      </p:tavLst>
                                    </p:anim>
                                    <p:anim calcmode="lin" valueType="num">
                                      <p:cBhvr>
                                        <p:cTn id="10" dur="1000" fill="hold"/>
                                        <p:tgtEl>
                                          <p:spTgt spid="614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7171" name="Rectangle 3"/>
          <p:cNvSpPr>
            <a:spLocks noChangeArrowheads="1"/>
          </p:cNvSpPr>
          <p:nvPr/>
        </p:nvSpPr>
        <p:spPr bwMode="auto">
          <a:xfrm>
            <a:off x="152400" y="571128"/>
            <a:ext cx="8839200" cy="2169825"/>
          </a:xfrm>
          <a:prstGeom prst="rect">
            <a:avLst/>
          </a:prstGeom>
          <a:solidFill>
            <a:srgbClr val="171735"/>
          </a:solidFill>
          <a:ln w="9525">
            <a:noFill/>
            <a:miter lim="800000"/>
            <a:headEnd/>
            <a:tailEnd/>
          </a:ln>
          <a:effectLst/>
          <a:scene3d>
            <a:camera prst="orthographicFront"/>
            <a:lightRig rig="threePt" dir="t"/>
          </a:scene3d>
          <a:sp3d>
            <a:bevelT w="114300" prst="artDeco"/>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700" b="1">
                <a:solidFill>
                  <a:srgbClr val="47AAFB"/>
                </a:solidFill>
                <a:latin typeface="Colonna MT" charset="0"/>
                <a:cs typeface="Times New Roman" charset="0"/>
              </a:rPr>
              <a:t>In Jerusalem, the Temple had been rebuilt, but most of the people did not live in the city. The wall was broken down, and there was no boundary around the city. According to </a:t>
            </a:r>
            <a:r>
              <a:rPr lang="en-US" sz="2700" b="1" i="1">
                <a:solidFill>
                  <a:srgbClr val="47AAFB"/>
                </a:solidFill>
                <a:latin typeface="Colonna MT" charset="0"/>
                <a:cs typeface="Times New Roman" charset="0"/>
              </a:rPr>
              <a:t>The Student Bible—New International Version, </a:t>
            </a:r>
            <a:r>
              <a:rPr lang="en-US" sz="2700" b="1">
                <a:solidFill>
                  <a:srgbClr val="47AAFB"/>
                </a:solidFill>
                <a:latin typeface="Colonna MT" charset="0"/>
                <a:cs typeface="Times New Roman" charset="0"/>
              </a:rPr>
              <a:t>this caused many problems:</a:t>
            </a:r>
            <a:r>
              <a:rPr lang="en-US" sz="2700" b="1">
                <a:solidFill>
                  <a:srgbClr val="47AAFB"/>
                </a:solidFill>
                <a:latin typeface="Colonna MT" charset="0"/>
              </a:rPr>
              <a:t> </a:t>
            </a:r>
          </a:p>
        </p:txBody>
      </p:sp>
      <p:sp>
        <p:nvSpPr>
          <p:cNvPr id="7172" name="Rectangle 4"/>
          <p:cNvSpPr>
            <a:spLocks noChangeArrowheads="1"/>
          </p:cNvSpPr>
          <p:nvPr/>
        </p:nvSpPr>
        <p:spPr bwMode="auto">
          <a:xfrm>
            <a:off x="914400" y="2864600"/>
            <a:ext cx="8077200" cy="3831818"/>
          </a:xfrm>
          <a:prstGeom prst="rect">
            <a:avLst/>
          </a:prstGeom>
          <a:solidFill>
            <a:srgbClr val="171735"/>
          </a:solidFill>
          <a:ln w="9525">
            <a:noFill/>
            <a:miter lim="800000"/>
            <a:headEnd/>
            <a:tailEnd/>
          </a:ln>
          <a:effectLst/>
          <a:scene3d>
            <a:camera prst="orthographicFront"/>
            <a:lightRig rig="threePt" dir="t"/>
          </a:scene3d>
          <a:sp3d>
            <a:bevelT w="114300" prst="artDeco"/>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700" b="1">
                <a:solidFill>
                  <a:srgbClr val="F4E2BE"/>
                </a:solidFill>
                <a:latin typeface="Colonna MT" charset="0"/>
                <a:cs typeface="Times New Roman" charset="0"/>
              </a:rPr>
              <a:t>Gangs of thieves had easy access to the city. </a:t>
            </a:r>
            <a:endParaRPr lang="en-US" sz="2700" b="1">
              <a:solidFill>
                <a:srgbClr val="F4E2BE"/>
              </a:solidFill>
              <a:latin typeface="Colonna MT" charset="0"/>
            </a:endParaRPr>
          </a:p>
          <a:p>
            <a:pPr>
              <a:buFontTx/>
              <a:buChar char="•"/>
            </a:pPr>
            <a:r>
              <a:rPr lang="en-US" sz="2700" b="1">
                <a:solidFill>
                  <a:srgbClr val="DCA330"/>
                </a:solidFill>
                <a:latin typeface="Colonna MT" charset="0"/>
                <a:cs typeface="Times New Roman" charset="0"/>
              </a:rPr>
              <a:t>Those seeking security had settled outside the city in villages where there was some semblance of protection. But they were living with foreigners who did not know or follow God</a:t>
            </a:r>
            <a:r>
              <a:rPr lang="ja-JP" altLang="en-US" sz="2700" b="1">
                <a:solidFill>
                  <a:srgbClr val="DCA330"/>
                </a:solidFill>
                <a:latin typeface="Colonna MT" charset="0"/>
                <a:cs typeface="Times New Roman" charset="0"/>
              </a:rPr>
              <a:t>’</a:t>
            </a:r>
            <a:r>
              <a:rPr lang="en-US" sz="2700" b="1">
                <a:solidFill>
                  <a:srgbClr val="DCA330"/>
                </a:solidFill>
                <a:latin typeface="Colonna MT" charset="0"/>
                <a:cs typeface="Times New Roman" charset="0"/>
              </a:rPr>
              <a:t>s laws. </a:t>
            </a:r>
            <a:endParaRPr lang="en-US" sz="2700" b="1">
              <a:solidFill>
                <a:srgbClr val="DCA330"/>
              </a:solidFill>
              <a:latin typeface="Colonna MT" charset="0"/>
            </a:endParaRPr>
          </a:p>
          <a:p>
            <a:pPr>
              <a:buFontTx/>
              <a:buChar char="•"/>
            </a:pPr>
            <a:r>
              <a:rPr lang="en-US" sz="2700" b="1">
                <a:solidFill>
                  <a:srgbClr val="47AAFB"/>
                </a:solidFill>
                <a:latin typeface="Colonna MT" charset="0"/>
                <a:cs typeface="Times New Roman" charset="0"/>
              </a:rPr>
              <a:t>Living in these villages brought closeness that led to marriages with people who were not Jews. </a:t>
            </a:r>
          </a:p>
          <a:p>
            <a:pPr>
              <a:buFont typeface="Arial" charset="0"/>
              <a:buChar char="•"/>
            </a:pPr>
            <a:r>
              <a:rPr lang="en-US" sz="2700" b="1">
                <a:solidFill>
                  <a:srgbClr val="F4E2BE"/>
                </a:solidFill>
                <a:latin typeface="Colonna MT" charset="0"/>
                <a:cs typeface="Times New Roman" charset="0"/>
              </a:rPr>
              <a:t>This intermarriage led to the loss of the Jews</a:t>
            </a:r>
            <a:r>
              <a:rPr lang="ja-JP" altLang="en-US" sz="2700" b="1">
                <a:solidFill>
                  <a:srgbClr val="F4E2BE"/>
                </a:solidFill>
                <a:latin typeface="Colonna MT" charset="0"/>
                <a:cs typeface="Times New Roman" charset="0"/>
              </a:rPr>
              <a:t>’</a:t>
            </a:r>
            <a:r>
              <a:rPr lang="en-US" sz="2700" b="1">
                <a:solidFill>
                  <a:srgbClr val="F4E2BE"/>
                </a:solidFill>
                <a:latin typeface="Colonna MT" charset="0"/>
                <a:cs typeface="Times New Roman" charset="0"/>
              </a:rPr>
              <a:t> language, culture, and religion.</a:t>
            </a:r>
            <a:r>
              <a:rPr lang="en-US" sz="2700" b="1">
                <a:solidFill>
                  <a:srgbClr val="F4E2BE"/>
                </a:solidFill>
                <a:latin typeface="Colonna MT" charset="0"/>
              </a:rPr>
              <a:t> </a:t>
            </a:r>
          </a:p>
        </p:txBody>
      </p:sp>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1000" fill="hold"/>
                                        <p:tgtEl>
                                          <p:spTgt spid="7171"/>
                                        </p:tgtEl>
                                        <p:attrNameLst>
                                          <p:attrName>ppt_x</p:attrName>
                                        </p:attrNameLst>
                                      </p:cBhvr>
                                      <p:tavLst>
                                        <p:tav tm="0">
                                          <p:val>
                                            <p:strVal val="#ppt_x-.2"/>
                                          </p:val>
                                        </p:tav>
                                        <p:tav tm="100000">
                                          <p:val>
                                            <p:strVal val="#ppt_x"/>
                                          </p:val>
                                        </p:tav>
                                      </p:tavLst>
                                    </p:anim>
                                    <p:anim calcmode="lin" valueType="num">
                                      <p:cBhvr>
                                        <p:cTn id="8" dur="1000" fill="hold"/>
                                        <p:tgtEl>
                                          <p:spTgt spid="7171"/>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8195" name="Rectangle 3"/>
          <p:cNvSpPr>
            <a:spLocks noChangeArrowheads="1"/>
          </p:cNvSpPr>
          <p:nvPr/>
        </p:nvSpPr>
        <p:spPr bwMode="auto">
          <a:xfrm>
            <a:off x="2743200" y="838200"/>
            <a:ext cx="5943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BA0631"/>
                </a:solidFill>
                <a:latin typeface="Colonna MT" charset="0"/>
                <a:cs typeface="Times New Roman" charset="0"/>
              </a:rPr>
              <a:t>The rebuilding of the wall was important because it gave the Jews a chance to make Jerusalem a Jewish city again. It offered the people safety and control over who came and went. </a:t>
            </a:r>
            <a:endParaRPr lang="en-US" sz="2800" b="1">
              <a:solidFill>
                <a:srgbClr val="BA0631"/>
              </a:solidFill>
              <a:latin typeface="Colonna MT" charset="0"/>
            </a:endParaRPr>
          </a:p>
        </p:txBody>
      </p:sp>
      <p:sp>
        <p:nvSpPr>
          <p:cNvPr id="8196" name="Rectangle 4"/>
          <p:cNvSpPr>
            <a:spLocks noChangeArrowheads="1"/>
          </p:cNvSpPr>
          <p:nvPr/>
        </p:nvSpPr>
        <p:spPr bwMode="auto">
          <a:xfrm>
            <a:off x="2438400" y="3124200"/>
            <a:ext cx="6477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171735"/>
                </a:solidFill>
                <a:latin typeface="Colonna MT" charset="0"/>
                <a:cs typeface="Times New Roman" charset="0"/>
              </a:rPr>
              <a:t>Nehemiah felt this need, even when he was far away, serving the king of Persia as a cupbearer. His heart understood that the wall around Jerusalem was necessary to the rebuilding of his homeland. The things he encountered in this process make wonderful lessons for leaders, even leaders of families.</a:t>
            </a:r>
            <a:r>
              <a:rPr lang="en-US" sz="2800" b="1">
                <a:solidFill>
                  <a:srgbClr val="171735"/>
                </a:solidFill>
                <a:latin typeface="Colonna MT" charset="0"/>
              </a:rPr>
              <a:t> </a:t>
            </a:r>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strips(downLeft)">
                                      <p:cBhvr>
                                        <p:cTn id="7" dur="500"/>
                                        <p:tgtEl>
                                          <p:spTgt spid="81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strips(downLeft)">
                                      <p:cBhvr>
                                        <p:cTn id="12"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p:nvPr/>
        </p:nvSpPr>
        <p:spPr>
          <a:xfrm>
            <a:off x="3810000" y="2286000"/>
            <a:ext cx="5105400" cy="4401205"/>
          </a:xfrm>
          <a:prstGeom prst="rect">
            <a:avLst/>
          </a:prstGeom>
          <a:solidFill>
            <a:srgbClr val="BA0631"/>
          </a:solidFill>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4E2BE"/>
                </a:solidFill>
                <a:latin typeface="Colonna MT" charset="0"/>
              </a:rPr>
              <a:t>What do walls have to do with family life? Our key verse gives the answer. The walls around our compound (family) are the boundaries (rules) we erect for the protection and control of our home—especially with children. Control of our self-will and desires requires discipline, and it must begin early in life.</a:t>
            </a:r>
          </a:p>
        </p:txBody>
      </p:sp>
      <p:pic>
        <p:nvPicPr>
          <p:cNvPr id="9219" name="Picture 3" descr="C:\Users\Candra Poitras\Pictures\setting-boundaries-marriage-brickwalk-pathway1[1].jpg"/>
          <p:cNvPicPr>
            <a:picLocks noChangeAspect="1" noChangeArrowheads="1"/>
          </p:cNvPicPr>
          <p:nvPr/>
        </p:nvPicPr>
        <p:blipFill>
          <a:blip r:embed="rId3" cstate="print"/>
          <a:srcRect/>
          <a:stretch>
            <a:fillRect/>
          </a:stretch>
        </p:blipFill>
        <p:spPr bwMode="auto">
          <a:xfrm rot="19793468">
            <a:off x="-42021" y="205845"/>
            <a:ext cx="4072637" cy="3054477"/>
          </a:xfrm>
          <a:prstGeom prst="ellipse">
            <a:avLst/>
          </a:prstGeom>
          <a:ln w="63500" cap="rnd">
            <a:solidFill>
              <a:srgbClr val="171735"/>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450" decel="100000" fill="hold"/>
                                        <p:tgtEl>
                                          <p:spTgt spid="5"/>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2133600" y="609600"/>
            <a:ext cx="7010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700" b="1">
                <a:solidFill>
                  <a:srgbClr val="F4E2BE"/>
                </a:solidFill>
                <a:latin typeface="Colonna MT" charset="0"/>
              </a:rPr>
              <a:t>In a world that tells us we should allow our children to make their own life choices, even when they have no idea of the dangers, walls are vital to their protection.</a:t>
            </a:r>
          </a:p>
        </p:txBody>
      </p:sp>
      <p:sp>
        <p:nvSpPr>
          <p:cNvPr id="10243" name="Rectangle 3"/>
          <p:cNvSpPr>
            <a:spLocks noChangeArrowheads="1"/>
          </p:cNvSpPr>
          <p:nvPr/>
        </p:nvSpPr>
        <p:spPr bwMode="auto">
          <a:xfrm>
            <a:off x="2590800" y="2362200"/>
            <a:ext cx="65532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500" b="1">
                <a:solidFill>
                  <a:srgbClr val="47AAFB"/>
                </a:solidFill>
                <a:latin typeface="Colonna MT" charset="0"/>
                <a:cs typeface="Times New Roman" charset="0"/>
              </a:rPr>
              <a:t>The government of many nations has taken God out of the educational system. </a:t>
            </a:r>
            <a:endParaRPr lang="en-US" sz="2500" b="1">
              <a:solidFill>
                <a:srgbClr val="47AAFB"/>
              </a:solidFill>
              <a:latin typeface="Colonna MT" charset="0"/>
            </a:endParaRPr>
          </a:p>
          <a:p>
            <a:pPr eaLnBrk="0" hangingPunct="0">
              <a:buFontTx/>
              <a:buChar char="•"/>
              <a:tabLst>
                <a:tab pos="228600" algn="l"/>
              </a:tabLst>
            </a:pPr>
            <a:r>
              <a:rPr lang="en-US" sz="2500" b="1">
                <a:solidFill>
                  <a:srgbClr val="F4E2BE"/>
                </a:solidFill>
                <a:latin typeface="Colonna MT" charset="0"/>
                <a:cs typeface="Times New Roman" charset="0"/>
              </a:rPr>
              <a:t>The court system makes allowances for the breaking of laws in some circumstances (murder is condoned if a person pleads insanity, or claims to have past hurts as a cause). </a:t>
            </a:r>
            <a:endParaRPr lang="en-US" sz="2500" b="1">
              <a:solidFill>
                <a:srgbClr val="F4E2BE"/>
              </a:solidFill>
              <a:latin typeface="Colonna MT" charset="0"/>
            </a:endParaRPr>
          </a:p>
          <a:p>
            <a:pPr eaLnBrk="0" hangingPunct="0">
              <a:buFontTx/>
              <a:buChar char="•"/>
              <a:tabLst>
                <a:tab pos="228600" algn="l"/>
              </a:tabLst>
            </a:pPr>
            <a:r>
              <a:rPr lang="en-US" sz="2500" b="1">
                <a:solidFill>
                  <a:srgbClr val="47AAFB"/>
                </a:solidFill>
                <a:latin typeface="Colonna MT" charset="0"/>
                <a:cs typeface="Times New Roman" charset="0"/>
              </a:rPr>
              <a:t>Many churches find it difficult to call sin, sin for fear of offending someone</a:t>
            </a:r>
            <a:r>
              <a:rPr lang="ja-JP" altLang="en-US" sz="2500" b="1">
                <a:solidFill>
                  <a:srgbClr val="47AAFB"/>
                </a:solidFill>
                <a:latin typeface="Colonna MT" charset="0"/>
                <a:cs typeface="Times New Roman" charset="0"/>
              </a:rPr>
              <a:t>’</a:t>
            </a:r>
            <a:r>
              <a:rPr lang="en-US" sz="2500" b="1">
                <a:solidFill>
                  <a:srgbClr val="47AAFB"/>
                </a:solidFill>
                <a:latin typeface="Colonna MT" charset="0"/>
                <a:cs typeface="Times New Roman" charset="0"/>
              </a:rPr>
              <a:t>s rights. </a:t>
            </a:r>
          </a:p>
          <a:p>
            <a:pPr eaLnBrk="0" hangingPunct="0">
              <a:buFont typeface="Arial" charset="0"/>
              <a:buChar char="•"/>
              <a:tabLst>
                <a:tab pos="228600" algn="l"/>
              </a:tabLst>
            </a:pPr>
            <a:r>
              <a:rPr lang="en-US" sz="2500" b="1">
                <a:solidFill>
                  <a:srgbClr val="F4E2BE"/>
                </a:solidFill>
                <a:latin typeface="Colonna MT" charset="0"/>
                <a:cs typeface="Times New Roman" charset="0"/>
              </a:rPr>
              <a:t>In some places, fraud and lying are common means for people to get into another country so they can increase their income.</a:t>
            </a:r>
            <a:r>
              <a:rPr lang="en-US" sz="2500" b="1">
                <a:solidFill>
                  <a:srgbClr val="F4E2BE"/>
                </a:solidFill>
                <a:latin typeface="Colonna MT" charset="0"/>
              </a:rPr>
              <a:t> </a:t>
            </a:r>
          </a:p>
        </p:txBody>
      </p:sp>
    </p:spTree>
  </p:cSld>
  <p:clrMapOvr>
    <a:masterClrMapping/>
  </p:clrMapOvr>
  <p:transition xmlns:p14="http://schemas.microsoft.com/office/powerpoint/2010/main">
    <p:checke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024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10243">
                                            <p:txEl>
                                              <p:pRg st="0" end="0"/>
                                            </p:txEl>
                                          </p:spTgt>
                                        </p:tgtEl>
                                        <p:attrNameLst>
                                          <p:attrName>ppt_x</p:attrName>
                                        </p:attrNameLst>
                                      </p:cBhvr>
                                    </p:anim>
                                    <p:anim from="0" to="-1.0" calcmode="lin" valueType="num">
                                      <p:cBhvr>
                                        <p:cTn id="16" dur="200" decel="50000" autoRev="1" fill="hold">
                                          <p:stCondLst>
                                            <p:cond delay="600"/>
                                          </p:stCondLst>
                                        </p:cTn>
                                        <p:tgtEl>
                                          <p:spTgt spid="10243">
                                            <p:txEl>
                                              <p:pRg st="0" end="0"/>
                                            </p:txEl>
                                          </p:spTgt>
                                        </p:tgtEl>
                                        <p:attrNameLst>
                                          <p:attrName>xshear</p:attrName>
                                        </p:attrNameLst>
                                      </p:cBhvr>
                                    </p:anim>
                                    <p:animScale>
                                      <p:cBhvr>
                                        <p:cTn id="17" dur="200" decel="100000" autoRev="1" fill="hold">
                                          <p:stCondLst>
                                            <p:cond delay="600"/>
                                          </p:stCondLst>
                                        </p:cTn>
                                        <p:tgtEl>
                                          <p:spTgt spid="10243">
                                            <p:txEl>
                                              <p:pRg st="0" end="0"/>
                                            </p:txEl>
                                          </p:spTgt>
                                        </p:tgtEl>
                                      </p:cBhvr>
                                      <p:from x="100000" y="100000"/>
                                      <p:to x="80000" y="100000"/>
                                    </p:animScale>
                                    <p:anim by="(#ppt_h/3+#ppt_w*0.1)" calcmode="lin" valueType="num">
                                      <p:cBhvr additive="sum">
                                        <p:cTn id="18" dur="200" decel="100000" autoRev="1" fill="hold">
                                          <p:stCondLst>
                                            <p:cond delay="600"/>
                                          </p:stCondLst>
                                        </p:cTn>
                                        <p:tgtEl>
                                          <p:spTgt spid="10243">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0243">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10243">
                                            <p:txEl>
                                              <p:pRg st="1" end="1"/>
                                            </p:txEl>
                                          </p:spTgt>
                                        </p:tgtEl>
                                        <p:attrNameLst>
                                          <p:attrName>ppt_x</p:attrName>
                                        </p:attrNameLst>
                                      </p:cBhvr>
                                    </p:anim>
                                    <p:anim from="0" to="-1.0" calcmode="lin" valueType="num">
                                      <p:cBhvr>
                                        <p:cTn id="24" dur="200" decel="50000" autoRev="1" fill="hold">
                                          <p:stCondLst>
                                            <p:cond delay="600"/>
                                          </p:stCondLst>
                                        </p:cTn>
                                        <p:tgtEl>
                                          <p:spTgt spid="10243">
                                            <p:txEl>
                                              <p:pRg st="1" end="1"/>
                                            </p:txEl>
                                          </p:spTgt>
                                        </p:tgtEl>
                                        <p:attrNameLst>
                                          <p:attrName>xshear</p:attrName>
                                        </p:attrNameLst>
                                      </p:cBhvr>
                                    </p:anim>
                                    <p:animScale>
                                      <p:cBhvr>
                                        <p:cTn id="25" dur="200" decel="100000" autoRev="1" fill="hold">
                                          <p:stCondLst>
                                            <p:cond delay="600"/>
                                          </p:stCondLst>
                                        </p:cTn>
                                        <p:tgtEl>
                                          <p:spTgt spid="10243">
                                            <p:txEl>
                                              <p:pRg st="1" end="1"/>
                                            </p:txEl>
                                          </p:spTgt>
                                        </p:tgtEl>
                                      </p:cBhvr>
                                      <p:from x="100000" y="100000"/>
                                      <p:to x="80000" y="100000"/>
                                    </p:animScale>
                                    <p:anim by="(#ppt_h/3+#ppt_w*0.1)" calcmode="lin" valueType="num">
                                      <p:cBhvr additive="sum">
                                        <p:cTn id="26" dur="200" decel="100000" autoRev="1" fill="hold">
                                          <p:stCondLst>
                                            <p:cond delay="600"/>
                                          </p:stCondLst>
                                        </p:cTn>
                                        <p:tgtEl>
                                          <p:spTgt spid="10243">
                                            <p:txEl>
                                              <p:pRg st="1" end="1"/>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10243">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10243">
                                            <p:txEl>
                                              <p:pRg st="2" end="2"/>
                                            </p:txEl>
                                          </p:spTgt>
                                        </p:tgtEl>
                                        <p:attrNameLst>
                                          <p:attrName>ppt_x</p:attrName>
                                        </p:attrNameLst>
                                      </p:cBhvr>
                                    </p:anim>
                                    <p:anim from="0" to="-1.0" calcmode="lin" valueType="num">
                                      <p:cBhvr>
                                        <p:cTn id="32" dur="200" decel="50000" autoRev="1" fill="hold">
                                          <p:stCondLst>
                                            <p:cond delay="600"/>
                                          </p:stCondLst>
                                        </p:cTn>
                                        <p:tgtEl>
                                          <p:spTgt spid="10243">
                                            <p:txEl>
                                              <p:pRg st="2" end="2"/>
                                            </p:txEl>
                                          </p:spTgt>
                                        </p:tgtEl>
                                        <p:attrNameLst>
                                          <p:attrName>xshear</p:attrName>
                                        </p:attrNameLst>
                                      </p:cBhvr>
                                    </p:anim>
                                    <p:animScale>
                                      <p:cBhvr>
                                        <p:cTn id="33" dur="200" decel="100000" autoRev="1" fill="hold">
                                          <p:stCondLst>
                                            <p:cond delay="600"/>
                                          </p:stCondLst>
                                        </p:cTn>
                                        <p:tgtEl>
                                          <p:spTgt spid="10243">
                                            <p:txEl>
                                              <p:pRg st="2" end="2"/>
                                            </p:txEl>
                                          </p:spTgt>
                                        </p:tgtEl>
                                      </p:cBhvr>
                                      <p:from x="100000" y="100000"/>
                                      <p:to x="80000" y="100000"/>
                                    </p:animScale>
                                    <p:anim by="(#ppt_h/3+#ppt_w*0.1)" calcmode="lin" valueType="num">
                                      <p:cBhvr additive="sum">
                                        <p:cTn id="34" dur="200" decel="100000" autoRev="1" fill="hold">
                                          <p:stCondLst>
                                            <p:cond delay="600"/>
                                          </p:stCondLst>
                                        </p:cTn>
                                        <p:tgtEl>
                                          <p:spTgt spid="10243">
                                            <p:txEl>
                                              <p:pRg st="2" end="2"/>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nodeType="clickEffect">
                                  <p:stCondLst>
                                    <p:cond delay="0"/>
                                  </p:stCondLst>
                                  <p:childTnLst>
                                    <p:set>
                                      <p:cBhvr>
                                        <p:cTn id="38" dur="1" fill="hold">
                                          <p:stCondLst>
                                            <p:cond delay="0"/>
                                          </p:stCondLst>
                                        </p:cTn>
                                        <p:tgtEl>
                                          <p:spTgt spid="10243">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10243">
                                            <p:txEl>
                                              <p:pRg st="3" end="3"/>
                                            </p:txEl>
                                          </p:spTgt>
                                        </p:tgtEl>
                                        <p:attrNameLst>
                                          <p:attrName>ppt_x</p:attrName>
                                        </p:attrNameLst>
                                      </p:cBhvr>
                                    </p:anim>
                                    <p:anim from="0" to="-1.0" calcmode="lin" valueType="num">
                                      <p:cBhvr>
                                        <p:cTn id="40" dur="200" decel="50000" autoRev="1" fill="hold">
                                          <p:stCondLst>
                                            <p:cond delay="600"/>
                                          </p:stCondLst>
                                        </p:cTn>
                                        <p:tgtEl>
                                          <p:spTgt spid="10243">
                                            <p:txEl>
                                              <p:pRg st="3" end="3"/>
                                            </p:txEl>
                                          </p:spTgt>
                                        </p:tgtEl>
                                        <p:attrNameLst>
                                          <p:attrName>xshear</p:attrName>
                                        </p:attrNameLst>
                                      </p:cBhvr>
                                    </p:anim>
                                    <p:animScale>
                                      <p:cBhvr>
                                        <p:cTn id="41" dur="200" decel="100000" autoRev="1" fill="hold">
                                          <p:stCondLst>
                                            <p:cond delay="600"/>
                                          </p:stCondLst>
                                        </p:cTn>
                                        <p:tgtEl>
                                          <p:spTgt spid="10243">
                                            <p:txEl>
                                              <p:pRg st="3" end="3"/>
                                            </p:txEl>
                                          </p:spTgt>
                                        </p:tgtEl>
                                      </p:cBhvr>
                                      <p:from x="100000" y="100000"/>
                                      <p:to x="80000" y="100000"/>
                                    </p:animScale>
                                    <p:anim by="(#ppt_h/3+#ppt_w*0.1)" calcmode="lin" valueType="num">
                                      <p:cBhvr additive="sum">
                                        <p:cTn id="42" dur="200" decel="100000" autoRev="1" fill="hold">
                                          <p:stCondLst>
                                            <p:cond delay="600"/>
                                          </p:stCondLst>
                                        </p:cTn>
                                        <p:tgtEl>
                                          <p:spTgt spid="10243">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15: Keeping Trouble out by Discipline</a:t>
            </a:r>
          </a:p>
        </p:txBody>
      </p:sp>
      <p:sp>
        <p:nvSpPr>
          <p:cNvPr id="5" name="Rectangle 4"/>
          <p:cNvSpPr>
            <a:spLocks noChangeArrowheads="1"/>
          </p:cNvSpPr>
          <p:nvPr/>
        </p:nvSpPr>
        <p:spPr bwMode="auto">
          <a:xfrm>
            <a:off x="2209800" y="609600"/>
            <a:ext cx="67818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What do we use to build these walls? Discipline. </a:t>
            </a:r>
            <a:r>
              <a:rPr lang="en-US" sz="2800" b="1" i="1">
                <a:solidFill>
                  <a:srgbClr val="BA0631"/>
                </a:solidFill>
                <a:latin typeface="Colonna MT" charset="0"/>
              </a:rPr>
              <a:t>Webster</a:t>
            </a:r>
            <a:r>
              <a:rPr lang="ja-JP" altLang="en-US" sz="2800" b="1" i="1">
                <a:solidFill>
                  <a:srgbClr val="BA0631"/>
                </a:solidFill>
                <a:latin typeface="Colonna MT" charset="0"/>
              </a:rPr>
              <a:t>’</a:t>
            </a:r>
            <a:r>
              <a:rPr lang="en-US" sz="2800" b="1" i="1">
                <a:solidFill>
                  <a:srgbClr val="BA0631"/>
                </a:solidFill>
                <a:latin typeface="Colonna MT" charset="0"/>
              </a:rPr>
              <a:t>s Encyclopedic Dictionary of the English Language </a:t>
            </a:r>
            <a:r>
              <a:rPr lang="en-US" sz="2800" b="1">
                <a:solidFill>
                  <a:srgbClr val="BA0631"/>
                </a:solidFill>
                <a:latin typeface="Colonna MT" charset="0"/>
              </a:rPr>
              <a:t>defines </a:t>
            </a:r>
            <a:r>
              <a:rPr lang="en-US" sz="2800" b="1" i="1">
                <a:solidFill>
                  <a:srgbClr val="BA0631"/>
                </a:solidFill>
                <a:latin typeface="Colonna MT" charset="0"/>
              </a:rPr>
              <a:t>discipline</a:t>
            </a:r>
            <a:r>
              <a:rPr lang="en-US" sz="2800" b="1">
                <a:solidFill>
                  <a:srgbClr val="BA0631"/>
                </a:solidFill>
                <a:latin typeface="Colonna MT" charset="0"/>
              </a:rPr>
              <a:t> as </a:t>
            </a:r>
            <a:r>
              <a:rPr lang="ja-JP" altLang="en-US" sz="2800" b="1">
                <a:solidFill>
                  <a:srgbClr val="BA0631"/>
                </a:solidFill>
                <a:latin typeface="Colonna MT" charset="0"/>
              </a:rPr>
              <a:t>“</a:t>
            </a:r>
            <a:r>
              <a:rPr lang="en-US" sz="2800" b="1">
                <a:solidFill>
                  <a:srgbClr val="BA0631"/>
                </a:solidFill>
                <a:latin typeface="Colonna MT" charset="0"/>
              </a:rPr>
              <a:t>the training of the mind and character; a mode of life in accordance with rules; self-control; control, order, obedience to rules.</a:t>
            </a:r>
            <a:r>
              <a:rPr lang="ja-JP" altLang="en-US" sz="2800" b="1">
                <a:solidFill>
                  <a:srgbClr val="BA0631"/>
                </a:solidFill>
                <a:latin typeface="Colonna MT" charset="0"/>
              </a:rPr>
              <a:t>”</a:t>
            </a:r>
            <a:endParaRPr lang="en-US" sz="2800" b="1">
              <a:solidFill>
                <a:srgbClr val="BA0631"/>
              </a:solidFill>
              <a:latin typeface="Colonna MT" charset="0"/>
            </a:endParaRPr>
          </a:p>
        </p:txBody>
      </p:sp>
      <p:pic>
        <p:nvPicPr>
          <p:cNvPr id="11267" name="Picture 3" descr="C:\Users\Candra Poitras\Pictures\6a%20Inner%20walls%2002_JPG[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29000" y="3657600"/>
            <a:ext cx="4267200" cy="3009780"/>
          </a:xfrm>
          <a:prstGeom prst="rect">
            <a:avLst/>
          </a:prstGeom>
          <a:ln>
            <a:noFill/>
          </a:ln>
          <a:effectLst>
            <a:softEdge rad="112500"/>
          </a:effectLst>
        </p:spPr>
      </p:pic>
    </p:spTree>
  </p:cSld>
  <p:clrMapOvr>
    <a:masterClrMapping/>
  </p:clrMapOvr>
  <p:transition xmlns:p14="http://schemas.microsoft.com/office/powerpoint/2010/main">
    <p:checke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2708</TotalTime>
  <Words>1941</Words>
  <Application>Microsoft Macintosh PowerPoint</Application>
  <PresentationFormat>On-screen Show (4:3)</PresentationFormat>
  <Paragraphs>76</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6</cp:revision>
  <dcterms:created xsi:type="dcterms:W3CDTF">2010-10-03T01:07:11Z</dcterms:created>
  <dcterms:modified xsi:type="dcterms:W3CDTF">2018-02-16T22:33:10Z</dcterms:modified>
</cp:coreProperties>
</file>