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4"/>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 id="295"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631"/>
    <a:srgbClr val="F7E9CD"/>
    <a:srgbClr val="CC1704"/>
    <a:srgbClr val="47AAFB"/>
    <a:srgbClr val="DCA330"/>
    <a:srgbClr val="171735"/>
    <a:srgbClr val="6C2C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49" d="100"/>
          <a:sy n="49" d="100"/>
        </p:scale>
        <p:origin x="-400"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C84B084-0E9A-F741-9E06-27D49CE4F441}" type="slidenum">
              <a:rPr lang="en-US"/>
              <a:pPr/>
              <a:t>‹#›</a:t>
            </a:fld>
            <a:endParaRPr lang="en-US"/>
          </a:p>
        </p:txBody>
      </p:sp>
    </p:spTree>
    <p:extLst>
      <p:ext uri="{BB962C8B-B14F-4D97-AF65-F5344CB8AC3E}">
        <p14:creationId xmlns:p14="http://schemas.microsoft.com/office/powerpoint/2010/main" val="17748595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1616795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1650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871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9541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86842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5329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5962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64712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5744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591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18058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724400" y="5181600"/>
            <a:ext cx="4419600" cy="609600"/>
          </a:xfrm>
        </p:spPr>
        <p:txBody>
          <a:bodyPr/>
          <a:lstStyle/>
          <a:p>
            <a:pPr eaLnBrk="1" hangingPunct="1"/>
            <a:r>
              <a:rPr lang="en-US" sz="2400">
                <a:solidFill>
                  <a:srgbClr val="DCA330"/>
                </a:solidFill>
                <a:latin typeface="Bernard MT Condensed" charset="0"/>
              </a:rPr>
              <a:t>Lesson 17: Believing Means Obeying</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cover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152400" y="152400"/>
            <a:ext cx="50292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700" b="1">
                <a:solidFill>
                  <a:srgbClr val="F7E9CD"/>
                </a:solidFill>
                <a:latin typeface="Colonna MT" charset="0"/>
              </a:rPr>
              <a:t>According to the </a:t>
            </a:r>
            <a:r>
              <a:rPr lang="en-US" sz="2700" b="1" i="1">
                <a:solidFill>
                  <a:srgbClr val="F7E9CD"/>
                </a:solidFill>
                <a:latin typeface="Colonna MT" charset="0"/>
              </a:rPr>
              <a:t>Revell Bible Dictionary, </a:t>
            </a:r>
            <a:r>
              <a:rPr lang="en-US" sz="2700" b="1">
                <a:solidFill>
                  <a:srgbClr val="F7E9CD"/>
                </a:solidFill>
                <a:latin typeface="Colonna MT" charset="0"/>
              </a:rPr>
              <a:t>this submission is an eagerness to put others first, to yield out of love. As Les and Leslie Parrott in their article </a:t>
            </a:r>
            <a:r>
              <a:rPr lang="ja-JP" altLang="en-US" sz="2700" b="1">
                <a:solidFill>
                  <a:srgbClr val="F7E9CD"/>
                </a:solidFill>
                <a:latin typeface="Colonna MT" charset="0"/>
              </a:rPr>
              <a:t>“</a:t>
            </a:r>
            <a:r>
              <a:rPr lang="en-US" sz="2700" b="1">
                <a:solidFill>
                  <a:srgbClr val="F7E9CD"/>
                </a:solidFill>
                <a:latin typeface="Colonna MT" charset="0"/>
              </a:rPr>
              <a:t>Who</a:t>
            </a:r>
            <a:r>
              <a:rPr lang="ja-JP" altLang="en-US" sz="2700" b="1">
                <a:solidFill>
                  <a:srgbClr val="F7E9CD"/>
                </a:solidFill>
                <a:latin typeface="Colonna MT" charset="0"/>
              </a:rPr>
              <a:t>’</a:t>
            </a:r>
            <a:r>
              <a:rPr lang="en-US" sz="2700" b="1">
                <a:solidFill>
                  <a:srgbClr val="F7E9CD"/>
                </a:solidFill>
                <a:latin typeface="Colonna MT" charset="0"/>
              </a:rPr>
              <a:t>s in Charge Here?</a:t>
            </a:r>
            <a:r>
              <a:rPr lang="ja-JP" altLang="en-US" sz="2700" b="1">
                <a:solidFill>
                  <a:srgbClr val="F7E9CD"/>
                </a:solidFill>
                <a:latin typeface="Colonna MT" charset="0"/>
              </a:rPr>
              <a:t>”</a:t>
            </a:r>
            <a:r>
              <a:rPr lang="en-US" sz="2700" b="1">
                <a:solidFill>
                  <a:srgbClr val="F7E9CD"/>
                </a:solidFill>
                <a:latin typeface="Colonna MT" charset="0"/>
              </a:rPr>
              <a:t> explain in the </a:t>
            </a:r>
            <a:r>
              <a:rPr lang="en-US" sz="2700" b="1" i="1">
                <a:solidFill>
                  <a:srgbClr val="F7E9CD"/>
                </a:solidFill>
                <a:latin typeface="Colonna MT" charset="0"/>
              </a:rPr>
              <a:t>Marriage Devotional Bible (NIV), </a:t>
            </a:r>
            <a:r>
              <a:rPr lang="en-US" sz="2700" b="1">
                <a:solidFill>
                  <a:srgbClr val="F7E9CD"/>
                </a:solidFill>
                <a:latin typeface="Colonna MT" charset="0"/>
              </a:rPr>
              <a:t>the headship of men in marriage is not about being the boss or ruler. </a:t>
            </a:r>
          </a:p>
        </p:txBody>
      </p:sp>
      <p:sp>
        <p:nvSpPr>
          <p:cNvPr id="5" name="Rectangle 4"/>
          <p:cNvSpPr/>
          <p:nvPr/>
        </p:nvSpPr>
        <p:spPr>
          <a:xfrm>
            <a:off x="4419600" y="4267200"/>
            <a:ext cx="4062331" cy="523220"/>
          </a:xfrm>
          <a:prstGeom prst="rect">
            <a:avLst/>
          </a:prstGeom>
          <a:solidFill>
            <a:srgbClr val="F7E9CD">
              <a:alpha val="90000"/>
            </a:srgbClr>
          </a:solidFill>
          <a:scene3d>
            <a:camera prst="orthographicFront"/>
            <a:lightRig rig="threePt" dir="t"/>
          </a:scene3d>
          <a:sp3d>
            <a:bevelT/>
          </a:sp3d>
        </p:spPr>
        <p:txBody>
          <a:bodyPr wrap="none">
            <a:spAutoFit/>
          </a:bodyPr>
          <a:lstStyle/>
          <a:p>
            <a:pPr>
              <a:defRPr/>
            </a:pPr>
            <a:r>
              <a:rPr lang="en-US" sz="2800" b="1" dirty="0">
                <a:solidFill>
                  <a:srgbClr val="BA0631"/>
                </a:solidFill>
                <a:latin typeface="Colonna MT" pitchFamily="82" charset="0"/>
                <a:ea typeface="+mn-ea"/>
              </a:rPr>
              <a:t>It is talking about being: </a:t>
            </a:r>
          </a:p>
        </p:txBody>
      </p:sp>
      <p:sp>
        <p:nvSpPr>
          <p:cNvPr id="12291" name="Rectangle 3"/>
          <p:cNvSpPr>
            <a:spLocks noChangeArrowheads="1"/>
          </p:cNvSpPr>
          <p:nvPr/>
        </p:nvSpPr>
        <p:spPr bwMode="auto">
          <a:xfrm>
            <a:off x="4876800" y="4876800"/>
            <a:ext cx="4114800" cy="1815882"/>
          </a:xfrm>
          <a:prstGeom prst="rect">
            <a:avLst/>
          </a:prstGeom>
          <a:solidFill>
            <a:srgbClr val="F7E9CD">
              <a:alpha val="90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Tx/>
              <a:buChar char="•"/>
            </a:pPr>
            <a:r>
              <a:rPr lang="en-US" sz="2800" b="1">
                <a:solidFill>
                  <a:srgbClr val="BA0631"/>
                </a:solidFill>
                <a:latin typeface="Colonna MT" charset="0"/>
                <a:cs typeface="Times New Roman" charset="0"/>
              </a:rPr>
              <a:t>The first to honour; </a:t>
            </a:r>
            <a:endParaRPr lang="en-US" sz="2800" b="1">
              <a:solidFill>
                <a:srgbClr val="BA0631"/>
              </a:solidFill>
              <a:latin typeface="Colonna MT" charset="0"/>
            </a:endParaRPr>
          </a:p>
          <a:p>
            <a:pPr>
              <a:buFontTx/>
              <a:buChar char="•"/>
            </a:pPr>
            <a:r>
              <a:rPr lang="en-US" sz="2800" b="1">
                <a:solidFill>
                  <a:srgbClr val="BA0631"/>
                </a:solidFill>
                <a:latin typeface="Colonna MT" charset="0"/>
                <a:cs typeface="Times New Roman" charset="0"/>
              </a:rPr>
              <a:t>The first to nurture; and </a:t>
            </a:r>
          </a:p>
          <a:p>
            <a:pPr>
              <a:buFont typeface="Arial" charset="0"/>
              <a:buChar char="•"/>
            </a:pPr>
            <a:r>
              <a:rPr lang="en-US" sz="2800" b="1">
                <a:solidFill>
                  <a:srgbClr val="BA0631"/>
                </a:solidFill>
                <a:latin typeface="Colonna MT" charset="0"/>
                <a:cs typeface="Times New Roman" charset="0"/>
              </a:rPr>
              <a:t>The first to meet your partner</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needs.</a:t>
            </a:r>
            <a:r>
              <a:rPr lang="en-US" sz="2800" b="1">
                <a:solidFill>
                  <a:srgbClr val="BA0631"/>
                </a:solidFill>
                <a:latin typeface="Colonna MT" charset="0"/>
              </a:rPr>
              <a:t> </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3276600" y="3124200"/>
            <a:ext cx="5562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 basic principle involved is to empty ourselves of all self-centered desires. When we understand that submission in marriage is a two-way street, we can better remember that we are also supposed to be submitted to God together (Hebrews 12:9; James 4:7). </a:t>
            </a:r>
          </a:p>
        </p:txBody>
      </p:sp>
      <p:pic>
        <p:nvPicPr>
          <p:cNvPr id="13315" name="Picture 3" descr="C:\Users\Candra Poitras\Pictures\two-way-street-arrows-road[1].jpg"/>
          <p:cNvPicPr>
            <a:picLocks noChangeAspect="1" noChangeArrowheads="1"/>
          </p:cNvPicPr>
          <p:nvPr/>
        </p:nvPicPr>
        <p:blipFill>
          <a:blip r:embed="rId2" cstate="print"/>
          <a:srcRect/>
          <a:stretch>
            <a:fillRect/>
          </a:stretch>
        </p:blipFill>
        <p:spPr bwMode="auto">
          <a:xfrm>
            <a:off x="228600" y="228600"/>
            <a:ext cx="3581400" cy="2686050"/>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cover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p:nvPr/>
        </p:nvSpPr>
        <p:spPr>
          <a:xfrm>
            <a:off x="152400" y="152400"/>
            <a:ext cx="4495800" cy="3970318"/>
          </a:xfrm>
          <a:prstGeom prst="rect">
            <a:avLst/>
          </a:prstGeom>
          <a:solidFill>
            <a:srgbClr val="171735">
              <a:alpha val="80000"/>
            </a:srgbClr>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Understanding mutual submission will eliminate many of the difficulties that cause marriages to fail. Godly men who are striving to follow the example of Christ and His bride (the church) will not try to force their wives </a:t>
            </a:r>
            <a:r>
              <a:rPr lang="ja-JP" altLang="en-US" sz="2800" b="1">
                <a:solidFill>
                  <a:srgbClr val="DCA330"/>
                </a:solidFill>
                <a:latin typeface="Colonna MT" charset="0"/>
              </a:rPr>
              <a:t>“</a:t>
            </a:r>
            <a:r>
              <a:rPr lang="en-US" sz="2800" b="1">
                <a:solidFill>
                  <a:srgbClr val="DCA330"/>
                </a:solidFill>
                <a:latin typeface="Colonna MT" charset="0"/>
              </a:rPr>
              <a:t>to submit.</a:t>
            </a:r>
            <a:r>
              <a:rPr lang="ja-JP" altLang="en-US" sz="2800" b="1">
                <a:solidFill>
                  <a:srgbClr val="DCA330"/>
                </a:solidFill>
                <a:latin typeface="Colonna MT" charset="0"/>
              </a:rPr>
              <a:t>”</a:t>
            </a:r>
            <a:endParaRPr lang="en-US" sz="2800" b="1">
              <a:solidFill>
                <a:srgbClr val="DCA330"/>
              </a:solidFill>
              <a:latin typeface="Colonna MT" charset="0"/>
            </a:endParaRPr>
          </a:p>
        </p:txBody>
      </p:sp>
      <p:sp>
        <p:nvSpPr>
          <p:cNvPr id="5" name="Rectangle 4"/>
          <p:cNvSpPr/>
          <p:nvPr/>
        </p:nvSpPr>
        <p:spPr>
          <a:xfrm>
            <a:off x="4724400" y="3581400"/>
            <a:ext cx="4267200" cy="3108543"/>
          </a:xfrm>
          <a:prstGeom prst="rect">
            <a:avLst/>
          </a:prstGeom>
          <a:solidFill>
            <a:srgbClr val="171735">
              <a:alpha val="85000"/>
            </a:srgbClr>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They will not need to. Any woman fortunate enough to be married to a man who loves her in the way God said, is fulfilled in her obedience to the commandment to </a:t>
            </a:r>
            <a:r>
              <a:rPr lang="ja-JP" altLang="en-US" sz="2800" b="1">
                <a:solidFill>
                  <a:srgbClr val="DCA330"/>
                </a:solidFill>
                <a:latin typeface="Colonna MT" charset="0"/>
              </a:rPr>
              <a:t>“</a:t>
            </a:r>
            <a:r>
              <a:rPr lang="en-US" sz="2800" b="1">
                <a:solidFill>
                  <a:srgbClr val="DCA330"/>
                </a:solidFill>
                <a:latin typeface="Colonna MT" charset="0"/>
              </a:rPr>
              <a:t>submit.</a:t>
            </a:r>
            <a:r>
              <a:rPr lang="ja-JP" altLang="en-US" sz="2800" b="1">
                <a:solidFill>
                  <a:srgbClr val="DCA330"/>
                </a:solidFill>
                <a:latin typeface="Colonna MT" charset="0"/>
              </a:rPr>
              <a:t>”</a:t>
            </a:r>
            <a:endParaRPr lang="en-US" sz="2800" b="1">
              <a:solidFill>
                <a:srgbClr val="DCA330"/>
              </a:solidFill>
              <a:latin typeface="Colonna MT" charset="0"/>
            </a:endParaRPr>
          </a:p>
        </p:txBody>
      </p:sp>
    </p:spTree>
  </p:cSld>
  <p:clrMapOvr>
    <a:masterClrMapping/>
  </p:clrMapOvr>
  <p:transition xmlns:p14="http://schemas.microsoft.com/office/powerpoint/2010/main">
    <p:cover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15363" name="Rectangle 3"/>
          <p:cNvSpPr>
            <a:spLocks noChangeArrowheads="1"/>
          </p:cNvSpPr>
          <p:nvPr/>
        </p:nvSpPr>
        <p:spPr bwMode="auto">
          <a:xfrm>
            <a:off x="152400" y="838200"/>
            <a:ext cx="5257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7E9CD"/>
                </a:solidFill>
                <a:latin typeface="Colonna MT" charset="0"/>
                <a:cs typeface="Times New Roman" charset="0"/>
              </a:rPr>
              <a:t>Submission comes easier when the proper </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leaving</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 and </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cleaving</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 have taken place in a marriage. In many cultures, the husband</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s mother and father will make decisions for the new family unit—especially if the newly married couple lives in their house. It is easier to submit if there is no outside interference—from either the husband</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s or the wife</a:t>
            </a:r>
            <a:r>
              <a:rPr lang="ja-JP" altLang="en-US" sz="2800" b="1">
                <a:solidFill>
                  <a:srgbClr val="F7E9CD"/>
                </a:solidFill>
                <a:latin typeface="Colonna MT" charset="0"/>
                <a:cs typeface="Times New Roman" charset="0"/>
              </a:rPr>
              <a:t>’</a:t>
            </a:r>
            <a:r>
              <a:rPr lang="en-US" sz="2800" b="1">
                <a:solidFill>
                  <a:srgbClr val="F7E9CD"/>
                </a:solidFill>
                <a:latin typeface="Colonna MT" charset="0"/>
                <a:cs typeface="Times New Roman" charset="0"/>
              </a:rPr>
              <a:t>s family.</a:t>
            </a:r>
            <a:endParaRPr lang="en-US" sz="2800" b="1">
              <a:solidFill>
                <a:srgbClr val="F7E9CD"/>
              </a:solidFill>
              <a:latin typeface="Colonna MT" charset="0"/>
            </a:endParaRPr>
          </a:p>
        </p:txBody>
      </p:sp>
      <p:sp>
        <p:nvSpPr>
          <p:cNvPr id="5" name="Rectangle 4"/>
          <p:cNvSpPr/>
          <p:nvPr/>
        </p:nvSpPr>
        <p:spPr>
          <a:xfrm>
            <a:off x="5791200" y="1600200"/>
            <a:ext cx="3124200" cy="3539430"/>
          </a:xfrm>
          <a:prstGeom prst="rect">
            <a:avLst/>
          </a:prstGeom>
          <a:solidFill>
            <a:srgbClr val="171735"/>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BA0631"/>
                </a:solidFill>
                <a:latin typeface="Colonna MT" charset="0"/>
              </a:rPr>
              <a:t>“</a:t>
            </a:r>
            <a:r>
              <a:rPr lang="en-US" sz="2800" b="1" i="1">
                <a:solidFill>
                  <a:srgbClr val="BA0631"/>
                </a:solidFill>
                <a:latin typeface="Colonna MT" charset="0"/>
              </a:rPr>
              <a:t>Therefore shall a man leave his father and his mother, and shall cleave unto his wife: and they shall be one flesh</a:t>
            </a:r>
            <a:r>
              <a:rPr lang="ja-JP" altLang="en-US" sz="2800" b="1" i="1">
                <a:solidFill>
                  <a:srgbClr val="BA0631"/>
                </a:solidFill>
                <a:latin typeface="Colonna MT" charset="0"/>
              </a:rPr>
              <a:t>”</a:t>
            </a:r>
            <a:r>
              <a:rPr lang="en-US" sz="2800" b="1" i="1">
                <a:solidFill>
                  <a:srgbClr val="BA0631"/>
                </a:solidFill>
                <a:latin typeface="Colonna MT" charset="0"/>
              </a:rPr>
              <a:t> </a:t>
            </a:r>
            <a:r>
              <a:rPr lang="en-US" sz="2800" b="1">
                <a:solidFill>
                  <a:srgbClr val="BA0631"/>
                </a:solidFill>
                <a:latin typeface="Colonna MT" charset="0"/>
              </a:rPr>
              <a:t>(Genesis 2:24).</a:t>
            </a:r>
          </a:p>
        </p:txBody>
      </p:sp>
    </p:spTree>
  </p:cSld>
  <p:clrMapOvr>
    <a:masterClrMapping/>
  </p:clrMapOvr>
  <p:transition xmlns:p14="http://schemas.microsoft.com/office/powerpoint/2010/main">
    <p:cover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blinds(horizontal)">
                                      <p:cBhvr>
                                        <p:cTn id="7" dur="500"/>
                                        <p:tgtEl>
                                          <p:spTgt spid="153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pic>
        <p:nvPicPr>
          <p:cNvPr id="16387" name="Picture 3" descr="C:\Users\Candra Poitras\Pictures\ct1-13_gluestick[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797670">
            <a:off x="303366" y="303367"/>
            <a:ext cx="2971800" cy="2971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4"/>
          <p:cNvSpPr>
            <a:spLocks noChangeArrowheads="1"/>
          </p:cNvSpPr>
          <p:nvPr/>
        </p:nvSpPr>
        <p:spPr bwMode="auto">
          <a:xfrm>
            <a:off x="3581400" y="2667000"/>
            <a:ext cx="5334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a:solidFill>
                  <a:srgbClr val="DCA330"/>
                </a:solidFill>
                <a:latin typeface="Colonna MT" charset="0"/>
              </a:rPr>
              <a:t>“</a:t>
            </a:r>
            <a:r>
              <a:rPr lang="en-US" sz="2800" b="1">
                <a:solidFill>
                  <a:srgbClr val="DCA330"/>
                </a:solidFill>
                <a:latin typeface="Colonna MT" charset="0"/>
              </a:rPr>
              <a:t>Cleave</a:t>
            </a:r>
            <a:r>
              <a:rPr lang="ja-JP" altLang="en-US" sz="2800" b="1">
                <a:solidFill>
                  <a:srgbClr val="DCA330"/>
                </a:solidFill>
                <a:latin typeface="Colonna MT" charset="0"/>
              </a:rPr>
              <a:t>”</a:t>
            </a:r>
            <a:r>
              <a:rPr lang="en-US" sz="2800" b="1">
                <a:solidFill>
                  <a:srgbClr val="DCA330"/>
                </a:solidFill>
                <a:latin typeface="Colonna MT" charset="0"/>
              </a:rPr>
              <a:t> means </a:t>
            </a:r>
            <a:r>
              <a:rPr lang="ja-JP" altLang="en-US" sz="2800" b="1">
                <a:solidFill>
                  <a:srgbClr val="DCA330"/>
                </a:solidFill>
                <a:latin typeface="Colonna MT" charset="0"/>
              </a:rPr>
              <a:t>“</a:t>
            </a:r>
            <a:r>
              <a:rPr lang="en-US" sz="2800" b="1">
                <a:solidFill>
                  <a:srgbClr val="DCA330"/>
                </a:solidFill>
                <a:latin typeface="Colonna MT" charset="0"/>
              </a:rPr>
              <a:t>stick like glue.</a:t>
            </a:r>
            <a:r>
              <a:rPr lang="ja-JP" altLang="en-US" sz="2800" b="1">
                <a:solidFill>
                  <a:srgbClr val="DCA330"/>
                </a:solidFill>
                <a:latin typeface="Colonna MT" charset="0"/>
              </a:rPr>
              <a:t>”</a:t>
            </a:r>
            <a:r>
              <a:rPr lang="en-US" sz="2800" b="1">
                <a:solidFill>
                  <a:srgbClr val="DCA330"/>
                </a:solidFill>
                <a:latin typeface="Colonna MT" charset="0"/>
              </a:rPr>
              <a:t> The closeness of cleaving produces something really precious—children. These children—so much a part of both parents—make it vital for husband and wife to fulfill their proper roles in marriage, sharing decisions and obeying God</a:t>
            </a:r>
            <a:r>
              <a:rPr lang="ja-JP" altLang="en-US" sz="2800" b="1">
                <a:solidFill>
                  <a:srgbClr val="DCA330"/>
                </a:solidFill>
                <a:latin typeface="Colonna MT" charset="0"/>
              </a:rPr>
              <a:t>’</a:t>
            </a:r>
            <a:r>
              <a:rPr lang="en-US" sz="2800" b="1">
                <a:solidFill>
                  <a:srgbClr val="DCA330"/>
                </a:solidFill>
                <a:latin typeface="Colonna MT" charset="0"/>
              </a:rPr>
              <a:t>s Word.</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17411" name="Rectangle 3"/>
          <p:cNvSpPr>
            <a:spLocks noChangeArrowheads="1"/>
          </p:cNvSpPr>
          <p:nvPr/>
        </p:nvSpPr>
        <p:spPr bwMode="auto">
          <a:xfrm>
            <a:off x="2209800" y="685800"/>
            <a:ext cx="5257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What about the children who are added to this godly family?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Word gives them instructions, too, with the added blessing of a promise.</a:t>
            </a:r>
            <a:endParaRPr lang="en-US" sz="2800" b="1">
              <a:solidFill>
                <a:srgbClr val="BA0631"/>
              </a:solidFill>
              <a:latin typeface="Colonna MT" charset="0"/>
            </a:endParaRPr>
          </a:p>
        </p:txBody>
      </p:sp>
      <p:sp>
        <p:nvSpPr>
          <p:cNvPr id="5" name="Rectangle 4"/>
          <p:cNvSpPr>
            <a:spLocks noChangeArrowheads="1"/>
          </p:cNvSpPr>
          <p:nvPr/>
        </p:nvSpPr>
        <p:spPr bwMode="auto">
          <a:xfrm>
            <a:off x="4191000" y="3048000"/>
            <a:ext cx="4724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Children, obey your parents in the Lord: for this is right. Honour thy father and mother; which is the first commandment with promise. That it may be well with thee, and thou mayest live long on the earth</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(Ephesians 6:1-3).</a:t>
            </a:r>
          </a:p>
        </p:txBody>
      </p:sp>
    </p:spTree>
  </p:cSld>
  <p:clrMapOvr>
    <a:masterClrMapping/>
  </p:clrMapOvr>
  <p:transition xmlns:p14="http://schemas.microsoft.com/office/powerpoint/2010/main">
    <p:cover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fade">
                                      <p:cBhvr>
                                        <p:cTn id="7" dur="1000"/>
                                        <p:tgtEl>
                                          <p:spTgt spid="17411"/>
                                        </p:tgtEl>
                                      </p:cBhvr>
                                    </p:animEffect>
                                    <p:anim calcmode="lin" valueType="num">
                                      <p:cBhvr>
                                        <p:cTn id="8" dur="1000" fill="hold"/>
                                        <p:tgtEl>
                                          <p:spTgt spid="17411"/>
                                        </p:tgtEl>
                                        <p:attrNameLst>
                                          <p:attrName>ppt_x</p:attrName>
                                        </p:attrNameLst>
                                      </p:cBhvr>
                                      <p:tavLst>
                                        <p:tav tm="0">
                                          <p:val>
                                            <p:strVal val="#ppt_x"/>
                                          </p:val>
                                        </p:tav>
                                        <p:tav tm="100000">
                                          <p:val>
                                            <p:strVal val="#ppt_x"/>
                                          </p:val>
                                        </p:tav>
                                      </p:tavLst>
                                    </p:anim>
                                    <p:anim calcmode="lin" valueType="num">
                                      <p:cBhvr>
                                        <p:cTn id="9" dur="900" decel="100000" fill="hold"/>
                                        <p:tgtEl>
                                          <p:spTgt spid="174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411"/>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18435" name="Rectangle 3"/>
          <p:cNvSpPr>
            <a:spLocks noChangeArrowheads="1"/>
          </p:cNvSpPr>
          <p:nvPr/>
        </p:nvSpPr>
        <p:spPr bwMode="auto">
          <a:xfrm>
            <a:off x="228600" y="457200"/>
            <a:ext cx="8763000" cy="1815882"/>
          </a:xfrm>
          <a:prstGeom prst="rect">
            <a:avLst/>
          </a:prstGeom>
          <a:solidFill>
            <a:srgbClr val="F7E9CD">
              <a:alpha val="89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800" b="1">
                <a:solidFill>
                  <a:srgbClr val="171735"/>
                </a:solidFill>
                <a:latin typeface="Colonna MT" charset="0"/>
                <a:cs typeface="Times New Roman" charset="0"/>
              </a:rPr>
              <a:t>Parents who follow the godly plan described in God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s Word will find it much easier to train children who honour them. Both parents will be involved in this work as they:</a:t>
            </a:r>
            <a:endParaRPr lang="en-US" sz="2800" b="1">
              <a:solidFill>
                <a:srgbClr val="171735"/>
              </a:solidFill>
              <a:latin typeface="Colonna MT" charset="0"/>
            </a:endParaRPr>
          </a:p>
        </p:txBody>
      </p:sp>
      <p:sp>
        <p:nvSpPr>
          <p:cNvPr id="18436" name="Rectangle 4"/>
          <p:cNvSpPr>
            <a:spLocks noChangeArrowheads="1"/>
          </p:cNvSpPr>
          <p:nvPr/>
        </p:nvSpPr>
        <p:spPr bwMode="auto">
          <a:xfrm>
            <a:off x="990600" y="2456795"/>
            <a:ext cx="8001000" cy="4401205"/>
          </a:xfrm>
          <a:prstGeom prst="rect">
            <a:avLst/>
          </a:prstGeom>
          <a:solidFill>
            <a:srgbClr val="F7E9CD">
              <a:alpha val="88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BA0631"/>
                </a:solidFill>
                <a:latin typeface="Colonna MT" charset="0"/>
                <a:cs typeface="Times New Roman" charset="0"/>
              </a:rPr>
              <a:t>With loving discipline and instruction train their small children to obey and honor them  (Proverbs 13:24).</a:t>
            </a:r>
            <a:endParaRPr lang="en-US" sz="2800" b="1">
              <a:solidFill>
                <a:srgbClr val="BA0631"/>
              </a:solidFill>
              <a:latin typeface="Colonna MT" charset="0"/>
            </a:endParaRPr>
          </a:p>
          <a:p>
            <a:pPr>
              <a:buFontTx/>
              <a:buChar char="•"/>
            </a:pPr>
            <a:r>
              <a:rPr lang="en-US" sz="2800" b="1">
                <a:solidFill>
                  <a:srgbClr val="171735"/>
                </a:solidFill>
                <a:latin typeface="Colonna MT" charset="0"/>
                <a:cs typeface="Times New Roman" charset="0"/>
              </a:rPr>
              <a:t>Show their older children by example how to respect and follow their counsel and honour them with assistance whenever possible or needed (Matthew 15:1-6).</a:t>
            </a:r>
          </a:p>
          <a:p>
            <a:pPr>
              <a:buFont typeface="Arial" charset="0"/>
              <a:buChar char="•"/>
            </a:pPr>
            <a:r>
              <a:rPr lang="en-US" sz="2800" b="1">
                <a:solidFill>
                  <a:srgbClr val="BA0631"/>
                </a:solidFill>
                <a:latin typeface="Colonna MT" charset="0"/>
                <a:cs typeface="Times New Roman" charset="0"/>
              </a:rPr>
              <a:t>Remind their children often of the blessings on earth and the joy in eternity for being obedient to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commandments (Ephesians 6:3).</a:t>
            </a:r>
            <a:r>
              <a:rPr lang="en-US" sz="2800" b="1">
                <a:solidFill>
                  <a:srgbClr val="BA0631"/>
                </a:solidFill>
                <a:latin typeface="Colonna MT" charset="0"/>
              </a:rPr>
              <a:t> </a:t>
            </a:r>
          </a:p>
        </p:txBody>
      </p:sp>
    </p:spTree>
  </p:cSld>
  <p:clrMapOvr>
    <a:masterClrMapping/>
  </p:clrMapOvr>
  <p:transition xmlns:p14="http://schemas.microsoft.com/office/powerpoint/2010/main">
    <p:cover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strVal val="#ppt_w*0.05"/>
                                          </p:val>
                                        </p:tav>
                                        <p:tav tm="100000">
                                          <p:val>
                                            <p:strVal val="#ppt_w"/>
                                          </p:val>
                                        </p:tav>
                                      </p:tavLst>
                                    </p:anim>
                                    <p:anim calcmode="lin" valueType="num">
                                      <p:cBhvr>
                                        <p:cTn id="8" dur="500" fill="hold"/>
                                        <p:tgtEl>
                                          <p:spTgt spid="18435"/>
                                        </p:tgtEl>
                                        <p:attrNameLst>
                                          <p:attrName>ppt_h</p:attrName>
                                        </p:attrNameLst>
                                      </p:cBhvr>
                                      <p:tavLst>
                                        <p:tav tm="0">
                                          <p:val>
                                            <p:strVal val="#ppt_h"/>
                                          </p:val>
                                        </p:tav>
                                        <p:tav tm="100000">
                                          <p:val>
                                            <p:strVal val="#ppt_h"/>
                                          </p:val>
                                        </p:tav>
                                      </p:tavLst>
                                    </p:anim>
                                    <p:anim calcmode="lin" valueType="num">
                                      <p:cBhvr>
                                        <p:cTn id="9" dur="500" fill="hold"/>
                                        <p:tgtEl>
                                          <p:spTgt spid="18435"/>
                                        </p:tgtEl>
                                        <p:attrNameLst>
                                          <p:attrName>ppt_x</p:attrName>
                                        </p:attrNameLst>
                                      </p:cBhvr>
                                      <p:tavLst>
                                        <p:tav tm="0">
                                          <p:val>
                                            <p:strVal val="#ppt_x-.2"/>
                                          </p:val>
                                        </p:tav>
                                        <p:tav tm="100000">
                                          <p:val>
                                            <p:strVal val="#ppt_x"/>
                                          </p:val>
                                        </p:tav>
                                      </p:tavLst>
                                    </p:anim>
                                    <p:anim calcmode="lin" valueType="num">
                                      <p:cBhvr>
                                        <p:cTn id="10" dur="500" fill="hold"/>
                                        <p:tgtEl>
                                          <p:spTgt spid="18435"/>
                                        </p:tgtEl>
                                        <p:attrNameLst>
                                          <p:attrName>ppt_y</p:attrName>
                                        </p:attrNameLst>
                                      </p:cBhvr>
                                      <p:tavLst>
                                        <p:tav tm="0">
                                          <p:val>
                                            <p:strVal val="#ppt_y"/>
                                          </p:val>
                                        </p:tav>
                                        <p:tav tm="100000">
                                          <p:val>
                                            <p:strVal val="#ppt_y"/>
                                          </p:val>
                                        </p:tav>
                                      </p:tavLst>
                                    </p:anim>
                                    <p:animEffect transition="in" filter="fade">
                                      <p:cBhvr>
                                        <p:cTn id="11"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3200400" y="3429000"/>
            <a:ext cx="5105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These simple instructions to the three parts of a family—father, mother, and children—should be understood long before marriage, taught consistently to the whole family, and practiced throughout life.</a:t>
            </a:r>
          </a:p>
        </p:txBody>
      </p:sp>
      <p:pic>
        <p:nvPicPr>
          <p:cNvPr id="19459" name="Picture 3" descr="C:\Users\Candra Poitras\Pictures\family-photo-2005-1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62400" y="685800"/>
            <a:ext cx="3733800" cy="2592917"/>
          </a:xfrm>
          <a:prstGeom prst="rect">
            <a:avLst/>
          </a:prstGeom>
          <a:ln>
            <a:noFill/>
          </a:ln>
          <a:effectLst>
            <a:softEdge rad="112500"/>
          </a:effectLst>
        </p:spPr>
      </p:pic>
    </p:spTree>
  </p:cSld>
  <p:clrMapOvr>
    <a:masterClrMapping/>
  </p:clrMapOvr>
  <p:transition xmlns:p14="http://schemas.microsoft.com/office/powerpoint/2010/main">
    <p:cover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19459"/>
                                        </p:tgtEl>
                                        <p:attrNameLst>
                                          <p:attrName>style.visibility</p:attrName>
                                        </p:attrNameLst>
                                      </p:cBhvr>
                                      <p:to>
                                        <p:strVal val="visible"/>
                                      </p:to>
                                    </p:set>
                                    <p:animEffect transition="in" filter="fade">
                                      <p:cBhvr>
                                        <p:cTn id="14" dur="500"/>
                                        <p:tgtEl>
                                          <p:spTgt spid="19459"/>
                                        </p:tgtEl>
                                      </p:cBhvr>
                                    </p:animEffect>
                                    <p:anim calcmode="lin" valueType="num">
                                      <p:cBhvr>
                                        <p:cTn id="15" dur="500" fill="hold"/>
                                        <p:tgtEl>
                                          <p:spTgt spid="19459"/>
                                        </p:tgtEl>
                                        <p:attrNameLst>
                                          <p:attrName>ppt_x</p:attrName>
                                        </p:attrNameLst>
                                      </p:cBhvr>
                                      <p:tavLst>
                                        <p:tav tm="0">
                                          <p:val>
                                            <p:strVal val="#ppt_x"/>
                                          </p:val>
                                        </p:tav>
                                        <p:tav tm="100000">
                                          <p:val>
                                            <p:strVal val="#ppt_x"/>
                                          </p:val>
                                        </p:tav>
                                      </p:tavLst>
                                    </p:anim>
                                    <p:anim calcmode="lin" valueType="num">
                                      <p:cBhvr>
                                        <p:cTn id="16" dur="500" fill="hold"/>
                                        <p:tgtEl>
                                          <p:spTgt spid="194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2209800" y="2057400"/>
            <a:ext cx="6705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6C2C04"/>
                </a:solidFill>
                <a:latin typeface="Colonna MT" charset="0"/>
              </a:rPr>
              <a:t>One of the most common problems with every marriage is the issue of money. Every couple has to answer such questions as:</a:t>
            </a:r>
          </a:p>
        </p:txBody>
      </p:sp>
      <p:sp>
        <p:nvSpPr>
          <p:cNvPr id="20483" name="Rectangle 3"/>
          <p:cNvSpPr>
            <a:spLocks noChangeArrowheads="1"/>
          </p:cNvSpPr>
          <p:nvPr/>
        </p:nvSpPr>
        <p:spPr bwMode="auto">
          <a:xfrm>
            <a:off x="2819400" y="3505200"/>
            <a:ext cx="5562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BA0631"/>
                </a:solidFill>
                <a:latin typeface="Colonna MT" charset="0"/>
                <a:cs typeface="Times New Roman" charset="0"/>
              </a:rPr>
              <a:t>Who earns the money?</a:t>
            </a:r>
            <a:endParaRPr lang="en-US" sz="2800" b="1">
              <a:solidFill>
                <a:srgbClr val="BA0631"/>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Who spends the money?</a:t>
            </a:r>
          </a:p>
          <a:p>
            <a:pPr eaLnBrk="0" hangingPunct="0">
              <a:buFont typeface="Arial" charset="0"/>
              <a:buChar char="•"/>
              <a:tabLst>
                <a:tab pos="228600" algn="l"/>
              </a:tabLst>
            </a:pPr>
            <a:r>
              <a:rPr lang="en-US" sz="2800" b="1">
                <a:solidFill>
                  <a:srgbClr val="DCA330"/>
                </a:solidFill>
                <a:latin typeface="Colonna MT" charset="0"/>
                <a:cs typeface="Times New Roman" charset="0"/>
              </a:rPr>
              <a:t>What do they spend the money for?</a:t>
            </a:r>
            <a:r>
              <a:rPr lang="en-US" sz="2800" b="1">
                <a:solidFill>
                  <a:srgbClr val="DCA330"/>
                </a:solidFill>
                <a:latin typeface="Colonna MT" charset="0"/>
              </a:rPr>
              <a:t> </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20483">
                                            <p:txEl>
                                              <p:pRg st="0" end="0"/>
                                            </p:txEl>
                                          </p:spTgt>
                                        </p:tgtEl>
                                        <p:attrNameLst>
                                          <p:attrName>style.visibility</p:attrName>
                                        </p:attrNameLst>
                                      </p:cBhvr>
                                      <p:to>
                                        <p:strVal val="visible"/>
                                      </p:to>
                                    </p:set>
                                    <p:anim calcmode="lin" valueType="num">
                                      <p:cBhvr>
                                        <p:cTn id="16" dur="500" fill="hold"/>
                                        <p:tgtEl>
                                          <p:spTgt spid="2048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0483">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2048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048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04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20483">
                                            <p:txEl>
                                              <p:pRg st="1" end="1"/>
                                            </p:txEl>
                                          </p:spTgt>
                                        </p:tgtEl>
                                        <p:attrNameLst>
                                          <p:attrName>style.visibility</p:attrName>
                                        </p:attrNameLst>
                                      </p:cBhvr>
                                      <p:to>
                                        <p:strVal val="visible"/>
                                      </p:to>
                                    </p:set>
                                    <p:anim calcmode="lin" valueType="num">
                                      <p:cBhvr>
                                        <p:cTn id="25" dur="500" fill="hold"/>
                                        <p:tgtEl>
                                          <p:spTgt spid="2048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0483">
                                            <p:txEl>
                                              <p:pRg st="1" end="1"/>
                                            </p:txEl>
                                          </p:spTgt>
                                        </p:tgtEl>
                                        <p:attrNameLst>
                                          <p:attrName>ppt_y</p:attrName>
                                        </p:attrNameLst>
                                      </p:cBhvr>
                                      <p:tavLst>
                                        <p:tav tm="0">
                                          <p:val>
                                            <p:strVal val="#ppt_y"/>
                                          </p:val>
                                        </p:tav>
                                        <p:tav tm="100000">
                                          <p:val>
                                            <p:strVal val="#ppt_y"/>
                                          </p:val>
                                        </p:tav>
                                      </p:tavLst>
                                    </p:anim>
                                    <p:anim calcmode="lin" valueType="num">
                                      <p:cBhvr>
                                        <p:cTn id="27" dur="500" fill="hold"/>
                                        <p:tgtEl>
                                          <p:spTgt spid="2048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048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0483">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20483">
                                            <p:txEl>
                                              <p:pRg st="2" end="2"/>
                                            </p:txEl>
                                          </p:spTgt>
                                        </p:tgtEl>
                                        <p:attrNameLst>
                                          <p:attrName>style.visibility</p:attrName>
                                        </p:attrNameLst>
                                      </p:cBhvr>
                                      <p:to>
                                        <p:strVal val="visible"/>
                                      </p:to>
                                    </p:set>
                                    <p:anim calcmode="lin" valueType="num">
                                      <p:cBhvr>
                                        <p:cTn id="34" dur="500" fill="hold"/>
                                        <p:tgtEl>
                                          <p:spTgt spid="2048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0483">
                                            <p:txEl>
                                              <p:pRg st="2" end="2"/>
                                            </p:txEl>
                                          </p:spTgt>
                                        </p:tgtEl>
                                        <p:attrNameLst>
                                          <p:attrName>ppt_y</p:attrName>
                                        </p:attrNameLst>
                                      </p:cBhvr>
                                      <p:tavLst>
                                        <p:tav tm="0">
                                          <p:val>
                                            <p:strVal val="#ppt_y"/>
                                          </p:val>
                                        </p:tav>
                                        <p:tav tm="100000">
                                          <p:val>
                                            <p:strVal val="#ppt_y"/>
                                          </p:val>
                                        </p:tav>
                                      </p:tavLst>
                                    </p:anim>
                                    <p:anim calcmode="lin" valueType="num">
                                      <p:cBhvr>
                                        <p:cTn id="36" dur="500" fill="hold"/>
                                        <p:tgtEl>
                                          <p:spTgt spid="2048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048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152400" y="152400"/>
            <a:ext cx="5334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7E9CD"/>
                </a:solidFill>
                <a:latin typeface="Colonna MT" charset="0"/>
              </a:rPr>
              <a:t>No matter what the culture, these questions must be answered. The Bible has some clear directions about this issue also.</a:t>
            </a:r>
          </a:p>
        </p:txBody>
      </p:sp>
      <p:sp>
        <p:nvSpPr>
          <p:cNvPr id="5" name="Rectangle 4"/>
          <p:cNvSpPr/>
          <p:nvPr/>
        </p:nvSpPr>
        <p:spPr>
          <a:xfrm>
            <a:off x="1447800" y="2209800"/>
            <a:ext cx="7467600" cy="4401205"/>
          </a:xfrm>
          <a:prstGeom prst="rect">
            <a:avLst/>
          </a:prstGeom>
          <a:solidFill>
            <a:srgbClr val="171735">
              <a:alpha val="85000"/>
            </a:srgbClr>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F7E9CD"/>
                </a:solidFill>
                <a:latin typeface="Colonna MT" charset="0"/>
              </a:rPr>
              <a:t>“</a:t>
            </a:r>
            <a:r>
              <a:rPr lang="en-US" sz="2800" b="1" i="1">
                <a:solidFill>
                  <a:srgbClr val="F7E9CD"/>
                </a:solidFill>
                <a:latin typeface="Colonna MT" charset="0"/>
              </a:rPr>
              <a:t>Will a man rob God? Yet ye have robbed me, But ye say, Wherein have we robbed thee? In tithes and offerings. Ye are cursed with a curse: for ye have robbed me, even this whole nation. Bring ye all the tithes into the storehouse, that there may be meat in mine house, and prove me now herewith, saith the LORD of hosts, if I will not open you the windows of heaven, and pour you out a blessing, that there shall not be room enough to receive it</a:t>
            </a:r>
            <a:r>
              <a:rPr lang="ja-JP" altLang="en-US" sz="2800" b="1" i="1">
                <a:solidFill>
                  <a:srgbClr val="F7E9CD"/>
                </a:solidFill>
                <a:latin typeface="Colonna MT" charset="0"/>
              </a:rPr>
              <a:t>”</a:t>
            </a:r>
            <a:r>
              <a:rPr lang="en-US" sz="2800" b="1" i="1">
                <a:solidFill>
                  <a:srgbClr val="F7E9CD"/>
                </a:solidFill>
                <a:latin typeface="Colonna MT" charset="0"/>
              </a:rPr>
              <a:t> </a:t>
            </a:r>
            <a:r>
              <a:rPr lang="en-US" sz="2800" b="1">
                <a:solidFill>
                  <a:srgbClr val="F7E9CD"/>
                </a:solidFill>
                <a:latin typeface="Colonna MT" charset="0"/>
              </a:rPr>
              <a:t>(Malachi 3:8-10).</a:t>
            </a:r>
          </a:p>
        </p:txBody>
      </p:sp>
    </p:spTree>
  </p:cSld>
  <p:clrMapOvr>
    <a:masterClrMapping/>
  </p:clrMapOvr>
  <p:transition xmlns:p14="http://schemas.microsoft.com/office/powerpoint/2010/main">
    <p:cover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3" name="Rectangle 3"/>
          <p:cNvSpPr>
            <a:spLocks noChangeArrowheads="1"/>
          </p:cNvSpPr>
          <p:nvPr/>
        </p:nvSpPr>
        <p:spPr bwMode="auto">
          <a:xfrm>
            <a:off x="2514600" y="1143000"/>
            <a:ext cx="61722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Now the serpent was more subtle than any beast of the field which the Lord God had made. And he said unto the woman, Yea, hath God said, Ye shall not eat of every tree of the garden? And the serpent said unto the woman, Ye shall not surely die: For God doth know that in the day ye eat thereof, then your eyes shall be opened, and ye shall be as gods, knowing good and evil</a:t>
            </a:r>
            <a:r>
              <a:rPr lang="ja-JP" altLang="en-US" sz="2800" b="1" i="1">
                <a:solidFill>
                  <a:srgbClr val="DCA330"/>
                </a:solidFill>
                <a:latin typeface="Colonna MT" charset="0"/>
                <a:cs typeface="Times New Roman" charset="0"/>
              </a:rPr>
              <a:t>”</a:t>
            </a:r>
            <a:endParaRPr lang="en-US" sz="2800" b="1">
              <a:solidFill>
                <a:srgbClr val="DCA330"/>
              </a:solidFill>
              <a:latin typeface="Colonna MT" charset="0"/>
              <a:cs typeface="Times New Roman" charset="0"/>
            </a:endParaRPr>
          </a:p>
          <a:p>
            <a:pPr algn="ctr" eaLnBrk="0" hangingPunct="0"/>
            <a:r>
              <a:rPr lang="en-US" sz="2800" b="1">
                <a:solidFill>
                  <a:srgbClr val="DCA330"/>
                </a:solidFill>
                <a:latin typeface="Colonna MT" charset="0"/>
                <a:cs typeface="Times New Roman" charset="0"/>
              </a:rPr>
              <a:t>(Genesis 3:1, 4-5).</a:t>
            </a:r>
            <a:r>
              <a:rPr lang="en-US" sz="2800">
                <a:solidFill>
                  <a:srgbClr val="DCA330"/>
                </a:solidFill>
                <a:latin typeface="Colonna MT" charset="0"/>
              </a:rPr>
              <a:t> </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6" name="Rectangle 5"/>
          <p:cNvSpPr>
            <a:spLocks noChangeArrowheads="1"/>
          </p:cNvSpPr>
          <p:nvPr/>
        </p:nvSpPr>
        <p:spPr bwMode="auto">
          <a:xfrm>
            <a:off x="2209800" y="381000"/>
            <a:ext cx="693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After Paul explained to the Corinthians why he preferred his single state (he believed the Lord was coming back soon, and the unmarried person could serve the Lord without having to please a partner—1 Corinthians 7:25-38), he spoke more about marriage:</a:t>
            </a:r>
          </a:p>
        </p:txBody>
      </p:sp>
      <p:sp>
        <p:nvSpPr>
          <p:cNvPr id="22532" name="Rectangle 4"/>
          <p:cNvSpPr>
            <a:spLocks noChangeArrowheads="1"/>
          </p:cNvSpPr>
          <p:nvPr/>
        </p:nvSpPr>
        <p:spPr bwMode="auto">
          <a:xfrm>
            <a:off x="3505200" y="3317875"/>
            <a:ext cx="5638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The wife is bound by the law as long as her husband liveth; but if her husband be dead, she is at liberty to be married to whom she will; only in the Lord. But she is happier if she so abide, after my judgment; and I think also that I have the Spirit of God</a:t>
            </a: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 </a:t>
            </a:r>
            <a:r>
              <a:rPr lang="en-US" sz="2800" b="1">
                <a:solidFill>
                  <a:srgbClr val="F7E9CD"/>
                </a:solidFill>
                <a:latin typeface="Colonna MT" charset="0"/>
                <a:cs typeface="Times New Roman" charset="0"/>
              </a:rPr>
              <a:t>(1 Corinthians 7:39-40).</a:t>
            </a:r>
            <a:endParaRPr lang="en-US" sz="2800" b="1">
              <a:solidFill>
                <a:srgbClr val="F7E9CD"/>
              </a:solidFill>
              <a:latin typeface="Colonna MT" charset="0"/>
            </a:endParaRPr>
          </a:p>
        </p:txBody>
      </p:sp>
    </p:spTree>
  </p:cSld>
  <p:clrMapOvr>
    <a:masterClrMapping/>
  </p:clrMapOvr>
  <p:transition xmlns:p14="http://schemas.microsoft.com/office/powerpoint/2010/main">
    <p:cover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22532"/>
                                        </p:tgtEl>
                                        <p:attrNameLst>
                                          <p:attrName>style.visibility</p:attrName>
                                        </p:attrNameLst>
                                      </p:cBhvr>
                                      <p:to>
                                        <p:strVal val="visible"/>
                                      </p:to>
                                    </p:set>
                                    <p:anim calcmode="lin" valueType="num">
                                      <p:cBhvr>
                                        <p:cTn id="19" dur="500" decel="50000" fill="hold">
                                          <p:stCondLst>
                                            <p:cond delay="0"/>
                                          </p:stCondLst>
                                        </p:cTn>
                                        <p:tgtEl>
                                          <p:spTgt spid="22532"/>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2532"/>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2532"/>
                                        </p:tgtEl>
                                        <p:attrNameLst>
                                          <p:attrName>ppt_w</p:attrName>
                                        </p:attrNameLst>
                                      </p:cBhvr>
                                      <p:tavLst>
                                        <p:tav tm="0">
                                          <p:val>
                                            <p:strVal val="#ppt_w*.05"/>
                                          </p:val>
                                        </p:tav>
                                        <p:tav tm="100000">
                                          <p:val>
                                            <p:strVal val="#ppt_w"/>
                                          </p:val>
                                        </p:tav>
                                      </p:tavLst>
                                    </p:anim>
                                    <p:anim calcmode="lin" valueType="num">
                                      <p:cBhvr>
                                        <p:cTn id="22" dur="1000" fill="hold"/>
                                        <p:tgtEl>
                                          <p:spTgt spid="22532"/>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2532"/>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2532"/>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2532"/>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53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23555" name="Rectangle 3"/>
          <p:cNvSpPr>
            <a:spLocks noChangeArrowheads="1"/>
          </p:cNvSpPr>
          <p:nvPr/>
        </p:nvSpPr>
        <p:spPr bwMode="auto">
          <a:xfrm>
            <a:off x="3124200" y="1295400"/>
            <a:ext cx="49530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CC1704"/>
                </a:solidFill>
                <a:latin typeface="Colonna MT" charset="0"/>
                <a:cs typeface="Times New Roman" charset="0"/>
              </a:rPr>
              <a:t>Families have been falling apart for too long. It is time to listen to the voice of God, obey His Word, and put our families, nations, and the world back together the way God designed them from the beginning. His plan is always best, and He wants only good things for His children.</a:t>
            </a:r>
            <a:endParaRPr lang="en-US" sz="2800" b="1">
              <a:solidFill>
                <a:srgbClr val="CC1704"/>
              </a:solidFill>
              <a:latin typeface="Colonna MT" charset="0"/>
            </a:endParaRPr>
          </a:p>
        </p:txBody>
      </p:sp>
    </p:spTree>
  </p:cSld>
  <p:clrMapOvr>
    <a:masterClrMapping/>
  </p:clrMapOvr>
  <p:transition xmlns:p14="http://schemas.microsoft.com/office/powerpoint/2010/main">
    <p:cover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ox(in)">
                                      <p:cBhvr>
                                        <p:cTn id="7"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57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24579" name="Rectangle 3"/>
          <p:cNvSpPr>
            <a:spLocks noChangeArrowheads="1"/>
          </p:cNvSpPr>
          <p:nvPr/>
        </p:nvSpPr>
        <p:spPr bwMode="auto">
          <a:xfrm>
            <a:off x="838200" y="901243"/>
            <a:ext cx="7239000" cy="5262979"/>
          </a:xfrm>
          <a:prstGeom prst="rect">
            <a:avLst/>
          </a:prstGeom>
          <a:solidFill>
            <a:srgbClr val="BA0631"/>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All the paths of the Lord are mercy and truth unto such as keep his covenant and his testimonies.</a:t>
            </a:r>
            <a:endParaRPr lang="en-US" sz="2800" b="1">
              <a:solidFill>
                <a:srgbClr val="F7E9CD"/>
              </a:solidFill>
              <a:latin typeface="Colonna MT" charset="0"/>
            </a:endParaRPr>
          </a:p>
          <a:p>
            <a:pPr algn="ctr"/>
            <a:r>
              <a:rPr lang="en-US" sz="2800" b="1" i="1">
                <a:solidFill>
                  <a:srgbClr val="F7E9CD"/>
                </a:solidFill>
                <a:latin typeface="Colonna MT" charset="0"/>
                <a:cs typeface="Times New Roman" charset="0"/>
              </a:rPr>
              <a:t>For thy name</a:t>
            </a: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s sake, O Lord, pardon mine iniquity; for it is great.</a:t>
            </a:r>
            <a:endParaRPr lang="en-US" sz="2800" b="1">
              <a:solidFill>
                <a:srgbClr val="F7E9CD"/>
              </a:solidFill>
              <a:latin typeface="Colonna MT" charset="0"/>
            </a:endParaRPr>
          </a:p>
          <a:p>
            <a:pPr algn="ctr"/>
            <a:r>
              <a:rPr lang="en-US" sz="2800" b="1" i="1">
                <a:solidFill>
                  <a:srgbClr val="F7E9CD"/>
                </a:solidFill>
                <a:latin typeface="Colonna MT" charset="0"/>
                <a:cs typeface="Times New Roman" charset="0"/>
              </a:rPr>
              <a:t>What man is he that feareth the Lord? him shall he teach in the way that he shall choose.</a:t>
            </a:r>
            <a:endParaRPr lang="en-US" sz="2800" b="1">
              <a:solidFill>
                <a:srgbClr val="F7E9CD"/>
              </a:solidFill>
              <a:latin typeface="Colonna MT" charset="0"/>
            </a:endParaRPr>
          </a:p>
          <a:p>
            <a:pPr algn="ctr"/>
            <a:r>
              <a:rPr lang="en-US" sz="2800" b="1" i="1">
                <a:solidFill>
                  <a:srgbClr val="F7E9CD"/>
                </a:solidFill>
                <a:latin typeface="Colonna MT" charset="0"/>
                <a:cs typeface="Times New Roman" charset="0"/>
              </a:rPr>
              <a:t>His soul shall dwell at ease; and his seed shall inherit the earth.</a:t>
            </a:r>
            <a:endParaRPr lang="en-US" sz="2800" b="1">
              <a:solidFill>
                <a:srgbClr val="F7E9CD"/>
              </a:solidFill>
              <a:latin typeface="Colonna MT" charset="0"/>
            </a:endParaRPr>
          </a:p>
          <a:p>
            <a:pPr algn="ctr"/>
            <a:r>
              <a:rPr lang="en-US" sz="2800" b="1" i="1">
                <a:solidFill>
                  <a:srgbClr val="F7E9CD"/>
                </a:solidFill>
                <a:latin typeface="Colonna MT" charset="0"/>
                <a:cs typeface="Times New Roman" charset="0"/>
              </a:rPr>
              <a:t>The secret of the Lord is with them that fear him; and he will show them his covenant</a:t>
            </a:r>
            <a:r>
              <a:rPr lang="ja-JP" altLang="en-US" sz="2800" b="1" i="1">
                <a:solidFill>
                  <a:srgbClr val="F7E9CD"/>
                </a:solidFill>
                <a:latin typeface="Colonna MT" charset="0"/>
                <a:cs typeface="Times New Roman" charset="0"/>
              </a:rPr>
              <a:t>”</a:t>
            </a:r>
            <a:endParaRPr lang="en-US" sz="2800" b="1">
              <a:solidFill>
                <a:srgbClr val="F7E9CD"/>
              </a:solidFill>
              <a:latin typeface="Colonna MT" charset="0"/>
              <a:cs typeface="Times New Roman" charset="0"/>
            </a:endParaRPr>
          </a:p>
          <a:p>
            <a:pPr algn="ctr"/>
            <a:r>
              <a:rPr lang="en-US" sz="2800" b="1">
                <a:solidFill>
                  <a:srgbClr val="F7E9CD"/>
                </a:solidFill>
                <a:latin typeface="Colonna MT" charset="0"/>
                <a:cs typeface="Times New Roman" charset="0"/>
              </a:rPr>
              <a:t>(Psalm 25:10-14).</a:t>
            </a:r>
            <a:r>
              <a:rPr lang="en-US" sz="2800" b="1">
                <a:solidFill>
                  <a:srgbClr val="F7E9CD"/>
                </a:solidFill>
                <a:latin typeface="Colonna MT" charset="0"/>
              </a:rPr>
              <a:t> </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fade">
                                      <p:cBhvr>
                                        <p:cTn id="7" dur="1000"/>
                                        <p:tgtEl>
                                          <p:spTgt spid="24579"/>
                                        </p:tgtEl>
                                      </p:cBhvr>
                                    </p:animEffect>
                                    <p:anim calcmode="lin" valueType="num">
                                      <p:cBhvr>
                                        <p:cTn id="8" dur="1000" fill="hold"/>
                                        <p:tgtEl>
                                          <p:spTgt spid="24579"/>
                                        </p:tgtEl>
                                        <p:attrNameLst>
                                          <p:attrName>style.rotation</p:attrName>
                                        </p:attrNameLst>
                                      </p:cBhvr>
                                      <p:tavLst>
                                        <p:tav tm="0">
                                          <p:val>
                                            <p:fltVal val="720"/>
                                          </p:val>
                                        </p:tav>
                                        <p:tav tm="100000">
                                          <p:val>
                                            <p:fltVal val="0"/>
                                          </p:val>
                                        </p:tav>
                                      </p:tavLst>
                                    </p:anim>
                                    <p:anim calcmode="lin" valueType="num">
                                      <p:cBhvr>
                                        <p:cTn id="9" dur="1000" fill="hold"/>
                                        <p:tgtEl>
                                          <p:spTgt spid="24579"/>
                                        </p:tgtEl>
                                        <p:attrNameLst>
                                          <p:attrName>ppt_h</p:attrName>
                                        </p:attrNameLst>
                                      </p:cBhvr>
                                      <p:tavLst>
                                        <p:tav tm="0">
                                          <p:val>
                                            <p:fltVal val="0"/>
                                          </p:val>
                                        </p:tav>
                                        <p:tav tm="100000">
                                          <p:val>
                                            <p:strVal val="#ppt_h"/>
                                          </p:val>
                                        </p:tav>
                                      </p:tavLst>
                                    </p:anim>
                                    <p:anim calcmode="lin" valueType="num">
                                      <p:cBhvr>
                                        <p:cTn id="10" dur="1000" fill="hold"/>
                                        <p:tgtEl>
                                          <p:spTgt spid="2457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5" name="Rectangle 4"/>
          <p:cNvSpPr>
            <a:spLocks noChangeArrowheads="1"/>
          </p:cNvSpPr>
          <p:nvPr/>
        </p:nvSpPr>
        <p:spPr bwMode="auto">
          <a:xfrm>
            <a:off x="2133600" y="381000"/>
            <a:ext cx="6858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While Eve knew the general idea of God</a:t>
            </a:r>
            <a:r>
              <a:rPr lang="ja-JP" altLang="en-US" sz="2800" b="1">
                <a:solidFill>
                  <a:srgbClr val="BA0631"/>
                </a:solidFill>
                <a:latin typeface="Colonna MT" charset="0"/>
              </a:rPr>
              <a:t>’</a:t>
            </a:r>
            <a:r>
              <a:rPr lang="en-US" sz="2800" b="1">
                <a:solidFill>
                  <a:srgbClr val="BA0631"/>
                </a:solidFill>
                <a:latin typeface="Colonna MT" charset="0"/>
              </a:rPr>
              <a:t>s one restriction in the Garden of Eden, she could not quote His Word correctly. When the serpent began to ask questions, Eve</a:t>
            </a:r>
            <a:r>
              <a:rPr lang="ja-JP" altLang="en-US" sz="2800" b="1">
                <a:solidFill>
                  <a:srgbClr val="BA0631"/>
                </a:solidFill>
                <a:latin typeface="Colonna MT" charset="0"/>
              </a:rPr>
              <a:t>’</a:t>
            </a:r>
            <a:r>
              <a:rPr lang="en-US" sz="2800" b="1">
                <a:solidFill>
                  <a:srgbClr val="BA0631"/>
                </a:solidFill>
                <a:latin typeface="Colonna MT" charset="0"/>
              </a:rPr>
              <a:t>s uncertainty about what God had said led to the original sin. What </a:t>
            </a:r>
            <a:r>
              <a:rPr lang="en-US" sz="2800" b="1" i="1">
                <a:solidFill>
                  <a:srgbClr val="BA0631"/>
                </a:solidFill>
                <a:latin typeface="Colonna MT" charset="0"/>
              </a:rPr>
              <a:t>did</a:t>
            </a:r>
            <a:r>
              <a:rPr lang="en-US" sz="2800" b="1">
                <a:solidFill>
                  <a:srgbClr val="BA0631"/>
                </a:solidFill>
                <a:latin typeface="Colonna MT" charset="0"/>
              </a:rPr>
              <a:t> God say?</a:t>
            </a:r>
          </a:p>
        </p:txBody>
      </p:sp>
      <p:sp>
        <p:nvSpPr>
          <p:cNvPr id="6" name="Rectangle 5"/>
          <p:cNvSpPr/>
          <p:nvPr/>
        </p:nvSpPr>
        <p:spPr>
          <a:xfrm>
            <a:off x="3733800" y="3124200"/>
            <a:ext cx="5257800" cy="3540125"/>
          </a:xfrm>
          <a:prstGeom prst="rect">
            <a:avLst/>
          </a:prstGeom>
        </p:spPr>
        <p:txBody>
          <a:bodyPr>
            <a:spAutoFit/>
          </a:bodyPr>
          <a:lstStyle/>
          <a:p>
            <a:pPr algn="ctr"/>
            <a:r>
              <a:rPr lang="ja-JP" altLang="en-US" sz="2800" b="1" i="1">
                <a:solidFill>
                  <a:srgbClr val="6C2C04"/>
                </a:solidFill>
                <a:latin typeface="Colonna MT" charset="0"/>
              </a:rPr>
              <a:t>“</a:t>
            </a:r>
            <a:r>
              <a:rPr lang="en-US" sz="2800" b="1" i="1">
                <a:solidFill>
                  <a:srgbClr val="6C2C04"/>
                </a:solidFill>
                <a:latin typeface="Colonna MT" charset="0"/>
              </a:rPr>
              <a:t>And the LORD God commanded the man, saying, Of every tree of the garden thou mayest freely eat: But of the tree of the knowledge of good and evil, thou shalt not eat of it: for in the day that thou eatest thereof thou shalt surely die</a:t>
            </a:r>
            <a:r>
              <a:rPr lang="ja-JP" altLang="en-US" sz="2800" b="1" i="1">
                <a:solidFill>
                  <a:srgbClr val="6C2C04"/>
                </a:solidFill>
                <a:latin typeface="Colonna MT" charset="0"/>
              </a:rPr>
              <a:t>”</a:t>
            </a:r>
            <a:r>
              <a:rPr lang="en-US" sz="2800" b="1" i="1">
                <a:solidFill>
                  <a:srgbClr val="6C2C04"/>
                </a:solidFill>
                <a:latin typeface="Colonna MT" charset="0"/>
              </a:rPr>
              <a:t> </a:t>
            </a:r>
            <a:r>
              <a:rPr lang="en-US" sz="2800" b="1">
                <a:solidFill>
                  <a:srgbClr val="6C2C04"/>
                </a:solidFill>
                <a:latin typeface="Colonna MT" charset="0"/>
              </a:rPr>
              <a:t>(Genesis 2:16-17).</a:t>
            </a:r>
          </a:p>
        </p:txBody>
      </p:sp>
    </p:spTree>
  </p:cSld>
  <p:clrMapOvr>
    <a:masterClrMapping/>
  </p:clrMapOvr>
  <p:transition xmlns:p14="http://schemas.microsoft.com/office/powerpoint/2010/main">
    <p:cover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7" name="Oval 6"/>
          <p:cNvSpPr/>
          <p:nvPr/>
        </p:nvSpPr>
        <p:spPr>
          <a:xfrm>
            <a:off x="0" y="0"/>
            <a:ext cx="4572000" cy="5486400"/>
          </a:xfrm>
          <a:prstGeom prst="ellipse">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7E9CD"/>
                </a:solidFill>
                <a:latin typeface="Colonna MT" charset="0"/>
              </a:rPr>
              <a:t>It is important to know God</a:t>
            </a:r>
            <a:r>
              <a:rPr lang="ja-JP" altLang="en-US" sz="2800" b="1">
                <a:solidFill>
                  <a:srgbClr val="F7E9CD"/>
                </a:solidFill>
                <a:latin typeface="Colonna MT" charset="0"/>
              </a:rPr>
              <a:t>’</a:t>
            </a:r>
            <a:r>
              <a:rPr lang="en-US" sz="2800" b="1">
                <a:solidFill>
                  <a:srgbClr val="F7E9CD"/>
                </a:solidFill>
                <a:latin typeface="Colonna MT" charset="0"/>
              </a:rPr>
              <a:t>s Word. It is vital to our eternal destiny. God created man and gave him dominion over everything in the Garden of Eden, including his helpmeet. </a:t>
            </a:r>
          </a:p>
        </p:txBody>
      </p:sp>
      <p:sp>
        <p:nvSpPr>
          <p:cNvPr id="9" name="Oval 8"/>
          <p:cNvSpPr/>
          <p:nvPr/>
        </p:nvSpPr>
        <p:spPr>
          <a:xfrm>
            <a:off x="4724400" y="1752600"/>
            <a:ext cx="4419600" cy="5105400"/>
          </a:xfrm>
          <a:prstGeom prst="ellipse">
            <a:avLst/>
          </a:prstGeom>
          <a:solidFill>
            <a:srgbClr val="BA063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7E9CD"/>
                </a:solidFill>
                <a:latin typeface="Colonna MT" charset="0"/>
              </a:rPr>
              <a:t>Adam told Eve what God had said. The devil also knew, twisted God</a:t>
            </a:r>
            <a:r>
              <a:rPr lang="ja-JP" altLang="en-US" sz="2800" b="1">
                <a:solidFill>
                  <a:srgbClr val="F7E9CD"/>
                </a:solidFill>
                <a:latin typeface="Colonna MT" charset="0"/>
              </a:rPr>
              <a:t>’</a:t>
            </a:r>
            <a:r>
              <a:rPr lang="en-US" sz="2800" b="1">
                <a:solidFill>
                  <a:srgbClr val="F7E9CD"/>
                </a:solidFill>
                <a:latin typeface="Colonna MT" charset="0"/>
              </a:rPr>
              <a:t>s words, and made them sound completely different to Eve. Satan is up to that same trick today.</a:t>
            </a:r>
          </a:p>
        </p:txBody>
      </p:sp>
    </p:spTree>
  </p:cSld>
  <p:clrMapOvr>
    <a:masterClrMapping/>
  </p:clrMapOvr>
  <p:transition xmlns:p14="http://schemas.microsoft.com/office/powerpoint/2010/main">
    <p:cover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10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2819400" y="2057400"/>
            <a:ext cx="5486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Not knowing exactly what God</a:t>
            </a:r>
            <a:r>
              <a:rPr lang="ja-JP" altLang="en-US" sz="2800" b="1">
                <a:solidFill>
                  <a:srgbClr val="DCA330"/>
                </a:solidFill>
                <a:latin typeface="Colonna MT" charset="0"/>
              </a:rPr>
              <a:t>’</a:t>
            </a:r>
            <a:r>
              <a:rPr lang="en-US" sz="2800" b="1">
                <a:solidFill>
                  <a:srgbClr val="DCA330"/>
                </a:solidFill>
                <a:latin typeface="Colonna MT" charset="0"/>
              </a:rPr>
              <a:t>s Word says is the root cause of the failure of families. It is also the foundation of the Women</a:t>
            </a:r>
            <a:r>
              <a:rPr lang="ja-JP" altLang="en-US" sz="2800" b="1">
                <a:solidFill>
                  <a:srgbClr val="DCA330"/>
                </a:solidFill>
                <a:latin typeface="Colonna MT" charset="0"/>
              </a:rPr>
              <a:t>’</a:t>
            </a:r>
            <a:r>
              <a:rPr lang="en-US" sz="2800" b="1">
                <a:solidFill>
                  <a:srgbClr val="DCA330"/>
                </a:solidFill>
                <a:latin typeface="Colonna MT" charset="0"/>
              </a:rPr>
              <a:t>s Liberation movement whose followers protest the </a:t>
            </a:r>
            <a:r>
              <a:rPr lang="ja-JP" altLang="en-US" sz="2800" b="1">
                <a:solidFill>
                  <a:srgbClr val="DCA330"/>
                </a:solidFill>
                <a:latin typeface="Colonna MT" charset="0"/>
              </a:rPr>
              <a:t>“</a:t>
            </a:r>
            <a:r>
              <a:rPr lang="en-US" sz="2800" b="1">
                <a:solidFill>
                  <a:srgbClr val="DCA330"/>
                </a:solidFill>
                <a:latin typeface="Colonna MT" charset="0"/>
              </a:rPr>
              <a:t>submission</a:t>
            </a:r>
            <a:r>
              <a:rPr lang="ja-JP" altLang="en-US" sz="2800" b="1">
                <a:solidFill>
                  <a:srgbClr val="DCA330"/>
                </a:solidFill>
                <a:latin typeface="Colonna MT" charset="0"/>
              </a:rPr>
              <a:t>”</a:t>
            </a:r>
            <a:r>
              <a:rPr lang="en-US" sz="2800" b="1">
                <a:solidFill>
                  <a:srgbClr val="DCA330"/>
                </a:solidFill>
                <a:latin typeface="Colonna MT" charset="0"/>
              </a:rPr>
              <a:t> of women to men. </a:t>
            </a:r>
          </a:p>
        </p:txBody>
      </p:sp>
    </p:spTree>
  </p:cSld>
  <p:clrMapOvr>
    <a:masterClrMapping/>
  </p:clrMapOvr>
  <p:transition xmlns:p14="http://schemas.microsoft.com/office/powerpoint/2010/main">
    <p:cover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2209800" y="381000"/>
            <a:ext cx="6934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i="1">
                <a:solidFill>
                  <a:srgbClr val="47AAFB"/>
                </a:solidFill>
                <a:latin typeface="Colonna MT" charset="0"/>
              </a:rPr>
              <a:t>The New Lexicon Webster</a:t>
            </a:r>
            <a:r>
              <a:rPr lang="ja-JP" altLang="en-US" sz="2800" b="1" i="1">
                <a:solidFill>
                  <a:srgbClr val="47AAFB"/>
                </a:solidFill>
                <a:latin typeface="Colonna MT" charset="0"/>
              </a:rPr>
              <a:t>’</a:t>
            </a:r>
            <a:r>
              <a:rPr lang="en-US" sz="2800" b="1" i="1">
                <a:solidFill>
                  <a:srgbClr val="47AAFB"/>
                </a:solidFill>
                <a:latin typeface="Colonna MT" charset="0"/>
              </a:rPr>
              <a:t>s Encyclopedic Dictionary of the English Language</a:t>
            </a:r>
            <a:r>
              <a:rPr lang="en-US" sz="2800" b="1">
                <a:solidFill>
                  <a:srgbClr val="47AAFB"/>
                </a:solidFill>
                <a:latin typeface="Colonna MT" charset="0"/>
              </a:rPr>
              <a:t> defines submission as </a:t>
            </a:r>
            <a:r>
              <a:rPr lang="ja-JP" altLang="en-US" sz="2800" b="1">
                <a:solidFill>
                  <a:srgbClr val="47AAFB"/>
                </a:solidFill>
                <a:latin typeface="Colonna MT" charset="0"/>
              </a:rPr>
              <a:t>“</a:t>
            </a:r>
            <a:r>
              <a:rPr lang="en-US" sz="2800" b="1">
                <a:solidFill>
                  <a:srgbClr val="47AAFB"/>
                </a:solidFill>
                <a:latin typeface="Colonna MT" charset="0"/>
              </a:rPr>
              <a:t>an agreement in which parties undertake to abide by a decision or obey an authority.</a:t>
            </a:r>
            <a:r>
              <a:rPr lang="ja-JP" altLang="en-US" sz="2800" b="1">
                <a:solidFill>
                  <a:srgbClr val="47AAFB"/>
                </a:solidFill>
                <a:latin typeface="Colonna MT" charset="0"/>
              </a:rPr>
              <a:t>”</a:t>
            </a:r>
            <a:r>
              <a:rPr lang="en-US" sz="2800" b="1">
                <a:solidFill>
                  <a:srgbClr val="47AAFB"/>
                </a:solidFill>
                <a:latin typeface="Colonna MT" charset="0"/>
              </a:rPr>
              <a:t> </a:t>
            </a:r>
            <a:endParaRPr lang="en-US" sz="2800"/>
          </a:p>
        </p:txBody>
      </p:sp>
      <p:pic>
        <p:nvPicPr>
          <p:cNvPr id="8195" name="Picture 3" descr="C:\Users\Candra Poitras\Pictures\505428_holding_hands[1].jpg"/>
          <p:cNvPicPr>
            <a:picLocks noChangeAspect="1" noChangeArrowheads="1"/>
          </p:cNvPicPr>
          <p:nvPr/>
        </p:nvPicPr>
        <p:blipFill>
          <a:blip r:embed="rId3" cstate="print"/>
          <a:srcRect/>
          <a:stretch>
            <a:fillRect/>
          </a:stretch>
        </p:blipFill>
        <p:spPr bwMode="auto">
          <a:xfrm>
            <a:off x="4572000" y="2514600"/>
            <a:ext cx="2209800" cy="2209800"/>
          </a:xfrm>
          <a:prstGeom prst="rect">
            <a:avLst/>
          </a:prstGeom>
          <a:ln>
            <a:noFill/>
          </a:ln>
          <a:effectLst>
            <a:softEdge rad="112500"/>
          </a:effectLst>
        </p:spPr>
      </p:pic>
      <p:sp>
        <p:nvSpPr>
          <p:cNvPr id="6" name="Rectangle 5"/>
          <p:cNvSpPr>
            <a:spLocks noChangeArrowheads="1"/>
          </p:cNvSpPr>
          <p:nvPr/>
        </p:nvSpPr>
        <p:spPr bwMode="auto">
          <a:xfrm>
            <a:off x="2438400" y="4611688"/>
            <a:ext cx="67056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 meaning of this word that causes so much confusion has its roots in a choice made by someone to place himself (or herself) under the protection and guidance of another.</a:t>
            </a:r>
          </a:p>
        </p:txBody>
      </p:sp>
    </p:spTree>
  </p:cSld>
  <p:clrMapOvr>
    <a:masterClrMapping/>
  </p:clrMapOvr>
  <p:transition xmlns:p14="http://schemas.microsoft.com/office/powerpoint/2010/main">
    <p:cover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100013" y="460375"/>
            <a:ext cx="44577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F7E9CD"/>
                </a:solidFill>
                <a:latin typeface="Colonna MT" charset="0"/>
              </a:rPr>
              <a:t>This is what God</a:t>
            </a:r>
            <a:r>
              <a:rPr lang="ja-JP" altLang="en-US" sz="2800" b="1">
                <a:solidFill>
                  <a:srgbClr val="F7E9CD"/>
                </a:solidFill>
                <a:latin typeface="Colonna MT" charset="0"/>
              </a:rPr>
              <a:t>’</a:t>
            </a:r>
            <a:r>
              <a:rPr lang="en-US" sz="2800" b="1">
                <a:solidFill>
                  <a:srgbClr val="F7E9CD"/>
                </a:solidFill>
                <a:latin typeface="Colonna MT" charset="0"/>
              </a:rPr>
              <a:t>s Word says:</a:t>
            </a:r>
          </a:p>
        </p:txBody>
      </p:sp>
      <p:sp>
        <p:nvSpPr>
          <p:cNvPr id="9219" name="Rectangle 3"/>
          <p:cNvSpPr>
            <a:spLocks noChangeArrowheads="1"/>
          </p:cNvSpPr>
          <p:nvPr/>
        </p:nvSpPr>
        <p:spPr bwMode="auto">
          <a:xfrm>
            <a:off x="533400" y="1143000"/>
            <a:ext cx="48768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And thy desire shall be to thy husband, and he shall rule over thee</a:t>
            </a: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 </a:t>
            </a:r>
            <a:r>
              <a:rPr lang="en-US" sz="2800" b="1">
                <a:solidFill>
                  <a:srgbClr val="F7E9CD"/>
                </a:solidFill>
                <a:latin typeface="Colonna MT" charset="0"/>
                <a:cs typeface="Times New Roman" charset="0"/>
              </a:rPr>
              <a:t>(Genesis 3:16).</a:t>
            </a:r>
          </a:p>
          <a:p>
            <a:pPr eaLnBrk="0" hangingPunct="0"/>
            <a:endParaRPr lang="en-US" sz="2800" b="1">
              <a:solidFill>
                <a:srgbClr val="F7E9CD"/>
              </a:solidFill>
              <a:latin typeface="Colonna MT" charset="0"/>
            </a:endParaRPr>
          </a:p>
          <a:p>
            <a:pPr eaLnBrk="0" hangingPunct="0"/>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Wives, submit yourselves unto your own husbands, as unto the Lord</a:t>
            </a: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 </a:t>
            </a:r>
            <a:r>
              <a:rPr lang="en-US" sz="2800" b="1">
                <a:solidFill>
                  <a:srgbClr val="F7E9CD"/>
                </a:solidFill>
                <a:latin typeface="Colonna MT" charset="0"/>
                <a:cs typeface="Times New Roman" charset="0"/>
              </a:rPr>
              <a:t>(Ephesians 5:22).</a:t>
            </a:r>
          </a:p>
          <a:p>
            <a:pPr eaLnBrk="0" hangingPunct="0"/>
            <a:endParaRPr lang="en-US" sz="2800" b="1">
              <a:solidFill>
                <a:srgbClr val="F7E9CD"/>
              </a:solidFill>
              <a:latin typeface="Colonna MT" charset="0"/>
            </a:endParaRPr>
          </a:p>
          <a:p>
            <a:pPr eaLnBrk="0" hangingPunct="0"/>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Wives, submit yourselves unto your own husbands, as it is fit in the Lord</a:t>
            </a:r>
            <a:r>
              <a:rPr lang="ja-JP" altLang="en-US" sz="2800" b="1" i="1">
                <a:solidFill>
                  <a:srgbClr val="F7E9CD"/>
                </a:solidFill>
                <a:latin typeface="Colonna MT" charset="0"/>
                <a:cs typeface="Times New Roman" charset="0"/>
              </a:rPr>
              <a:t>”</a:t>
            </a:r>
            <a:r>
              <a:rPr lang="en-US" sz="2800" b="1" i="1">
                <a:solidFill>
                  <a:srgbClr val="F7E9CD"/>
                </a:solidFill>
                <a:latin typeface="Colonna MT" charset="0"/>
                <a:cs typeface="Times New Roman" charset="0"/>
              </a:rPr>
              <a:t> </a:t>
            </a:r>
            <a:r>
              <a:rPr lang="en-US" sz="2800" b="1">
                <a:solidFill>
                  <a:srgbClr val="F7E9CD"/>
                </a:solidFill>
                <a:latin typeface="Colonna MT" charset="0"/>
                <a:cs typeface="Times New Roman" charset="0"/>
              </a:rPr>
              <a:t>(Colossians 3:18).</a:t>
            </a:r>
            <a:r>
              <a:rPr lang="en-US" sz="2800" b="1">
                <a:solidFill>
                  <a:srgbClr val="F7E9CD"/>
                </a:solidFill>
                <a:latin typeface="Colonna MT" charset="0"/>
              </a:rPr>
              <a:t> </a:t>
            </a:r>
          </a:p>
        </p:txBody>
      </p:sp>
      <p:pic>
        <p:nvPicPr>
          <p:cNvPr id="9220" name="Picture 4" descr="C:\Users\Candra Poitras\Pictures\couple_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24600" y="1752600"/>
            <a:ext cx="2085256" cy="3124200"/>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cover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9219">
                                            <p:txEl>
                                              <p:pRg st="0" end="0"/>
                                            </p:txEl>
                                          </p:spTgt>
                                        </p:tgtEl>
                                        <p:attrNameLst>
                                          <p:attrName>style.visibility</p:attrName>
                                        </p:attrNameLst>
                                      </p:cBhvr>
                                      <p:to>
                                        <p:strVal val="visible"/>
                                      </p:to>
                                    </p:set>
                                    <p:anim calcmode="lin" valueType="num">
                                      <p:cBhvr>
                                        <p:cTn id="14" dur="1000" fill="hold"/>
                                        <p:tgtEl>
                                          <p:spTgt spid="9219">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1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1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921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219">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9219">
                                            <p:txEl>
                                              <p:pRg st="4" end="4"/>
                                            </p:txEl>
                                          </p:spTgt>
                                        </p:tgtEl>
                                        <p:attrNameLst>
                                          <p:attrName>style.visibility</p:attrName>
                                        </p:attrNameLst>
                                      </p:cBhvr>
                                      <p:to>
                                        <p:strVal val="visible"/>
                                      </p:to>
                                    </p:set>
                                    <p:anim calcmode="lin" valueType="num">
                                      <p:cBhvr>
                                        <p:cTn id="28" dur="1000" fill="hold"/>
                                        <p:tgtEl>
                                          <p:spTgt spid="9219">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9219">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2438400" y="533400"/>
            <a:ext cx="6553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47AAFB"/>
                </a:solidFill>
                <a:latin typeface="Colonna MT" charset="0"/>
              </a:rPr>
              <a:t>“</a:t>
            </a:r>
            <a:r>
              <a:rPr lang="en-US" sz="2800" b="1" i="1">
                <a:solidFill>
                  <a:srgbClr val="47AAFB"/>
                </a:solidFill>
                <a:latin typeface="Colonna MT" charset="0"/>
              </a:rPr>
              <a:t>Husbands, love your wives, even as Christ also loved the church, and gave himself for it; So ought men to love their wives as their own bodies. He that loveth his wife loveth himself. For no man ever yet hated his own flesh; but nourisheth and cherisheth it, even as the Lord the church</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(Ephesians 5:25, 28-29).</a:t>
            </a:r>
          </a:p>
        </p:txBody>
      </p:sp>
      <p:pic>
        <p:nvPicPr>
          <p:cNvPr id="10243" name="Picture 3" descr="C:\Users\Candra Poitras\Pictures\holding_hands-1423[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62400" y="4038600"/>
            <a:ext cx="3486150" cy="2620094"/>
          </a:xfrm>
          <a:prstGeom prst="ellipse">
            <a:avLst/>
          </a:prstGeom>
          <a:ln w="190500" cap="rnd">
            <a:solidFill>
              <a:srgbClr val="BA0631"/>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xmlns:p14="http://schemas.microsoft.com/office/powerpoint/2010/main">
    <p:cover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17: Believing Means Obeying</a:t>
            </a:r>
          </a:p>
        </p:txBody>
      </p:sp>
      <p:sp>
        <p:nvSpPr>
          <p:cNvPr id="4" name="Rectangle 3"/>
          <p:cNvSpPr>
            <a:spLocks noChangeArrowheads="1"/>
          </p:cNvSpPr>
          <p:nvPr/>
        </p:nvSpPr>
        <p:spPr bwMode="auto">
          <a:xfrm>
            <a:off x="2286000" y="1676400"/>
            <a:ext cx="6705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CC1704"/>
                </a:solidFill>
                <a:latin typeface="Colonna MT" charset="0"/>
              </a:rPr>
              <a:t>Many men try to force their wives (and any other woman around) to </a:t>
            </a:r>
            <a:r>
              <a:rPr lang="ja-JP" altLang="en-US" sz="2800" b="1">
                <a:solidFill>
                  <a:srgbClr val="CC1704"/>
                </a:solidFill>
                <a:latin typeface="Colonna MT" charset="0"/>
              </a:rPr>
              <a:t>“</a:t>
            </a:r>
            <a:r>
              <a:rPr lang="en-US" sz="2800" b="1">
                <a:solidFill>
                  <a:srgbClr val="CC1704"/>
                </a:solidFill>
                <a:latin typeface="Colonna MT" charset="0"/>
              </a:rPr>
              <a:t>submit</a:t>
            </a:r>
            <a:r>
              <a:rPr lang="ja-JP" altLang="en-US" sz="2800" b="1">
                <a:solidFill>
                  <a:srgbClr val="CC1704"/>
                </a:solidFill>
                <a:latin typeface="Colonna MT" charset="0"/>
              </a:rPr>
              <a:t>”</a:t>
            </a:r>
            <a:r>
              <a:rPr lang="en-US" sz="2800" b="1">
                <a:solidFill>
                  <a:srgbClr val="CC1704"/>
                </a:solidFill>
                <a:latin typeface="Colonna MT" charset="0"/>
              </a:rPr>
              <a:t> and never notice what verse twenty-one of this same chapter says:</a:t>
            </a:r>
          </a:p>
        </p:txBody>
      </p:sp>
      <p:sp>
        <p:nvSpPr>
          <p:cNvPr id="5" name="Rectangle 4"/>
          <p:cNvSpPr>
            <a:spLocks noChangeArrowheads="1"/>
          </p:cNvSpPr>
          <p:nvPr/>
        </p:nvSpPr>
        <p:spPr bwMode="auto">
          <a:xfrm>
            <a:off x="3962400" y="3581400"/>
            <a:ext cx="4648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Submitting yourselves one to another in the fear of God.</a:t>
            </a:r>
            <a:r>
              <a:rPr lang="ja-JP" altLang="en-US" sz="2800" b="1" i="1">
                <a:solidFill>
                  <a:srgbClr val="171735"/>
                </a:solidFill>
                <a:latin typeface="Colonna MT" charset="0"/>
              </a:rPr>
              <a:t>”</a:t>
            </a:r>
            <a:endParaRPr lang="en-US" sz="2800" b="1">
              <a:solidFill>
                <a:srgbClr val="171735"/>
              </a:solidFill>
              <a:latin typeface="Colonna MT" charset="0"/>
            </a:endParaRPr>
          </a:p>
        </p:txBody>
      </p:sp>
    </p:spTree>
  </p:cSld>
  <p:clrMapOvr>
    <a:masterClrMapping/>
  </p:clrMapOvr>
  <p:transition xmlns:p14="http://schemas.microsoft.com/office/powerpoint/2010/main">
    <p:cover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1288</TotalTime>
  <Words>1811</Words>
  <Application>Microsoft Macintosh PowerPoint</Application>
  <PresentationFormat>On-screen Show (4:3)</PresentationFormat>
  <Paragraphs>76</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2018-02-16T22:31:28Z</dcterms:modified>
</cp:coreProperties>
</file>