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2"/>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A330"/>
    <a:srgbClr val="171735"/>
    <a:srgbClr val="BA0631"/>
    <a:srgbClr val="6C2C04"/>
    <a:srgbClr val="CC1704"/>
    <a:srgbClr val="663300"/>
    <a:srgbClr val="47AAFB"/>
    <a:srgbClr val="D5E1E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660"/>
  </p:normalViewPr>
  <p:slideViewPr>
    <p:cSldViewPr>
      <p:cViewPr varScale="1">
        <p:scale>
          <a:sx n="63" d="100"/>
          <a:sy n="63" d="100"/>
        </p:scale>
        <p:origin x="-252" y="-6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9D45A26-2C5C-4F26-99AF-9A1981A77C1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mj-ea"/>
          <a:cs typeface="+mj-cs"/>
        </a:defRPr>
      </a:lvl1pPr>
      <a:lvl2pPr algn="l" rtl="0" eaLnBrk="0" fontAlgn="base" hangingPunct="0">
        <a:spcBef>
          <a:spcPct val="0"/>
        </a:spcBef>
        <a:spcAft>
          <a:spcPct val="0"/>
        </a:spcAft>
        <a:defRPr sz="3200">
          <a:solidFill>
            <a:srgbClr val="FFCC66"/>
          </a:solidFill>
          <a:latin typeface="Tahoma" pitchFamily="34" charset="0"/>
        </a:defRPr>
      </a:lvl2pPr>
      <a:lvl3pPr algn="l" rtl="0" eaLnBrk="0" fontAlgn="base" hangingPunct="0">
        <a:spcBef>
          <a:spcPct val="0"/>
        </a:spcBef>
        <a:spcAft>
          <a:spcPct val="0"/>
        </a:spcAft>
        <a:defRPr sz="3200">
          <a:solidFill>
            <a:srgbClr val="FFCC66"/>
          </a:solidFill>
          <a:latin typeface="Tahoma" pitchFamily="34" charset="0"/>
        </a:defRPr>
      </a:lvl3pPr>
      <a:lvl4pPr algn="l" rtl="0" eaLnBrk="0" fontAlgn="base" hangingPunct="0">
        <a:spcBef>
          <a:spcPct val="0"/>
        </a:spcBef>
        <a:spcAft>
          <a:spcPct val="0"/>
        </a:spcAft>
        <a:defRPr sz="3200">
          <a:solidFill>
            <a:srgbClr val="FFCC66"/>
          </a:solidFill>
          <a:latin typeface="Tahoma" pitchFamily="34" charset="0"/>
        </a:defRPr>
      </a:lvl4pPr>
      <a:lvl5pPr algn="l" rtl="0" eaLnBrk="0" fontAlgn="base" hangingPunct="0">
        <a:spcBef>
          <a:spcPct val="0"/>
        </a:spcBef>
        <a:spcAft>
          <a:spcPct val="0"/>
        </a:spcAft>
        <a:defRPr sz="3200">
          <a:solidFill>
            <a:srgbClr val="FFCC66"/>
          </a:solidFill>
          <a:latin typeface="Tahoma" pitchFamily="34"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562600" y="5181600"/>
            <a:ext cx="3581400" cy="609600"/>
          </a:xfrm>
        </p:spPr>
        <p:txBody>
          <a:bodyPr/>
          <a:lstStyle/>
          <a:p>
            <a:pPr eaLnBrk="1" hangingPunct="1"/>
            <a:r>
              <a:rPr lang="en-US" sz="2400" smtClean="0">
                <a:solidFill>
                  <a:srgbClr val="DCA330"/>
                </a:solidFill>
                <a:latin typeface="Bernard MT Condensed" pitchFamily="18" charset="0"/>
              </a:rPr>
              <a:t>Lesson 1: Defining the Family</a:t>
            </a:r>
          </a:p>
        </p:txBody>
      </p:sp>
      <p:sp>
        <p:nvSpPr>
          <p:cNvPr id="4" name="Title 3"/>
          <p:cNvSpPr>
            <a:spLocks noGrp="1"/>
          </p:cNvSpPr>
          <p:nvPr>
            <p:ph type="ctrTitle"/>
          </p:nvPr>
        </p:nvSpPr>
        <p:spPr>
          <a:xfrm>
            <a:off x="4953000" y="3962400"/>
            <a:ext cx="4191000" cy="1219200"/>
          </a:xfrm>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w="9525">
            <a:noFill/>
            <a:miter lim="800000"/>
            <a:headEnd/>
            <a:tailEnd/>
          </a:ln>
        </p:spPr>
        <p:txBody>
          <a:bodyPr>
            <a:spAutoFit/>
          </a:bodyPr>
          <a:lstStyle/>
          <a:p>
            <a:pPr algn="ctr"/>
            <a:r>
              <a:rPr lang="en-US" sz="2400">
                <a:solidFill>
                  <a:srgbClr val="DCA330"/>
                </a:solidFill>
                <a:latin typeface="Bernard MT Condensed" pitchFamily="18" charset="0"/>
              </a:rPr>
              <a:t>Linda Poitras</a:t>
            </a: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pic>
        <p:nvPicPr>
          <p:cNvPr id="12292" name="Picture 4" descr="http://www.biyokulule.com/sawiro/sawirada_waaweyn/polygamy3.jpg"/>
          <p:cNvPicPr>
            <a:picLocks noChangeAspect="1" noChangeArrowheads="1"/>
          </p:cNvPicPr>
          <p:nvPr/>
        </p:nvPicPr>
        <p:blipFill>
          <a:blip r:embed="rId3" cstate="print"/>
          <a:srcRect/>
          <a:stretch>
            <a:fillRect/>
          </a:stretch>
        </p:blipFill>
        <p:spPr bwMode="auto">
          <a:xfrm>
            <a:off x="304800" y="3200400"/>
            <a:ext cx="4781006" cy="3429000"/>
          </a:xfrm>
          <a:prstGeom prst="rect">
            <a:avLst/>
          </a:prstGeom>
          <a:ln w="190500" cap="sq">
            <a:solidFill>
              <a:srgbClr val="17173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2293" name="Picture 5" descr="C:\Users\Candra Poitras\Pictures\E95B83C4-A3ED-4DA8-8453-EEC7E1E8CF86_mw800_mh600_s[1].jpg"/>
          <p:cNvPicPr>
            <a:picLocks noChangeAspect="1" noChangeArrowheads="1"/>
          </p:cNvPicPr>
          <p:nvPr/>
        </p:nvPicPr>
        <p:blipFill>
          <a:blip r:embed="rId4" cstate="print"/>
          <a:srcRect/>
          <a:stretch>
            <a:fillRect/>
          </a:stretch>
        </p:blipFill>
        <p:spPr bwMode="auto">
          <a:xfrm>
            <a:off x="1219200" y="457200"/>
            <a:ext cx="3124200" cy="2343150"/>
          </a:xfrm>
          <a:prstGeom prst="rect">
            <a:avLst/>
          </a:prstGeom>
          <a:ln w="190500" cap="sq">
            <a:solidFill>
              <a:srgbClr val="DCA33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ectangle 4"/>
          <p:cNvSpPr>
            <a:spLocks noChangeArrowheads="1"/>
          </p:cNvSpPr>
          <p:nvPr/>
        </p:nvSpPr>
        <p:spPr bwMode="auto">
          <a:xfrm>
            <a:off x="4876800" y="914400"/>
            <a:ext cx="4267200" cy="1384300"/>
          </a:xfrm>
          <a:prstGeom prst="rect">
            <a:avLst/>
          </a:prstGeom>
          <a:noFill/>
          <a:ln w="9525">
            <a:noFill/>
            <a:miter lim="800000"/>
            <a:headEnd/>
            <a:tailEnd/>
          </a:ln>
        </p:spPr>
        <p:txBody>
          <a:bodyPr>
            <a:spAutoFit/>
          </a:bodyPr>
          <a:lstStyle/>
          <a:p>
            <a:r>
              <a:rPr lang="en-US" sz="2800" b="1">
                <a:solidFill>
                  <a:srgbClr val="171735"/>
                </a:solidFill>
                <a:latin typeface="Colonna MT" pitchFamily="82" charset="0"/>
              </a:rPr>
              <a:t>Different parts of the world practice polygamy, defined as:</a:t>
            </a:r>
          </a:p>
        </p:txBody>
      </p:sp>
      <p:sp>
        <p:nvSpPr>
          <p:cNvPr id="12294" name="Rectangle 6"/>
          <p:cNvSpPr>
            <a:spLocks noChangeArrowheads="1"/>
          </p:cNvSpPr>
          <p:nvPr/>
        </p:nvSpPr>
        <p:spPr bwMode="auto">
          <a:xfrm>
            <a:off x="5486400" y="2057400"/>
            <a:ext cx="3505200" cy="2678113"/>
          </a:xfrm>
          <a:prstGeom prst="rect">
            <a:avLst/>
          </a:prstGeom>
          <a:noFill/>
          <a:ln w="9525">
            <a:noFill/>
            <a:miter lim="800000"/>
            <a:headEnd/>
            <a:tailEnd/>
          </a:ln>
        </p:spPr>
        <p:txBody>
          <a:bodyPr anchor="ctr">
            <a:spAutoFit/>
          </a:bodyPr>
          <a:lstStyle/>
          <a:p>
            <a:pPr eaLnBrk="0" hangingPunct="0">
              <a:buFontTx/>
              <a:buChar char="•"/>
              <a:tabLst>
                <a:tab pos="228600" algn="l"/>
              </a:tabLst>
            </a:pPr>
            <a:r>
              <a:rPr lang="en-US" sz="2800" b="1">
                <a:solidFill>
                  <a:srgbClr val="BA0631"/>
                </a:solidFill>
                <a:latin typeface="Colonna MT" pitchFamily="82" charset="0"/>
                <a:cs typeface="Times New Roman" pitchFamily="18" charset="0"/>
              </a:rPr>
              <a:t>One man to more than one wife (polygyny);</a:t>
            </a:r>
            <a:endParaRPr lang="en-US" sz="2800" b="1">
              <a:solidFill>
                <a:srgbClr val="BA0631"/>
              </a:solidFill>
              <a:latin typeface="Colonna MT" pitchFamily="82" charset="0"/>
            </a:endParaRPr>
          </a:p>
          <a:p>
            <a:pPr eaLnBrk="0" hangingPunct="0">
              <a:buFontTx/>
              <a:buChar char="•"/>
              <a:tabLst>
                <a:tab pos="228600" algn="l"/>
              </a:tabLst>
            </a:pPr>
            <a:r>
              <a:rPr lang="en-US" sz="2800" b="1">
                <a:solidFill>
                  <a:srgbClr val="DCA330"/>
                </a:solidFill>
                <a:latin typeface="Colonna MT" pitchFamily="82" charset="0"/>
                <a:cs typeface="Times New Roman" pitchFamily="18" charset="0"/>
              </a:rPr>
              <a:t>One woman to more than one man (polyandry).</a:t>
            </a:r>
            <a:endParaRPr lang="en-US" sz="2800" b="1">
              <a:solidFill>
                <a:srgbClr val="DCA330"/>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2294">
                                            <p:txEl>
                                              <p:pRg st="0" end="0"/>
                                            </p:txEl>
                                          </p:spTgt>
                                        </p:tgtEl>
                                        <p:attrNameLst>
                                          <p:attrName>style.visibility</p:attrName>
                                        </p:attrNameLst>
                                      </p:cBhvr>
                                      <p:to>
                                        <p:strVal val="visible"/>
                                      </p:to>
                                    </p:set>
                                    <p:anim calcmode="lin" valueType="num">
                                      <p:cBhvr>
                                        <p:cTn id="14" dur="1000" fill="hold"/>
                                        <p:tgtEl>
                                          <p:spTgt spid="12294">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229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229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2294">
                                            <p:txEl>
                                              <p:pRg st="1" end="1"/>
                                            </p:txEl>
                                          </p:spTgt>
                                        </p:tgtEl>
                                        <p:attrNameLst>
                                          <p:attrName>style.visibility</p:attrName>
                                        </p:attrNameLst>
                                      </p:cBhvr>
                                      <p:to>
                                        <p:strVal val="visible"/>
                                      </p:to>
                                    </p:set>
                                    <p:anim calcmode="lin" valueType="num">
                                      <p:cBhvr>
                                        <p:cTn id="21" dur="1000" fill="hold"/>
                                        <p:tgtEl>
                                          <p:spTgt spid="12294">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1229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229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292"/>
                                        </p:tgtEl>
                                        <p:attrNameLst>
                                          <p:attrName>style.visibility</p:attrName>
                                        </p:attrNameLst>
                                      </p:cBhvr>
                                      <p:to>
                                        <p:strVal val="visible"/>
                                      </p:to>
                                    </p:set>
                                    <p:animEffect transition="in" filter="fade">
                                      <p:cBhvr>
                                        <p:cTn id="28" dur="1000"/>
                                        <p:tgtEl>
                                          <p:spTgt spid="12292"/>
                                        </p:tgtEl>
                                      </p:cBhvr>
                                    </p:animEffect>
                                    <p:anim calcmode="lin" valueType="num">
                                      <p:cBhvr>
                                        <p:cTn id="29" dur="1000" fill="hold"/>
                                        <p:tgtEl>
                                          <p:spTgt spid="12292"/>
                                        </p:tgtEl>
                                        <p:attrNameLst>
                                          <p:attrName>ppt_x</p:attrName>
                                        </p:attrNameLst>
                                      </p:cBhvr>
                                      <p:tavLst>
                                        <p:tav tm="0">
                                          <p:val>
                                            <p:strVal val="#ppt_x"/>
                                          </p:val>
                                        </p:tav>
                                        <p:tav tm="100000">
                                          <p:val>
                                            <p:strVal val="#ppt_x"/>
                                          </p:val>
                                        </p:tav>
                                      </p:tavLst>
                                    </p:anim>
                                    <p:anim calcmode="lin" valueType="num">
                                      <p:cBhvr>
                                        <p:cTn id="30"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12293"/>
                                        </p:tgtEl>
                                        <p:attrNameLst>
                                          <p:attrName>style.visibility</p:attrName>
                                        </p:attrNameLst>
                                      </p:cBhvr>
                                      <p:to>
                                        <p:strVal val="visible"/>
                                      </p:to>
                                    </p:set>
                                    <p:animEffect transition="in" filter="fade">
                                      <p:cBhvr>
                                        <p:cTn id="35" dur="1000"/>
                                        <p:tgtEl>
                                          <p:spTgt spid="12293"/>
                                        </p:tgtEl>
                                      </p:cBhvr>
                                    </p:animEffect>
                                    <p:anim calcmode="lin" valueType="num">
                                      <p:cBhvr>
                                        <p:cTn id="36" dur="1000" fill="hold"/>
                                        <p:tgtEl>
                                          <p:spTgt spid="12293"/>
                                        </p:tgtEl>
                                        <p:attrNameLst>
                                          <p:attrName>ppt_x</p:attrName>
                                        </p:attrNameLst>
                                      </p:cBhvr>
                                      <p:tavLst>
                                        <p:tav tm="0">
                                          <p:val>
                                            <p:strVal val="#ppt_x"/>
                                          </p:val>
                                        </p:tav>
                                        <p:tav tm="100000">
                                          <p:val>
                                            <p:strVal val="#ppt_x"/>
                                          </p:val>
                                        </p:tav>
                                      </p:tavLst>
                                    </p:anim>
                                    <p:anim calcmode="lin" valueType="num">
                                      <p:cBhvr>
                                        <p:cTn id="37" dur="1000" fill="hold"/>
                                        <p:tgtEl>
                                          <p:spTgt spid="122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4" name="Oval 3"/>
          <p:cNvSpPr/>
          <p:nvPr/>
        </p:nvSpPr>
        <p:spPr>
          <a:xfrm>
            <a:off x="2057400" y="685800"/>
            <a:ext cx="6705600" cy="5486400"/>
          </a:xfrm>
          <a:prstGeom prst="ellipse">
            <a:avLst/>
          </a:prstGeom>
          <a:solidFill>
            <a:srgbClr val="BA0631">
              <a:alpha val="61000"/>
            </a:srgb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2800" b="1" dirty="0">
                <a:solidFill>
                  <a:srgbClr val="171735"/>
                </a:solidFill>
                <a:latin typeface="Colonna MT" pitchFamily="82" charset="0"/>
                <a:ea typeface="Times New Roman" pitchFamily="18" charset="0"/>
                <a:cs typeface="Times New Roman" pitchFamily="18" charset="0"/>
              </a:rPr>
              <a:t>With all of these different ideas and variations on the marriage theme, how do we determine the right way? As always, God has a plan. His plan was designed to bring peace and harmony into the lives of every family member—fathers, mothers, sons, and daughters.</a:t>
            </a:r>
            <a:endParaRPr lang="en-US" sz="2800" b="1" dirty="0">
              <a:solidFill>
                <a:srgbClr val="171735"/>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2590800" y="3124200"/>
            <a:ext cx="6248400" cy="3540125"/>
          </a:xfrm>
          <a:prstGeom prst="rect">
            <a:avLst/>
          </a:prstGeom>
          <a:noFill/>
          <a:ln w="9525">
            <a:noFill/>
            <a:miter lim="800000"/>
            <a:headEnd/>
            <a:tailEnd/>
          </a:ln>
        </p:spPr>
        <p:txBody>
          <a:bodyPr>
            <a:spAutoFit/>
          </a:bodyPr>
          <a:lstStyle/>
          <a:p>
            <a:pPr algn="ctr"/>
            <a:r>
              <a:rPr lang="en-US" sz="2800" b="1">
                <a:solidFill>
                  <a:srgbClr val="BA0631"/>
                </a:solidFill>
                <a:latin typeface="Colonna MT" pitchFamily="82" charset="0"/>
              </a:rPr>
              <a:t>Where do we find God’s plan? There is only one source of reference for God and His plan for the world—His Word. Please note here that all rules (laws) for family life should have their basis and support in the Bible. We are not trying to enforce any certain cultural norm, but God’s plan will work, no matter what the culture.</a:t>
            </a:r>
          </a:p>
        </p:txBody>
      </p:sp>
      <p:pic>
        <p:nvPicPr>
          <p:cNvPr id="14339" name="Picture 3" descr="C:\Users\Candra Poitras\Pictures\11bible[1].jpg"/>
          <p:cNvPicPr>
            <a:picLocks noChangeAspect="1" noChangeArrowheads="1"/>
          </p:cNvPicPr>
          <p:nvPr/>
        </p:nvPicPr>
        <p:blipFill>
          <a:blip r:embed="rId3" cstate="print"/>
          <a:srcRect/>
          <a:stretch>
            <a:fillRect/>
          </a:stretch>
        </p:blipFill>
        <p:spPr bwMode="auto">
          <a:xfrm rot="21302447">
            <a:off x="4572000" y="457200"/>
            <a:ext cx="2095500" cy="2605087"/>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15364" name="Rectangle 4"/>
          <p:cNvSpPr>
            <a:spLocks noChangeArrowheads="1"/>
          </p:cNvSpPr>
          <p:nvPr/>
        </p:nvSpPr>
        <p:spPr bwMode="auto">
          <a:xfrm>
            <a:off x="228600" y="3581400"/>
            <a:ext cx="8763000" cy="3108543"/>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2800" b="1" dirty="0">
                <a:solidFill>
                  <a:srgbClr val="BA0631"/>
                </a:solidFill>
                <a:latin typeface="Colonna MT" pitchFamily="82" charset="0"/>
                <a:ea typeface="Times New Roman" pitchFamily="18" charset="0"/>
                <a:cs typeface="Times New Roman" pitchFamily="18" charset="0"/>
              </a:rPr>
              <a:t>As Adam was working on this project, he noticed something. Every other living creature (fowls, fish, cattle and creeping things) had two of a kind—alike yet different—a male and a female. He watched them, and knew that they came together to reproduce. But there was no living thing that matched Adam, and this made him lonely.</a:t>
            </a:r>
            <a:endParaRPr lang="en-US" sz="2800" b="1" dirty="0">
              <a:solidFill>
                <a:srgbClr val="BA0631"/>
              </a:solidFill>
              <a:latin typeface="Colonna MT" pitchFamily="82" charset="0"/>
            </a:endParaRPr>
          </a:p>
        </p:txBody>
      </p:sp>
      <p:sp>
        <p:nvSpPr>
          <p:cNvPr id="9" name="Rectangle 8"/>
          <p:cNvSpPr/>
          <p:nvPr/>
        </p:nvSpPr>
        <p:spPr>
          <a:xfrm>
            <a:off x="838200" y="381000"/>
            <a:ext cx="7391400" cy="3108543"/>
          </a:xfrm>
          <a:prstGeom prst="rect">
            <a:avLst/>
          </a:prstGeom>
          <a:solidFill>
            <a:srgbClr val="BA0631"/>
          </a:solidFill>
          <a:scene3d>
            <a:camera prst="orthographicFront"/>
            <a:lightRig rig="threePt" dir="t"/>
          </a:scene3d>
          <a:sp3d>
            <a:bevelT w="152400" h="50800" prst="softRound"/>
          </a:sp3d>
        </p:spPr>
        <p:txBody>
          <a:bodyPr>
            <a:spAutoFit/>
          </a:bodyPr>
          <a:lstStyle/>
          <a:p>
            <a:pPr algn="ctr">
              <a:defRPr/>
            </a:pPr>
            <a:r>
              <a:rPr lang="en-US" sz="2800" b="1" dirty="0">
                <a:solidFill>
                  <a:srgbClr val="171735"/>
                </a:solidFill>
                <a:latin typeface="Colonna MT" pitchFamily="82" charset="0"/>
                <a:ea typeface="Times New Roman" pitchFamily="18" charset="0"/>
                <a:cs typeface="Times New Roman" pitchFamily="18" charset="0"/>
              </a:rPr>
              <a:t>As God created the world we live in, He gave every living thing—even plants, flowers and trees—the ability to reproduce itself. As God made the animals, He gave them the ability to reproduce also. He then brought these living creatures to Adam (the first man) and told him to give them a name (Genesis 2: 19). </a:t>
            </a:r>
            <a:endParaRPr lang="en-US" sz="2800" dirty="0">
              <a:solidFill>
                <a:srgbClr val="171735"/>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5364"/>
                                        </p:tgtEl>
                                        <p:attrNameLst>
                                          <p:attrName>style.visibility</p:attrName>
                                        </p:attrNameLst>
                                      </p:cBhvr>
                                      <p:to>
                                        <p:strVal val="visible"/>
                                      </p:to>
                                    </p:set>
                                    <p:animEffect transition="in" filter="barn(inHorizontal)">
                                      <p:cBhvr>
                                        <p:cTn id="12"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16387" name="Rectangle 3"/>
          <p:cNvSpPr>
            <a:spLocks noChangeArrowheads="1"/>
          </p:cNvSpPr>
          <p:nvPr/>
        </p:nvSpPr>
        <p:spPr bwMode="auto">
          <a:xfrm>
            <a:off x="2209800" y="825500"/>
            <a:ext cx="6629400" cy="1384300"/>
          </a:xfrm>
          <a:prstGeom prst="rect">
            <a:avLst/>
          </a:prstGeom>
          <a:noFill/>
          <a:ln w="9525">
            <a:noFill/>
            <a:miter lim="800000"/>
            <a:headEnd/>
            <a:tailEnd/>
          </a:ln>
        </p:spPr>
        <p:txBody>
          <a:bodyPr anchor="ctr">
            <a:spAutoFit/>
          </a:bodyPr>
          <a:lstStyle/>
          <a:p>
            <a:pPr eaLnBrk="0" hangingPunct="0"/>
            <a:r>
              <a:rPr lang="en-US" sz="2800" b="1">
                <a:solidFill>
                  <a:srgbClr val="DCA330"/>
                </a:solidFill>
                <a:latin typeface="Colonna MT" pitchFamily="82" charset="0"/>
                <a:cs typeface="Times New Roman" pitchFamily="18" charset="0"/>
              </a:rPr>
              <a:t>God had a plan, and it included a mate for Adam. He designed the first family with some important guidelines in mind.</a:t>
            </a:r>
            <a:endParaRPr lang="en-US" sz="2800" b="1">
              <a:solidFill>
                <a:srgbClr val="DCA330"/>
              </a:solidFill>
              <a:latin typeface="Colonna MT" pitchFamily="82" charset="0"/>
            </a:endParaRPr>
          </a:p>
        </p:txBody>
      </p:sp>
      <p:sp>
        <p:nvSpPr>
          <p:cNvPr id="16388" name="Rectangle 4"/>
          <p:cNvSpPr>
            <a:spLocks noChangeArrowheads="1"/>
          </p:cNvSpPr>
          <p:nvPr/>
        </p:nvSpPr>
        <p:spPr bwMode="auto">
          <a:xfrm>
            <a:off x="2743200" y="2209800"/>
            <a:ext cx="6248400" cy="3970338"/>
          </a:xfrm>
          <a:prstGeom prst="rect">
            <a:avLst/>
          </a:prstGeom>
          <a:noFill/>
          <a:ln w="9525">
            <a:noFill/>
            <a:miter lim="800000"/>
            <a:headEnd/>
            <a:tailEnd/>
          </a:ln>
        </p:spPr>
        <p:txBody>
          <a:bodyPr anchor="ctr">
            <a:spAutoFit/>
          </a:bodyPr>
          <a:lstStyle/>
          <a:p>
            <a:pPr eaLnBrk="0" hangingPunct="0">
              <a:buFontTx/>
              <a:buChar char="•"/>
              <a:tabLst>
                <a:tab pos="228600" algn="l"/>
              </a:tabLst>
            </a:pPr>
            <a:r>
              <a:rPr lang="en-US" sz="2800" b="1">
                <a:solidFill>
                  <a:srgbClr val="CC1704"/>
                </a:solidFill>
                <a:latin typeface="Colonna MT" pitchFamily="82" charset="0"/>
                <a:cs typeface="Times New Roman" pitchFamily="18" charset="0"/>
              </a:rPr>
              <a:t>There is a distinct and special difference between males and females.</a:t>
            </a:r>
            <a:endParaRPr lang="en-US" sz="2800" b="1">
              <a:solidFill>
                <a:srgbClr val="CC1704"/>
              </a:solidFill>
              <a:latin typeface="Colonna MT" pitchFamily="82" charset="0"/>
            </a:endParaRPr>
          </a:p>
          <a:p>
            <a:pPr eaLnBrk="0" hangingPunct="0">
              <a:buFontTx/>
              <a:buChar char="•"/>
              <a:tabLst>
                <a:tab pos="228600" algn="l"/>
              </a:tabLst>
            </a:pPr>
            <a:r>
              <a:rPr lang="en-US" sz="2800" b="1">
                <a:solidFill>
                  <a:srgbClr val="DCA330"/>
                </a:solidFill>
                <a:latin typeface="Colonna MT" pitchFamily="82" charset="0"/>
                <a:cs typeface="Times New Roman" pitchFamily="18" charset="0"/>
              </a:rPr>
              <a:t>A man should leave father and mother when he finds a wife.</a:t>
            </a:r>
            <a:endParaRPr lang="en-US" sz="2800" b="1">
              <a:solidFill>
                <a:srgbClr val="DCA330"/>
              </a:solidFill>
              <a:latin typeface="Colonna MT" pitchFamily="82" charset="0"/>
            </a:endParaRPr>
          </a:p>
          <a:p>
            <a:pPr eaLnBrk="0" hangingPunct="0">
              <a:buFontTx/>
              <a:buChar char="•"/>
              <a:tabLst>
                <a:tab pos="228600" algn="l"/>
              </a:tabLst>
            </a:pPr>
            <a:r>
              <a:rPr lang="en-US" sz="2800" b="1">
                <a:solidFill>
                  <a:srgbClr val="CC1704"/>
                </a:solidFill>
                <a:latin typeface="Colonna MT" pitchFamily="82" charset="0"/>
                <a:cs typeface="Times New Roman" pitchFamily="18" charset="0"/>
              </a:rPr>
              <a:t>The man should cleave (draw very close, be joined in love and loyalty) to his wife.</a:t>
            </a:r>
          </a:p>
          <a:p>
            <a:pPr eaLnBrk="0" hangingPunct="0">
              <a:buFont typeface="Arial" charset="0"/>
              <a:buChar char="•"/>
              <a:tabLst>
                <a:tab pos="228600" algn="l"/>
              </a:tabLst>
            </a:pPr>
            <a:r>
              <a:rPr lang="en-US" sz="2800" b="1">
                <a:solidFill>
                  <a:srgbClr val="DCA330"/>
                </a:solidFill>
                <a:latin typeface="Colonna MT" pitchFamily="82" charset="0"/>
                <a:cs typeface="Times New Roman" pitchFamily="18" charset="0"/>
              </a:rPr>
              <a:t>The man and woman are to become one flesh. </a:t>
            </a:r>
            <a:endParaRPr lang="en-US" sz="2800" b="1">
              <a:solidFill>
                <a:srgbClr val="DCA330"/>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from="(-#ppt_w/2)" to="(#ppt_x)" calcmode="lin" valueType="num">
                                      <p:cBhvr>
                                        <p:cTn id="7" dur="600" fill="hold">
                                          <p:stCondLst>
                                            <p:cond delay="0"/>
                                          </p:stCondLst>
                                        </p:cTn>
                                        <p:tgtEl>
                                          <p:spTgt spid="16387"/>
                                        </p:tgtEl>
                                        <p:attrNameLst>
                                          <p:attrName>ppt_x</p:attrName>
                                        </p:attrNameLst>
                                      </p:cBhvr>
                                    </p:anim>
                                    <p:anim from="0" to="-1.0" calcmode="lin" valueType="num">
                                      <p:cBhvr>
                                        <p:cTn id="8" dur="200" decel="50000" autoRev="1" fill="hold">
                                          <p:stCondLst>
                                            <p:cond delay="600"/>
                                          </p:stCondLst>
                                        </p:cTn>
                                        <p:tgtEl>
                                          <p:spTgt spid="16387"/>
                                        </p:tgtEl>
                                        <p:attrNameLst>
                                          <p:attrName>xshear</p:attrName>
                                        </p:attrNameLst>
                                      </p:cBhvr>
                                    </p:anim>
                                    <p:animScale>
                                      <p:cBhvr>
                                        <p:cTn id="9" dur="200" decel="100000" autoRev="1" fill="hold">
                                          <p:stCondLst>
                                            <p:cond delay="600"/>
                                          </p:stCondLst>
                                        </p:cTn>
                                        <p:tgtEl>
                                          <p:spTgt spid="16387"/>
                                        </p:tgtEl>
                                      </p:cBhvr>
                                      <p:from x="100000" y="100000"/>
                                      <p:to x="80000" y="100000"/>
                                    </p:animScale>
                                    <p:anim by="(#ppt_h/3+#ppt_w*0.1)" calcmode="lin" valueType="num">
                                      <p:cBhvr additive="sum">
                                        <p:cTn id="10" dur="200" decel="100000" autoRev="1" fill="hold">
                                          <p:stCondLst>
                                            <p:cond delay="600"/>
                                          </p:stCondLst>
                                        </p:cTn>
                                        <p:tgtEl>
                                          <p:spTgt spid="16387"/>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16388">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6388">
                                            <p:txEl>
                                              <p:pRg st="0" end="0"/>
                                            </p:txEl>
                                          </p:spTgt>
                                        </p:tgtEl>
                                        <p:attrNameLst>
                                          <p:attrName>ppt_x</p:attrName>
                                        </p:attrNameLst>
                                      </p:cBhvr>
                                    </p:anim>
                                    <p:anim from="0" to="-1.0" calcmode="lin" valueType="num">
                                      <p:cBhvr>
                                        <p:cTn id="16" dur="200" decel="50000" autoRev="1" fill="hold">
                                          <p:stCondLst>
                                            <p:cond delay="600"/>
                                          </p:stCondLst>
                                        </p:cTn>
                                        <p:tgtEl>
                                          <p:spTgt spid="16388">
                                            <p:txEl>
                                              <p:pRg st="0" end="0"/>
                                            </p:txEl>
                                          </p:spTgt>
                                        </p:tgtEl>
                                        <p:attrNameLst>
                                          <p:attrName>xshear</p:attrName>
                                        </p:attrNameLst>
                                      </p:cBhvr>
                                    </p:anim>
                                    <p:animScale>
                                      <p:cBhvr>
                                        <p:cTn id="17" dur="200" decel="100000" autoRev="1" fill="hold">
                                          <p:stCondLst>
                                            <p:cond delay="600"/>
                                          </p:stCondLst>
                                        </p:cTn>
                                        <p:tgtEl>
                                          <p:spTgt spid="16388">
                                            <p:txEl>
                                              <p:pRg st="0" end="0"/>
                                            </p:txEl>
                                          </p:spTgt>
                                        </p:tgtEl>
                                      </p:cBhvr>
                                      <p:from x="100000" y="100000"/>
                                      <p:to x="80000" y="100000"/>
                                    </p:animScale>
                                    <p:anim by="(#ppt_h/3+#ppt_w*0.1)" calcmode="lin" valueType="num">
                                      <p:cBhvr additive="sum">
                                        <p:cTn id="18" dur="200" decel="100000" autoRev="1" fill="hold">
                                          <p:stCondLst>
                                            <p:cond delay="600"/>
                                          </p:stCondLst>
                                        </p:cTn>
                                        <p:tgtEl>
                                          <p:spTgt spid="16388">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16388">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6388">
                                            <p:txEl>
                                              <p:pRg st="1" end="1"/>
                                            </p:txEl>
                                          </p:spTgt>
                                        </p:tgtEl>
                                        <p:attrNameLst>
                                          <p:attrName>ppt_x</p:attrName>
                                        </p:attrNameLst>
                                      </p:cBhvr>
                                    </p:anim>
                                    <p:anim from="0" to="-1.0" calcmode="lin" valueType="num">
                                      <p:cBhvr>
                                        <p:cTn id="24" dur="200" decel="50000" autoRev="1" fill="hold">
                                          <p:stCondLst>
                                            <p:cond delay="600"/>
                                          </p:stCondLst>
                                        </p:cTn>
                                        <p:tgtEl>
                                          <p:spTgt spid="16388">
                                            <p:txEl>
                                              <p:pRg st="1" end="1"/>
                                            </p:txEl>
                                          </p:spTgt>
                                        </p:tgtEl>
                                        <p:attrNameLst>
                                          <p:attrName>xshear</p:attrName>
                                        </p:attrNameLst>
                                      </p:cBhvr>
                                    </p:anim>
                                    <p:animScale>
                                      <p:cBhvr>
                                        <p:cTn id="25" dur="200" decel="100000" autoRev="1" fill="hold">
                                          <p:stCondLst>
                                            <p:cond delay="600"/>
                                          </p:stCondLst>
                                        </p:cTn>
                                        <p:tgtEl>
                                          <p:spTgt spid="16388">
                                            <p:txEl>
                                              <p:pRg st="1" end="1"/>
                                            </p:txEl>
                                          </p:spTgt>
                                        </p:tgtEl>
                                      </p:cBhvr>
                                      <p:from x="100000" y="100000"/>
                                      <p:to x="80000" y="100000"/>
                                    </p:animScale>
                                    <p:anim by="(#ppt_h/3+#ppt_w*0.1)" calcmode="lin" valueType="num">
                                      <p:cBhvr additive="sum">
                                        <p:cTn id="26" dur="200" decel="100000" autoRev="1" fill="hold">
                                          <p:stCondLst>
                                            <p:cond delay="600"/>
                                          </p:stCondLst>
                                        </p:cTn>
                                        <p:tgtEl>
                                          <p:spTgt spid="16388">
                                            <p:txEl>
                                              <p:pRg st="1" end="1"/>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16388">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6388">
                                            <p:txEl>
                                              <p:pRg st="2" end="2"/>
                                            </p:txEl>
                                          </p:spTgt>
                                        </p:tgtEl>
                                        <p:attrNameLst>
                                          <p:attrName>ppt_x</p:attrName>
                                        </p:attrNameLst>
                                      </p:cBhvr>
                                    </p:anim>
                                    <p:anim from="0" to="-1.0" calcmode="lin" valueType="num">
                                      <p:cBhvr>
                                        <p:cTn id="32" dur="200" decel="50000" autoRev="1" fill="hold">
                                          <p:stCondLst>
                                            <p:cond delay="600"/>
                                          </p:stCondLst>
                                        </p:cTn>
                                        <p:tgtEl>
                                          <p:spTgt spid="16388">
                                            <p:txEl>
                                              <p:pRg st="2" end="2"/>
                                            </p:txEl>
                                          </p:spTgt>
                                        </p:tgtEl>
                                        <p:attrNameLst>
                                          <p:attrName>xshear</p:attrName>
                                        </p:attrNameLst>
                                      </p:cBhvr>
                                    </p:anim>
                                    <p:animScale>
                                      <p:cBhvr>
                                        <p:cTn id="33" dur="200" decel="100000" autoRev="1" fill="hold">
                                          <p:stCondLst>
                                            <p:cond delay="600"/>
                                          </p:stCondLst>
                                        </p:cTn>
                                        <p:tgtEl>
                                          <p:spTgt spid="16388">
                                            <p:txEl>
                                              <p:pRg st="2" end="2"/>
                                            </p:txEl>
                                          </p:spTgt>
                                        </p:tgtEl>
                                      </p:cBhvr>
                                      <p:from x="100000" y="100000"/>
                                      <p:to x="80000" y="100000"/>
                                    </p:animScale>
                                    <p:anim by="(#ppt_h/3+#ppt_w*0.1)" calcmode="lin" valueType="num">
                                      <p:cBhvr additive="sum">
                                        <p:cTn id="34" dur="200" decel="100000" autoRev="1" fill="hold">
                                          <p:stCondLst>
                                            <p:cond delay="600"/>
                                          </p:stCondLst>
                                        </p:cTn>
                                        <p:tgtEl>
                                          <p:spTgt spid="16388">
                                            <p:txEl>
                                              <p:pRg st="2" end="2"/>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16388">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16388">
                                            <p:txEl>
                                              <p:pRg st="3" end="3"/>
                                            </p:txEl>
                                          </p:spTgt>
                                        </p:tgtEl>
                                        <p:attrNameLst>
                                          <p:attrName>ppt_x</p:attrName>
                                        </p:attrNameLst>
                                      </p:cBhvr>
                                    </p:anim>
                                    <p:anim from="0" to="-1.0" calcmode="lin" valueType="num">
                                      <p:cBhvr>
                                        <p:cTn id="40" dur="200" decel="50000" autoRev="1" fill="hold">
                                          <p:stCondLst>
                                            <p:cond delay="600"/>
                                          </p:stCondLst>
                                        </p:cTn>
                                        <p:tgtEl>
                                          <p:spTgt spid="16388">
                                            <p:txEl>
                                              <p:pRg st="3" end="3"/>
                                            </p:txEl>
                                          </p:spTgt>
                                        </p:tgtEl>
                                        <p:attrNameLst>
                                          <p:attrName>xshear</p:attrName>
                                        </p:attrNameLst>
                                      </p:cBhvr>
                                    </p:anim>
                                    <p:animScale>
                                      <p:cBhvr>
                                        <p:cTn id="41" dur="200" decel="100000" autoRev="1" fill="hold">
                                          <p:stCondLst>
                                            <p:cond delay="600"/>
                                          </p:stCondLst>
                                        </p:cTn>
                                        <p:tgtEl>
                                          <p:spTgt spid="16388">
                                            <p:txEl>
                                              <p:pRg st="3" end="3"/>
                                            </p:txEl>
                                          </p:spTgt>
                                        </p:tgtEl>
                                      </p:cBhvr>
                                      <p:from x="100000" y="100000"/>
                                      <p:to x="80000" y="100000"/>
                                    </p:animScale>
                                    <p:anim by="(#ppt_h/3+#ppt_w*0.1)" calcmode="lin" valueType="num">
                                      <p:cBhvr additive="sum">
                                        <p:cTn id="42" dur="200" decel="100000" autoRev="1" fill="hold">
                                          <p:stCondLst>
                                            <p:cond delay="600"/>
                                          </p:stCondLst>
                                        </p:cTn>
                                        <p:tgtEl>
                                          <p:spTgt spid="16388">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410"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2057400" y="457200"/>
            <a:ext cx="6858000" cy="523875"/>
          </a:xfrm>
          <a:prstGeom prst="rect">
            <a:avLst/>
          </a:prstGeom>
          <a:noFill/>
          <a:ln w="9525">
            <a:noFill/>
            <a:miter lim="800000"/>
            <a:headEnd/>
            <a:tailEnd/>
          </a:ln>
        </p:spPr>
        <p:txBody>
          <a:bodyPr>
            <a:spAutoFit/>
          </a:bodyPr>
          <a:lstStyle/>
          <a:p>
            <a:r>
              <a:rPr lang="en-US" sz="2800" b="1">
                <a:solidFill>
                  <a:srgbClr val="BA0631"/>
                </a:solidFill>
                <a:latin typeface="Colonna MT" pitchFamily="82" charset="0"/>
              </a:rPr>
              <a:t>When followed in its fullness, this plan works.</a:t>
            </a:r>
          </a:p>
        </p:txBody>
      </p:sp>
      <p:sp>
        <p:nvSpPr>
          <p:cNvPr id="17411" name="Rectangle 3"/>
          <p:cNvSpPr>
            <a:spLocks noChangeArrowheads="1"/>
          </p:cNvSpPr>
          <p:nvPr/>
        </p:nvSpPr>
        <p:spPr bwMode="auto">
          <a:xfrm>
            <a:off x="2590800" y="914400"/>
            <a:ext cx="6553200" cy="5262563"/>
          </a:xfrm>
          <a:prstGeom prst="rect">
            <a:avLst/>
          </a:prstGeom>
          <a:noFill/>
          <a:ln w="9525">
            <a:noFill/>
            <a:miter lim="800000"/>
            <a:headEnd/>
            <a:tailEnd/>
          </a:ln>
        </p:spPr>
        <p:txBody>
          <a:bodyPr anchor="ctr">
            <a:spAutoFit/>
          </a:bodyPr>
          <a:lstStyle/>
          <a:p>
            <a:pPr eaLnBrk="0" hangingPunct="0">
              <a:buFontTx/>
              <a:buChar char="•"/>
              <a:tabLst>
                <a:tab pos="228600" algn="l"/>
              </a:tabLst>
            </a:pPr>
            <a:r>
              <a:rPr lang="en-US" sz="2800" b="1">
                <a:solidFill>
                  <a:srgbClr val="171735"/>
                </a:solidFill>
                <a:latin typeface="Colonna MT" pitchFamily="82" charset="0"/>
                <a:cs typeface="Times New Roman" pitchFamily="18" charset="0"/>
              </a:rPr>
              <a:t>Since the Creator of men and women designed the plan, He also knew how differently they would think. </a:t>
            </a:r>
            <a:endParaRPr lang="en-US" sz="2800" b="1">
              <a:solidFill>
                <a:srgbClr val="171735"/>
              </a:solidFill>
              <a:latin typeface="Colonna MT" pitchFamily="82" charset="0"/>
            </a:endParaRPr>
          </a:p>
          <a:p>
            <a:pPr eaLnBrk="0" hangingPunct="0">
              <a:buFontTx/>
              <a:buChar char="•"/>
              <a:tabLst>
                <a:tab pos="228600" algn="l"/>
              </a:tabLst>
            </a:pPr>
            <a:r>
              <a:rPr lang="en-US" sz="2800" b="1">
                <a:solidFill>
                  <a:srgbClr val="DCA330"/>
                </a:solidFill>
                <a:latin typeface="Colonna MT" pitchFamily="82" charset="0"/>
                <a:cs typeface="Times New Roman" pitchFamily="18" charset="0"/>
              </a:rPr>
              <a:t>He understood the weaknesses and strengths of both the male and female. </a:t>
            </a:r>
            <a:endParaRPr lang="en-US" sz="2800" b="1">
              <a:solidFill>
                <a:srgbClr val="DCA330"/>
              </a:solidFill>
              <a:latin typeface="Colonna MT" pitchFamily="82" charset="0"/>
            </a:endParaRPr>
          </a:p>
          <a:p>
            <a:pPr eaLnBrk="0" hangingPunct="0">
              <a:buFontTx/>
              <a:buChar char="•"/>
              <a:tabLst>
                <a:tab pos="228600" algn="l"/>
              </a:tabLst>
            </a:pPr>
            <a:r>
              <a:rPr lang="en-US" sz="2800" b="1">
                <a:solidFill>
                  <a:srgbClr val="6C2C04"/>
                </a:solidFill>
                <a:latin typeface="Colonna MT" pitchFamily="82" charset="0"/>
                <a:cs typeface="Times New Roman" pitchFamily="18" charset="0"/>
              </a:rPr>
              <a:t>His design was intended to make them both need (desire) each other and complement (complete or supply what is lacking in), one another.</a:t>
            </a:r>
          </a:p>
          <a:p>
            <a:pPr eaLnBrk="0" hangingPunct="0">
              <a:buFont typeface="Arial" charset="0"/>
              <a:buChar char="•"/>
              <a:tabLst>
                <a:tab pos="228600" algn="l"/>
              </a:tabLst>
            </a:pPr>
            <a:r>
              <a:rPr lang="en-US" sz="2800" b="1">
                <a:solidFill>
                  <a:srgbClr val="BA0631"/>
                </a:solidFill>
                <a:latin typeface="Colonna MT" pitchFamily="82" charset="0"/>
                <a:cs typeface="Times New Roman" pitchFamily="18" charset="0"/>
              </a:rPr>
              <a:t>Only when joined as man and wife did they know each other (in the physical sense).</a:t>
            </a:r>
            <a:r>
              <a:rPr lang="en-US" sz="2800" b="1">
                <a:solidFill>
                  <a:srgbClr val="BA0631"/>
                </a:solidFill>
                <a:latin typeface="Colonna MT" pitchFamily="82" charset="0"/>
              </a:rPr>
              <a:t>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5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741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p:cTn id="19" dur="5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741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17411">
                                            <p:txEl>
                                              <p:pRg st="2" end="2"/>
                                            </p:txEl>
                                          </p:spTgt>
                                        </p:tgtEl>
                                        <p:attrNameLst>
                                          <p:attrName>style.visibility</p:attrName>
                                        </p:attrNameLst>
                                      </p:cBhvr>
                                      <p:to>
                                        <p:strVal val="visible"/>
                                      </p:to>
                                    </p:set>
                                    <p:anim calcmode="lin" valueType="num">
                                      <p:cBhvr>
                                        <p:cTn id="25" dur="500" fill="hold"/>
                                        <p:tgtEl>
                                          <p:spTgt spid="1741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741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7411">
                                            <p:txEl>
                                              <p:pRg st="3" end="3"/>
                                            </p:txEl>
                                          </p:spTgt>
                                        </p:tgtEl>
                                        <p:attrNameLst>
                                          <p:attrName>style.visibility</p:attrName>
                                        </p:attrNameLst>
                                      </p:cBhvr>
                                      <p:to>
                                        <p:strVal val="visible"/>
                                      </p:to>
                                    </p:set>
                                    <p:anim calcmode="lin" valueType="num">
                                      <p:cBhvr>
                                        <p:cTn id="31" dur="500" fill="hold"/>
                                        <p:tgtEl>
                                          <p:spTgt spid="1741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17411">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5" name="Flowchart: Predefined Process 4"/>
          <p:cNvSpPr/>
          <p:nvPr/>
        </p:nvSpPr>
        <p:spPr>
          <a:xfrm>
            <a:off x="152400" y="152400"/>
            <a:ext cx="6324600" cy="2667000"/>
          </a:xfrm>
          <a:prstGeom prst="flowChartPredefinedProcess">
            <a:avLst/>
          </a:prstGeom>
          <a:solidFill>
            <a:srgbClr val="171735"/>
          </a:solidFill>
          <a:ln w="53975">
            <a:solidFill>
              <a:srgbClr val="BA063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BA0631"/>
                </a:solidFill>
                <a:latin typeface="Colonna MT" pitchFamily="82" charset="0"/>
              </a:rPr>
              <a:t>It was after Adam and Eve had chosen to know good and evil that God placed a curse on them, bringing sorrow, suffering, and death. </a:t>
            </a:r>
            <a:endParaRPr lang="en-US" sz="2800" b="1" dirty="0">
              <a:solidFill>
                <a:srgbClr val="BA0631"/>
              </a:solidFill>
              <a:latin typeface="Colonna MT" pitchFamily="82" charset="0"/>
            </a:endParaRPr>
          </a:p>
        </p:txBody>
      </p:sp>
      <p:sp>
        <p:nvSpPr>
          <p:cNvPr id="18435" name="Rectangle 3"/>
          <p:cNvSpPr>
            <a:spLocks noChangeArrowheads="1"/>
          </p:cNvSpPr>
          <p:nvPr/>
        </p:nvSpPr>
        <p:spPr bwMode="auto">
          <a:xfrm>
            <a:off x="533400" y="2971800"/>
            <a:ext cx="8458200" cy="3693319"/>
          </a:xfrm>
          <a:prstGeom prst="rect">
            <a:avLst/>
          </a:prstGeom>
          <a:solidFill>
            <a:srgbClr val="BA0631"/>
          </a:solidFill>
          <a:ln w="50800">
            <a:solidFill>
              <a:srgbClr val="171735"/>
            </a:solid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600" b="1" dirty="0">
                <a:solidFill>
                  <a:srgbClr val="171735"/>
                </a:solidFill>
                <a:latin typeface="Colonna MT" pitchFamily="82" charset="0"/>
                <a:ea typeface="Times New Roman" pitchFamily="18" charset="0"/>
                <a:cs typeface="Times New Roman" pitchFamily="18" charset="0"/>
              </a:rPr>
              <a:t>He let Eve know that bringing children into the world was going to be a dangerous and painful experience—sending her into the valley of death (Genesis 3:16). </a:t>
            </a:r>
            <a:endParaRPr lang="en-US" sz="2600" b="1" dirty="0">
              <a:solidFill>
                <a:srgbClr val="171735"/>
              </a:solidFill>
              <a:latin typeface="Colonna MT" pitchFamily="82" charset="0"/>
            </a:endParaRPr>
          </a:p>
          <a:p>
            <a:pPr eaLnBrk="0" hangingPunct="0">
              <a:buFontTx/>
              <a:buChar char="•"/>
              <a:tabLst>
                <a:tab pos="228600" algn="l"/>
              </a:tabLst>
              <a:defRPr/>
            </a:pPr>
            <a:r>
              <a:rPr lang="en-US" sz="2600" b="1" dirty="0">
                <a:solidFill>
                  <a:srgbClr val="171735"/>
                </a:solidFill>
                <a:latin typeface="Colonna MT" pitchFamily="82" charset="0"/>
                <a:ea typeface="Times New Roman" pitchFamily="18" charset="0"/>
                <a:cs typeface="Times New Roman" pitchFamily="18" charset="0"/>
              </a:rPr>
              <a:t>In this same verse God mentioned the rule her husband would have over her. Until this time, she had been called a “helpmeet,” and “bone of his bone” and “flesh of his flesh.” </a:t>
            </a:r>
          </a:p>
          <a:p>
            <a:pPr eaLnBrk="0" hangingPunct="0">
              <a:buFont typeface="Arial" pitchFamily="34" charset="0"/>
              <a:buChar char="•"/>
              <a:tabLst>
                <a:tab pos="228600" algn="l"/>
              </a:tabLst>
              <a:defRPr/>
            </a:pPr>
            <a:r>
              <a:rPr lang="en-US" sz="2600" b="1" dirty="0">
                <a:solidFill>
                  <a:srgbClr val="171735"/>
                </a:solidFill>
                <a:latin typeface="Colonna MT" pitchFamily="82" charset="0"/>
                <a:ea typeface="Times New Roman" pitchFamily="18" charset="0"/>
                <a:cs typeface="Times New Roman" pitchFamily="18" charset="0"/>
              </a:rPr>
              <a:t>Adam was told about the difficulty he would have providing for his wife and the children they would produce together (Genesis 3:17). </a:t>
            </a:r>
            <a:endParaRPr lang="en-US" sz="2600" b="1" dirty="0">
              <a:solidFill>
                <a:srgbClr val="171735"/>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trips(downLeft)">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strips(downLeft)">
                                      <p:cBhvr>
                                        <p:cTn id="17" dur="5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strips(downLeft)">
                                      <p:cBhvr>
                                        <p:cTn id="22" dur="500"/>
                                        <p:tgtEl>
                                          <p:spTgt spid="184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p:nvPr/>
        </p:nvSpPr>
        <p:spPr>
          <a:xfrm>
            <a:off x="0" y="0"/>
            <a:ext cx="6477000" cy="2677656"/>
          </a:xfrm>
          <a:prstGeom prst="rect">
            <a:avLst/>
          </a:prstGeom>
          <a:solidFill>
            <a:srgbClr val="DCA330"/>
          </a:solidFill>
          <a:scene3d>
            <a:camera prst="orthographicFront"/>
            <a:lightRig rig="threePt" dir="t"/>
          </a:scene3d>
          <a:sp3d>
            <a:bevelT/>
          </a:sp3d>
        </p:spPr>
        <p:txBody>
          <a:bodyPr>
            <a:spAutoFit/>
          </a:bodyPr>
          <a:lstStyle/>
          <a:p>
            <a:pPr algn="ctr">
              <a:defRPr/>
            </a:pPr>
            <a:r>
              <a:rPr lang="en-US" sz="2800" b="1" dirty="0">
                <a:solidFill>
                  <a:srgbClr val="171735"/>
                </a:solidFill>
                <a:latin typeface="Colonna MT" pitchFamily="82" charset="0"/>
              </a:rPr>
              <a:t>When Eve listened to the serpent, she made a terrible choice, one that is still made daily. She chose to make up her own mind about what was good and evil, right and wrong, and not listen to what God had specifically told her.</a:t>
            </a:r>
          </a:p>
        </p:txBody>
      </p:sp>
      <p:sp>
        <p:nvSpPr>
          <p:cNvPr id="4" name="Rectangle 3"/>
          <p:cNvSpPr/>
          <p:nvPr/>
        </p:nvSpPr>
        <p:spPr>
          <a:xfrm>
            <a:off x="762000" y="2743200"/>
            <a:ext cx="7543800" cy="1815882"/>
          </a:xfrm>
          <a:prstGeom prst="rect">
            <a:avLst/>
          </a:prstGeom>
          <a:solidFill>
            <a:srgbClr val="171735"/>
          </a:solidFill>
          <a:scene3d>
            <a:camera prst="orthographicFront"/>
            <a:lightRig rig="threePt" dir="t"/>
          </a:scene3d>
          <a:sp3d>
            <a:bevelT/>
          </a:sp3d>
        </p:spPr>
        <p:txBody>
          <a:bodyPr>
            <a:spAutoFit/>
          </a:bodyPr>
          <a:lstStyle/>
          <a:p>
            <a:pPr algn="ctr">
              <a:defRPr/>
            </a:pPr>
            <a:r>
              <a:rPr lang="en-US" sz="2800" b="1" dirty="0">
                <a:solidFill>
                  <a:srgbClr val="DCA330"/>
                </a:solidFill>
                <a:latin typeface="Colonna MT" pitchFamily="82" charset="0"/>
              </a:rPr>
              <a:t>Any time a man uses his own judgment to decide something that has already been planned by God, he will reap the same harvest that Adam and Eve did—separation from God, and eventual death.</a:t>
            </a:r>
          </a:p>
        </p:txBody>
      </p:sp>
      <p:sp>
        <p:nvSpPr>
          <p:cNvPr id="5" name="Rectangle 4"/>
          <p:cNvSpPr/>
          <p:nvPr/>
        </p:nvSpPr>
        <p:spPr>
          <a:xfrm>
            <a:off x="3200400" y="4611231"/>
            <a:ext cx="5943600" cy="2246769"/>
          </a:xfrm>
          <a:prstGeom prst="rect">
            <a:avLst/>
          </a:prstGeom>
          <a:solidFill>
            <a:srgbClr val="DCA330"/>
          </a:solidFill>
          <a:scene3d>
            <a:camera prst="orthographicFront"/>
            <a:lightRig rig="threePt" dir="t"/>
          </a:scene3d>
          <a:sp3d>
            <a:bevelT/>
          </a:sp3d>
        </p:spPr>
        <p:txBody>
          <a:bodyPr>
            <a:spAutoFit/>
          </a:bodyPr>
          <a:lstStyle/>
          <a:p>
            <a:pPr algn="ctr">
              <a:defRPr/>
            </a:pPr>
            <a:r>
              <a:rPr lang="en-US" sz="2800" b="1" dirty="0">
                <a:solidFill>
                  <a:srgbClr val="171735"/>
                </a:solidFill>
                <a:latin typeface="Colonna MT" pitchFamily="82" charset="0"/>
              </a:rPr>
              <a:t>Because of Adam and Eve’s foolish choice, we will probably never know all the good things God had in store for humanity, unless they are revealed to us in heaven.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2362200" y="1143000"/>
            <a:ext cx="6477000" cy="1816100"/>
          </a:xfrm>
          <a:prstGeom prst="rect">
            <a:avLst/>
          </a:prstGeom>
          <a:noFill/>
          <a:ln w="9525">
            <a:noFill/>
            <a:miter lim="800000"/>
            <a:headEnd/>
            <a:tailEnd/>
          </a:ln>
        </p:spPr>
        <p:txBody>
          <a:bodyPr>
            <a:spAutoFit/>
          </a:bodyPr>
          <a:lstStyle/>
          <a:p>
            <a:pPr algn="ctr"/>
            <a:r>
              <a:rPr lang="en-US" sz="2800" b="1">
                <a:solidFill>
                  <a:srgbClr val="BA0631"/>
                </a:solidFill>
                <a:latin typeface="Colonna MT" pitchFamily="82" charset="0"/>
              </a:rPr>
              <a:t>We need to remind ourselves of one more important thing. Everything we do in life is a reflection of the Creator, because He made us in His image.</a:t>
            </a:r>
          </a:p>
        </p:txBody>
      </p:sp>
      <p:sp>
        <p:nvSpPr>
          <p:cNvPr id="4" name="Rectangle 3"/>
          <p:cNvSpPr>
            <a:spLocks noChangeArrowheads="1"/>
          </p:cNvSpPr>
          <p:nvPr/>
        </p:nvSpPr>
        <p:spPr bwMode="auto">
          <a:xfrm>
            <a:off x="3200400" y="3200400"/>
            <a:ext cx="4572000" cy="2246313"/>
          </a:xfrm>
          <a:prstGeom prst="rect">
            <a:avLst/>
          </a:prstGeom>
          <a:noFill/>
          <a:ln w="9525">
            <a:noFill/>
            <a:miter lim="800000"/>
            <a:headEnd/>
            <a:tailEnd/>
          </a:ln>
        </p:spPr>
        <p:txBody>
          <a:bodyPr>
            <a:spAutoFit/>
          </a:bodyPr>
          <a:lstStyle/>
          <a:p>
            <a:pPr algn="ctr"/>
            <a:r>
              <a:rPr lang="en-US" sz="2800" b="1" i="1">
                <a:solidFill>
                  <a:srgbClr val="171735"/>
                </a:solidFill>
                <a:latin typeface="Colonna MT" pitchFamily="82" charset="0"/>
              </a:rPr>
              <a:t>“So God created man in his own image, in the image of God created He him; male and female created he them” (Genesis 1:27)</a:t>
            </a:r>
            <a:endParaRPr lang="en-US" sz="2800" b="1">
              <a:solidFill>
                <a:srgbClr val="171735"/>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gtEl>
                                        <p:attrNameLst>
                                          <p:attrName>ppt_x</p:attrName>
                                          <p:attrName>ppt_y</p:attrName>
                                        </p:attrNameLst>
                                      </p:cBhvr>
                                    </p:animMotion>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4" name="Oval 3"/>
          <p:cNvSpPr/>
          <p:nvPr/>
        </p:nvSpPr>
        <p:spPr>
          <a:xfrm>
            <a:off x="0" y="0"/>
            <a:ext cx="4648200" cy="3810000"/>
          </a:xfrm>
          <a:prstGeom prst="ellipse">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BA0631"/>
                </a:solidFill>
                <a:latin typeface="Colonna MT" pitchFamily="82" charset="0"/>
              </a:rPr>
              <a:t>A godly marriage that follows God’s plan will go a long way toward showing a clear reflection of God and His love for the world. </a:t>
            </a:r>
            <a:endParaRPr lang="en-US" sz="2800" b="1" dirty="0">
              <a:solidFill>
                <a:srgbClr val="BA0631"/>
              </a:solidFill>
              <a:latin typeface="Colonna MT" pitchFamily="82" charset="0"/>
            </a:endParaRPr>
          </a:p>
        </p:txBody>
      </p:sp>
      <p:sp>
        <p:nvSpPr>
          <p:cNvPr id="6" name="Oval 5"/>
          <p:cNvSpPr/>
          <p:nvPr/>
        </p:nvSpPr>
        <p:spPr>
          <a:xfrm>
            <a:off x="3200400" y="2057400"/>
            <a:ext cx="5943600" cy="4800600"/>
          </a:xfrm>
          <a:prstGeom prst="ellipse">
            <a:avLst/>
          </a:prstGeom>
          <a:solidFill>
            <a:srgbClr val="BA063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rgbClr val="171735"/>
              </a:solidFill>
              <a:latin typeface="Colonna MT" pitchFamily="82" charset="0"/>
            </a:endParaRPr>
          </a:p>
          <a:p>
            <a:pPr algn="ctr">
              <a:defRPr/>
            </a:pPr>
            <a:r>
              <a:rPr lang="en-US" sz="2800" b="1" dirty="0">
                <a:solidFill>
                  <a:srgbClr val="171735"/>
                </a:solidFill>
                <a:latin typeface="Colonna MT" pitchFamily="82" charset="0"/>
              </a:rPr>
              <a:t>The foundation of all life is the family, and this is where the choice for evil usually begins. Those who forsake God’s plan by choosing their own way bring suffering and trouble on themselves and their children.</a:t>
            </a:r>
            <a:endParaRPr lang="en-US" sz="2800" b="1" dirty="0">
              <a:solidFill>
                <a:srgbClr val="171735"/>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4099" name="Rectangle 3"/>
          <p:cNvSpPr>
            <a:spLocks noChangeArrowheads="1"/>
          </p:cNvSpPr>
          <p:nvPr/>
        </p:nvSpPr>
        <p:spPr bwMode="auto">
          <a:xfrm>
            <a:off x="3048000" y="1981200"/>
            <a:ext cx="4876800" cy="2678113"/>
          </a:xfrm>
          <a:prstGeom prst="rect">
            <a:avLst/>
          </a:prstGeom>
          <a:noFill/>
          <a:ln w="9525">
            <a:noFill/>
            <a:miter lim="800000"/>
            <a:headEnd/>
            <a:tailEnd/>
          </a:ln>
        </p:spPr>
        <p:txBody>
          <a:bodyPr anchor="ctr">
            <a:spAutoFit/>
          </a:bodyPr>
          <a:lstStyle/>
          <a:p>
            <a:pPr algn="ctr" eaLnBrk="0" hangingPunct="0"/>
            <a:r>
              <a:rPr lang="en-US" sz="2800" b="1" i="1">
                <a:solidFill>
                  <a:srgbClr val="DCA330"/>
                </a:solidFill>
                <a:latin typeface="Colonna MT" pitchFamily="82" charset="0"/>
                <a:cs typeface="Times New Roman" pitchFamily="18" charset="0"/>
              </a:rPr>
              <a:t>“And I will bless them that bless thee, and curse him that curseth thee: and in thee shall all families of the earth be blessed”</a:t>
            </a:r>
            <a:endParaRPr lang="en-US" sz="2800" b="1">
              <a:solidFill>
                <a:srgbClr val="DCA330"/>
              </a:solidFill>
              <a:latin typeface="Colonna MT" pitchFamily="82" charset="0"/>
              <a:cs typeface="Times New Roman" pitchFamily="18" charset="0"/>
            </a:endParaRPr>
          </a:p>
          <a:p>
            <a:pPr algn="ctr" eaLnBrk="0" hangingPunct="0"/>
            <a:r>
              <a:rPr lang="en-US" sz="2800" b="1">
                <a:solidFill>
                  <a:srgbClr val="DCA330"/>
                </a:solidFill>
                <a:latin typeface="Colonna MT" pitchFamily="82" charset="0"/>
                <a:cs typeface="Times New Roman" pitchFamily="18" charset="0"/>
              </a:rPr>
              <a:t>(Genesis 12:3).</a:t>
            </a:r>
            <a:r>
              <a:rPr lang="en-US" sz="2800">
                <a:solidFill>
                  <a:srgbClr val="DCA330"/>
                </a:solidFill>
                <a:latin typeface="Colonna MT" pitchFamily="82" charset="0"/>
              </a:rPr>
              <a:t>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animEffect transition="in" filter="fade">
                                      <p:cBhvr>
                                        <p:cTn id="9"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2133600" y="838200"/>
            <a:ext cx="6858000" cy="1816100"/>
          </a:xfrm>
          <a:prstGeom prst="rect">
            <a:avLst/>
          </a:prstGeom>
          <a:noFill/>
          <a:ln w="9525">
            <a:noFill/>
            <a:miter lim="800000"/>
            <a:headEnd/>
            <a:tailEnd/>
          </a:ln>
        </p:spPr>
        <p:txBody>
          <a:bodyPr>
            <a:spAutoFit/>
          </a:bodyPr>
          <a:lstStyle/>
          <a:p>
            <a:pPr algn="ctr"/>
            <a:r>
              <a:rPr lang="en-US" sz="2800" b="1">
                <a:solidFill>
                  <a:srgbClr val="DCA330"/>
                </a:solidFill>
                <a:latin typeface="Colonna MT" pitchFamily="82" charset="0"/>
              </a:rPr>
              <a:t>It does not have to be this way. We are created with the ability to choose. We can decide to follow God’s original plan and see what wonderful things He has in store for us.</a:t>
            </a:r>
          </a:p>
        </p:txBody>
      </p:sp>
      <p:sp>
        <p:nvSpPr>
          <p:cNvPr id="4" name="Rectangle 3"/>
          <p:cNvSpPr/>
          <p:nvPr/>
        </p:nvSpPr>
        <p:spPr>
          <a:xfrm>
            <a:off x="3124200" y="3048000"/>
            <a:ext cx="4572000" cy="2677656"/>
          </a:xfrm>
          <a:prstGeom prst="rect">
            <a:avLst/>
          </a:prstGeom>
          <a:solidFill>
            <a:srgbClr val="DCA330"/>
          </a:solidFill>
          <a:ln w="63500">
            <a:solidFill>
              <a:srgbClr val="171735"/>
            </a:solidFill>
          </a:ln>
          <a:scene3d>
            <a:camera prst="orthographicFront"/>
            <a:lightRig rig="threePt" dir="t"/>
          </a:scene3d>
          <a:sp3d>
            <a:bevelT/>
          </a:sp3d>
        </p:spPr>
        <p:txBody>
          <a:bodyPr>
            <a:spAutoFit/>
          </a:bodyPr>
          <a:lstStyle/>
          <a:p>
            <a:pPr algn="ctr">
              <a:defRPr/>
            </a:pPr>
            <a:r>
              <a:rPr lang="en-US" sz="2800" b="1" i="1" dirty="0">
                <a:solidFill>
                  <a:srgbClr val="171735"/>
                </a:solidFill>
                <a:latin typeface="Colonna MT" pitchFamily="82" charset="0"/>
              </a:rPr>
              <a:t>“For I know the thoughts that I think toward you, saith the </a:t>
            </a:r>
            <a:r>
              <a:rPr lang="en-US" sz="2800" b="1" i="1" cap="small" dirty="0">
                <a:solidFill>
                  <a:srgbClr val="171735"/>
                </a:solidFill>
                <a:latin typeface="Colonna MT" pitchFamily="82" charset="0"/>
              </a:rPr>
              <a:t>Lord,</a:t>
            </a:r>
            <a:r>
              <a:rPr lang="en-US" sz="2800" b="1" i="1" dirty="0">
                <a:solidFill>
                  <a:srgbClr val="171735"/>
                </a:solidFill>
                <a:latin typeface="Colonna MT" pitchFamily="82" charset="0"/>
              </a:rPr>
              <a:t> thoughts of peace, and not of evil, to give you an expected end” (Jeremiah 29:11).</a:t>
            </a:r>
            <a:endParaRPr lang="en-US" sz="2800" b="1" dirty="0">
              <a:solidFill>
                <a:srgbClr val="171735"/>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amond(i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2286000" y="685800"/>
            <a:ext cx="5486400" cy="1384300"/>
          </a:xfrm>
          <a:prstGeom prst="rect">
            <a:avLst/>
          </a:prstGeom>
          <a:noFill/>
          <a:ln w="9525">
            <a:noFill/>
            <a:miter lim="800000"/>
            <a:headEnd/>
            <a:tailEnd/>
          </a:ln>
        </p:spPr>
        <p:txBody>
          <a:bodyPr>
            <a:spAutoFit/>
          </a:bodyPr>
          <a:lstStyle/>
          <a:p>
            <a:r>
              <a:rPr lang="en-US" sz="2800" b="1" i="1">
                <a:solidFill>
                  <a:srgbClr val="BA0631"/>
                </a:solidFill>
                <a:latin typeface="Colonna MT" pitchFamily="82" charset="0"/>
              </a:rPr>
              <a:t>Webster’s Encyclopedic Dictionary of the English Language </a:t>
            </a:r>
            <a:r>
              <a:rPr lang="en-US" sz="2800" b="1">
                <a:solidFill>
                  <a:srgbClr val="BA0631"/>
                </a:solidFill>
                <a:latin typeface="Colonna MT" pitchFamily="82" charset="0"/>
              </a:rPr>
              <a:t>defines a family as:</a:t>
            </a:r>
          </a:p>
        </p:txBody>
      </p:sp>
      <p:sp>
        <p:nvSpPr>
          <p:cNvPr id="5123" name="Rectangle 3"/>
          <p:cNvSpPr>
            <a:spLocks noChangeArrowheads="1"/>
          </p:cNvSpPr>
          <p:nvPr/>
        </p:nvSpPr>
        <p:spPr bwMode="auto">
          <a:xfrm>
            <a:off x="2667000" y="2133600"/>
            <a:ext cx="6019800" cy="3540125"/>
          </a:xfrm>
          <a:prstGeom prst="rect">
            <a:avLst/>
          </a:prstGeom>
          <a:noFill/>
          <a:ln w="9525">
            <a:noFill/>
            <a:miter lim="800000"/>
            <a:headEnd/>
            <a:tailEnd/>
          </a:ln>
        </p:spPr>
        <p:txBody>
          <a:bodyPr anchor="ctr">
            <a:spAutoFit/>
          </a:bodyPr>
          <a:lstStyle/>
          <a:p>
            <a:pPr marL="514350" indent="-514350" eaLnBrk="0" hangingPunct="0">
              <a:buFont typeface="Tahoma" pitchFamily="34" charset="0"/>
              <a:buAutoNum type="arabicPeriod"/>
              <a:tabLst>
                <a:tab pos="228600" algn="l"/>
              </a:tabLst>
            </a:pPr>
            <a:r>
              <a:rPr lang="en-US" sz="2800" b="1">
                <a:solidFill>
                  <a:srgbClr val="DCA330"/>
                </a:solidFill>
                <a:latin typeface="Colonna MT" pitchFamily="82" charset="0"/>
                <a:cs typeface="Times New Roman" pitchFamily="18" charset="0"/>
              </a:rPr>
              <a:t>A group consisting of parents and their children; </a:t>
            </a:r>
            <a:endParaRPr lang="en-US" sz="2800" b="1">
              <a:solidFill>
                <a:srgbClr val="DCA330"/>
              </a:solidFill>
              <a:latin typeface="Colonna MT" pitchFamily="82" charset="0"/>
            </a:endParaRPr>
          </a:p>
          <a:p>
            <a:pPr marL="514350" indent="-514350" eaLnBrk="0" hangingPunct="0">
              <a:buFont typeface="Tahoma" pitchFamily="34" charset="0"/>
              <a:buAutoNum type="arabicPeriod"/>
              <a:tabLst>
                <a:tab pos="228600" algn="l"/>
              </a:tabLst>
            </a:pPr>
            <a:r>
              <a:rPr lang="en-US" sz="2800" b="1">
                <a:solidFill>
                  <a:srgbClr val="171735"/>
                </a:solidFill>
                <a:latin typeface="Colonna MT" pitchFamily="82" charset="0"/>
                <a:cs typeface="Times New Roman" pitchFamily="18" charset="0"/>
              </a:rPr>
              <a:t>The children of two parents; </a:t>
            </a:r>
            <a:endParaRPr lang="en-US" sz="2800" b="1">
              <a:solidFill>
                <a:srgbClr val="171735"/>
              </a:solidFill>
              <a:latin typeface="Colonna MT" pitchFamily="82" charset="0"/>
            </a:endParaRPr>
          </a:p>
          <a:p>
            <a:pPr marL="514350" indent="-514350" eaLnBrk="0" hangingPunct="0">
              <a:buFont typeface="Tahoma" pitchFamily="34" charset="0"/>
              <a:buAutoNum type="arabicPeriod"/>
              <a:tabLst>
                <a:tab pos="228600" algn="l"/>
              </a:tabLst>
            </a:pPr>
            <a:r>
              <a:rPr lang="en-US" sz="2800" b="1">
                <a:solidFill>
                  <a:srgbClr val="BA0631"/>
                </a:solidFill>
                <a:latin typeface="Colonna MT" pitchFamily="82" charset="0"/>
                <a:cs typeface="Times New Roman" pitchFamily="18" charset="0"/>
              </a:rPr>
              <a:t>A group of people closely related by blood; or</a:t>
            </a:r>
          </a:p>
          <a:p>
            <a:pPr marL="514350" indent="-514350" eaLnBrk="0" hangingPunct="0">
              <a:buFont typeface="Tahoma" pitchFamily="34" charset="0"/>
              <a:buAutoNum type="arabicPeriod"/>
              <a:tabLst>
                <a:tab pos="228600" algn="l"/>
              </a:tabLst>
            </a:pPr>
            <a:r>
              <a:rPr lang="en-US" sz="2800" b="1">
                <a:solidFill>
                  <a:srgbClr val="47AAFB"/>
                </a:solidFill>
                <a:latin typeface="Colonna MT" pitchFamily="82" charset="0"/>
                <a:cs typeface="Times New Roman" pitchFamily="18" charset="0"/>
              </a:rPr>
              <a:t>A group consisting of individuals descended from a common ancestry. </a:t>
            </a:r>
            <a:endParaRPr lang="en-US" sz="2800" b="1">
              <a:solidFill>
                <a:srgbClr val="47AAFB"/>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 calcmode="lin" valueType="num">
                                      <p:cBhvr>
                                        <p:cTn id="15" dur="500" fill="hold"/>
                                        <p:tgtEl>
                                          <p:spTgt spid="512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12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12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123">
                                            <p:txEl>
                                              <p:pRg st="1" end="1"/>
                                            </p:txEl>
                                          </p:spTgt>
                                        </p:tgtEl>
                                        <p:attrNameLst>
                                          <p:attrName>style.visibility</p:attrName>
                                        </p:attrNameLst>
                                      </p:cBhvr>
                                      <p:to>
                                        <p:strVal val="visible"/>
                                      </p:to>
                                    </p:set>
                                    <p:anim calcmode="lin" valueType="num">
                                      <p:cBhvr>
                                        <p:cTn id="23" dur="500" fill="hold"/>
                                        <p:tgtEl>
                                          <p:spTgt spid="512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12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12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5123">
                                            <p:txEl>
                                              <p:pRg st="2" end="2"/>
                                            </p:txEl>
                                          </p:spTgt>
                                        </p:tgtEl>
                                        <p:attrNameLst>
                                          <p:attrName>style.visibility</p:attrName>
                                        </p:attrNameLst>
                                      </p:cBhvr>
                                      <p:to>
                                        <p:strVal val="visible"/>
                                      </p:to>
                                    </p:set>
                                    <p:anim calcmode="lin" valueType="num">
                                      <p:cBhvr>
                                        <p:cTn id="31" dur="500" fill="hold"/>
                                        <p:tgtEl>
                                          <p:spTgt spid="512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12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12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5123">
                                            <p:txEl>
                                              <p:pRg st="3" end="3"/>
                                            </p:txEl>
                                          </p:spTgt>
                                        </p:tgtEl>
                                        <p:attrNameLst>
                                          <p:attrName>style.visibility</p:attrName>
                                        </p:attrNameLst>
                                      </p:cBhvr>
                                      <p:to>
                                        <p:strVal val="visible"/>
                                      </p:to>
                                    </p:set>
                                    <p:anim calcmode="lin" valueType="num">
                                      <p:cBhvr>
                                        <p:cTn id="39" dur="500" fill="hold"/>
                                        <p:tgtEl>
                                          <p:spTgt spid="512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512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512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extBox 4"/>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4" name="Rectangle 3"/>
          <p:cNvSpPr>
            <a:spLocks noChangeArrowheads="1"/>
          </p:cNvSpPr>
          <p:nvPr/>
        </p:nvSpPr>
        <p:spPr bwMode="auto">
          <a:xfrm>
            <a:off x="4038600" y="685800"/>
            <a:ext cx="4876800" cy="1816100"/>
          </a:xfrm>
          <a:prstGeom prst="rect">
            <a:avLst/>
          </a:prstGeom>
          <a:noFill/>
          <a:ln w="9525">
            <a:noFill/>
            <a:miter lim="800000"/>
            <a:headEnd/>
            <a:tailEnd/>
          </a:ln>
        </p:spPr>
        <p:txBody>
          <a:bodyPr>
            <a:spAutoFit/>
          </a:bodyPr>
          <a:lstStyle/>
          <a:p>
            <a:r>
              <a:rPr lang="en-US" sz="2800" b="1" i="1">
                <a:solidFill>
                  <a:srgbClr val="171735"/>
                </a:solidFill>
                <a:latin typeface="Colonna MT" pitchFamily="82" charset="0"/>
              </a:rPr>
              <a:t>The Revell Bible Dictionary </a:t>
            </a:r>
            <a:r>
              <a:rPr lang="en-US" sz="2800" b="1">
                <a:solidFill>
                  <a:srgbClr val="171735"/>
                </a:solidFill>
                <a:latin typeface="Colonna MT" pitchFamily="82" charset="0"/>
              </a:rPr>
              <a:t>defines the same term in almost the exact way as </a:t>
            </a:r>
            <a:r>
              <a:rPr lang="en-US" sz="2800" b="1" i="1">
                <a:solidFill>
                  <a:srgbClr val="171735"/>
                </a:solidFill>
                <a:latin typeface="Colonna MT" pitchFamily="82" charset="0"/>
              </a:rPr>
              <a:t>Webster’s</a:t>
            </a:r>
            <a:r>
              <a:rPr lang="en-US" sz="2800" b="1">
                <a:solidFill>
                  <a:srgbClr val="171735"/>
                </a:solidFill>
                <a:latin typeface="Colonna MT" pitchFamily="82" charset="0"/>
              </a:rPr>
              <a:t>:</a:t>
            </a:r>
          </a:p>
        </p:txBody>
      </p:sp>
      <p:sp>
        <p:nvSpPr>
          <p:cNvPr id="6147" name="Rectangle 3"/>
          <p:cNvSpPr>
            <a:spLocks noChangeArrowheads="1"/>
          </p:cNvSpPr>
          <p:nvPr/>
        </p:nvSpPr>
        <p:spPr bwMode="auto">
          <a:xfrm>
            <a:off x="4495800" y="2438400"/>
            <a:ext cx="4343400" cy="3540125"/>
          </a:xfrm>
          <a:prstGeom prst="rect">
            <a:avLst/>
          </a:prstGeom>
          <a:noFill/>
          <a:ln w="9525">
            <a:noFill/>
            <a:miter lim="800000"/>
            <a:headEnd/>
            <a:tailEnd/>
          </a:ln>
        </p:spPr>
        <p:txBody>
          <a:bodyPr anchor="ctr">
            <a:spAutoFit/>
          </a:bodyPr>
          <a:lstStyle/>
          <a:p>
            <a:pPr marL="514350" indent="-514350" eaLnBrk="0" hangingPunct="0">
              <a:buFont typeface="Tahoma" pitchFamily="34" charset="0"/>
              <a:buAutoNum type="arabicPeriod"/>
              <a:tabLst>
                <a:tab pos="228600" algn="l"/>
              </a:tabLst>
            </a:pPr>
            <a:r>
              <a:rPr lang="en-US" sz="2800" b="1">
                <a:solidFill>
                  <a:srgbClr val="DCA330"/>
                </a:solidFill>
                <a:latin typeface="Colonna MT" pitchFamily="82" charset="0"/>
                <a:cs typeface="Times New Roman" pitchFamily="18" charset="0"/>
              </a:rPr>
              <a:t>The nuclear unit of a husband, wife, and their children;</a:t>
            </a:r>
            <a:endParaRPr lang="en-US" sz="2800" b="1">
              <a:solidFill>
                <a:srgbClr val="DCA330"/>
              </a:solidFill>
              <a:latin typeface="Colonna MT" pitchFamily="82" charset="0"/>
            </a:endParaRPr>
          </a:p>
          <a:p>
            <a:pPr marL="514350" indent="-514350" eaLnBrk="0" hangingPunct="0">
              <a:buFont typeface="Tahoma" pitchFamily="34" charset="0"/>
              <a:buAutoNum type="arabicPeriod"/>
              <a:tabLst>
                <a:tab pos="228600" algn="l"/>
              </a:tabLst>
            </a:pPr>
            <a:r>
              <a:rPr lang="en-US" sz="2800" b="1">
                <a:solidFill>
                  <a:srgbClr val="171735"/>
                </a:solidFill>
                <a:latin typeface="Colonna MT" pitchFamily="82" charset="0"/>
                <a:cs typeface="Times New Roman" pitchFamily="18" charset="0"/>
              </a:rPr>
              <a:t>A larger group of persons linked by common descent;</a:t>
            </a:r>
          </a:p>
          <a:p>
            <a:pPr marL="514350" indent="-514350" eaLnBrk="0" hangingPunct="0">
              <a:buFont typeface="Tahoma" pitchFamily="34" charset="0"/>
              <a:buAutoNum type="arabicPeriod"/>
              <a:tabLst>
                <a:tab pos="228600" algn="l"/>
              </a:tabLst>
            </a:pPr>
            <a:r>
              <a:rPr lang="en-US" sz="2800" b="1">
                <a:solidFill>
                  <a:srgbClr val="DCA330"/>
                </a:solidFill>
                <a:latin typeface="Colonna MT" pitchFamily="82" charset="0"/>
                <a:cs typeface="Times New Roman" pitchFamily="18" charset="0"/>
              </a:rPr>
              <a:t>All those dependent on the head of a family.</a:t>
            </a:r>
            <a:r>
              <a:rPr lang="en-US" sz="2800" b="1">
                <a:solidFill>
                  <a:srgbClr val="DCA330"/>
                </a:solidFill>
                <a:latin typeface="Colonna MT" pitchFamily="82" charset="0"/>
              </a:rPr>
              <a:t> </a:t>
            </a:r>
          </a:p>
        </p:txBody>
      </p:sp>
      <p:pic>
        <p:nvPicPr>
          <p:cNvPr id="6149" name="Picture 5" descr="http://www.goc.state.md.us/images/HappyFamily.jpg"/>
          <p:cNvPicPr>
            <a:picLocks noChangeAspect="1" noChangeArrowheads="1"/>
          </p:cNvPicPr>
          <p:nvPr/>
        </p:nvPicPr>
        <p:blipFill>
          <a:blip r:embed="rId3" cstate="print"/>
          <a:srcRect/>
          <a:stretch>
            <a:fillRect/>
          </a:stretch>
        </p:blipFill>
        <p:spPr bwMode="auto">
          <a:xfrm rot="21213647">
            <a:off x="457200" y="1295400"/>
            <a:ext cx="3429000" cy="4286250"/>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147">
                                            <p:txEl>
                                              <p:pRg st="0" end="0"/>
                                            </p:txEl>
                                          </p:spTgt>
                                        </p:tgtEl>
                                        <p:attrNameLst>
                                          <p:attrName>style.visibility</p:attrName>
                                        </p:attrNameLst>
                                      </p:cBhvr>
                                      <p:to>
                                        <p:strVal val="visible"/>
                                      </p:to>
                                    </p:set>
                                    <p:animEffect transition="in" filter="fade">
                                      <p:cBhvr>
                                        <p:cTn id="15" dur="1000"/>
                                        <p:tgtEl>
                                          <p:spTgt spid="6147">
                                            <p:txEl>
                                              <p:pRg st="0" end="0"/>
                                            </p:txEl>
                                          </p:spTgt>
                                        </p:tgtEl>
                                      </p:cBhvr>
                                    </p:animEffect>
                                    <p:anim calcmode="lin" valueType="num">
                                      <p:cBhvr>
                                        <p:cTn id="16"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14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1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6147">
                                            <p:txEl>
                                              <p:pRg st="1" end="1"/>
                                            </p:txEl>
                                          </p:spTgt>
                                        </p:tgtEl>
                                        <p:attrNameLst>
                                          <p:attrName>style.visibility</p:attrName>
                                        </p:attrNameLst>
                                      </p:cBhvr>
                                      <p:to>
                                        <p:strVal val="visible"/>
                                      </p:to>
                                    </p:set>
                                    <p:animEffect transition="in" filter="fade">
                                      <p:cBhvr>
                                        <p:cTn id="23" dur="1000"/>
                                        <p:tgtEl>
                                          <p:spTgt spid="6147">
                                            <p:txEl>
                                              <p:pRg st="1" end="1"/>
                                            </p:txEl>
                                          </p:spTgt>
                                        </p:tgtEl>
                                      </p:cBhvr>
                                    </p:animEffect>
                                    <p:anim calcmode="lin" valueType="num">
                                      <p:cBhvr>
                                        <p:cTn id="24"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14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1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6147">
                                            <p:txEl>
                                              <p:pRg st="2" end="2"/>
                                            </p:txEl>
                                          </p:spTgt>
                                        </p:tgtEl>
                                        <p:attrNameLst>
                                          <p:attrName>style.visibility</p:attrName>
                                        </p:attrNameLst>
                                      </p:cBhvr>
                                      <p:to>
                                        <p:strVal val="visible"/>
                                      </p:to>
                                    </p:set>
                                    <p:animEffect transition="in" filter="fade">
                                      <p:cBhvr>
                                        <p:cTn id="31" dur="1000"/>
                                        <p:tgtEl>
                                          <p:spTgt spid="6147">
                                            <p:txEl>
                                              <p:pRg st="2" end="2"/>
                                            </p:txEl>
                                          </p:spTgt>
                                        </p:tgtEl>
                                      </p:cBhvr>
                                    </p:animEffect>
                                    <p:anim calcmode="lin" valueType="num">
                                      <p:cBhvr>
                                        <p:cTn id="32"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6147">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1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nodeType="clickEffect">
                                  <p:stCondLst>
                                    <p:cond delay="0"/>
                                  </p:stCondLst>
                                  <p:childTnLst>
                                    <p:set>
                                      <p:cBhvr>
                                        <p:cTn id="38" dur="1" fill="hold">
                                          <p:stCondLst>
                                            <p:cond delay="0"/>
                                          </p:stCondLst>
                                        </p:cTn>
                                        <p:tgtEl>
                                          <p:spTgt spid="6149"/>
                                        </p:tgtEl>
                                        <p:attrNameLst>
                                          <p:attrName>style.visibility</p:attrName>
                                        </p:attrNameLst>
                                      </p:cBhvr>
                                      <p:to>
                                        <p:strVal val="visible"/>
                                      </p:to>
                                    </p:set>
                                    <p:animEffect transition="in" filter="fade">
                                      <p:cBhvr>
                                        <p:cTn id="39" dur="1000"/>
                                        <p:tgtEl>
                                          <p:spTgt spid="6149"/>
                                        </p:tgtEl>
                                      </p:cBhvr>
                                    </p:animEffect>
                                    <p:anim calcmode="lin" valueType="num">
                                      <p:cBhvr>
                                        <p:cTn id="40" dur="1000" fill="hold"/>
                                        <p:tgtEl>
                                          <p:spTgt spid="6149"/>
                                        </p:tgtEl>
                                        <p:attrNameLst>
                                          <p:attrName>style.rotation</p:attrName>
                                        </p:attrNameLst>
                                      </p:cBhvr>
                                      <p:tavLst>
                                        <p:tav tm="0">
                                          <p:val>
                                            <p:fltVal val="720"/>
                                          </p:val>
                                        </p:tav>
                                        <p:tav tm="100000">
                                          <p:val>
                                            <p:fltVal val="0"/>
                                          </p:val>
                                        </p:tav>
                                      </p:tavLst>
                                    </p:anim>
                                    <p:anim calcmode="lin" valueType="num">
                                      <p:cBhvr>
                                        <p:cTn id="41" dur="1000" fill="hold"/>
                                        <p:tgtEl>
                                          <p:spTgt spid="6149"/>
                                        </p:tgtEl>
                                        <p:attrNameLst>
                                          <p:attrName>ppt_h</p:attrName>
                                        </p:attrNameLst>
                                      </p:cBhvr>
                                      <p:tavLst>
                                        <p:tav tm="0">
                                          <p:val>
                                            <p:fltVal val="0"/>
                                          </p:val>
                                        </p:tav>
                                        <p:tav tm="100000">
                                          <p:val>
                                            <p:strVal val="#ppt_h"/>
                                          </p:val>
                                        </p:tav>
                                      </p:tavLst>
                                    </p:anim>
                                    <p:anim calcmode="lin" valueType="num">
                                      <p:cBhvr>
                                        <p:cTn id="42" dur="1000" fill="hold"/>
                                        <p:tgtEl>
                                          <p:spTgt spid="6149"/>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p:nvPr/>
        </p:nvSpPr>
        <p:spPr>
          <a:xfrm>
            <a:off x="228600" y="152401"/>
            <a:ext cx="4191000" cy="4832092"/>
          </a:xfrm>
          <a:prstGeom prst="rect">
            <a:avLst/>
          </a:prstGeom>
          <a:solidFill>
            <a:srgbClr val="BA0631"/>
          </a:solidFill>
          <a:scene3d>
            <a:camera prst="orthographicFront"/>
            <a:lightRig rig="threePt" dir="t"/>
          </a:scene3d>
          <a:sp3d>
            <a:bevelT/>
          </a:sp3d>
        </p:spPr>
        <p:txBody>
          <a:bodyPr>
            <a:spAutoFit/>
          </a:bodyPr>
          <a:lstStyle/>
          <a:p>
            <a:pPr algn="ctr">
              <a:defRPr/>
            </a:pPr>
            <a:r>
              <a:rPr lang="en-US" sz="2800" b="1" dirty="0">
                <a:solidFill>
                  <a:srgbClr val="DCA330"/>
                </a:solidFill>
                <a:latin typeface="Colonna MT" pitchFamily="82" charset="0"/>
              </a:rPr>
              <a:t>God spoke to Abraham and promised to bless all the families of the earth because of his faithful obedience. We know that Abraham’s family produced the Saviour of the world. But Jesus came to the earth in the same way everyone does—He was part of a family.</a:t>
            </a:r>
          </a:p>
        </p:txBody>
      </p:sp>
      <p:sp>
        <p:nvSpPr>
          <p:cNvPr id="7171" name="Rectangle 3"/>
          <p:cNvSpPr>
            <a:spLocks noChangeArrowheads="1"/>
          </p:cNvSpPr>
          <p:nvPr/>
        </p:nvSpPr>
        <p:spPr bwMode="auto">
          <a:xfrm>
            <a:off x="4572000" y="990600"/>
            <a:ext cx="4419600" cy="5693866"/>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2800" b="1" dirty="0">
                <a:solidFill>
                  <a:srgbClr val="DCA330"/>
                </a:solidFill>
                <a:latin typeface="Colonna MT" pitchFamily="82" charset="0"/>
                <a:ea typeface="Times New Roman" pitchFamily="18" charset="0"/>
                <a:cs typeface="Times New Roman" pitchFamily="18" charset="0"/>
              </a:rPr>
              <a:t>Noah’s sons were sent out from the ark and told to be fruitful and multiply and replenish the earth. Shem, Ham, and Japheth obeyed and fathered every known civilization. From the beginning, the family has been the foundation of every nation. Every empire that has ever fallen did so because of the weakness of the families in it.</a:t>
            </a:r>
            <a:endParaRPr lang="en-US" sz="2800" b="1" dirty="0">
              <a:solidFill>
                <a:srgbClr val="DCA330"/>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box(in)">
                                      <p:cBhvr>
                                        <p:cTn id="12"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8195" name="Rectangle 3"/>
          <p:cNvSpPr>
            <a:spLocks noChangeArrowheads="1"/>
          </p:cNvSpPr>
          <p:nvPr/>
        </p:nvSpPr>
        <p:spPr bwMode="auto">
          <a:xfrm>
            <a:off x="1371600" y="533400"/>
            <a:ext cx="7391400" cy="954088"/>
          </a:xfrm>
          <a:prstGeom prst="rect">
            <a:avLst/>
          </a:prstGeom>
          <a:noFill/>
          <a:ln w="9525">
            <a:noFill/>
            <a:miter lim="800000"/>
            <a:headEnd/>
            <a:tailEnd/>
          </a:ln>
        </p:spPr>
        <p:txBody>
          <a:bodyPr anchor="ctr">
            <a:spAutoFit/>
          </a:bodyPr>
          <a:lstStyle/>
          <a:p>
            <a:pPr eaLnBrk="0" hangingPunct="0"/>
            <a:r>
              <a:rPr lang="en-US" sz="2800" b="1">
                <a:solidFill>
                  <a:srgbClr val="DCA330"/>
                </a:solidFill>
                <a:latin typeface="Colonna MT" pitchFamily="82" charset="0"/>
                <a:cs typeface="Times New Roman" pitchFamily="18" charset="0"/>
              </a:rPr>
              <a:t>According to the article entitled, “Family,” from</a:t>
            </a:r>
            <a:r>
              <a:rPr lang="en-US" sz="2800" b="1" i="1">
                <a:solidFill>
                  <a:srgbClr val="DCA330"/>
                </a:solidFill>
                <a:latin typeface="Colonna MT" pitchFamily="82" charset="0"/>
                <a:cs typeface="Times New Roman" pitchFamily="18" charset="0"/>
              </a:rPr>
              <a:t> Compton’s Interactive Encyclopedia:</a:t>
            </a:r>
            <a:r>
              <a:rPr lang="en-US" sz="2800" b="1">
                <a:solidFill>
                  <a:srgbClr val="DCA330"/>
                </a:solidFill>
                <a:latin typeface="Colonna MT" pitchFamily="82" charset="0"/>
                <a:cs typeface="Times New Roman" pitchFamily="18" charset="0"/>
              </a:rPr>
              <a:t> </a:t>
            </a:r>
            <a:endParaRPr lang="en-US" sz="2800" b="1">
              <a:solidFill>
                <a:srgbClr val="DCA330"/>
              </a:solidFill>
              <a:latin typeface="Colonna MT" pitchFamily="82" charset="0"/>
            </a:endParaRPr>
          </a:p>
        </p:txBody>
      </p:sp>
      <p:sp>
        <p:nvSpPr>
          <p:cNvPr id="8196" name="Rectangle 4"/>
          <p:cNvSpPr>
            <a:spLocks noChangeArrowheads="1"/>
          </p:cNvSpPr>
          <p:nvPr/>
        </p:nvSpPr>
        <p:spPr bwMode="auto">
          <a:xfrm>
            <a:off x="2514600" y="1447800"/>
            <a:ext cx="6400800" cy="4524375"/>
          </a:xfrm>
          <a:prstGeom prst="rect">
            <a:avLst/>
          </a:prstGeom>
          <a:noFill/>
          <a:ln w="9525">
            <a:noFill/>
            <a:miter lim="800000"/>
            <a:headEnd/>
            <a:tailEnd/>
          </a:ln>
          <a:effectLst/>
        </p:spPr>
        <p:txBody>
          <a:bodyPr anchor="ctr">
            <a:spAutoFit/>
          </a:bodyPr>
          <a:lstStyle/>
          <a:p>
            <a:pPr marL="457200" indent="-457200" eaLnBrk="0" hangingPunct="0">
              <a:buFont typeface="Wingdings" pitchFamily="2" charset="2"/>
              <a:buChar char="v"/>
              <a:tabLst>
                <a:tab pos="228600" algn="l"/>
              </a:tabLst>
              <a:defRPr/>
            </a:pPr>
            <a:r>
              <a:rPr lang="en-US" sz="2400" b="1" dirty="0">
                <a:solidFill>
                  <a:srgbClr val="171735"/>
                </a:solidFill>
                <a:latin typeface="Colonna MT" pitchFamily="82" charset="0"/>
                <a:ea typeface="Times New Roman" pitchFamily="18" charset="0"/>
                <a:cs typeface="Times New Roman" pitchFamily="18" charset="0"/>
              </a:rPr>
              <a:t>The </a:t>
            </a:r>
            <a:r>
              <a:rPr lang="en-US" sz="2400" b="1" i="1" dirty="0">
                <a:solidFill>
                  <a:srgbClr val="171735"/>
                </a:solidFill>
                <a:latin typeface="Colonna MT" pitchFamily="82" charset="0"/>
                <a:ea typeface="Times New Roman" pitchFamily="18" charset="0"/>
                <a:cs typeface="Times New Roman" pitchFamily="18" charset="0"/>
              </a:rPr>
              <a:t>nuclear family</a:t>
            </a:r>
            <a:r>
              <a:rPr lang="en-US" sz="2400" b="1" dirty="0">
                <a:solidFill>
                  <a:srgbClr val="171735"/>
                </a:solidFill>
                <a:latin typeface="Colonna MT" pitchFamily="82" charset="0"/>
                <a:ea typeface="Times New Roman" pitchFamily="18" charset="0"/>
                <a:cs typeface="Times New Roman" pitchFamily="18" charset="0"/>
              </a:rPr>
              <a:t> includes any two or more persons related to one another by blood, marriage, or adoption and who share a common residence. </a:t>
            </a:r>
            <a:endParaRPr lang="en-US" sz="2400" b="1" dirty="0">
              <a:solidFill>
                <a:srgbClr val="171735"/>
              </a:solidFill>
              <a:latin typeface="Colonna MT" pitchFamily="82" charset="0"/>
            </a:endParaRPr>
          </a:p>
          <a:p>
            <a:pPr marL="457200" indent="-457200" eaLnBrk="0" hangingPunct="0">
              <a:buFont typeface="Wingdings" pitchFamily="2" charset="2"/>
              <a:buChar char="v"/>
              <a:tabLst>
                <a:tab pos="228600" algn="l"/>
              </a:tabLst>
              <a:defRPr/>
            </a:pPr>
            <a:r>
              <a:rPr lang="en-US" sz="2400" b="1" dirty="0">
                <a:solidFill>
                  <a:srgbClr val="BA0631"/>
                </a:solidFill>
                <a:latin typeface="Colonna MT" pitchFamily="82" charset="0"/>
                <a:ea typeface="Times New Roman" pitchFamily="18" charset="0"/>
                <a:cs typeface="Times New Roman" pitchFamily="18" charset="0"/>
              </a:rPr>
              <a:t>When the unit includes a husband and wife, it is considered a </a:t>
            </a:r>
            <a:r>
              <a:rPr lang="en-US" sz="2400" b="1" i="1" dirty="0">
                <a:solidFill>
                  <a:srgbClr val="BA0631"/>
                </a:solidFill>
                <a:latin typeface="Colonna MT" pitchFamily="82" charset="0"/>
                <a:ea typeface="Times New Roman" pitchFamily="18" charset="0"/>
                <a:cs typeface="Times New Roman" pitchFamily="18" charset="0"/>
              </a:rPr>
              <a:t>conjugal family</a:t>
            </a:r>
            <a:r>
              <a:rPr lang="en-US" sz="2400" b="1" dirty="0">
                <a:solidFill>
                  <a:srgbClr val="BA0631"/>
                </a:solidFill>
                <a:latin typeface="Colonna MT" pitchFamily="82" charset="0"/>
                <a:ea typeface="Times New Roman" pitchFamily="18" charset="0"/>
                <a:cs typeface="Times New Roman" pitchFamily="18" charset="0"/>
              </a:rPr>
              <a:t>. </a:t>
            </a:r>
            <a:endParaRPr lang="en-US" sz="2400" b="1" dirty="0">
              <a:solidFill>
                <a:srgbClr val="BA0631"/>
              </a:solidFill>
              <a:latin typeface="Colonna MT" pitchFamily="82" charset="0"/>
            </a:endParaRPr>
          </a:p>
          <a:p>
            <a:pPr marL="457200" indent="-457200" eaLnBrk="0" hangingPunct="0">
              <a:buFont typeface="Wingdings" pitchFamily="2" charset="2"/>
              <a:buChar char="v"/>
              <a:tabLst>
                <a:tab pos="228600" algn="l"/>
              </a:tabLst>
              <a:defRPr/>
            </a:pPr>
            <a:r>
              <a:rPr lang="en-US" sz="2400" b="1" dirty="0">
                <a:solidFill>
                  <a:srgbClr val="DCA330"/>
                </a:solidFill>
                <a:latin typeface="Colonna MT" pitchFamily="82" charset="0"/>
                <a:ea typeface="Times New Roman" pitchFamily="18" charset="0"/>
                <a:cs typeface="Times New Roman" pitchFamily="18" charset="0"/>
              </a:rPr>
              <a:t>The </a:t>
            </a:r>
            <a:r>
              <a:rPr lang="en-US" sz="2400" b="1" i="1" dirty="0">
                <a:solidFill>
                  <a:srgbClr val="DCA330"/>
                </a:solidFill>
                <a:latin typeface="Colonna MT" pitchFamily="82" charset="0"/>
                <a:ea typeface="Times New Roman" pitchFamily="18" charset="0"/>
                <a:cs typeface="Times New Roman" pitchFamily="18" charset="0"/>
              </a:rPr>
              <a:t>family of orientation</a:t>
            </a:r>
            <a:r>
              <a:rPr lang="en-US" sz="2400" b="1" dirty="0">
                <a:solidFill>
                  <a:srgbClr val="DCA330"/>
                </a:solidFill>
                <a:latin typeface="Colonna MT" pitchFamily="82" charset="0"/>
                <a:ea typeface="Times New Roman" pitchFamily="18" charset="0"/>
                <a:cs typeface="Times New Roman" pitchFamily="18" charset="0"/>
              </a:rPr>
              <a:t> is where most early childhood experiences and learning take place.</a:t>
            </a:r>
            <a:endParaRPr lang="en-US" sz="2400" b="1" dirty="0">
              <a:solidFill>
                <a:srgbClr val="DCA330"/>
              </a:solidFill>
              <a:latin typeface="Colonna MT" pitchFamily="82" charset="0"/>
            </a:endParaRPr>
          </a:p>
          <a:p>
            <a:pPr marL="514350" indent="-514350" eaLnBrk="0" hangingPunct="0">
              <a:buFont typeface="Wingdings" pitchFamily="2" charset="2"/>
              <a:buChar char="v"/>
              <a:tabLst>
                <a:tab pos="228600" algn="l"/>
              </a:tabLst>
              <a:defRPr/>
            </a:pPr>
            <a:r>
              <a:rPr lang="en-US" sz="2400" b="1" dirty="0">
                <a:solidFill>
                  <a:srgbClr val="6C2C04"/>
                </a:solidFill>
                <a:latin typeface="Colonna MT" pitchFamily="82" charset="0"/>
                <a:ea typeface="Times New Roman" pitchFamily="18" charset="0"/>
                <a:cs typeface="Times New Roman" pitchFamily="18" charset="0"/>
              </a:rPr>
              <a:t> When a couple marries, a new nuclear (and conjugal) family is formed, a </a:t>
            </a:r>
            <a:r>
              <a:rPr lang="en-US" sz="2400" b="1" i="1" dirty="0">
                <a:solidFill>
                  <a:srgbClr val="6C2C04"/>
                </a:solidFill>
                <a:latin typeface="Colonna MT" pitchFamily="82" charset="0"/>
                <a:ea typeface="Times New Roman" pitchFamily="18" charset="0"/>
                <a:cs typeface="Times New Roman" pitchFamily="18" charset="0"/>
              </a:rPr>
              <a:t>family of procreation.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Scale>
                                      <p:cBhvr>
                                        <p:cTn id="7" dur="1000" decel="50000" fill="hold">
                                          <p:stCondLst>
                                            <p:cond delay="0"/>
                                          </p:stCondLst>
                                        </p:cTn>
                                        <p:tgtEl>
                                          <p:spTgt spid="81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195"/>
                                        </p:tgtEl>
                                        <p:attrNameLst>
                                          <p:attrName>ppt_x</p:attrName>
                                          <p:attrName>ppt_y</p:attrName>
                                        </p:attrNameLst>
                                      </p:cBhvr>
                                    </p:animMotion>
                                    <p:animEffect transition="in" filter="fade">
                                      <p:cBhvr>
                                        <p:cTn id="9" dur="1000"/>
                                        <p:tgtEl>
                                          <p:spTgt spid="819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8196">
                                            <p:txEl>
                                              <p:pRg st="0" end="0"/>
                                            </p:txEl>
                                          </p:spTgt>
                                        </p:tgtEl>
                                        <p:attrNameLst>
                                          <p:attrName>style.visibility</p:attrName>
                                        </p:attrNameLst>
                                      </p:cBhvr>
                                      <p:to>
                                        <p:strVal val="visible"/>
                                      </p:to>
                                    </p:set>
                                    <p:animScale>
                                      <p:cBhvr>
                                        <p:cTn id="14" dur="1000" decel="50000" fill="hold">
                                          <p:stCondLst>
                                            <p:cond delay="0"/>
                                          </p:stCondLst>
                                        </p:cTn>
                                        <p:tgtEl>
                                          <p:spTgt spid="8196">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196">
                                            <p:txEl>
                                              <p:pRg st="0" end="0"/>
                                            </p:txEl>
                                          </p:spTgt>
                                        </p:tgtEl>
                                        <p:attrNameLst>
                                          <p:attrName>ppt_x</p:attrName>
                                          <p:attrName>ppt_y</p:attrName>
                                        </p:attrNameLst>
                                      </p:cBhvr>
                                    </p:animMotion>
                                    <p:animEffect transition="in" filter="fade">
                                      <p:cBhvr>
                                        <p:cTn id="16" dur="1000"/>
                                        <p:tgtEl>
                                          <p:spTgt spid="819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8196">
                                            <p:txEl>
                                              <p:pRg st="1" end="1"/>
                                            </p:txEl>
                                          </p:spTgt>
                                        </p:tgtEl>
                                        <p:attrNameLst>
                                          <p:attrName>style.visibility</p:attrName>
                                        </p:attrNameLst>
                                      </p:cBhvr>
                                      <p:to>
                                        <p:strVal val="visible"/>
                                      </p:to>
                                    </p:set>
                                    <p:animScale>
                                      <p:cBhvr>
                                        <p:cTn id="21" dur="1000" decel="50000" fill="hold">
                                          <p:stCondLst>
                                            <p:cond delay="0"/>
                                          </p:stCondLst>
                                        </p:cTn>
                                        <p:tgtEl>
                                          <p:spTgt spid="8196">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196">
                                            <p:txEl>
                                              <p:pRg st="1" end="1"/>
                                            </p:txEl>
                                          </p:spTgt>
                                        </p:tgtEl>
                                        <p:attrNameLst>
                                          <p:attrName>ppt_x</p:attrName>
                                          <p:attrName>ppt_y</p:attrName>
                                        </p:attrNameLst>
                                      </p:cBhvr>
                                    </p:animMotion>
                                    <p:animEffect transition="in" filter="fade">
                                      <p:cBhvr>
                                        <p:cTn id="23" dur="1000"/>
                                        <p:tgtEl>
                                          <p:spTgt spid="819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8196">
                                            <p:txEl>
                                              <p:pRg st="2" end="2"/>
                                            </p:txEl>
                                          </p:spTgt>
                                        </p:tgtEl>
                                        <p:attrNameLst>
                                          <p:attrName>style.visibility</p:attrName>
                                        </p:attrNameLst>
                                      </p:cBhvr>
                                      <p:to>
                                        <p:strVal val="visible"/>
                                      </p:to>
                                    </p:set>
                                    <p:animScale>
                                      <p:cBhvr>
                                        <p:cTn id="28" dur="1000" decel="50000" fill="hold">
                                          <p:stCondLst>
                                            <p:cond delay="0"/>
                                          </p:stCondLst>
                                        </p:cTn>
                                        <p:tgtEl>
                                          <p:spTgt spid="8196">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8196">
                                            <p:txEl>
                                              <p:pRg st="2" end="2"/>
                                            </p:txEl>
                                          </p:spTgt>
                                        </p:tgtEl>
                                        <p:attrNameLst>
                                          <p:attrName>ppt_x</p:attrName>
                                          <p:attrName>ppt_y</p:attrName>
                                        </p:attrNameLst>
                                      </p:cBhvr>
                                    </p:animMotion>
                                    <p:animEffect transition="in" filter="fade">
                                      <p:cBhvr>
                                        <p:cTn id="30" dur="1000"/>
                                        <p:tgtEl>
                                          <p:spTgt spid="8196">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8196">
                                            <p:txEl>
                                              <p:pRg st="3" end="3"/>
                                            </p:txEl>
                                          </p:spTgt>
                                        </p:tgtEl>
                                        <p:attrNameLst>
                                          <p:attrName>style.visibility</p:attrName>
                                        </p:attrNameLst>
                                      </p:cBhvr>
                                      <p:to>
                                        <p:strVal val="visible"/>
                                      </p:to>
                                    </p:set>
                                    <p:animScale>
                                      <p:cBhvr>
                                        <p:cTn id="35" dur="1000" decel="50000" fill="hold">
                                          <p:stCondLst>
                                            <p:cond delay="0"/>
                                          </p:stCondLst>
                                        </p:cTn>
                                        <p:tgtEl>
                                          <p:spTgt spid="8196">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8196">
                                            <p:txEl>
                                              <p:pRg st="3" end="3"/>
                                            </p:txEl>
                                          </p:spTgt>
                                        </p:tgtEl>
                                        <p:attrNameLst>
                                          <p:attrName>ppt_x</p:attrName>
                                          <p:attrName>ppt_y</p:attrName>
                                        </p:attrNameLst>
                                      </p:cBhvr>
                                    </p:animMotion>
                                    <p:animEffect transition="in" filter="fade">
                                      <p:cBhvr>
                                        <p:cTn id="37" dur="1000"/>
                                        <p:tgtEl>
                                          <p:spTgt spid="819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3"/>
          <p:cNvSpPr>
            <a:spLocks noChangeArrowheads="1"/>
          </p:cNvSpPr>
          <p:nvPr/>
        </p:nvSpPr>
        <p:spPr bwMode="auto">
          <a:xfrm>
            <a:off x="685800" y="533400"/>
            <a:ext cx="7543800" cy="954107"/>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eaLnBrk="0" hangingPunct="0">
              <a:defRPr/>
            </a:pPr>
            <a:r>
              <a:rPr lang="en-US" sz="2800" b="1" dirty="0">
                <a:solidFill>
                  <a:srgbClr val="DCA330"/>
                </a:solidFill>
                <a:latin typeface="Colonna MT" pitchFamily="82" charset="0"/>
                <a:ea typeface="Times New Roman" pitchFamily="18" charset="0"/>
                <a:cs typeface="Times New Roman" pitchFamily="18" charset="0"/>
              </a:rPr>
              <a:t>According to the article entitled, “Family,” from</a:t>
            </a:r>
            <a:r>
              <a:rPr lang="en-US" sz="2800" b="1" i="1" dirty="0">
                <a:solidFill>
                  <a:srgbClr val="DCA330"/>
                </a:solidFill>
                <a:latin typeface="Colonna MT" pitchFamily="82" charset="0"/>
                <a:ea typeface="Times New Roman" pitchFamily="18" charset="0"/>
                <a:cs typeface="Times New Roman" pitchFamily="18" charset="0"/>
              </a:rPr>
              <a:t> Compton’s Interactive Encyclopedia:</a:t>
            </a:r>
            <a:r>
              <a:rPr lang="en-US" sz="2800" b="1" dirty="0">
                <a:solidFill>
                  <a:srgbClr val="DCA330"/>
                </a:solidFill>
                <a:latin typeface="Colonna MT" pitchFamily="82" charset="0"/>
                <a:ea typeface="Times New Roman" pitchFamily="18" charset="0"/>
                <a:cs typeface="Times New Roman" pitchFamily="18" charset="0"/>
              </a:rPr>
              <a:t> </a:t>
            </a:r>
            <a:endParaRPr lang="en-US" sz="2800" b="1" dirty="0">
              <a:solidFill>
                <a:srgbClr val="DCA330"/>
              </a:solidFill>
              <a:latin typeface="Colonna MT" pitchFamily="82" charset="0"/>
            </a:endParaRPr>
          </a:p>
        </p:txBody>
      </p:sp>
      <p:sp>
        <p:nvSpPr>
          <p:cNvPr id="9219" name="Rectangle 3"/>
          <p:cNvSpPr>
            <a:spLocks noChangeArrowheads="1"/>
          </p:cNvSpPr>
          <p:nvPr/>
        </p:nvSpPr>
        <p:spPr bwMode="auto">
          <a:xfrm>
            <a:off x="1371600" y="1676400"/>
            <a:ext cx="7772400" cy="4832092"/>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marL="514350" indent="-514350" eaLnBrk="0" hangingPunct="0">
              <a:buFont typeface="Wingdings" pitchFamily="2" charset="2"/>
              <a:buChar char="v"/>
              <a:tabLst>
                <a:tab pos="228600" algn="l"/>
              </a:tabLst>
              <a:defRPr/>
            </a:pPr>
            <a:endParaRPr lang="en-US" sz="2800" b="1" dirty="0">
              <a:solidFill>
                <a:srgbClr val="BA0631"/>
              </a:solidFill>
              <a:latin typeface="Colonna MT" pitchFamily="82" charset="0"/>
              <a:ea typeface="Times New Roman" pitchFamily="18" charset="0"/>
              <a:cs typeface="Times New Roman" pitchFamily="18" charset="0"/>
            </a:endParaRPr>
          </a:p>
          <a:p>
            <a:pPr marL="514350" indent="-514350" eaLnBrk="0" hangingPunct="0">
              <a:buFont typeface="Wingdings" pitchFamily="2" charset="2"/>
              <a:buChar char="v"/>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In most societies, the </a:t>
            </a:r>
            <a:r>
              <a:rPr lang="en-US" sz="2800" b="1" i="1" dirty="0">
                <a:solidFill>
                  <a:srgbClr val="BA0631"/>
                </a:solidFill>
                <a:latin typeface="Colonna MT" pitchFamily="82" charset="0"/>
                <a:ea typeface="Times New Roman" pitchFamily="18" charset="0"/>
                <a:cs typeface="Times New Roman" pitchFamily="18" charset="0"/>
              </a:rPr>
              <a:t>extended family</a:t>
            </a:r>
            <a:r>
              <a:rPr lang="en-US" sz="2800" b="1" dirty="0">
                <a:solidFill>
                  <a:srgbClr val="BA0631"/>
                </a:solidFill>
                <a:latin typeface="Colonna MT" pitchFamily="82" charset="0"/>
                <a:ea typeface="Times New Roman" pitchFamily="18" charset="0"/>
                <a:cs typeface="Times New Roman" pitchFamily="18" charset="0"/>
              </a:rPr>
              <a:t> is the norm. This type goes beyond the nuclear family unit of parents and children to include relatives such as grandparents, aunts, uncles, or cousins.</a:t>
            </a:r>
          </a:p>
          <a:p>
            <a:pPr marL="514350" indent="-514350" eaLnBrk="0" hangingPunct="0">
              <a:buFont typeface="Wingdings" pitchFamily="2" charset="2"/>
              <a:buChar char="v"/>
              <a:tabLst>
                <a:tab pos="228600" algn="l"/>
              </a:tabLst>
              <a:defRPr/>
            </a:pPr>
            <a:r>
              <a:rPr lang="en-US" sz="2800" b="1" dirty="0">
                <a:solidFill>
                  <a:srgbClr val="DCA330"/>
                </a:solidFill>
                <a:latin typeface="Colonna MT" pitchFamily="82" charset="0"/>
                <a:ea typeface="Times New Roman" pitchFamily="18" charset="0"/>
                <a:cs typeface="Times New Roman" pitchFamily="18" charset="0"/>
              </a:rPr>
              <a:t>In America, the </a:t>
            </a:r>
            <a:r>
              <a:rPr lang="en-US" sz="2800" b="1" i="1" dirty="0">
                <a:solidFill>
                  <a:srgbClr val="DCA330"/>
                </a:solidFill>
                <a:latin typeface="Colonna MT" pitchFamily="82" charset="0"/>
                <a:ea typeface="Times New Roman" pitchFamily="18" charset="0"/>
                <a:cs typeface="Times New Roman" pitchFamily="18" charset="0"/>
              </a:rPr>
              <a:t>modified extended family</a:t>
            </a:r>
            <a:r>
              <a:rPr lang="en-US" sz="2800" b="1" dirty="0">
                <a:solidFill>
                  <a:srgbClr val="DCA330"/>
                </a:solidFill>
                <a:latin typeface="Colonna MT" pitchFamily="82" charset="0"/>
                <a:ea typeface="Times New Roman" pitchFamily="18" charset="0"/>
                <a:cs typeface="Times New Roman" pitchFamily="18" charset="0"/>
              </a:rPr>
              <a:t> is the norm. Newly married couples form a separate household from either set of parents, but keep close ties with their families of orientation.</a:t>
            </a:r>
            <a:r>
              <a:rPr lang="en-US" sz="2800" b="1" dirty="0">
                <a:solidFill>
                  <a:srgbClr val="DCA330"/>
                </a:solidFill>
                <a:latin typeface="Colonna MT" pitchFamily="82" charset="0"/>
              </a:rPr>
              <a:t> </a:t>
            </a:r>
          </a:p>
          <a:p>
            <a:pPr marL="457200" indent="-457200" eaLnBrk="0" hangingPunct="0">
              <a:buFont typeface="Wingdings" pitchFamily="2" charset="2"/>
              <a:buChar char="v"/>
              <a:tabLst>
                <a:tab pos="228600" algn="l"/>
              </a:tabLst>
              <a:defRPr/>
            </a:pPr>
            <a:endParaRPr lang="en-US" sz="2800" b="1" dirty="0">
              <a:solidFill>
                <a:srgbClr val="6C2C04"/>
              </a:solidFill>
              <a:latin typeface="Colonna MT" pitchFamily="82"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9219">
                                            <p:txEl>
                                              <p:pRg st="1" end="1"/>
                                            </p:txEl>
                                          </p:spTgt>
                                        </p:tgtEl>
                                        <p:attrNameLst>
                                          <p:attrName>style.visibility</p:attrName>
                                        </p:attrNameLst>
                                      </p:cBhvr>
                                      <p:to>
                                        <p:strVal val="visible"/>
                                      </p:to>
                                    </p:set>
                                    <p:anim calcmode="lin" valueType="num">
                                      <p:cBhvr>
                                        <p:cTn id="19" dur="500" decel="50000" fill="hold">
                                          <p:stCondLst>
                                            <p:cond delay="0"/>
                                          </p:stCondLst>
                                        </p:cTn>
                                        <p:tgtEl>
                                          <p:spTgt spid="9219">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9219">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9219">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9219">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9219">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9219">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9219">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9219">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9219">
                                            <p:txEl>
                                              <p:pRg st="2" end="2"/>
                                            </p:txEl>
                                          </p:spTgt>
                                        </p:tgtEl>
                                        <p:attrNameLst>
                                          <p:attrName>style.visibility</p:attrName>
                                        </p:attrNameLst>
                                      </p:cBhvr>
                                      <p:to>
                                        <p:strVal val="visible"/>
                                      </p:to>
                                    </p:set>
                                    <p:anim calcmode="lin" valueType="num">
                                      <p:cBhvr>
                                        <p:cTn id="31" dur="500" decel="50000" fill="hold">
                                          <p:stCondLst>
                                            <p:cond delay="0"/>
                                          </p:stCondLst>
                                        </p:cTn>
                                        <p:tgtEl>
                                          <p:spTgt spid="9219">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9219">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9219">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9219">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9219">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9219">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9219">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p:nvPr/>
        </p:nvSpPr>
        <p:spPr>
          <a:xfrm rot="21306996">
            <a:off x="2743200" y="914400"/>
            <a:ext cx="5791200" cy="5262979"/>
          </a:xfrm>
          <a:prstGeom prst="rect">
            <a:avLst/>
          </a:prstGeom>
          <a:solidFill>
            <a:srgbClr val="171735">
              <a:alpha val="39000"/>
            </a:srgbClr>
          </a:solidFill>
          <a:scene3d>
            <a:camera prst="orthographicFront"/>
            <a:lightRig rig="threePt" dir="t"/>
          </a:scene3d>
          <a:sp3d>
            <a:bevelT/>
          </a:sp3d>
        </p:spPr>
        <p:txBody>
          <a:bodyPr>
            <a:spAutoFit/>
          </a:bodyPr>
          <a:lstStyle/>
          <a:p>
            <a:pPr algn="ctr">
              <a:defRPr/>
            </a:pPr>
            <a:endParaRPr lang="en-US" sz="2800" b="1" dirty="0">
              <a:solidFill>
                <a:srgbClr val="DCA330"/>
              </a:solidFill>
              <a:latin typeface="Colonna MT" pitchFamily="82" charset="0"/>
            </a:endParaRPr>
          </a:p>
          <a:p>
            <a:pPr algn="ctr">
              <a:defRPr/>
            </a:pPr>
            <a:r>
              <a:rPr lang="en-US" sz="2800" b="1" dirty="0">
                <a:solidFill>
                  <a:srgbClr val="DCA330"/>
                </a:solidFill>
                <a:latin typeface="Colonna MT" pitchFamily="82" charset="0"/>
              </a:rPr>
              <a:t>No matter the culture, children need both parents, working and praying together to provide a godly example. They need parental training and instruction to become godly men and women. Children can become what God intended them to be without parental guidance, but it is much more difficult for them, and usually comes after much heartache and trouble.</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fmla="#ppt_w*sin(2.5*pi*$)">
                                          <p:val>
                                            <p:fltVal val="0"/>
                                          </p:val>
                                        </p:tav>
                                        <p:tav tm="100000">
                                          <p:val>
                                            <p:fltVal val="1"/>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1267" name="Picture 3" descr="C:\Users\Candra Poitras\Pictures\CIMG1101_800[1].jpg"/>
          <p:cNvPicPr>
            <a:picLocks noChangeAspect="1" noChangeArrowheads="1"/>
          </p:cNvPicPr>
          <p:nvPr/>
        </p:nvPicPr>
        <p:blipFill>
          <a:blip r:embed="rId3" cstate="print"/>
          <a:srcRect/>
          <a:stretch>
            <a:fillRect/>
          </a:stretch>
        </p:blipFill>
        <p:spPr bwMode="auto">
          <a:xfrm rot="21095813">
            <a:off x="144971" y="2124089"/>
            <a:ext cx="3061966" cy="2383942"/>
          </a:xfrm>
          <a:prstGeom prst="rect">
            <a:avLst/>
          </a:prstGeom>
          <a:ln>
            <a:noFill/>
          </a:ln>
          <a:effectLst>
            <a:softEdge rad="112500"/>
          </a:effectLst>
        </p:spPr>
      </p:pic>
      <p:sp>
        <p:nvSpPr>
          <p:cNvPr id="2" name="TextBox 1"/>
          <p:cNvSpPr txBox="1">
            <a:spLocks noChangeArrowheads="1"/>
          </p:cNvSpPr>
          <p:nvPr/>
        </p:nvSpPr>
        <p:spPr bwMode="auto">
          <a:xfrm>
            <a:off x="6629400" y="0"/>
            <a:ext cx="25146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1: Defining the Family</a:t>
            </a:r>
          </a:p>
        </p:txBody>
      </p:sp>
      <p:sp>
        <p:nvSpPr>
          <p:cNvPr id="3" name="Rectangle 2"/>
          <p:cNvSpPr>
            <a:spLocks noChangeArrowheads="1"/>
          </p:cNvSpPr>
          <p:nvPr/>
        </p:nvSpPr>
        <p:spPr bwMode="auto">
          <a:xfrm>
            <a:off x="1905000" y="304800"/>
            <a:ext cx="6553200" cy="1816100"/>
          </a:xfrm>
          <a:prstGeom prst="rect">
            <a:avLst/>
          </a:prstGeom>
          <a:noFill/>
          <a:ln w="9525">
            <a:noFill/>
            <a:miter lim="800000"/>
            <a:headEnd/>
            <a:tailEnd/>
          </a:ln>
        </p:spPr>
        <p:txBody>
          <a:bodyPr>
            <a:spAutoFit/>
          </a:bodyPr>
          <a:lstStyle/>
          <a:p>
            <a:pPr algn="ctr"/>
            <a:r>
              <a:rPr lang="en-US" sz="2800" b="1">
                <a:solidFill>
                  <a:srgbClr val="CC1704"/>
                </a:solidFill>
                <a:latin typeface="Colonna MT" pitchFamily="82" charset="0"/>
              </a:rPr>
              <a:t>One basic difference in families around the world is the number of spouses allowed. Every society has some rules (laws) that define and govern marriage and family.</a:t>
            </a:r>
          </a:p>
        </p:txBody>
      </p:sp>
      <p:sp>
        <p:nvSpPr>
          <p:cNvPr id="4" name="Rectangle 3"/>
          <p:cNvSpPr>
            <a:spLocks noChangeArrowheads="1"/>
          </p:cNvSpPr>
          <p:nvPr/>
        </p:nvSpPr>
        <p:spPr bwMode="auto">
          <a:xfrm>
            <a:off x="2057400" y="2209800"/>
            <a:ext cx="6553200" cy="2246313"/>
          </a:xfrm>
          <a:prstGeom prst="rect">
            <a:avLst/>
          </a:prstGeom>
          <a:noFill/>
          <a:ln w="9525">
            <a:noFill/>
            <a:miter lim="800000"/>
            <a:headEnd/>
            <a:tailEnd/>
          </a:ln>
        </p:spPr>
        <p:txBody>
          <a:bodyPr>
            <a:spAutoFit/>
          </a:bodyPr>
          <a:lstStyle/>
          <a:p>
            <a:pPr algn="ctr"/>
            <a:r>
              <a:rPr lang="en-US" sz="2800" b="1">
                <a:solidFill>
                  <a:srgbClr val="DCA330"/>
                </a:solidFill>
                <a:latin typeface="Colonna MT" pitchFamily="82" charset="0"/>
              </a:rPr>
              <a:t>Monogamy (an exclusive relationship between two people) is the most common form of marriage and is the only one universally recognized (the accepted form of marriage in all societies).</a:t>
            </a:r>
          </a:p>
        </p:txBody>
      </p:sp>
      <p:sp>
        <p:nvSpPr>
          <p:cNvPr id="5" name="Rectangle 4"/>
          <p:cNvSpPr>
            <a:spLocks noChangeArrowheads="1"/>
          </p:cNvSpPr>
          <p:nvPr/>
        </p:nvSpPr>
        <p:spPr bwMode="auto">
          <a:xfrm>
            <a:off x="2286000" y="4495800"/>
            <a:ext cx="6705600" cy="1816100"/>
          </a:xfrm>
          <a:prstGeom prst="rect">
            <a:avLst/>
          </a:prstGeom>
          <a:noFill/>
          <a:ln w="9525">
            <a:noFill/>
            <a:miter lim="800000"/>
            <a:headEnd/>
            <a:tailEnd/>
          </a:ln>
        </p:spPr>
        <p:txBody>
          <a:bodyPr>
            <a:spAutoFit/>
          </a:bodyPr>
          <a:lstStyle/>
          <a:p>
            <a:pPr algn="ctr"/>
            <a:r>
              <a:rPr lang="en-US" sz="2800" b="1">
                <a:solidFill>
                  <a:srgbClr val="171735"/>
                </a:solidFill>
                <a:latin typeface="Colonna MT" pitchFamily="82" charset="0"/>
              </a:rPr>
              <a:t>There are few places in the world, however, that consider monogamy as the only acceptable form of marriage—one spouse at a time (until death alone shall part them). </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nodeType="clickEffect">
                                  <p:stCondLst>
                                    <p:cond delay="0"/>
                                  </p:stCondLst>
                                  <p:childTnLst>
                                    <p:set>
                                      <p:cBhvr>
                                        <p:cTn id="26" dur="1" fill="hold">
                                          <p:stCondLst>
                                            <p:cond delay="0"/>
                                          </p:stCondLst>
                                        </p:cTn>
                                        <p:tgtEl>
                                          <p:spTgt spid="11267"/>
                                        </p:tgtEl>
                                        <p:attrNameLst>
                                          <p:attrName>style.visibility</p:attrName>
                                        </p:attrNameLst>
                                      </p:cBhvr>
                                      <p:to>
                                        <p:strVal val="visible"/>
                                      </p:to>
                                    </p:set>
                                    <p:anim calcmode="lin" valueType="num">
                                      <p:cBhvr>
                                        <p:cTn id="27" dur="500" fill="hold"/>
                                        <p:tgtEl>
                                          <p:spTgt spid="11267"/>
                                        </p:tgtEl>
                                        <p:attrNameLst>
                                          <p:attrName>ppt_w</p:attrName>
                                        </p:attrNameLst>
                                      </p:cBhvr>
                                      <p:tavLst>
                                        <p:tav tm="0">
                                          <p:val>
                                            <p:fltVal val="0"/>
                                          </p:val>
                                        </p:tav>
                                        <p:tav tm="100000">
                                          <p:val>
                                            <p:strVal val="#ppt_w"/>
                                          </p:val>
                                        </p:tav>
                                      </p:tavLst>
                                    </p:anim>
                                    <p:anim calcmode="lin" valueType="num">
                                      <p:cBhvr>
                                        <p:cTn id="28" dur="500" fill="hold"/>
                                        <p:tgtEl>
                                          <p:spTgt spid="11267"/>
                                        </p:tgtEl>
                                        <p:attrNameLst>
                                          <p:attrName>ppt_h</p:attrName>
                                        </p:attrNameLst>
                                      </p:cBhvr>
                                      <p:tavLst>
                                        <p:tav tm="0">
                                          <p:val>
                                            <p:fltVal val="0"/>
                                          </p:val>
                                        </p:tav>
                                        <p:tav tm="100000">
                                          <p:val>
                                            <p:strVal val="#ppt_h"/>
                                          </p:val>
                                        </p:tav>
                                      </p:tavLst>
                                    </p:anim>
                                    <p:animEffect transition="in" filter="fade">
                                      <p:cBhvr>
                                        <p:cTn id="29" dur="500"/>
                                        <p:tgtEl>
                                          <p:spTgt spid="11267"/>
                                        </p:tgtEl>
                                      </p:cBhvr>
                                    </p:animEffect>
                                  </p:childTnLst>
                                </p:cTn>
                              </p:par>
                            </p:childTnLst>
                          </p:cTn>
                        </p:par>
                      </p:childTnLst>
                    </p:cTn>
                  </p:par>
                  <p:par>
                    <p:cTn id="30" fill="hold">
                      <p:stCondLst>
                        <p:cond delay="indefinite"/>
                      </p:stCondLst>
                      <p:childTnLst>
                        <p:par>
                          <p:cTn id="31" fill="hold">
                            <p:stCondLst>
                              <p:cond delay="0"/>
                            </p:stCondLst>
                            <p:childTnLst>
                              <p:par>
                                <p:cTn id="32" presetID="3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800" decel="100000"/>
                                        <p:tgtEl>
                                          <p:spTgt spid="5"/>
                                        </p:tgtEl>
                                      </p:cBhvr>
                                    </p:animEffect>
                                    <p:anim calcmode="lin" valueType="num">
                                      <p:cBhvr>
                                        <p:cTn id="35" dur="800" decel="100000" fill="hold"/>
                                        <p:tgtEl>
                                          <p:spTgt spid="5"/>
                                        </p:tgtEl>
                                        <p:attrNameLst>
                                          <p:attrName>style.rotation</p:attrName>
                                        </p:attrNameLst>
                                      </p:cBhvr>
                                      <p:tavLst>
                                        <p:tav tm="0">
                                          <p:val>
                                            <p:fltVal val="-90"/>
                                          </p:val>
                                        </p:tav>
                                        <p:tav tm="100000">
                                          <p:val>
                                            <p:fltVal val="0"/>
                                          </p:val>
                                        </p:tav>
                                      </p:tavLst>
                                    </p:anim>
                                    <p:anim calcmode="lin" valueType="num">
                                      <p:cBhvr>
                                        <p:cTn id="36" dur="800" decel="100000" fill="hold"/>
                                        <p:tgtEl>
                                          <p:spTgt spid="5"/>
                                        </p:tgtEl>
                                        <p:attrNameLst>
                                          <p:attrName>ppt_x</p:attrName>
                                        </p:attrNameLst>
                                      </p:cBhvr>
                                      <p:tavLst>
                                        <p:tav tm="0">
                                          <p:val>
                                            <p:strVal val="#ppt_x+0.4"/>
                                          </p:val>
                                        </p:tav>
                                        <p:tav tm="100000">
                                          <p:val>
                                            <p:strVal val="#ppt_x-0.05"/>
                                          </p:val>
                                        </p:tav>
                                      </p:tavLst>
                                    </p:anim>
                                    <p:anim calcmode="lin" valueType="num">
                                      <p:cBhvr>
                                        <p:cTn id="37" dur="800" decel="100000" fill="hold"/>
                                        <p:tgtEl>
                                          <p:spTgt spid="5"/>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4012</TotalTime>
  <Words>1612</Words>
  <Application>Microsoft Office PowerPoint</Application>
  <PresentationFormat>On-screen Show (4:3)</PresentationFormat>
  <Paragraphs>81</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Tahoma</vt:lpstr>
      <vt:lpstr>Calibri</vt:lpstr>
      <vt:lpstr>Bernard MT Condensed</vt:lpstr>
      <vt:lpstr>Colonna MT</vt:lpstr>
      <vt:lpstr>Times New Roman</vt:lpstr>
      <vt:lpstr>Wingdings</vt:lpstr>
      <vt:lpstr>mixed_fabrics</vt:lpstr>
      <vt:lpstr>Family Life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poitras</cp:lastModifiedBy>
  <cp:revision>3</cp:revision>
  <dcterms:created xsi:type="dcterms:W3CDTF">2010-10-03T01:07:11Z</dcterms:created>
  <dcterms:modified xsi:type="dcterms:W3CDTF">2010-10-06T12:28:08Z</dcterms:modified>
</cp:coreProperties>
</file>