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7"/>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1735"/>
    <a:srgbClr val="DCA330"/>
    <a:srgbClr val="47AAFB"/>
    <a:srgbClr val="BA0631"/>
    <a:srgbClr val="F3DFB7"/>
    <a:srgbClr val="CC1704"/>
    <a:srgbClr val="6C2C04"/>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94660"/>
  </p:normalViewPr>
  <p:slideViewPr>
    <p:cSldViewPr>
      <p:cViewPr varScale="1">
        <p:scale>
          <a:sx n="68" d="100"/>
          <a:sy n="68" d="100"/>
        </p:scale>
        <p:origin x="-104" y="-33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62EDA73-2635-B24C-8C76-BAA8C5C96300}" type="slidenum">
              <a:rPr lang="en-US"/>
              <a:pPr/>
              <a:t>‹#›</a:t>
            </a:fld>
            <a:endParaRPr lang="en-US"/>
          </a:p>
        </p:txBody>
      </p:sp>
    </p:spTree>
    <p:extLst>
      <p:ext uri="{BB962C8B-B14F-4D97-AF65-F5344CB8AC3E}">
        <p14:creationId xmlns:p14="http://schemas.microsoft.com/office/powerpoint/2010/main" val="337095190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3143443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8981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9419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79995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00672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7518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5783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80440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0576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94303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886276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5334000" y="5181600"/>
            <a:ext cx="3810000" cy="609600"/>
          </a:xfrm>
        </p:spPr>
        <p:txBody>
          <a:bodyPr/>
          <a:lstStyle/>
          <a:p>
            <a:pPr eaLnBrk="1" hangingPunct="1"/>
            <a:r>
              <a:rPr lang="en-US" sz="2400">
                <a:solidFill>
                  <a:srgbClr val="DCA330"/>
                </a:solidFill>
                <a:latin typeface="Bernard MT Condensed" charset="0"/>
              </a:rPr>
              <a:t>Lesson 4: Becoming a Husband</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4" name="Flowchart: Alternate Process 3"/>
          <p:cNvSpPr/>
          <p:nvPr/>
        </p:nvSpPr>
        <p:spPr>
          <a:xfrm>
            <a:off x="533400" y="838200"/>
            <a:ext cx="7848600" cy="5486400"/>
          </a:xfrm>
          <a:prstGeom prst="flowChartAlternateProcess">
            <a:avLst/>
          </a:prstGeom>
          <a:solidFill>
            <a:srgbClr val="BA0631">
              <a:alpha val="68000"/>
            </a:srgb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i="1">
                <a:solidFill>
                  <a:srgbClr val="F3DFB7"/>
                </a:solidFill>
                <a:latin typeface="Colonna MT" charset="0"/>
                <a:cs typeface="Times New Roman" charset="0"/>
              </a:rPr>
              <a:t>“</a:t>
            </a:r>
            <a:r>
              <a:rPr lang="en-US" sz="2800" b="1" i="1">
                <a:solidFill>
                  <a:srgbClr val="F3DFB7"/>
                </a:solidFill>
                <a:latin typeface="Colonna MT" charset="0"/>
                <a:cs typeface="Times New Roman" charset="0"/>
              </a:rPr>
              <a:t>And the Lord God caused a deep sleep to fall upon Adam, and he slept: and he took one of his ribs, and closed up the flesh instead thereof; And the rib, which the Lord God had taken from man, made he a woman, and brought her unto the man. And Adam said, This is now bone of my bones, and flesh of my flesh: she shall be called Woman, because she was taken out of Man. Therefore shall a man leave his father and his mother, and shall cleave unto his wife: and they shall be one flesh</a:t>
            </a:r>
            <a:r>
              <a:rPr lang="ja-JP" altLang="en-US" sz="2800" b="1" i="1">
                <a:solidFill>
                  <a:srgbClr val="F3DFB7"/>
                </a:solidFill>
                <a:latin typeface="Colonna MT" charset="0"/>
                <a:cs typeface="Times New Roman" charset="0"/>
              </a:rPr>
              <a:t>”</a:t>
            </a:r>
            <a:r>
              <a:rPr lang="en-US" sz="2800" b="1" i="1">
                <a:solidFill>
                  <a:srgbClr val="F3DFB7"/>
                </a:solidFill>
                <a:latin typeface="Colonna MT" charset="0"/>
                <a:cs typeface="Times New Roman" charset="0"/>
              </a:rPr>
              <a:t> </a:t>
            </a:r>
            <a:r>
              <a:rPr lang="en-US" sz="2800" b="1">
                <a:solidFill>
                  <a:srgbClr val="F3DFB7"/>
                </a:solidFill>
                <a:latin typeface="Colonna MT" charset="0"/>
                <a:cs typeface="Times New Roman" charset="0"/>
              </a:rPr>
              <a:t>(Genesis 2:21-24).</a:t>
            </a:r>
            <a:r>
              <a:rPr lang="en-US" sz="2800" b="1">
                <a:solidFill>
                  <a:srgbClr val="F3DFB7"/>
                </a:solidFill>
                <a:latin typeface="Colonna MT" charset="0"/>
              </a:rPr>
              <a: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3" name="Rectangle 2"/>
          <p:cNvSpPr/>
          <p:nvPr/>
        </p:nvSpPr>
        <p:spPr>
          <a:xfrm>
            <a:off x="228600" y="381000"/>
            <a:ext cx="8686800" cy="1815882"/>
          </a:xfrm>
          <a:prstGeom prst="rect">
            <a:avLst/>
          </a:prstGeom>
          <a:solidFill>
            <a:srgbClr val="171735">
              <a:alpha val="84000"/>
            </a:srgbClr>
          </a:solidFill>
          <a:scene3d>
            <a:camera prst="orthographicFront"/>
            <a:lightRig rig="threePt" dir="t"/>
          </a:scene3d>
          <a:sp3d>
            <a:bevelT w="114300" prst="artDeco"/>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800" b="1">
                <a:solidFill>
                  <a:srgbClr val="DCA330"/>
                </a:solidFill>
                <a:latin typeface="Colonna MT" charset="0"/>
              </a:rPr>
              <a:t>These verses cover more than man</a:t>
            </a:r>
            <a:r>
              <a:rPr lang="ja-JP" altLang="en-US" sz="2800" b="1">
                <a:solidFill>
                  <a:srgbClr val="DCA330"/>
                </a:solidFill>
                <a:latin typeface="Colonna MT" charset="0"/>
              </a:rPr>
              <a:t>’</a:t>
            </a:r>
            <a:r>
              <a:rPr lang="en-US" sz="2800" b="1">
                <a:solidFill>
                  <a:srgbClr val="DCA330"/>
                </a:solidFill>
                <a:latin typeface="Colonna MT" charset="0"/>
              </a:rPr>
              <a:t>s need for a helpmeet. Man is to leave his father and his mother and cleave unto his wife, and they are to become one flesh. Several things are evident here:</a:t>
            </a:r>
          </a:p>
        </p:txBody>
      </p:sp>
      <p:sp>
        <p:nvSpPr>
          <p:cNvPr id="13315" name="Rectangle 3"/>
          <p:cNvSpPr>
            <a:spLocks noChangeArrowheads="1"/>
          </p:cNvSpPr>
          <p:nvPr/>
        </p:nvSpPr>
        <p:spPr bwMode="auto">
          <a:xfrm>
            <a:off x="2362200" y="2438400"/>
            <a:ext cx="67818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pPr>
            <a:r>
              <a:rPr lang="en-US" sz="2800" b="1">
                <a:solidFill>
                  <a:srgbClr val="DCA330"/>
                </a:solidFill>
                <a:latin typeface="Colonna MT" charset="0"/>
                <a:cs typeface="Times New Roman" charset="0"/>
              </a:rPr>
              <a:t>The woman was a part of the man—actually taken from his body.</a:t>
            </a:r>
            <a:endParaRPr lang="en-US" sz="2800" b="1">
              <a:solidFill>
                <a:srgbClr val="DCA330"/>
              </a:solidFill>
              <a:latin typeface="Colonna MT" charset="0"/>
            </a:endParaRPr>
          </a:p>
          <a:p>
            <a:pPr eaLnBrk="0" hangingPunct="0">
              <a:buFontTx/>
              <a:buChar char="•"/>
            </a:pPr>
            <a:r>
              <a:rPr lang="en-US" sz="2800" b="1">
                <a:solidFill>
                  <a:srgbClr val="DCA330"/>
                </a:solidFill>
                <a:latin typeface="Colonna MT" charset="0"/>
                <a:cs typeface="Times New Roman" charset="0"/>
              </a:rPr>
              <a:t>The man recognized where she came from and that she was a missing part of him.</a:t>
            </a:r>
            <a:endParaRPr lang="en-US" sz="2800" b="1">
              <a:solidFill>
                <a:srgbClr val="DCA330"/>
              </a:solidFill>
              <a:latin typeface="Colonna MT" charset="0"/>
            </a:endParaRPr>
          </a:p>
          <a:p>
            <a:pPr eaLnBrk="0" hangingPunct="0">
              <a:buFontTx/>
              <a:buChar char="•"/>
            </a:pPr>
            <a:r>
              <a:rPr lang="en-US" sz="2800" b="1">
                <a:solidFill>
                  <a:srgbClr val="DCA330"/>
                </a:solidFill>
                <a:latin typeface="Colonna MT" charset="0"/>
                <a:cs typeface="Times New Roman" charset="0"/>
              </a:rPr>
              <a:t>He was so close to this woman that he would leave his father and his mother, and actually stick to or hold fast (cleave) to her.</a:t>
            </a:r>
          </a:p>
          <a:p>
            <a:pPr eaLnBrk="0" hangingPunct="0">
              <a:buFont typeface="Arial" charset="0"/>
              <a:buChar char="•"/>
            </a:pPr>
            <a:r>
              <a:rPr lang="en-US" sz="2800" b="1">
                <a:solidFill>
                  <a:srgbClr val="DCA330"/>
                </a:solidFill>
                <a:latin typeface="Colonna MT" charset="0"/>
                <a:cs typeface="Times New Roman" charset="0"/>
              </a:rPr>
              <a:t>The man and his wife would be so close, in every way, that they share all of life.</a:t>
            </a:r>
            <a:r>
              <a:rPr lang="en-US" sz="2800" b="1">
                <a:solidFill>
                  <a:srgbClr val="DCA330"/>
                </a:solidFill>
                <a:latin typeface="Colonna MT" charset="0"/>
              </a:rPr>
              <a: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13315">
                                            <p:txEl>
                                              <p:pRg st="0" end="0"/>
                                            </p:txEl>
                                          </p:spTgt>
                                        </p:tgtEl>
                                        <p:attrNameLst>
                                          <p:attrName>style.visibility</p:attrName>
                                        </p:attrNameLst>
                                      </p:cBhvr>
                                      <p:to>
                                        <p:strVal val="visible"/>
                                      </p:to>
                                    </p:set>
                                    <p:animEffect transition="in" filter="fade">
                                      <p:cBhvr>
                                        <p:cTn id="14" dur="1000"/>
                                        <p:tgtEl>
                                          <p:spTgt spid="13315">
                                            <p:txEl>
                                              <p:pRg st="0" end="0"/>
                                            </p:txEl>
                                          </p:spTgt>
                                        </p:tgtEl>
                                      </p:cBhvr>
                                    </p:animEffect>
                                    <p:anim calcmode="lin" valueType="num">
                                      <p:cBhvr>
                                        <p:cTn id="15" dur="10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331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13315">
                                            <p:txEl>
                                              <p:pRg st="1" end="1"/>
                                            </p:txEl>
                                          </p:spTgt>
                                        </p:tgtEl>
                                        <p:attrNameLst>
                                          <p:attrName>style.visibility</p:attrName>
                                        </p:attrNameLst>
                                      </p:cBhvr>
                                      <p:to>
                                        <p:strVal val="visible"/>
                                      </p:to>
                                    </p:set>
                                    <p:animEffect transition="in" filter="fade">
                                      <p:cBhvr>
                                        <p:cTn id="21" dur="1000"/>
                                        <p:tgtEl>
                                          <p:spTgt spid="13315">
                                            <p:txEl>
                                              <p:pRg st="1" end="1"/>
                                            </p:txEl>
                                          </p:spTgt>
                                        </p:tgtEl>
                                      </p:cBhvr>
                                    </p:animEffect>
                                    <p:anim calcmode="lin" valueType="num">
                                      <p:cBhvr>
                                        <p:cTn id="22" dur="10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1331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13315">
                                            <p:txEl>
                                              <p:pRg st="2" end="2"/>
                                            </p:txEl>
                                          </p:spTgt>
                                        </p:tgtEl>
                                        <p:attrNameLst>
                                          <p:attrName>style.visibility</p:attrName>
                                        </p:attrNameLst>
                                      </p:cBhvr>
                                      <p:to>
                                        <p:strVal val="visible"/>
                                      </p:to>
                                    </p:set>
                                    <p:animEffect transition="in" filter="fade">
                                      <p:cBhvr>
                                        <p:cTn id="28" dur="1000"/>
                                        <p:tgtEl>
                                          <p:spTgt spid="13315">
                                            <p:txEl>
                                              <p:pRg st="2" end="2"/>
                                            </p:txEl>
                                          </p:spTgt>
                                        </p:tgtEl>
                                      </p:cBhvr>
                                    </p:animEffect>
                                    <p:anim calcmode="lin" valueType="num">
                                      <p:cBhvr>
                                        <p:cTn id="29" dur="10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1331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nodeType="clickEffect">
                                  <p:stCondLst>
                                    <p:cond delay="0"/>
                                  </p:stCondLst>
                                  <p:childTnLst>
                                    <p:set>
                                      <p:cBhvr>
                                        <p:cTn id="34" dur="1" fill="hold">
                                          <p:stCondLst>
                                            <p:cond delay="0"/>
                                          </p:stCondLst>
                                        </p:cTn>
                                        <p:tgtEl>
                                          <p:spTgt spid="13315">
                                            <p:txEl>
                                              <p:pRg st="3" end="3"/>
                                            </p:txEl>
                                          </p:spTgt>
                                        </p:tgtEl>
                                        <p:attrNameLst>
                                          <p:attrName>style.visibility</p:attrName>
                                        </p:attrNameLst>
                                      </p:cBhvr>
                                      <p:to>
                                        <p:strVal val="visible"/>
                                      </p:to>
                                    </p:set>
                                    <p:animEffect transition="in" filter="fade">
                                      <p:cBhvr>
                                        <p:cTn id="35" dur="1000"/>
                                        <p:tgtEl>
                                          <p:spTgt spid="13315">
                                            <p:txEl>
                                              <p:pRg st="3" end="3"/>
                                            </p:txEl>
                                          </p:spTgt>
                                        </p:tgtEl>
                                      </p:cBhvr>
                                    </p:animEffect>
                                    <p:anim calcmode="lin" valueType="num">
                                      <p:cBhvr>
                                        <p:cTn id="36" dur="1000" fill="hold"/>
                                        <p:tgtEl>
                                          <p:spTgt spid="13315">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1331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3" name="Rectangle 2"/>
          <p:cNvSpPr>
            <a:spLocks noChangeArrowheads="1"/>
          </p:cNvSpPr>
          <p:nvPr/>
        </p:nvSpPr>
        <p:spPr bwMode="auto">
          <a:xfrm rot="-464213">
            <a:off x="4410075" y="2867025"/>
            <a:ext cx="4343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This understanding of the shift in a husband</a:t>
            </a:r>
            <a:r>
              <a:rPr lang="ja-JP" altLang="en-US" sz="2800" b="1">
                <a:solidFill>
                  <a:srgbClr val="BA0631"/>
                </a:solidFill>
                <a:latin typeface="Colonna MT" charset="0"/>
              </a:rPr>
              <a:t>’</a:t>
            </a:r>
            <a:r>
              <a:rPr lang="en-US" sz="2800" b="1">
                <a:solidFill>
                  <a:srgbClr val="BA0631"/>
                </a:solidFill>
                <a:latin typeface="Colonna MT" charset="0"/>
              </a:rPr>
              <a:t>s loyalty from the parents to his wife is an important part of the role of a husband. He is no more a single being, but part of a whole that includes his wife.</a:t>
            </a:r>
          </a:p>
        </p:txBody>
      </p:sp>
      <p:pic>
        <p:nvPicPr>
          <p:cNvPr id="14339" name="Picture 3" descr="C:\Users\Candra Poitras\Pictures\ybuai71204914815[1].jpg"/>
          <p:cNvPicPr>
            <a:picLocks noChangeAspect="1" noChangeArrowheads="1"/>
          </p:cNvPicPr>
          <p:nvPr/>
        </p:nvPicPr>
        <p:blipFill>
          <a:blip r:embed="rId3" cstate="print">
            <a:grayscl/>
            <a:lum contrast="25000"/>
          </a:blip>
          <a:srcRect/>
          <a:stretch>
            <a:fillRect/>
          </a:stretch>
        </p:blipFill>
        <p:spPr bwMode="auto">
          <a:xfrm>
            <a:off x="304800" y="228600"/>
            <a:ext cx="4410075" cy="2695575"/>
          </a:xfrm>
          <a:prstGeom prst="rect">
            <a:avLst/>
          </a:prstGeom>
          <a:solidFill>
            <a:srgbClr val="FFFFFF">
              <a:shade val="85000"/>
            </a:srgbClr>
          </a:solidFill>
          <a:ln w="190500" cap="rnd">
            <a:solidFill>
              <a:srgbClr val="BA0631"/>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500" fill="hold"/>
                                        <p:tgtEl>
                                          <p:spTgt spid="14339"/>
                                        </p:tgtEl>
                                        <p:attrNameLst>
                                          <p:attrName>ppt_w</p:attrName>
                                        </p:attrNameLst>
                                      </p:cBhvr>
                                      <p:tavLst>
                                        <p:tav tm="0">
                                          <p:val>
                                            <p:fltVal val="0"/>
                                          </p:val>
                                        </p:tav>
                                        <p:tav tm="100000">
                                          <p:val>
                                            <p:strVal val="#ppt_w"/>
                                          </p:val>
                                        </p:tav>
                                      </p:tavLst>
                                    </p:anim>
                                    <p:anim calcmode="lin" valueType="num">
                                      <p:cBhvr>
                                        <p:cTn id="8" dur="500" fill="hold"/>
                                        <p:tgtEl>
                                          <p:spTgt spid="14339"/>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3" name="Rectangle 2"/>
          <p:cNvSpPr>
            <a:spLocks noChangeArrowheads="1"/>
          </p:cNvSpPr>
          <p:nvPr/>
        </p:nvSpPr>
        <p:spPr bwMode="auto">
          <a:xfrm>
            <a:off x="152400" y="152400"/>
            <a:ext cx="4572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3DFB7"/>
                </a:solidFill>
                <a:latin typeface="Colonna MT" charset="0"/>
              </a:rPr>
              <a:t>Our key verse speaks of the husband as the </a:t>
            </a:r>
            <a:r>
              <a:rPr lang="ja-JP" altLang="en-US" sz="2800" b="1">
                <a:solidFill>
                  <a:srgbClr val="F3DFB7"/>
                </a:solidFill>
                <a:latin typeface="Colonna MT" charset="0"/>
              </a:rPr>
              <a:t>“</a:t>
            </a:r>
            <a:r>
              <a:rPr lang="en-US" sz="2800" b="1">
                <a:solidFill>
                  <a:srgbClr val="F3DFB7"/>
                </a:solidFill>
                <a:latin typeface="Colonna MT" charset="0"/>
              </a:rPr>
              <a:t>head</a:t>
            </a:r>
            <a:r>
              <a:rPr lang="ja-JP" altLang="en-US" sz="2800" b="1">
                <a:solidFill>
                  <a:srgbClr val="F3DFB7"/>
                </a:solidFill>
                <a:latin typeface="Colonna MT" charset="0"/>
              </a:rPr>
              <a:t>”</a:t>
            </a:r>
            <a:r>
              <a:rPr lang="en-US" sz="2800" b="1">
                <a:solidFill>
                  <a:srgbClr val="F3DFB7"/>
                </a:solidFill>
                <a:latin typeface="Colonna MT" charset="0"/>
              </a:rPr>
              <a:t> of the wife. Most people do not know what this means. God</a:t>
            </a:r>
            <a:r>
              <a:rPr lang="ja-JP" altLang="en-US" sz="2800" b="1">
                <a:solidFill>
                  <a:srgbClr val="F3DFB7"/>
                </a:solidFill>
                <a:latin typeface="Colonna MT" charset="0"/>
              </a:rPr>
              <a:t>’</a:t>
            </a:r>
            <a:r>
              <a:rPr lang="en-US" sz="2800" b="1">
                <a:solidFill>
                  <a:srgbClr val="F3DFB7"/>
                </a:solidFill>
                <a:latin typeface="Colonna MT" charset="0"/>
              </a:rPr>
              <a:t>s Word makes it clear, using the comparison between Christ and the church and the husband and wife. </a:t>
            </a:r>
          </a:p>
        </p:txBody>
      </p:sp>
      <p:pic>
        <p:nvPicPr>
          <p:cNvPr id="15364" name="Picture 4" descr="C:\Users\Candra Poitras\Pictures\ChurchFront2[1].jpg"/>
          <p:cNvPicPr>
            <a:picLocks noChangeAspect="1" noChangeArrowheads="1"/>
          </p:cNvPicPr>
          <p:nvPr/>
        </p:nvPicPr>
        <p:blipFill>
          <a:blip r:embed="rId3" cstate="screen">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a:off x="5610225" y="3901942"/>
            <a:ext cx="3533775" cy="2956058"/>
          </a:xfrm>
          <a:prstGeom prst="rect">
            <a:avLst/>
          </a:prstGeom>
          <a:ln>
            <a:noFill/>
          </a:ln>
          <a:effectLst>
            <a:softEdge rad="112500"/>
          </a:effectLst>
        </p:spPr>
      </p:pic>
      <p:pic>
        <p:nvPicPr>
          <p:cNvPr id="15365" name="Picture 5" descr="C:\Users\Candra Poitras\Pictures\married-couple-holding-hands2[1].jpg"/>
          <p:cNvPicPr>
            <a:picLocks noChangeAspect="1" noChangeArrowheads="1"/>
          </p:cNvPicPr>
          <p:nvPr/>
        </p:nvPicPr>
        <p:blipFill>
          <a:blip r:embed="rId4" cstate="print">
            <a:duotone>
              <a:prstClr val="black"/>
              <a:srgbClr val="D9C3A5">
                <a:tint val="50000"/>
                <a:satMod val="180000"/>
              </a:srgbClr>
            </a:duotone>
          </a:blip>
          <a:srcRect/>
          <a:stretch>
            <a:fillRect/>
          </a:stretch>
        </p:blipFill>
        <p:spPr bwMode="auto">
          <a:xfrm>
            <a:off x="5181600" y="2286000"/>
            <a:ext cx="2286000" cy="3419475"/>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3" name="Rectangle 3"/>
          <p:cNvSpPr>
            <a:spLocks noChangeArrowheads="1"/>
          </p:cNvSpPr>
          <p:nvPr/>
        </p:nvSpPr>
        <p:spPr bwMode="auto">
          <a:xfrm>
            <a:off x="2362200" y="457200"/>
            <a:ext cx="6781800" cy="612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tabLst>
                <a:tab pos="228600" algn="l"/>
              </a:tabLst>
            </a:pPr>
            <a:r>
              <a:rPr lang="en-US" sz="2800" b="1">
                <a:solidFill>
                  <a:srgbClr val="DCA330"/>
                </a:solidFill>
                <a:latin typeface="Colonna MT" charset="0"/>
                <a:cs typeface="Times New Roman" charset="0"/>
              </a:rPr>
              <a:t>His responsibilities as </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head of the wife</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 should include:</a:t>
            </a:r>
          </a:p>
          <a:p>
            <a:pPr eaLnBrk="0" hangingPunct="0">
              <a:tabLst>
                <a:tab pos="228600" algn="l"/>
              </a:tabLst>
            </a:pPr>
            <a:endParaRPr lang="en-US" sz="2800" b="1">
              <a:solidFill>
                <a:srgbClr val="F3DFB7"/>
              </a:solidFill>
              <a:latin typeface="Colonna MT" charset="0"/>
            </a:endParaRPr>
          </a:p>
          <a:p>
            <a:pPr eaLnBrk="0" hangingPunct="0">
              <a:buFont typeface="Wingdings" charset="0"/>
              <a:buChar char="v"/>
              <a:tabLst>
                <a:tab pos="228600" algn="l"/>
              </a:tabLst>
            </a:pPr>
            <a:r>
              <a:rPr lang="ja-JP" altLang="en-US" sz="2800" b="1">
                <a:solidFill>
                  <a:srgbClr val="47AAFB"/>
                </a:solidFill>
                <a:latin typeface="Colonna MT" charset="0"/>
                <a:cs typeface="Times New Roman" charset="0"/>
              </a:rPr>
              <a:t>“</a:t>
            </a:r>
            <a:r>
              <a:rPr lang="en-US" sz="2800" b="1">
                <a:solidFill>
                  <a:srgbClr val="47AAFB"/>
                </a:solidFill>
                <a:latin typeface="Colonna MT" charset="0"/>
                <a:cs typeface="Times New Roman" charset="0"/>
              </a:rPr>
              <a:t>Leadership and provision for the family</a:t>
            </a:r>
            <a:r>
              <a:rPr lang="ja-JP" altLang="en-US" sz="2800" b="1">
                <a:solidFill>
                  <a:srgbClr val="47AAFB"/>
                </a:solidFill>
                <a:latin typeface="Colonna MT" charset="0"/>
                <a:cs typeface="Times New Roman" charset="0"/>
              </a:rPr>
              <a:t>’</a:t>
            </a:r>
            <a:r>
              <a:rPr lang="en-US" sz="2800" b="1">
                <a:solidFill>
                  <a:srgbClr val="47AAFB"/>
                </a:solidFill>
                <a:latin typeface="Colonna MT" charset="0"/>
                <a:cs typeface="Times New Roman" charset="0"/>
              </a:rPr>
              <a:t>s spiritual and domestic needs (Ephesians 5:23-24; Genesis 3: 16-19; 1 Timothy 5:8);</a:t>
            </a:r>
            <a:endParaRPr lang="en-US" sz="2800" b="1">
              <a:solidFill>
                <a:srgbClr val="47AAFB"/>
              </a:solidFill>
              <a:latin typeface="Colonna MT" charset="0"/>
            </a:endParaRPr>
          </a:p>
          <a:p>
            <a:pPr eaLnBrk="0" hangingPunct="0">
              <a:buFont typeface="Wingdings" charset="0"/>
              <a:buChar char="v"/>
              <a:tabLst>
                <a:tab pos="228600" algn="l"/>
              </a:tabLst>
            </a:pP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Love, protection, security, and interest in her welfare in the same manner that Christ loves the church (Ephesians 5:25-33);</a:t>
            </a:r>
            <a:endParaRPr lang="en-US" sz="2800" b="1">
              <a:solidFill>
                <a:srgbClr val="F3DFB7"/>
              </a:solidFill>
              <a:latin typeface="Colonna MT" charset="0"/>
            </a:endParaRPr>
          </a:p>
          <a:p>
            <a:pPr eaLnBrk="0" hangingPunct="0">
              <a:buFont typeface="Wingdings" charset="0"/>
              <a:buChar char="v"/>
              <a:tabLst>
                <a:tab pos="228600" algn="l"/>
              </a:tabLst>
            </a:pP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Honor, understanding, appreciation, and thoughtfulness (Colossians 3:19; 1 Peter 3:7);</a:t>
            </a:r>
          </a:p>
          <a:p>
            <a:pPr eaLnBrk="0" hangingPunct="0">
              <a:buFont typeface="Wingdings" charset="0"/>
              <a:buChar char="v"/>
              <a:tabLst>
                <a:tab pos="228600" algn="l"/>
              </a:tabLst>
            </a:pPr>
            <a:r>
              <a:rPr lang="ja-JP" altLang="en-US" sz="2800" b="1">
                <a:solidFill>
                  <a:srgbClr val="47AAFB"/>
                </a:solidFill>
                <a:latin typeface="Colonna MT" charset="0"/>
                <a:cs typeface="Times New Roman" charset="0"/>
              </a:rPr>
              <a:t>“</a:t>
            </a:r>
            <a:r>
              <a:rPr lang="en-US" sz="2800" b="1">
                <a:solidFill>
                  <a:srgbClr val="47AAFB"/>
                </a:solidFill>
                <a:latin typeface="Colonna MT" charset="0"/>
                <a:cs typeface="Times New Roman" charset="0"/>
              </a:rPr>
              <a:t>Absolute faithfulness and fidelity to the marriage relationship (Ephesians 5:31; Matthew 5:27-28).</a:t>
            </a:r>
            <a:r>
              <a:rPr lang="ja-JP" altLang="en-US" sz="2800" b="1">
                <a:solidFill>
                  <a:srgbClr val="47AAFB"/>
                </a:solidFill>
                <a:latin typeface="Colonna MT" charset="0"/>
                <a:cs typeface="Times New Roman" charset="0"/>
              </a:rPr>
              <a:t>”</a:t>
            </a:r>
            <a:r>
              <a:rPr lang="en-US" sz="2800" b="1">
                <a:solidFill>
                  <a:srgbClr val="47AAFB"/>
                </a:solidFill>
                <a:latin typeface="Colonna MT" charset="0"/>
              </a:rPr>
              <a: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26" dur="5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27"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8" dur="5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29" dur="500"/>
                                        <p:tgtEl>
                                          <p:spTgt spid="3">
                                            <p:txEl>
                                              <p:pRg st="3" end="3"/>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p:cTn id="34" dur="500" fill="hold"/>
                                        <p:tgtEl>
                                          <p:spTgt spid="3">
                                            <p:txEl>
                                              <p:pRg st="4" end="4"/>
                                            </p:txEl>
                                          </p:spTgt>
                                        </p:tgtEl>
                                        <p:attrNameLst>
                                          <p:attrName>ppt_w</p:attrName>
                                        </p:attrNameLst>
                                      </p:cBhvr>
                                      <p:tavLst>
                                        <p:tav tm="0">
                                          <p:val>
                                            <p:strVal val="#ppt_w*0.05"/>
                                          </p:val>
                                        </p:tav>
                                        <p:tav tm="100000">
                                          <p:val>
                                            <p:strVal val="#ppt_w"/>
                                          </p:val>
                                        </p:tav>
                                      </p:tavLst>
                                    </p:anim>
                                    <p:anim calcmode="lin" valueType="num">
                                      <p:cBhvr>
                                        <p:cTn id="35" dur="5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36"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7" dur="500" fill="hold"/>
                                        <p:tgtEl>
                                          <p:spTgt spid="3">
                                            <p:txEl>
                                              <p:pRg st="4" end="4"/>
                                            </p:txEl>
                                          </p:spTgt>
                                        </p:tgtEl>
                                        <p:attrNameLst>
                                          <p:attrName>ppt_y</p:attrName>
                                        </p:attrNameLst>
                                      </p:cBhvr>
                                      <p:tavLst>
                                        <p:tav tm="0">
                                          <p:val>
                                            <p:strVal val="#ppt_y"/>
                                          </p:val>
                                        </p:tav>
                                        <p:tav tm="100000">
                                          <p:val>
                                            <p:strVal val="#ppt_y"/>
                                          </p:val>
                                        </p:tav>
                                      </p:tavLst>
                                    </p:anim>
                                    <p:animEffect transition="in" filter="fade">
                                      <p:cBhvr>
                                        <p:cTn id="38" dur="500"/>
                                        <p:tgtEl>
                                          <p:spTgt spid="3">
                                            <p:txEl>
                                              <p:pRg st="4" end="4"/>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p:cTn id="43" dur="500" fill="hold"/>
                                        <p:tgtEl>
                                          <p:spTgt spid="3">
                                            <p:txEl>
                                              <p:pRg st="5" end="5"/>
                                            </p:txEl>
                                          </p:spTgt>
                                        </p:tgtEl>
                                        <p:attrNameLst>
                                          <p:attrName>ppt_w</p:attrName>
                                        </p:attrNameLst>
                                      </p:cBhvr>
                                      <p:tavLst>
                                        <p:tav tm="0">
                                          <p:val>
                                            <p:strVal val="#ppt_w*0.05"/>
                                          </p:val>
                                        </p:tav>
                                        <p:tav tm="100000">
                                          <p:val>
                                            <p:strVal val="#ppt_w"/>
                                          </p:val>
                                        </p:tav>
                                      </p:tavLst>
                                    </p:anim>
                                    <p:anim calcmode="lin" valueType="num">
                                      <p:cBhvr>
                                        <p:cTn id="44" dur="5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45" dur="5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46" dur="500" fill="hold"/>
                                        <p:tgtEl>
                                          <p:spTgt spid="3">
                                            <p:txEl>
                                              <p:pRg st="5" end="5"/>
                                            </p:txEl>
                                          </p:spTgt>
                                        </p:tgtEl>
                                        <p:attrNameLst>
                                          <p:attrName>ppt_y</p:attrName>
                                        </p:attrNameLst>
                                      </p:cBhvr>
                                      <p:tavLst>
                                        <p:tav tm="0">
                                          <p:val>
                                            <p:strVal val="#ppt_y"/>
                                          </p:val>
                                        </p:tav>
                                        <p:tav tm="100000">
                                          <p:val>
                                            <p:strVal val="#ppt_y"/>
                                          </p:val>
                                        </p:tav>
                                      </p:tavLst>
                                    </p:anim>
                                    <p:animEffect transition="in" filter="fade">
                                      <p:cBhvr>
                                        <p:cTn id="4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3" name="Rectangle 2"/>
          <p:cNvSpPr>
            <a:spLocks noChangeArrowheads="1"/>
          </p:cNvSpPr>
          <p:nvPr/>
        </p:nvSpPr>
        <p:spPr bwMode="auto">
          <a:xfrm>
            <a:off x="2057400" y="762000"/>
            <a:ext cx="70866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BA0631"/>
                </a:solidFill>
                <a:latin typeface="Colonna MT" charset="0"/>
              </a:rPr>
              <a:t>The foundation of all roles of the married man is the attitude of service. </a:t>
            </a:r>
          </a:p>
        </p:txBody>
      </p:sp>
      <p:sp>
        <p:nvSpPr>
          <p:cNvPr id="17411" name="Rectangle 3"/>
          <p:cNvSpPr>
            <a:spLocks noChangeArrowheads="1"/>
          </p:cNvSpPr>
          <p:nvPr/>
        </p:nvSpPr>
        <p:spPr bwMode="auto">
          <a:xfrm>
            <a:off x="2590800" y="1905000"/>
            <a:ext cx="65532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47AAFB"/>
                </a:solidFill>
                <a:latin typeface="Colonna MT" charset="0"/>
                <a:cs typeface="Times New Roman" charset="0"/>
              </a:rPr>
              <a:t>This attitude will cause a man to serve God with his whole heart, because he knows how much God loves him. </a:t>
            </a:r>
            <a:endParaRPr lang="en-US" sz="2800" b="1">
              <a:solidFill>
                <a:srgbClr val="47AAFB"/>
              </a:solidFill>
              <a:latin typeface="Colonna MT" charset="0"/>
            </a:endParaRPr>
          </a:p>
          <a:p>
            <a:pPr eaLnBrk="0" hangingPunct="0">
              <a:buFontTx/>
              <a:buChar char="•"/>
              <a:tabLst>
                <a:tab pos="228600" algn="l"/>
              </a:tabLst>
            </a:pPr>
            <a:r>
              <a:rPr lang="en-US" sz="2800" b="1">
                <a:solidFill>
                  <a:srgbClr val="BA0631"/>
                </a:solidFill>
                <a:latin typeface="Colonna MT" charset="0"/>
                <a:cs typeface="Times New Roman" charset="0"/>
              </a:rPr>
              <a:t>It will make him serve his wife in love as he tries to lead her by example to follow the Lord.</a:t>
            </a:r>
            <a:endParaRPr lang="en-US" sz="2800" b="1">
              <a:solidFill>
                <a:srgbClr val="BA0631"/>
              </a:solidFill>
              <a:latin typeface="Colonna MT" charset="0"/>
            </a:endParaRPr>
          </a:p>
          <a:p>
            <a:pPr eaLnBrk="0" hangingPunct="0">
              <a:buFontTx/>
              <a:buChar char="•"/>
              <a:tabLst>
                <a:tab pos="228600" algn="l"/>
              </a:tabLst>
            </a:pPr>
            <a:r>
              <a:rPr lang="en-US" sz="2800" b="1">
                <a:solidFill>
                  <a:srgbClr val="171735"/>
                </a:solidFill>
                <a:latin typeface="Colonna MT" charset="0"/>
                <a:cs typeface="Times New Roman" charset="0"/>
              </a:rPr>
              <a:t>It will be the driving force behind every bit of training he gives to his children.</a:t>
            </a:r>
            <a:endParaRPr lang="en-US" sz="2800" b="1">
              <a:solidFill>
                <a:srgbClr val="171735"/>
              </a:solidFill>
              <a:latin typeface="Colonna MT"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17411">
                                            <p:txEl>
                                              <p:pRg st="0" end="0"/>
                                            </p:txEl>
                                          </p:spTgt>
                                        </p:tgtEl>
                                        <p:attrNameLst>
                                          <p:attrName>style.visibility</p:attrName>
                                        </p:attrNameLst>
                                      </p:cBhvr>
                                      <p:to>
                                        <p:strVal val="visible"/>
                                      </p:to>
                                    </p:set>
                                    <p:animEffect transition="in" filter="fade">
                                      <p:cBhvr>
                                        <p:cTn id="15" dur="1000"/>
                                        <p:tgtEl>
                                          <p:spTgt spid="17411">
                                            <p:txEl>
                                              <p:pRg st="0" end="0"/>
                                            </p:txEl>
                                          </p:spTgt>
                                        </p:tgtEl>
                                      </p:cBhvr>
                                    </p:animEffect>
                                    <p:anim calcmode="lin" valueType="num">
                                      <p:cBhvr>
                                        <p:cTn id="16" dur="10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7411">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741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17411">
                                            <p:txEl>
                                              <p:pRg st="1" end="1"/>
                                            </p:txEl>
                                          </p:spTgt>
                                        </p:tgtEl>
                                        <p:attrNameLst>
                                          <p:attrName>style.visibility</p:attrName>
                                        </p:attrNameLst>
                                      </p:cBhvr>
                                      <p:to>
                                        <p:strVal val="visible"/>
                                      </p:to>
                                    </p:set>
                                    <p:animEffect transition="in" filter="fade">
                                      <p:cBhvr>
                                        <p:cTn id="23" dur="1000"/>
                                        <p:tgtEl>
                                          <p:spTgt spid="17411">
                                            <p:txEl>
                                              <p:pRg st="1" end="1"/>
                                            </p:txEl>
                                          </p:spTgt>
                                        </p:tgtEl>
                                      </p:cBhvr>
                                    </p:animEffect>
                                    <p:anim calcmode="lin" valueType="num">
                                      <p:cBhvr>
                                        <p:cTn id="24" dur="10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17411">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741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nodeType="clickEffect">
                                  <p:stCondLst>
                                    <p:cond delay="0"/>
                                  </p:stCondLst>
                                  <p:childTnLst>
                                    <p:set>
                                      <p:cBhvr>
                                        <p:cTn id="30" dur="1" fill="hold">
                                          <p:stCondLst>
                                            <p:cond delay="0"/>
                                          </p:stCondLst>
                                        </p:cTn>
                                        <p:tgtEl>
                                          <p:spTgt spid="17411">
                                            <p:txEl>
                                              <p:pRg st="2" end="2"/>
                                            </p:txEl>
                                          </p:spTgt>
                                        </p:tgtEl>
                                        <p:attrNameLst>
                                          <p:attrName>style.visibility</p:attrName>
                                        </p:attrNameLst>
                                      </p:cBhvr>
                                      <p:to>
                                        <p:strVal val="visible"/>
                                      </p:to>
                                    </p:set>
                                    <p:animEffect transition="in" filter="fade">
                                      <p:cBhvr>
                                        <p:cTn id="31" dur="1000"/>
                                        <p:tgtEl>
                                          <p:spTgt spid="17411">
                                            <p:txEl>
                                              <p:pRg st="2" end="2"/>
                                            </p:txEl>
                                          </p:spTgt>
                                        </p:tgtEl>
                                      </p:cBhvr>
                                    </p:animEffect>
                                    <p:anim calcmode="lin" valueType="num">
                                      <p:cBhvr>
                                        <p:cTn id="32" dur="10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17411">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7411">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4" name="Rounded Rectangle 3"/>
          <p:cNvSpPr/>
          <p:nvPr/>
        </p:nvSpPr>
        <p:spPr>
          <a:xfrm rot="21132661">
            <a:off x="2971800" y="1600200"/>
            <a:ext cx="5181600" cy="4038600"/>
          </a:xfrm>
          <a:prstGeom prst="roundRect">
            <a:avLst/>
          </a:prstGeom>
          <a:solidFill>
            <a:srgbClr val="171735"/>
          </a:solidFill>
          <a:ln w="88900">
            <a:solidFill>
              <a:srgbClr val="BA0631"/>
            </a:solidFill>
          </a:ln>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i="1">
                <a:solidFill>
                  <a:srgbClr val="BA0631"/>
                </a:solidFill>
                <a:latin typeface="Colonna MT" charset="0"/>
                <a:cs typeface="Times New Roman" charset="0"/>
              </a:rPr>
              <a:t>“</a:t>
            </a:r>
            <a:r>
              <a:rPr lang="en-US" sz="2800" b="1" i="1">
                <a:solidFill>
                  <a:srgbClr val="BA0631"/>
                </a:solidFill>
                <a:latin typeface="Colonna MT" charset="0"/>
                <a:cs typeface="Times New Roman" charset="0"/>
              </a:rPr>
              <a:t>For the husband is the head of the wife, even as Christ is the head of the church: and he is the saviour of the body</a:t>
            </a:r>
            <a:r>
              <a:rPr lang="ja-JP" altLang="en-US" sz="2800" b="1" i="1">
                <a:solidFill>
                  <a:srgbClr val="BA0631"/>
                </a:solidFill>
                <a:latin typeface="Colonna MT" charset="0"/>
                <a:cs typeface="Times New Roman" charset="0"/>
              </a:rPr>
              <a:t>”</a:t>
            </a:r>
            <a:endParaRPr lang="en-US" sz="2800" b="1">
              <a:solidFill>
                <a:srgbClr val="BA0631"/>
              </a:solidFill>
              <a:latin typeface="Colonna MT" charset="0"/>
              <a:cs typeface="Times New Roman" charset="0"/>
            </a:endParaRPr>
          </a:p>
          <a:p>
            <a:pPr algn="ctr"/>
            <a:r>
              <a:rPr lang="en-US" sz="2800" b="1">
                <a:solidFill>
                  <a:srgbClr val="BA0631"/>
                </a:solidFill>
                <a:latin typeface="Colonna MT" charset="0"/>
                <a:cs typeface="Times New Roman" charset="0"/>
              </a:rPr>
              <a:t>(Ephesians 5:23).</a:t>
            </a:r>
            <a:r>
              <a:rPr lang="en-US" sz="2800">
                <a:solidFill>
                  <a:srgbClr val="BA0631"/>
                </a:solidFill>
                <a:latin typeface="Colonna MT" charset="0"/>
              </a:rPr>
              <a: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style.rotation</p:attrName>
                                        </p:attrNameLst>
                                      </p:cBhvr>
                                      <p:tavLst>
                                        <p:tav tm="0">
                                          <p:val>
                                            <p:fltVal val="720"/>
                                          </p:val>
                                        </p:tav>
                                        <p:tav tm="100000">
                                          <p:val>
                                            <p:fltVal val="0"/>
                                          </p:val>
                                        </p:tav>
                                      </p:tavLst>
                                    </p:anim>
                                    <p:anim calcmode="lin" valueType="num">
                                      <p:cBhvr>
                                        <p:cTn id="9" dur="1000" fill="hold"/>
                                        <p:tgtEl>
                                          <p:spTgt spid="4"/>
                                        </p:tgtEl>
                                        <p:attrNameLst>
                                          <p:attrName>ppt_h</p:attrName>
                                        </p:attrNameLst>
                                      </p:cBhvr>
                                      <p:tavLst>
                                        <p:tav tm="0">
                                          <p:val>
                                            <p:fltVal val="0"/>
                                          </p:val>
                                        </p:tav>
                                        <p:tav tm="100000">
                                          <p:val>
                                            <p:strVal val="#ppt_h"/>
                                          </p:val>
                                        </p:tav>
                                      </p:tavLst>
                                    </p:anim>
                                    <p:anim calcmode="lin" valueType="num">
                                      <p:cBhvr>
                                        <p:cTn id="10" dur="1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22"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5123" name="Rectangle 3"/>
          <p:cNvSpPr>
            <a:spLocks noChangeArrowheads="1"/>
          </p:cNvSpPr>
          <p:nvPr/>
        </p:nvSpPr>
        <p:spPr bwMode="auto">
          <a:xfrm>
            <a:off x="2438400" y="838200"/>
            <a:ext cx="6400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171735"/>
                </a:solidFill>
                <a:latin typeface="Colonna MT" charset="0"/>
                <a:cs typeface="Times New Roman" charset="0"/>
              </a:rPr>
              <a:t>Many men do not understand their role in the success of the marriage and family. God has given the family a clear path, and His methods always work well—no matter the culture and background.</a:t>
            </a:r>
            <a:endParaRPr lang="en-US" sz="2800" b="1">
              <a:solidFill>
                <a:srgbClr val="171735"/>
              </a:solidFill>
              <a:latin typeface="Colonna MT" charset="0"/>
            </a:endParaRPr>
          </a:p>
        </p:txBody>
      </p:sp>
      <p:pic>
        <p:nvPicPr>
          <p:cNvPr id="5124" name="Picture 4" descr="C:\Users\Candra Poitras\Pictures\the_white_path_____by_mosredna[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4600" y="3200400"/>
            <a:ext cx="3429000" cy="3429000"/>
          </a:xfrm>
          <a:prstGeom prst="rect">
            <a:avLst/>
          </a:prstGeom>
          <a:solidFill>
            <a:srgbClr val="BA0631"/>
          </a:solidFill>
          <a:ln w="190500" cap="rnd">
            <a:solidFill>
              <a:srgbClr val="BA0631"/>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125" name="Picture 5" descr="C:\Users\Candra Poitras\Pictures\bible[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24400" y="3657600"/>
            <a:ext cx="3814359" cy="2538413"/>
          </a:xfrm>
          <a:prstGeom prst="rect">
            <a:avLst/>
          </a:prstGeom>
          <a:solidFill>
            <a:srgbClr val="FFFFFF">
              <a:shade val="85000"/>
            </a:srgbClr>
          </a:solidFill>
          <a:ln w="190500" cap="rnd">
            <a:solidFill>
              <a:srgbClr val="171735"/>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500" fill="hold"/>
                                        <p:tgtEl>
                                          <p:spTgt spid="512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12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12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123"/>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3" presetClass="entr" presetSubtype="16" fill="hold" nodeType="clickEffect">
                                  <p:stCondLst>
                                    <p:cond delay="0"/>
                                  </p:stCondLst>
                                  <p:childTnLst>
                                    <p:set>
                                      <p:cBhvr>
                                        <p:cTn id="14" dur="1" fill="hold">
                                          <p:stCondLst>
                                            <p:cond delay="0"/>
                                          </p:stCondLst>
                                        </p:cTn>
                                        <p:tgtEl>
                                          <p:spTgt spid="5124"/>
                                        </p:tgtEl>
                                        <p:attrNameLst>
                                          <p:attrName>style.visibility</p:attrName>
                                        </p:attrNameLst>
                                      </p:cBhvr>
                                      <p:to>
                                        <p:strVal val="visible"/>
                                      </p:to>
                                    </p:set>
                                    <p:anim calcmode="lin" valueType="num">
                                      <p:cBhvr>
                                        <p:cTn id="15" dur="500" fill="hold"/>
                                        <p:tgtEl>
                                          <p:spTgt spid="5124"/>
                                        </p:tgtEl>
                                        <p:attrNameLst>
                                          <p:attrName>ppt_w</p:attrName>
                                        </p:attrNameLst>
                                      </p:cBhvr>
                                      <p:tavLst>
                                        <p:tav tm="0">
                                          <p:val>
                                            <p:fltVal val="0"/>
                                          </p:val>
                                        </p:tav>
                                        <p:tav tm="100000">
                                          <p:val>
                                            <p:strVal val="#ppt_w"/>
                                          </p:val>
                                        </p:tav>
                                      </p:tavLst>
                                    </p:anim>
                                    <p:anim calcmode="lin" valueType="num">
                                      <p:cBhvr>
                                        <p:cTn id="16" dur="500" fill="hold"/>
                                        <p:tgtEl>
                                          <p:spTgt spid="5124"/>
                                        </p:tgtEl>
                                        <p:attrNameLst>
                                          <p:attrName>ppt_h</p:attrName>
                                        </p:attrNameLst>
                                      </p:cBhvr>
                                      <p:tavLst>
                                        <p:tav tm="0">
                                          <p:val>
                                            <p:fltVal val="0"/>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3" presetClass="entr" presetSubtype="16" fill="hold" nodeType="clickEffect">
                                  <p:stCondLst>
                                    <p:cond delay="0"/>
                                  </p:stCondLst>
                                  <p:childTnLst>
                                    <p:set>
                                      <p:cBhvr>
                                        <p:cTn id="20" dur="1" fill="hold">
                                          <p:stCondLst>
                                            <p:cond delay="0"/>
                                          </p:stCondLst>
                                        </p:cTn>
                                        <p:tgtEl>
                                          <p:spTgt spid="5125"/>
                                        </p:tgtEl>
                                        <p:attrNameLst>
                                          <p:attrName>style.visibility</p:attrName>
                                        </p:attrNameLst>
                                      </p:cBhvr>
                                      <p:to>
                                        <p:strVal val="visible"/>
                                      </p:to>
                                    </p:set>
                                    <p:anim calcmode="lin" valueType="num">
                                      <p:cBhvr>
                                        <p:cTn id="21" dur="500" fill="hold"/>
                                        <p:tgtEl>
                                          <p:spTgt spid="5125"/>
                                        </p:tgtEl>
                                        <p:attrNameLst>
                                          <p:attrName>ppt_w</p:attrName>
                                        </p:attrNameLst>
                                      </p:cBhvr>
                                      <p:tavLst>
                                        <p:tav tm="0">
                                          <p:val>
                                            <p:fltVal val="0"/>
                                          </p:val>
                                        </p:tav>
                                        <p:tav tm="100000">
                                          <p:val>
                                            <p:strVal val="#ppt_w"/>
                                          </p:val>
                                        </p:tav>
                                      </p:tavLst>
                                    </p:anim>
                                    <p:anim calcmode="lin" valueType="num">
                                      <p:cBhvr>
                                        <p:cTn id="22" dur="500" fill="hold"/>
                                        <p:tgtEl>
                                          <p:spTgt spid="51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6147" name="Rectangle 3"/>
          <p:cNvSpPr>
            <a:spLocks noChangeArrowheads="1"/>
          </p:cNvSpPr>
          <p:nvPr/>
        </p:nvSpPr>
        <p:spPr bwMode="auto">
          <a:xfrm>
            <a:off x="0" y="123825"/>
            <a:ext cx="54102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F3DFB7"/>
                </a:solidFill>
                <a:latin typeface="Colonna MT" charset="0"/>
                <a:cs typeface="Times New Roman" charset="0"/>
              </a:rPr>
              <a:t>The world is full of ideas of how men should act as husbands. The media would have us believe that the </a:t>
            </a: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big</a:t>
            </a: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 man is cool. The man who has more than one woman is the example young men want to follow, because it goes along with their base nature. But this road leads to destruction and death—especially for the family (Proverbs 5:15-23).</a:t>
            </a:r>
            <a:endParaRPr lang="en-US" sz="2800" b="1">
              <a:solidFill>
                <a:srgbClr val="F3DFB7"/>
              </a:solidFill>
              <a:latin typeface="Colonna MT" charset="0"/>
            </a:endParaRPr>
          </a:p>
        </p:txBody>
      </p:sp>
      <p:pic>
        <p:nvPicPr>
          <p:cNvPr id="6148" name="Picture 4" descr="C:\Users\Candra Poitras\Pictures\mormon-love[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87269">
            <a:off x="5581150" y="2588941"/>
            <a:ext cx="3186966" cy="3983708"/>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plus(in)">
                                      <p:cBhvr>
                                        <p:cTn id="7" dur="1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3" name="Rectangle 2"/>
          <p:cNvSpPr/>
          <p:nvPr/>
        </p:nvSpPr>
        <p:spPr>
          <a:xfrm>
            <a:off x="4495800" y="1595021"/>
            <a:ext cx="4648200" cy="5262979"/>
          </a:xfrm>
          <a:prstGeom prst="rect">
            <a:avLst/>
          </a:prstGeom>
          <a:solidFill>
            <a:srgbClr val="47AAFB">
              <a:alpha val="62000"/>
            </a:srgbClr>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171735"/>
                </a:solidFill>
                <a:latin typeface="Colonna MT" charset="0"/>
              </a:rPr>
              <a:t>God made the woman out of the man and brought her to him because he needed a helpmeet. Men should stop denying this fundamental principle of humanity. Something was missing in man</a:t>
            </a:r>
            <a:r>
              <a:rPr lang="ja-JP" altLang="en-US" sz="2800" b="1">
                <a:solidFill>
                  <a:srgbClr val="171735"/>
                </a:solidFill>
                <a:latin typeface="Colonna MT" charset="0"/>
              </a:rPr>
              <a:t>’</a:t>
            </a:r>
            <a:r>
              <a:rPr lang="en-US" sz="2800" b="1">
                <a:solidFill>
                  <a:srgbClr val="171735"/>
                </a:solidFill>
                <a:latin typeface="Colonna MT" charset="0"/>
              </a:rPr>
              <a:t>s life, and God knew exactly what it was. So, He made woman. Adam called her </a:t>
            </a:r>
            <a:r>
              <a:rPr lang="ja-JP" altLang="en-US" sz="2800" b="1">
                <a:solidFill>
                  <a:srgbClr val="171735"/>
                </a:solidFill>
                <a:latin typeface="Colonna MT" charset="0"/>
              </a:rPr>
              <a:t>“</a:t>
            </a:r>
            <a:r>
              <a:rPr lang="en-US" sz="2800" b="1">
                <a:solidFill>
                  <a:srgbClr val="171735"/>
                </a:solidFill>
                <a:latin typeface="Colonna MT" charset="0"/>
              </a:rPr>
              <a:t>woman,</a:t>
            </a:r>
            <a:r>
              <a:rPr lang="ja-JP" altLang="en-US" sz="2800" b="1">
                <a:solidFill>
                  <a:srgbClr val="171735"/>
                </a:solidFill>
                <a:latin typeface="Colonna MT" charset="0"/>
              </a:rPr>
              <a:t>”</a:t>
            </a:r>
            <a:r>
              <a:rPr lang="en-US" sz="2800" b="1">
                <a:solidFill>
                  <a:srgbClr val="171735"/>
                </a:solidFill>
                <a:latin typeface="Colonna MT" charset="0"/>
              </a:rPr>
              <a:t> because </a:t>
            </a:r>
            <a:r>
              <a:rPr lang="ja-JP" altLang="en-US" sz="2800" b="1">
                <a:solidFill>
                  <a:srgbClr val="171735"/>
                </a:solidFill>
                <a:latin typeface="Colonna MT" charset="0"/>
              </a:rPr>
              <a:t>“</a:t>
            </a:r>
            <a:r>
              <a:rPr lang="en-US" sz="2800" b="1">
                <a:solidFill>
                  <a:srgbClr val="171735"/>
                </a:solidFill>
                <a:latin typeface="Colonna MT" charset="0"/>
              </a:rPr>
              <a:t>she was taken out of man.</a:t>
            </a:r>
            <a:r>
              <a:rPr lang="ja-JP" altLang="en-US" sz="2800" b="1">
                <a:solidFill>
                  <a:srgbClr val="171735"/>
                </a:solidFill>
                <a:latin typeface="Colonna MT" charset="0"/>
              </a:rPr>
              <a:t>”</a:t>
            </a:r>
            <a:endParaRPr lang="en-US" sz="2800" b="1">
              <a:solidFill>
                <a:srgbClr val="171735"/>
              </a:solidFill>
              <a:latin typeface="Colonna MT" charset="0"/>
            </a:endParaRPr>
          </a:p>
        </p:txBody>
      </p:sp>
      <p:sp>
        <p:nvSpPr>
          <p:cNvPr id="4" name="Rectangle 3"/>
          <p:cNvSpPr/>
          <p:nvPr/>
        </p:nvSpPr>
        <p:spPr>
          <a:xfrm>
            <a:off x="0" y="0"/>
            <a:ext cx="4343400" cy="4401205"/>
          </a:xfrm>
          <a:prstGeom prst="rect">
            <a:avLst/>
          </a:prstGeom>
          <a:solidFill>
            <a:srgbClr val="47AAFB">
              <a:alpha val="56000"/>
            </a:srgbClr>
          </a:solidFill>
          <a:scene3d>
            <a:camera prst="orthographicFront"/>
            <a:lightRig rig="threePt" dir="t"/>
          </a:scene3d>
          <a:sp3d>
            <a:bevelT/>
          </a:sp3d>
        </p:spPr>
        <p:txBody>
          <a:bodyPr>
            <a:spAutoFit/>
          </a:bodyPr>
          <a:lstStyle/>
          <a:p>
            <a:pPr algn="ctr">
              <a:defRPr/>
            </a:pPr>
            <a:r>
              <a:rPr lang="en-US" sz="2800" b="1" dirty="0">
                <a:solidFill>
                  <a:srgbClr val="171735"/>
                </a:solidFill>
                <a:latin typeface="Colonna MT" pitchFamily="82" charset="0"/>
                <a:ea typeface="+mn-ea"/>
              </a:rPr>
              <a:t>It is difficult for a man to admit that he needs help. Many men will run around in circles rather than stop and ask someone for directions. This independence goes against the basic principle of marriage explained in the second chapter of Genesis. </a:t>
            </a:r>
            <a:endParaRPr lang="en-US" sz="2800" dirty="0">
              <a:solidFill>
                <a:srgbClr val="171735"/>
              </a:solidFill>
              <a:ea typeface="+mn-ea"/>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i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8195" name="Rectangle 3"/>
          <p:cNvSpPr>
            <a:spLocks noChangeArrowheads="1"/>
          </p:cNvSpPr>
          <p:nvPr/>
        </p:nvSpPr>
        <p:spPr bwMode="auto">
          <a:xfrm>
            <a:off x="3048000" y="1143000"/>
            <a:ext cx="5486400" cy="4832092"/>
          </a:xfrm>
          <a:prstGeom prst="rect">
            <a:avLst/>
          </a:prstGeom>
          <a:solidFill>
            <a:srgbClr val="CC1704">
              <a:alpha val="83000"/>
            </a:srgbClr>
          </a:solidFill>
          <a:ln w="9525">
            <a:noFill/>
            <a:miter lim="800000"/>
            <a:headEnd/>
            <a:tailEnd/>
          </a:ln>
          <a:effectLst/>
          <a:scene3d>
            <a:camera prst="orthographicFront"/>
            <a:lightRig rig="threePt" dir="t"/>
          </a:scene3d>
          <a:sp3d>
            <a:bevelT w="139700" h="139700" prst="divo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2800" b="1">
                <a:solidFill>
                  <a:srgbClr val="171735"/>
                </a:solidFill>
                <a:latin typeface="Colonna MT" charset="0"/>
                <a:cs typeface="Times New Roman" charset="0"/>
              </a:rPr>
              <a:t>Dr. James Dobson, in his book Solid Answers, cited the research of social commentator (someone who studies and reports about his society) George Gilder from his book Men and Marriage, when he wrote: </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Men and women were designed for each other and often feel incomplete alone. Women do better without men than men without women.</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 </a:t>
            </a:r>
            <a:endParaRPr lang="en-US" sz="2800" b="1">
              <a:solidFill>
                <a:srgbClr val="171735"/>
              </a:solidFill>
              <a:latin typeface="Colonna MT"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diamond(in)">
                                      <p:cBhvr>
                                        <p:cTn id="7" dur="1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5" name="Plaque 4"/>
          <p:cNvSpPr/>
          <p:nvPr/>
        </p:nvSpPr>
        <p:spPr>
          <a:xfrm>
            <a:off x="152400" y="457200"/>
            <a:ext cx="8839200" cy="6172200"/>
          </a:xfrm>
          <a:prstGeom prst="plaque">
            <a:avLst/>
          </a:prstGeom>
          <a:solidFill>
            <a:srgbClr val="171735">
              <a:alpha val="79000"/>
            </a:srgbClr>
          </a:solidFil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 typeface="Wingdings" charset="0"/>
              <a:buChar char="v"/>
            </a:pP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Unmarried men are far more likely to be alcoholic, drug users, convicted criminals, or of no good to society.</a:t>
            </a:r>
            <a:endParaRPr lang="en-US" sz="2800" b="1">
              <a:solidFill>
                <a:srgbClr val="F3DFB7"/>
              </a:solidFill>
              <a:latin typeface="Colonna MT" charset="0"/>
            </a:endParaRPr>
          </a:p>
          <a:p>
            <a:pPr>
              <a:buFont typeface="Wingdings" charset="0"/>
              <a:buChar char="v"/>
            </a:pP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Landlords don</a:t>
            </a: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t want to rent to them. </a:t>
            </a:r>
            <a:endParaRPr lang="en-US" sz="2800" b="1">
              <a:solidFill>
                <a:srgbClr val="F3DFB7"/>
              </a:solidFill>
              <a:latin typeface="Colonna MT" charset="0"/>
            </a:endParaRPr>
          </a:p>
          <a:p>
            <a:pPr>
              <a:buFont typeface="Wingdings" charset="0"/>
              <a:buChar char="v"/>
            </a:pP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Insurance companies don</a:t>
            </a: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t like to underwrite them.</a:t>
            </a:r>
            <a:endParaRPr lang="en-US" sz="2800" b="1">
              <a:solidFill>
                <a:srgbClr val="F3DFB7"/>
              </a:solidFill>
              <a:latin typeface="Colonna MT" charset="0"/>
            </a:endParaRPr>
          </a:p>
          <a:p>
            <a:pPr>
              <a:buFont typeface="Wingdings" charset="0"/>
              <a:buChar char="v"/>
            </a:pP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Loan companies are reluctant to loan them money. </a:t>
            </a:r>
            <a:endParaRPr lang="en-US" sz="2800" b="1">
              <a:solidFill>
                <a:srgbClr val="F3DFB7"/>
              </a:solidFill>
              <a:latin typeface="Colonna MT" charset="0"/>
            </a:endParaRPr>
          </a:p>
          <a:p>
            <a:pPr>
              <a:buFont typeface="Wingdings" charset="0"/>
              <a:buChar char="v"/>
            </a:pP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The unmarried male drives too fast, is hot-tempered, and tends to act without thinking. </a:t>
            </a:r>
          </a:p>
          <a:p>
            <a:pPr>
              <a:buFont typeface="Wingdings" charset="0"/>
              <a:buChar char="v"/>
            </a:pP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He earns less money than the single woman, and is more likely to move from job to job.</a:t>
            </a:r>
            <a:r>
              <a:rPr lang="ja-JP" altLang="en-US" sz="2800" b="1">
                <a:solidFill>
                  <a:srgbClr val="F3DFB7"/>
                </a:solidFill>
                <a:latin typeface="Colonna MT" charset="0"/>
                <a:cs typeface="Times New Roman" charset="0"/>
              </a:rPr>
              <a:t>”</a:t>
            </a:r>
            <a:r>
              <a:rPr lang="en-US" sz="2800" b="1">
                <a:solidFill>
                  <a:srgbClr val="F3DFB7"/>
                </a:solidFill>
                <a:latin typeface="Colonna MT" charset="0"/>
              </a:rPr>
              <a: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10243" name="Rectangle 3"/>
          <p:cNvSpPr>
            <a:spLocks noChangeArrowheads="1"/>
          </p:cNvSpPr>
          <p:nvPr/>
        </p:nvSpPr>
        <p:spPr bwMode="auto">
          <a:xfrm>
            <a:off x="152400" y="381000"/>
            <a:ext cx="7315200" cy="2246769"/>
          </a:xfrm>
          <a:prstGeom prst="rect">
            <a:avLst/>
          </a:prstGeom>
          <a:solidFill>
            <a:srgbClr val="BA0631">
              <a:alpha val="60000"/>
            </a:srgbClr>
          </a:solidFill>
          <a:ln w="9525">
            <a:noFill/>
            <a:miter lim="800000"/>
            <a:headEnd/>
            <a:tailEnd/>
          </a:ln>
          <a:effectLst/>
          <a:scene3d>
            <a:camera prst="orthographicFront"/>
            <a:lightRig rig="threePt" dir="t"/>
          </a:scene3d>
          <a:sp3d>
            <a:bevelT w="114300" prst="hardEdge"/>
          </a:sp3d>
        </p:spPr>
        <p:txBody>
          <a:bodyPr anchor="ctr">
            <a:spAutoFit/>
          </a:bodyPr>
          <a:lstStyle/>
          <a:p>
            <a:pPr eaLnBrk="0" hangingPunct="0">
              <a:defRPr/>
            </a:pPr>
            <a:r>
              <a:rPr lang="en-US" sz="2800" b="1" dirty="0">
                <a:solidFill>
                  <a:srgbClr val="DCA330"/>
                </a:solidFill>
                <a:latin typeface="Colonna MT" pitchFamily="82" charset="0"/>
                <a:ea typeface="Times New Roman" pitchFamily="18" charset="0"/>
                <a:cs typeface="Times New Roman" pitchFamily="18" charset="0"/>
              </a:rPr>
              <a:t>According to Dr. Dobson and Mr. Gilder, when he commits himself to a wife and children, most of his social liabilities disappear. Research about society in general has documented the following trends:</a:t>
            </a:r>
            <a:endParaRPr lang="en-US" sz="2800" b="1" dirty="0">
              <a:solidFill>
                <a:srgbClr val="DCA330"/>
              </a:solidFill>
              <a:latin typeface="Colonna MT" pitchFamily="82" charset="0"/>
              <a:ea typeface="+mn-ea"/>
            </a:endParaRPr>
          </a:p>
        </p:txBody>
      </p:sp>
      <p:sp>
        <p:nvSpPr>
          <p:cNvPr id="10244" name="Rectangle 4"/>
          <p:cNvSpPr>
            <a:spLocks noChangeArrowheads="1"/>
          </p:cNvSpPr>
          <p:nvPr/>
        </p:nvSpPr>
        <p:spPr bwMode="auto">
          <a:xfrm>
            <a:off x="609600" y="2743200"/>
            <a:ext cx="8305800" cy="3970318"/>
          </a:xfrm>
          <a:prstGeom prst="rect">
            <a:avLst/>
          </a:prstGeom>
          <a:solidFill>
            <a:srgbClr val="BA0631">
              <a:alpha val="66000"/>
            </a:srgbClr>
          </a:solidFill>
          <a:ln w="9525">
            <a:noFill/>
            <a:miter lim="800000"/>
            <a:headEnd/>
            <a:tailEnd/>
          </a:ln>
          <a:effectLst/>
          <a:scene3d>
            <a:camera prst="orthographicFront"/>
            <a:lightRig rig="threePt" dir="t"/>
          </a:scene3d>
          <a:sp3d>
            <a:bevelT w="114300" prst="hardEdge"/>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Tx/>
              <a:buChar char="•"/>
            </a:pPr>
            <a:r>
              <a:rPr lang="en-US" sz="2800" b="1">
                <a:solidFill>
                  <a:srgbClr val="DCA330"/>
                </a:solidFill>
                <a:latin typeface="Colonna MT" charset="0"/>
                <a:cs typeface="Times New Roman" charset="0"/>
              </a:rPr>
              <a:t>He now has a reason to live responsibly, work hard, and save for the future.</a:t>
            </a:r>
            <a:endParaRPr lang="en-US" sz="2800" b="1">
              <a:solidFill>
                <a:srgbClr val="DCA330"/>
              </a:solidFill>
              <a:latin typeface="Colonna MT" charset="0"/>
            </a:endParaRPr>
          </a:p>
          <a:p>
            <a:pPr>
              <a:buFontTx/>
              <a:buChar char="•"/>
            </a:pPr>
            <a:r>
              <a:rPr lang="en-US" sz="2800" b="1">
                <a:solidFill>
                  <a:srgbClr val="DCA330"/>
                </a:solidFill>
                <a:latin typeface="Colonna MT" charset="0"/>
                <a:cs typeface="Times New Roman" charset="0"/>
              </a:rPr>
              <a:t>Instead of following his own selfish desires, he waits for what he wants and sacrifices for those who are counting on him.</a:t>
            </a:r>
            <a:endParaRPr lang="en-US" sz="2800" b="1">
              <a:solidFill>
                <a:srgbClr val="DCA330"/>
              </a:solidFill>
              <a:latin typeface="Colonna MT" charset="0"/>
            </a:endParaRPr>
          </a:p>
          <a:p>
            <a:pPr>
              <a:buFontTx/>
              <a:buChar char="•"/>
            </a:pPr>
            <a:r>
              <a:rPr lang="en-US" sz="2800" b="1">
                <a:solidFill>
                  <a:srgbClr val="DCA330"/>
                </a:solidFill>
                <a:latin typeface="Colonna MT" charset="0"/>
                <a:cs typeface="Times New Roman" charset="0"/>
              </a:rPr>
              <a:t>He looks to the future more often.</a:t>
            </a:r>
            <a:endParaRPr lang="en-US" sz="2800" b="1">
              <a:solidFill>
                <a:srgbClr val="DCA330"/>
              </a:solidFill>
              <a:latin typeface="Colonna MT" charset="0"/>
            </a:endParaRPr>
          </a:p>
          <a:p>
            <a:pPr>
              <a:buFontTx/>
              <a:buChar char="•"/>
            </a:pPr>
            <a:r>
              <a:rPr lang="en-US" sz="2800" b="1">
                <a:solidFill>
                  <a:srgbClr val="DCA330"/>
                </a:solidFill>
                <a:latin typeface="Colonna MT" charset="0"/>
                <a:cs typeface="Times New Roman" charset="0"/>
              </a:rPr>
              <a:t>Many times, he becomes a </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pillar of the community.</a:t>
            </a:r>
            <a:r>
              <a:rPr lang="ja-JP" altLang="en-US" sz="2800" b="1">
                <a:solidFill>
                  <a:srgbClr val="DCA330"/>
                </a:solidFill>
                <a:latin typeface="Colonna MT" charset="0"/>
                <a:cs typeface="Times New Roman" charset="0"/>
              </a:rPr>
              <a:t>”</a:t>
            </a:r>
            <a:endParaRPr lang="en-US" sz="2800" b="1">
              <a:solidFill>
                <a:srgbClr val="DCA330"/>
              </a:solidFill>
              <a:latin typeface="Colonna MT" charset="0"/>
              <a:cs typeface="Times New Roman" charset="0"/>
            </a:endParaRPr>
          </a:p>
          <a:p>
            <a:pPr>
              <a:buFont typeface="Arial" charset="0"/>
              <a:buChar char="•"/>
            </a:pPr>
            <a:r>
              <a:rPr lang="en-US" sz="2800" b="1">
                <a:solidFill>
                  <a:srgbClr val="DCA330"/>
                </a:solidFill>
                <a:latin typeface="Colonna MT" charset="0"/>
                <a:cs typeface="Times New Roman" charset="0"/>
              </a:rPr>
              <a:t>This has been generally referred to as </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settling down</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 after </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sowing wild oats.</a:t>
            </a:r>
            <a:r>
              <a:rPr lang="ja-JP" altLang="en-US" sz="2800" b="1">
                <a:solidFill>
                  <a:srgbClr val="DCA330"/>
                </a:solidFill>
                <a:latin typeface="Colonna MT" charset="0"/>
                <a:cs typeface="Times New Roman" charset="0"/>
              </a:rPr>
              <a:t>”</a:t>
            </a:r>
            <a:r>
              <a:rPr lang="en-US" sz="2800" b="1">
                <a:solidFill>
                  <a:srgbClr val="DCA330"/>
                </a:solidFill>
                <a:latin typeface="Colonna MT" charset="0"/>
              </a:rPr>
              <a: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wipe(down)">
                                      <p:cBhvr>
                                        <p:cTn id="7" dur="290">
                                          <p:stCondLst>
                                            <p:cond delay="0"/>
                                          </p:stCondLst>
                                        </p:cTn>
                                        <p:tgtEl>
                                          <p:spTgt spid="10243"/>
                                        </p:tgtEl>
                                      </p:cBhvr>
                                    </p:animEffect>
                                    <p:anim calcmode="lin" valueType="num">
                                      <p:cBhvr>
                                        <p:cTn id="8" dur="911" tmFilter="0,0; 0.14,0.36; 0.43,0.73; 0.71,0.91; 1.0,1.0">
                                          <p:stCondLst>
                                            <p:cond delay="0"/>
                                          </p:stCondLst>
                                        </p:cTn>
                                        <p:tgtEl>
                                          <p:spTgt spid="1024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024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024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024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0243"/>
                                        </p:tgtEl>
                                        <p:attrNameLst>
                                          <p:attrName>ppt_y</p:attrName>
                                        </p:attrNameLst>
                                      </p:cBhvr>
                                      <p:tavLst>
                                        <p:tav tm="0" fmla="#ppt_y-sin(pi*$)/81">
                                          <p:val>
                                            <p:fltVal val="0"/>
                                          </p:val>
                                        </p:tav>
                                        <p:tav tm="100000">
                                          <p:val>
                                            <p:fltVal val="1"/>
                                          </p:val>
                                        </p:tav>
                                      </p:tavLst>
                                    </p:anim>
                                    <p:animScale>
                                      <p:cBhvr>
                                        <p:cTn id="13" dur="13">
                                          <p:stCondLst>
                                            <p:cond delay="325"/>
                                          </p:stCondLst>
                                        </p:cTn>
                                        <p:tgtEl>
                                          <p:spTgt spid="10243"/>
                                        </p:tgtEl>
                                      </p:cBhvr>
                                      <p:to x="100000" y="60000"/>
                                    </p:animScale>
                                    <p:animScale>
                                      <p:cBhvr>
                                        <p:cTn id="14" dur="83" decel="50000">
                                          <p:stCondLst>
                                            <p:cond delay="338"/>
                                          </p:stCondLst>
                                        </p:cTn>
                                        <p:tgtEl>
                                          <p:spTgt spid="10243"/>
                                        </p:tgtEl>
                                      </p:cBhvr>
                                      <p:to x="100000" y="100000"/>
                                    </p:animScale>
                                    <p:animScale>
                                      <p:cBhvr>
                                        <p:cTn id="15" dur="13">
                                          <p:stCondLst>
                                            <p:cond delay="656"/>
                                          </p:stCondLst>
                                        </p:cTn>
                                        <p:tgtEl>
                                          <p:spTgt spid="10243"/>
                                        </p:tgtEl>
                                      </p:cBhvr>
                                      <p:to x="100000" y="80000"/>
                                    </p:animScale>
                                    <p:animScale>
                                      <p:cBhvr>
                                        <p:cTn id="16" dur="83" decel="50000">
                                          <p:stCondLst>
                                            <p:cond delay="669"/>
                                          </p:stCondLst>
                                        </p:cTn>
                                        <p:tgtEl>
                                          <p:spTgt spid="10243"/>
                                        </p:tgtEl>
                                      </p:cBhvr>
                                      <p:to x="100000" y="100000"/>
                                    </p:animScale>
                                    <p:animScale>
                                      <p:cBhvr>
                                        <p:cTn id="17" dur="13">
                                          <p:stCondLst>
                                            <p:cond delay="821"/>
                                          </p:stCondLst>
                                        </p:cTn>
                                        <p:tgtEl>
                                          <p:spTgt spid="10243"/>
                                        </p:tgtEl>
                                      </p:cBhvr>
                                      <p:to x="100000" y="90000"/>
                                    </p:animScale>
                                    <p:animScale>
                                      <p:cBhvr>
                                        <p:cTn id="18" dur="83" decel="50000">
                                          <p:stCondLst>
                                            <p:cond delay="834"/>
                                          </p:stCondLst>
                                        </p:cTn>
                                        <p:tgtEl>
                                          <p:spTgt spid="10243"/>
                                        </p:tgtEl>
                                      </p:cBhvr>
                                      <p:to x="100000" y="100000"/>
                                    </p:animScale>
                                    <p:animScale>
                                      <p:cBhvr>
                                        <p:cTn id="19" dur="13">
                                          <p:stCondLst>
                                            <p:cond delay="904"/>
                                          </p:stCondLst>
                                        </p:cTn>
                                        <p:tgtEl>
                                          <p:spTgt spid="10243"/>
                                        </p:tgtEl>
                                      </p:cBhvr>
                                      <p:to x="100000" y="95000"/>
                                    </p:animScale>
                                    <p:animScale>
                                      <p:cBhvr>
                                        <p:cTn id="20" dur="83" decel="50000">
                                          <p:stCondLst>
                                            <p:cond delay="917"/>
                                          </p:stCondLst>
                                        </p:cTn>
                                        <p:tgtEl>
                                          <p:spTgt spid="1024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553200" y="0"/>
            <a:ext cx="2590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4: Becoming a Husband</a:t>
            </a:r>
          </a:p>
        </p:txBody>
      </p:sp>
      <p:sp>
        <p:nvSpPr>
          <p:cNvPr id="3" name="Rectangle 2"/>
          <p:cNvSpPr>
            <a:spLocks noChangeArrowheads="1"/>
          </p:cNvSpPr>
          <p:nvPr/>
        </p:nvSpPr>
        <p:spPr bwMode="auto">
          <a:xfrm>
            <a:off x="2209800" y="533400"/>
            <a:ext cx="67056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CC1704"/>
                </a:solidFill>
                <a:latin typeface="Colonna MT" charset="0"/>
              </a:rPr>
              <a:t>Dr. Dobson and Mr. Gilder continue, </a:t>
            </a:r>
            <a:r>
              <a:rPr lang="ja-JP" altLang="en-US" sz="2800" b="1">
                <a:solidFill>
                  <a:srgbClr val="CC1704"/>
                </a:solidFill>
                <a:latin typeface="Colonna MT" charset="0"/>
              </a:rPr>
              <a:t>“</a:t>
            </a:r>
            <a:r>
              <a:rPr lang="en-US" sz="2800" b="1">
                <a:solidFill>
                  <a:srgbClr val="CC1704"/>
                </a:solidFill>
                <a:latin typeface="Colonna MT" charset="0"/>
              </a:rPr>
              <a:t>A woman harnesses the sexual energy of a man that was a threat to society and turns its focus to protecting and providing for a family. This transformation is vital to the well-being of a culture.</a:t>
            </a:r>
            <a:r>
              <a:rPr lang="ja-JP" altLang="en-US" sz="2800" b="1">
                <a:solidFill>
                  <a:srgbClr val="CC1704"/>
                </a:solidFill>
                <a:latin typeface="Colonna MT" charset="0"/>
              </a:rPr>
              <a:t>”</a:t>
            </a:r>
            <a:endParaRPr lang="en-US" sz="2800" b="1">
              <a:solidFill>
                <a:srgbClr val="CC1704"/>
              </a:solidFill>
              <a:latin typeface="Colonna MT" charset="0"/>
            </a:endParaRPr>
          </a:p>
        </p:txBody>
      </p:sp>
      <p:sp>
        <p:nvSpPr>
          <p:cNvPr id="4" name="Rectangle 3"/>
          <p:cNvSpPr>
            <a:spLocks noChangeArrowheads="1"/>
          </p:cNvSpPr>
          <p:nvPr/>
        </p:nvSpPr>
        <p:spPr bwMode="auto">
          <a:xfrm>
            <a:off x="2286000" y="3429000"/>
            <a:ext cx="68580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171735"/>
                </a:solidFill>
                <a:latin typeface="Colonna MT" charset="0"/>
              </a:rPr>
              <a:t>God designed men to need a woman (wife), and He made women to desire a man (husband). It is as simple as that, and we need to stop trying to change the way we are made. When men understand this, they are ready for the next step in their role as a husband—that of family </a:t>
            </a:r>
            <a:r>
              <a:rPr lang="ja-JP" altLang="en-US" sz="2800" b="1">
                <a:solidFill>
                  <a:srgbClr val="171735"/>
                </a:solidFill>
                <a:latin typeface="Colonna MT" charset="0"/>
              </a:rPr>
              <a:t>“</a:t>
            </a:r>
            <a:r>
              <a:rPr lang="en-US" sz="2800" b="1">
                <a:solidFill>
                  <a:srgbClr val="171735"/>
                </a:solidFill>
                <a:latin typeface="Colonna MT" charset="0"/>
              </a:rPr>
              <a:t>head.</a:t>
            </a:r>
            <a:r>
              <a:rPr lang="ja-JP" altLang="en-US" sz="2800" b="1">
                <a:solidFill>
                  <a:srgbClr val="171735"/>
                </a:solidFill>
                <a:latin typeface="Colonna MT" charset="0"/>
              </a:rPr>
              <a:t>”</a:t>
            </a:r>
            <a:endParaRPr lang="en-US" sz="2800" b="1">
              <a:solidFill>
                <a:srgbClr val="171735"/>
              </a:solidFill>
              <a:latin typeface="Colonna MT"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7347</TotalTime>
  <Words>1300</Words>
  <Application>Microsoft Macintosh PowerPoint</Application>
  <PresentationFormat>On-screen Show (4:3)</PresentationFormat>
  <Paragraphs>57</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Tahoma</vt:lpstr>
      <vt:lpstr>Calibri</vt:lpstr>
      <vt:lpstr>Bernard MT Condensed</vt:lpstr>
      <vt:lpstr>Colonna MT</vt:lpstr>
      <vt:lpstr>Times New Roman</vt:lpstr>
      <vt:lpstr>Wingdings</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4</cp:revision>
  <dcterms:created xsi:type="dcterms:W3CDTF">2010-10-03T01:07:11Z</dcterms:created>
  <dcterms:modified xsi:type="dcterms:W3CDTF">2018-02-17T17:53:43Z</dcterms:modified>
</cp:coreProperties>
</file>