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handoutMasterIdLst>
    <p:handoutMasterId r:id="rId21"/>
  </p:handoutMasterIdLst>
  <p:sldIdLst>
    <p:sldId id="269" r:id="rId2"/>
    <p:sldId id="268" r:id="rId3"/>
    <p:sldId id="266" r:id="rId4"/>
    <p:sldId id="267" r:id="rId5"/>
    <p:sldId id="271" r:id="rId6"/>
    <p:sldId id="279" r:id="rId7"/>
    <p:sldId id="288" r:id="rId8"/>
    <p:sldId id="272" r:id="rId9"/>
    <p:sldId id="280" r:id="rId10"/>
    <p:sldId id="289" r:id="rId11"/>
    <p:sldId id="273" r:id="rId12"/>
    <p:sldId id="281" r:id="rId13"/>
    <p:sldId id="290" r:id="rId14"/>
    <p:sldId id="270" r:id="rId15"/>
    <p:sldId id="282" r:id="rId16"/>
    <p:sldId id="293" r:id="rId17"/>
    <p:sldId id="274" r:id="rId18"/>
    <p:sldId id="284" r:id="rId19"/>
    <p:sldId id="296" r:id="rId20"/>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ＭＳ Ｐゴシック" charset="0"/>
        <a:cs typeface="+mn-cs"/>
      </a:defRPr>
    </a:lvl1pPr>
    <a:lvl2pPr marL="457200" algn="l" rtl="0" fontAlgn="base">
      <a:spcBef>
        <a:spcPct val="0"/>
      </a:spcBef>
      <a:spcAft>
        <a:spcPct val="0"/>
      </a:spcAft>
      <a:defRPr kern="1200">
        <a:solidFill>
          <a:schemeClr val="tx1"/>
        </a:solidFill>
        <a:latin typeface="Arial" charset="0"/>
        <a:ea typeface="ＭＳ Ｐゴシック" charset="0"/>
        <a:cs typeface="+mn-cs"/>
      </a:defRPr>
    </a:lvl2pPr>
    <a:lvl3pPr marL="914400" algn="l" rtl="0" fontAlgn="base">
      <a:spcBef>
        <a:spcPct val="0"/>
      </a:spcBef>
      <a:spcAft>
        <a:spcPct val="0"/>
      </a:spcAft>
      <a:defRPr kern="1200">
        <a:solidFill>
          <a:schemeClr val="tx1"/>
        </a:solidFill>
        <a:latin typeface="Arial" charset="0"/>
        <a:ea typeface="ＭＳ Ｐゴシック" charset="0"/>
        <a:cs typeface="+mn-cs"/>
      </a:defRPr>
    </a:lvl3pPr>
    <a:lvl4pPr marL="1371600" algn="l" rtl="0" fontAlgn="base">
      <a:spcBef>
        <a:spcPct val="0"/>
      </a:spcBef>
      <a:spcAft>
        <a:spcPct val="0"/>
      </a:spcAft>
      <a:defRPr kern="1200">
        <a:solidFill>
          <a:schemeClr val="tx1"/>
        </a:solidFill>
        <a:latin typeface="Arial" charset="0"/>
        <a:ea typeface="ＭＳ Ｐゴシック" charset="0"/>
        <a:cs typeface="+mn-cs"/>
      </a:defRPr>
    </a:lvl4pPr>
    <a:lvl5pPr marL="1828800" algn="l" rtl="0" fontAlgn="base">
      <a:spcBef>
        <a:spcPct val="0"/>
      </a:spcBef>
      <a:spcAft>
        <a:spcPct val="0"/>
      </a:spcAft>
      <a:defRPr kern="1200">
        <a:solidFill>
          <a:schemeClr val="tx1"/>
        </a:solidFill>
        <a:latin typeface="Arial" charset="0"/>
        <a:ea typeface="ＭＳ Ｐゴシック" charset="0"/>
        <a:cs typeface="+mn-cs"/>
      </a:defRPr>
    </a:lvl5pPr>
    <a:lvl6pPr marL="2286000" algn="l" defTabSz="457200" rtl="0" eaLnBrk="1" latinLnBrk="0" hangingPunct="1">
      <a:defRPr kern="1200">
        <a:solidFill>
          <a:schemeClr val="tx1"/>
        </a:solidFill>
        <a:latin typeface="Arial" charset="0"/>
        <a:ea typeface="ＭＳ Ｐゴシック" charset="0"/>
        <a:cs typeface="+mn-cs"/>
      </a:defRPr>
    </a:lvl6pPr>
    <a:lvl7pPr marL="2743200" algn="l" defTabSz="457200" rtl="0" eaLnBrk="1" latinLnBrk="0" hangingPunct="1">
      <a:defRPr kern="1200">
        <a:solidFill>
          <a:schemeClr val="tx1"/>
        </a:solidFill>
        <a:latin typeface="Arial" charset="0"/>
        <a:ea typeface="ＭＳ Ｐゴシック" charset="0"/>
        <a:cs typeface="+mn-cs"/>
      </a:defRPr>
    </a:lvl7pPr>
    <a:lvl8pPr marL="3200400" algn="l" defTabSz="457200" rtl="0" eaLnBrk="1" latinLnBrk="0" hangingPunct="1">
      <a:defRPr kern="1200">
        <a:solidFill>
          <a:schemeClr val="tx1"/>
        </a:solidFill>
        <a:latin typeface="Arial" charset="0"/>
        <a:ea typeface="ＭＳ Ｐゴシック" charset="0"/>
        <a:cs typeface="+mn-cs"/>
      </a:defRPr>
    </a:lvl8pPr>
    <a:lvl9pPr marL="3657600" algn="l" defTabSz="457200" rtl="0" eaLnBrk="1" latinLnBrk="0" hangingPunct="1">
      <a:defRPr kern="1200">
        <a:solidFill>
          <a:schemeClr val="tx1"/>
        </a:solidFill>
        <a:latin typeface="Arial" charset="0"/>
        <a:ea typeface="ＭＳ Ｐゴシック" charset="0"/>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1DAAD"/>
    <a:srgbClr val="47AAFB"/>
    <a:srgbClr val="BA0631"/>
    <a:srgbClr val="171735"/>
    <a:srgbClr val="DCA330"/>
    <a:srgbClr val="EFD49F"/>
    <a:srgbClr val="6C2C04"/>
    <a:srgbClr val="CC1704"/>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248" autoAdjust="0"/>
    <p:restoredTop sz="94660"/>
  </p:normalViewPr>
  <p:slideViewPr>
    <p:cSldViewPr>
      <p:cViewPr varScale="1">
        <p:scale>
          <a:sx n="58" d="100"/>
          <a:sy n="58" d="100"/>
        </p:scale>
        <p:origin x="-304" y="-112"/>
      </p:cViewPr>
      <p:guideLst>
        <p:guide orient="horz" pos="2160"/>
        <p:guide pos="2880"/>
      </p:guideLst>
    </p:cSldViewPr>
  </p:slideViewPr>
  <p:notesTextViewPr>
    <p:cViewPr>
      <p:scale>
        <a:sx n="100" d="100"/>
        <a:sy n="100" d="100"/>
      </p:scale>
      <p:origin x="0" y="0"/>
    </p:cViewPr>
  </p:notesTextViewPr>
  <p:notesViewPr>
    <p:cSldViewPr>
      <p:cViewPr varScale="1">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handoutMaster" Target="handoutMasters/handoutMaster1.xml"/><Relationship Id="rId22" Type="http://schemas.openxmlformats.org/officeDocument/2006/relationships/printerSettings" Target="printerSettings/printerSettings1.bin"/><Relationship Id="rId23" Type="http://schemas.openxmlformats.org/officeDocument/2006/relationships/presProps" Target="presProps.xml"/><Relationship Id="rId24" Type="http://schemas.openxmlformats.org/officeDocument/2006/relationships/viewProps" Target="viewProps.xml"/><Relationship Id="rId25" Type="http://schemas.openxmlformats.org/officeDocument/2006/relationships/theme" Target="theme/theme1.xml"/><Relationship Id="rId26"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765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ea typeface="+mn-ea"/>
              </a:defRPr>
            </a:lvl1pPr>
          </a:lstStyle>
          <a:p>
            <a:pPr>
              <a:defRPr/>
            </a:pPr>
            <a:endParaRPr lang="en-US"/>
          </a:p>
        </p:txBody>
      </p:sp>
      <p:sp>
        <p:nvSpPr>
          <p:cNvPr id="27651"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ea typeface="+mn-ea"/>
              </a:defRPr>
            </a:lvl1pPr>
          </a:lstStyle>
          <a:p>
            <a:pPr>
              <a:defRPr/>
            </a:pPr>
            <a:endParaRPr lang="en-US"/>
          </a:p>
        </p:txBody>
      </p:sp>
      <p:sp>
        <p:nvSpPr>
          <p:cNvPr id="27652"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ea typeface="+mn-ea"/>
              </a:defRPr>
            </a:lvl1pPr>
          </a:lstStyle>
          <a:p>
            <a:pPr>
              <a:defRPr/>
            </a:pPr>
            <a:endParaRPr lang="en-US"/>
          </a:p>
        </p:txBody>
      </p:sp>
      <p:sp>
        <p:nvSpPr>
          <p:cNvPr id="27653"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00A25975-98B2-B249-A77B-1D852C63FB33}" type="slidenum">
              <a:rPr lang="en-US"/>
              <a:pPr/>
              <a:t>‹#›</a:t>
            </a:fld>
            <a:endParaRPr lang="en-US"/>
          </a:p>
        </p:txBody>
      </p:sp>
    </p:spTree>
    <p:extLst>
      <p:ext uri="{BB962C8B-B14F-4D97-AF65-F5344CB8AC3E}">
        <p14:creationId xmlns:p14="http://schemas.microsoft.com/office/powerpoint/2010/main" val="2549613025"/>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6386" name="Rectangle 2"/>
          <p:cNvSpPr>
            <a:spLocks noGrp="1" noChangeArrowheads="1"/>
          </p:cNvSpPr>
          <p:nvPr>
            <p:ph type="ctrTitle"/>
          </p:nvPr>
        </p:nvSpPr>
        <p:spPr>
          <a:xfrm>
            <a:off x="4724400" y="3962400"/>
            <a:ext cx="4419600" cy="1219200"/>
          </a:xfrm>
        </p:spPr>
        <p:txBody>
          <a:bodyPr/>
          <a:lstStyle>
            <a:lvl1pPr>
              <a:defRPr sz="4800">
                <a:solidFill>
                  <a:schemeClr val="bg1"/>
                </a:solidFill>
              </a:defRPr>
            </a:lvl1pPr>
          </a:lstStyle>
          <a:p>
            <a:r>
              <a:rPr lang="en-US" smtClean="0"/>
              <a:t>Click to edit Master title style</a:t>
            </a:r>
            <a:endParaRPr lang="en-US"/>
          </a:p>
        </p:txBody>
      </p:sp>
      <p:sp>
        <p:nvSpPr>
          <p:cNvPr id="16387" name="Rectangle 3"/>
          <p:cNvSpPr>
            <a:spLocks noGrp="1" noChangeArrowheads="1"/>
          </p:cNvSpPr>
          <p:nvPr>
            <p:ph type="subTitle" idx="1"/>
          </p:nvPr>
        </p:nvSpPr>
        <p:spPr>
          <a:xfrm>
            <a:off x="4724400" y="5181600"/>
            <a:ext cx="4114800" cy="609600"/>
          </a:xfrm>
        </p:spPr>
        <p:txBody>
          <a:bodyPr/>
          <a:lstStyle>
            <a:lvl1pPr marL="0" indent="0">
              <a:buFontTx/>
              <a:buNone/>
              <a:defRPr/>
            </a:lvl1pPr>
          </a:lstStyle>
          <a:p>
            <a:r>
              <a:rPr lang="en-US" smtClean="0"/>
              <a:t>Click to edit Master subtitle style</a:t>
            </a:r>
            <a:endParaRPr lang="en-US"/>
          </a:p>
        </p:txBody>
      </p:sp>
    </p:spTree>
    <p:extLst>
      <p:ext uri="{BB962C8B-B14F-4D97-AF65-F5344CB8AC3E}">
        <p14:creationId xmlns:p14="http://schemas.microsoft.com/office/powerpoint/2010/main" val="7586341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82037271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972300" y="1066800"/>
            <a:ext cx="1257300" cy="5410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200400" y="1066800"/>
            <a:ext cx="3619500" cy="5410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4854124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1436426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1136590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657600" y="2057400"/>
            <a:ext cx="2209800" cy="4419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019800" y="2057400"/>
            <a:ext cx="2209800" cy="4419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7142325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99571224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7050599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3318183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68963370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716095555"/>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200400" y="1066800"/>
            <a:ext cx="50292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t>Your Topic Goes Here</a:t>
            </a:r>
          </a:p>
        </p:txBody>
      </p:sp>
      <p:sp>
        <p:nvSpPr>
          <p:cNvPr id="1027" name="Rectangle 3"/>
          <p:cNvSpPr>
            <a:spLocks noGrp="1" noChangeArrowheads="1"/>
          </p:cNvSpPr>
          <p:nvPr>
            <p:ph type="body" idx="1"/>
          </p:nvPr>
        </p:nvSpPr>
        <p:spPr bwMode="auto">
          <a:xfrm>
            <a:off x="3657600" y="2057400"/>
            <a:ext cx="4572000" cy="441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Your Subtopics Go Here</a:t>
            </a:r>
          </a:p>
        </p:txBody>
      </p:sp>
    </p:spTree>
  </p:cSld>
  <p:clrMap bg1="lt1" tx1="dk1" bg2="lt2" tx2="dk2" accent1="accent1" accent2="accent2" accent3="accent3" accent4="accent4" accent5="accent5" accent6="accent6" hlink="hlink" folHlink="folHlink"/>
  <p:sldLayoutIdLst>
    <p:sldLayoutId id="2147483684"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0" fontAlgn="base" hangingPunct="0">
        <a:spcBef>
          <a:spcPct val="0"/>
        </a:spcBef>
        <a:spcAft>
          <a:spcPct val="0"/>
        </a:spcAft>
        <a:defRPr sz="3200">
          <a:solidFill>
            <a:srgbClr val="FFCC66"/>
          </a:solidFill>
          <a:latin typeface="+mj-lt"/>
          <a:ea typeface="ＭＳ Ｐゴシック" charset="0"/>
          <a:cs typeface="+mj-cs"/>
        </a:defRPr>
      </a:lvl1pPr>
      <a:lvl2pPr algn="l" rtl="0" eaLnBrk="0" fontAlgn="base" hangingPunct="0">
        <a:spcBef>
          <a:spcPct val="0"/>
        </a:spcBef>
        <a:spcAft>
          <a:spcPct val="0"/>
        </a:spcAft>
        <a:defRPr sz="3200">
          <a:solidFill>
            <a:srgbClr val="FFCC66"/>
          </a:solidFill>
          <a:latin typeface="Tahoma" pitchFamily="34" charset="0"/>
          <a:ea typeface="ＭＳ Ｐゴシック" charset="0"/>
        </a:defRPr>
      </a:lvl2pPr>
      <a:lvl3pPr algn="l" rtl="0" eaLnBrk="0" fontAlgn="base" hangingPunct="0">
        <a:spcBef>
          <a:spcPct val="0"/>
        </a:spcBef>
        <a:spcAft>
          <a:spcPct val="0"/>
        </a:spcAft>
        <a:defRPr sz="3200">
          <a:solidFill>
            <a:srgbClr val="FFCC66"/>
          </a:solidFill>
          <a:latin typeface="Tahoma" pitchFamily="34" charset="0"/>
          <a:ea typeface="ＭＳ Ｐゴシック" charset="0"/>
        </a:defRPr>
      </a:lvl3pPr>
      <a:lvl4pPr algn="l" rtl="0" eaLnBrk="0" fontAlgn="base" hangingPunct="0">
        <a:spcBef>
          <a:spcPct val="0"/>
        </a:spcBef>
        <a:spcAft>
          <a:spcPct val="0"/>
        </a:spcAft>
        <a:defRPr sz="3200">
          <a:solidFill>
            <a:srgbClr val="FFCC66"/>
          </a:solidFill>
          <a:latin typeface="Tahoma" pitchFamily="34" charset="0"/>
          <a:ea typeface="ＭＳ Ｐゴシック" charset="0"/>
        </a:defRPr>
      </a:lvl4pPr>
      <a:lvl5pPr algn="l" rtl="0" eaLnBrk="0" fontAlgn="base" hangingPunct="0">
        <a:spcBef>
          <a:spcPct val="0"/>
        </a:spcBef>
        <a:spcAft>
          <a:spcPct val="0"/>
        </a:spcAft>
        <a:defRPr sz="3200">
          <a:solidFill>
            <a:srgbClr val="FFCC66"/>
          </a:solidFill>
          <a:latin typeface="Tahoma" pitchFamily="34" charset="0"/>
          <a:ea typeface="ＭＳ Ｐゴシック" charset="0"/>
        </a:defRPr>
      </a:lvl5pPr>
      <a:lvl6pPr marL="457200" algn="l" rtl="0" eaLnBrk="1" fontAlgn="base" hangingPunct="1">
        <a:spcBef>
          <a:spcPct val="0"/>
        </a:spcBef>
        <a:spcAft>
          <a:spcPct val="0"/>
        </a:spcAft>
        <a:defRPr sz="3200">
          <a:solidFill>
            <a:srgbClr val="FFCC66"/>
          </a:solidFill>
          <a:latin typeface="Tahoma" pitchFamily="34" charset="0"/>
        </a:defRPr>
      </a:lvl6pPr>
      <a:lvl7pPr marL="914400" algn="l" rtl="0" eaLnBrk="1" fontAlgn="base" hangingPunct="1">
        <a:spcBef>
          <a:spcPct val="0"/>
        </a:spcBef>
        <a:spcAft>
          <a:spcPct val="0"/>
        </a:spcAft>
        <a:defRPr sz="3200">
          <a:solidFill>
            <a:srgbClr val="FFCC66"/>
          </a:solidFill>
          <a:latin typeface="Tahoma" pitchFamily="34" charset="0"/>
        </a:defRPr>
      </a:lvl7pPr>
      <a:lvl8pPr marL="1371600" algn="l" rtl="0" eaLnBrk="1" fontAlgn="base" hangingPunct="1">
        <a:spcBef>
          <a:spcPct val="0"/>
        </a:spcBef>
        <a:spcAft>
          <a:spcPct val="0"/>
        </a:spcAft>
        <a:defRPr sz="3200">
          <a:solidFill>
            <a:srgbClr val="FFCC66"/>
          </a:solidFill>
          <a:latin typeface="Tahoma" pitchFamily="34" charset="0"/>
        </a:defRPr>
      </a:lvl8pPr>
      <a:lvl9pPr marL="1828800" algn="l" rtl="0" eaLnBrk="1" fontAlgn="base" hangingPunct="1">
        <a:spcBef>
          <a:spcPct val="0"/>
        </a:spcBef>
        <a:spcAft>
          <a:spcPct val="0"/>
        </a:spcAft>
        <a:defRPr sz="3200">
          <a:solidFill>
            <a:srgbClr val="FFCC66"/>
          </a:solidFill>
          <a:latin typeface="Tahoma" pitchFamily="34" charset="0"/>
        </a:defRPr>
      </a:lvl9pPr>
    </p:titleStyle>
    <p:bodyStyle>
      <a:lvl1pPr marL="342900" indent="-342900" algn="l" rtl="0" eaLnBrk="0" fontAlgn="base" hangingPunct="0">
        <a:spcBef>
          <a:spcPct val="20000"/>
        </a:spcBef>
        <a:spcAft>
          <a:spcPct val="0"/>
        </a:spcAft>
        <a:buChar char="•"/>
        <a:defRPr sz="2000">
          <a:solidFill>
            <a:srgbClr val="D5E1E7"/>
          </a:solidFill>
          <a:latin typeface="+mn-lt"/>
          <a:ea typeface="ＭＳ Ｐゴシック" charset="0"/>
          <a:cs typeface="+mn-cs"/>
        </a:defRPr>
      </a:lvl1pPr>
      <a:lvl2pPr marL="742950" indent="-285750" algn="l" rtl="0" eaLnBrk="0" fontAlgn="base" hangingPunct="0">
        <a:spcBef>
          <a:spcPct val="20000"/>
        </a:spcBef>
        <a:spcAft>
          <a:spcPct val="0"/>
        </a:spcAft>
        <a:buChar char="–"/>
        <a:defRPr sz="2800">
          <a:solidFill>
            <a:schemeClr val="tx1"/>
          </a:solidFill>
          <a:latin typeface="Arial" charset="0"/>
          <a:ea typeface="ＭＳ Ｐゴシック" charset="0"/>
        </a:defRPr>
      </a:lvl2pPr>
      <a:lvl3pPr marL="1143000" indent="-228600" algn="l" rtl="0" eaLnBrk="0" fontAlgn="base" hangingPunct="0">
        <a:spcBef>
          <a:spcPct val="20000"/>
        </a:spcBef>
        <a:spcAft>
          <a:spcPct val="0"/>
        </a:spcAft>
        <a:buChar char="•"/>
        <a:defRPr sz="2400">
          <a:solidFill>
            <a:schemeClr val="tx1"/>
          </a:solidFill>
          <a:latin typeface="Arial" charset="0"/>
          <a:ea typeface="ＭＳ Ｐゴシック" charset="0"/>
        </a:defRPr>
      </a:lvl3pPr>
      <a:lvl4pPr marL="1600200" indent="-228600" algn="l" rtl="0" eaLnBrk="0" fontAlgn="base" hangingPunct="0">
        <a:spcBef>
          <a:spcPct val="20000"/>
        </a:spcBef>
        <a:spcAft>
          <a:spcPct val="0"/>
        </a:spcAft>
        <a:buChar char="–"/>
        <a:defRPr sz="2000">
          <a:solidFill>
            <a:schemeClr val="tx1"/>
          </a:solidFill>
          <a:latin typeface="Arial" charset="0"/>
          <a:ea typeface="ＭＳ Ｐゴシック" charset="0"/>
        </a:defRPr>
      </a:lvl4pPr>
      <a:lvl5pPr marL="2057400" indent="-228600" algn="l" rtl="0" eaLnBrk="0" fontAlgn="base" hangingPunct="0">
        <a:spcBef>
          <a:spcPct val="20000"/>
        </a:spcBef>
        <a:spcAft>
          <a:spcPct val="0"/>
        </a:spcAft>
        <a:buChar char="»"/>
        <a:defRPr sz="2000">
          <a:solidFill>
            <a:schemeClr val="tx1"/>
          </a:solidFill>
          <a:latin typeface="Arial" charset="0"/>
          <a:ea typeface="ＭＳ Ｐゴシック" charset="0"/>
        </a:defRPr>
      </a:lvl5pPr>
      <a:lvl6pPr marL="2514600" indent="-228600" algn="l" rtl="0" eaLnBrk="1" fontAlgn="base" hangingPunct="1">
        <a:spcBef>
          <a:spcPct val="20000"/>
        </a:spcBef>
        <a:spcAft>
          <a:spcPct val="0"/>
        </a:spcAft>
        <a:buChar char="»"/>
        <a:defRPr sz="2000">
          <a:solidFill>
            <a:schemeClr val="tx1"/>
          </a:solidFill>
          <a:latin typeface="Arial" charset="0"/>
        </a:defRPr>
      </a:lvl6pPr>
      <a:lvl7pPr marL="2971800" indent="-228600" algn="l" rtl="0" eaLnBrk="1" fontAlgn="base" hangingPunct="1">
        <a:spcBef>
          <a:spcPct val="20000"/>
        </a:spcBef>
        <a:spcAft>
          <a:spcPct val="0"/>
        </a:spcAft>
        <a:buChar char="»"/>
        <a:defRPr sz="2000">
          <a:solidFill>
            <a:schemeClr val="tx1"/>
          </a:solidFill>
          <a:latin typeface="Arial" charset="0"/>
        </a:defRPr>
      </a:lvl7pPr>
      <a:lvl8pPr marL="3429000" indent="-228600" algn="l" rtl="0" eaLnBrk="1" fontAlgn="base" hangingPunct="1">
        <a:spcBef>
          <a:spcPct val="20000"/>
        </a:spcBef>
        <a:spcAft>
          <a:spcPct val="0"/>
        </a:spcAft>
        <a:buChar char="»"/>
        <a:defRPr sz="2000">
          <a:solidFill>
            <a:schemeClr val="tx1"/>
          </a:solidFill>
          <a:latin typeface="Arial" charset="0"/>
        </a:defRPr>
      </a:lvl8pPr>
      <a:lvl9pPr marL="3886200" indent="-228600" algn="l" rtl="0" eaLnBrk="1" fontAlgn="base" hangingPunct="1">
        <a:spcBef>
          <a:spcPct val="20000"/>
        </a:spcBef>
        <a:spcAft>
          <a:spcPct val="0"/>
        </a:spcAft>
        <a:buChar char="»"/>
        <a:defRPr sz="2000">
          <a:solidFill>
            <a:schemeClr val="tx1"/>
          </a:solidFill>
          <a:latin typeface="Arial"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16.xml.rels><?xml version="1.0" encoding="UTF-8" standalone="yes"?>
<Relationships xmlns="http://schemas.openxmlformats.org/package/2006/relationships"><Relationship Id="rId3" Type="http://schemas.openxmlformats.org/officeDocument/2006/relationships/image" Target="../media/image15.jpeg"/><Relationship Id="rId4" Type="http://schemas.openxmlformats.org/officeDocument/2006/relationships/image" Target="../media/image16.jpeg"/><Relationship Id="rId5" Type="http://schemas.openxmlformats.org/officeDocument/2006/relationships/image" Target="../media/image17.jpeg"/><Relationship Id="rId1" Type="http://schemas.openxmlformats.org/officeDocument/2006/relationships/slideLayout" Target="../slideLayouts/slideLayout2.xml"/><Relationship Id="rId2" Type="http://schemas.openxmlformats.org/officeDocument/2006/relationships/image" Target="../media/image8.jpe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8.jpe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jpeg"/><Relationship Id="rId3" Type="http://schemas.openxmlformats.org/officeDocument/2006/relationships/image" Target="../media/image19.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4" Type="http://schemas.openxmlformats.org/officeDocument/2006/relationships/image" Target="../media/image5.jpeg"/><Relationship Id="rId5" Type="http://schemas.openxmlformats.org/officeDocument/2006/relationships/image" Target="../media/image6.jpeg"/><Relationship Id="rId6" Type="http://schemas.openxmlformats.org/officeDocument/2006/relationships/image" Target="../media/image7.jpeg"/><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4" Type="http://schemas.openxmlformats.org/officeDocument/2006/relationships/image" Target="../media/image10.jpeg"/><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7.xml.rels><?xml version="1.0" encoding="UTF-8" standalone="yes"?>
<Relationships xmlns="http://schemas.openxmlformats.org/package/2006/relationships"><Relationship Id="rId3" Type="http://schemas.openxmlformats.org/officeDocument/2006/relationships/image" Target="../media/image11.jpeg"/><Relationship Id="rId4" Type="http://schemas.openxmlformats.org/officeDocument/2006/relationships/image" Target="../media/image12.jpeg"/><Relationship Id="rId5" Type="http://schemas.openxmlformats.org/officeDocument/2006/relationships/image" Target="../media/image13.jpeg"/><Relationship Id="rId1" Type="http://schemas.openxmlformats.org/officeDocument/2006/relationships/slideLayout" Target="../slideLayouts/slideLayout2.xml"/><Relationship Id="rId2" Type="http://schemas.openxmlformats.org/officeDocument/2006/relationships/image" Target="../media/image8.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5"/>
          <p:cNvSpPr>
            <a:spLocks noGrp="1" noChangeArrowheads="1"/>
          </p:cNvSpPr>
          <p:nvPr>
            <p:ph type="subTitle" idx="1"/>
          </p:nvPr>
        </p:nvSpPr>
        <p:spPr>
          <a:xfrm>
            <a:off x="5181600" y="5181600"/>
            <a:ext cx="3962400" cy="609600"/>
          </a:xfrm>
        </p:spPr>
        <p:txBody>
          <a:bodyPr/>
          <a:lstStyle/>
          <a:p>
            <a:pPr eaLnBrk="1" hangingPunct="1"/>
            <a:r>
              <a:rPr lang="en-US" sz="2400">
                <a:solidFill>
                  <a:srgbClr val="DCA330"/>
                </a:solidFill>
                <a:latin typeface="Bernard MT Condensed" charset="0"/>
              </a:rPr>
              <a:t>Lesson 12: Being a Godly Mother</a:t>
            </a:r>
          </a:p>
        </p:txBody>
      </p:sp>
      <p:sp>
        <p:nvSpPr>
          <p:cNvPr id="4" name="Title 3"/>
          <p:cNvSpPr>
            <a:spLocks noGrp="1"/>
          </p:cNvSpPr>
          <p:nvPr>
            <p:ph type="ctrTitle"/>
          </p:nvPr>
        </p:nvSpPr>
        <p:spPr>
          <a:xfrm>
            <a:off x="4953000" y="3962400"/>
            <a:ext cx="4191000" cy="1219200"/>
          </a:xfrm>
          <a:ln>
            <a:miter lim="800000"/>
            <a:headEnd/>
            <a:tailEnd/>
          </a:ln>
        </p:spPr>
        <p:txBody>
          <a:bodyPr>
            <a:scene3d>
              <a:camera prst="orthographicFront"/>
              <a:lightRig rig="threePt" dir="t"/>
            </a:scene3d>
            <a:sp3d extrusionH="57150">
              <a:bevelT w="38100" h="38100"/>
            </a:sp3d>
          </a:bodyPr>
          <a:lstStyle/>
          <a:p>
            <a:pPr eaLnBrk="1" hangingPunct="1">
              <a:defRPr/>
            </a:pPr>
            <a:r>
              <a:rPr lang="en-US" sz="7200" b="1" dirty="0" smtClean="0">
                <a:solidFill>
                  <a:srgbClr val="171735"/>
                </a:solidFill>
                <a:effectLst>
                  <a:glow rad="101600">
                    <a:srgbClr val="D5E1E7">
                      <a:alpha val="60000"/>
                    </a:srgbClr>
                  </a:glow>
                </a:effectLst>
                <a:latin typeface="Bernard MT Condensed" pitchFamily="18" charset="0"/>
                <a:ea typeface="+mj-ea"/>
              </a:rPr>
              <a:t>Family Life</a:t>
            </a:r>
          </a:p>
        </p:txBody>
      </p:sp>
      <p:sp>
        <p:nvSpPr>
          <p:cNvPr id="5" name="TextBox 4"/>
          <p:cNvSpPr txBox="1"/>
          <p:nvPr/>
        </p:nvSpPr>
        <p:spPr>
          <a:xfrm>
            <a:off x="0" y="0"/>
            <a:ext cx="4800600" cy="1569660"/>
          </a:xfrm>
          <a:prstGeom prst="rect">
            <a:avLst/>
          </a:prstGeom>
          <a:noFill/>
        </p:spPr>
        <p:txBody>
          <a:bodyPr>
            <a:spAutoFit/>
            <a:scene3d>
              <a:camera prst="orthographicFront"/>
              <a:lightRig rig="threePt" dir="t"/>
            </a:scene3d>
            <a:sp3d extrusionH="57150">
              <a:bevelT w="38100" h="38100" prst="relaxedInset"/>
            </a:sp3d>
          </a:bodyPr>
          <a:lstStyle/>
          <a:p>
            <a:pPr>
              <a:defRPr/>
            </a:pPr>
            <a:r>
              <a:rPr lang="en-US" sz="4800" b="1" dirty="0">
                <a:ln w="57150">
                  <a:noFill/>
                </a:ln>
                <a:solidFill>
                  <a:srgbClr val="47AAFB"/>
                </a:solidFill>
                <a:latin typeface="Bernard MT Condensed" pitchFamily="18" charset="0"/>
                <a:ea typeface="+mn-ea"/>
              </a:rPr>
              <a:t>Global University of Theological Studies</a:t>
            </a:r>
          </a:p>
        </p:txBody>
      </p:sp>
      <p:sp>
        <p:nvSpPr>
          <p:cNvPr id="3077" name="TextBox 5"/>
          <p:cNvSpPr txBox="1">
            <a:spLocks noChangeArrowheads="1"/>
          </p:cNvSpPr>
          <p:nvPr/>
        </p:nvSpPr>
        <p:spPr bwMode="auto">
          <a:xfrm>
            <a:off x="7315200" y="5715000"/>
            <a:ext cx="18288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eaLnBrk="1" hangingPunct="1"/>
            <a:r>
              <a:rPr lang="en-US" sz="2400">
                <a:solidFill>
                  <a:srgbClr val="DCA330"/>
                </a:solidFill>
                <a:latin typeface="Bernard MT Condensed" charset="0"/>
              </a:rPr>
              <a:t>Linda Poitras</a:t>
            </a:r>
          </a:p>
        </p:txBody>
      </p:sp>
    </p:spTree>
  </p:cSld>
  <p:clrMapOvr>
    <a:masterClrMapping/>
  </p:clrMapOvr>
  <p:transition xmlns:p14="http://schemas.microsoft.com/office/powerpoint/2010/main">
    <p:circle/>
  </p:transition>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2290" name="TextBox 5"/>
          <p:cNvSpPr txBox="1">
            <a:spLocks noChangeArrowheads="1"/>
          </p:cNvSpPr>
          <p:nvPr/>
        </p:nvSpPr>
        <p:spPr bwMode="auto">
          <a:xfrm>
            <a:off x="6400800" y="0"/>
            <a:ext cx="27432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a:solidFill>
                  <a:srgbClr val="DCA330"/>
                </a:solidFill>
                <a:latin typeface="Bernard MT Condensed" charset="0"/>
              </a:rPr>
              <a:t>Lesson 12: Being a Godly Mother</a:t>
            </a:r>
          </a:p>
        </p:txBody>
      </p:sp>
      <p:sp>
        <p:nvSpPr>
          <p:cNvPr id="12291" name="Rectangle 3"/>
          <p:cNvSpPr>
            <a:spLocks noChangeArrowheads="1"/>
          </p:cNvSpPr>
          <p:nvPr/>
        </p:nvSpPr>
        <p:spPr bwMode="auto">
          <a:xfrm>
            <a:off x="228600" y="152400"/>
            <a:ext cx="3124200" cy="707886"/>
          </a:xfrm>
          <a:prstGeom prst="rect">
            <a:avLst/>
          </a:prstGeom>
          <a:noFill/>
          <a:ln w="9525">
            <a:noFill/>
            <a:miter lim="800000"/>
            <a:headEnd/>
            <a:tailEnd/>
          </a:ln>
          <a:effectLst/>
        </p:spPr>
        <p:txBody>
          <a:bodyPr anchor="ctr">
            <a:spAutoFit/>
          </a:bodyPr>
          <a:lstStyle/>
          <a:p>
            <a:pPr eaLnBrk="0" hangingPunct="0">
              <a:defRPr/>
            </a:pPr>
            <a:r>
              <a:rPr lang="en-US" sz="4000" b="1" u="sng" dirty="0">
                <a:solidFill>
                  <a:srgbClr val="EFD49F"/>
                </a:solidFill>
                <a:effectLst>
                  <a:glow rad="101600">
                    <a:srgbClr val="DCA330">
                      <a:alpha val="60000"/>
                    </a:srgbClr>
                  </a:glow>
                </a:effectLst>
                <a:latin typeface="Colonna MT" pitchFamily="82" charset="0"/>
                <a:ea typeface="Times New Roman" pitchFamily="18" charset="0"/>
                <a:cs typeface="Times New Roman" pitchFamily="18" charset="0"/>
              </a:rPr>
              <a:t>RULE 1</a:t>
            </a:r>
            <a:endParaRPr lang="en-US" sz="4000" dirty="0">
              <a:solidFill>
                <a:srgbClr val="EFD49F"/>
              </a:solidFill>
              <a:effectLst>
                <a:glow rad="101600">
                  <a:srgbClr val="DCA330">
                    <a:alpha val="60000"/>
                  </a:srgbClr>
                </a:glow>
              </a:effectLst>
              <a:latin typeface="Colonna MT" pitchFamily="82" charset="0"/>
              <a:ea typeface="+mn-ea"/>
            </a:endParaRPr>
          </a:p>
        </p:txBody>
      </p:sp>
      <p:sp>
        <p:nvSpPr>
          <p:cNvPr id="12292" name="Rectangle 4"/>
          <p:cNvSpPr>
            <a:spLocks noChangeArrowheads="1"/>
          </p:cNvSpPr>
          <p:nvPr/>
        </p:nvSpPr>
        <p:spPr bwMode="auto">
          <a:xfrm>
            <a:off x="685800" y="948690"/>
            <a:ext cx="7772400" cy="5693866"/>
          </a:xfrm>
          <a:prstGeom prst="rect">
            <a:avLst/>
          </a:prstGeom>
          <a:solidFill>
            <a:srgbClr val="BA0631">
              <a:alpha val="70000"/>
            </a:srgbClr>
          </a:solidFill>
          <a:ln w="9525">
            <a:noFill/>
            <a:miter lim="800000"/>
            <a:headEnd/>
            <a:tailEnd/>
          </a:ln>
          <a:effectLst/>
          <a:scene3d>
            <a:camera prst="orthographicFront"/>
            <a:lightRig rig="threePt" dir="t"/>
          </a:scene3d>
          <a:sp3d>
            <a:bevelT/>
          </a:sp3d>
        </p:spPr>
        <p:txBody>
          <a:bodyPr anchor="ct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r>
              <a:rPr lang="ja-JP" altLang="en-US" sz="2800" b="1" i="1">
                <a:solidFill>
                  <a:srgbClr val="EFD49F"/>
                </a:solidFill>
                <a:latin typeface="Colonna MT" charset="0"/>
                <a:cs typeface="Times New Roman" charset="0"/>
              </a:rPr>
              <a:t>“</a:t>
            </a:r>
            <a:r>
              <a:rPr lang="en-US" sz="2800" b="1" i="1">
                <a:solidFill>
                  <a:srgbClr val="EFD49F"/>
                </a:solidFill>
                <a:latin typeface="Colonna MT" charset="0"/>
                <a:cs typeface="Times New Roman" charset="0"/>
              </a:rPr>
              <a:t>Be ye not unequally yoked together with unbelievers; for what fellowship hath righteousness with unrighteousness? And what communion hath light with darkness? And what concord hath Christ with Belial? Or</a:t>
            </a:r>
            <a:r>
              <a:rPr lang="en-US" sz="2800" b="1">
                <a:solidFill>
                  <a:srgbClr val="EFD49F"/>
                </a:solidFill>
                <a:latin typeface="Colonna MT" charset="0"/>
                <a:cs typeface="Times New Roman" charset="0"/>
              </a:rPr>
              <a:t> </a:t>
            </a:r>
            <a:r>
              <a:rPr lang="en-US" sz="2800" b="1" i="1">
                <a:solidFill>
                  <a:srgbClr val="EFD49F"/>
                </a:solidFill>
                <a:latin typeface="Colonna MT" charset="0"/>
                <a:cs typeface="Times New Roman" charset="0"/>
              </a:rPr>
              <a:t>What part hath he that believeth with an infidel? And what agreement hath the temple of God with idols? For ye are the temple of the living God, as God hath said, I will dwell in them, and walk in them; and I will be their God, and they shall be my people. Wherefore come out from among them and be ye separate, saith the Lord, and touch not the unclean thing; and I will receive you,</a:t>
            </a:r>
            <a:r>
              <a:rPr lang="ja-JP" altLang="en-US" sz="2800" b="1" i="1">
                <a:solidFill>
                  <a:srgbClr val="EFD49F"/>
                </a:solidFill>
                <a:latin typeface="Colonna MT" charset="0"/>
                <a:cs typeface="Times New Roman" charset="0"/>
              </a:rPr>
              <a:t>””</a:t>
            </a:r>
            <a:r>
              <a:rPr lang="en-US" sz="2800" b="1" i="1">
                <a:solidFill>
                  <a:srgbClr val="EFD49F"/>
                </a:solidFill>
                <a:latin typeface="Colonna MT" charset="0"/>
                <a:cs typeface="Times New Roman" charset="0"/>
              </a:rPr>
              <a:t> </a:t>
            </a:r>
            <a:r>
              <a:rPr lang="en-US" sz="2800" b="1">
                <a:solidFill>
                  <a:srgbClr val="EFD49F"/>
                </a:solidFill>
                <a:latin typeface="Colonna MT" charset="0"/>
                <a:cs typeface="Times New Roman" charset="0"/>
              </a:rPr>
              <a:t>(2 Corinthians 6:14-17).</a:t>
            </a:r>
            <a:endParaRPr lang="en-US" sz="2800" b="1">
              <a:solidFill>
                <a:srgbClr val="EFD49F"/>
              </a:solidFill>
              <a:latin typeface="Colonna MT" charset="0"/>
            </a:endParaRPr>
          </a:p>
        </p:txBody>
      </p:sp>
    </p:spTree>
  </p:cSld>
  <p:clrMapOvr>
    <a:masterClrMapping/>
  </p:clrMapOvr>
  <p:transition xmlns:p14="http://schemas.microsoft.com/office/powerpoint/2010/main">
    <p:circle/>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9" presetClass="entr" presetSubtype="0" accel="100000" fill="hold" nodeType="clickEffect">
                                  <p:stCondLst>
                                    <p:cond delay="0"/>
                                  </p:stCondLst>
                                  <p:childTnLst>
                                    <p:set>
                                      <p:cBhvr>
                                        <p:cTn id="6" dur="1" fill="hold">
                                          <p:stCondLst>
                                            <p:cond delay="0"/>
                                          </p:stCondLst>
                                        </p:cTn>
                                        <p:tgtEl>
                                          <p:spTgt spid="12291"/>
                                        </p:tgtEl>
                                        <p:attrNameLst>
                                          <p:attrName>style.visibility</p:attrName>
                                        </p:attrNameLst>
                                      </p:cBhvr>
                                      <p:to>
                                        <p:strVal val="visible"/>
                                      </p:to>
                                    </p:set>
                                    <p:anim calcmode="lin" valueType="num">
                                      <p:cBhvr>
                                        <p:cTn id="7" dur="500" fill="hold"/>
                                        <p:tgtEl>
                                          <p:spTgt spid="12291"/>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12291"/>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12291"/>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12291"/>
                                        </p:tgtEl>
                                        <p:attrNameLst>
                                          <p:attrName>ppt_y</p:attrName>
                                        </p:attrNameLst>
                                      </p:cBhvr>
                                      <p:tavLst>
                                        <p:tav tm="0">
                                          <p:val>
                                            <p:strVal val="#ppt_y"/>
                                          </p:val>
                                        </p:tav>
                                        <p:tav tm="100000">
                                          <p:val>
                                            <p:strVal val="#ppt_y"/>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39" presetClass="entr" presetSubtype="0" accel="100000" fill="hold" nodeType="clickEffect">
                                  <p:stCondLst>
                                    <p:cond delay="0"/>
                                  </p:stCondLst>
                                  <p:childTnLst>
                                    <p:set>
                                      <p:cBhvr>
                                        <p:cTn id="14" dur="1" fill="hold">
                                          <p:stCondLst>
                                            <p:cond delay="0"/>
                                          </p:stCondLst>
                                        </p:cTn>
                                        <p:tgtEl>
                                          <p:spTgt spid="12292"/>
                                        </p:tgtEl>
                                        <p:attrNameLst>
                                          <p:attrName>style.visibility</p:attrName>
                                        </p:attrNameLst>
                                      </p:cBhvr>
                                      <p:to>
                                        <p:strVal val="visible"/>
                                      </p:to>
                                    </p:set>
                                    <p:anim calcmode="lin" valueType="num">
                                      <p:cBhvr>
                                        <p:cTn id="15" dur="500" fill="hold"/>
                                        <p:tgtEl>
                                          <p:spTgt spid="12292"/>
                                        </p:tgtEl>
                                        <p:attrNameLst>
                                          <p:attrName>ppt_h</p:attrName>
                                        </p:attrNameLst>
                                      </p:cBhvr>
                                      <p:tavLst>
                                        <p:tav tm="0">
                                          <p:val>
                                            <p:strVal val="#ppt_h/20"/>
                                          </p:val>
                                        </p:tav>
                                        <p:tav tm="50000">
                                          <p:val>
                                            <p:strVal val="#ppt_h/20"/>
                                          </p:val>
                                        </p:tav>
                                        <p:tav tm="100000">
                                          <p:val>
                                            <p:strVal val="#ppt_h"/>
                                          </p:val>
                                        </p:tav>
                                      </p:tavLst>
                                    </p:anim>
                                    <p:anim calcmode="lin" valueType="num">
                                      <p:cBhvr>
                                        <p:cTn id="16" dur="500" fill="hold"/>
                                        <p:tgtEl>
                                          <p:spTgt spid="12292"/>
                                        </p:tgtEl>
                                        <p:attrNameLst>
                                          <p:attrName>ppt_w</p:attrName>
                                        </p:attrNameLst>
                                      </p:cBhvr>
                                      <p:tavLst>
                                        <p:tav tm="0">
                                          <p:val>
                                            <p:strVal val="#ppt_w+.3"/>
                                          </p:val>
                                        </p:tav>
                                        <p:tav tm="50000">
                                          <p:val>
                                            <p:strVal val="#ppt_w+.3"/>
                                          </p:val>
                                        </p:tav>
                                        <p:tav tm="100000">
                                          <p:val>
                                            <p:strVal val="#ppt_w"/>
                                          </p:val>
                                        </p:tav>
                                      </p:tavLst>
                                    </p:anim>
                                    <p:anim calcmode="lin" valueType="num">
                                      <p:cBhvr>
                                        <p:cTn id="17" dur="500" fill="hold"/>
                                        <p:tgtEl>
                                          <p:spTgt spid="12292"/>
                                        </p:tgtEl>
                                        <p:attrNameLst>
                                          <p:attrName>ppt_x</p:attrName>
                                        </p:attrNameLst>
                                      </p:cBhvr>
                                      <p:tavLst>
                                        <p:tav tm="0">
                                          <p:val>
                                            <p:strVal val="#ppt_x-.3"/>
                                          </p:val>
                                        </p:tav>
                                        <p:tav tm="50000">
                                          <p:val>
                                            <p:strVal val="#ppt_x"/>
                                          </p:val>
                                        </p:tav>
                                        <p:tav tm="100000">
                                          <p:val>
                                            <p:strVal val="#ppt_x"/>
                                          </p:val>
                                        </p:tav>
                                      </p:tavLst>
                                    </p:anim>
                                    <p:anim calcmode="lin" valueType="num">
                                      <p:cBhvr>
                                        <p:cTn id="18" dur="500" fill="hold"/>
                                        <p:tgtEl>
                                          <p:spTgt spid="1229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extBox 5"/>
          <p:cNvSpPr txBox="1">
            <a:spLocks noChangeArrowheads="1"/>
          </p:cNvSpPr>
          <p:nvPr/>
        </p:nvSpPr>
        <p:spPr bwMode="auto">
          <a:xfrm>
            <a:off x="6400800" y="0"/>
            <a:ext cx="27432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a:solidFill>
                  <a:srgbClr val="DCA330"/>
                </a:solidFill>
                <a:latin typeface="Bernard MT Condensed" charset="0"/>
              </a:rPr>
              <a:t>Lesson 12: Being a Godly Mother</a:t>
            </a:r>
          </a:p>
        </p:txBody>
      </p:sp>
      <p:sp>
        <p:nvSpPr>
          <p:cNvPr id="4" name="Rectangle 3"/>
          <p:cNvSpPr/>
          <p:nvPr/>
        </p:nvSpPr>
        <p:spPr>
          <a:xfrm>
            <a:off x="0" y="1"/>
            <a:ext cx="4419600" cy="5293757"/>
          </a:xfrm>
          <a:prstGeom prst="rect">
            <a:avLst/>
          </a:prstGeom>
          <a:solidFill>
            <a:srgbClr val="BA0631">
              <a:alpha val="81000"/>
            </a:srgbClr>
          </a:solidFill>
          <a:scene3d>
            <a:camera prst="orthographicFront"/>
            <a:lightRig rig="threePt" dir="t"/>
          </a:scene3d>
          <a:sp3d>
            <a:bevelT/>
          </a:sp3d>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eaLnBrk="1" hangingPunct="1"/>
            <a:r>
              <a:rPr lang="en-US" sz="2600" b="1">
                <a:solidFill>
                  <a:srgbClr val="171735"/>
                </a:solidFill>
                <a:latin typeface="Colonna MT" charset="0"/>
              </a:rPr>
              <a:t>To know this, she will need to spend time in prayer and fasting. Fasting is one of the best methods given in Scripture for putting down the desires of self and lifting up God</a:t>
            </a:r>
            <a:r>
              <a:rPr lang="ja-JP" altLang="en-US" sz="2600" b="1">
                <a:solidFill>
                  <a:srgbClr val="171735"/>
                </a:solidFill>
                <a:latin typeface="Colonna MT" charset="0"/>
              </a:rPr>
              <a:t>’</a:t>
            </a:r>
            <a:r>
              <a:rPr lang="en-US" sz="2600" b="1">
                <a:solidFill>
                  <a:srgbClr val="171735"/>
                </a:solidFill>
                <a:latin typeface="Colonna MT" charset="0"/>
              </a:rPr>
              <a:t>s will as supreme. When a woman earnestly seeks the face of God, He will answer her. God knows things about the person she is planning to marry that no one else knows. After all, God made him. </a:t>
            </a:r>
          </a:p>
        </p:txBody>
      </p:sp>
      <p:sp>
        <p:nvSpPr>
          <p:cNvPr id="5" name="Rectangle 4"/>
          <p:cNvSpPr/>
          <p:nvPr/>
        </p:nvSpPr>
        <p:spPr>
          <a:xfrm>
            <a:off x="4648200" y="1164134"/>
            <a:ext cx="4495800" cy="5693866"/>
          </a:xfrm>
          <a:prstGeom prst="rect">
            <a:avLst/>
          </a:prstGeom>
          <a:solidFill>
            <a:srgbClr val="171735">
              <a:alpha val="83000"/>
            </a:srgbClr>
          </a:solidFill>
          <a:scene3d>
            <a:camera prst="orthographicFront"/>
            <a:lightRig rig="threePt" dir="t"/>
          </a:scene3d>
          <a:sp3d>
            <a:bevelT/>
          </a:sp3d>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eaLnBrk="1" hangingPunct="1"/>
            <a:r>
              <a:rPr lang="en-US" sz="2600" b="1">
                <a:solidFill>
                  <a:srgbClr val="BA0631"/>
                </a:solidFill>
                <a:latin typeface="Colonna MT" charset="0"/>
              </a:rPr>
              <a:t>When a woman fails to seek God</a:t>
            </a:r>
            <a:r>
              <a:rPr lang="ja-JP" altLang="en-US" sz="2600" b="1">
                <a:solidFill>
                  <a:srgbClr val="BA0631"/>
                </a:solidFill>
                <a:latin typeface="Colonna MT" charset="0"/>
              </a:rPr>
              <a:t>’</a:t>
            </a:r>
            <a:r>
              <a:rPr lang="en-US" sz="2600" b="1">
                <a:solidFill>
                  <a:srgbClr val="BA0631"/>
                </a:solidFill>
                <a:latin typeface="Colonna MT" charset="0"/>
              </a:rPr>
              <a:t>s will and does not take the time to get to know the principles and life practices of the one she plans to marry; she suffers much heartache and disappointment later. Seeking God</a:t>
            </a:r>
            <a:r>
              <a:rPr lang="ja-JP" altLang="en-US" sz="2600" b="1">
                <a:solidFill>
                  <a:srgbClr val="BA0631"/>
                </a:solidFill>
                <a:latin typeface="Colonna MT" charset="0"/>
              </a:rPr>
              <a:t>’</a:t>
            </a:r>
            <a:r>
              <a:rPr lang="en-US" sz="2600" b="1">
                <a:solidFill>
                  <a:srgbClr val="BA0631"/>
                </a:solidFill>
                <a:latin typeface="Colonna MT" charset="0"/>
              </a:rPr>
              <a:t>s will for her marriage is a vital step for all women who desire to be godly mothers. A woman must have a godly husband as head of the home if she is going to fulfill her role as a mother properly.</a:t>
            </a:r>
          </a:p>
        </p:txBody>
      </p:sp>
    </p:spTree>
  </p:cSld>
  <p:clrMapOvr>
    <a:masterClrMapping/>
  </p:clrMapOvr>
  <p:transition xmlns:p14="http://schemas.microsoft.com/office/powerpoint/2010/main">
    <p:diamon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8"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amond(in)">
                                      <p:cBhvr>
                                        <p:cTn id="7" dur="1000"/>
                                        <p:tgtEl>
                                          <p:spTgt spid="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8" presetClass="entr" presetSubtype="16"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diamond(in)">
                                      <p:cBhvr>
                                        <p:cTn id="12"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4338" name="TextBox 5"/>
          <p:cNvSpPr txBox="1">
            <a:spLocks noChangeArrowheads="1"/>
          </p:cNvSpPr>
          <p:nvPr/>
        </p:nvSpPr>
        <p:spPr bwMode="auto">
          <a:xfrm>
            <a:off x="6400800" y="0"/>
            <a:ext cx="27432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a:solidFill>
                  <a:srgbClr val="DCA330"/>
                </a:solidFill>
                <a:latin typeface="Bernard MT Condensed" charset="0"/>
              </a:rPr>
              <a:t>Lesson 12: Being a Godly Mother</a:t>
            </a:r>
          </a:p>
        </p:txBody>
      </p:sp>
      <p:sp>
        <p:nvSpPr>
          <p:cNvPr id="4" name="Rectangle 3"/>
          <p:cNvSpPr/>
          <p:nvPr/>
        </p:nvSpPr>
        <p:spPr>
          <a:xfrm>
            <a:off x="152400" y="1219200"/>
            <a:ext cx="1581010" cy="646331"/>
          </a:xfrm>
          <a:prstGeom prst="rect">
            <a:avLst/>
          </a:prstGeom>
        </p:spPr>
        <p:txBody>
          <a:bodyPr wrap="none">
            <a:spAutoFit/>
          </a:bodyPr>
          <a:lstStyle/>
          <a:p>
            <a:pPr>
              <a:defRPr/>
            </a:pPr>
            <a:r>
              <a:rPr lang="en-US" sz="3600" b="1" u="sng" dirty="0">
                <a:solidFill>
                  <a:srgbClr val="47AAFB"/>
                </a:solidFill>
                <a:effectLst>
                  <a:glow rad="101600">
                    <a:srgbClr val="171735">
                      <a:alpha val="60000"/>
                    </a:srgbClr>
                  </a:glow>
                </a:effectLst>
                <a:latin typeface="Colonna MT" pitchFamily="82" charset="0"/>
                <a:ea typeface="+mn-ea"/>
              </a:rPr>
              <a:t>RULE 2</a:t>
            </a:r>
            <a:endParaRPr lang="en-US" sz="3600" dirty="0">
              <a:solidFill>
                <a:srgbClr val="47AAFB"/>
              </a:solidFill>
              <a:effectLst>
                <a:glow rad="101600">
                  <a:srgbClr val="171735">
                    <a:alpha val="60000"/>
                  </a:srgbClr>
                </a:glow>
              </a:effectLst>
              <a:latin typeface="Colonna MT" pitchFamily="82" charset="0"/>
              <a:ea typeface="+mn-ea"/>
            </a:endParaRPr>
          </a:p>
        </p:txBody>
      </p:sp>
      <p:sp>
        <p:nvSpPr>
          <p:cNvPr id="5" name="Rectangle 4"/>
          <p:cNvSpPr/>
          <p:nvPr/>
        </p:nvSpPr>
        <p:spPr>
          <a:xfrm>
            <a:off x="685800" y="2286000"/>
            <a:ext cx="8077200" cy="3108543"/>
          </a:xfrm>
          <a:prstGeom prst="rect">
            <a:avLst/>
          </a:prstGeom>
          <a:solidFill>
            <a:srgbClr val="171735">
              <a:alpha val="88000"/>
            </a:srgbClr>
          </a:solidFill>
          <a:scene3d>
            <a:camera prst="orthographicFront"/>
            <a:lightRig rig="threePt" dir="t"/>
          </a:scene3d>
          <a:sp3d>
            <a:bevelT/>
          </a:sp3d>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eaLnBrk="1" hangingPunct="1"/>
            <a:r>
              <a:rPr lang="ja-JP" altLang="en-US" sz="2800" b="1" i="1">
                <a:solidFill>
                  <a:srgbClr val="47AAFB"/>
                </a:solidFill>
                <a:latin typeface="Colonna MT" charset="0"/>
              </a:rPr>
              <a:t>“</a:t>
            </a:r>
            <a:r>
              <a:rPr lang="en-US" sz="2800" b="1" i="1">
                <a:solidFill>
                  <a:srgbClr val="47AAFB"/>
                </a:solidFill>
                <a:latin typeface="Colonna MT" charset="0"/>
              </a:rPr>
              <a:t>Know ye not that your bodies are the members of Christ? Shall I then take the members of Christ, and make them the members of an harlot? God forbid. What? Know ye not that he which is joined to an harlot is one body? For two, saith he, shall be one flesh. But he that is joined unto the Lord is one spirit</a:t>
            </a:r>
            <a:r>
              <a:rPr lang="ja-JP" altLang="en-US" sz="2800" b="1" i="1">
                <a:solidFill>
                  <a:srgbClr val="47AAFB"/>
                </a:solidFill>
                <a:latin typeface="Colonna MT" charset="0"/>
              </a:rPr>
              <a:t>”</a:t>
            </a:r>
            <a:r>
              <a:rPr lang="en-US" sz="2800" b="1" i="1">
                <a:solidFill>
                  <a:srgbClr val="47AAFB"/>
                </a:solidFill>
                <a:latin typeface="Colonna MT" charset="0"/>
              </a:rPr>
              <a:t> </a:t>
            </a:r>
            <a:r>
              <a:rPr lang="en-US" sz="2800" b="1">
                <a:solidFill>
                  <a:srgbClr val="47AAFB"/>
                </a:solidFill>
                <a:latin typeface="Colonna MT" charset="0"/>
              </a:rPr>
              <a:t>(I Corinthians 6:15-17). </a:t>
            </a:r>
          </a:p>
        </p:txBody>
      </p:sp>
    </p:spTree>
  </p:cSld>
  <p:clrMapOvr>
    <a:masterClrMapping/>
  </p:clrMapOvr>
  <p:transition xmlns:p14="http://schemas.microsoft.com/office/powerpoint/2010/main">
    <p:plus/>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9" presetClass="entr" presetSubtype="0" accel="10000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4"/>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4"/>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39" presetClass="entr" presetSubtype="0" accel="100000"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p:cTn id="15" dur="500" fill="hold"/>
                                        <p:tgtEl>
                                          <p:spTgt spid="5"/>
                                        </p:tgtEl>
                                        <p:attrNameLst>
                                          <p:attrName>ppt_h</p:attrName>
                                        </p:attrNameLst>
                                      </p:cBhvr>
                                      <p:tavLst>
                                        <p:tav tm="0">
                                          <p:val>
                                            <p:strVal val="#ppt_h/20"/>
                                          </p:val>
                                        </p:tav>
                                        <p:tav tm="50000">
                                          <p:val>
                                            <p:strVal val="#ppt_h/20"/>
                                          </p:val>
                                        </p:tav>
                                        <p:tav tm="100000">
                                          <p:val>
                                            <p:strVal val="#ppt_h"/>
                                          </p:val>
                                        </p:tav>
                                      </p:tavLst>
                                    </p:anim>
                                    <p:anim calcmode="lin" valueType="num">
                                      <p:cBhvr>
                                        <p:cTn id="16" dur="500" fill="hold"/>
                                        <p:tgtEl>
                                          <p:spTgt spid="5"/>
                                        </p:tgtEl>
                                        <p:attrNameLst>
                                          <p:attrName>ppt_w</p:attrName>
                                        </p:attrNameLst>
                                      </p:cBhvr>
                                      <p:tavLst>
                                        <p:tav tm="0">
                                          <p:val>
                                            <p:strVal val="#ppt_w+.3"/>
                                          </p:val>
                                        </p:tav>
                                        <p:tav tm="50000">
                                          <p:val>
                                            <p:strVal val="#ppt_w+.3"/>
                                          </p:val>
                                        </p:tav>
                                        <p:tav tm="100000">
                                          <p:val>
                                            <p:strVal val="#ppt_w"/>
                                          </p:val>
                                        </p:tav>
                                      </p:tavLst>
                                    </p:anim>
                                    <p:anim calcmode="lin" valueType="num">
                                      <p:cBhvr>
                                        <p:cTn id="17" dur="500" fill="hold"/>
                                        <p:tgtEl>
                                          <p:spTgt spid="5"/>
                                        </p:tgtEl>
                                        <p:attrNameLst>
                                          <p:attrName>ppt_x</p:attrName>
                                        </p:attrNameLst>
                                      </p:cBhvr>
                                      <p:tavLst>
                                        <p:tav tm="0">
                                          <p:val>
                                            <p:strVal val="#ppt_x-.3"/>
                                          </p:val>
                                        </p:tav>
                                        <p:tav tm="50000">
                                          <p:val>
                                            <p:strVal val="#ppt_x"/>
                                          </p:val>
                                        </p:tav>
                                        <p:tav tm="100000">
                                          <p:val>
                                            <p:strVal val="#ppt_x"/>
                                          </p:val>
                                        </p:tav>
                                      </p:tavLst>
                                    </p:anim>
                                    <p:anim calcmode="lin" valueType="num">
                                      <p:cBhvr>
                                        <p:cTn id="18" dur="5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5362" name="TextBox 5"/>
          <p:cNvSpPr txBox="1">
            <a:spLocks noChangeArrowheads="1"/>
          </p:cNvSpPr>
          <p:nvPr/>
        </p:nvSpPr>
        <p:spPr bwMode="auto">
          <a:xfrm>
            <a:off x="6400800" y="0"/>
            <a:ext cx="27432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a:solidFill>
                  <a:srgbClr val="DCA330"/>
                </a:solidFill>
                <a:latin typeface="Bernard MT Condensed" charset="0"/>
              </a:rPr>
              <a:t>Lesson 12: Being a Godly Mother</a:t>
            </a:r>
          </a:p>
        </p:txBody>
      </p:sp>
      <p:sp>
        <p:nvSpPr>
          <p:cNvPr id="4" name="Rectangle 3"/>
          <p:cNvSpPr>
            <a:spLocks noChangeArrowheads="1"/>
          </p:cNvSpPr>
          <p:nvPr/>
        </p:nvSpPr>
        <p:spPr bwMode="auto">
          <a:xfrm>
            <a:off x="381000" y="1143000"/>
            <a:ext cx="8305800" cy="4832092"/>
          </a:xfrm>
          <a:prstGeom prst="rect">
            <a:avLst/>
          </a:prstGeom>
          <a:solidFill>
            <a:srgbClr val="F1DAAD">
              <a:alpha val="80000"/>
            </a:srgbClr>
          </a:solidFill>
          <a:ln w="9525">
            <a:noFill/>
            <a:miter lim="800000"/>
            <a:headEnd/>
            <a:tailEnd/>
          </a:ln>
          <a:effectLst/>
          <a:scene3d>
            <a:camera prst="orthographicFront"/>
            <a:lightRig rig="threePt" dir="t"/>
          </a:scene3d>
          <a:sp3d>
            <a:bevelT w="114300" prst="hardEdge"/>
          </a:sp3d>
        </p:spPr>
        <p:txBody>
          <a:bodyPr anchor="ct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a:r>
              <a:rPr lang="en-US" sz="2800" b="1">
                <a:solidFill>
                  <a:srgbClr val="171735"/>
                </a:solidFill>
                <a:latin typeface="Colonna MT" charset="0"/>
                <a:cs typeface="Times New Roman" charset="0"/>
              </a:rPr>
              <a:t>If you find yourself married to someone who is not following God in the fullness of the Holy Ghost because of ignorance before marriage; that is one thing. But if you knew about this when you chose a life partner you are still one flesh. Others have come to God after marriage, and for whatever reason, the husband did not. These husbands and wives are also still one flesh. You cannot change partners now, but you can begin teaching your children when they are very small, that God has a plan for their lives, especially when they choose their mate.</a:t>
            </a:r>
            <a:endParaRPr lang="en-US" sz="2800" b="1">
              <a:solidFill>
                <a:srgbClr val="171735"/>
              </a:solidFill>
              <a:latin typeface="Colonna MT" charset="0"/>
            </a:endParaRPr>
          </a:p>
        </p:txBody>
      </p:sp>
    </p:spTree>
  </p:cSld>
  <p:clrMapOvr>
    <a:masterClrMapping/>
  </p:clrMapOvr>
  <p:transition xmlns:p14="http://schemas.microsoft.com/office/powerpoint/2010/main">
    <p:circle/>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4" presetClass="entr" presetSubtype="1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extBox 5"/>
          <p:cNvSpPr txBox="1">
            <a:spLocks noChangeArrowheads="1"/>
          </p:cNvSpPr>
          <p:nvPr/>
        </p:nvSpPr>
        <p:spPr bwMode="auto">
          <a:xfrm>
            <a:off x="6400800" y="0"/>
            <a:ext cx="27432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a:solidFill>
                  <a:srgbClr val="DCA330"/>
                </a:solidFill>
                <a:latin typeface="Bernard MT Condensed" charset="0"/>
              </a:rPr>
              <a:t>Lesson 12: Being a Godly Mother</a:t>
            </a:r>
          </a:p>
        </p:txBody>
      </p:sp>
      <p:sp>
        <p:nvSpPr>
          <p:cNvPr id="4" name="Rectangle 3"/>
          <p:cNvSpPr>
            <a:spLocks noChangeArrowheads="1"/>
          </p:cNvSpPr>
          <p:nvPr/>
        </p:nvSpPr>
        <p:spPr bwMode="auto">
          <a:xfrm>
            <a:off x="2133600" y="533400"/>
            <a:ext cx="7010400" cy="181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2800" b="1">
                <a:solidFill>
                  <a:srgbClr val="DCA330"/>
                </a:solidFill>
                <a:latin typeface="Colonna MT" charset="0"/>
              </a:rPr>
              <a:t>Proverbs 1:7-9 and 4:1-5 are similar passages, teaching that children are supposed to receive instruction first from their father, which is upheld by their mother.</a:t>
            </a:r>
          </a:p>
        </p:txBody>
      </p:sp>
      <p:sp>
        <p:nvSpPr>
          <p:cNvPr id="5" name="Rectangle 4"/>
          <p:cNvSpPr>
            <a:spLocks noChangeArrowheads="1"/>
          </p:cNvSpPr>
          <p:nvPr/>
        </p:nvSpPr>
        <p:spPr bwMode="auto">
          <a:xfrm>
            <a:off x="2971800" y="2438400"/>
            <a:ext cx="6172200" cy="4094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ja-JP" altLang="en-US" sz="2600" b="1" i="1">
                <a:solidFill>
                  <a:srgbClr val="47AAFB"/>
                </a:solidFill>
                <a:latin typeface="Colonna MT" charset="0"/>
              </a:rPr>
              <a:t>“</a:t>
            </a:r>
            <a:r>
              <a:rPr lang="en-US" sz="2600" b="1" i="1">
                <a:solidFill>
                  <a:srgbClr val="47AAFB"/>
                </a:solidFill>
                <a:latin typeface="Colonna MT" charset="0"/>
              </a:rPr>
              <a:t>So commit yourselves completely to these words of mine. Teach them to your children. Talk about them when you are at home and when you are away on a journey, when you are lying down and when you are getting up again. Write them on the doorposts of your house and on your gates, so that as long as the sky remains above the earth, you and your children may flourish in the land</a:t>
            </a:r>
            <a:r>
              <a:rPr lang="ja-JP" altLang="en-US" sz="2600" b="1" i="1">
                <a:solidFill>
                  <a:srgbClr val="47AAFB"/>
                </a:solidFill>
                <a:latin typeface="Colonna MT" charset="0"/>
              </a:rPr>
              <a:t>”</a:t>
            </a:r>
            <a:r>
              <a:rPr lang="en-US" sz="2600" b="1" i="1">
                <a:solidFill>
                  <a:srgbClr val="47AAFB"/>
                </a:solidFill>
                <a:latin typeface="Colonna MT" charset="0"/>
              </a:rPr>
              <a:t> </a:t>
            </a:r>
            <a:r>
              <a:rPr lang="en-US" sz="2600" b="1">
                <a:solidFill>
                  <a:srgbClr val="47AAFB"/>
                </a:solidFill>
                <a:latin typeface="Colonna MT" charset="0"/>
              </a:rPr>
              <a:t>(Deuteronomy 11:18-21</a:t>
            </a:r>
            <a:r>
              <a:rPr lang="en-US" sz="2600" b="1" i="1">
                <a:solidFill>
                  <a:srgbClr val="47AAFB"/>
                </a:solidFill>
                <a:latin typeface="Colonna MT" charset="0"/>
              </a:rPr>
              <a:t>—NLT).</a:t>
            </a:r>
            <a:endParaRPr lang="en-US" sz="2600" b="1">
              <a:solidFill>
                <a:srgbClr val="47AAFB"/>
              </a:solidFill>
              <a:latin typeface="Colonna MT" charset="0"/>
            </a:endParaRPr>
          </a:p>
        </p:txBody>
      </p:sp>
    </p:spTree>
  </p:cSld>
  <p:clrMapOvr>
    <a:masterClrMapping/>
  </p:clrMapOvr>
  <p:transition xmlns:p14="http://schemas.microsoft.com/office/powerpoint/2010/main">
    <p:diamon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5"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decel="50000" fill="hold">
                                          <p:stCondLst>
                                            <p:cond delay="0"/>
                                          </p:stCondLst>
                                        </p:cTn>
                                        <p:tgtEl>
                                          <p:spTgt spid="4"/>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4"/>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4"/>
                                        </p:tgtEl>
                                        <p:attrNameLst>
                                          <p:attrName>ppt_w</p:attrName>
                                        </p:attrNameLst>
                                      </p:cBhvr>
                                      <p:tavLst>
                                        <p:tav tm="0">
                                          <p:val>
                                            <p:strVal val="#ppt_w*.05"/>
                                          </p:val>
                                        </p:tav>
                                        <p:tav tm="100000">
                                          <p:val>
                                            <p:strVal val="#ppt_w"/>
                                          </p:val>
                                        </p:tav>
                                      </p:tavLst>
                                    </p:anim>
                                    <p:anim calcmode="lin" valueType="num">
                                      <p:cBhvr>
                                        <p:cTn id="10" dur="1000" fill="hold"/>
                                        <p:tgtEl>
                                          <p:spTgt spid="4"/>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4"/>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4"/>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4"/>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4"/>
                                        </p:tgtEl>
                                      </p:cBhvr>
                                    </p:animEffect>
                                  </p:childTnLst>
                                </p:cTn>
                              </p:par>
                            </p:childTnLst>
                          </p:cTn>
                        </p:par>
                      </p:childTnLst>
                    </p:cTn>
                  </p:par>
                  <p:par>
                    <p:cTn id="15" fill="hold" nodeType="clickPar">
                      <p:stCondLst>
                        <p:cond delay="indefinite"/>
                      </p:stCondLst>
                      <p:childTnLst>
                        <p:par>
                          <p:cTn id="16" fill="hold" nodeType="withGroup">
                            <p:stCondLst>
                              <p:cond delay="0"/>
                            </p:stCondLst>
                            <p:childTnLst>
                              <p:par>
                                <p:cTn id="17" presetID="25" presetClass="entr" presetSubtype="0"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p:cTn id="19" dur="500" decel="50000" fill="hold">
                                          <p:stCondLst>
                                            <p:cond delay="0"/>
                                          </p:stCondLst>
                                        </p:cTn>
                                        <p:tgtEl>
                                          <p:spTgt spid="5"/>
                                        </p:tgtEl>
                                        <p:attrNameLst>
                                          <p:attrName>style.rotation</p:attrName>
                                        </p:attrNameLst>
                                      </p:cBhvr>
                                      <p:tavLst>
                                        <p:tav tm="0">
                                          <p:val>
                                            <p:fltVal val="-90"/>
                                          </p:val>
                                        </p:tav>
                                        <p:tav tm="100000">
                                          <p:val>
                                            <p:fltVal val="0"/>
                                          </p:val>
                                        </p:tav>
                                      </p:tavLst>
                                    </p:anim>
                                    <p:anim calcmode="lin" valueType="num">
                                      <p:cBhvr>
                                        <p:cTn id="20" dur="500" decel="50000" fill="hold">
                                          <p:stCondLst>
                                            <p:cond delay="0"/>
                                          </p:stCondLst>
                                        </p:cTn>
                                        <p:tgtEl>
                                          <p:spTgt spid="5"/>
                                        </p:tgtEl>
                                        <p:attrNameLst>
                                          <p:attrName>ppt_w</p:attrName>
                                        </p:attrNameLst>
                                      </p:cBhvr>
                                      <p:tavLst>
                                        <p:tav tm="0">
                                          <p:val>
                                            <p:strVal val="#ppt_w"/>
                                          </p:val>
                                        </p:tav>
                                        <p:tav tm="100000">
                                          <p:val>
                                            <p:strVal val="#ppt_w*.05"/>
                                          </p:val>
                                        </p:tav>
                                      </p:tavLst>
                                    </p:anim>
                                    <p:anim calcmode="lin" valueType="num">
                                      <p:cBhvr>
                                        <p:cTn id="21" dur="500" accel="50000" fill="hold">
                                          <p:stCondLst>
                                            <p:cond delay="500"/>
                                          </p:stCondLst>
                                        </p:cTn>
                                        <p:tgtEl>
                                          <p:spTgt spid="5"/>
                                        </p:tgtEl>
                                        <p:attrNameLst>
                                          <p:attrName>ppt_w</p:attrName>
                                        </p:attrNameLst>
                                      </p:cBhvr>
                                      <p:tavLst>
                                        <p:tav tm="0">
                                          <p:val>
                                            <p:strVal val="#ppt_w*.05"/>
                                          </p:val>
                                        </p:tav>
                                        <p:tav tm="100000">
                                          <p:val>
                                            <p:strVal val="#ppt_w"/>
                                          </p:val>
                                        </p:tav>
                                      </p:tavLst>
                                    </p:anim>
                                    <p:anim calcmode="lin" valueType="num">
                                      <p:cBhvr>
                                        <p:cTn id="22" dur="1000" fill="hold"/>
                                        <p:tgtEl>
                                          <p:spTgt spid="5"/>
                                        </p:tgtEl>
                                        <p:attrNameLst>
                                          <p:attrName>ppt_h</p:attrName>
                                        </p:attrNameLst>
                                      </p:cBhvr>
                                      <p:tavLst>
                                        <p:tav tm="0">
                                          <p:val>
                                            <p:strVal val="#ppt_h"/>
                                          </p:val>
                                        </p:tav>
                                        <p:tav tm="100000">
                                          <p:val>
                                            <p:strVal val="#ppt_h"/>
                                          </p:val>
                                        </p:tav>
                                      </p:tavLst>
                                    </p:anim>
                                    <p:anim calcmode="lin" valueType="num">
                                      <p:cBhvr>
                                        <p:cTn id="23" dur="500" decel="50000" fill="hold">
                                          <p:stCondLst>
                                            <p:cond delay="0"/>
                                          </p:stCondLst>
                                        </p:cTn>
                                        <p:tgtEl>
                                          <p:spTgt spid="5"/>
                                        </p:tgtEl>
                                        <p:attrNameLst>
                                          <p:attrName>ppt_x</p:attrName>
                                        </p:attrNameLst>
                                      </p:cBhvr>
                                      <p:tavLst>
                                        <p:tav tm="0">
                                          <p:val>
                                            <p:strVal val="#ppt_x+.4"/>
                                          </p:val>
                                        </p:tav>
                                        <p:tav tm="100000">
                                          <p:val>
                                            <p:strVal val="#ppt_x"/>
                                          </p:val>
                                        </p:tav>
                                      </p:tavLst>
                                    </p:anim>
                                    <p:anim calcmode="lin" valueType="num">
                                      <p:cBhvr>
                                        <p:cTn id="24" dur="500" decel="50000" fill="hold">
                                          <p:stCondLst>
                                            <p:cond delay="0"/>
                                          </p:stCondLst>
                                        </p:cTn>
                                        <p:tgtEl>
                                          <p:spTgt spid="5"/>
                                        </p:tgtEl>
                                        <p:attrNameLst>
                                          <p:attrName>ppt_y</p:attrName>
                                        </p:attrNameLst>
                                      </p:cBhvr>
                                      <p:tavLst>
                                        <p:tav tm="0">
                                          <p:val>
                                            <p:strVal val="#ppt_y-.2"/>
                                          </p:val>
                                        </p:tav>
                                        <p:tav tm="100000">
                                          <p:val>
                                            <p:strVal val="#ppt_y+.1"/>
                                          </p:val>
                                        </p:tav>
                                      </p:tavLst>
                                    </p:anim>
                                    <p:anim calcmode="lin" valueType="num">
                                      <p:cBhvr>
                                        <p:cTn id="25" dur="500" accel="50000" fill="hold">
                                          <p:stCondLst>
                                            <p:cond delay="500"/>
                                          </p:stCondLst>
                                        </p:cTn>
                                        <p:tgtEl>
                                          <p:spTgt spid="5"/>
                                        </p:tgtEl>
                                        <p:attrNameLst>
                                          <p:attrName>ppt_y</p:attrName>
                                        </p:attrNameLst>
                                      </p:cBhvr>
                                      <p:tavLst>
                                        <p:tav tm="0">
                                          <p:val>
                                            <p:strVal val="#ppt_y+.1"/>
                                          </p:val>
                                        </p:tav>
                                        <p:tav tm="100000">
                                          <p:val>
                                            <p:strVal val="#ppt_y"/>
                                          </p:val>
                                        </p:tav>
                                      </p:tavLst>
                                    </p:anim>
                                    <p:animEffect transition="in" filter="fade">
                                      <p:cBhvr>
                                        <p:cTn id="26" dur="1000" decel="50000">
                                          <p:stCondLst>
                                            <p:cond delay="0"/>
                                          </p:stCondLst>
                                        </p:cTn>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7410" name="TextBox 5"/>
          <p:cNvSpPr txBox="1">
            <a:spLocks noChangeArrowheads="1"/>
          </p:cNvSpPr>
          <p:nvPr/>
        </p:nvSpPr>
        <p:spPr bwMode="auto">
          <a:xfrm>
            <a:off x="6400800" y="0"/>
            <a:ext cx="27432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a:solidFill>
                  <a:srgbClr val="DCA330"/>
                </a:solidFill>
                <a:latin typeface="Bernard MT Condensed" charset="0"/>
              </a:rPr>
              <a:t>Lesson 12: Being a Godly Mother</a:t>
            </a:r>
          </a:p>
        </p:txBody>
      </p:sp>
      <p:sp>
        <p:nvSpPr>
          <p:cNvPr id="17411" name="Rectangle 3"/>
          <p:cNvSpPr>
            <a:spLocks noChangeArrowheads="1"/>
          </p:cNvSpPr>
          <p:nvPr/>
        </p:nvSpPr>
        <p:spPr bwMode="auto">
          <a:xfrm>
            <a:off x="2057400" y="762000"/>
            <a:ext cx="6934200" cy="95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eaLnBrk="0" hangingPunct="0"/>
            <a:r>
              <a:rPr lang="en-US" sz="2800" b="1">
                <a:solidFill>
                  <a:srgbClr val="BA0631"/>
                </a:solidFill>
                <a:latin typeface="Colonna MT" charset="0"/>
                <a:cs typeface="Times New Roman" charset="0"/>
              </a:rPr>
              <a:t>Proverbs 22:6 is an important verse for parents.</a:t>
            </a:r>
          </a:p>
        </p:txBody>
      </p:sp>
      <p:sp>
        <p:nvSpPr>
          <p:cNvPr id="5" name="Rectangle 4"/>
          <p:cNvSpPr>
            <a:spLocks noChangeArrowheads="1"/>
          </p:cNvSpPr>
          <p:nvPr/>
        </p:nvSpPr>
        <p:spPr bwMode="auto">
          <a:xfrm>
            <a:off x="2667000" y="3657600"/>
            <a:ext cx="6248400" cy="2246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2800" b="1">
                <a:solidFill>
                  <a:srgbClr val="171735"/>
                </a:solidFill>
                <a:latin typeface="Colonna MT" charset="0"/>
              </a:rPr>
              <a:t>The problem most of us face with this verse comes from the meaning of the word </a:t>
            </a:r>
            <a:r>
              <a:rPr lang="ja-JP" altLang="en-US" sz="2800" b="1">
                <a:solidFill>
                  <a:srgbClr val="171735"/>
                </a:solidFill>
                <a:latin typeface="Colonna MT" charset="0"/>
              </a:rPr>
              <a:t>“</a:t>
            </a:r>
            <a:r>
              <a:rPr lang="en-US" sz="2800" b="1">
                <a:solidFill>
                  <a:srgbClr val="171735"/>
                </a:solidFill>
                <a:latin typeface="Colonna MT" charset="0"/>
              </a:rPr>
              <a:t>train.</a:t>
            </a:r>
            <a:r>
              <a:rPr lang="ja-JP" altLang="en-US" sz="2800" b="1">
                <a:solidFill>
                  <a:srgbClr val="171735"/>
                </a:solidFill>
                <a:latin typeface="Colonna MT" charset="0"/>
              </a:rPr>
              <a:t>”</a:t>
            </a:r>
            <a:r>
              <a:rPr lang="en-US" sz="2800" b="1">
                <a:solidFill>
                  <a:srgbClr val="171735"/>
                </a:solidFill>
                <a:latin typeface="Colonna MT" charset="0"/>
              </a:rPr>
              <a:t> Here, the Hebrew means </a:t>
            </a:r>
            <a:r>
              <a:rPr lang="ja-JP" altLang="en-US" sz="2800" b="1">
                <a:solidFill>
                  <a:srgbClr val="171735"/>
                </a:solidFill>
                <a:latin typeface="Colonna MT" charset="0"/>
              </a:rPr>
              <a:t>“</a:t>
            </a:r>
            <a:r>
              <a:rPr lang="en-US" sz="2800" b="1">
                <a:solidFill>
                  <a:srgbClr val="171735"/>
                </a:solidFill>
                <a:latin typeface="Colonna MT" charset="0"/>
              </a:rPr>
              <a:t>to dedicate.</a:t>
            </a:r>
            <a:r>
              <a:rPr lang="ja-JP" altLang="en-US" sz="2800" b="1">
                <a:solidFill>
                  <a:srgbClr val="171735"/>
                </a:solidFill>
                <a:latin typeface="Colonna MT" charset="0"/>
              </a:rPr>
              <a:t>”</a:t>
            </a:r>
            <a:r>
              <a:rPr lang="en-US" sz="2800" b="1">
                <a:solidFill>
                  <a:srgbClr val="171735"/>
                </a:solidFill>
                <a:latin typeface="Colonna MT" charset="0"/>
              </a:rPr>
              <a:t> We must dedicate our children to God and teach them His ways.</a:t>
            </a:r>
          </a:p>
        </p:txBody>
      </p:sp>
      <p:sp>
        <p:nvSpPr>
          <p:cNvPr id="6" name="Rectangle 5"/>
          <p:cNvSpPr>
            <a:spLocks noChangeArrowheads="1"/>
          </p:cNvSpPr>
          <p:nvPr/>
        </p:nvSpPr>
        <p:spPr bwMode="auto">
          <a:xfrm>
            <a:off x="2362200" y="1981200"/>
            <a:ext cx="6400800" cy="138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r>
              <a:rPr lang="ja-JP" altLang="en-US" sz="2800" b="1" i="1">
                <a:solidFill>
                  <a:srgbClr val="47AAFB"/>
                </a:solidFill>
                <a:latin typeface="Colonna MT" charset="0"/>
                <a:cs typeface="Times New Roman" charset="0"/>
              </a:rPr>
              <a:t>“</a:t>
            </a:r>
            <a:r>
              <a:rPr lang="en-US" sz="2800" b="1" i="1">
                <a:solidFill>
                  <a:srgbClr val="47AAFB"/>
                </a:solidFill>
                <a:latin typeface="Colonna MT" charset="0"/>
                <a:cs typeface="Times New Roman" charset="0"/>
              </a:rPr>
              <a:t>Train up a child in the way he should go: and when he is old, he will not depart from it.</a:t>
            </a:r>
            <a:r>
              <a:rPr lang="ja-JP" altLang="en-US" sz="2800" b="1" i="1">
                <a:solidFill>
                  <a:srgbClr val="47AAFB"/>
                </a:solidFill>
                <a:latin typeface="Colonna MT" charset="0"/>
                <a:cs typeface="Times New Roman" charset="0"/>
              </a:rPr>
              <a:t>”</a:t>
            </a:r>
            <a:endParaRPr lang="en-US" sz="2800" b="1">
              <a:solidFill>
                <a:srgbClr val="47AAFB"/>
              </a:solidFill>
              <a:latin typeface="Colonna MT" charset="0"/>
            </a:endParaRPr>
          </a:p>
        </p:txBody>
      </p:sp>
    </p:spTree>
  </p:cSld>
  <p:clrMapOvr>
    <a:masterClrMapping/>
  </p:clrMapOvr>
  <p:transition xmlns:p14="http://schemas.microsoft.com/office/powerpoint/2010/main">
    <p:plus/>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2" presetClass="entr" presetSubtype="0" fill="hold" grpId="0" nodeType="clickEffect">
                                  <p:stCondLst>
                                    <p:cond delay="0"/>
                                  </p:stCondLst>
                                  <p:childTnLst>
                                    <p:set>
                                      <p:cBhvr>
                                        <p:cTn id="6" dur="1" fill="hold">
                                          <p:stCondLst>
                                            <p:cond delay="0"/>
                                          </p:stCondLst>
                                        </p:cTn>
                                        <p:tgtEl>
                                          <p:spTgt spid="17411"/>
                                        </p:tgtEl>
                                        <p:attrNameLst>
                                          <p:attrName>style.visibility</p:attrName>
                                        </p:attrNameLst>
                                      </p:cBhvr>
                                      <p:to>
                                        <p:strVal val="visible"/>
                                      </p:to>
                                    </p:set>
                                    <p:animScale>
                                      <p:cBhvr>
                                        <p:cTn id="7" dur="1000" decel="50000" fill="hold">
                                          <p:stCondLst>
                                            <p:cond delay="0"/>
                                          </p:stCondLst>
                                        </p:cTn>
                                        <p:tgtEl>
                                          <p:spTgt spid="1741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17411"/>
                                        </p:tgtEl>
                                        <p:attrNameLst>
                                          <p:attrName>ppt_x</p:attrName>
                                          <p:attrName>ppt_y</p:attrName>
                                        </p:attrNameLst>
                                      </p:cBhvr>
                                    </p:animMotion>
                                    <p:animEffect transition="in" filter="fade">
                                      <p:cBhvr>
                                        <p:cTn id="9" dur="1000"/>
                                        <p:tgtEl>
                                          <p:spTgt spid="17411"/>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52" presetClass="entr" presetSubtype="0" fill="hold" grpId="0" nodeType="clickEffect">
                                  <p:stCondLst>
                                    <p:cond delay="0"/>
                                  </p:stCondLst>
                                  <p:childTnLst>
                                    <p:set>
                                      <p:cBhvr>
                                        <p:cTn id="13" dur="1" fill="hold">
                                          <p:stCondLst>
                                            <p:cond delay="0"/>
                                          </p:stCondLst>
                                        </p:cTn>
                                        <p:tgtEl>
                                          <p:spTgt spid="6"/>
                                        </p:tgtEl>
                                        <p:attrNameLst>
                                          <p:attrName>style.visibility</p:attrName>
                                        </p:attrNameLst>
                                      </p:cBhvr>
                                      <p:to>
                                        <p:strVal val="visible"/>
                                      </p:to>
                                    </p:set>
                                    <p:animScale>
                                      <p:cBhvr>
                                        <p:cTn id="14" dur="1000" decel="50000" fill="hold">
                                          <p:stCondLst>
                                            <p:cond delay="0"/>
                                          </p:stCondLst>
                                        </p:cTn>
                                        <p:tgtEl>
                                          <p:spTgt spid="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5" dur="1000" decel="50000" fill="hold">
                                          <p:stCondLst>
                                            <p:cond delay="0"/>
                                          </p:stCondLst>
                                        </p:cTn>
                                        <p:tgtEl>
                                          <p:spTgt spid="6"/>
                                        </p:tgtEl>
                                        <p:attrNameLst>
                                          <p:attrName>ppt_x</p:attrName>
                                          <p:attrName>ppt_y</p:attrName>
                                        </p:attrNameLst>
                                      </p:cBhvr>
                                    </p:animMotion>
                                    <p:animEffect transition="in" filter="fade">
                                      <p:cBhvr>
                                        <p:cTn id="16" dur="1000"/>
                                        <p:tgtEl>
                                          <p:spTgt spid="6"/>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52" presetClass="entr" presetSubtype="0" fill="hold" grpId="0" nodeType="clickEffect">
                                  <p:stCondLst>
                                    <p:cond delay="0"/>
                                  </p:stCondLst>
                                  <p:childTnLst>
                                    <p:set>
                                      <p:cBhvr>
                                        <p:cTn id="20" dur="1" fill="hold">
                                          <p:stCondLst>
                                            <p:cond delay="0"/>
                                          </p:stCondLst>
                                        </p:cTn>
                                        <p:tgtEl>
                                          <p:spTgt spid="5"/>
                                        </p:tgtEl>
                                        <p:attrNameLst>
                                          <p:attrName>style.visibility</p:attrName>
                                        </p:attrNameLst>
                                      </p:cBhvr>
                                      <p:to>
                                        <p:strVal val="visible"/>
                                      </p:to>
                                    </p:set>
                                    <p:animScale>
                                      <p:cBhvr>
                                        <p:cTn id="21" dur="1000" decel="50000" fill="hold">
                                          <p:stCondLst>
                                            <p:cond delay="0"/>
                                          </p:stCondLst>
                                        </p:cTn>
                                        <p:tgtEl>
                                          <p:spTgt spid="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2" dur="1000" decel="50000" fill="hold">
                                          <p:stCondLst>
                                            <p:cond delay="0"/>
                                          </p:stCondLst>
                                        </p:cTn>
                                        <p:tgtEl>
                                          <p:spTgt spid="5"/>
                                        </p:tgtEl>
                                        <p:attrNameLst>
                                          <p:attrName>ppt_x</p:attrName>
                                          <p:attrName>ppt_y</p:attrName>
                                        </p:attrNameLst>
                                      </p:cBhvr>
                                    </p:animMotion>
                                    <p:animEffect transition="in" filter="fade">
                                      <p:cBhvr>
                                        <p:cTn id="23"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1" grpId="0"/>
      <p:bldP spid="5" grpId="0"/>
      <p:bldP spid="6" grpId="0"/>
    </p:bld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pic>
        <p:nvPicPr>
          <p:cNvPr id="18437" name="Picture 5" descr="C:\Users\Candra Poitras\Pictures\stay-at-home-mom-with-two-children[1].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5181600" y="2209800"/>
            <a:ext cx="3962400" cy="3058695"/>
          </a:xfrm>
          <a:prstGeom prst="rect">
            <a:avLst/>
          </a:prstGeom>
          <a:ln>
            <a:noFill/>
          </a:ln>
          <a:effectLst>
            <a:softEdge rad="112500"/>
          </a:effectLst>
        </p:spPr>
      </p:pic>
      <p:sp>
        <p:nvSpPr>
          <p:cNvPr id="18435" name="TextBox 5"/>
          <p:cNvSpPr txBox="1">
            <a:spLocks noChangeArrowheads="1"/>
          </p:cNvSpPr>
          <p:nvPr/>
        </p:nvSpPr>
        <p:spPr bwMode="auto">
          <a:xfrm>
            <a:off x="6400800" y="0"/>
            <a:ext cx="27432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a:solidFill>
                  <a:srgbClr val="DCA330"/>
                </a:solidFill>
                <a:latin typeface="Bernard MT Condensed" charset="0"/>
              </a:rPr>
              <a:t>Lesson 12: Being a Godly Mother</a:t>
            </a:r>
          </a:p>
        </p:txBody>
      </p:sp>
      <p:sp>
        <p:nvSpPr>
          <p:cNvPr id="2" name="Rectangle 3"/>
          <p:cNvSpPr>
            <a:spLocks noChangeArrowheads="1"/>
          </p:cNvSpPr>
          <p:nvPr/>
        </p:nvSpPr>
        <p:spPr bwMode="auto">
          <a:xfrm>
            <a:off x="228600" y="228600"/>
            <a:ext cx="5257800" cy="4400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eaLnBrk="0" hangingPunct="0">
              <a:buFontTx/>
              <a:buChar char="•"/>
              <a:tabLst>
                <a:tab pos="228600" algn="l"/>
              </a:tabLst>
            </a:pPr>
            <a:r>
              <a:rPr lang="en-US" sz="2800" b="1">
                <a:solidFill>
                  <a:srgbClr val="F1DAAD"/>
                </a:solidFill>
                <a:latin typeface="Colonna MT" charset="0"/>
                <a:cs typeface="Times New Roman" charset="0"/>
              </a:rPr>
              <a:t>Training is more than words. </a:t>
            </a:r>
            <a:endParaRPr lang="en-US" sz="2800" b="1">
              <a:solidFill>
                <a:srgbClr val="F1DAAD"/>
              </a:solidFill>
              <a:latin typeface="Colonna MT" charset="0"/>
            </a:endParaRPr>
          </a:p>
          <a:p>
            <a:pPr eaLnBrk="0" hangingPunct="0">
              <a:buFontTx/>
              <a:buChar char="•"/>
              <a:tabLst>
                <a:tab pos="228600" algn="l"/>
              </a:tabLst>
            </a:pPr>
            <a:r>
              <a:rPr lang="en-US" sz="2800" b="1">
                <a:solidFill>
                  <a:srgbClr val="F1DAAD"/>
                </a:solidFill>
                <a:latin typeface="Colonna MT" charset="0"/>
                <a:cs typeface="Times New Roman" charset="0"/>
              </a:rPr>
              <a:t>Training is action—putting into practice what has been learned. </a:t>
            </a:r>
          </a:p>
          <a:p>
            <a:pPr eaLnBrk="0" hangingPunct="0">
              <a:buFont typeface="Arial" charset="0"/>
              <a:buChar char="•"/>
              <a:tabLst>
                <a:tab pos="228600" algn="l"/>
              </a:tabLst>
            </a:pPr>
            <a:r>
              <a:rPr lang="en-US" sz="2800" b="1">
                <a:solidFill>
                  <a:srgbClr val="F1DAAD"/>
                </a:solidFill>
                <a:latin typeface="Colonna MT" charset="0"/>
                <a:cs typeface="Times New Roman" charset="0"/>
              </a:rPr>
              <a:t>It can also be defined </a:t>
            </a:r>
            <a:r>
              <a:rPr lang="ja-JP" altLang="en-US" sz="2800" b="1">
                <a:solidFill>
                  <a:srgbClr val="F1DAAD"/>
                </a:solidFill>
                <a:latin typeface="Colonna MT" charset="0"/>
                <a:cs typeface="Times New Roman" charset="0"/>
              </a:rPr>
              <a:t>“</a:t>
            </a:r>
            <a:r>
              <a:rPr lang="en-US" sz="2800" b="1">
                <a:solidFill>
                  <a:srgbClr val="F1DAAD"/>
                </a:solidFill>
                <a:latin typeface="Colonna MT" charset="0"/>
                <a:cs typeface="Times New Roman" charset="0"/>
              </a:rPr>
              <a:t>to cultivate a taste for.</a:t>
            </a:r>
            <a:r>
              <a:rPr lang="ja-JP" altLang="en-US" sz="2800" b="1">
                <a:solidFill>
                  <a:srgbClr val="F1DAAD"/>
                </a:solidFill>
                <a:latin typeface="Colonna MT" charset="0"/>
                <a:cs typeface="Times New Roman" charset="0"/>
              </a:rPr>
              <a:t>”</a:t>
            </a:r>
            <a:r>
              <a:rPr lang="en-US" sz="2800" b="1">
                <a:solidFill>
                  <a:srgbClr val="F1DAAD"/>
                </a:solidFill>
                <a:latin typeface="Colonna MT" charset="0"/>
                <a:cs typeface="Times New Roman" charset="0"/>
              </a:rPr>
              <a:t> Children are not born loving the Bible or even understanding how valuable it is. Our job is to make sure that they learn to enjoy and desire more of God</a:t>
            </a:r>
            <a:r>
              <a:rPr lang="ja-JP" altLang="en-US" sz="2800" b="1">
                <a:solidFill>
                  <a:srgbClr val="F1DAAD"/>
                </a:solidFill>
                <a:latin typeface="Colonna MT" charset="0"/>
                <a:cs typeface="Times New Roman" charset="0"/>
              </a:rPr>
              <a:t>’</a:t>
            </a:r>
            <a:r>
              <a:rPr lang="en-US" sz="2800" b="1">
                <a:solidFill>
                  <a:srgbClr val="F1DAAD"/>
                </a:solidFill>
                <a:latin typeface="Colonna MT" charset="0"/>
                <a:cs typeface="Times New Roman" charset="0"/>
              </a:rPr>
              <a:t>s Word.</a:t>
            </a:r>
            <a:r>
              <a:rPr lang="en-US" sz="2800" b="1">
                <a:solidFill>
                  <a:srgbClr val="F1DAAD"/>
                </a:solidFill>
                <a:latin typeface="Colonna MT" charset="0"/>
              </a:rPr>
              <a:t> </a:t>
            </a:r>
          </a:p>
        </p:txBody>
      </p:sp>
      <p:pic>
        <p:nvPicPr>
          <p:cNvPr id="18438" name="Picture 6" descr="C:\Users\Candra Poitras\Pictures\bigstockphoto_Middle_Eastern_Woman_And_Child_3914391[1].jp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3048000" y="4520060"/>
            <a:ext cx="3505200" cy="2337940"/>
          </a:xfrm>
          <a:prstGeom prst="rect">
            <a:avLst/>
          </a:prstGeom>
          <a:ln>
            <a:noFill/>
          </a:ln>
          <a:effectLst>
            <a:softEdge rad="112500"/>
          </a:effectLst>
        </p:spPr>
      </p:pic>
      <p:pic>
        <p:nvPicPr>
          <p:cNvPr id="18439" name="Picture 7" descr="C:\Users\Candra Poitras\Pictures\Mom-Child[1].jpg"/>
          <p:cNvPicPr>
            <a:picLocks noChangeAspect="1" noChangeArrowheads="1"/>
          </p:cNvPicPr>
          <p:nvPr/>
        </p:nvPicPr>
        <p:blipFill>
          <a:blip r:embed="rId5" cstate="print"/>
          <a:srcRect/>
          <a:stretch>
            <a:fillRect/>
          </a:stretch>
        </p:blipFill>
        <p:spPr bwMode="auto">
          <a:xfrm rot="20416103">
            <a:off x="5920270" y="4527242"/>
            <a:ext cx="2956848" cy="1915892"/>
          </a:xfrm>
          <a:prstGeom prst="rect">
            <a:avLst/>
          </a:prstGeom>
          <a:ln>
            <a:noFill/>
          </a:ln>
          <a:effectLst>
            <a:softEdge rad="112500"/>
          </a:effectLst>
        </p:spPr>
      </p:pic>
    </p:spTree>
  </p:cSld>
  <p:clrMapOvr>
    <a:masterClrMapping/>
  </p:clrMapOvr>
  <p:transition xmlns:p14="http://schemas.microsoft.com/office/powerpoint/2010/main">
    <p:circle/>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800" decel="100000"/>
                                        <p:tgtEl>
                                          <p:spTgt spid="2"/>
                                        </p:tgtEl>
                                      </p:cBhvr>
                                    </p:animEffect>
                                    <p:anim calcmode="lin" valueType="num">
                                      <p:cBhvr>
                                        <p:cTn id="8" dur="800" decel="100000" fill="hold"/>
                                        <p:tgtEl>
                                          <p:spTgt spid="2"/>
                                        </p:tgtEl>
                                        <p:attrNameLst>
                                          <p:attrName>style.rotation</p:attrName>
                                        </p:attrNameLst>
                                      </p:cBhvr>
                                      <p:tavLst>
                                        <p:tav tm="0">
                                          <p:val>
                                            <p:fltVal val="-90"/>
                                          </p:val>
                                        </p:tav>
                                        <p:tav tm="100000">
                                          <p:val>
                                            <p:fltVal val="0"/>
                                          </p:val>
                                        </p:tav>
                                      </p:tavLst>
                                    </p:anim>
                                    <p:anim calcmode="lin" valueType="num">
                                      <p:cBhvr>
                                        <p:cTn id="9" dur="800" decel="100000" fill="hold"/>
                                        <p:tgtEl>
                                          <p:spTgt spid="2"/>
                                        </p:tgtEl>
                                        <p:attrNameLst>
                                          <p:attrName>ppt_x</p:attrName>
                                        </p:attrNameLst>
                                      </p:cBhvr>
                                      <p:tavLst>
                                        <p:tav tm="0">
                                          <p:val>
                                            <p:strVal val="#ppt_x+0.4"/>
                                          </p:val>
                                        </p:tav>
                                        <p:tav tm="100000">
                                          <p:val>
                                            <p:strVal val="#ppt_x-0.05"/>
                                          </p:val>
                                        </p:tav>
                                      </p:tavLst>
                                    </p:anim>
                                    <p:anim calcmode="lin" valueType="num">
                                      <p:cBhvr>
                                        <p:cTn id="10" dur="800" decel="100000" fill="hold"/>
                                        <p:tgtEl>
                                          <p:spTgt spid="2"/>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2"/>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2"/>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extBox 5"/>
          <p:cNvSpPr txBox="1">
            <a:spLocks noChangeArrowheads="1"/>
          </p:cNvSpPr>
          <p:nvPr/>
        </p:nvSpPr>
        <p:spPr bwMode="auto">
          <a:xfrm>
            <a:off x="6400800" y="0"/>
            <a:ext cx="27432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a:solidFill>
                  <a:srgbClr val="DCA330"/>
                </a:solidFill>
                <a:latin typeface="Bernard MT Condensed" charset="0"/>
              </a:rPr>
              <a:t>Lesson 12: Being a Godly Mother</a:t>
            </a:r>
          </a:p>
        </p:txBody>
      </p:sp>
      <p:sp>
        <p:nvSpPr>
          <p:cNvPr id="4" name="Rectangle 3"/>
          <p:cNvSpPr>
            <a:spLocks noChangeArrowheads="1"/>
          </p:cNvSpPr>
          <p:nvPr/>
        </p:nvSpPr>
        <p:spPr bwMode="auto">
          <a:xfrm>
            <a:off x="2133600" y="457200"/>
            <a:ext cx="7010400" cy="2678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2800" b="1">
                <a:solidFill>
                  <a:srgbClr val="47AAFB"/>
                </a:solidFill>
                <a:latin typeface="Colonna MT" charset="0"/>
              </a:rPr>
              <a:t>More than anything else, our children need to know the Lord personally. One of the best ways to </a:t>
            </a:r>
            <a:r>
              <a:rPr lang="ja-JP" altLang="en-US" sz="2800" b="1">
                <a:solidFill>
                  <a:srgbClr val="47AAFB"/>
                </a:solidFill>
                <a:latin typeface="Colonna MT" charset="0"/>
              </a:rPr>
              <a:t>“</a:t>
            </a:r>
            <a:r>
              <a:rPr lang="en-US" sz="2800" b="1">
                <a:solidFill>
                  <a:srgbClr val="47AAFB"/>
                </a:solidFill>
                <a:latin typeface="Colonna MT" charset="0"/>
              </a:rPr>
              <a:t>know</a:t>
            </a:r>
            <a:r>
              <a:rPr lang="ja-JP" altLang="en-US" sz="2800" b="1">
                <a:solidFill>
                  <a:srgbClr val="47AAFB"/>
                </a:solidFill>
                <a:latin typeface="Colonna MT" charset="0"/>
              </a:rPr>
              <a:t>”</a:t>
            </a:r>
            <a:r>
              <a:rPr lang="en-US" sz="2800" b="1">
                <a:solidFill>
                  <a:srgbClr val="47AAFB"/>
                </a:solidFill>
                <a:latin typeface="Colonna MT" charset="0"/>
              </a:rPr>
              <a:t> Him is by His Word. There are many fun ways to get our children acquainted with the Scriptures and teach them to love and study God</a:t>
            </a:r>
            <a:r>
              <a:rPr lang="ja-JP" altLang="en-US" sz="2800" b="1">
                <a:solidFill>
                  <a:srgbClr val="47AAFB"/>
                </a:solidFill>
                <a:latin typeface="Colonna MT" charset="0"/>
              </a:rPr>
              <a:t>’</a:t>
            </a:r>
            <a:r>
              <a:rPr lang="en-US" sz="2800" b="1">
                <a:solidFill>
                  <a:srgbClr val="47AAFB"/>
                </a:solidFill>
                <a:latin typeface="Colonna MT" charset="0"/>
              </a:rPr>
              <a:t>s Word daily. </a:t>
            </a:r>
          </a:p>
        </p:txBody>
      </p:sp>
      <p:pic>
        <p:nvPicPr>
          <p:cNvPr id="19459" name="Picture 3" descr="C:\Users\Candra Poitras\Pictures\dreamstime_690499[1].jpg"/>
          <p:cNvPicPr>
            <a:picLocks noChangeAspect="1" noChangeArrowheads="1"/>
          </p:cNvPicPr>
          <p:nvPr/>
        </p:nvPicPr>
        <p:blipFill>
          <a:blip r:embed="rId2" cstate="print"/>
          <a:srcRect/>
          <a:stretch>
            <a:fillRect/>
          </a:stretch>
        </p:blipFill>
        <p:spPr bwMode="auto">
          <a:xfrm>
            <a:off x="3124200" y="3255264"/>
            <a:ext cx="4876800" cy="3602736"/>
          </a:xfrm>
          <a:prstGeom prst="rect">
            <a:avLst/>
          </a:prstGeom>
          <a:ln w="190500" cap="sq">
            <a:solidFill>
              <a:srgbClr val="171735"/>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Tree>
  </p:cSld>
  <p:clrMapOvr>
    <a:masterClrMapping/>
  </p:clrMapOvr>
  <p:transition xmlns:p14="http://schemas.microsoft.com/office/powerpoint/2010/main">
    <p:diamon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53" presetClass="entr" presetSubtype="0" fill="hold" nodeType="clickEffect">
                                  <p:stCondLst>
                                    <p:cond delay="0"/>
                                  </p:stCondLst>
                                  <p:childTnLst>
                                    <p:set>
                                      <p:cBhvr>
                                        <p:cTn id="13" dur="1" fill="hold">
                                          <p:stCondLst>
                                            <p:cond delay="0"/>
                                          </p:stCondLst>
                                        </p:cTn>
                                        <p:tgtEl>
                                          <p:spTgt spid="19459"/>
                                        </p:tgtEl>
                                        <p:attrNameLst>
                                          <p:attrName>style.visibility</p:attrName>
                                        </p:attrNameLst>
                                      </p:cBhvr>
                                      <p:to>
                                        <p:strVal val="visible"/>
                                      </p:to>
                                    </p:set>
                                    <p:anim calcmode="lin" valueType="num">
                                      <p:cBhvr>
                                        <p:cTn id="14" dur="500" fill="hold"/>
                                        <p:tgtEl>
                                          <p:spTgt spid="19459"/>
                                        </p:tgtEl>
                                        <p:attrNameLst>
                                          <p:attrName>ppt_w</p:attrName>
                                        </p:attrNameLst>
                                      </p:cBhvr>
                                      <p:tavLst>
                                        <p:tav tm="0">
                                          <p:val>
                                            <p:fltVal val="0"/>
                                          </p:val>
                                        </p:tav>
                                        <p:tav tm="100000">
                                          <p:val>
                                            <p:strVal val="#ppt_w"/>
                                          </p:val>
                                        </p:tav>
                                      </p:tavLst>
                                    </p:anim>
                                    <p:anim calcmode="lin" valueType="num">
                                      <p:cBhvr>
                                        <p:cTn id="15" dur="500" fill="hold"/>
                                        <p:tgtEl>
                                          <p:spTgt spid="19459"/>
                                        </p:tgtEl>
                                        <p:attrNameLst>
                                          <p:attrName>ppt_h</p:attrName>
                                        </p:attrNameLst>
                                      </p:cBhvr>
                                      <p:tavLst>
                                        <p:tav tm="0">
                                          <p:val>
                                            <p:fltVal val="0"/>
                                          </p:val>
                                        </p:tav>
                                        <p:tav tm="100000">
                                          <p:val>
                                            <p:strVal val="#ppt_h"/>
                                          </p:val>
                                        </p:tav>
                                      </p:tavLst>
                                    </p:anim>
                                    <p:animEffect transition="in" filter="fade">
                                      <p:cBhvr>
                                        <p:cTn id="16" dur="500"/>
                                        <p:tgtEl>
                                          <p:spTgt spid="194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0482" name="TextBox 5"/>
          <p:cNvSpPr txBox="1">
            <a:spLocks noChangeArrowheads="1"/>
          </p:cNvSpPr>
          <p:nvPr/>
        </p:nvSpPr>
        <p:spPr bwMode="auto">
          <a:xfrm>
            <a:off x="6400800" y="0"/>
            <a:ext cx="27432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a:solidFill>
                  <a:srgbClr val="DCA330"/>
                </a:solidFill>
                <a:latin typeface="Bernard MT Condensed" charset="0"/>
              </a:rPr>
              <a:t>Lesson 12: Being a Godly Mother</a:t>
            </a:r>
          </a:p>
        </p:txBody>
      </p:sp>
      <p:sp>
        <p:nvSpPr>
          <p:cNvPr id="4" name="Rectangle 3"/>
          <p:cNvSpPr>
            <a:spLocks noChangeArrowheads="1"/>
          </p:cNvSpPr>
          <p:nvPr/>
        </p:nvSpPr>
        <p:spPr bwMode="auto">
          <a:xfrm>
            <a:off x="2057400" y="457200"/>
            <a:ext cx="7086600" cy="138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2800" b="1">
                <a:solidFill>
                  <a:srgbClr val="BA0631"/>
                </a:solidFill>
                <a:latin typeface="Colonna MT" charset="0"/>
              </a:rPr>
              <a:t>Godly mothers have the beautiful opportunity to train up their children in the way they should go. </a:t>
            </a:r>
          </a:p>
        </p:txBody>
      </p:sp>
      <p:sp>
        <p:nvSpPr>
          <p:cNvPr id="5" name="Rectangle 4"/>
          <p:cNvSpPr>
            <a:spLocks noChangeArrowheads="1"/>
          </p:cNvSpPr>
          <p:nvPr/>
        </p:nvSpPr>
        <p:spPr bwMode="auto">
          <a:xfrm>
            <a:off x="2590800" y="1997075"/>
            <a:ext cx="6400800" cy="4402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2800" b="1">
                <a:solidFill>
                  <a:srgbClr val="47AAFB"/>
                </a:solidFill>
                <a:latin typeface="Colonna MT" charset="0"/>
              </a:rPr>
              <a:t>It is never good to send your children to live with anyone who does not love the Lord and live a life of obedience and holiness before Him. It is the responsibility of parents to train their own children in the ways of the Lord. When it is time to send children out into the world of higher education, job training, or beginning a family, this </a:t>
            </a:r>
            <a:r>
              <a:rPr lang="ja-JP" altLang="en-US" sz="2800" b="1">
                <a:solidFill>
                  <a:srgbClr val="47AAFB"/>
                </a:solidFill>
                <a:latin typeface="Colonna MT" charset="0"/>
              </a:rPr>
              <a:t>“</a:t>
            </a:r>
            <a:r>
              <a:rPr lang="en-US" sz="2800" b="1">
                <a:solidFill>
                  <a:srgbClr val="47AAFB"/>
                </a:solidFill>
                <a:latin typeface="Colonna MT" charset="0"/>
              </a:rPr>
              <a:t>living by the Word</a:t>
            </a:r>
            <a:r>
              <a:rPr lang="ja-JP" altLang="en-US" sz="2800" b="1">
                <a:solidFill>
                  <a:srgbClr val="47AAFB"/>
                </a:solidFill>
                <a:latin typeface="Colonna MT" charset="0"/>
              </a:rPr>
              <a:t>”</a:t>
            </a:r>
            <a:r>
              <a:rPr lang="en-US" sz="2800" b="1">
                <a:solidFill>
                  <a:srgbClr val="47AAFB"/>
                </a:solidFill>
                <a:latin typeface="Colonna MT" charset="0"/>
              </a:rPr>
              <a:t> will go with them.</a:t>
            </a:r>
          </a:p>
        </p:txBody>
      </p:sp>
    </p:spTree>
  </p:cSld>
  <p:clrMapOvr>
    <a:masterClrMapping/>
  </p:clrMapOvr>
  <p:transition xmlns:p14="http://schemas.microsoft.com/office/powerpoint/2010/main">
    <p:plus/>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900" decel="100000" fill="hold"/>
                                        <p:tgtEl>
                                          <p:spTgt spid="4"/>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4"/>
                                        </p:tgtEl>
                                        <p:attrNameLst>
                                          <p:attrName>ppt_y</p:attrName>
                                        </p:attrNameLst>
                                      </p:cBhvr>
                                      <p:tavLst>
                                        <p:tav tm="0">
                                          <p:val>
                                            <p:strVal val="#ppt_y-.03"/>
                                          </p:val>
                                        </p:tav>
                                        <p:tav tm="100000">
                                          <p:val>
                                            <p:strVal val="#ppt_y"/>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37"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1000"/>
                                        <p:tgtEl>
                                          <p:spTgt spid="5"/>
                                        </p:tgtEl>
                                      </p:cBhvr>
                                    </p:animEffect>
                                    <p:anim calcmode="lin" valueType="num">
                                      <p:cBhvr>
                                        <p:cTn id="16" dur="1000" fill="hold"/>
                                        <p:tgtEl>
                                          <p:spTgt spid="5"/>
                                        </p:tgtEl>
                                        <p:attrNameLst>
                                          <p:attrName>ppt_x</p:attrName>
                                        </p:attrNameLst>
                                      </p:cBhvr>
                                      <p:tavLst>
                                        <p:tav tm="0">
                                          <p:val>
                                            <p:strVal val="#ppt_x"/>
                                          </p:val>
                                        </p:tav>
                                        <p:tav tm="100000">
                                          <p:val>
                                            <p:strVal val="#ppt_x"/>
                                          </p:val>
                                        </p:tav>
                                      </p:tavLst>
                                    </p:anim>
                                    <p:anim calcmode="lin" valueType="num">
                                      <p:cBhvr>
                                        <p:cTn id="17" dur="900" decel="100000" fill="hold"/>
                                        <p:tgtEl>
                                          <p:spTgt spid="5"/>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1506" name="TextBox 5"/>
          <p:cNvSpPr txBox="1">
            <a:spLocks noChangeArrowheads="1"/>
          </p:cNvSpPr>
          <p:nvPr/>
        </p:nvSpPr>
        <p:spPr bwMode="auto">
          <a:xfrm>
            <a:off x="6400800" y="0"/>
            <a:ext cx="27432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a:solidFill>
                  <a:srgbClr val="DCA330"/>
                </a:solidFill>
                <a:latin typeface="Bernard MT Condensed" charset="0"/>
              </a:rPr>
              <a:t>Lesson 12: Being a Godly Mother</a:t>
            </a:r>
          </a:p>
        </p:txBody>
      </p:sp>
      <p:sp>
        <p:nvSpPr>
          <p:cNvPr id="4" name="Rectangle 3"/>
          <p:cNvSpPr>
            <a:spLocks noChangeArrowheads="1"/>
          </p:cNvSpPr>
          <p:nvPr/>
        </p:nvSpPr>
        <p:spPr bwMode="auto">
          <a:xfrm>
            <a:off x="457200" y="533400"/>
            <a:ext cx="4572000" cy="5694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2800" b="1">
                <a:solidFill>
                  <a:srgbClr val="F1DAAD"/>
                </a:solidFill>
                <a:latin typeface="Colonna MT" charset="0"/>
              </a:rPr>
              <a:t>Andrew Murray in </a:t>
            </a:r>
            <a:r>
              <a:rPr lang="en-US" sz="2800" b="1" i="1">
                <a:solidFill>
                  <a:srgbClr val="F1DAAD"/>
                </a:solidFill>
                <a:latin typeface="Colonna MT" charset="0"/>
              </a:rPr>
              <a:t>How to Raise Your Children for Christ,</a:t>
            </a:r>
            <a:r>
              <a:rPr lang="en-US" sz="2800" b="1">
                <a:solidFill>
                  <a:srgbClr val="F1DAAD"/>
                </a:solidFill>
                <a:latin typeface="Colonna MT" charset="0"/>
              </a:rPr>
              <a:t> defines training like this: </a:t>
            </a:r>
            <a:r>
              <a:rPr lang="ja-JP" altLang="en-US" sz="2800" b="1">
                <a:solidFill>
                  <a:srgbClr val="F1DAAD"/>
                </a:solidFill>
                <a:latin typeface="Colonna MT" charset="0"/>
              </a:rPr>
              <a:t>“</a:t>
            </a:r>
            <a:r>
              <a:rPr lang="en-US" sz="2800" b="1">
                <a:solidFill>
                  <a:srgbClr val="F1DAAD"/>
                </a:solidFill>
                <a:latin typeface="Colonna MT" charset="0"/>
              </a:rPr>
              <a:t>Train</a:t>
            </a:r>
            <a:r>
              <a:rPr lang="ja-JP" altLang="en-US" sz="2800" b="1">
                <a:solidFill>
                  <a:srgbClr val="F1DAAD"/>
                </a:solidFill>
                <a:latin typeface="Colonna MT" charset="0"/>
              </a:rPr>
              <a:t>”</a:t>
            </a:r>
            <a:r>
              <a:rPr lang="en-US" sz="2800" b="1">
                <a:solidFill>
                  <a:srgbClr val="F1DAAD"/>
                </a:solidFill>
                <a:latin typeface="Colonna MT" charset="0"/>
              </a:rPr>
              <a:t> is a word of deep importance for every parent to understand. Training is not telling, not teaching, not commanding, but something higher than all of these. It is not only telling a child what to do, but showing him how to do it and seeing that it is done.</a:t>
            </a:r>
            <a:r>
              <a:rPr lang="ja-JP" altLang="en-US" sz="2800" b="1">
                <a:solidFill>
                  <a:srgbClr val="F1DAAD"/>
                </a:solidFill>
                <a:latin typeface="Colonna MT" charset="0"/>
              </a:rPr>
              <a:t>”</a:t>
            </a:r>
            <a:endParaRPr lang="en-US" sz="2800" b="1">
              <a:solidFill>
                <a:srgbClr val="F1DAAD"/>
              </a:solidFill>
              <a:latin typeface="Colonna MT" charset="0"/>
            </a:endParaRPr>
          </a:p>
        </p:txBody>
      </p:sp>
      <p:pic>
        <p:nvPicPr>
          <p:cNvPr id="21507" name="Picture 3" descr="C:\Users\Candra Poitras\Pictures\6[1].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rot="392435">
            <a:off x="5943600" y="1143000"/>
            <a:ext cx="2833798" cy="4178300"/>
          </a:xfrm>
          <a:prstGeom prst="rect">
            <a:avLst/>
          </a:prstGeom>
          <a:ln>
            <a:noFill/>
          </a:ln>
          <a:effectLst>
            <a:softEdge rad="112500"/>
          </a:effectLst>
        </p:spPr>
      </p:pic>
    </p:spTree>
  </p:cSld>
  <p:clrMapOvr>
    <a:masterClrMapping/>
  </p:clrMapOvr>
  <p:transition xmlns:p14="http://schemas.microsoft.com/office/powerpoint/2010/main">
    <p:circle/>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ppt_x</p:attrName>
                                        </p:attrNameLst>
                                      </p:cBhvr>
                                      <p:tavLst>
                                        <p:tav tm="0">
                                          <p:val>
                                            <p:strVal val="#ppt_x-.2"/>
                                          </p:val>
                                        </p:tav>
                                        <p:tav tm="100000">
                                          <p:val>
                                            <p:strVal val="#ppt_x"/>
                                          </p:val>
                                        </p:tav>
                                      </p:tavLst>
                                    </p:anim>
                                    <p:anim calcmode="lin" valueType="num">
                                      <p:cBhvr>
                                        <p:cTn id="8" dur="1000" fill="hold"/>
                                        <p:tgtEl>
                                          <p:spTgt spid="4"/>
                                        </p:tgtEl>
                                        <p:attrNameLst>
                                          <p:attrName>ppt_y</p:attrName>
                                        </p:attrNameLst>
                                      </p:cBhvr>
                                      <p:tavLst>
                                        <p:tav tm="0">
                                          <p:val>
                                            <p:strVal val="#ppt_y"/>
                                          </p:val>
                                        </p:tav>
                                        <p:tav tm="100000">
                                          <p:val>
                                            <p:strVal val="#ppt_y"/>
                                          </p:val>
                                        </p:tav>
                                      </p:tavLst>
                                    </p:anim>
                                    <p:animEffect transition="in" filter="wipe(right)" prLst="gradientSize: 0.1">
                                      <p:cBhvr>
                                        <p:cTn id="9" dur="1000"/>
                                        <p:tgtEl>
                                          <p:spTgt spid="4"/>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29" presetClass="entr" presetSubtype="0" fill="hold" nodeType="clickEffect">
                                  <p:stCondLst>
                                    <p:cond delay="0"/>
                                  </p:stCondLst>
                                  <p:childTnLst>
                                    <p:set>
                                      <p:cBhvr>
                                        <p:cTn id="13" dur="1" fill="hold">
                                          <p:stCondLst>
                                            <p:cond delay="0"/>
                                          </p:stCondLst>
                                        </p:cTn>
                                        <p:tgtEl>
                                          <p:spTgt spid="21507"/>
                                        </p:tgtEl>
                                        <p:attrNameLst>
                                          <p:attrName>style.visibility</p:attrName>
                                        </p:attrNameLst>
                                      </p:cBhvr>
                                      <p:to>
                                        <p:strVal val="visible"/>
                                      </p:to>
                                    </p:set>
                                    <p:anim calcmode="lin" valueType="num">
                                      <p:cBhvr>
                                        <p:cTn id="14" dur="1000" fill="hold"/>
                                        <p:tgtEl>
                                          <p:spTgt spid="21507"/>
                                        </p:tgtEl>
                                        <p:attrNameLst>
                                          <p:attrName>ppt_x</p:attrName>
                                        </p:attrNameLst>
                                      </p:cBhvr>
                                      <p:tavLst>
                                        <p:tav tm="0">
                                          <p:val>
                                            <p:strVal val="#ppt_x-.2"/>
                                          </p:val>
                                        </p:tav>
                                        <p:tav tm="100000">
                                          <p:val>
                                            <p:strVal val="#ppt_x"/>
                                          </p:val>
                                        </p:tav>
                                      </p:tavLst>
                                    </p:anim>
                                    <p:anim calcmode="lin" valueType="num">
                                      <p:cBhvr>
                                        <p:cTn id="15" dur="1000" fill="hold"/>
                                        <p:tgtEl>
                                          <p:spTgt spid="21507"/>
                                        </p:tgtEl>
                                        <p:attrNameLst>
                                          <p:attrName>ppt_y</p:attrName>
                                        </p:attrNameLst>
                                      </p:cBhvr>
                                      <p:tavLst>
                                        <p:tav tm="0">
                                          <p:val>
                                            <p:strVal val="#ppt_y"/>
                                          </p:val>
                                        </p:tav>
                                        <p:tav tm="100000">
                                          <p:val>
                                            <p:strVal val="#ppt_y"/>
                                          </p:val>
                                        </p:tav>
                                      </p:tavLst>
                                    </p:anim>
                                    <p:animEffect transition="in" filter="wipe(right)" prLst="gradientSize: 0.1">
                                      <p:cBhvr>
                                        <p:cTn id="16" dur="1000"/>
                                        <p:tgtEl>
                                          <p:spTgt spid="2150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extBox 5"/>
          <p:cNvSpPr txBox="1">
            <a:spLocks noChangeArrowheads="1"/>
          </p:cNvSpPr>
          <p:nvPr/>
        </p:nvSpPr>
        <p:spPr bwMode="auto">
          <a:xfrm>
            <a:off x="6400800" y="0"/>
            <a:ext cx="27432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a:solidFill>
                  <a:srgbClr val="DCA330"/>
                </a:solidFill>
                <a:latin typeface="Bernard MT Condensed" charset="0"/>
              </a:rPr>
              <a:t>Lesson 12: Being a Godly Mother</a:t>
            </a:r>
          </a:p>
        </p:txBody>
      </p:sp>
      <p:sp>
        <p:nvSpPr>
          <p:cNvPr id="4" name="Octagon 3"/>
          <p:cNvSpPr/>
          <p:nvPr/>
        </p:nvSpPr>
        <p:spPr>
          <a:xfrm>
            <a:off x="3048000" y="1447800"/>
            <a:ext cx="5334000" cy="4572000"/>
          </a:xfrm>
          <a:prstGeom prst="octagon">
            <a:avLst/>
          </a:prstGeom>
          <a:solidFill>
            <a:srgbClr val="DCA330"/>
          </a:solidFill>
          <a:ln>
            <a:noFill/>
          </a:ln>
          <a:scene3d>
            <a:camera prst="orthographicFront"/>
            <a:lightRig rig="threePt" dir="t"/>
          </a:scene3d>
          <a:sp3d>
            <a:bevelT prst="slope"/>
          </a:sp3d>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a:r>
              <a:rPr lang="ja-JP" altLang="en-US" sz="2800" b="1" i="1">
                <a:solidFill>
                  <a:srgbClr val="BA0631"/>
                </a:solidFill>
                <a:latin typeface="Colonna MT" charset="0"/>
                <a:cs typeface="Times New Roman" charset="0"/>
              </a:rPr>
              <a:t>“</a:t>
            </a:r>
            <a:r>
              <a:rPr lang="en-US" sz="2800" b="1" i="1">
                <a:solidFill>
                  <a:srgbClr val="BA0631"/>
                </a:solidFill>
                <a:latin typeface="Colonna MT" charset="0"/>
                <a:cs typeface="Times New Roman" charset="0"/>
              </a:rPr>
              <a:t>Behold, every one that useth proverbs shall use this proverb against thee, saying, As is the mother, so is her daughter.</a:t>
            </a:r>
            <a:r>
              <a:rPr lang="ja-JP" altLang="en-US" sz="2800" b="1" i="1">
                <a:solidFill>
                  <a:srgbClr val="BA0631"/>
                </a:solidFill>
                <a:latin typeface="Colonna MT" charset="0"/>
                <a:cs typeface="Times New Roman" charset="0"/>
              </a:rPr>
              <a:t>”</a:t>
            </a:r>
            <a:endParaRPr lang="en-US" sz="2800" b="1">
              <a:solidFill>
                <a:srgbClr val="BA0631"/>
              </a:solidFill>
              <a:latin typeface="Colonna MT" charset="0"/>
              <a:cs typeface="Times New Roman" charset="0"/>
            </a:endParaRPr>
          </a:p>
          <a:p>
            <a:pPr algn="ctr"/>
            <a:r>
              <a:rPr lang="en-US" sz="2800" b="1">
                <a:solidFill>
                  <a:srgbClr val="BA0631"/>
                </a:solidFill>
                <a:latin typeface="Colonna MT" charset="0"/>
                <a:cs typeface="Times New Roman" charset="0"/>
              </a:rPr>
              <a:t>(Ezekiel 16:44)</a:t>
            </a:r>
            <a:r>
              <a:rPr lang="en-US" sz="2800">
                <a:solidFill>
                  <a:srgbClr val="BA0631"/>
                </a:solidFill>
                <a:latin typeface="Colonna MT" charset="0"/>
              </a:rPr>
              <a:t> </a:t>
            </a:r>
          </a:p>
        </p:txBody>
      </p:sp>
    </p:spTree>
  </p:cSld>
  <p:clrMapOvr>
    <a:masterClrMapping/>
  </p:clrMapOvr>
  <p:transition xmlns:p14="http://schemas.microsoft.com/office/powerpoint/2010/main">
    <p:diamon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6"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ircle(in)">
                                      <p:cBhvr>
                                        <p:cTn id="7"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pic>
        <p:nvPicPr>
          <p:cNvPr id="5127" name="Picture 7" descr="C:\Users\Candra Poitras\Pictures\PE06-01-2[1].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rot="273238">
            <a:off x="6601400" y="3431289"/>
            <a:ext cx="2105025" cy="3217287"/>
          </a:xfrm>
          <a:prstGeom prst="ellipse">
            <a:avLst/>
          </a:prstGeom>
          <a:ln>
            <a:noFill/>
          </a:ln>
          <a:effectLst>
            <a:softEdge rad="112500"/>
          </a:effectLst>
        </p:spPr>
      </p:pic>
      <p:pic>
        <p:nvPicPr>
          <p:cNvPr id="5124" name="Picture 4" descr="C:\Users\Candra Poitras\Pictures\girl-giving-flowers-to-mom[1].jp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rot="20418062">
            <a:off x="2133600" y="3810000"/>
            <a:ext cx="2827338" cy="2827338"/>
          </a:xfrm>
          <a:prstGeom prst="ellipse">
            <a:avLst/>
          </a:prstGeom>
          <a:ln>
            <a:noFill/>
          </a:ln>
          <a:effectLst>
            <a:softEdge rad="112500"/>
          </a:effectLst>
        </p:spPr>
      </p:pic>
      <p:sp>
        <p:nvSpPr>
          <p:cNvPr id="2" name="TextBox 5"/>
          <p:cNvSpPr txBox="1">
            <a:spLocks noChangeArrowheads="1"/>
          </p:cNvSpPr>
          <p:nvPr/>
        </p:nvSpPr>
        <p:spPr bwMode="auto">
          <a:xfrm>
            <a:off x="6400800" y="0"/>
            <a:ext cx="27432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a:solidFill>
                  <a:srgbClr val="DCA330"/>
                </a:solidFill>
                <a:latin typeface="Bernard MT Condensed" charset="0"/>
              </a:rPr>
              <a:t>Lesson 12: Being a Godly Mother</a:t>
            </a:r>
          </a:p>
        </p:txBody>
      </p:sp>
      <p:sp>
        <p:nvSpPr>
          <p:cNvPr id="5123" name="Rectangle 3"/>
          <p:cNvSpPr>
            <a:spLocks noChangeArrowheads="1"/>
          </p:cNvSpPr>
          <p:nvPr/>
        </p:nvSpPr>
        <p:spPr bwMode="auto">
          <a:xfrm>
            <a:off x="2133600" y="304800"/>
            <a:ext cx="7010400" cy="3970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ctr" eaLnBrk="0" hangingPunct="0"/>
            <a:r>
              <a:rPr lang="en-US" sz="2800" b="1">
                <a:solidFill>
                  <a:srgbClr val="171735"/>
                </a:solidFill>
                <a:latin typeface="Colonna MT" charset="0"/>
                <a:cs typeface="Times New Roman" charset="0"/>
              </a:rPr>
              <a:t>The responsibility of being a mother is growing more difficult daily, but God</a:t>
            </a:r>
            <a:r>
              <a:rPr lang="ja-JP" altLang="en-US" sz="2800" b="1">
                <a:solidFill>
                  <a:srgbClr val="171735"/>
                </a:solidFill>
                <a:latin typeface="Colonna MT" charset="0"/>
                <a:cs typeface="Times New Roman" charset="0"/>
              </a:rPr>
              <a:t>’</a:t>
            </a:r>
            <a:r>
              <a:rPr lang="en-US" sz="2800" b="1">
                <a:solidFill>
                  <a:srgbClr val="171735"/>
                </a:solidFill>
                <a:latin typeface="Colonna MT" charset="0"/>
                <a:cs typeface="Times New Roman" charset="0"/>
              </a:rPr>
              <a:t>s Word gives us a clear job description of what a mother is supposed to do. One of the hardest things for a mother to accomplish is revealed in the key verse—that of being a role model. A godly mother needs to train her children to reflect God</a:t>
            </a:r>
            <a:r>
              <a:rPr lang="ja-JP" altLang="en-US" sz="2800" b="1">
                <a:solidFill>
                  <a:srgbClr val="171735"/>
                </a:solidFill>
                <a:latin typeface="Colonna MT" charset="0"/>
                <a:cs typeface="Times New Roman" charset="0"/>
              </a:rPr>
              <a:t>’</a:t>
            </a:r>
            <a:r>
              <a:rPr lang="en-US" sz="2800" b="1">
                <a:solidFill>
                  <a:srgbClr val="171735"/>
                </a:solidFill>
                <a:latin typeface="Colonna MT" charset="0"/>
                <a:cs typeface="Times New Roman" charset="0"/>
              </a:rPr>
              <a:t>s glory—as they reflect the mother.</a:t>
            </a:r>
            <a:endParaRPr lang="en-US" sz="2800" b="1">
              <a:solidFill>
                <a:srgbClr val="171735"/>
              </a:solidFill>
              <a:latin typeface="Colonna MT" charset="0"/>
            </a:endParaRPr>
          </a:p>
        </p:txBody>
      </p:sp>
      <p:pic>
        <p:nvPicPr>
          <p:cNvPr id="5125" name="Picture 5" descr="C:\Users\Candra Poitras\Pictures\African_Woman_with_Child[1].jp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3733800" y="3957430"/>
            <a:ext cx="2223770" cy="2900570"/>
          </a:xfrm>
          <a:prstGeom prst="ellipse">
            <a:avLst/>
          </a:prstGeom>
          <a:ln>
            <a:noFill/>
          </a:ln>
          <a:effectLst>
            <a:softEdge rad="112500"/>
          </a:effectLst>
        </p:spPr>
      </p:pic>
      <p:pic>
        <p:nvPicPr>
          <p:cNvPr id="5126" name="Picture 6" descr="C:\Users\Candra Poitras\Pictures\MothersDayOut[1].jpg"/>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rot="20020872">
            <a:off x="4726071" y="4484573"/>
            <a:ext cx="3197225" cy="2129988"/>
          </a:xfrm>
          <a:prstGeom prst="ellipse">
            <a:avLst/>
          </a:prstGeom>
          <a:ln>
            <a:noFill/>
          </a:ln>
          <a:effectLst>
            <a:softEdge rad="112500"/>
          </a:effectLst>
        </p:spPr>
      </p:pic>
    </p:spTree>
  </p:cSld>
  <p:clrMapOvr>
    <a:masterClrMapping/>
  </p:clrMapOvr>
  <p:transition xmlns:p14="http://schemas.microsoft.com/office/powerpoint/2010/main">
    <p:plus/>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3" presetClass="entr" presetSubtype="16" fill="hold" grpId="0" nodeType="clickEffect">
                                  <p:stCondLst>
                                    <p:cond delay="0"/>
                                  </p:stCondLst>
                                  <p:childTnLst>
                                    <p:set>
                                      <p:cBhvr>
                                        <p:cTn id="6" dur="1" fill="hold">
                                          <p:stCondLst>
                                            <p:cond delay="0"/>
                                          </p:stCondLst>
                                        </p:cTn>
                                        <p:tgtEl>
                                          <p:spTgt spid="5123"/>
                                        </p:tgtEl>
                                        <p:attrNameLst>
                                          <p:attrName>style.visibility</p:attrName>
                                        </p:attrNameLst>
                                      </p:cBhvr>
                                      <p:to>
                                        <p:strVal val="visible"/>
                                      </p:to>
                                    </p:set>
                                    <p:animEffect transition="in" filter="plus(in)">
                                      <p:cBhvr>
                                        <p:cTn id="7" dur="1000"/>
                                        <p:tgtEl>
                                          <p:spTgt spid="51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3"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6146" name="TextBox 5"/>
          <p:cNvSpPr txBox="1">
            <a:spLocks noChangeArrowheads="1"/>
          </p:cNvSpPr>
          <p:nvPr/>
        </p:nvSpPr>
        <p:spPr bwMode="auto">
          <a:xfrm>
            <a:off x="6400800" y="0"/>
            <a:ext cx="27432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a:solidFill>
                  <a:srgbClr val="DCA330"/>
                </a:solidFill>
                <a:latin typeface="Bernard MT Condensed" charset="0"/>
              </a:rPr>
              <a:t>Lesson 12: Being a Godly Mother</a:t>
            </a:r>
          </a:p>
        </p:txBody>
      </p:sp>
      <p:sp>
        <p:nvSpPr>
          <p:cNvPr id="6147" name="Rectangle 3"/>
          <p:cNvSpPr>
            <a:spLocks noChangeArrowheads="1"/>
          </p:cNvSpPr>
          <p:nvPr/>
        </p:nvSpPr>
        <p:spPr bwMode="auto">
          <a:xfrm>
            <a:off x="228600" y="152400"/>
            <a:ext cx="5105400" cy="3539430"/>
          </a:xfrm>
          <a:prstGeom prst="rect">
            <a:avLst/>
          </a:prstGeom>
          <a:solidFill>
            <a:srgbClr val="EFD49F"/>
          </a:solidFill>
          <a:ln w="9525">
            <a:noFill/>
            <a:miter lim="800000"/>
            <a:headEnd/>
            <a:tailEnd/>
          </a:ln>
          <a:effectLst/>
          <a:scene3d>
            <a:camera prst="orthographicFront"/>
            <a:lightRig rig="threePt" dir="t"/>
          </a:scene3d>
          <a:sp3d>
            <a:bevelT w="114300" prst="artDeco"/>
          </a:sp3d>
        </p:spPr>
        <p:txBody>
          <a:bodyPr anchor="ct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a:r>
              <a:rPr lang="en-US" sz="2800" b="1">
                <a:solidFill>
                  <a:srgbClr val="171735"/>
                </a:solidFill>
                <a:latin typeface="Colonna MT" charset="0"/>
                <a:cs typeface="Times New Roman" charset="0"/>
              </a:rPr>
              <a:t>The common understanding of </a:t>
            </a:r>
            <a:r>
              <a:rPr lang="ja-JP" altLang="en-US" sz="2800" b="1">
                <a:solidFill>
                  <a:srgbClr val="171735"/>
                </a:solidFill>
                <a:latin typeface="Colonna MT" charset="0"/>
                <a:cs typeface="Times New Roman" charset="0"/>
              </a:rPr>
              <a:t>“</a:t>
            </a:r>
            <a:r>
              <a:rPr lang="en-US" sz="2800" b="1">
                <a:solidFill>
                  <a:srgbClr val="171735"/>
                </a:solidFill>
                <a:latin typeface="Colonna MT" charset="0"/>
                <a:cs typeface="Times New Roman" charset="0"/>
              </a:rPr>
              <a:t>mother</a:t>
            </a:r>
            <a:r>
              <a:rPr lang="ja-JP" altLang="en-US" sz="2800" b="1">
                <a:solidFill>
                  <a:srgbClr val="171735"/>
                </a:solidFill>
                <a:latin typeface="Colonna MT" charset="0"/>
                <a:cs typeface="Times New Roman" charset="0"/>
              </a:rPr>
              <a:t>”</a:t>
            </a:r>
            <a:r>
              <a:rPr lang="en-US" sz="2800" b="1">
                <a:solidFill>
                  <a:srgbClr val="171735"/>
                </a:solidFill>
                <a:latin typeface="Colonna MT" charset="0"/>
                <a:cs typeface="Times New Roman" charset="0"/>
              </a:rPr>
              <a:t> is one who gives birth. A mother carries a baby inside her womb for approximately nine months and then goes through the painful process of delivery. God is right there through it all.</a:t>
            </a:r>
            <a:endParaRPr lang="en-US" sz="2800" b="1">
              <a:solidFill>
                <a:srgbClr val="171735"/>
              </a:solidFill>
              <a:latin typeface="Colonna MT" charset="0"/>
            </a:endParaRPr>
          </a:p>
        </p:txBody>
      </p:sp>
      <p:sp>
        <p:nvSpPr>
          <p:cNvPr id="5" name="Rectangle 4"/>
          <p:cNvSpPr/>
          <p:nvPr/>
        </p:nvSpPr>
        <p:spPr>
          <a:xfrm>
            <a:off x="4419600" y="4038600"/>
            <a:ext cx="4572000" cy="2677656"/>
          </a:xfrm>
          <a:prstGeom prst="rect">
            <a:avLst/>
          </a:prstGeom>
          <a:solidFill>
            <a:srgbClr val="171735"/>
          </a:solidFill>
          <a:scene3d>
            <a:camera prst="orthographicFront"/>
            <a:lightRig rig="threePt" dir="t"/>
          </a:scene3d>
          <a:sp3d>
            <a:bevelT w="114300" prst="artDeco"/>
          </a:sp3d>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eaLnBrk="1" hangingPunct="1"/>
            <a:r>
              <a:rPr lang="ja-JP" altLang="en-US" sz="2800" b="1" i="1">
                <a:solidFill>
                  <a:srgbClr val="EFD49F"/>
                </a:solidFill>
                <a:latin typeface="Colonna MT" charset="0"/>
              </a:rPr>
              <a:t>“</a:t>
            </a:r>
            <a:r>
              <a:rPr lang="en-US" sz="2800" b="1" i="1">
                <a:solidFill>
                  <a:srgbClr val="EFD49F"/>
                </a:solidFill>
                <a:latin typeface="Colonna MT" charset="0"/>
              </a:rPr>
              <a:t>By thee have I been holden up from the womb: thou art he that took me out of my mother</a:t>
            </a:r>
            <a:r>
              <a:rPr lang="ja-JP" altLang="en-US" sz="2800" b="1" i="1">
                <a:solidFill>
                  <a:srgbClr val="EFD49F"/>
                </a:solidFill>
                <a:latin typeface="Colonna MT" charset="0"/>
              </a:rPr>
              <a:t>’</a:t>
            </a:r>
            <a:r>
              <a:rPr lang="en-US" sz="2800" b="1" i="1">
                <a:solidFill>
                  <a:srgbClr val="EFD49F"/>
                </a:solidFill>
                <a:latin typeface="Colonna MT" charset="0"/>
              </a:rPr>
              <a:t>s bowels: my praise shall be continually of thee</a:t>
            </a:r>
            <a:r>
              <a:rPr lang="ja-JP" altLang="en-US" sz="2800" b="1" i="1">
                <a:solidFill>
                  <a:srgbClr val="EFD49F"/>
                </a:solidFill>
                <a:latin typeface="Colonna MT" charset="0"/>
              </a:rPr>
              <a:t>”</a:t>
            </a:r>
            <a:r>
              <a:rPr lang="en-US" sz="2800" b="1">
                <a:solidFill>
                  <a:srgbClr val="EFD49F"/>
                </a:solidFill>
                <a:latin typeface="Colonna MT" charset="0"/>
              </a:rPr>
              <a:t> (Psalm 71:6).</a:t>
            </a:r>
          </a:p>
        </p:txBody>
      </p:sp>
    </p:spTree>
  </p:cSld>
  <p:clrMapOvr>
    <a:masterClrMapping/>
  </p:clrMapOvr>
  <p:transition xmlns:p14="http://schemas.microsoft.com/office/powerpoint/2010/main">
    <p:circle/>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nodeType="clickEffect">
                                  <p:stCondLst>
                                    <p:cond delay="0"/>
                                  </p:stCondLst>
                                  <p:childTnLst>
                                    <p:set>
                                      <p:cBhvr>
                                        <p:cTn id="6" dur="1" fill="hold">
                                          <p:stCondLst>
                                            <p:cond delay="0"/>
                                          </p:stCondLst>
                                        </p:cTn>
                                        <p:tgtEl>
                                          <p:spTgt spid="6147"/>
                                        </p:tgtEl>
                                        <p:attrNameLst>
                                          <p:attrName>style.visibility</p:attrName>
                                        </p:attrNameLst>
                                      </p:cBhvr>
                                      <p:to>
                                        <p:strVal val="visible"/>
                                      </p:to>
                                    </p:set>
                                    <p:animEffect transition="in" filter="box(in)">
                                      <p:cBhvr>
                                        <p:cTn id="7" dur="500"/>
                                        <p:tgtEl>
                                          <p:spTgt spid="6147"/>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box(in)">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extBox 5"/>
          <p:cNvSpPr txBox="1">
            <a:spLocks noChangeArrowheads="1"/>
          </p:cNvSpPr>
          <p:nvPr/>
        </p:nvSpPr>
        <p:spPr bwMode="auto">
          <a:xfrm>
            <a:off x="6400800" y="0"/>
            <a:ext cx="27432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a:solidFill>
                  <a:srgbClr val="DCA330"/>
                </a:solidFill>
                <a:latin typeface="Bernard MT Condensed" charset="0"/>
              </a:rPr>
              <a:t>Lesson 12: Being a Godly Mother</a:t>
            </a:r>
          </a:p>
        </p:txBody>
      </p:sp>
      <p:sp>
        <p:nvSpPr>
          <p:cNvPr id="4" name="Rectangle 3"/>
          <p:cNvSpPr>
            <a:spLocks noChangeArrowheads="1"/>
          </p:cNvSpPr>
          <p:nvPr/>
        </p:nvSpPr>
        <p:spPr bwMode="auto">
          <a:xfrm>
            <a:off x="2286000" y="1600200"/>
            <a:ext cx="6629400" cy="3540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2800" b="1">
                <a:solidFill>
                  <a:srgbClr val="47AAFB"/>
                </a:solidFill>
                <a:latin typeface="Colonna MT" charset="0"/>
              </a:rPr>
              <a:t>The first mention of </a:t>
            </a:r>
            <a:r>
              <a:rPr lang="ja-JP" altLang="en-US" sz="2800" b="1">
                <a:solidFill>
                  <a:srgbClr val="47AAFB"/>
                </a:solidFill>
                <a:latin typeface="Colonna MT" charset="0"/>
              </a:rPr>
              <a:t>“</a:t>
            </a:r>
            <a:r>
              <a:rPr lang="en-US" sz="2800" b="1">
                <a:solidFill>
                  <a:srgbClr val="47AAFB"/>
                </a:solidFill>
                <a:latin typeface="Colonna MT" charset="0"/>
              </a:rPr>
              <a:t>mother</a:t>
            </a:r>
            <a:r>
              <a:rPr lang="ja-JP" altLang="en-US" sz="2800" b="1">
                <a:solidFill>
                  <a:srgbClr val="47AAFB"/>
                </a:solidFill>
                <a:latin typeface="Colonna MT" charset="0"/>
              </a:rPr>
              <a:t>”</a:t>
            </a:r>
            <a:r>
              <a:rPr lang="en-US" sz="2800" b="1">
                <a:solidFill>
                  <a:srgbClr val="47AAFB"/>
                </a:solidFill>
                <a:latin typeface="Colonna MT" charset="0"/>
              </a:rPr>
              <a:t> in the Bible comes when Adam gave his wife a name. He had called her a </a:t>
            </a:r>
            <a:r>
              <a:rPr lang="ja-JP" altLang="en-US" sz="2800" b="1">
                <a:solidFill>
                  <a:srgbClr val="47AAFB"/>
                </a:solidFill>
                <a:latin typeface="Colonna MT" charset="0"/>
              </a:rPr>
              <a:t>“</a:t>
            </a:r>
            <a:r>
              <a:rPr lang="en-US" sz="2800" b="1">
                <a:solidFill>
                  <a:srgbClr val="47AAFB"/>
                </a:solidFill>
                <a:latin typeface="Colonna MT" charset="0"/>
              </a:rPr>
              <a:t>woman</a:t>
            </a:r>
            <a:r>
              <a:rPr lang="ja-JP" altLang="en-US" sz="2800" b="1">
                <a:solidFill>
                  <a:srgbClr val="47AAFB"/>
                </a:solidFill>
                <a:latin typeface="Colonna MT" charset="0"/>
              </a:rPr>
              <a:t>”</a:t>
            </a:r>
            <a:r>
              <a:rPr lang="en-US" sz="2800" b="1">
                <a:solidFill>
                  <a:srgbClr val="47AAFB"/>
                </a:solidFill>
                <a:latin typeface="Colonna MT" charset="0"/>
              </a:rPr>
              <a:t> because she was taken out of man (Genesis 2:23). But after their disobedience to God</a:t>
            </a:r>
            <a:r>
              <a:rPr lang="ja-JP" altLang="en-US" sz="2800" b="1">
                <a:solidFill>
                  <a:srgbClr val="47AAFB"/>
                </a:solidFill>
                <a:latin typeface="Colonna MT" charset="0"/>
              </a:rPr>
              <a:t>’</a:t>
            </a:r>
            <a:r>
              <a:rPr lang="en-US" sz="2800" b="1">
                <a:solidFill>
                  <a:srgbClr val="47AAFB"/>
                </a:solidFill>
                <a:latin typeface="Colonna MT" charset="0"/>
              </a:rPr>
              <a:t>s one and only rule in the garden, Adam called his wife </a:t>
            </a:r>
            <a:r>
              <a:rPr lang="ja-JP" altLang="en-US" sz="2800" b="1">
                <a:solidFill>
                  <a:srgbClr val="47AAFB"/>
                </a:solidFill>
                <a:latin typeface="Colonna MT" charset="0"/>
              </a:rPr>
              <a:t>“</a:t>
            </a:r>
            <a:r>
              <a:rPr lang="en-US" sz="2800" b="1">
                <a:solidFill>
                  <a:srgbClr val="47AAFB"/>
                </a:solidFill>
                <a:latin typeface="Colonna MT" charset="0"/>
              </a:rPr>
              <a:t>Eve,</a:t>
            </a:r>
            <a:r>
              <a:rPr lang="ja-JP" altLang="en-US" sz="2800" b="1">
                <a:solidFill>
                  <a:srgbClr val="47AAFB"/>
                </a:solidFill>
                <a:latin typeface="Colonna MT" charset="0"/>
              </a:rPr>
              <a:t>”</a:t>
            </a:r>
            <a:r>
              <a:rPr lang="en-US" sz="2800" b="1">
                <a:solidFill>
                  <a:srgbClr val="47AAFB"/>
                </a:solidFill>
                <a:latin typeface="Colonna MT" charset="0"/>
              </a:rPr>
              <a:t> because she was the mother of all living (Genesis 3:20).</a:t>
            </a:r>
          </a:p>
        </p:txBody>
      </p:sp>
    </p:spTree>
  </p:cSld>
  <p:clrMapOvr>
    <a:masterClrMapping/>
  </p:clrMapOvr>
  <p:transition xmlns:p14="http://schemas.microsoft.com/office/powerpoint/2010/main">
    <p:diamon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pic>
        <p:nvPicPr>
          <p:cNvPr id="8196" name="Picture 4" descr="C:\Users\Candra Poitras\Pictures\birthDM1504_468x690[1].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3581400" y="0"/>
            <a:ext cx="2076450" cy="3061433"/>
          </a:xfrm>
          <a:prstGeom prst="rect">
            <a:avLst/>
          </a:prstGeom>
          <a:ln>
            <a:noFill/>
          </a:ln>
          <a:effectLst>
            <a:softEdge rad="112500"/>
          </a:effectLst>
        </p:spPr>
      </p:pic>
      <p:sp>
        <p:nvSpPr>
          <p:cNvPr id="8195" name="TextBox 5"/>
          <p:cNvSpPr txBox="1">
            <a:spLocks noChangeArrowheads="1"/>
          </p:cNvSpPr>
          <p:nvPr/>
        </p:nvSpPr>
        <p:spPr bwMode="auto">
          <a:xfrm>
            <a:off x="6400800" y="0"/>
            <a:ext cx="27432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a:solidFill>
                  <a:srgbClr val="DCA330"/>
                </a:solidFill>
                <a:latin typeface="Bernard MT Condensed" charset="0"/>
              </a:rPr>
              <a:t>Lesson 12: Being a Godly Mother</a:t>
            </a:r>
          </a:p>
        </p:txBody>
      </p:sp>
      <p:pic>
        <p:nvPicPr>
          <p:cNvPr id="8197" name="Picture 5" descr="C:\Users\Candra Poitras\Pictures\painful-child-birth-400x400[1].jp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rot="680390">
            <a:off x="4969615" y="564349"/>
            <a:ext cx="2133600" cy="2706029"/>
          </a:xfrm>
          <a:prstGeom prst="rect">
            <a:avLst/>
          </a:prstGeom>
          <a:ln>
            <a:noFill/>
          </a:ln>
          <a:effectLst>
            <a:softEdge rad="112500"/>
          </a:effectLst>
        </p:spPr>
      </p:pic>
      <p:sp>
        <p:nvSpPr>
          <p:cNvPr id="2" name="Rectangle 3"/>
          <p:cNvSpPr>
            <a:spLocks noChangeArrowheads="1"/>
          </p:cNvSpPr>
          <p:nvPr/>
        </p:nvSpPr>
        <p:spPr bwMode="auto">
          <a:xfrm>
            <a:off x="2438400" y="2887663"/>
            <a:ext cx="6553200" cy="3970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ctr" eaLnBrk="0" hangingPunct="0"/>
            <a:r>
              <a:rPr lang="en-US" sz="2800" b="1">
                <a:solidFill>
                  <a:srgbClr val="BA0631"/>
                </a:solidFill>
                <a:latin typeface="Colonna MT" charset="0"/>
                <a:cs typeface="Times New Roman" charset="0"/>
              </a:rPr>
              <a:t>Eve became a mother through sorrow and pain, not because that was how God wanted it, but because of her disobedience (Genesis 3:16). Childbirth became a time of suffering and often, death. We will never know for sure how God originally wanted it to happen, because Eve made the choice to know evil, instead of the good God had planned (Genesis 3:5-7).</a:t>
            </a:r>
            <a:endParaRPr lang="en-US" sz="2800" b="1">
              <a:solidFill>
                <a:srgbClr val="BA0631"/>
              </a:solidFill>
              <a:latin typeface="Colonna MT" charset="0"/>
            </a:endParaRPr>
          </a:p>
        </p:txBody>
      </p:sp>
    </p:spTree>
  </p:cSld>
  <p:clrMapOvr>
    <a:masterClrMapping/>
  </p:clrMapOvr>
  <p:transition xmlns:p14="http://schemas.microsoft.com/office/powerpoint/2010/main">
    <p:plus/>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pic>
        <p:nvPicPr>
          <p:cNvPr id="9221" name="Picture 5" descr="C:\Users\Candra Poitras\Pictures\story9[1].jpg"/>
          <p:cNvPicPr>
            <a:picLocks noChangeAspect="1" noChangeArrowheads="1"/>
          </p:cNvPicPr>
          <p:nvPr/>
        </p:nvPicPr>
        <p:blipFill>
          <a:blip r:embed="rId3" cstate="print"/>
          <a:srcRect/>
          <a:stretch>
            <a:fillRect/>
          </a:stretch>
        </p:blipFill>
        <p:spPr bwMode="auto">
          <a:xfrm>
            <a:off x="5943600" y="4560113"/>
            <a:ext cx="3200400" cy="2297887"/>
          </a:xfrm>
          <a:prstGeom prst="rect">
            <a:avLst/>
          </a:prstGeom>
          <a:ln>
            <a:noFill/>
          </a:ln>
          <a:effectLst>
            <a:softEdge rad="112500"/>
          </a:effectLst>
        </p:spPr>
      </p:pic>
      <p:sp>
        <p:nvSpPr>
          <p:cNvPr id="9219" name="TextBox 5"/>
          <p:cNvSpPr txBox="1">
            <a:spLocks noChangeArrowheads="1"/>
          </p:cNvSpPr>
          <p:nvPr/>
        </p:nvSpPr>
        <p:spPr bwMode="auto">
          <a:xfrm>
            <a:off x="6400800" y="0"/>
            <a:ext cx="27432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a:solidFill>
                  <a:srgbClr val="DCA330"/>
                </a:solidFill>
                <a:latin typeface="Bernard MT Condensed" charset="0"/>
              </a:rPr>
              <a:t>Lesson 12: Being a Godly Mother</a:t>
            </a:r>
          </a:p>
        </p:txBody>
      </p:sp>
      <p:sp>
        <p:nvSpPr>
          <p:cNvPr id="4" name="Rectangle 3"/>
          <p:cNvSpPr>
            <a:spLocks noChangeArrowheads="1"/>
          </p:cNvSpPr>
          <p:nvPr/>
        </p:nvSpPr>
        <p:spPr bwMode="auto">
          <a:xfrm>
            <a:off x="304800" y="304800"/>
            <a:ext cx="4572000" cy="4400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2800" b="1">
                <a:solidFill>
                  <a:srgbClr val="EFD49F"/>
                </a:solidFill>
                <a:latin typeface="Colonna MT" charset="0"/>
              </a:rPr>
              <a:t>There is more to becoming a real mother than giving birth. A young girl, with no husband and no understanding about raising a child, can give birth. A mother is much more than this. By a study of biblical culture, we learn more about God</a:t>
            </a:r>
            <a:r>
              <a:rPr lang="ja-JP" altLang="en-US" sz="2800" b="1">
                <a:solidFill>
                  <a:srgbClr val="EFD49F"/>
                </a:solidFill>
                <a:latin typeface="Colonna MT" charset="0"/>
              </a:rPr>
              <a:t>’</a:t>
            </a:r>
            <a:r>
              <a:rPr lang="en-US" sz="2800" b="1">
                <a:solidFill>
                  <a:srgbClr val="EFD49F"/>
                </a:solidFill>
                <a:latin typeface="Colonna MT" charset="0"/>
              </a:rPr>
              <a:t>s plan for mothers.</a:t>
            </a:r>
          </a:p>
        </p:txBody>
      </p:sp>
      <p:pic>
        <p:nvPicPr>
          <p:cNvPr id="2" name="Picture 3" descr="C:\Users\Candra Poitras\Pictures\HPIM2891[1].jp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rot="20650497">
            <a:off x="4333511" y="4359117"/>
            <a:ext cx="2624310" cy="1968767"/>
          </a:xfrm>
          <a:prstGeom prst="rect">
            <a:avLst/>
          </a:prstGeom>
          <a:ln>
            <a:noFill/>
          </a:ln>
          <a:effectLst>
            <a:softEdge rad="112500"/>
          </a:effectLst>
        </p:spPr>
      </p:pic>
      <p:pic>
        <p:nvPicPr>
          <p:cNvPr id="9220" name="Picture 4" descr="C:\Users\Candra Poitras\Pictures\mother03w[1].jp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rot="408737">
            <a:off x="6266420" y="3607671"/>
            <a:ext cx="1828800" cy="1697472"/>
          </a:xfrm>
          <a:prstGeom prst="rect">
            <a:avLst/>
          </a:prstGeom>
          <a:ln>
            <a:noFill/>
          </a:ln>
          <a:effectLst>
            <a:softEdge rad="112500"/>
          </a:effectLst>
        </p:spPr>
      </p:pic>
    </p:spTree>
  </p:cSld>
  <p:clrMapOvr>
    <a:masterClrMapping/>
  </p:clrMapOvr>
  <p:transition xmlns:p14="http://schemas.microsoft.com/office/powerpoint/2010/main">
    <p:circle/>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290">
                                          <p:stCondLst>
                                            <p:cond delay="0"/>
                                          </p:stCondLst>
                                        </p:cTn>
                                        <p:tgtEl>
                                          <p:spTgt spid="4"/>
                                        </p:tgtEl>
                                      </p:cBhvr>
                                    </p:animEffect>
                                    <p:anim calcmode="lin" valueType="num">
                                      <p:cBhvr>
                                        <p:cTn id="8" dur="911"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9" dur="332"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10" dur="332" tmFilter="0, 0; 0.125,0.2665; 0.25,0.4; 0.375,0.465; 0.5,0.5;  0.625,0.535; 0.75,0.6; 0.875,0.7335; 1,1">
                                          <p:stCondLst>
                                            <p:cond delay="332"/>
                                          </p:stCondLst>
                                        </p:cTn>
                                        <p:tgtEl>
                                          <p:spTgt spid="4"/>
                                        </p:tgtEl>
                                        <p:attrNameLst>
                                          <p:attrName>ppt_y</p:attrName>
                                        </p:attrNameLst>
                                      </p:cBhvr>
                                      <p:tavLst>
                                        <p:tav tm="0" fmla="#ppt_y-sin(pi*$)/9">
                                          <p:val>
                                            <p:fltVal val="0"/>
                                          </p:val>
                                        </p:tav>
                                        <p:tav tm="100000">
                                          <p:val>
                                            <p:fltVal val="1"/>
                                          </p:val>
                                        </p:tav>
                                      </p:tavLst>
                                    </p:anim>
                                    <p:anim calcmode="lin" valueType="num">
                                      <p:cBhvr>
                                        <p:cTn id="11" dur="166" tmFilter="0, 0; 0.125,0.2665; 0.25,0.4; 0.375,0.465; 0.5,0.5;  0.625,0.535; 0.75,0.6; 0.875,0.7335; 1,1">
                                          <p:stCondLst>
                                            <p:cond delay="662"/>
                                          </p:stCondLst>
                                        </p:cTn>
                                        <p:tgtEl>
                                          <p:spTgt spid="4"/>
                                        </p:tgtEl>
                                        <p:attrNameLst>
                                          <p:attrName>ppt_y</p:attrName>
                                        </p:attrNameLst>
                                      </p:cBhvr>
                                      <p:tavLst>
                                        <p:tav tm="0" fmla="#ppt_y-sin(pi*$)/27">
                                          <p:val>
                                            <p:fltVal val="0"/>
                                          </p:val>
                                        </p:tav>
                                        <p:tav tm="100000">
                                          <p:val>
                                            <p:fltVal val="1"/>
                                          </p:val>
                                        </p:tav>
                                      </p:tavLst>
                                    </p:anim>
                                    <p:anim calcmode="lin" valueType="num">
                                      <p:cBhvr>
                                        <p:cTn id="12" dur="82" tmFilter="0, 0; 0.125,0.2665; 0.25,0.4; 0.375,0.465; 0.5,0.5;  0.625,0.535; 0.75,0.6; 0.875,0.7335; 1,1">
                                          <p:stCondLst>
                                            <p:cond delay="828"/>
                                          </p:stCondLst>
                                        </p:cTn>
                                        <p:tgtEl>
                                          <p:spTgt spid="4"/>
                                        </p:tgtEl>
                                        <p:attrNameLst>
                                          <p:attrName>ppt_y</p:attrName>
                                        </p:attrNameLst>
                                      </p:cBhvr>
                                      <p:tavLst>
                                        <p:tav tm="0" fmla="#ppt_y-sin(pi*$)/81">
                                          <p:val>
                                            <p:fltVal val="0"/>
                                          </p:val>
                                        </p:tav>
                                        <p:tav tm="100000">
                                          <p:val>
                                            <p:fltVal val="1"/>
                                          </p:val>
                                        </p:tav>
                                      </p:tavLst>
                                    </p:anim>
                                    <p:animScale>
                                      <p:cBhvr>
                                        <p:cTn id="13" dur="13">
                                          <p:stCondLst>
                                            <p:cond delay="325"/>
                                          </p:stCondLst>
                                        </p:cTn>
                                        <p:tgtEl>
                                          <p:spTgt spid="4"/>
                                        </p:tgtEl>
                                      </p:cBhvr>
                                      <p:to x="100000" y="60000"/>
                                    </p:animScale>
                                    <p:animScale>
                                      <p:cBhvr>
                                        <p:cTn id="14" dur="83" decel="50000">
                                          <p:stCondLst>
                                            <p:cond delay="338"/>
                                          </p:stCondLst>
                                        </p:cTn>
                                        <p:tgtEl>
                                          <p:spTgt spid="4"/>
                                        </p:tgtEl>
                                      </p:cBhvr>
                                      <p:to x="100000" y="100000"/>
                                    </p:animScale>
                                    <p:animScale>
                                      <p:cBhvr>
                                        <p:cTn id="15" dur="13">
                                          <p:stCondLst>
                                            <p:cond delay="656"/>
                                          </p:stCondLst>
                                        </p:cTn>
                                        <p:tgtEl>
                                          <p:spTgt spid="4"/>
                                        </p:tgtEl>
                                      </p:cBhvr>
                                      <p:to x="100000" y="80000"/>
                                    </p:animScale>
                                    <p:animScale>
                                      <p:cBhvr>
                                        <p:cTn id="16" dur="83" decel="50000">
                                          <p:stCondLst>
                                            <p:cond delay="669"/>
                                          </p:stCondLst>
                                        </p:cTn>
                                        <p:tgtEl>
                                          <p:spTgt spid="4"/>
                                        </p:tgtEl>
                                      </p:cBhvr>
                                      <p:to x="100000" y="100000"/>
                                    </p:animScale>
                                    <p:animScale>
                                      <p:cBhvr>
                                        <p:cTn id="17" dur="13">
                                          <p:stCondLst>
                                            <p:cond delay="821"/>
                                          </p:stCondLst>
                                        </p:cTn>
                                        <p:tgtEl>
                                          <p:spTgt spid="4"/>
                                        </p:tgtEl>
                                      </p:cBhvr>
                                      <p:to x="100000" y="90000"/>
                                    </p:animScale>
                                    <p:animScale>
                                      <p:cBhvr>
                                        <p:cTn id="18" dur="83" decel="50000">
                                          <p:stCondLst>
                                            <p:cond delay="834"/>
                                          </p:stCondLst>
                                        </p:cTn>
                                        <p:tgtEl>
                                          <p:spTgt spid="4"/>
                                        </p:tgtEl>
                                      </p:cBhvr>
                                      <p:to x="100000" y="100000"/>
                                    </p:animScale>
                                    <p:animScale>
                                      <p:cBhvr>
                                        <p:cTn id="19" dur="13">
                                          <p:stCondLst>
                                            <p:cond delay="904"/>
                                          </p:stCondLst>
                                        </p:cTn>
                                        <p:tgtEl>
                                          <p:spTgt spid="4"/>
                                        </p:tgtEl>
                                      </p:cBhvr>
                                      <p:to x="100000" y="95000"/>
                                    </p:animScale>
                                    <p:animScale>
                                      <p:cBhvr>
                                        <p:cTn id="20" dur="83" decel="50000">
                                          <p:stCondLst>
                                            <p:cond delay="917"/>
                                          </p:stCondLst>
                                        </p:cTn>
                                        <p:tgtEl>
                                          <p:spTgt spid="4"/>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Box 5"/>
          <p:cNvSpPr txBox="1">
            <a:spLocks noChangeArrowheads="1"/>
          </p:cNvSpPr>
          <p:nvPr/>
        </p:nvSpPr>
        <p:spPr bwMode="auto">
          <a:xfrm>
            <a:off x="6400800" y="0"/>
            <a:ext cx="27432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a:solidFill>
                  <a:srgbClr val="DCA330"/>
                </a:solidFill>
                <a:latin typeface="Bernard MT Condensed" charset="0"/>
              </a:rPr>
              <a:t>Lesson 12: Being a Godly Mother</a:t>
            </a:r>
          </a:p>
        </p:txBody>
      </p:sp>
      <p:sp>
        <p:nvSpPr>
          <p:cNvPr id="10243" name="Rectangle 3"/>
          <p:cNvSpPr>
            <a:spLocks noChangeArrowheads="1"/>
          </p:cNvSpPr>
          <p:nvPr/>
        </p:nvSpPr>
        <p:spPr bwMode="auto">
          <a:xfrm>
            <a:off x="3505200" y="3749675"/>
            <a:ext cx="5638800" cy="3108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ctr" eaLnBrk="0" hangingPunct="0"/>
            <a:r>
              <a:rPr lang="en-US" sz="2800" b="1">
                <a:solidFill>
                  <a:srgbClr val="DCA330"/>
                </a:solidFill>
                <a:latin typeface="Colonna MT" charset="0"/>
                <a:cs typeface="Times New Roman" charset="0"/>
              </a:rPr>
              <a:t>A woman</a:t>
            </a:r>
            <a:r>
              <a:rPr lang="ja-JP" altLang="en-US" sz="2800" b="1">
                <a:solidFill>
                  <a:srgbClr val="DCA330"/>
                </a:solidFill>
                <a:latin typeface="Colonna MT" charset="0"/>
                <a:cs typeface="Times New Roman" charset="0"/>
              </a:rPr>
              <a:t>’</a:t>
            </a:r>
            <a:r>
              <a:rPr lang="en-US" sz="2800" b="1">
                <a:solidFill>
                  <a:srgbClr val="DCA330"/>
                </a:solidFill>
                <a:latin typeface="Colonna MT" charset="0"/>
                <a:cs typeface="Times New Roman" charset="0"/>
              </a:rPr>
              <a:t>s responsibility to her future children begins with choosing the right man for a husband. It is here she decides what type of person is going to lead her spiritually and in every other area of life until her death.</a:t>
            </a:r>
            <a:endParaRPr lang="en-US" sz="2800" b="1">
              <a:solidFill>
                <a:srgbClr val="DCA330"/>
              </a:solidFill>
              <a:latin typeface="Colonna MT" charset="0"/>
            </a:endParaRPr>
          </a:p>
        </p:txBody>
      </p:sp>
      <p:pic>
        <p:nvPicPr>
          <p:cNvPr id="10245" name="Picture 5" descr="http://www.the-family-place.org/iStock_000000344218Medium.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rot="20878984">
            <a:off x="494277" y="506102"/>
            <a:ext cx="3457575" cy="3333750"/>
          </a:xfrm>
          <a:prstGeom prst="rect">
            <a:avLst/>
          </a:prstGeom>
          <a:ln w="190500" cap="sq">
            <a:solidFill>
              <a:srgbClr val="BA0631"/>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Tree>
  </p:cSld>
  <p:clrMapOvr>
    <a:masterClrMapping/>
  </p:clrMapOvr>
  <p:transition xmlns:p14="http://schemas.microsoft.com/office/powerpoint/2010/main">
    <p:diamon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5" presetClass="entr" presetSubtype="0" fill="hold" nodeType="clickEffect">
                                  <p:stCondLst>
                                    <p:cond delay="0"/>
                                  </p:stCondLst>
                                  <p:childTnLst>
                                    <p:set>
                                      <p:cBhvr>
                                        <p:cTn id="6" dur="1" fill="hold">
                                          <p:stCondLst>
                                            <p:cond delay="0"/>
                                          </p:stCondLst>
                                        </p:cTn>
                                        <p:tgtEl>
                                          <p:spTgt spid="10245"/>
                                        </p:tgtEl>
                                        <p:attrNameLst>
                                          <p:attrName>style.visibility</p:attrName>
                                        </p:attrNameLst>
                                      </p:cBhvr>
                                      <p:to>
                                        <p:strVal val="visible"/>
                                      </p:to>
                                    </p:set>
                                    <p:animEffect transition="in" filter="fade">
                                      <p:cBhvr>
                                        <p:cTn id="7" dur="1000"/>
                                        <p:tgtEl>
                                          <p:spTgt spid="10245"/>
                                        </p:tgtEl>
                                      </p:cBhvr>
                                    </p:animEffect>
                                    <p:anim calcmode="lin" valueType="num">
                                      <p:cBhvr>
                                        <p:cTn id="8" dur="1000" fill="hold"/>
                                        <p:tgtEl>
                                          <p:spTgt spid="10245"/>
                                        </p:tgtEl>
                                        <p:attrNameLst>
                                          <p:attrName>style.rotation</p:attrName>
                                        </p:attrNameLst>
                                      </p:cBhvr>
                                      <p:tavLst>
                                        <p:tav tm="0">
                                          <p:val>
                                            <p:fltVal val="720"/>
                                          </p:val>
                                        </p:tav>
                                        <p:tav tm="100000">
                                          <p:val>
                                            <p:fltVal val="0"/>
                                          </p:val>
                                        </p:tav>
                                      </p:tavLst>
                                    </p:anim>
                                    <p:anim calcmode="lin" valueType="num">
                                      <p:cBhvr>
                                        <p:cTn id="9" dur="1000" fill="hold"/>
                                        <p:tgtEl>
                                          <p:spTgt spid="10245"/>
                                        </p:tgtEl>
                                        <p:attrNameLst>
                                          <p:attrName>ppt_h</p:attrName>
                                        </p:attrNameLst>
                                      </p:cBhvr>
                                      <p:tavLst>
                                        <p:tav tm="0">
                                          <p:val>
                                            <p:fltVal val="0"/>
                                          </p:val>
                                        </p:tav>
                                        <p:tav tm="100000">
                                          <p:val>
                                            <p:strVal val="#ppt_h"/>
                                          </p:val>
                                        </p:tav>
                                      </p:tavLst>
                                    </p:anim>
                                    <p:anim calcmode="lin" valueType="num">
                                      <p:cBhvr>
                                        <p:cTn id="10" dur="1000" fill="hold"/>
                                        <p:tgtEl>
                                          <p:spTgt spid="10245"/>
                                        </p:tgtEl>
                                        <p:attrNameLst>
                                          <p:attrName>ppt_w</p:attrName>
                                        </p:attrNameLst>
                                      </p:cBhvr>
                                      <p:tavLst>
                                        <p:tav tm="0">
                                          <p:val>
                                            <p:fltVal val="0"/>
                                          </p:val>
                                        </p:tav>
                                        <p:tav tm="100000">
                                          <p:val>
                                            <p:strVal val="#ppt_w"/>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54" presetClass="entr" presetSubtype="0" accel="100000" fill="hold" grpId="0" nodeType="clickEffect">
                                  <p:stCondLst>
                                    <p:cond delay="0"/>
                                  </p:stCondLst>
                                  <p:childTnLst>
                                    <p:set>
                                      <p:cBhvr>
                                        <p:cTn id="14" dur="1" fill="hold">
                                          <p:stCondLst>
                                            <p:cond delay="0"/>
                                          </p:stCondLst>
                                        </p:cTn>
                                        <p:tgtEl>
                                          <p:spTgt spid="10243"/>
                                        </p:tgtEl>
                                        <p:attrNameLst>
                                          <p:attrName>style.visibility</p:attrName>
                                        </p:attrNameLst>
                                      </p:cBhvr>
                                      <p:to>
                                        <p:strVal val="visible"/>
                                      </p:to>
                                    </p:set>
                                    <p:anim calcmode="lin" valueType="num">
                                      <p:cBhvr>
                                        <p:cTn id="15" dur="500" fill="hold"/>
                                        <p:tgtEl>
                                          <p:spTgt spid="10243"/>
                                        </p:tgtEl>
                                        <p:attrNameLst>
                                          <p:attrName>ppt_w</p:attrName>
                                        </p:attrNameLst>
                                      </p:cBhvr>
                                      <p:tavLst>
                                        <p:tav tm="0">
                                          <p:val>
                                            <p:strVal val="#ppt_w*0.05"/>
                                          </p:val>
                                        </p:tav>
                                        <p:tav tm="100000">
                                          <p:val>
                                            <p:strVal val="#ppt_w"/>
                                          </p:val>
                                        </p:tav>
                                      </p:tavLst>
                                    </p:anim>
                                    <p:anim calcmode="lin" valueType="num">
                                      <p:cBhvr>
                                        <p:cTn id="16" dur="500" fill="hold"/>
                                        <p:tgtEl>
                                          <p:spTgt spid="10243"/>
                                        </p:tgtEl>
                                        <p:attrNameLst>
                                          <p:attrName>ppt_h</p:attrName>
                                        </p:attrNameLst>
                                      </p:cBhvr>
                                      <p:tavLst>
                                        <p:tav tm="0">
                                          <p:val>
                                            <p:strVal val="#ppt_h"/>
                                          </p:val>
                                        </p:tav>
                                        <p:tav tm="100000">
                                          <p:val>
                                            <p:strVal val="#ppt_h"/>
                                          </p:val>
                                        </p:tav>
                                      </p:tavLst>
                                    </p:anim>
                                    <p:anim calcmode="lin" valueType="num">
                                      <p:cBhvr>
                                        <p:cTn id="17" dur="500" fill="hold"/>
                                        <p:tgtEl>
                                          <p:spTgt spid="10243"/>
                                        </p:tgtEl>
                                        <p:attrNameLst>
                                          <p:attrName>ppt_x</p:attrName>
                                        </p:attrNameLst>
                                      </p:cBhvr>
                                      <p:tavLst>
                                        <p:tav tm="0">
                                          <p:val>
                                            <p:strVal val="#ppt_x-.2"/>
                                          </p:val>
                                        </p:tav>
                                        <p:tav tm="100000">
                                          <p:val>
                                            <p:strVal val="#ppt_x"/>
                                          </p:val>
                                        </p:tav>
                                      </p:tavLst>
                                    </p:anim>
                                    <p:anim calcmode="lin" valueType="num">
                                      <p:cBhvr>
                                        <p:cTn id="18" dur="500" fill="hold"/>
                                        <p:tgtEl>
                                          <p:spTgt spid="10243"/>
                                        </p:tgtEl>
                                        <p:attrNameLst>
                                          <p:attrName>ppt_y</p:attrName>
                                        </p:attrNameLst>
                                      </p:cBhvr>
                                      <p:tavLst>
                                        <p:tav tm="0">
                                          <p:val>
                                            <p:strVal val="#ppt_y"/>
                                          </p:val>
                                        </p:tav>
                                        <p:tav tm="100000">
                                          <p:val>
                                            <p:strVal val="#ppt_y"/>
                                          </p:val>
                                        </p:tav>
                                      </p:tavLst>
                                    </p:anim>
                                    <p:animEffect transition="in" filter="fade">
                                      <p:cBhvr>
                                        <p:cTn id="19" dur="500"/>
                                        <p:tgtEl>
                                          <p:spTgt spid="102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1266" name="TextBox 5"/>
          <p:cNvSpPr txBox="1">
            <a:spLocks noChangeArrowheads="1"/>
          </p:cNvSpPr>
          <p:nvPr/>
        </p:nvSpPr>
        <p:spPr bwMode="auto">
          <a:xfrm>
            <a:off x="6400800" y="0"/>
            <a:ext cx="27432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a:solidFill>
                  <a:srgbClr val="DCA330"/>
                </a:solidFill>
                <a:latin typeface="Bernard MT Condensed" charset="0"/>
              </a:rPr>
              <a:t>Lesson 12: Being a Godly Mother</a:t>
            </a:r>
          </a:p>
        </p:txBody>
      </p:sp>
      <p:sp>
        <p:nvSpPr>
          <p:cNvPr id="4" name="Rectangle 3"/>
          <p:cNvSpPr>
            <a:spLocks noChangeArrowheads="1"/>
          </p:cNvSpPr>
          <p:nvPr/>
        </p:nvSpPr>
        <p:spPr bwMode="auto">
          <a:xfrm>
            <a:off x="2286000" y="1752600"/>
            <a:ext cx="6858000" cy="3540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2800" b="1">
                <a:solidFill>
                  <a:srgbClr val="CC1704"/>
                </a:solidFill>
                <a:latin typeface="Colonna MT" charset="0"/>
              </a:rPr>
              <a:t>With all the possibilities—the men who would try to persuade and woo a woman into marriage and even those who claim to </a:t>
            </a:r>
            <a:r>
              <a:rPr lang="ja-JP" altLang="en-US" sz="2800" b="1">
                <a:solidFill>
                  <a:srgbClr val="CC1704"/>
                </a:solidFill>
                <a:latin typeface="Colonna MT" charset="0"/>
              </a:rPr>
              <a:t>“</a:t>
            </a:r>
            <a:r>
              <a:rPr lang="en-US" sz="2800" b="1">
                <a:solidFill>
                  <a:srgbClr val="CC1704"/>
                </a:solidFill>
                <a:latin typeface="Colonna MT" charset="0"/>
              </a:rPr>
              <a:t>love</a:t>
            </a:r>
            <a:r>
              <a:rPr lang="ja-JP" altLang="en-US" sz="2800" b="1">
                <a:solidFill>
                  <a:srgbClr val="CC1704"/>
                </a:solidFill>
                <a:latin typeface="Colonna MT" charset="0"/>
              </a:rPr>
              <a:t>”</a:t>
            </a:r>
            <a:r>
              <a:rPr lang="en-US" sz="2800" b="1">
                <a:solidFill>
                  <a:srgbClr val="CC1704"/>
                </a:solidFill>
                <a:latin typeface="Colonna MT" charset="0"/>
              </a:rPr>
              <a:t> her—how should a woman go about choosing her husband, the one who will be the father of her children? She must base her decision on the guidelines given in the Word of God.</a:t>
            </a:r>
          </a:p>
        </p:txBody>
      </p:sp>
    </p:spTree>
  </p:cSld>
  <p:clrMapOvr>
    <a:masterClrMapping/>
  </p:clrMapOvr>
  <p:transition xmlns:p14="http://schemas.microsoft.com/office/powerpoint/2010/main">
    <p:plus/>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theme/theme1.xml><?xml version="1.0" encoding="utf-8"?>
<a:theme xmlns:a="http://schemas.openxmlformats.org/drawingml/2006/main" name="mixed_fabrics">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mixed_fabrics</Template>
  <TotalTime>990</TotalTime>
  <Words>1652</Words>
  <Application>Microsoft Macintosh PowerPoint</Application>
  <PresentationFormat>On-screen Show (4:3)</PresentationFormat>
  <Paragraphs>51</Paragraphs>
  <Slides>19</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19</vt:i4>
      </vt:variant>
    </vt:vector>
  </HeadingPairs>
  <TitlesOfParts>
    <vt:vector size="26" baseType="lpstr">
      <vt:lpstr>Arial</vt:lpstr>
      <vt:lpstr>Tahoma</vt:lpstr>
      <vt:lpstr>Calibri</vt:lpstr>
      <vt:lpstr>Bernard MT Condensed</vt:lpstr>
      <vt:lpstr>Colonna MT</vt:lpstr>
      <vt:lpstr>Times New Roman</vt:lpstr>
      <vt:lpstr>mixed_fabrics</vt:lpstr>
      <vt:lpstr>Family Life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Toshiba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Family Life</dc:title>
  <dc:creator>Candra Poitras</dc:creator>
  <cp:lastModifiedBy>Ashton Loyd</cp:lastModifiedBy>
  <cp:revision>6</cp:revision>
  <dcterms:created xsi:type="dcterms:W3CDTF">2010-10-03T01:07:11Z</dcterms:created>
  <dcterms:modified xsi:type="dcterms:W3CDTF">2018-02-16T22:35:13Z</dcterms:modified>
</cp:coreProperties>
</file>