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3"/>
  </p:notesMasterIdLst>
  <p:handoutMasterIdLst>
    <p:handoutMasterId r:id="rId24"/>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 id="290" r:id="rId14"/>
    <p:sldId id="270" r:id="rId15"/>
    <p:sldId id="282" r:id="rId16"/>
    <p:sldId id="293" r:id="rId17"/>
    <p:sldId id="274" r:id="rId18"/>
    <p:sldId id="284" r:id="rId19"/>
    <p:sldId id="296" r:id="rId20"/>
    <p:sldId id="275" r:id="rId21"/>
    <p:sldId id="283"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1735"/>
    <a:srgbClr val="BA0631"/>
    <a:srgbClr val="47AAFB"/>
    <a:srgbClr val="F4E3C2"/>
    <a:srgbClr val="CC1704"/>
    <a:srgbClr val="DCA330"/>
    <a:srgbClr val="F3E0BB"/>
    <a:srgbClr val="6C2C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varScale="1">
        <p:scale>
          <a:sx n="66" d="100"/>
          <a:sy n="66" d="100"/>
        </p:scale>
        <p:origin x="-168"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DB503BA-A9DF-9F4E-9542-485D610A5E98}" type="slidenum">
              <a:rPr lang="en-US"/>
              <a:pPr/>
              <a:t>‹#›</a:t>
            </a:fld>
            <a:endParaRPr lang="en-US"/>
          </a:p>
        </p:txBody>
      </p:sp>
    </p:spTree>
    <p:extLst>
      <p:ext uri="{BB962C8B-B14F-4D97-AF65-F5344CB8AC3E}">
        <p14:creationId xmlns:p14="http://schemas.microsoft.com/office/powerpoint/2010/main" val="3937390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F703D977-3B21-2B48-B21E-6AF2C430B99A}" type="datetimeFigureOut">
              <a:rPr lang="en-US"/>
              <a:pPr/>
              <a:t>2/17/18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311CF12-C0EB-1649-9867-E7A17B323C71}" type="slidenum">
              <a:rPr lang="en-US"/>
              <a:pPr/>
              <a:t>‹#›</a:t>
            </a:fld>
            <a:endParaRPr lang="en-US"/>
          </a:p>
        </p:txBody>
      </p:sp>
    </p:spTree>
    <p:extLst>
      <p:ext uri="{BB962C8B-B14F-4D97-AF65-F5344CB8AC3E}">
        <p14:creationId xmlns:p14="http://schemas.microsoft.com/office/powerpoint/2010/main" val="28230112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charset="0"/>
        <a:cs typeface="+mn-cs"/>
      </a:defRPr>
    </a:lvl1pPr>
    <a:lvl2pPr marL="457200" algn="l" rtl="0" fontAlgn="base">
      <a:spcBef>
        <a:spcPct val="30000"/>
      </a:spcBef>
      <a:spcAft>
        <a:spcPct val="0"/>
      </a:spcAft>
      <a:defRPr sz="1200" kern="1200">
        <a:solidFill>
          <a:schemeClr val="tx1"/>
        </a:solidFill>
        <a:latin typeface="+mn-lt"/>
        <a:ea typeface="ＭＳ Ｐゴシック" charset="0"/>
        <a:cs typeface="+mn-cs"/>
      </a:defRPr>
    </a:lvl2pPr>
    <a:lvl3pPr marL="914400" algn="l" rtl="0" fontAlgn="base">
      <a:spcBef>
        <a:spcPct val="30000"/>
      </a:spcBef>
      <a:spcAft>
        <a:spcPct val="0"/>
      </a:spcAft>
      <a:defRPr sz="1200" kern="1200">
        <a:solidFill>
          <a:schemeClr val="tx1"/>
        </a:solidFill>
        <a:latin typeface="+mn-lt"/>
        <a:ea typeface="ＭＳ Ｐゴシック" charset="0"/>
        <a:cs typeface="+mn-cs"/>
      </a:defRPr>
    </a:lvl3pPr>
    <a:lvl4pPr marL="1371600" algn="l" rtl="0" fontAlgn="base">
      <a:spcBef>
        <a:spcPct val="30000"/>
      </a:spcBef>
      <a:spcAft>
        <a:spcPct val="0"/>
      </a:spcAft>
      <a:defRPr sz="1200" kern="1200">
        <a:solidFill>
          <a:schemeClr val="tx1"/>
        </a:solidFill>
        <a:latin typeface="+mn-lt"/>
        <a:ea typeface="ＭＳ Ｐゴシック" charset="0"/>
        <a:cs typeface="+mn-cs"/>
      </a:defRPr>
    </a:lvl4pPr>
    <a:lvl5pPr marL="1828800" algn="l" rtl="0" fontAlgn="base">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atin typeface="Calibri" charset="0"/>
            </a:endParaRP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07A7531-0D03-3148-8BC2-7A5448838342}" type="slidenum">
              <a:rPr lang="en-US"/>
              <a:pPr eaLnBrk="1" hangingPunct="1"/>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173263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25514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8308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686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55807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368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68404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32476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0399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04016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501550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4800600" y="5181600"/>
            <a:ext cx="4343400" cy="609600"/>
          </a:xfrm>
        </p:spPr>
        <p:txBody>
          <a:bodyPr/>
          <a:lstStyle/>
          <a:p>
            <a:pPr eaLnBrk="1" hangingPunct="1"/>
            <a:r>
              <a:rPr lang="en-US" sz="2400">
                <a:solidFill>
                  <a:srgbClr val="DCA330"/>
                </a:solidFill>
                <a:latin typeface="Bernard MT Condensed" charset="0"/>
              </a:rPr>
              <a:t>Lesson 8: Finding the Right Partner</a:t>
            </a: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2292" name="Picture 4" descr="C:\Users\Candra Poitras\Pictures\hand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38800" y="2514600"/>
            <a:ext cx="3284220" cy="4105275"/>
          </a:xfrm>
          <a:prstGeom prst="rect">
            <a:avLst/>
          </a:prstGeom>
          <a:ln>
            <a:noFill/>
          </a:ln>
          <a:effectLst>
            <a:softEdge rad="112500"/>
          </a:effectLst>
        </p:spPr>
      </p:pic>
      <p:pic>
        <p:nvPicPr>
          <p:cNvPr id="12291" name="Picture 3" descr="C:\Users\Candra Poitras\Pictures\holding-hands-photography-535693_1280_10242[2].jpg"/>
          <p:cNvPicPr>
            <a:picLocks noChangeAspect="1" noChangeArrowheads="1"/>
          </p:cNvPicPr>
          <p:nvPr/>
        </p:nvPicPr>
        <p:blipFill>
          <a:blip r:embed="rId4" cstate="screen">
            <a:grayscl/>
            <a:extLst>
              <a:ext uri="{28A0092B-C50C-407E-A947-70E740481C1C}">
                <a14:useLocalDpi xmlns:a14="http://schemas.microsoft.com/office/drawing/2010/main"/>
              </a:ext>
            </a:extLst>
          </a:blip>
          <a:srcRect/>
          <a:stretch>
            <a:fillRect/>
          </a:stretch>
        </p:blipFill>
        <p:spPr bwMode="auto">
          <a:xfrm>
            <a:off x="4953000" y="762000"/>
            <a:ext cx="3733800" cy="2987040"/>
          </a:xfrm>
          <a:prstGeom prst="rect">
            <a:avLst/>
          </a:prstGeom>
          <a:ln>
            <a:noFill/>
          </a:ln>
          <a:effectLst>
            <a:softEdge rad="112500"/>
          </a:effectLst>
        </p:spPr>
      </p:pic>
      <p:sp>
        <p:nvSpPr>
          <p:cNvPr id="2"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a:spLocks noChangeArrowheads="1"/>
          </p:cNvSpPr>
          <p:nvPr/>
        </p:nvSpPr>
        <p:spPr bwMode="auto">
          <a:xfrm>
            <a:off x="304800" y="301625"/>
            <a:ext cx="5105400" cy="612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F4E3C2"/>
                </a:solidFill>
                <a:latin typeface="Colonna MT" charset="0"/>
              </a:rPr>
              <a:t>3. Life partners should look good to one another. This involves more than the outward appearance, but includes actions and character (Genesis 24:16). There is an old saying that </a:t>
            </a:r>
            <a:r>
              <a:rPr lang="ja-JP" altLang="en-US" sz="2800" b="1">
                <a:solidFill>
                  <a:srgbClr val="F4E3C2"/>
                </a:solidFill>
                <a:latin typeface="Colonna MT" charset="0"/>
              </a:rPr>
              <a:t>“</a:t>
            </a:r>
            <a:r>
              <a:rPr lang="en-US" sz="2800" b="1">
                <a:solidFill>
                  <a:srgbClr val="F4E3C2"/>
                </a:solidFill>
                <a:latin typeface="Colonna MT" charset="0"/>
              </a:rPr>
              <a:t>beauty is in the eye of the beholder.</a:t>
            </a:r>
            <a:r>
              <a:rPr lang="ja-JP" altLang="en-US" sz="2800" b="1">
                <a:solidFill>
                  <a:srgbClr val="F4E3C2"/>
                </a:solidFill>
                <a:latin typeface="Colonna MT" charset="0"/>
              </a:rPr>
              <a:t>”</a:t>
            </a:r>
            <a:r>
              <a:rPr lang="en-US" sz="2800" b="1">
                <a:solidFill>
                  <a:srgbClr val="F4E3C2"/>
                </a:solidFill>
                <a:latin typeface="Colonna MT" charset="0"/>
              </a:rPr>
              <a:t> Different cultures view </a:t>
            </a:r>
            <a:r>
              <a:rPr lang="ja-JP" altLang="en-US" sz="2800" b="1">
                <a:solidFill>
                  <a:srgbClr val="F4E3C2"/>
                </a:solidFill>
                <a:latin typeface="Colonna MT" charset="0"/>
              </a:rPr>
              <a:t>“</a:t>
            </a:r>
            <a:r>
              <a:rPr lang="en-US" sz="2800" b="1">
                <a:solidFill>
                  <a:srgbClr val="F4E3C2"/>
                </a:solidFill>
                <a:latin typeface="Colonna MT" charset="0"/>
              </a:rPr>
              <a:t>beauty</a:t>
            </a:r>
            <a:r>
              <a:rPr lang="ja-JP" altLang="en-US" sz="2800" b="1">
                <a:solidFill>
                  <a:srgbClr val="F4E3C2"/>
                </a:solidFill>
                <a:latin typeface="Colonna MT" charset="0"/>
              </a:rPr>
              <a:t>”</a:t>
            </a:r>
            <a:r>
              <a:rPr lang="en-US" sz="2800" b="1">
                <a:solidFill>
                  <a:srgbClr val="F4E3C2"/>
                </a:solidFill>
                <a:latin typeface="Colonna MT" charset="0"/>
              </a:rPr>
              <a:t> in different ways, but whomever one chooses to live with for the rest of his life should be someone he can at least stand to look at and enjoy being around.</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290">
                                          <p:stCondLst>
                                            <p:cond delay="0"/>
                                          </p:stCondLst>
                                        </p:cTn>
                                        <p:tgtEl>
                                          <p:spTgt spid="3"/>
                                        </p:tgtEl>
                                      </p:cBhvr>
                                    </p:animEffect>
                                    <p:anim calcmode="lin" valueType="num">
                                      <p:cBhvr>
                                        <p:cTn id="8" dur="911"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gtEl>
                                      </p:cBhvr>
                                      <p:to x="100000" y="60000"/>
                                    </p:animScale>
                                    <p:animScale>
                                      <p:cBhvr>
                                        <p:cTn id="14" dur="83" decel="50000">
                                          <p:stCondLst>
                                            <p:cond delay="338"/>
                                          </p:stCondLst>
                                        </p:cTn>
                                        <p:tgtEl>
                                          <p:spTgt spid="3"/>
                                        </p:tgtEl>
                                      </p:cBhvr>
                                      <p:to x="100000" y="100000"/>
                                    </p:animScale>
                                    <p:animScale>
                                      <p:cBhvr>
                                        <p:cTn id="15" dur="13">
                                          <p:stCondLst>
                                            <p:cond delay="656"/>
                                          </p:stCondLst>
                                        </p:cTn>
                                        <p:tgtEl>
                                          <p:spTgt spid="3"/>
                                        </p:tgtEl>
                                      </p:cBhvr>
                                      <p:to x="100000" y="80000"/>
                                    </p:animScale>
                                    <p:animScale>
                                      <p:cBhvr>
                                        <p:cTn id="16" dur="83" decel="50000">
                                          <p:stCondLst>
                                            <p:cond delay="669"/>
                                          </p:stCondLst>
                                        </p:cTn>
                                        <p:tgtEl>
                                          <p:spTgt spid="3"/>
                                        </p:tgtEl>
                                      </p:cBhvr>
                                      <p:to x="100000" y="100000"/>
                                    </p:animScale>
                                    <p:animScale>
                                      <p:cBhvr>
                                        <p:cTn id="17" dur="13">
                                          <p:stCondLst>
                                            <p:cond delay="821"/>
                                          </p:stCondLst>
                                        </p:cTn>
                                        <p:tgtEl>
                                          <p:spTgt spid="3"/>
                                        </p:tgtEl>
                                      </p:cBhvr>
                                      <p:to x="100000" y="90000"/>
                                    </p:animScale>
                                    <p:animScale>
                                      <p:cBhvr>
                                        <p:cTn id="18" dur="83" decel="50000">
                                          <p:stCondLst>
                                            <p:cond delay="834"/>
                                          </p:stCondLst>
                                        </p:cTn>
                                        <p:tgtEl>
                                          <p:spTgt spid="3"/>
                                        </p:tgtEl>
                                      </p:cBhvr>
                                      <p:to x="100000" y="100000"/>
                                    </p:animScale>
                                    <p:animScale>
                                      <p:cBhvr>
                                        <p:cTn id="19" dur="13">
                                          <p:stCondLst>
                                            <p:cond delay="904"/>
                                          </p:stCondLst>
                                        </p:cTn>
                                        <p:tgtEl>
                                          <p:spTgt spid="3"/>
                                        </p:tgtEl>
                                      </p:cBhvr>
                                      <p:to x="100000" y="95000"/>
                                    </p:animScale>
                                    <p:animScale>
                                      <p:cBhvr>
                                        <p:cTn id="20" dur="83" decel="50000">
                                          <p:stCondLst>
                                            <p:cond delay="917"/>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a:spLocks noChangeArrowheads="1"/>
          </p:cNvSpPr>
          <p:nvPr/>
        </p:nvSpPr>
        <p:spPr bwMode="auto">
          <a:xfrm>
            <a:off x="2514600" y="1143000"/>
            <a:ext cx="64008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DCA330"/>
                </a:solidFill>
                <a:latin typeface="Colonna MT" charset="0"/>
              </a:rPr>
              <a:t>4. Life partners should be morally pure (Genesis 24:16). Not only was Rebekah beautiful, she was a virgin. In modern society, some cultures claim that it is almost impossible to find a young lady who is pure. What about the young men? Are they supposed to play around with every young girl or woman they desire and then come to the marriage claiming to be the spiritual </a:t>
            </a:r>
            <a:r>
              <a:rPr lang="ja-JP" altLang="en-US" sz="2800" b="1">
                <a:solidFill>
                  <a:srgbClr val="DCA330"/>
                </a:solidFill>
                <a:latin typeface="Colonna MT" charset="0"/>
              </a:rPr>
              <a:t>“</a:t>
            </a:r>
            <a:r>
              <a:rPr lang="en-US" sz="2800" b="1">
                <a:solidFill>
                  <a:srgbClr val="DCA330"/>
                </a:solidFill>
                <a:latin typeface="Colonna MT" charset="0"/>
              </a:rPr>
              <a:t>head</a:t>
            </a:r>
            <a:r>
              <a:rPr lang="ja-JP" altLang="en-US" sz="2800" b="1">
                <a:solidFill>
                  <a:srgbClr val="DCA330"/>
                </a:solidFill>
                <a:latin typeface="Colonna MT" charset="0"/>
              </a:rPr>
              <a:t>”</a:t>
            </a:r>
            <a:r>
              <a:rPr lang="en-US" sz="2800" b="1">
                <a:solidFill>
                  <a:srgbClr val="DCA330"/>
                </a:solidFill>
                <a:latin typeface="Colonna MT" charset="0"/>
              </a:rPr>
              <a:t>?</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14339" name="Rectangle 3"/>
          <p:cNvSpPr>
            <a:spLocks noChangeArrowheads="1"/>
          </p:cNvSpPr>
          <p:nvPr/>
        </p:nvSpPr>
        <p:spPr bwMode="auto">
          <a:xfrm>
            <a:off x="2286000" y="457200"/>
            <a:ext cx="6629400" cy="609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600" b="1">
                <a:solidFill>
                  <a:srgbClr val="BA0631"/>
                </a:solidFill>
                <a:latin typeface="Colonna MT" charset="0"/>
                <a:cs typeface="Times New Roman" charset="0"/>
              </a:rPr>
              <a:t>Staying pure is an important part of preparation for marriage. It is vital to the mutual respect and love needed between a husband and wife. </a:t>
            </a:r>
          </a:p>
          <a:p>
            <a:pPr algn="ctr" eaLnBrk="0" hangingPunct="0"/>
            <a:endParaRPr lang="en-US" sz="2600" b="1">
              <a:solidFill>
                <a:srgbClr val="47AAFB"/>
              </a:solidFill>
              <a:latin typeface="Colonna MT" charset="0"/>
            </a:endParaRPr>
          </a:p>
          <a:p>
            <a:pPr algn="ctr" eaLnBrk="0" hangingPunct="0"/>
            <a:r>
              <a:rPr lang="ja-JP" altLang="en-US" sz="2600" b="1" i="1">
                <a:solidFill>
                  <a:srgbClr val="171735"/>
                </a:solidFill>
                <a:latin typeface="Colonna MT" charset="0"/>
                <a:cs typeface="Times New Roman" charset="0"/>
              </a:rPr>
              <a:t>“</a:t>
            </a:r>
            <a:r>
              <a:rPr lang="en-US" sz="2600" b="1" i="1">
                <a:solidFill>
                  <a:srgbClr val="171735"/>
                </a:solidFill>
                <a:latin typeface="Colonna MT" charset="0"/>
                <a:cs typeface="Times New Roman" charset="0"/>
              </a:rPr>
              <a:t>Now the works of the flesh are manifest, which are these: Adultery, fornication, uncleanness, lasciviousness, Idolatry, witchcraft, hatred, variance, emulations, wrath, strife, seditions, heresies, Envyings, murders, drunkenness, revellings, and such like: of the which I tell you before, as I have also told you in time past, that they which do such things shall not inherit the kingdom of God</a:t>
            </a:r>
            <a:r>
              <a:rPr lang="ja-JP" altLang="en-US" sz="2600" b="1">
                <a:solidFill>
                  <a:srgbClr val="171735"/>
                </a:solidFill>
                <a:latin typeface="Colonna MT" charset="0"/>
                <a:cs typeface="Times New Roman" charset="0"/>
              </a:rPr>
              <a:t>”</a:t>
            </a:r>
            <a:r>
              <a:rPr lang="en-US" sz="2600" b="1">
                <a:solidFill>
                  <a:srgbClr val="171735"/>
                </a:solidFill>
                <a:latin typeface="Colonna MT" charset="0"/>
                <a:cs typeface="Times New Roman" charset="0"/>
              </a:rPr>
              <a:t>(Galatians 5:19-21).</a:t>
            </a:r>
            <a:r>
              <a:rPr lang="en-US" sz="2600" b="1">
                <a:solidFill>
                  <a:srgbClr val="171735"/>
                </a:solidFill>
                <a:latin typeface="Colonna MT" charset="0"/>
              </a:rPr>
              <a:t> </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fade">
                                      <p:cBhvr>
                                        <p:cTn id="7" dur="1000"/>
                                        <p:tgtEl>
                                          <p:spTgt spid="14339">
                                            <p:txEl>
                                              <p:pRg st="0" end="0"/>
                                            </p:txEl>
                                          </p:spTgt>
                                        </p:tgtEl>
                                      </p:cBhvr>
                                    </p:animEffect>
                                    <p:anim calcmode="lin" valueType="num">
                                      <p:cBhvr>
                                        <p:cTn id="8" dur="10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33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14339">
                                            <p:txEl>
                                              <p:pRg st="2" end="2"/>
                                            </p:txEl>
                                          </p:spTgt>
                                        </p:tgtEl>
                                        <p:attrNameLst>
                                          <p:attrName>style.visibility</p:attrName>
                                        </p:attrNameLst>
                                      </p:cBhvr>
                                      <p:to>
                                        <p:strVal val="visible"/>
                                      </p:to>
                                    </p:set>
                                    <p:animEffect transition="in" filter="fade">
                                      <p:cBhvr>
                                        <p:cTn id="14" dur="1000"/>
                                        <p:tgtEl>
                                          <p:spTgt spid="14339">
                                            <p:txEl>
                                              <p:pRg st="2" end="2"/>
                                            </p:txEl>
                                          </p:spTgt>
                                        </p:tgtEl>
                                      </p:cBhvr>
                                    </p:animEffect>
                                    <p:anim calcmode="lin" valueType="num">
                                      <p:cBhvr>
                                        <p:cTn id="15" dur="10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433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p:nvPr/>
        </p:nvSpPr>
        <p:spPr>
          <a:xfrm>
            <a:off x="0" y="0"/>
            <a:ext cx="4572000" cy="6124754"/>
          </a:xfrm>
          <a:prstGeom prst="rect">
            <a:avLst/>
          </a:prstGeom>
          <a:solidFill>
            <a:srgbClr val="171735">
              <a:alpha val="80000"/>
            </a:srgbClr>
          </a:solidFill>
          <a:scene3d>
            <a:camera prst="orthographicFront"/>
            <a:lightRig rig="threePt" dir="t"/>
          </a:scene3d>
          <a:sp3d>
            <a:bevelT prst="relaxedIns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4E3C2"/>
                </a:solidFill>
                <a:latin typeface="Colonna MT" charset="0"/>
              </a:rPr>
              <a:t>God forgives sin, but the consequences of that sin (injury from abortion, children born out of wedlock, disease from drug use or alcohol, mistrust because of repeated wrong conduct, etc.) may be dealt with for the remainder of your life. It takes a long time to build someone</a:t>
            </a:r>
            <a:r>
              <a:rPr lang="ja-JP" altLang="en-US" sz="2800" b="1">
                <a:solidFill>
                  <a:srgbClr val="F4E3C2"/>
                </a:solidFill>
                <a:latin typeface="Colonna MT" charset="0"/>
              </a:rPr>
              <a:t>’</a:t>
            </a:r>
            <a:r>
              <a:rPr lang="en-US" sz="2800" b="1">
                <a:solidFill>
                  <a:srgbClr val="F4E3C2"/>
                </a:solidFill>
                <a:latin typeface="Colonna MT" charset="0"/>
              </a:rPr>
              <a:t>s confidence in you, and only one failure to break it. This is especially true in marriage. </a:t>
            </a:r>
          </a:p>
        </p:txBody>
      </p:sp>
      <p:sp>
        <p:nvSpPr>
          <p:cNvPr id="4" name="Rectangle 3"/>
          <p:cNvSpPr/>
          <p:nvPr/>
        </p:nvSpPr>
        <p:spPr>
          <a:xfrm>
            <a:off x="5105400" y="733246"/>
            <a:ext cx="4038600" cy="6124754"/>
          </a:xfrm>
          <a:prstGeom prst="rect">
            <a:avLst/>
          </a:prstGeom>
          <a:solidFill>
            <a:srgbClr val="171735">
              <a:alpha val="90000"/>
            </a:srgbClr>
          </a:solidFill>
          <a:scene3d>
            <a:camera prst="orthographicFront"/>
            <a:lightRig rig="threePt" dir="t"/>
          </a:scene3d>
          <a:sp3d>
            <a:bevelT prst="relaxedIns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BA0631"/>
                </a:solidFill>
                <a:latin typeface="Colonna MT" charset="0"/>
              </a:rPr>
              <a:t>Research has proven that those who partake in sexual activity before marriage are more likely to have an affair after marriage. That is why it is so important to teach and train our youth to avoid immorality. They will need the power of God to help them, but it is possible; and a godly example in the home will help a lot.</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a:spLocks noChangeArrowheads="1"/>
          </p:cNvSpPr>
          <p:nvPr/>
        </p:nvSpPr>
        <p:spPr bwMode="auto">
          <a:xfrm>
            <a:off x="2438400" y="533400"/>
            <a:ext cx="64008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There are other works of the flesh besides sexual acts. One who partakes of one or more of these </a:t>
            </a:r>
            <a:r>
              <a:rPr lang="ja-JP" altLang="en-US" sz="2800" b="1">
                <a:solidFill>
                  <a:srgbClr val="47AAFB"/>
                </a:solidFill>
                <a:latin typeface="Colonna MT" charset="0"/>
              </a:rPr>
              <a:t>“</a:t>
            </a:r>
            <a:r>
              <a:rPr lang="en-US" sz="2800" b="1">
                <a:solidFill>
                  <a:srgbClr val="47AAFB"/>
                </a:solidFill>
                <a:latin typeface="Colonna MT" charset="0"/>
              </a:rPr>
              <a:t>works of the flesh</a:t>
            </a:r>
            <a:r>
              <a:rPr lang="ja-JP" altLang="en-US" sz="2800" b="1">
                <a:solidFill>
                  <a:srgbClr val="47AAFB"/>
                </a:solidFill>
                <a:latin typeface="Colonna MT" charset="0"/>
              </a:rPr>
              <a:t>”</a:t>
            </a:r>
            <a:r>
              <a:rPr lang="en-US" sz="2800" b="1">
                <a:solidFill>
                  <a:srgbClr val="47AAFB"/>
                </a:solidFill>
                <a:latin typeface="Colonna MT" charset="0"/>
              </a:rPr>
              <a:t> can find forgiveness and hope, but how much better it is to have never experienced these sins. </a:t>
            </a:r>
          </a:p>
        </p:txBody>
      </p:sp>
      <p:sp>
        <p:nvSpPr>
          <p:cNvPr id="16387" name="Rectangle 3"/>
          <p:cNvSpPr>
            <a:spLocks noChangeArrowheads="1"/>
          </p:cNvSpPr>
          <p:nvPr/>
        </p:nvSpPr>
        <p:spPr bwMode="auto">
          <a:xfrm>
            <a:off x="2286000" y="3124200"/>
            <a:ext cx="6858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2800" b="1">
                <a:solidFill>
                  <a:srgbClr val="DCA330"/>
                </a:solidFill>
                <a:latin typeface="Colonna MT" charset="0"/>
                <a:cs typeface="Times New Roman" charset="0"/>
              </a:rPr>
              <a:t>Preparation for marriage begins from childhood—as children are taught that their bodies are the temples of the living God. They should learn how to </a:t>
            </a:r>
            <a:r>
              <a:rPr lang="ja-JP" altLang="en-US" sz="2800" b="1" i="1">
                <a:solidFill>
                  <a:srgbClr val="DCA330"/>
                </a:solidFill>
                <a:latin typeface="Colonna MT" charset="0"/>
                <a:cs typeface="Times New Roman" charset="0"/>
              </a:rPr>
              <a:t>“</a:t>
            </a:r>
            <a:r>
              <a:rPr lang="en-US" sz="2800" b="1" i="1">
                <a:solidFill>
                  <a:srgbClr val="DCA330"/>
                </a:solidFill>
                <a:latin typeface="Colonna MT" charset="0"/>
                <a:cs typeface="Times New Roman" charset="0"/>
              </a:rPr>
              <a:t>possess their vessel in sanctification and honou</a:t>
            </a:r>
            <a:r>
              <a:rPr lang="en-US" sz="2800" b="1">
                <a:solidFill>
                  <a:srgbClr val="DCA330"/>
                </a:solidFill>
                <a:latin typeface="Colonna MT" charset="0"/>
                <a:cs typeface="Times New Roman" charset="0"/>
              </a:rPr>
              <a:t>r.</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 Parents should be mindful of the dangers of childhood curiosity and train their children accordingly.</a:t>
            </a:r>
            <a:endParaRPr lang="en-US" sz="2800" b="1">
              <a:solidFill>
                <a:srgbClr val="DCA330"/>
              </a:solidFill>
              <a:latin typeface="Colonna MT" charset="0"/>
            </a:endParaRP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6387"/>
                                        </p:tgtEl>
                                        <p:attrNameLst>
                                          <p:attrName>style.visibility</p:attrName>
                                        </p:attrNameLst>
                                      </p:cBhvr>
                                      <p:to>
                                        <p:strVal val="visible"/>
                                      </p:to>
                                    </p:set>
                                    <p:anim calcmode="lin" valueType="num">
                                      <p:cBhvr>
                                        <p:cTn id="14" dur="1000" fill="hold"/>
                                        <p:tgtEl>
                                          <p:spTgt spid="16387"/>
                                        </p:tgtEl>
                                        <p:attrNameLst>
                                          <p:attrName>ppt_w</p:attrName>
                                        </p:attrNameLst>
                                      </p:cBhvr>
                                      <p:tavLst>
                                        <p:tav tm="0">
                                          <p:val>
                                            <p:strVal val="#ppt_w+.3"/>
                                          </p:val>
                                        </p:tav>
                                        <p:tav tm="100000">
                                          <p:val>
                                            <p:strVal val="#ppt_w"/>
                                          </p:val>
                                        </p:tav>
                                      </p:tavLst>
                                    </p:anim>
                                    <p:anim calcmode="lin" valueType="num">
                                      <p:cBhvr>
                                        <p:cTn id="15" dur="1000" fill="hold"/>
                                        <p:tgtEl>
                                          <p:spTgt spid="16387"/>
                                        </p:tgtEl>
                                        <p:attrNameLst>
                                          <p:attrName>ppt_h</p:attrName>
                                        </p:attrNameLst>
                                      </p:cBhvr>
                                      <p:tavLst>
                                        <p:tav tm="0">
                                          <p:val>
                                            <p:strVal val="#ppt_h"/>
                                          </p:val>
                                        </p:tav>
                                        <p:tav tm="100000">
                                          <p:val>
                                            <p:strVal val="#ppt_h"/>
                                          </p:val>
                                        </p:tav>
                                      </p:tavLst>
                                    </p:anim>
                                    <p:animEffect transition="in" filter="fade">
                                      <p:cBhvr>
                                        <p:cTn id="16" dur="10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38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410"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a:spLocks noChangeArrowheads="1"/>
          </p:cNvSpPr>
          <p:nvPr/>
        </p:nvSpPr>
        <p:spPr bwMode="auto">
          <a:xfrm>
            <a:off x="2286000" y="1371600"/>
            <a:ext cx="6858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BA0631"/>
                </a:solidFill>
                <a:latin typeface="Colonna MT" charset="0"/>
              </a:rPr>
              <a:t>5. Parents should be involved in the marriage decision (Genesis 24:1-9, 28-60). The parents of Isaac and Rebekah were an important part of their marriage. Abraham started the process and gave specific guidelines to his servant for choosing Isaac</a:t>
            </a:r>
            <a:r>
              <a:rPr lang="ja-JP" altLang="en-US" sz="2800" b="1">
                <a:solidFill>
                  <a:srgbClr val="BA0631"/>
                </a:solidFill>
                <a:latin typeface="Colonna MT" charset="0"/>
              </a:rPr>
              <a:t>’</a:t>
            </a:r>
            <a:r>
              <a:rPr lang="en-US" sz="2800" b="1">
                <a:solidFill>
                  <a:srgbClr val="BA0631"/>
                </a:solidFill>
                <a:latin typeface="Colonna MT" charset="0"/>
              </a:rPr>
              <a:t>s wife. Rebekah</a:t>
            </a:r>
            <a:r>
              <a:rPr lang="ja-JP" altLang="en-US" sz="2800" b="1">
                <a:solidFill>
                  <a:srgbClr val="BA0631"/>
                </a:solidFill>
                <a:latin typeface="Colonna MT" charset="0"/>
              </a:rPr>
              <a:t>’</a:t>
            </a:r>
            <a:r>
              <a:rPr lang="en-US" sz="2800" b="1">
                <a:solidFill>
                  <a:srgbClr val="BA0631"/>
                </a:solidFill>
                <a:latin typeface="Colonna MT" charset="0"/>
              </a:rPr>
              <a:t>s family also played a major role, and they were consulted about every decision.</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8434"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p:nvPr/>
        </p:nvSpPr>
        <p:spPr>
          <a:xfrm>
            <a:off x="0" y="0"/>
            <a:ext cx="5181600" cy="3108543"/>
          </a:xfrm>
          <a:prstGeom prst="rect">
            <a:avLst/>
          </a:prstGeom>
          <a:solidFill>
            <a:srgbClr val="171735">
              <a:alpha val="90000"/>
            </a:srgbClr>
          </a:solidFill>
          <a:scene3d>
            <a:camera prst="orthographicFront"/>
            <a:lightRig rig="threePt" dir="t"/>
          </a:scene3d>
          <a:sp3d>
            <a:bevelT/>
          </a:sp3d>
        </p:spPr>
        <p:txBody>
          <a:bodyPr>
            <a:spAutoFit/>
          </a:bodyPr>
          <a:lstStyle/>
          <a:p>
            <a:pPr algn="ctr">
              <a:defRPr/>
            </a:pPr>
            <a:r>
              <a:rPr lang="en-US" sz="2800" b="1" dirty="0">
                <a:solidFill>
                  <a:srgbClr val="BA0631"/>
                </a:solidFill>
                <a:latin typeface="Colonna MT" pitchFamily="82" charset="0"/>
                <a:ea typeface="+mn-ea"/>
              </a:rPr>
              <a:t>Culture and tradition are different today, but this principle cannot be overlooked if a couple wants a peaceful and profitable marriage. The man should leave his father and mother and cleave to his wife. </a:t>
            </a:r>
          </a:p>
        </p:txBody>
      </p:sp>
      <p:sp>
        <p:nvSpPr>
          <p:cNvPr id="4" name="Rectangle 3"/>
          <p:cNvSpPr/>
          <p:nvPr/>
        </p:nvSpPr>
        <p:spPr>
          <a:xfrm>
            <a:off x="4267200" y="3318570"/>
            <a:ext cx="4876800" cy="3539430"/>
          </a:xfrm>
          <a:prstGeom prst="rect">
            <a:avLst/>
          </a:prstGeom>
          <a:solidFill>
            <a:srgbClr val="171735">
              <a:alpha val="90000"/>
            </a:srgbClr>
          </a:solidFill>
          <a:scene3d>
            <a:camera prst="orthographicFront"/>
            <a:lightRig rig="threePt" dir="t"/>
          </a:scene3d>
          <a:sp3d>
            <a:bevelT/>
          </a:sp3d>
        </p:spPr>
        <p:txBody>
          <a:bodyPr>
            <a:spAutoFit/>
          </a:bodyPr>
          <a:lstStyle/>
          <a:p>
            <a:pPr algn="ctr">
              <a:defRPr/>
            </a:pPr>
            <a:r>
              <a:rPr lang="en-US" sz="2800" b="1" dirty="0">
                <a:solidFill>
                  <a:srgbClr val="F4E3C2"/>
                </a:solidFill>
                <a:latin typeface="Colonna MT" pitchFamily="82" charset="0"/>
                <a:ea typeface="+mn-ea"/>
              </a:rPr>
              <a:t>However, this is a much easier process if he has given his parents the opportunity to get to know and approve of his bride. Parents need to know that their judgment is respected and that their children desire their blessing.</a:t>
            </a:r>
            <a:endParaRPr lang="en-US" sz="2800" dirty="0">
              <a:latin typeface="Colonna MT" pitchFamily="82" charset="0"/>
              <a:ea typeface="+mn-ea"/>
            </a:endParaRP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800" decel="100000"/>
                                        <p:tgtEl>
                                          <p:spTgt spid="4"/>
                                        </p:tgtEl>
                                      </p:cBhvr>
                                    </p:animEffect>
                                    <p:anim calcmode="lin" valueType="num">
                                      <p:cBhvr>
                                        <p:cTn id="18" dur="800" decel="100000" fill="hold"/>
                                        <p:tgtEl>
                                          <p:spTgt spid="4"/>
                                        </p:tgtEl>
                                        <p:attrNameLst>
                                          <p:attrName>style.rotation</p:attrName>
                                        </p:attrNameLst>
                                      </p:cBhvr>
                                      <p:tavLst>
                                        <p:tav tm="0">
                                          <p:val>
                                            <p:fltVal val="-90"/>
                                          </p:val>
                                        </p:tav>
                                        <p:tav tm="100000">
                                          <p:val>
                                            <p:fltVal val="0"/>
                                          </p:val>
                                        </p:tav>
                                      </p:tavLst>
                                    </p:anim>
                                    <p:anim calcmode="lin" valueType="num">
                                      <p:cBhvr>
                                        <p:cTn id="19" dur="800" decel="100000" fill="hold"/>
                                        <p:tgtEl>
                                          <p:spTgt spid="4"/>
                                        </p:tgtEl>
                                        <p:attrNameLst>
                                          <p:attrName>ppt_x</p:attrName>
                                        </p:attrNameLst>
                                      </p:cBhvr>
                                      <p:tavLst>
                                        <p:tav tm="0">
                                          <p:val>
                                            <p:strVal val="#ppt_x+0.4"/>
                                          </p:val>
                                        </p:tav>
                                        <p:tav tm="100000">
                                          <p:val>
                                            <p:strVal val="#ppt_x-0.05"/>
                                          </p:val>
                                        </p:tav>
                                      </p:tavLst>
                                    </p:anim>
                                    <p:anim calcmode="lin" valueType="num">
                                      <p:cBhvr>
                                        <p:cTn id="20" dur="800" decel="100000" fill="hold"/>
                                        <p:tgtEl>
                                          <p:spTgt spid="4"/>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a:spLocks noChangeArrowheads="1"/>
          </p:cNvSpPr>
          <p:nvPr/>
        </p:nvSpPr>
        <p:spPr bwMode="auto">
          <a:xfrm>
            <a:off x="2286000" y="1219200"/>
            <a:ext cx="68580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6. The decision to marry involves God</a:t>
            </a:r>
            <a:r>
              <a:rPr lang="ja-JP" altLang="en-US" sz="2800" b="1">
                <a:solidFill>
                  <a:srgbClr val="47AAFB"/>
                </a:solidFill>
                <a:latin typeface="Colonna MT" charset="0"/>
              </a:rPr>
              <a:t>’</a:t>
            </a:r>
            <a:r>
              <a:rPr lang="en-US" sz="2800" b="1">
                <a:solidFill>
                  <a:srgbClr val="47AAFB"/>
                </a:solidFill>
                <a:latin typeface="Colonna MT" charset="0"/>
              </a:rPr>
              <a:t>s timing (Genesis 24:19, 21, 49, 56). Right timing is vital. The first thing for the couple to remember is, </a:t>
            </a:r>
            <a:r>
              <a:rPr lang="ja-JP" altLang="en-US" sz="2800" b="1">
                <a:solidFill>
                  <a:srgbClr val="47AAFB"/>
                </a:solidFill>
                <a:latin typeface="Colonna MT" charset="0"/>
              </a:rPr>
              <a:t>“</a:t>
            </a:r>
            <a:r>
              <a:rPr lang="en-US" sz="2800" b="1">
                <a:solidFill>
                  <a:srgbClr val="47AAFB"/>
                </a:solidFill>
                <a:latin typeface="Colonna MT" charset="0"/>
              </a:rPr>
              <a:t>Don</a:t>
            </a:r>
            <a:r>
              <a:rPr lang="ja-JP" altLang="en-US" sz="2800" b="1">
                <a:solidFill>
                  <a:srgbClr val="47AAFB"/>
                </a:solidFill>
                <a:latin typeface="Colonna MT" charset="0"/>
              </a:rPr>
              <a:t>’</a:t>
            </a:r>
            <a:r>
              <a:rPr lang="en-US" sz="2800" b="1">
                <a:solidFill>
                  <a:srgbClr val="47AAFB"/>
                </a:solidFill>
                <a:latin typeface="Colonna MT" charset="0"/>
              </a:rPr>
              <a:t>t be in a hurry.</a:t>
            </a:r>
            <a:r>
              <a:rPr lang="ja-JP" altLang="en-US" sz="2800" b="1">
                <a:solidFill>
                  <a:srgbClr val="47AAFB"/>
                </a:solidFill>
                <a:latin typeface="Colonna MT" charset="0"/>
              </a:rPr>
              <a:t>”</a:t>
            </a:r>
            <a:r>
              <a:rPr lang="en-US" sz="2800" b="1">
                <a:solidFill>
                  <a:srgbClr val="47AAFB"/>
                </a:solidFill>
                <a:latin typeface="Colonna MT" charset="0"/>
              </a:rPr>
              <a:t> Many times, they pray and God answers, and then they jump into marriage too quickly. The first time Abraham</a:t>
            </a:r>
            <a:r>
              <a:rPr lang="ja-JP" altLang="en-US" sz="2800" b="1">
                <a:solidFill>
                  <a:srgbClr val="47AAFB"/>
                </a:solidFill>
                <a:latin typeface="Colonna MT" charset="0"/>
              </a:rPr>
              <a:t>’</a:t>
            </a:r>
            <a:r>
              <a:rPr lang="en-US" sz="2800" b="1">
                <a:solidFill>
                  <a:srgbClr val="47AAFB"/>
                </a:solidFill>
                <a:latin typeface="Colonna MT" charset="0"/>
              </a:rPr>
              <a:t>s servant prayed, God answered exactly as the servant had requested (Genesis 24:19). But the servant still waited and watched (verse 21).</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style.rotation</p:attrName>
                                        </p:attrNameLst>
                                      </p:cBhvr>
                                      <p:tavLst>
                                        <p:tav tm="0">
                                          <p:val>
                                            <p:fltVal val="720"/>
                                          </p:val>
                                        </p:tav>
                                        <p:tav tm="100000">
                                          <p:val>
                                            <p:fltVal val="0"/>
                                          </p:val>
                                        </p:tav>
                                      </p:tavLst>
                                    </p:anim>
                                    <p:anim calcmode="lin" valueType="num">
                                      <p:cBhvr>
                                        <p:cTn id="9" dur="1000" fill="hold"/>
                                        <p:tgtEl>
                                          <p:spTgt spid="3"/>
                                        </p:tgtEl>
                                        <p:attrNameLst>
                                          <p:attrName>ppt_h</p:attrName>
                                        </p:attrNameLst>
                                      </p:cBhvr>
                                      <p:tavLst>
                                        <p:tav tm="0">
                                          <p:val>
                                            <p:fltVal val="0"/>
                                          </p:val>
                                        </p:tav>
                                        <p:tav tm="100000">
                                          <p:val>
                                            <p:strVal val="#ppt_h"/>
                                          </p:val>
                                        </p:tav>
                                      </p:tavLst>
                                    </p:anim>
                                    <p:anim calcmode="lin" valueType="num">
                                      <p:cBhvr>
                                        <p:cTn id="10" dur="1000" fill="hold"/>
                                        <p:tgtEl>
                                          <p:spTgt spid="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482"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a:spLocks noChangeArrowheads="1"/>
          </p:cNvSpPr>
          <p:nvPr/>
        </p:nvSpPr>
        <p:spPr bwMode="auto">
          <a:xfrm>
            <a:off x="2286000" y="762000"/>
            <a:ext cx="68580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CC1704"/>
                </a:solidFill>
                <a:latin typeface="Colonna MT" charset="0"/>
              </a:rPr>
              <a:t>7. God</a:t>
            </a:r>
            <a:r>
              <a:rPr lang="ja-JP" altLang="en-US" sz="2800" b="1">
                <a:solidFill>
                  <a:srgbClr val="CC1704"/>
                </a:solidFill>
                <a:latin typeface="Colonna MT" charset="0"/>
              </a:rPr>
              <a:t>’</a:t>
            </a:r>
            <a:r>
              <a:rPr lang="en-US" sz="2800" b="1">
                <a:solidFill>
                  <a:srgbClr val="CC1704"/>
                </a:solidFill>
                <a:latin typeface="Colonna MT" charset="0"/>
              </a:rPr>
              <a:t>s will is the foundation of a proper marriage. Isaac loved Rebekah after they were married (Genesis 24:67). It would have been a bit difficult to love her before, since he had never seen her. This is not our cultural way, but it does give a better understanding of God</a:t>
            </a:r>
            <a:r>
              <a:rPr lang="ja-JP" altLang="en-US" sz="2800" b="1">
                <a:solidFill>
                  <a:srgbClr val="CC1704"/>
                </a:solidFill>
                <a:latin typeface="Colonna MT" charset="0"/>
              </a:rPr>
              <a:t>’</a:t>
            </a:r>
            <a:r>
              <a:rPr lang="en-US" sz="2800" b="1">
                <a:solidFill>
                  <a:srgbClr val="CC1704"/>
                </a:solidFill>
                <a:latin typeface="Colonna MT" charset="0"/>
              </a:rPr>
              <a:t>s plan. When God has led a couple in the choosing of each other, He will not leave them unable to love one another. God is love, and His way of loving is the best and most wonderful love of all. This is the biblical basis for marriage.</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1506"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a:spLocks noChangeArrowheads="1"/>
          </p:cNvSpPr>
          <p:nvPr/>
        </p:nvSpPr>
        <p:spPr bwMode="auto">
          <a:xfrm>
            <a:off x="152400" y="457200"/>
            <a:ext cx="5181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F4E3C2"/>
                </a:solidFill>
                <a:latin typeface="Colonna MT" charset="0"/>
              </a:rPr>
              <a:t>Gary Chapman in </a:t>
            </a:r>
            <a:r>
              <a:rPr lang="en-US" sz="2800" b="1" i="1">
                <a:solidFill>
                  <a:srgbClr val="F4E3C2"/>
                </a:solidFill>
                <a:latin typeface="Colonna MT" charset="0"/>
              </a:rPr>
              <a:t>Toward a Growing Marriage</a:t>
            </a:r>
            <a:r>
              <a:rPr lang="ja-JP" altLang="en-US" sz="2800" b="1" i="1">
                <a:solidFill>
                  <a:srgbClr val="F4E3C2"/>
                </a:solidFill>
                <a:latin typeface="Colonna MT" charset="0"/>
              </a:rPr>
              <a:t>”</a:t>
            </a:r>
            <a:r>
              <a:rPr lang="en-US" sz="2800" b="1" i="1">
                <a:solidFill>
                  <a:srgbClr val="F4E3C2"/>
                </a:solidFill>
                <a:latin typeface="Colonna MT" charset="0"/>
              </a:rPr>
              <a:t> </a:t>
            </a:r>
            <a:r>
              <a:rPr lang="en-US" sz="2800" b="1">
                <a:solidFill>
                  <a:srgbClr val="F4E3C2"/>
                </a:solidFill>
                <a:latin typeface="Colonna MT" charset="0"/>
              </a:rPr>
              <a:t>says it like this: </a:t>
            </a:r>
          </a:p>
        </p:txBody>
      </p:sp>
      <p:sp>
        <p:nvSpPr>
          <p:cNvPr id="4" name="Rectangle 3"/>
          <p:cNvSpPr>
            <a:spLocks noChangeArrowheads="1"/>
          </p:cNvSpPr>
          <p:nvPr/>
        </p:nvSpPr>
        <p:spPr bwMode="auto">
          <a:xfrm>
            <a:off x="609600" y="2057400"/>
            <a:ext cx="45720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800" b="1">
                <a:solidFill>
                  <a:srgbClr val="F4E3C2"/>
                </a:solidFill>
                <a:latin typeface="Colonna MT" charset="0"/>
              </a:rPr>
              <a:t>“</a:t>
            </a:r>
            <a:r>
              <a:rPr lang="en-US" sz="2800" b="1">
                <a:solidFill>
                  <a:srgbClr val="F4E3C2"/>
                </a:solidFill>
                <a:latin typeface="Colonna MT" charset="0"/>
              </a:rPr>
              <a:t>The Christian should get married because he or she is deeply convinced that this marriage is the work of God, that God in His infinite wisdom has brought the couple together and intends that they live their lives in union with each other and with Him.</a:t>
            </a:r>
            <a:r>
              <a:rPr lang="ja-JP" altLang="en-US" sz="2800" b="1">
                <a:solidFill>
                  <a:srgbClr val="F4E3C2"/>
                </a:solidFill>
                <a:latin typeface="Colonna MT" charset="0"/>
              </a:rPr>
              <a:t>”</a:t>
            </a:r>
            <a:endParaRPr lang="en-US" sz="2800" b="1">
              <a:solidFill>
                <a:srgbClr val="F4E3C2"/>
              </a:solidFill>
              <a:latin typeface="Colonna MT" charset="0"/>
            </a:endParaRPr>
          </a:p>
        </p:txBody>
      </p:sp>
      <p:pic>
        <p:nvPicPr>
          <p:cNvPr id="21507" name="Picture 3" descr="C:\Users\Candra Poitras\Pictures\2[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05400" y="1524000"/>
            <a:ext cx="3848902" cy="3705224"/>
          </a:xfrm>
          <a:prstGeom prst="rect">
            <a:avLst/>
          </a:prstGeom>
          <a:ln>
            <a:noFill/>
          </a:ln>
          <a:effectLst>
            <a:softEdge rad="112500"/>
          </a:effectLst>
        </p:spPr>
      </p:pic>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53" presetClass="entr" presetSubtype="0" fill="hold" nodeType="clickEffect">
                                  <p:stCondLst>
                                    <p:cond delay="0"/>
                                  </p:stCondLst>
                                  <p:childTnLst>
                                    <p:set>
                                      <p:cBhvr>
                                        <p:cTn id="22" dur="1" fill="hold">
                                          <p:stCondLst>
                                            <p:cond delay="0"/>
                                          </p:stCondLst>
                                        </p:cTn>
                                        <p:tgtEl>
                                          <p:spTgt spid="21507"/>
                                        </p:tgtEl>
                                        <p:attrNameLst>
                                          <p:attrName>style.visibility</p:attrName>
                                        </p:attrNameLst>
                                      </p:cBhvr>
                                      <p:to>
                                        <p:strVal val="visible"/>
                                      </p:to>
                                    </p:set>
                                    <p:anim calcmode="lin" valueType="num">
                                      <p:cBhvr>
                                        <p:cTn id="23" dur="500" fill="hold"/>
                                        <p:tgtEl>
                                          <p:spTgt spid="21507"/>
                                        </p:tgtEl>
                                        <p:attrNameLst>
                                          <p:attrName>ppt_w</p:attrName>
                                        </p:attrNameLst>
                                      </p:cBhvr>
                                      <p:tavLst>
                                        <p:tav tm="0">
                                          <p:val>
                                            <p:fltVal val="0"/>
                                          </p:val>
                                        </p:tav>
                                        <p:tav tm="100000">
                                          <p:val>
                                            <p:strVal val="#ppt_w"/>
                                          </p:val>
                                        </p:tav>
                                      </p:tavLst>
                                    </p:anim>
                                    <p:anim calcmode="lin" valueType="num">
                                      <p:cBhvr>
                                        <p:cTn id="24" dur="500" fill="hold"/>
                                        <p:tgtEl>
                                          <p:spTgt spid="21507"/>
                                        </p:tgtEl>
                                        <p:attrNameLst>
                                          <p:attrName>ppt_h</p:attrName>
                                        </p:attrNameLst>
                                      </p:cBhvr>
                                      <p:tavLst>
                                        <p:tav tm="0">
                                          <p:val>
                                            <p:fltVal val="0"/>
                                          </p:val>
                                        </p:tav>
                                        <p:tav tm="100000">
                                          <p:val>
                                            <p:strVal val="#ppt_h"/>
                                          </p:val>
                                        </p:tav>
                                      </p:tavLst>
                                    </p:anim>
                                    <p:animEffect transition="in" filter="fade">
                                      <p:cBhvr>
                                        <p:cTn id="25" dur="5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4099" name="Rectangle 3"/>
          <p:cNvSpPr>
            <a:spLocks noChangeArrowheads="1"/>
          </p:cNvSpPr>
          <p:nvPr/>
        </p:nvSpPr>
        <p:spPr bwMode="auto">
          <a:xfrm>
            <a:off x="2971800" y="2057400"/>
            <a:ext cx="54864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800" b="1" i="1">
                <a:solidFill>
                  <a:srgbClr val="DCA330"/>
                </a:solidFill>
                <a:latin typeface="Colonna MT" charset="0"/>
                <a:cs typeface="Times New Roman" charset="0"/>
              </a:rPr>
              <a:t>“</a:t>
            </a:r>
            <a:r>
              <a:rPr lang="en-US" sz="2800" b="1" i="1">
                <a:solidFill>
                  <a:srgbClr val="DCA330"/>
                </a:solidFill>
                <a:latin typeface="Colonna MT" charset="0"/>
                <a:cs typeface="Times New Roman" charset="0"/>
              </a:rPr>
              <a:t>Trust in the Lord with all thine heart; and lean not unto your own understanding. In all thy ways acknowledge him, and he shall direct your paths</a:t>
            </a:r>
            <a:r>
              <a:rPr lang="ja-JP" altLang="en-US" sz="2800" b="1" i="1">
                <a:solidFill>
                  <a:srgbClr val="DCA330"/>
                </a:solidFill>
                <a:latin typeface="Colonna MT" charset="0"/>
                <a:cs typeface="Times New Roman" charset="0"/>
              </a:rPr>
              <a:t>”</a:t>
            </a:r>
            <a:endParaRPr lang="en-US" sz="2800" b="1">
              <a:solidFill>
                <a:srgbClr val="DCA330"/>
              </a:solidFill>
              <a:latin typeface="Colonna MT" charset="0"/>
              <a:cs typeface="Times New Roman" charset="0"/>
            </a:endParaRPr>
          </a:p>
          <a:p>
            <a:pPr algn="ctr" eaLnBrk="0" hangingPunct="0"/>
            <a:r>
              <a:rPr lang="en-US" sz="2800" b="1">
                <a:solidFill>
                  <a:srgbClr val="DCA330"/>
                </a:solidFill>
                <a:latin typeface="Colonna MT" charset="0"/>
                <a:cs typeface="Times New Roman" charset="0"/>
              </a:rPr>
              <a:t>(Proverbs 3:5-6).</a:t>
            </a:r>
            <a:r>
              <a:rPr lang="en-US" sz="2800">
                <a:solidFill>
                  <a:srgbClr val="DCA330"/>
                </a:solidFill>
                <a:latin typeface="Colonna MT" charset="0"/>
              </a:rPr>
              <a:t> </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500" decel="50000" fill="hold">
                                          <p:stCondLst>
                                            <p:cond delay="0"/>
                                          </p:stCondLst>
                                        </p:cTn>
                                        <p:tgtEl>
                                          <p:spTgt spid="409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09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099"/>
                                        </p:tgtEl>
                                        <p:attrNameLst>
                                          <p:attrName>ppt_w</p:attrName>
                                        </p:attrNameLst>
                                      </p:cBhvr>
                                      <p:tavLst>
                                        <p:tav tm="0">
                                          <p:val>
                                            <p:strVal val="#ppt_w*.05"/>
                                          </p:val>
                                        </p:tav>
                                        <p:tav tm="100000">
                                          <p:val>
                                            <p:strVal val="#ppt_w"/>
                                          </p:val>
                                        </p:tav>
                                      </p:tavLst>
                                    </p:anim>
                                    <p:anim calcmode="lin" valueType="num">
                                      <p:cBhvr>
                                        <p:cTn id="10" dur="1000" fill="hold"/>
                                        <p:tgtEl>
                                          <p:spTgt spid="409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09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09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09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a:spLocks noChangeArrowheads="1"/>
          </p:cNvSpPr>
          <p:nvPr/>
        </p:nvSpPr>
        <p:spPr bwMode="auto">
          <a:xfrm>
            <a:off x="2438400" y="1143000"/>
            <a:ext cx="64770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47AAFB"/>
                </a:solidFill>
                <a:latin typeface="Colonna MT" charset="0"/>
              </a:rPr>
              <a:t>God loves us all. In His wisdom and care for us, He developed the institution of marriage. He intended for this to be a beautiful and blessed part of life on earth. Let us pray and work to train those preparing to marry to be prayerful and careful as they go about finding the right partner. And those of us who are already married should strive to be the right partner following God</a:t>
            </a:r>
            <a:r>
              <a:rPr lang="ja-JP" altLang="en-US" sz="2800" b="1">
                <a:solidFill>
                  <a:srgbClr val="47AAFB"/>
                </a:solidFill>
                <a:latin typeface="Colonna MT" charset="0"/>
              </a:rPr>
              <a:t>’</a:t>
            </a:r>
            <a:r>
              <a:rPr lang="en-US" sz="2800" b="1">
                <a:solidFill>
                  <a:srgbClr val="47AAFB"/>
                </a:solidFill>
                <a:latin typeface="Colonna MT" charset="0"/>
              </a:rPr>
              <a:t>s pattern and will.</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3554"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23555" name="Rectangle 3"/>
          <p:cNvSpPr>
            <a:spLocks noChangeArrowheads="1"/>
          </p:cNvSpPr>
          <p:nvPr/>
        </p:nvSpPr>
        <p:spPr bwMode="auto">
          <a:xfrm>
            <a:off x="2514600" y="1828800"/>
            <a:ext cx="6400800" cy="3108543"/>
          </a:xfrm>
          <a:prstGeom prst="rect">
            <a:avLst/>
          </a:prstGeom>
          <a:noFill/>
          <a:ln w="152400" cmpd="tri">
            <a:solidFill>
              <a:srgbClr val="171735"/>
            </a:solidFill>
            <a:miter lim="800000"/>
            <a:headEnd/>
            <a:tailEnd/>
          </a:ln>
          <a:effectLst/>
          <a:scene3d>
            <a:camera prst="orthographicFront"/>
            <a:lightRig rig="threePt" dir="t"/>
          </a:scene3d>
          <a:sp3d>
            <a:bevelT/>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Marriage is not so much finding the right person as it is being the right person.</a:t>
            </a:r>
            <a:r>
              <a:rPr lang="ja-JP" altLang="en-US" sz="2800" b="1">
                <a:solidFill>
                  <a:srgbClr val="BA0631"/>
                </a:solidFill>
                <a:latin typeface="Colonna MT" charset="0"/>
                <a:cs typeface="Times New Roman" charset="0"/>
              </a:rPr>
              <a:t>”</a:t>
            </a:r>
            <a:endParaRPr lang="en-US" sz="2800" b="1">
              <a:solidFill>
                <a:srgbClr val="BA0631"/>
              </a:solidFill>
              <a:latin typeface="Colonna MT" charset="0"/>
              <a:cs typeface="Times New Roman" charset="0"/>
            </a:endParaRPr>
          </a:p>
          <a:p>
            <a:pPr algn="ctr"/>
            <a:endParaRPr lang="en-US" sz="2800" b="1">
              <a:solidFill>
                <a:srgbClr val="BA0631"/>
              </a:solidFill>
              <a:latin typeface="Colonna MT" charset="0"/>
            </a:endParaRPr>
          </a:p>
          <a:p>
            <a:pPr algn="ctr"/>
            <a:r>
              <a:rPr lang="en-US" sz="2800" b="1">
                <a:solidFill>
                  <a:srgbClr val="BA0631"/>
                </a:solidFill>
                <a:latin typeface="Colonna MT" charset="0"/>
                <a:cs typeface="Times New Roman" charset="0"/>
              </a:rPr>
              <a:t>(Charles W. Shedd, </a:t>
            </a:r>
            <a:r>
              <a:rPr lang="en-US" sz="2800" b="1" i="1">
                <a:solidFill>
                  <a:srgbClr val="BA0631"/>
                </a:solidFill>
                <a:latin typeface="Colonna MT" charset="0"/>
                <a:cs typeface="Times New Roman" charset="0"/>
              </a:rPr>
              <a:t>Letters to Karen)</a:t>
            </a:r>
            <a:endParaRPr lang="en-US" sz="2800" b="1">
              <a:solidFill>
                <a:srgbClr val="BA0631"/>
              </a:solidFill>
              <a:latin typeface="Colonna MT" charset="0"/>
            </a:endParaRPr>
          </a:p>
          <a:p>
            <a:pPr algn="ctr"/>
            <a:r>
              <a:rPr lang="en-US" sz="2800" b="1">
                <a:solidFill>
                  <a:srgbClr val="BA0631"/>
                </a:solidFill>
                <a:latin typeface="Colonna MT" charset="0"/>
                <a:cs typeface="Times New Roman" charset="0"/>
              </a:rPr>
              <a:t>Taken from </a:t>
            </a:r>
            <a:r>
              <a:rPr lang="en-US" sz="2800" b="1" i="1">
                <a:solidFill>
                  <a:srgbClr val="BA0631"/>
                </a:solidFill>
                <a:latin typeface="Colonna MT" charset="0"/>
                <a:cs typeface="Times New Roman" charset="0"/>
              </a:rPr>
              <a:t>The Tale of the Tardy Oxcart</a:t>
            </a:r>
            <a:endParaRPr lang="en-US" sz="2800" b="1">
              <a:solidFill>
                <a:srgbClr val="BA0631"/>
              </a:solidFill>
              <a:latin typeface="Colonna MT" charset="0"/>
              <a:cs typeface="Times New Roman" charset="0"/>
            </a:endParaRPr>
          </a:p>
          <a:p>
            <a:pPr algn="ctr"/>
            <a:r>
              <a:rPr lang="en-US" sz="2800" b="1">
                <a:solidFill>
                  <a:srgbClr val="BA0631"/>
                </a:solidFill>
                <a:latin typeface="Colonna MT" charset="0"/>
                <a:cs typeface="Times New Roman" charset="0"/>
              </a:rPr>
              <a:t>by Charles R. Swindoll</a:t>
            </a:r>
            <a:r>
              <a:rPr lang="en-US" sz="2800" b="1">
                <a:solidFill>
                  <a:srgbClr val="BA0631"/>
                </a:solidFill>
                <a:latin typeface="Colonna MT" charset="0"/>
              </a:rPr>
              <a:t> </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500" fill="hold"/>
                                        <p:tgtEl>
                                          <p:spTgt spid="23555"/>
                                        </p:tgtEl>
                                        <p:attrNameLst>
                                          <p:attrName>ppt_w</p:attrName>
                                        </p:attrNameLst>
                                      </p:cBhvr>
                                      <p:tavLst>
                                        <p:tav tm="0">
                                          <p:val>
                                            <p:fltVal val="0"/>
                                          </p:val>
                                        </p:tav>
                                        <p:tav tm="100000">
                                          <p:val>
                                            <p:strVal val="#ppt_w"/>
                                          </p:val>
                                        </p:tav>
                                      </p:tavLst>
                                    </p:anim>
                                    <p:anim calcmode="lin" valueType="num">
                                      <p:cBhvr>
                                        <p:cTn id="8" dur="500" fill="hold"/>
                                        <p:tgtEl>
                                          <p:spTgt spid="23555"/>
                                        </p:tgtEl>
                                        <p:attrNameLst>
                                          <p:attrName>ppt_h</p:attrName>
                                        </p:attrNameLst>
                                      </p:cBhvr>
                                      <p:tavLst>
                                        <p:tav tm="0">
                                          <p:val>
                                            <p:fltVal val="0"/>
                                          </p:val>
                                        </p:tav>
                                        <p:tav tm="100000">
                                          <p:val>
                                            <p:strVal val="#ppt_h"/>
                                          </p:val>
                                        </p:tav>
                                      </p:tavLst>
                                    </p:anim>
                                    <p:animEffect transition="in" filter="fade">
                                      <p:cBhvr>
                                        <p:cTn id="9" dur="500"/>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122"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a:spLocks noChangeArrowheads="1"/>
          </p:cNvSpPr>
          <p:nvPr/>
        </p:nvSpPr>
        <p:spPr bwMode="auto">
          <a:xfrm>
            <a:off x="2209800" y="533400"/>
            <a:ext cx="69342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The previous lessons have defined God</a:t>
            </a:r>
            <a:r>
              <a:rPr lang="ja-JP" altLang="en-US" sz="2800" b="1">
                <a:solidFill>
                  <a:srgbClr val="BA0631"/>
                </a:solidFill>
                <a:latin typeface="Colonna MT" charset="0"/>
              </a:rPr>
              <a:t>’</a:t>
            </a:r>
            <a:r>
              <a:rPr lang="en-US" sz="2800" b="1">
                <a:solidFill>
                  <a:srgbClr val="BA0631"/>
                </a:solidFill>
                <a:latin typeface="Colonna MT" charset="0"/>
              </a:rPr>
              <a:t>s design for marriage. When we compare man</a:t>
            </a:r>
            <a:r>
              <a:rPr lang="ja-JP" altLang="en-US" sz="2800" b="1">
                <a:solidFill>
                  <a:srgbClr val="BA0631"/>
                </a:solidFill>
                <a:latin typeface="Colonna MT" charset="0"/>
              </a:rPr>
              <a:t>’</a:t>
            </a:r>
            <a:r>
              <a:rPr lang="en-US" sz="2800" b="1">
                <a:solidFill>
                  <a:srgbClr val="BA0631"/>
                </a:solidFill>
                <a:latin typeface="Colonna MT" charset="0"/>
              </a:rPr>
              <a:t>s actions to God</a:t>
            </a:r>
            <a:r>
              <a:rPr lang="ja-JP" altLang="en-US" sz="2800" b="1">
                <a:solidFill>
                  <a:srgbClr val="BA0631"/>
                </a:solidFill>
                <a:latin typeface="Colonna MT" charset="0"/>
              </a:rPr>
              <a:t>’</a:t>
            </a:r>
            <a:r>
              <a:rPr lang="en-US" sz="2800" b="1">
                <a:solidFill>
                  <a:srgbClr val="BA0631"/>
                </a:solidFill>
                <a:latin typeface="Colonna MT" charset="0"/>
              </a:rPr>
              <a:t>s Word, we realize our need to repent. We must keep our attention focused on God</a:t>
            </a:r>
            <a:r>
              <a:rPr lang="ja-JP" altLang="en-US" sz="2800" b="1">
                <a:solidFill>
                  <a:srgbClr val="BA0631"/>
                </a:solidFill>
                <a:latin typeface="Colonna MT" charset="0"/>
              </a:rPr>
              <a:t>’</a:t>
            </a:r>
            <a:r>
              <a:rPr lang="en-US" sz="2800" b="1">
                <a:solidFill>
                  <a:srgbClr val="BA0631"/>
                </a:solidFill>
                <a:latin typeface="Colonna MT" charset="0"/>
              </a:rPr>
              <a:t>s plan for marriage, or we will become a part of the sad statistics that rise yearly, in the battle to destroy marriage and the family.</a:t>
            </a:r>
          </a:p>
        </p:txBody>
      </p:sp>
      <p:sp>
        <p:nvSpPr>
          <p:cNvPr id="4" name="Rectangle 3"/>
          <p:cNvSpPr>
            <a:spLocks noChangeArrowheads="1"/>
          </p:cNvSpPr>
          <p:nvPr/>
        </p:nvSpPr>
        <p:spPr bwMode="auto">
          <a:xfrm>
            <a:off x="3429000" y="3810000"/>
            <a:ext cx="4572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800" b="1">
                <a:solidFill>
                  <a:srgbClr val="171735"/>
                </a:solidFill>
                <a:latin typeface="Colonna MT" charset="0"/>
              </a:rPr>
              <a:t>“</a:t>
            </a:r>
            <a:r>
              <a:rPr lang="en-US" sz="2800" b="1">
                <a:solidFill>
                  <a:srgbClr val="171735"/>
                </a:solidFill>
                <a:latin typeface="Colonna MT" charset="0"/>
              </a:rPr>
              <a:t>To have and to hold from this day forward, for better for worse, for richer for poorer, in sickness and in health, to love and to cherish, till death do us part.</a:t>
            </a:r>
            <a:r>
              <a:rPr lang="ja-JP" altLang="en-US" sz="2800" b="1">
                <a:solidFill>
                  <a:srgbClr val="171735"/>
                </a:solidFill>
                <a:latin typeface="Colonna MT" charset="0"/>
              </a:rPr>
              <a:t>”</a:t>
            </a:r>
            <a:endParaRPr lang="en-US" sz="2800" b="1">
              <a:solidFill>
                <a:srgbClr val="171735"/>
              </a:solidFill>
              <a:latin typeface="Colonna MT" charset="0"/>
            </a:endParaRP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p:nvPr/>
        </p:nvSpPr>
        <p:spPr>
          <a:xfrm>
            <a:off x="228600" y="152400"/>
            <a:ext cx="4114800" cy="4832092"/>
          </a:xfrm>
          <a:prstGeom prst="rect">
            <a:avLst/>
          </a:prstGeom>
          <a:solidFill>
            <a:srgbClr val="171735"/>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BA0631"/>
                </a:solidFill>
                <a:latin typeface="Colonna MT" charset="0"/>
              </a:rPr>
              <a:t>These words, though spoken often, seldom are meant sincerely. Divorce is so prevalent worldwide that the institution of the family is threatened. How can we prevent this? As the old American saying goes, </a:t>
            </a:r>
            <a:r>
              <a:rPr lang="ja-JP" altLang="en-US" sz="2800" b="1">
                <a:solidFill>
                  <a:srgbClr val="BA0631"/>
                </a:solidFill>
                <a:latin typeface="Colonna MT" charset="0"/>
              </a:rPr>
              <a:t>“</a:t>
            </a:r>
            <a:r>
              <a:rPr lang="en-US" sz="2800" b="1">
                <a:solidFill>
                  <a:srgbClr val="BA0631"/>
                </a:solidFill>
                <a:latin typeface="Colonna MT" charset="0"/>
              </a:rPr>
              <a:t>An ounce of prevention is worth a pound of cure.</a:t>
            </a:r>
            <a:r>
              <a:rPr lang="ja-JP" altLang="en-US" sz="2800" b="1">
                <a:solidFill>
                  <a:srgbClr val="BA0631"/>
                </a:solidFill>
                <a:latin typeface="Colonna MT" charset="0"/>
              </a:rPr>
              <a:t>”</a:t>
            </a:r>
            <a:endParaRPr lang="en-US" sz="2800" b="1">
              <a:solidFill>
                <a:srgbClr val="BA0631"/>
              </a:solidFill>
              <a:latin typeface="Colonna MT" charset="0"/>
            </a:endParaRPr>
          </a:p>
        </p:txBody>
      </p:sp>
      <p:sp>
        <p:nvSpPr>
          <p:cNvPr id="4" name="Rectangle 3"/>
          <p:cNvSpPr/>
          <p:nvPr/>
        </p:nvSpPr>
        <p:spPr>
          <a:xfrm>
            <a:off x="4876800" y="1905000"/>
            <a:ext cx="4114800" cy="4800600"/>
          </a:xfrm>
          <a:prstGeom prst="rect">
            <a:avLst/>
          </a:prstGeom>
          <a:solidFill>
            <a:srgbClr val="171735"/>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BA0631"/>
                </a:solidFill>
                <a:latin typeface="Colonna MT" charset="0"/>
              </a:rPr>
              <a:t>Before marriage, the couple should make sure their reasons for marrying are the right ones. They should start by making sure the one they have chosen for a life partner is in line with God</a:t>
            </a:r>
            <a:r>
              <a:rPr lang="ja-JP" altLang="en-US" sz="2800" b="1">
                <a:solidFill>
                  <a:srgbClr val="BA0631"/>
                </a:solidFill>
                <a:latin typeface="Colonna MT" charset="0"/>
              </a:rPr>
              <a:t>’</a:t>
            </a:r>
            <a:r>
              <a:rPr lang="en-US" sz="2800" b="1">
                <a:solidFill>
                  <a:srgbClr val="BA0631"/>
                </a:solidFill>
                <a:latin typeface="Colonna MT" charset="0"/>
              </a:rPr>
              <a:t>s pattern and design.</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290">
                                          <p:stCondLst>
                                            <p:cond delay="0"/>
                                          </p:stCondLst>
                                        </p:cTn>
                                        <p:tgtEl>
                                          <p:spTgt spid="3"/>
                                        </p:tgtEl>
                                      </p:cBhvr>
                                    </p:animEffect>
                                    <p:anim calcmode="lin" valueType="num">
                                      <p:cBhvr>
                                        <p:cTn id="8" dur="911"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gtEl>
                                      </p:cBhvr>
                                      <p:to x="100000" y="60000"/>
                                    </p:animScale>
                                    <p:animScale>
                                      <p:cBhvr>
                                        <p:cTn id="14" dur="83" decel="50000">
                                          <p:stCondLst>
                                            <p:cond delay="338"/>
                                          </p:stCondLst>
                                        </p:cTn>
                                        <p:tgtEl>
                                          <p:spTgt spid="3"/>
                                        </p:tgtEl>
                                      </p:cBhvr>
                                      <p:to x="100000" y="100000"/>
                                    </p:animScale>
                                    <p:animScale>
                                      <p:cBhvr>
                                        <p:cTn id="15" dur="13">
                                          <p:stCondLst>
                                            <p:cond delay="656"/>
                                          </p:stCondLst>
                                        </p:cTn>
                                        <p:tgtEl>
                                          <p:spTgt spid="3"/>
                                        </p:tgtEl>
                                      </p:cBhvr>
                                      <p:to x="100000" y="80000"/>
                                    </p:animScale>
                                    <p:animScale>
                                      <p:cBhvr>
                                        <p:cTn id="16" dur="83" decel="50000">
                                          <p:stCondLst>
                                            <p:cond delay="669"/>
                                          </p:stCondLst>
                                        </p:cTn>
                                        <p:tgtEl>
                                          <p:spTgt spid="3"/>
                                        </p:tgtEl>
                                      </p:cBhvr>
                                      <p:to x="100000" y="100000"/>
                                    </p:animScale>
                                    <p:animScale>
                                      <p:cBhvr>
                                        <p:cTn id="17" dur="13">
                                          <p:stCondLst>
                                            <p:cond delay="821"/>
                                          </p:stCondLst>
                                        </p:cTn>
                                        <p:tgtEl>
                                          <p:spTgt spid="3"/>
                                        </p:tgtEl>
                                      </p:cBhvr>
                                      <p:to x="100000" y="90000"/>
                                    </p:animScale>
                                    <p:animScale>
                                      <p:cBhvr>
                                        <p:cTn id="18" dur="83" decel="50000">
                                          <p:stCondLst>
                                            <p:cond delay="834"/>
                                          </p:stCondLst>
                                        </p:cTn>
                                        <p:tgtEl>
                                          <p:spTgt spid="3"/>
                                        </p:tgtEl>
                                      </p:cBhvr>
                                      <p:to x="100000" y="100000"/>
                                    </p:animScale>
                                    <p:animScale>
                                      <p:cBhvr>
                                        <p:cTn id="19" dur="13">
                                          <p:stCondLst>
                                            <p:cond delay="904"/>
                                          </p:stCondLst>
                                        </p:cTn>
                                        <p:tgtEl>
                                          <p:spTgt spid="3"/>
                                        </p:tgtEl>
                                      </p:cBhvr>
                                      <p:to x="100000" y="95000"/>
                                    </p:animScale>
                                    <p:animScale>
                                      <p:cBhvr>
                                        <p:cTn id="20" dur="83" decel="50000">
                                          <p:stCondLst>
                                            <p:cond delay="917"/>
                                          </p:stCondLst>
                                        </p:cTn>
                                        <p:tgtEl>
                                          <p:spTgt spid="3"/>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290">
                                          <p:stCondLst>
                                            <p:cond delay="0"/>
                                          </p:stCondLst>
                                        </p:cTn>
                                        <p:tgtEl>
                                          <p:spTgt spid="4"/>
                                        </p:tgtEl>
                                      </p:cBhvr>
                                    </p:animEffect>
                                    <p:anim calcmode="lin" valueType="num">
                                      <p:cBhvr>
                                        <p:cTn id="26"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31" dur="13">
                                          <p:stCondLst>
                                            <p:cond delay="325"/>
                                          </p:stCondLst>
                                        </p:cTn>
                                        <p:tgtEl>
                                          <p:spTgt spid="4"/>
                                        </p:tgtEl>
                                      </p:cBhvr>
                                      <p:to x="100000" y="60000"/>
                                    </p:animScale>
                                    <p:animScale>
                                      <p:cBhvr>
                                        <p:cTn id="32" dur="83" decel="50000">
                                          <p:stCondLst>
                                            <p:cond delay="338"/>
                                          </p:stCondLst>
                                        </p:cTn>
                                        <p:tgtEl>
                                          <p:spTgt spid="4"/>
                                        </p:tgtEl>
                                      </p:cBhvr>
                                      <p:to x="100000" y="100000"/>
                                    </p:animScale>
                                    <p:animScale>
                                      <p:cBhvr>
                                        <p:cTn id="33" dur="13">
                                          <p:stCondLst>
                                            <p:cond delay="656"/>
                                          </p:stCondLst>
                                        </p:cTn>
                                        <p:tgtEl>
                                          <p:spTgt spid="4"/>
                                        </p:tgtEl>
                                      </p:cBhvr>
                                      <p:to x="100000" y="80000"/>
                                    </p:animScale>
                                    <p:animScale>
                                      <p:cBhvr>
                                        <p:cTn id="34" dur="83" decel="50000">
                                          <p:stCondLst>
                                            <p:cond delay="669"/>
                                          </p:stCondLst>
                                        </p:cTn>
                                        <p:tgtEl>
                                          <p:spTgt spid="4"/>
                                        </p:tgtEl>
                                      </p:cBhvr>
                                      <p:to x="100000" y="100000"/>
                                    </p:animScale>
                                    <p:animScale>
                                      <p:cBhvr>
                                        <p:cTn id="35" dur="13">
                                          <p:stCondLst>
                                            <p:cond delay="821"/>
                                          </p:stCondLst>
                                        </p:cTn>
                                        <p:tgtEl>
                                          <p:spTgt spid="4"/>
                                        </p:tgtEl>
                                      </p:cBhvr>
                                      <p:to x="100000" y="90000"/>
                                    </p:animScale>
                                    <p:animScale>
                                      <p:cBhvr>
                                        <p:cTn id="36" dur="83" decel="50000">
                                          <p:stCondLst>
                                            <p:cond delay="834"/>
                                          </p:stCondLst>
                                        </p:cTn>
                                        <p:tgtEl>
                                          <p:spTgt spid="4"/>
                                        </p:tgtEl>
                                      </p:cBhvr>
                                      <p:to x="100000" y="100000"/>
                                    </p:animScale>
                                    <p:animScale>
                                      <p:cBhvr>
                                        <p:cTn id="37" dur="13">
                                          <p:stCondLst>
                                            <p:cond delay="904"/>
                                          </p:stCondLst>
                                        </p:cTn>
                                        <p:tgtEl>
                                          <p:spTgt spid="4"/>
                                        </p:tgtEl>
                                      </p:cBhvr>
                                      <p:to x="100000" y="95000"/>
                                    </p:animScale>
                                    <p:animScale>
                                      <p:cBhvr>
                                        <p:cTn id="38" dur="83" decel="50000">
                                          <p:stCondLst>
                                            <p:cond delay="917"/>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7171" name="Rectangle 3"/>
          <p:cNvSpPr>
            <a:spLocks noChangeArrowheads="1"/>
          </p:cNvSpPr>
          <p:nvPr/>
        </p:nvSpPr>
        <p:spPr bwMode="auto">
          <a:xfrm>
            <a:off x="2286000" y="762000"/>
            <a:ext cx="6553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DCA330"/>
                </a:solidFill>
                <a:latin typeface="Colonna MT" charset="0"/>
                <a:cs typeface="Times New Roman" charset="0"/>
              </a:rPr>
              <a:t>God</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s Word gives examples of marriages with problems. </a:t>
            </a:r>
            <a:endParaRPr lang="en-US" sz="2800" b="1">
              <a:solidFill>
                <a:srgbClr val="DCA330"/>
              </a:solidFill>
              <a:latin typeface="Colonna MT" charset="0"/>
            </a:endParaRPr>
          </a:p>
        </p:txBody>
      </p:sp>
      <p:sp>
        <p:nvSpPr>
          <p:cNvPr id="7172" name="Rectangle 4"/>
          <p:cNvSpPr>
            <a:spLocks noChangeArrowheads="1"/>
          </p:cNvSpPr>
          <p:nvPr/>
        </p:nvSpPr>
        <p:spPr bwMode="auto">
          <a:xfrm>
            <a:off x="3048000" y="1752600"/>
            <a:ext cx="51816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 typeface="Arial" charset="0"/>
              <a:buChar char="•"/>
              <a:tabLst>
                <a:tab pos="228600" algn="l"/>
              </a:tabLst>
            </a:pPr>
            <a:r>
              <a:rPr lang="en-US" sz="2800" b="1">
                <a:solidFill>
                  <a:srgbClr val="47AAFB"/>
                </a:solidFill>
                <a:latin typeface="Colonna MT" charset="0"/>
                <a:cs typeface="Times New Roman" charset="0"/>
              </a:rPr>
              <a:t>Jacob got a raw deal—the wrong girl (Genesis 29:18-30). He ended up with two wives—jealous sisters.</a:t>
            </a:r>
            <a:endParaRPr lang="en-US" sz="2800" b="1">
              <a:solidFill>
                <a:srgbClr val="47AAFB"/>
              </a:solidFill>
              <a:latin typeface="Colonna MT" charset="0"/>
            </a:endParaRPr>
          </a:p>
          <a:p>
            <a:pPr eaLnBrk="0" hangingPunct="0">
              <a:buFont typeface="Arial" charset="0"/>
              <a:buChar char="•"/>
              <a:tabLst>
                <a:tab pos="228600" algn="l"/>
              </a:tabLst>
            </a:pPr>
            <a:r>
              <a:rPr lang="en-US" sz="2800" b="1">
                <a:solidFill>
                  <a:srgbClr val="DCA330"/>
                </a:solidFill>
                <a:latin typeface="Colonna MT" charset="0"/>
                <a:cs typeface="Times New Roman" charset="0"/>
              </a:rPr>
              <a:t>Job</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s wife was not supportive when things were </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worse</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 instead of </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better</a:t>
            </a:r>
            <a:r>
              <a:rPr lang="ja-JP" altLang="en-US" sz="2800" b="1">
                <a:solidFill>
                  <a:srgbClr val="DCA330"/>
                </a:solidFill>
                <a:latin typeface="Colonna MT" charset="0"/>
                <a:cs typeface="Times New Roman" charset="0"/>
              </a:rPr>
              <a:t>”</a:t>
            </a:r>
            <a:r>
              <a:rPr lang="en-US" sz="2800" b="1">
                <a:solidFill>
                  <a:srgbClr val="DCA330"/>
                </a:solidFill>
                <a:latin typeface="Colonna MT" charset="0"/>
                <a:cs typeface="Times New Roman" charset="0"/>
              </a:rPr>
              <a:t> (Job 2:7-10).</a:t>
            </a:r>
          </a:p>
          <a:p>
            <a:pPr eaLnBrk="0" hangingPunct="0">
              <a:buFont typeface="Arial" charset="0"/>
              <a:buChar char="•"/>
              <a:tabLst>
                <a:tab pos="228600" algn="l"/>
              </a:tabLst>
            </a:pPr>
            <a:r>
              <a:rPr lang="en-US" sz="2800" b="1">
                <a:solidFill>
                  <a:srgbClr val="47AAFB"/>
                </a:solidFill>
                <a:latin typeface="Colonna MT" charset="0"/>
                <a:cs typeface="Times New Roman" charset="0"/>
              </a:rPr>
              <a:t>Hosea was commanded by God to choose a harlot for his wife, as an example and message to the nation of Israel (Hosea 1:2).</a:t>
            </a:r>
            <a:r>
              <a:rPr lang="en-US" sz="2800" b="1">
                <a:solidFill>
                  <a:srgbClr val="47AAFB"/>
                </a:solidFill>
                <a:latin typeface="Colonna MT" charset="0"/>
              </a:rPr>
              <a:t> </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500" fill="hold"/>
                                        <p:tgtEl>
                                          <p:spTgt spid="7171"/>
                                        </p:tgtEl>
                                        <p:attrNameLst>
                                          <p:attrName>ppt_x</p:attrName>
                                        </p:attrNameLst>
                                      </p:cBhvr>
                                      <p:tavLst>
                                        <p:tav tm="0">
                                          <p:val>
                                            <p:strVal val="#ppt_x-.2"/>
                                          </p:val>
                                        </p:tav>
                                        <p:tav tm="100000">
                                          <p:val>
                                            <p:strVal val="#ppt_x"/>
                                          </p:val>
                                        </p:tav>
                                      </p:tavLst>
                                    </p:anim>
                                    <p:anim calcmode="lin" valueType="num">
                                      <p:cBhvr>
                                        <p:cTn id="8" dur="500" fill="hold"/>
                                        <p:tgtEl>
                                          <p:spTgt spid="7171"/>
                                        </p:tgtEl>
                                        <p:attrNameLst>
                                          <p:attrName>ppt_y</p:attrName>
                                        </p:attrNameLst>
                                      </p:cBhvr>
                                      <p:tavLst>
                                        <p:tav tm="0">
                                          <p:val>
                                            <p:strVal val="#ppt_y"/>
                                          </p:val>
                                        </p:tav>
                                        <p:tav tm="100000">
                                          <p:val>
                                            <p:strVal val="#ppt_y"/>
                                          </p:val>
                                        </p:tav>
                                      </p:tavLst>
                                    </p:anim>
                                    <p:animEffect transition="in" filter="wipe(right)" prLst="gradientSize: 0.1">
                                      <p:cBhvr>
                                        <p:cTn id="9" dur="500"/>
                                        <p:tgtEl>
                                          <p:spTgt spid="717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7172">
                                            <p:txEl>
                                              <p:pRg st="0" end="0"/>
                                            </p:txEl>
                                          </p:spTgt>
                                        </p:tgtEl>
                                        <p:attrNameLst>
                                          <p:attrName>style.visibility</p:attrName>
                                        </p:attrNameLst>
                                      </p:cBhvr>
                                      <p:to>
                                        <p:strVal val="visible"/>
                                      </p:to>
                                    </p:set>
                                    <p:anim calcmode="lin" valueType="num">
                                      <p:cBhvr>
                                        <p:cTn id="14" dur="500" fill="hold"/>
                                        <p:tgtEl>
                                          <p:spTgt spid="7172">
                                            <p:txEl>
                                              <p:pRg st="0" end="0"/>
                                            </p:txEl>
                                          </p:spTgt>
                                        </p:tgtEl>
                                        <p:attrNameLst>
                                          <p:attrName>ppt_x</p:attrName>
                                        </p:attrNameLst>
                                      </p:cBhvr>
                                      <p:tavLst>
                                        <p:tav tm="0">
                                          <p:val>
                                            <p:strVal val="#ppt_x-.2"/>
                                          </p:val>
                                        </p:tav>
                                        <p:tav tm="100000">
                                          <p:val>
                                            <p:strVal val="#ppt_x"/>
                                          </p:val>
                                        </p:tav>
                                      </p:tavLst>
                                    </p:anim>
                                    <p:anim calcmode="lin" valueType="num">
                                      <p:cBhvr>
                                        <p:cTn id="15" dur="500" fill="hold"/>
                                        <p:tgtEl>
                                          <p:spTgt spid="717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500"/>
                                        <p:tgtEl>
                                          <p:spTgt spid="7172">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7172">
                                            <p:txEl>
                                              <p:pRg st="1" end="1"/>
                                            </p:txEl>
                                          </p:spTgt>
                                        </p:tgtEl>
                                        <p:attrNameLst>
                                          <p:attrName>style.visibility</p:attrName>
                                        </p:attrNameLst>
                                      </p:cBhvr>
                                      <p:to>
                                        <p:strVal val="visible"/>
                                      </p:to>
                                    </p:set>
                                    <p:anim calcmode="lin" valueType="num">
                                      <p:cBhvr>
                                        <p:cTn id="21" dur="500" fill="hold"/>
                                        <p:tgtEl>
                                          <p:spTgt spid="7172">
                                            <p:txEl>
                                              <p:pRg st="1" end="1"/>
                                            </p:txEl>
                                          </p:spTgt>
                                        </p:tgtEl>
                                        <p:attrNameLst>
                                          <p:attrName>ppt_x</p:attrName>
                                        </p:attrNameLst>
                                      </p:cBhvr>
                                      <p:tavLst>
                                        <p:tav tm="0">
                                          <p:val>
                                            <p:strVal val="#ppt_x-.2"/>
                                          </p:val>
                                        </p:tav>
                                        <p:tav tm="100000">
                                          <p:val>
                                            <p:strVal val="#ppt_x"/>
                                          </p:val>
                                        </p:tav>
                                      </p:tavLst>
                                    </p:anim>
                                    <p:anim calcmode="lin" valueType="num">
                                      <p:cBhvr>
                                        <p:cTn id="22" dur="500" fill="hold"/>
                                        <p:tgtEl>
                                          <p:spTgt spid="717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500"/>
                                        <p:tgtEl>
                                          <p:spTgt spid="7172">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7172">
                                            <p:txEl>
                                              <p:pRg st="2" end="2"/>
                                            </p:txEl>
                                          </p:spTgt>
                                        </p:tgtEl>
                                        <p:attrNameLst>
                                          <p:attrName>style.visibility</p:attrName>
                                        </p:attrNameLst>
                                      </p:cBhvr>
                                      <p:to>
                                        <p:strVal val="visible"/>
                                      </p:to>
                                    </p:set>
                                    <p:anim calcmode="lin" valueType="num">
                                      <p:cBhvr>
                                        <p:cTn id="28" dur="500" fill="hold"/>
                                        <p:tgtEl>
                                          <p:spTgt spid="7172">
                                            <p:txEl>
                                              <p:pRg st="2" end="2"/>
                                            </p:txEl>
                                          </p:spTgt>
                                        </p:tgtEl>
                                        <p:attrNameLst>
                                          <p:attrName>ppt_x</p:attrName>
                                        </p:attrNameLst>
                                      </p:cBhvr>
                                      <p:tavLst>
                                        <p:tav tm="0">
                                          <p:val>
                                            <p:strVal val="#ppt_x-.2"/>
                                          </p:val>
                                        </p:tav>
                                        <p:tav tm="100000">
                                          <p:val>
                                            <p:strVal val="#ppt_x"/>
                                          </p:val>
                                        </p:tav>
                                      </p:tavLst>
                                    </p:anim>
                                    <p:anim calcmode="lin" valueType="num">
                                      <p:cBhvr>
                                        <p:cTn id="29" dur="500" fill="hold"/>
                                        <p:tgtEl>
                                          <p:spTgt spid="717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500"/>
                                        <p:tgtEl>
                                          <p:spTgt spid="717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194"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p:nvPr/>
        </p:nvSpPr>
        <p:spPr>
          <a:xfrm>
            <a:off x="0" y="381000"/>
            <a:ext cx="7620000" cy="3108543"/>
          </a:xfrm>
          <a:prstGeom prst="rect">
            <a:avLst/>
          </a:prstGeom>
          <a:solidFill>
            <a:srgbClr val="171735">
              <a:alpha val="74000"/>
            </a:srgbClr>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47AAFB"/>
                </a:solidFill>
                <a:latin typeface="Colonna MT" charset="0"/>
              </a:rPr>
              <a:t>One example in the Old Testament of a good marriage explains how the wife was chosen. Contrary to most cultures today, the marriage was arranged before the bride and groom ever saw each other. The story is found in Genesis 24 when Abraham sent his servant to find a wife for his promised son, Isaac.</a:t>
            </a:r>
          </a:p>
        </p:txBody>
      </p:sp>
      <p:sp>
        <p:nvSpPr>
          <p:cNvPr id="4" name="Rectangle 3"/>
          <p:cNvSpPr/>
          <p:nvPr/>
        </p:nvSpPr>
        <p:spPr>
          <a:xfrm>
            <a:off x="1676400" y="3962400"/>
            <a:ext cx="7467600" cy="2677656"/>
          </a:xfrm>
          <a:prstGeom prst="rect">
            <a:avLst/>
          </a:prstGeom>
          <a:solidFill>
            <a:srgbClr val="171735">
              <a:alpha val="77000"/>
            </a:srgbClr>
          </a:solidFill>
          <a:scene3d>
            <a:camera prst="orthographicFront"/>
            <a:lightRig rig="threePt" dir="t"/>
          </a:scene3d>
          <a:sp3d>
            <a:bevelT/>
          </a:sp3d>
        </p:spPr>
        <p:txBody>
          <a:bodyPr>
            <a:spAutoFit/>
          </a:bodyPr>
          <a:lstStyle/>
          <a:p>
            <a:pPr algn="ctr">
              <a:defRPr/>
            </a:pPr>
            <a:r>
              <a:rPr lang="en-US" sz="2800" b="1" dirty="0">
                <a:solidFill>
                  <a:srgbClr val="47AAFB"/>
                </a:solidFill>
                <a:latin typeface="Colonna MT" pitchFamily="82" charset="0"/>
                <a:ea typeface="+mn-ea"/>
              </a:rPr>
              <a:t>It is amazing how clear the hand of God is in the whole process. </a:t>
            </a:r>
            <a:r>
              <a:rPr lang="en-US" sz="2800" b="1" i="1" dirty="0">
                <a:solidFill>
                  <a:srgbClr val="47AAFB"/>
                </a:solidFill>
                <a:latin typeface="Colonna MT" pitchFamily="82" charset="0"/>
                <a:ea typeface="+mn-ea"/>
              </a:rPr>
              <a:t>Toward a Growing Marriage </a:t>
            </a:r>
            <a:r>
              <a:rPr lang="en-US" sz="2800" b="1" dirty="0">
                <a:solidFill>
                  <a:srgbClr val="47AAFB"/>
                </a:solidFill>
                <a:latin typeface="Colonna MT" pitchFamily="82" charset="0"/>
                <a:ea typeface="+mn-ea"/>
              </a:rPr>
              <a:t>by Gary Chapman lists some principles (adapted here) to be gained from this biblical example. No matter the culture and custom, the principles remain the same.</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9219" name="Rectangle 3"/>
          <p:cNvSpPr>
            <a:spLocks noChangeArrowheads="1"/>
          </p:cNvSpPr>
          <p:nvPr/>
        </p:nvSpPr>
        <p:spPr bwMode="auto">
          <a:xfrm>
            <a:off x="152400" y="457200"/>
            <a:ext cx="8839200" cy="1815882"/>
          </a:xfrm>
          <a:prstGeom prst="rect">
            <a:avLst/>
          </a:prstGeom>
          <a:solidFill>
            <a:srgbClr val="F4E3C2">
              <a:alpha val="85882"/>
            </a:srgbClr>
          </a:solidFill>
          <a:ln w="9525">
            <a:noFill/>
            <a:miter lim="800000"/>
            <a:headEnd/>
            <a:tailEnd/>
          </a:ln>
          <a:effectLst/>
          <a:scene3d>
            <a:camera prst="orthographicFront"/>
            <a:lightRig rig="threePt" dir="t"/>
          </a:scene3d>
          <a:sp3d>
            <a:bevelT/>
          </a:sp3d>
        </p:spPr>
        <p:txBody>
          <a:bodyPr anchor="ctr">
            <a:spAutoFit/>
          </a:bodyPr>
          <a:lstStyle/>
          <a:p>
            <a:pPr eaLnBrk="0" hangingPunct="0">
              <a:defRPr/>
            </a:pPr>
            <a:r>
              <a:rPr lang="en-US" sz="2800" b="1" dirty="0">
                <a:solidFill>
                  <a:srgbClr val="171735"/>
                </a:solidFill>
                <a:latin typeface="Colonna MT" pitchFamily="82" charset="0"/>
                <a:ea typeface="Times New Roman" pitchFamily="18" charset="0"/>
                <a:cs typeface="Times New Roman" pitchFamily="18" charset="0"/>
              </a:rPr>
              <a:t>1. A common foundation of life is needed (Genesis 24:3-4). Couples will not have exact ideas (no two humans ever do), but there should be some basis of mutual agreement about everyday living: </a:t>
            </a:r>
            <a:endParaRPr lang="en-US" sz="2800" b="1" dirty="0">
              <a:solidFill>
                <a:srgbClr val="171735"/>
              </a:solidFill>
              <a:latin typeface="Colonna MT" pitchFamily="82" charset="0"/>
              <a:ea typeface="+mn-ea"/>
            </a:endParaRPr>
          </a:p>
        </p:txBody>
      </p:sp>
      <p:sp>
        <p:nvSpPr>
          <p:cNvPr id="9220" name="Rectangle 4"/>
          <p:cNvSpPr>
            <a:spLocks noChangeArrowheads="1"/>
          </p:cNvSpPr>
          <p:nvPr/>
        </p:nvSpPr>
        <p:spPr bwMode="auto">
          <a:xfrm>
            <a:off x="838200" y="2438400"/>
            <a:ext cx="8153400" cy="3970318"/>
          </a:xfrm>
          <a:prstGeom prst="rect">
            <a:avLst/>
          </a:prstGeom>
          <a:solidFill>
            <a:srgbClr val="F4E3C2">
              <a:alpha val="86000"/>
            </a:srgbClr>
          </a:solidFill>
          <a:ln w="9525">
            <a:noFill/>
            <a:miter lim="800000"/>
            <a:headEnd/>
            <a:tailEnd/>
          </a:ln>
          <a:effectLst/>
          <a:scene3d>
            <a:camera prst="orthographicFront"/>
            <a:lightRig rig="threePt" dir="t"/>
          </a:scene3d>
          <a:sp3d>
            <a:bevelT/>
          </a:sp3d>
        </p:spPr>
        <p:txBody>
          <a:bodyPr anchor="ctr">
            <a:spAutoFit/>
          </a:bodyPr>
          <a:lstStyle/>
          <a:p>
            <a:pPr eaLnBrk="0" hangingPunct="0">
              <a:buFontTx/>
              <a:buChar char="•"/>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Intellectual (the importance and level of education and experience);</a:t>
            </a:r>
            <a:endParaRPr lang="en-US" sz="2800" b="1" dirty="0">
              <a:solidFill>
                <a:srgbClr val="171735"/>
              </a:solidFill>
              <a:latin typeface="Colonna MT" pitchFamily="82" charset="0"/>
              <a:ea typeface="+mn-ea"/>
            </a:endParaRPr>
          </a:p>
          <a:p>
            <a:pPr eaLnBrk="0" hangingPunct="0">
              <a:buFontTx/>
              <a:buChar char="•"/>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Social (at least some understanding of their part in their community and family);</a:t>
            </a:r>
            <a:endParaRPr lang="en-US" sz="2800" b="1" dirty="0">
              <a:solidFill>
                <a:srgbClr val="171735"/>
              </a:solidFill>
              <a:latin typeface="Colonna MT" pitchFamily="82" charset="0"/>
              <a:ea typeface="+mn-ea"/>
            </a:endParaRPr>
          </a:p>
          <a:p>
            <a:pPr eaLnBrk="0" hangingPunct="0">
              <a:buFontTx/>
              <a:buChar char="•"/>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Physical (the principles of appearance);</a:t>
            </a:r>
          </a:p>
          <a:p>
            <a:pPr eaLnBrk="0" hangingPunct="0">
              <a:buFont typeface="Arial" pitchFamily="34" charset="0"/>
              <a:buChar char="•"/>
              <a:tabLst>
                <a:tab pos="228600" algn="l"/>
              </a:tabLst>
              <a:defRPr/>
            </a:pPr>
            <a:r>
              <a:rPr lang="en-US" sz="2800" b="1" dirty="0">
                <a:solidFill>
                  <a:srgbClr val="171735"/>
                </a:solidFill>
                <a:latin typeface="Colonna MT" pitchFamily="82" charset="0"/>
                <a:ea typeface="Times New Roman" pitchFamily="18" charset="0"/>
                <a:cs typeface="Times New Roman" pitchFamily="18" charset="0"/>
              </a:rPr>
              <a:t>Spiritual (a common understanding and love for the things of the Spirit). This is vital to sharing the deepest oneness possible between two humans, as they are one with God (2 Corinthians 6:14-15).</a:t>
            </a:r>
            <a:r>
              <a:rPr lang="en-US" sz="2800" b="1" dirty="0">
                <a:solidFill>
                  <a:srgbClr val="171735"/>
                </a:solidFill>
                <a:latin typeface="Colonna MT" pitchFamily="82" charset="0"/>
                <a:ea typeface="+mn-ea"/>
              </a:rPr>
              <a:t> </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Scale>
                                      <p:cBhvr>
                                        <p:cTn id="7" dur="1000" decel="50000" fill="hold">
                                          <p:stCondLst>
                                            <p:cond delay="0"/>
                                          </p:stCondLst>
                                        </p:cTn>
                                        <p:tgtEl>
                                          <p:spTgt spid="92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19"/>
                                        </p:tgtEl>
                                        <p:attrNameLst>
                                          <p:attrName>ppt_x</p:attrName>
                                          <p:attrName>ppt_y</p:attrName>
                                        </p:attrNameLst>
                                      </p:cBhvr>
                                    </p:animMotion>
                                    <p:animEffect transition="in" filter="fade">
                                      <p:cBhvr>
                                        <p:cTn id="9" dur="10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3" name="Rectangle 2"/>
          <p:cNvSpPr>
            <a:spLocks noChangeArrowheads="1"/>
          </p:cNvSpPr>
          <p:nvPr/>
        </p:nvSpPr>
        <p:spPr bwMode="auto">
          <a:xfrm>
            <a:off x="2438400" y="1752600"/>
            <a:ext cx="67056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47AAFB"/>
                </a:solidFill>
                <a:latin typeface="Colonna MT" charset="0"/>
              </a:rPr>
              <a:t>2. God must be involved in the choice of a life partner (Genesis 24:6-8). If God was concerned about Isaac, certainly He is concerned about the choices His children make today. He is looking out for their best interests and waiting for them to talk to Him. </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6172200" y="0"/>
            <a:ext cx="2971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8: Finding the Right Partner</a:t>
            </a:r>
          </a:p>
        </p:txBody>
      </p:sp>
      <p:sp>
        <p:nvSpPr>
          <p:cNvPr id="11267" name="Rectangle 3"/>
          <p:cNvSpPr>
            <a:spLocks noChangeArrowheads="1"/>
          </p:cNvSpPr>
          <p:nvPr/>
        </p:nvSpPr>
        <p:spPr bwMode="auto">
          <a:xfrm>
            <a:off x="2133600" y="457200"/>
            <a:ext cx="7010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800" b="1">
                <a:solidFill>
                  <a:srgbClr val="47AAFB"/>
                </a:solidFill>
                <a:latin typeface="Colonna MT" charset="0"/>
                <a:cs typeface="Times New Roman" charset="0"/>
              </a:rPr>
              <a:t>Many mistakes are made in marriage because couples never talk to God. They begin the engagement process, and prayer never enters the picture. </a:t>
            </a:r>
            <a:endParaRPr lang="en-US" sz="2800" b="1">
              <a:solidFill>
                <a:srgbClr val="47AAFB"/>
              </a:solidFill>
              <a:latin typeface="Colonna MT" charset="0"/>
            </a:endParaRPr>
          </a:p>
        </p:txBody>
      </p:sp>
      <p:sp>
        <p:nvSpPr>
          <p:cNvPr id="11268" name="Rectangle 4"/>
          <p:cNvSpPr>
            <a:spLocks noChangeArrowheads="1"/>
          </p:cNvSpPr>
          <p:nvPr/>
        </p:nvSpPr>
        <p:spPr bwMode="auto">
          <a:xfrm>
            <a:off x="2743200" y="2286000"/>
            <a:ext cx="60960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2800" b="1">
                <a:solidFill>
                  <a:srgbClr val="BA0631"/>
                </a:solidFill>
                <a:latin typeface="Colonna MT" charset="0"/>
                <a:cs typeface="Times New Roman" charset="0"/>
              </a:rPr>
              <a:t>They use custom and culture to determine if they </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think</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 the marriage will work. </a:t>
            </a:r>
            <a:endParaRPr lang="en-US" sz="2800" b="1">
              <a:solidFill>
                <a:srgbClr val="BA0631"/>
              </a:solidFill>
              <a:latin typeface="Colonna MT" charset="0"/>
            </a:endParaRPr>
          </a:p>
          <a:p>
            <a:pPr eaLnBrk="0" hangingPunct="0">
              <a:buFontTx/>
              <a:buChar char="•"/>
              <a:tabLst>
                <a:tab pos="228600" algn="l"/>
              </a:tabLst>
            </a:pPr>
            <a:r>
              <a:rPr lang="en-US" sz="2800" b="1">
                <a:solidFill>
                  <a:srgbClr val="171735"/>
                </a:solidFill>
                <a:latin typeface="Colonna MT" charset="0"/>
                <a:cs typeface="Times New Roman" charset="0"/>
              </a:rPr>
              <a:t>They check their financial condition to see if they can </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afford</a:t>
            </a:r>
            <a:r>
              <a:rPr lang="ja-JP" altLang="en-US" sz="2800" b="1">
                <a:solidFill>
                  <a:srgbClr val="171735"/>
                </a:solidFill>
                <a:latin typeface="Colonna MT" charset="0"/>
                <a:cs typeface="Times New Roman" charset="0"/>
              </a:rPr>
              <a:t>”</a:t>
            </a:r>
            <a:r>
              <a:rPr lang="en-US" sz="2800" b="1">
                <a:solidFill>
                  <a:srgbClr val="171735"/>
                </a:solidFill>
                <a:latin typeface="Colonna MT" charset="0"/>
                <a:cs typeface="Times New Roman" charset="0"/>
              </a:rPr>
              <a:t> to marry.</a:t>
            </a:r>
          </a:p>
          <a:p>
            <a:pPr eaLnBrk="0" hangingPunct="0">
              <a:buFont typeface="Arial" charset="0"/>
              <a:buChar char="•"/>
              <a:tabLst>
                <a:tab pos="228600" algn="l"/>
              </a:tabLst>
            </a:pPr>
            <a:r>
              <a:rPr lang="en-US" sz="2800" b="1">
                <a:solidFill>
                  <a:srgbClr val="DCA330"/>
                </a:solidFill>
                <a:latin typeface="Colonna MT" charset="0"/>
                <a:cs typeface="Times New Roman" charset="0"/>
              </a:rPr>
              <a:t>They look at each other to see if they like the appearance of their partner. </a:t>
            </a:r>
            <a:endParaRPr lang="en-US" sz="2800" b="1">
              <a:solidFill>
                <a:srgbClr val="DCA330"/>
              </a:solidFill>
              <a:latin typeface="Colonna MT" charset="0"/>
            </a:endParaRP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fill="hold"/>
                                        <p:tgtEl>
                                          <p:spTgt spid="1126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126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126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1267"/>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11268">
                                            <p:txEl>
                                              <p:pRg st="0" end="0"/>
                                            </p:txEl>
                                          </p:spTgt>
                                        </p:tgtEl>
                                        <p:attrNameLst>
                                          <p:attrName>style.visibility</p:attrName>
                                        </p:attrNameLst>
                                      </p:cBhvr>
                                      <p:to>
                                        <p:strVal val="visible"/>
                                      </p:to>
                                    </p:set>
                                    <p:anim calcmode="lin" valueType="num">
                                      <p:cBhvr>
                                        <p:cTn id="15" dur="500" fill="hold"/>
                                        <p:tgtEl>
                                          <p:spTgt spid="11268">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1268">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1268">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126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11268">
                                            <p:txEl>
                                              <p:pRg st="1" end="1"/>
                                            </p:txEl>
                                          </p:spTgt>
                                        </p:tgtEl>
                                        <p:attrNameLst>
                                          <p:attrName>style.visibility</p:attrName>
                                        </p:attrNameLst>
                                      </p:cBhvr>
                                      <p:to>
                                        <p:strVal val="visible"/>
                                      </p:to>
                                    </p:set>
                                    <p:anim calcmode="lin" valueType="num">
                                      <p:cBhvr>
                                        <p:cTn id="23" dur="500" fill="hold"/>
                                        <p:tgtEl>
                                          <p:spTgt spid="11268">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1268">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1268">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126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11268">
                                            <p:txEl>
                                              <p:pRg st="2" end="2"/>
                                            </p:txEl>
                                          </p:spTgt>
                                        </p:tgtEl>
                                        <p:attrNameLst>
                                          <p:attrName>style.visibility</p:attrName>
                                        </p:attrNameLst>
                                      </p:cBhvr>
                                      <p:to>
                                        <p:strVal val="visible"/>
                                      </p:to>
                                    </p:set>
                                    <p:anim calcmode="lin" valueType="num">
                                      <p:cBhvr>
                                        <p:cTn id="31" dur="500" fill="hold"/>
                                        <p:tgtEl>
                                          <p:spTgt spid="11268">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1268">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1268">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126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346</TotalTime>
  <Words>1930</Words>
  <Application>Microsoft Macintosh PowerPoint</Application>
  <PresentationFormat>On-screen Show (4:3)</PresentationFormat>
  <Paragraphs>69</Paragraphs>
  <Slides>21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Tahoma</vt:lpstr>
      <vt:lpstr>Calibri</vt:lpstr>
      <vt:lpstr>Bernard MT Condensed</vt:lpstr>
      <vt:lpstr>Colonna MT</vt:lpstr>
      <vt:lpstr>Times New Roman</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4</cp:revision>
  <dcterms:created xsi:type="dcterms:W3CDTF">2010-10-03T01:07:11Z</dcterms:created>
  <dcterms:modified xsi:type="dcterms:W3CDTF">2018-02-17T17:52:26Z</dcterms:modified>
</cp:coreProperties>
</file>