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21"/>
  </p:handoutMasterIdLst>
  <p:sldIdLst>
    <p:sldId id="269" r:id="rId2"/>
    <p:sldId id="268" r:id="rId3"/>
    <p:sldId id="266" r:id="rId4"/>
    <p:sldId id="267" r:id="rId5"/>
    <p:sldId id="271" r:id="rId6"/>
    <p:sldId id="279" r:id="rId7"/>
    <p:sldId id="288" r:id="rId8"/>
    <p:sldId id="272" r:id="rId9"/>
    <p:sldId id="280" r:id="rId10"/>
    <p:sldId id="289" r:id="rId11"/>
    <p:sldId id="273" r:id="rId12"/>
    <p:sldId id="281" r:id="rId13"/>
    <p:sldId id="290" r:id="rId14"/>
    <p:sldId id="270" r:id="rId15"/>
    <p:sldId id="282" r:id="rId16"/>
    <p:sldId id="293" r:id="rId17"/>
    <p:sldId id="274" r:id="rId18"/>
    <p:sldId id="284" r:id="rId19"/>
    <p:sldId id="296"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A330"/>
    <a:srgbClr val="47AAFB"/>
    <a:srgbClr val="F5E4C1"/>
    <a:srgbClr val="BA0631"/>
    <a:srgbClr val="171735"/>
    <a:srgbClr val="CC1704"/>
    <a:srgbClr val="6C2C04"/>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48" autoAdjust="0"/>
    <p:restoredTop sz="94660"/>
  </p:normalViewPr>
  <p:slideViewPr>
    <p:cSldViewPr>
      <p:cViewPr varScale="1">
        <p:scale>
          <a:sx n="68" d="100"/>
          <a:sy n="68" d="100"/>
        </p:scale>
        <p:origin x="-104" y="-29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15D7B99-6A24-4748-8AE9-F23198F3AE97}" type="slidenum">
              <a:rPr lang="en-US"/>
              <a:pPr/>
              <a:t>‹#›</a:t>
            </a:fld>
            <a:endParaRPr lang="en-US"/>
          </a:p>
        </p:txBody>
      </p:sp>
    </p:spTree>
    <p:extLst>
      <p:ext uri="{BB962C8B-B14F-4D97-AF65-F5344CB8AC3E}">
        <p14:creationId xmlns:p14="http://schemas.microsoft.com/office/powerpoint/2010/main" val="164546606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4724400" y="3962400"/>
            <a:ext cx="4419600" cy="1219200"/>
          </a:xfrm>
        </p:spPr>
        <p:txBody>
          <a:bodyPr/>
          <a:lstStyle>
            <a:lvl1pPr>
              <a:defRPr sz="4800">
                <a:solidFill>
                  <a:schemeClr val="bg1"/>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4724400" y="5181600"/>
            <a:ext cx="4114800" cy="609600"/>
          </a:xfrm>
        </p:spPr>
        <p:txBody>
          <a:bodyPr/>
          <a:lstStyle>
            <a:lvl1pPr marL="0" indent="0">
              <a:buFontTx/>
              <a:buNone/>
              <a:defRPr/>
            </a:lvl1pPr>
          </a:lstStyle>
          <a:p>
            <a:r>
              <a:rPr lang="en-US" smtClean="0"/>
              <a:t>Click to edit Master subtitle style</a:t>
            </a:r>
            <a:endParaRPr lang="en-US"/>
          </a:p>
        </p:txBody>
      </p:sp>
    </p:spTree>
    <p:extLst>
      <p:ext uri="{BB962C8B-B14F-4D97-AF65-F5344CB8AC3E}">
        <p14:creationId xmlns:p14="http://schemas.microsoft.com/office/powerpoint/2010/main" val="656944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33594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066800"/>
            <a:ext cx="12573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00400" y="1066800"/>
            <a:ext cx="361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9132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3441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59865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576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198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1358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60849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52080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9193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70382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7846598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0400" y="1066800"/>
            <a:ext cx="5029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3657600" y="2057400"/>
            <a:ext cx="45720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0" fontAlgn="base" hangingPunct="0">
        <a:spcBef>
          <a:spcPct val="0"/>
        </a:spcBef>
        <a:spcAft>
          <a:spcPct val="0"/>
        </a:spcAft>
        <a:defRPr sz="3200">
          <a:solidFill>
            <a:srgbClr val="FFCC66"/>
          </a:solidFill>
          <a:latin typeface="+mj-lt"/>
          <a:ea typeface="ＭＳ Ｐゴシック" charset="0"/>
          <a:cs typeface="+mj-cs"/>
        </a:defRPr>
      </a:lvl1pPr>
      <a:lvl2pPr algn="l" rtl="0" eaLnBrk="0" fontAlgn="base" hangingPunct="0">
        <a:spcBef>
          <a:spcPct val="0"/>
        </a:spcBef>
        <a:spcAft>
          <a:spcPct val="0"/>
        </a:spcAft>
        <a:defRPr sz="3200">
          <a:solidFill>
            <a:srgbClr val="FFCC66"/>
          </a:solidFill>
          <a:latin typeface="Tahoma" pitchFamily="34" charset="0"/>
          <a:ea typeface="ＭＳ Ｐゴシック" charset="0"/>
        </a:defRPr>
      </a:lvl2pPr>
      <a:lvl3pPr algn="l" rtl="0" eaLnBrk="0" fontAlgn="base" hangingPunct="0">
        <a:spcBef>
          <a:spcPct val="0"/>
        </a:spcBef>
        <a:spcAft>
          <a:spcPct val="0"/>
        </a:spcAft>
        <a:defRPr sz="3200">
          <a:solidFill>
            <a:srgbClr val="FFCC66"/>
          </a:solidFill>
          <a:latin typeface="Tahoma" pitchFamily="34" charset="0"/>
          <a:ea typeface="ＭＳ Ｐゴシック" charset="0"/>
        </a:defRPr>
      </a:lvl3pPr>
      <a:lvl4pPr algn="l" rtl="0" eaLnBrk="0" fontAlgn="base" hangingPunct="0">
        <a:spcBef>
          <a:spcPct val="0"/>
        </a:spcBef>
        <a:spcAft>
          <a:spcPct val="0"/>
        </a:spcAft>
        <a:defRPr sz="3200">
          <a:solidFill>
            <a:srgbClr val="FFCC66"/>
          </a:solidFill>
          <a:latin typeface="Tahoma" pitchFamily="34" charset="0"/>
          <a:ea typeface="ＭＳ Ｐゴシック" charset="0"/>
        </a:defRPr>
      </a:lvl4pPr>
      <a:lvl5pPr algn="l" rtl="0" eaLnBrk="0" fontAlgn="base" hangingPunct="0">
        <a:spcBef>
          <a:spcPct val="0"/>
        </a:spcBef>
        <a:spcAft>
          <a:spcPct val="0"/>
        </a:spcAft>
        <a:defRPr sz="3200">
          <a:solidFill>
            <a:srgbClr val="FFCC66"/>
          </a:solidFill>
          <a:latin typeface="Tahoma" pitchFamily="34" charset="0"/>
          <a:ea typeface="ＭＳ Ｐゴシック" charset="0"/>
        </a:defRPr>
      </a:lvl5pPr>
      <a:lvl6pPr marL="457200" algn="l" rtl="0" eaLnBrk="1" fontAlgn="base" hangingPunct="1">
        <a:spcBef>
          <a:spcPct val="0"/>
        </a:spcBef>
        <a:spcAft>
          <a:spcPct val="0"/>
        </a:spcAft>
        <a:defRPr sz="3200">
          <a:solidFill>
            <a:srgbClr val="FFCC66"/>
          </a:solidFill>
          <a:latin typeface="Tahoma" pitchFamily="34" charset="0"/>
        </a:defRPr>
      </a:lvl6pPr>
      <a:lvl7pPr marL="914400" algn="l" rtl="0" eaLnBrk="1" fontAlgn="base" hangingPunct="1">
        <a:spcBef>
          <a:spcPct val="0"/>
        </a:spcBef>
        <a:spcAft>
          <a:spcPct val="0"/>
        </a:spcAft>
        <a:defRPr sz="3200">
          <a:solidFill>
            <a:srgbClr val="FFCC66"/>
          </a:solidFill>
          <a:latin typeface="Tahoma" pitchFamily="34" charset="0"/>
        </a:defRPr>
      </a:lvl7pPr>
      <a:lvl8pPr marL="1371600" algn="l" rtl="0" eaLnBrk="1" fontAlgn="base" hangingPunct="1">
        <a:spcBef>
          <a:spcPct val="0"/>
        </a:spcBef>
        <a:spcAft>
          <a:spcPct val="0"/>
        </a:spcAft>
        <a:defRPr sz="3200">
          <a:solidFill>
            <a:srgbClr val="FFCC66"/>
          </a:solidFill>
          <a:latin typeface="Tahoma" pitchFamily="34" charset="0"/>
        </a:defRPr>
      </a:lvl8pPr>
      <a:lvl9pPr marL="1828800" algn="l" rtl="0" eaLnBrk="1" fontAlgn="base" hangingPunct="1">
        <a:spcBef>
          <a:spcPct val="0"/>
        </a:spcBef>
        <a:spcAft>
          <a:spcPct val="0"/>
        </a:spcAft>
        <a:defRPr sz="3200">
          <a:solidFill>
            <a:srgbClr val="FFCC66"/>
          </a:solidFill>
          <a:latin typeface="Tahoma" pitchFamily="34" charset="0"/>
        </a:defRPr>
      </a:lvl9pPr>
    </p:titleStyle>
    <p:bodyStyle>
      <a:lvl1pPr marL="342900" indent="-342900" algn="l" rtl="0" eaLnBrk="0" fontAlgn="base" hangingPunct="0">
        <a:spcBef>
          <a:spcPct val="20000"/>
        </a:spcBef>
        <a:spcAft>
          <a:spcPct val="0"/>
        </a:spcAft>
        <a:buChar char="•"/>
        <a:defRPr sz="2000">
          <a:solidFill>
            <a:srgbClr val="D5E1E7"/>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subTitle" idx="1"/>
          </p:nvPr>
        </p:nvSpPr>
        <p:spPr>
          <a:xfrm>
            <a:off x="5791200" y="5181600"/>
            <a:ext cx="3352800" cy="609600"/>
          </a:xfrm>
        </p:spPr>
        <p:txBody>
          <a:bodyPr/>
          <a:lstStyle/>
          <a:p>
            <a:pPr eaLnBrk="1" hangingPunct="1"/>
            <a:r>
              <a:rPr lang="en-US" sz="2400">
                <a:solidFill>
                  <a:srgbClr val="DCA330"/>
                </a:solidFill>
                <a:latin typeface="Bernard MT Condensed" charset="0"/>
              </a:rPr>
              <a:t>Lesson 5: Becoming a Wife</a:t>
            </a:r>
          </a:p>
        </p:txBody>
      </p:sp>
      <p:sp>
        <p:nvSpPr>
          <p:cNvPr id="4" name="Title 3"/>
          <p:cNvSpPr>
            <a:spLocks noGrp="1"/>
          </p:cNvSpPr>
          <p:nvPr>
            <p:ph type="ctrTitle"/>
          </p:nvPr>
        </p:nvSpPr>
        <p:spPr>
          <a:xfrm>
            <a:off x="4953000" y="3962400"/>
            <a:ext cx="4191000" cy="1219200"/>
          </a:xfrm>
          <a:ln>
            <a:miter lim="800000"/>
            <a:headEnd/>
            <a:tailEnd/>
          </a:ln>
        </p:spPr>
        <p:txBody>
          <a:bodyPr>
            <a:scene3d>
              <a:camera prst="orthographicFront"/>
              <a:lightRig rig="threePt" dir="t"/>
            </a:scene3d>
            <a:sp3d extrusionH="57150">
              <a:bevelT w="38100" h="38100"/>
            </a:sp3d>
          </a:bodyPr>
          <a:lstStyle/>
          <a:p>
            <a:pPr eaLnBrk="1" hangingPunct="1">
              <a:defRPr/>
            </a:pPr>
            <a:r>
              <a:rPr lang="en-US" sz="7200" b="1" dirty="0" smtClean="0">
                <a:solidFill>
                  <a:srgbClr val="171735"/>
                </a:solidFill>
                <a:effectLst>
                  <a:glow rad="101600">
                    <a:srgbClr val="D5E1E7">
                      <a:alpha val="60000"/>
                    </a:srgbClr>
                  </a:glow>
                </a:effectLst>
                <a:latin typeface="Bernard MT Condensed" pitchFamily="18" charset="0"/>
                <a:ea typeface="+mj-ea"/>
              </a:rPr>
              <a:t>Family Life</a:t>
            </a:r>
          </a:p>
        </p:txBody>
      </p:sp>
      <p:sp>
        <p:nvSpPr>
          <p:cNvPr id="5" name="TextBox 4"/>
          <p:cNvSpPr txBox="1"/>
          <p:nvPr/>
        </p:nvSpPr>
        <p:spPr>
          <a:xfrm>
            <a:off x="0" y="0"/>
            <a:ext cx="4800600" cy="1569660"/>
          </a:xfrm>
          <a:prstGeom prst="rect">
            <a:avLst/>
          </a:prstGeom>
          <a:noFill/>
        </p:spPr>
        <p:txBody>
          <a:bodyPr>
            <a:spAutoFit/>
            <a:scene3d>
              <a:camera prst="orthographicFront"/>
              <a:lightRig rig="threePt" dir="t"/>
            </a:scene3d>
            <a:sp3d extrusionH="57150">
              <a:bevelT w="38100" h="38100" prst="relaxedInset"/>
            </a:sp3d>
          </a:bodyPr>
          <a:lstStyle/>
          <a:p>
            <a:pPr>
              <a:defRPr/>
            </a:pPr>
            <a:r>
              <a:rPr lang="en-US" sz="4800" b="1" dirty="0">
                <a:ln w="57150">
                  <a:noFill/>
                </a:ln>
                <a:solidFill>
                  <a:srgbClr val="47AAFB"/>
                </a:solidFill>
                <a:latin typeface="Bernard MT Condensed" pitchFamily="18" charset="0"/>
                <a:ea typeface="+mn-ea"/>
              </a:rPr>
              <a:t>Global University of Theological Studies</a:t>
            </a:r>
          </a:p>
        </p:txBody>
      </p:sp>
      <p:sp>
        <p:nvSpPr>
          <p:cNvPr id="3077" name="TextBox 5"/>
          <p:cNvSpPr txBox="1">
            <a:spLocks noChangeArrowheads="1"/>
          </p:cNvSpPr>
          <p:nvPr/>
        </p:nvSpPr>
        <p:spPr bwMode="auto">
          <a:xfrm>
            <a:off x="7315200" y="5715000"/>
            <a:ext cx="182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400">
                <a:solidFill>
                  <a:srgbClr val="DCA330"/>
                </a:solidFill>
                <a:latin typeface="Bernard MT Condensed" charset="0"/>
              </a:rPr>
              <a:t>Linda Poitras</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290" name="TextBox 5"/>
          <p:cNvSpPr txBox="1">
            <a:spLocks noChangeArrowheads="1"/>
          </p:cNvSpPr>
          <p:nvPr/>
        </p:nvSpPr>
        <p:spPr bwMode="auto">
          <a:xfrm>
            <a:off x="6858000" y="0"/>
            <a:ext cx="228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5: Becoming a Wife</a:t>
            </a:r>
          </a:p>
        </p:txBody>
      </p:sp>
      <p:sp>
        <p:nvSpPr>
          <p:cNvPr id="3" name="Rectangle 2"/>
          <p:cNvSpPr>
            <a:spLocks noChangeArrowheads="1"/>
          </p:cNvSpPr>
          <p:nvPr/>
        </p:nvSpPr>
        <p:spPr bwMode="auto">
          <a:xfrm>
            <a:off x="152400" y="152400"/>
            <a:ext cx="46482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5E4C1"/>
                </a:solidFill>
                <a:latin typeface="Colonna MT" charset="0"/>
              </a:rPr>
              <a:t>How was she supposed to help him? God did not tell the woman to work in the garden, hoe the maize, harvest the cassava, or pick tomatoes. He did not tell her she should cook all the meals, clean all the messes, and wash all the clothes. He said she was to be a </a:t>
            </a:r>
            <a:r>
              <a:rPr lang="ja-JP" altLang="en-US" sz="2800" b="1">
                <a:solidFill>
                  <a:srgbClr val="F5E4C1"/>
                </a:solidFill>
                <a:latin typeface="Colonna MT" charset="0"/>
              </a:rPr>
              <a:t>“</a:t>
            </a:r>
            <a:r>
              <a:rPr lang="en-US" sz="2800" b="1">
                <a:solidFill>
                  <a:srgbClr val="F5E4C1"/>
                </a:solidFill>
                <a:latin typeface="Colonna MT" charset="0"/>
              </a:rPr>
              <a:t>helpmeet.</a:t>
            </a:r>
            <a:r>
              <a:rPr lang="ja-JP" altLang="en-US" sz="2800" b="1">
                <a:solidFill>
                  <a:srgbClr val="F5E4C1"/>
                </a:solidFill>
                <a:latin typeface="Colonna MT" charset="0"/>
              </a:rPr>
              <a:t>”</a:t>
            </a:r>
            <a:r>
              <a:rPr lang="en-US" sz="2800" b="1">
                <a:solidFill>
                  <a:srgbClr val="F5E4C1"/>
                </a:solidFill>
                <a:latin typeface="Colonna MT" charset="0"/>
              </a:rPr>
              <a:t> So where do we find what God meant?</a:t>
            </a:r>
          </a:p>
        </p:txBody>
      </p:sp>
      <p:pic>
        <p:nvPicPr>
          <p:cNvPr id="12291" name="Picture 3" descr="C:\Users\Candra Poitras\Pictures\Nelson_anniversary__then_C3QL[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771295">
            <a:off x="5719763" y="3201988"/>
            <a:ext cx="240665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nodeType="clickEffect">
                                  <p:stCondLst>
                                    <p:cond delay="0"/>
                                  </p:stCondLst>
                                  <p:childTnLst>
                                    <p:set>
                                      <p:cBhvr>
                                        <p:cTn id="18" dur="1" fill="hold">
                                          <p:stCondLst>
                                            <p:cond delay="0"/>
                                          </p:stCondLst>
                                        </p:cTn>
                                        <p:tgtEl>
                                          <p:spTgt spid="12291"/>
                                        </p:tgtEl>
                                        <p:attrNameLst>
                                          <p:attrName>style.visibility</p:attrName>
                                        </p:attrNameLst>
                                      </p:cBhvr>
                                      <p:to>
                                        <p:strVal val="visible"/>
                                      </p:to>
                                    </p:set>
                                    <p:anim calcmode="lin" valueType="num">
                                      <p:cBhvr>
                                        <p:cTn id="19" dur="500" fill="hold"/>
                                        <p:tgtEl>
                                          <p:spTgt spid="12291"/>
                                        </p:tgtEl>
                                        <p:attrNameLst>
                                          <p:attrName>ppt_w</p:attrName>
                                        </p:attrNameLst>
                                      </p:cBhvr>
                                      <p:tavLst>
                                        <p:tav tm="0">
                                          <p:val>
                                            <p:fltVal val="0"/>
                                          </p:val>
                                        </p:tav>
                                        <p:tav tm="100000">
                                          <p:val>
                                            <p:strVal val="#ppt_w"/>
                                          </p:val>
                                        </p:tav>
                                      </p:tavLst>
                                    </p:anim>
                                    <p:anim calcmode="lin" valueType="num">
                                      <p:cBhvr>
                                        <p:cTn id="20" dur="500" fill="hold"/>
                                        <p:tgtEl>
                                          <p:spTgt spid="1229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5"/>
          <p:cNvSpPr txBox="1">
            <a:spLocks noChangeArrowheads="1"/>
          </p:cNvSpPr>
          <p:nvPr/>
        </p:nvSpPr>
        <p:spPr bwMode="auto">
          <a:xfrm>
            <a:off x="6858000" y="0"/>
            <a:ext cx="228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5: Becoming a Wife</a:t>
            </a:r>
          </a:p>
        </p:txBody>
      </p:sp>
      <p:sp>
        <p:nvSpPr>
          <p:cNvPr id="3" name="Rectangle 2"/>
          <p:cNvSpPr/>
          <p:nvPr/>
        </p:nvSpPr>
        <p:spPr>
          <a:xfrm>
            <a:off x="0" y="0"/>
            <a:ext cx="6858000" cy="3108543"/>
          </a:xfrm>
          <a:prstGeom prst="rect">
            <a:avLst/>
          </a:prstGeom>
          <a:solidFill>
            <a:srgbClr val="171735">
              <a:alpha val="58000"/>
            </a:srgbClr>
          </a:solidFill>
          <a:scene3d>
            <a:camera prst="orthographicFront"/>
            <a:lightRig rig="threePt" dir="t"/>
          </a:scene3d>
          <a:sp3d>
            <a:bevelT w="101600" prst="rible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47AAFB"/>
                </a:solidFill>
                <a:latin typeface="Colonna MT" charset="0"/>
              </a:rPr>
              <a:t>It is good to understand the meaning of words that we use daily. Sometimes a word is made to sound bad, when actually it has a good meaning. A </a:t>
            </a:r>
            <a:r>
              <a:rPr lang="ja-JP" altLang="en-US" sz="2800" b="1">
                <a:solidFill>
                  <a:srgbClr val="47AAFB"/>
                </a:solidFill>
                <a:latin typeface="Colonna MT" charset="0"/>
              </a:rPr>
              <a:t>“</a:t>
            </a:r>
            <a:r>
              <a:rPr lang="en-US" sz="2800" b="1">
                <a:solidFill>
                  <a:srgbClr val="47AAFB"/>
                </a:solidFill>
                <a:latin typeface="Colonna MT" charset="0"/>
              </a:rPr>
              <a:t>helpmeet</a:t>
            </a:r>
            <a:r>
              <a:rPr lang="ja-JP" altLang="en-US" sz="2800" b="1">
                <a:solidFill>
                  <a:srgbClr val="47AAFB"/>
                </a:solidFill>
                <a:latin typeface="Colonna MT" charset="0"/>
              </a:rPr>
              <a:t>”</a:t>
            </a:r>
            <a:r>
              <a:rPr lang="en-US" sz="2800" b="1">
                <a:solidFill>
                  <a:srgbClr val="47AAFB"/>
                </a:solidFill>
                <a:latin typeface="Colonna MT" charset="0"/>
              </a:rPr>
              <a:t> is someone who performs all the functions of the verb </a:t>
            </a:r>
            <a:r>
              <a:rPr lang="ja-JP" altLang="en-US" sz="2800" b="1">
                <a:solidFill>
                  <a:srgbClr val="47AAFB"/>
                </a:solidFill>
                <a:latin typeface="Colonna MT" charset="0"/>
              </a:rPr>
              <a:t>“</a:t>
            </a:r>
            <a:r>
              <a:rPr lang="en-US" sz="2800" b="1">
                <a:solidFill>
                  <a:srgbClr val="47AAFB"/>
                </a:solidFill>
                <a:latin typeface="Colonna MT" charset="0"/>
              </a:rPr>
              <a:t>help.</a:t>
            </a:r>
            <a:r>
              <a:rPr lang="ja-JP" altLang="en-US" sz="2800" b="1">
                <a:solidFill>
                  <a:srgbClr val="47AAFB"/>
                </a:solidFill>
                <a:latin typeface="Colonna MT" charset="0"/>
              </a:rPr>
              <a:t>”</a:t>
            </a:r>
            <a:r>
              <a:rPr lang="en-US" sz="2800" b="1">
                <a:solidFill>
                  <a:srgbClr val="47AAFB"/>
                </a:solidFill>
                <a:latin typeface="Colonna MT" charset="0"/>
              </a:rPr>
              <a:t> This same word is used to describe God in the Book of Psalms:</a:t>
            </a:r>
          </a:p>
        </p:txBody>
      </p:sp>
      <p:sp>
        <p:nvSpPr>
          <p:cNvPr id="13315" name="Rectangle 3"/>
          <p:cNvSpPr>
            <a:spLocks noChangeArrowheads="1"/>
          </p:cNvSpPr>
          <p:nvPr/>
        </p:nvSpPr>
        <p:spPr bwMode="auto">
          <a:xfrm>
            <a:off x="1676400" y="3505200"/>
            <a:ext cx="7467600" cy="3108543"/>
          </a:xfrm>
          <a:prstGeom prst="rect">
            <a:avLst/>
          </a:prstGeom>
          <a:solidFill>
            <a:srgbClr val="171735">
              <a:alpha val="59000"/>
            </a:srgbClr>
          </a:solidFill>
          <a:ln w="9525">
            <a:noFill/>
            <a:miter lim="800000"/>
            <a:headEnd/>
            <a:tailEnd/>
          </a:ln>
          <a:effectLst/>
          <a:scene3d>
            <a:camera prst="orthographicFront"/>
            <a:lightRig rig="threePt" dir="t"/>
          </a:scene3d>
          <a:sp3d>
            <a:bevelT w="101600" prst="riblet"/>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ja-JP" altLang="en-US" sz="2800" b="1" i="1">
                <a:solidFill>
                  <a:srgbClr val="47AAFB"/>
                </a:solidFill>
                <a:latin typeface="Colonna MT" charset="0"/>
                <a:cs typeface="Times New Roman" charset="0"/>
              </a:rPr>
              <a:t>“</a:t>
            </a:r>
            <a:r>
              <a:rPr lang="en-US" sz="2800" b="1" i="1">
                <a:solidFill>
                  <a:srgbClr val="47AAFB"/>
                </a:solidFill>
                <a:latin typeface="Colonna MT" charset="0"/>
                <a:cs typeface="Times New Roman" charset="0"/>
              </a:rPr>
              <a:t>Our soul waiteth for the Lord: he is our help and our shield</a:t>
            </a:r>
            <a:r>
              <a:rPr lang="ja-JP" altLang="en-US" sz="2800" b="1" i="1">
                <a:solidFill>
                  <a:srgbClr val="47AAFB"/>
                </a:solidFill>
                <a:latin typeface="Colonna MT" charset="0"/>
                <a:cs typeface="Times New Roman" charset="0"/>
              </a:rPr>
              <a:t>”</a:t>
            </a:r>
            <a:r>
              <a:rPr lang="en-US" sz="2800" b="1" i="1">
                <a:solidFill>
                  <a:srgbClr val="47AAFB"/>
                </a:solidFill>
                <a:latin typeface="Colonna MT" charset="0"/>
                <a:cs typeface="Times New Roman" charset="0"/>
              </a:rPr>
              <a:t> </a:t>
            </a:r>
            <a:r>
              <a:rPr lang="en-US" sz="2800" b="1">
                <a:solidFill>
                  <a:srgbClr val="47AAFB"/>
                </a:solidFill>
                <a:latin typeface="Colonna MT" charset="0"/>
                <a:cs typeface="Times New Roman" charset="0"/>
              </a:rPr>
              <a:t>(Psalm 33:20).</a:t>
            </a:r>
            <a:endParaRPr lang="en-US" sz="2800" b="1">
              <a:solidFill>
                <a:srgbClr val="47AAFB"/>
              </a:solidFill>
              <a:latin typeface="Colonna MT" charset="0"/>
            </a:endParaRPr>
          </a:p>
          <a:p>
            <a:pPr algn="ctr"/>
            <a:r>
              <a:rPr lang="ja-JP" altLang="en-US" sz="2800" b="1" i="1">
                <a:solidFill>
                  <a:srgbClr val="47AAFB"/>
                </a:solidFill>
                <a:latin typeface="Colonna MT" charset="0"/>
                <a:cs typeface="Times New Roman" charset="0"/>
              </a:rPr>
              <a:t>“</a:t>
            </a:r>
            <a:r>
              <a:rPr lang="en-US" sz="2800" b="1" i="1">
                <a:solidFill>
                  <a:srgbClr val="47AAFB"/>
                </a:solidFill>
                <a:latin typeface="Colonna MT" charset="0"/>
                <a:cs typeface="Times New Roman" charset="0"/>
              </a:rPr>
              <a:t>But I am poor and needy: make haste unto me, O God: thou art my help and my deliverer: O Lord, make no tarrying</a:t>
            </a:r>
            <a:r>
              <a:rPr lang="ja-JP" altLang="en-US" sz="2800" b="1" i="1">
                <a:solidFill>
                  <a:srgbClr val="47AAFB"/>
                </a:solidFill>
                <a:latin typeface="Colonna MT" charset="0"/>
                <a:cs typeface="Times New Roman" charset="0"/>
              </a:rPr>
              <a:t>”</a:t>
            </a:r>
            <a:r>
              <a:rPr lang="en-US" sz="2800" b="1" i="1">
                <a:solidFill>
                  <a:srgbClr val="47AAFB"/>
                </a:solidFill>
                <a:latin typeface="Colonna MT" charset="0"/>
                <a:cs typeface="Times New Roman" charset="0"/>
              </a:rPr>
              <a:t> </a:t>
            </a:r>
            <a:r>
              <a:rPr lang="en-US" sz="2800" b="1">
                <a:solidFill>
                  <a:srgbClr val="47AAFB"/>
                </a:solidFill>
                <a:latin typeface="Colonna MT" charset="0"/>
                <a:cs typeface="Times New Roman" charset="0"/>
              </a:rPr>
              <a:t>(Psalm 70:5).</a:t>
            </a:r>
            <a:endParaRPr lang="en-US" sz="2800" b="1">
              <a:solidFill>
                <a:srgbClr val="47AAFB"/>
              </a:solidFill>
              <a:latin typeface="Colonna MT" charset="0"/>
            </a:endParaRPr>
          </a:p>
          <a:p>
            <a:pPr algn="ctr"/>
            <a:r>
              <a:rPr lang="ja-JP" altLang="en-US" sz="2800" b="1" i="1">
                <a:solidFill>
                  <a:srgbClr val="47AAFB"/>
                </a:solidFill>
                <a:latin typeface="Colonna MT" charset="0"/>
                <a:cs typeface="Times New Roman" charset="0"/>
              </a:rPr>
              <a:t>“</a:t>
            </a:r>
            <a:r>
              <a:rPr lang="en-US" sz="2800" b="1" i="1">
                <a:solidFill>
                  <a:srgbClr val="47AAFB"/>
                </a:solidFill>
                <a:latin typeface="Colonna MT" charset="0"/>
                <a:cs typeface="Times New Roman" charset="0"/>
              </a:rPr>
              <a:t>O Israel, trust thou in the Lord: he is their help and their shield</a:t>
            </a:r>
            <a:r>
              <a:rPr lang="ja-JP" altLang="en-US" sz="2800" b="1" i="1">
                <a:solidFill>
                  <a:srgbClr val="47AAFB"/>
                </a:solidFill>
                <a:latin typeface="Colonna MT" charset="0"/>
                <a:cs typeface="Times New Roman" charset="0"/>
              </a:rPr>
              <a:t>”</a:t>
            </a:r>
            <a:r>
              <a:rPr lang="en-US" sz="2800" b="1">
                <a:solidFill>
                  <a:srgbClr val="47AAFB"/>
                </a:solidFill>
                <a:latin typeface="Colonna MT" charset="0"/>
                <a:cs typeface="Times New Roman" charset="0"/>
              </a:rPr>
              <a:t> (Psalm 115:9).</a:t>
            </a:r>
            <a:endParaRPr lang="en-US" sz="2800" b="1">
              <a:solidFill>
                <a:srgbClr val="47AAFB"/>
              </a:solidFill>
              <a:latin typeface="Colonna MT" charset="0"/>
            </a:endParaRP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13315"/>
                                        </p:tgtEl>
                                        <p:attrNameLst>
                                          <p:attrName>style.visibility</p:attrName>
                                        </p:attrNameLst>
                                      </p:cBhvr>
                                      <p:to>
                                        <p:strVal val="visible"/>
                                      </p:to>
                                    </p:set>
                                    <p:animEffect transition="in" filter="strips(downLeft)">
                                      <p:cBhvr>
                                        <p:cTn id="12" dur="500"/>
                                        <p:tgtEl>
                                          <p:spTgt spid="1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4338" name="TextBox 5"/>
          <p:cNvSpPr txBox="1">
            <a:spLocks noChangeArrowheads="1"/>
          </p:cNvSpPr>
          <p:nvPr/>
        </p:nvSpPr>
        <p:spPr bwMode="auto">
          <a:xfrm>
            <a:off x="6858000" y="0"/>
            <a:ext cx="228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5: Becoming a Wife</a:t>
            </a:r>
          </a:p>
        </p:txBody>
      </p:sp>
      <p:sp>
        <p:nvSpPr>
          <p:cNvPr id="3" name="Rectangle 2"/>
          <p:cNvSpPr>
            <a:spLocks noChangeArrowheads="1"/>
          </p:cNvSpPr>
          <p:nvPr/>
        </p:nvSpPr>
        <p:spPr bwMode="auto">
          <a:xfrm>
            <a:off x="2057400" y="304800"/>
            <a:ext cx="5808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b="1">
                <a:solidFill>
                  <a:srgbClr val="47AAFB"/>
                </a:solidFill>
                <a:latin typeface="Colonna MT" charset="0"/>
              </a:rPr>
              <a:t>So how can a wife </a:t>
            </a:r>
            <a:r>
              <a:rPr lang="ja-JP" altLang="en-US" sz="2800" b="1">
                <a:solidFill>
                  <a:srgbClr val="47AAFB"/>
                </a:solidFill>
                <a:latin typeface="Colonna MT" charset="0"/>
              </a:rPr>
              <a:t>“</a:t>
            </a:r>
            <a:r>
              <a:rPr lang="en-US" sz="2800" b="1">
                <a:solidFill>
                  <a:srgbClr val="47AAFB"/>
                </a:solidFill>
                <a:latin typeface="Colonna MT" charset="0"/>
              </a:rPr>
              <a:t>help</a:t>
            </a:r>
            <a:r>
              <a:rPr lang="ja-JP" altLang="en-US" sz="2800" b="1">
                <a:solidFill>
                  <a:srgbClr val="47AAFB"/>
                </a:solidFill>
                <a:latin typeface="Colonna MT" charset="0"/>
              </a:rPr>
              <a:t>”</a:t>
            </a:r>
            <a:r>
              <a:rPr lang="en-US" sz="2800" b="1">
                <a:solidFill>
                  <a:srgbClr val="47AAFB"/>
                </a:solidFill>
                <a:latin typeface="Colonna MT" charset="0"/>
              </a:rPr>
              <a:t> her husband?</a:t>
            </a:r>
          </a:p>
        </p:txBody>
      </p:sp>
      <p:sp>
        <p:nvSpPr>
          <p:cNvPr id="14339" name="Rectangle 3"/>
          <p:cNvSpPr>
            <a:spLocks noChangeArrowheads="1"/>
          </p:cNvSpPr>
          <p:nvPr/>
        </p:nvSpPr>
        <p:spPr bwMode="auto">
          <a:xfrm>
            <a:off x="2590800" y="763588"/>
            <a:ext cx="6400800" cy="569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600" b="1">
                <a:solidFill>
                  <a:srgbClr val="BA0631"/>
                </a:solidFill>
                <a:latin typeface="Colonna MT" charset="0"/>
                <a:cs typeface="Times New Roman" charset="0"/>
              </a:rPr>
              <a:t>Begin with the understanding (both husband and wife should have it) that he needs her.</a:t>
            </a:r>
            <a:endParaRPr lang="en-US" sz="2600" b="1">
              <a:solidFill>
                <a:srgbClr val="BA0631"/>
              </a:solidFill>
              <a:latin typeface="Colonna MT" charset="0"/>
            </a:endParaRPr>
          </a:p>
          <a:p>
            <a:pPr eaLnBrk="0" hangingPunct="0">
              <a:buFontTx/>
              <a:buChar char="•"/>
              <a:tabLst>
                <a:tab pos="228600" algn="l"/>
              </a:tabLst>
            </a:pPr>
            <a:r>
              <a:rPr lang="en-US" sz="2600" b="1">
                <a:solidFill>
                  <a:srgbClr val="DCA330"/>
                </a:solidFill>
                <a:latin typeface="Colonna MT" charset="0"/>
                <a:cs typeface="Times New Roman" charset="0"/>
              </a:rPr>
              <a:t>Study him (even before they are married) and strive to understand the things that are important to him.</a:t>
            </a:r>
            <a:endParaRPr lang="en-US" sz="2600" b="1">
              <a:solidFill>
                <a:srgbClr val="DCA330"/>
              </a:solidFill>
              <a:latin typeface="Colonna MT" charset="0"/>
            </a:endParaRPr>
          </a:p>
          <a:p>
            <a:pPr eaLnBrk="0" hangingPunct="0">
              <a:buFontTx/>
              <a:buChar char="•"/>
              <a:tabLst>
                <a:tab pos="228600" algn="l"/>
              </a:tabLst>
            </a:pPr>
            <a:r>
              <a:rPr lang="en-US" sz="2600" b="1">
                <a:solidFill>
                  <a:srgbClr val="171735"/>
                </a:solidFill>
                <a:latin typeface="Colonna MT" charset="0"/>
                <a:cs typeface="Times New Roman" charset="0"/>
              </a:rPr>
              <a:t>Learn to support, encourage, and cheer him on with his chosen life work. </a:t>
            </a:r>
            <a:endParaRPr lang="en-US" sz="2600" b="1">
              <a:solidFill>
                <a:srgbClr val="171735"/>
              </a:solidFill>
              <a:latin typeface="Colonna MT" charset="0"/>
            </a:endParaRPr>
          </a:p>
          <a:p>
            <a:pPr eaLnBrk="0" hangingPunct="0">
              <a:buFontTx/>
              <a:buChar char="•"/>
              <a:tabLst>
                <a:tab pos="228600" algn="l"/>
              </a:tabLst>
            </a:pPr>
            <a:r>
              <a:rPr lang="en-US" sz="2600" b="1">
                <a:solidFill>
                  <a:srgbClr val="47AAFB"/>
                </a:solidFill>
                <a:latin typeface="Colonna MT" charset="0"/>
                <a:cs typeface="Times New Roman" charset="0"/>
              </a:rPr>
              <a:t>Show respect to him, especially in public or in front of other family members.</a:t>
            </a:r>
            <a:endParaRPr lang="en-US" sz="2600" b="1">
              <a:solidFill>
                <a:srgbClr val="47AAFB"/>
              </a:solidFill>
              <a:latin typeface="Colonna MT" charset="0"/>
            </a:endParaRPr>
          </a:p>
          <a:p>
            <a:pPr eaLnBrk="0" hangingPunct="0">
              <a:buFontTx/>
              <a:buChar char="•"/>
              <a:tabLst>
                <a:tab pos="228600" algn="l"/>
              </a:tabLst>
            </a:pPr>
            <a:r>
              <a:rPr lang="en-US" sz="2600" b="1">
                <a:solidFill>
                  <a:srgbClr val="BA0631"/>
                </a:solidFill>
                <a:latin typeface="Colonna MT" charset="0"/>
                <a:cs typeface="Times New Roman" charset="0"/>
              </a:rPr>
              <a:t>Learn to praise him for his accomplishments and improvements—even small ones. As she praises him, he will work to do more and better things.</a:t>
            </a:r>
            <a:endParaRPr lang="en-US" sz="2600" b="1">
              <a:solidFill>
                <a:srgbClr val="BA0631"/>
              </a:solidFill>
              <a:latin typeface="Colonna MT" charset="0"/>
            </a:endParaRP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from="(-#ppt_w/2)" to="(#ppt_x)" calcmode="lin" valueType="num">
                                      <p:cBhvr>
                                        <p:cTn id="7" dur="600" fill="hold">
                                          <p:stCondLst>
                                            <p:cond delay="0"/>
                                          </p:stCondLst>
                                        </p:cTn>
                                        <p:tgtEl>
                                          <p:spTgt spid="3"/>
                                        </p:tgtEl>
                                        <p:attrNameLst>
                                          <p:attrName>ppt_x</p:attrName>
                                        </p:attrNameLst>
                                      </p:cBhvr>
                                    </p:anim>
                                    <p:anim from="0" to="-1.0" calcmode="lin" valueType="num">
                                      <p:cBhvr>
                                        <p:cTn id="8" dur="200" decel="50000" autoRev="1" fill="hold">
                                          <p:stCondLst>
                                            <p:cond delay="600"/>
                                          </p:stCondLst>
                                        </p:cTn>
                                        <p:tgtEl>
                                          <p:spTgt spid="3"/>
                                        </p:tgtEl>
                                        <p:attrNameLst>
                                          <p:attrName>xshear</p:attrName>
                                        </p:attrNameLst>
                                      </p:cBhvr>
                                    </p:anim>
                                    <p:animScale>
                                      <p:cBhvr>
                                        <p:cTn id="9" dur="200" decel="100000" autoRev="1" fill="hold">
                                          <p:stCondLst>
                                            <p:cond delay="600"/>
                                          </p:stCondLst>
                                        </p:cTn>
                                        <p:tgtEl>
                                          <p:spTgt spid="3"/>
                                        </p:tgtEl>
                                      </p:cBhvr>
                                      <p:from x="100000" y="100000"/>
                                      <p:to x="80000" y="100000"/>
                                    </p:animScale>
                                    <p:anim by="(#ppt_h/3+#ppt_w*0.1)" calcmode="lin" valueType="num">
                                      <p:cBhvr additive="sum">
                                        <p:cTn id="10" dur="200" decel="100000" autoRev="1" fill="hold">
                                          <p:stCondLst>
                                            <p:cond delay="600"/>
                                          </p:stCondLst>
                                        </p:cTn>
                                        <p:tgtEl>
                                          <p:spTgt spid="3"/>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14339">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14339">
                                            <p:txEl>
                                              <p:pRg st="0" end="0"/>
                                            </p:txEl>
                                          </p:spTgt>
                                        </p:tgtEl>
                                        <p:attrNameLst>
                                          <p:attrName>ppt_x</p:attrName>
                                        </p:attrNameLst>
                                      </p:cBhvr>
                                    </p:anim>
                                    <p:anim from="0" to="-1.0" calcmode="lin" valueType="num">
                                      <p:cBhvr>
                                        <p:cTn id="16" dur="200" decel="50000" autoRev="1" fill="hold">
                                          <p:stCondLst>
                                            <p:cond delay="600"/>
                                          </p:stCondLst>
                                        </p:cTn>
                                        <p:tgtEl>
                                          <p:spTgt spid="14339">
                                            <p:txEl>
                                              <p:pRg st="0" end="0"/>
                                            </p:txEl>
                                          </p:spTgt>
                                        </p:tgtEl>
                                        <p:attrNameLst>
                                          <p:attrName>xshear</p:attrName>
                                        </p:attrNameLst>
                                      </p:cBhvr>
                                    </p:anim>
                                    <p:animScale>
                                      <p:cBhvr>
                                        <p:cTn id="17" dur="200" decel="100000" autoRev="1" fill="hold">
                                          <p:stCondLst>
                                            <p:cond delay="600"/>
                                          </p:stCondLst>
                                        </p:cTn>
                                        <p:tgtEl>
                                          <p:spTgt spid="14339">
                                            <p:txEl>
                                              <p:pRg st="0" end="0"/>
                                            </p:txEl>
                                          </p:spTgt>
                                        </p:tgtEl>
                                      </p:cBhvr>
                                      <p:from x="100000" y="100000"/>
                                      <p:to x="80000" y="100000"/>
                                    </p:animScale>
                                    <p:anim by="(#ppt_h/3+#ppt_w*0.1)" calcmode="lin" valueType="num">
                                      <p:cBhvr additive="sum">
                                        <p:cTn id="18" dur="200" decel="100000" autoRev="1" fill="hold">
                                          <p:stCondLst>
                                            <p:cond delay="600"/>
                                          </p:stCondLst>
                                        </p:cTn>
                                        <p:tgtEl>
                                          <p:spTgt spid="14339">
                                            <p:txEl>
                                              <p:pRg st="0" end="0"/>
                                            </p:txEl>
                                          </p:spTgt>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14339">
                                            <p:txEl>
                                              <p:pRg st="1" end="1"/>
                                            </p:txEl>
                                          </p:spTgt>
                                        </p:tgtEl>
                                        <p:attrNameLst>
                                          <p:attrName>style.visibility</p:attrName>
                                        </p:attrNameLst>
                                      </p:cBhvr>
                                      <p:to>
                                        <p:strVal val="visible"/>
                                      </p:to>
                                    </p:set>
                                    <p:anim from="(-#ppt_w/2)" to="(#ppt_x)" calcmode="lin" valueType="num">
                                      <p:cBhvr>
                                        <p:cTn id="23" dur="600" fill="hold">
                                          <p:stCondLst>
                                            <p:cond delay="0"/>
                                          </p:stCondLst>
                                        </p:cTn>
                                        <p:tgtEl>
                                          <p:spTgt spid="14339">
                                            <p:txEl>
                                              <p:pRg st="1" end="1"/>
                                            </p:txEl>
                                          </p:spTgt>
                                        </p:tgtEl>
                                        <p:attrNameLst>
                                          <p:attrName>ppt_x</p:attrName>
                                        </p:attrNameLst>
                                      </p:cBhvr>
                                    </p:anim>
                                    <p:anim from="0" to="-1.0" calcmode="lin" valueType="num">
                                      <p:cBhvr>
                                        <p:cTn id="24" dur="200" decel="50000" autoRev="1" fill="hold">
                                          <p:stCondLst>
                                            <p:cond delay="600"/>
                                          </p:stCondLst>
                                        </p:cTn>
                                        <p:tgtEl>
                                          <p:spTgt spid="14339">
                                            <p:txEl>
                                              <p:pRg st="1" end="1"/>
                                            </p:txEl>
                                          </p:spTgt>
                                        </p:tgtEl>
                                        <p:attrNameLst>
                                          <p:attrName>xshear</p:attrName>
                                        </p:attrNameLst>
                                      </p:cBhvr>
                                    </p:anim>
                                    <p:animScale>
                                      <p:cBhvr>
                                        <p:cTn id="25" dur="200" decel="100000" autoRev="1" fill="hold">
                                          <p:stCondLst>
                                            <p:cond delay="600"/>
                                          </p:stCondLst>
                                        </p:cTn>
                                        <p:tgtEl>
                                          <p:spTgt spid="14339">
                                            <p:txEl>
                                              <p:pRg st="1" end="1"/>
                                            </p:txEl>
                                          </p:spTgt>
                                        </p:tgtEl>
                                      </p:cBhvr>
                                      <p:from x="100000" y="100000"/>
                                      <p:to x="80000" y="100000"/>
                                    </p:animScale>
                                    <p:anim by="(#ppt_h/3+#ppt_w*0.1)" calcmode="lin" valueType="num">
                                      <p:cBhvr additive="sum">
                                        <p:cTn id="26" dur="200" decel="100000" autoRev="1" fill="hold">
                                          <p:stCondLst>
                                            <p:cond delay="600"/>
                                          </p:stCondLst>
                                        </p:cTn>
                                        <p:tgtEl>
                                          <p:spTgt spid="14339">
                                            <p:txEl>
                                              <p:pRg st="1" end="1"/>
                                            </p:txEl>
                                          </p:spTgt>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nodeType="clickEffect">
                                  <p:stCondLst>
                                    <p:cond delay="0"/>
                                  </p:stCondLst>
                                  <p:childTnLst>
                                    <p:set>
                                      <p:cBhvr>
                                        <p:cTn id="30" dur="1" fill="hold">
                                          <p:stCondLst>
                                            <p:cond delay="0"/>
                                          </p:stCondLst>
                                        </p:cTn>
                                        <p:tgtEl>
                                          <p:spTgt spid="14339">
                                            <p:txEl>
                                              <p:pRg st="2" end="2"/>
                                            </p:txEl>
                                          </p:spTgt>
                                        </p:tgtEl>
                                        <p:attrNameLst>
                                          <p:attrName>style.visibility</p:attrName>
                                        </p:attrNameLst>
                                      </p:cBhvr>
                                      <p:to>
                                        <p:strVal val="visible"/>
                                      </p:to>
                                    </p:set>
                                    <p:anim from="(-#ppt_w/2)" to="(#ppt_x)" calcmode="lin" valueType="num">
                                      <p:cBhvr>
                                        <p:cTn id="31" dur="600" fill="hold">
                                          <p:stCondLst>
                                            <p:cond delay="0"/>
                                          </p:stCondLst>
                                        </p:cTn>
                                        <p:tgtEl>
                                          <p:spTgt spid="14339">
                                            <p:txEl>
                                              <p:pRg st="2" end="2"/>
                                            </p:txEl>
                                          </p:spTgt>
                                        </p:tgtEl>
                                        <p:attrNameLst>
                                          <p:attrName>ppt_x</p:attrName>
                                        </p:attrNameLst>
                                      </p:cBhvr>
                                    </p:anim>
                                    <p:anim from="0" to="-1.0" calcmode="lin" valueType="num">
                                      <p:cBhvr>
                                        <p:cTn id="32" dur="200" decel="50000" autoRev="1" fill="hold">
                                          <p:stCondLst>
                                            <p:cond delay="600"/>
                                          </p:stCondLst>
                                        </p:cTn>
                                        <p:tgtEl>
                                          <p:spTgt spid="14339">
                                            <p:txEl>
                                              <p:pRg st="2" end="2"/>
                                            </p:txEl>
                                          </p:spTgt>
                                        </p:tgtEl>
                                        <p:attrNameLst>
                                          <p:attrName>xshear</p:attrName>
                                        </p:attrNameLst>
                                      </p:cBhvr>
                                    </p:anim>
                                    <p:animScale>
                                      <p:cBhvr>
                                        <p:cTn id="33" dur="200" decel="100000" autoRev="1" fill="hold">
                                          <p:stCondLst>
                                            <p:cond delay="600"/>
                                          </p:stCondLst>
                                        </p:cTn>
                                        <p:tgtEl>
                                          <p:spTgt spid="14339">
                                            <p:txEl>
                                              <p:pRg st="2" end="2"/>
                                            </p:txEl>
                                          </p:spTgt>
                                        </p:tgtEl>
                                      </p:cBhvr>
                                      <p:from x="100000" y="100000"/>
                                      <p:to x="80000" y="100000"/>
                                    </p:animScale>
                                    <p:anim by="(#ppt_h/3+#ppt_w*0.1)" calcmode="lin" valueType="num">
                                      <p:cBhvr additive="sum">
                                        <p:cTn id="34" dur="200" decel="100000" autoRev="1" fill="hold">
                                          <p:stCondLst>
                                            <p:cond delay="600"/>
                                          </p:stCondLst>
                                        </p:cTn>
                                        <p:tgtEl>
                                          <p:spTgt spid="14339">
                                            <p:txEl>
                                              <p:pRg st="2" end="2"/>
                                            </p:txEl>
                                          </p:spTgt>
                                        </p:tgtEl>
                                        <p:attrNameLst>
                                          <p:attrName>ppt_x</p:attrName>
                                        </p:attrNameLst>
                                      </p:cBhvr>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4" presetClass="entr" presetSubtype="0" fill="hold" nodeType="clickEffect">
                                  <p:stCondLst>
                                    <p:cond delay="0"/>
                                  </p:stCondLst>
                                  <p:childTnLst>
                                    <p:set>
                                      <p:cBhvr>
                                        <p:cTn id="38" dur="1" fill="hold">
                                          <p:stCondLst>
                                            <p:cond delay="0"/>
                                          </p:stCondLst>
                                        </p:cTn>
                                        <p:tgtEl>
                                          <p:spTgt spid="14339">
                                            <p:txEl>
                                              <p:pRg st="3" end="3"/>
                                            </p:txEl>
                                          </p:spTgt>
                                        </p:tgtEl>
                                        <p:attrNameLst>
                                          <p:attrName>style.visibility</p:attrName>
                                        </p:attrNameLst>
                                      </p:cBhvr>
                                      <p:to>
                                        <p:strVal val="visible"/>
                                      </p:to>
                                    </p:set>
                                    <p:anim from="(-#ppt_w/2)" to="(#ppt_x)" calcmode="lin" valueType="num">
                                      <p:cBhvr>
                                        <p:cTn id="39" dur="600" fill="hold">
                                          <p:stCondLst>
                                            <p:cond delay="0"/>
                                          </p:stCondLst>
                                        </p:cTn>
                                        <p:tgtEl>
                                          <p:spTgt spid="14339">
                                            <p:txEl>
                                              <p:pRg st="3" end="3"/>
                                            </p:txEl>
                                          </p:spTgt>
                                        </p:tgtEl>
                                        <p:attrNameLst>
                                          <p:attrName>ppt_x</p:attrName>
                                        </p:attrNameLst>
                                      </p:cBhvr>
                                    </p:anim>
                                    <p:anim from="0" to="-1.0" calcmode="lin" valueType="num">
                                      <p:cBhvr>
                                        <p:cTn id="40" dur="200" decel="50000" autoRev="1" fill="hold">
                                          <p:stCondLst>
                                            <p:cond delay="600"/>
                                          </p:stCondLst>
                                        </p:cTn>
                                        <p:tgtEl>
                                          <p:spTgt spid="14339">
                                            <p:txEl>
                                              <p:pRg st="3" end="3"/>
                                            </p:txEl>
                                          </p:spTgt>
                                        </p:tgtEl>
                                        <p:attrNameLst>
                                          <p:attrName>xshear</p:attrName>
                                        </p:attrNameLst>
                                      </p:cBhvr>
                                    </p:anim>
                                    <p:animScale>
                                      <p:cBhvr>
                                        <p:cTn id="41" dur="200" decel="100000" autoRev="1" fill="hold">
                                          <p:stCondLst>
                                            <p:cond delay="600"/>
                                          </p:stCondLst>
                                        </p:cTn>
                                        <p:tgtEl>
                                          <p:spTgt spid="14339">
                                            <p:txEl>
                                              <p:pRg st="3" end="3"/>
                                            </p:txEl>
                                          </p:spTgt>
                                        </p:tgtEl>
                                      </p:cBhvr>
                                      <p:from x="100000" y="100000"/>
                                      <p:to x="80000" y="100000"/>
                                    </p:animScale>
                                    <p:anim by="(#ppt_h/3+#ppt_w*0.1)" calcmode="lin" valueType="num">
                                      <p:cBhvr additive="sum">
                                        <p:cTn id="42" dur="200" decel="100000" autoRev="1" fill="hold">
                                          <p:stCondLst>
                                            <p:cond delay="600"/>
                                          </p:stCondLst>
                                        </p:cTn>
                                        <p:tgtEl>
                                          <p:spTgt spid="14339">
                                            <p:txEl>
                                              <p:pRg st="3" end="3"/>
                                            </p:txEl>
                                          </p:spTgt>
                                        </p:tgtEl>
                                        <p:attrNameLst>
                                          <p:attrName>ppt_x</p:attrName>
                                        </p:attrNameLst>
                                      </p:cBhvr>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4" presetClass="entr" presetSubtype="0" fill="hold" nodeType="clickEffect">
                                  <p:stCondLst>
                                    <p:cond delay="0"/>
                                  </p:stCondLst>
                                  <p:childTnLst>
                                    <p:set>
                                      <p:cBhvr>
                                        <p:cTn id="46" dur="1" fill="hold">
                                          <p:stCondLst>
                                            <p:cond delay="0"/>
                                          </p:stCondLst>
                                        </p:cTn>
                                        <p:tgtEl>
                                          <p:spTgt spid="14339">
                                            <p:txEl>
                                              <p:pRg st="4" end="4"/>
                                            </p:txEl>
                                          </p:spTgt>
                                        </p:tgtEl>
                                        <p:attrNameLst>
                                          <p:attrName>style.visibility</p:attrName>
                                        </p:attrNameLst>
                                      </p:cBhvr>
                                      <p:to>
                                        <p:strVal val="visible"/>
                                      </p:to>
                                    </p:set>
                                    <p:anim from="(-#ppt_w/2)" to="(#ppt_x)" calcmode="lin" valueType="num">
                                      <p:cBhvr>
                                        <p:cTn id="47" dur="600" fill="hold">
                                          <p:stCondLst>
                                            <p:cond delay="0"/>
                                          </p:stCondLst>
                                        </p:cTn>
                                        <p:tgtEl>
                                          <p:spTgt spid="14339">
                                            <p:txEl>
                                              <p:pRg st="4" end="4"/>
                                            </p:txEl>
                                          </p:spTgt>
                                        </p:tgtEl>
                                        <p:attrNameLst>
                                          <p:attrName>ppt_x</p:attrName>
                                        </p:attrNameLst>
                                      </p:cBhvr>
                                    </p:anim>
                                    <p:anim from="0" to="-1.0" calcmode="lin" valueType="num">
                                      <p:cBhvr>
                                        <p:cTn id="48" dur="200" decel="50000" autoRev="1" fill="hold">
                                          <p:stCondLst>
                                            <p:cond delay="600"/>
                                          </p:stCondLst>
                                        </p:cTn>
                                        <p:tgtEl>
                                          <p:spTgt spid="14339">
                                            <p:txEl>
                                              <p:pRg st="4" end="4"/>
                                            </p:txEl>
                                          </p:spTgt>
                                        </p:tgtEl>
                                        <p:attrNameLst>
                                          <p:attrName>xshear</p:attrName>
                                        </p:attrNameLst>
                                      </p:cBhvr>
                                    </p:anim>
                                    <p:animScale>
                                      <p:cBhvr>
                                        <p:cTn id="49" dur="200" decel="100000" autoRev="1" fill="hold">
                                          <p:stCondLst>
                                            <p:cond delay="600"/>
                                          </p:stCondLst>
                                        </p:cTn>
                                        <p:tgtEl>
                                          <p:spTgt spid="14339">
                                            <p:txEl>
                                              <p:pRg st="4" end="4"/>
                                            </p:txEl>
                                          </p:spTgt>
                                        </p:tgtEl>
                                      </p:cBhvr>
                                      <p:from x="100000" y="100000"/>
                                      <p:to x="80000" y="100000"/>
                                    </p:animScale>
                                    <p:anim by="(#ppt_h/3+#ppt_w*0.1)" calcmode="lin" valueType="num">
                                      <p:cBhvr additive="sum">
                                        <p:cTn id="50" dur="200" decel="100000" autoRev="1" fill="hold">
                                          <p:stCondLst>
                                            <p:cond delay="600"/>
                                          </p:stCondLst>
                                        </p:cTn>
                                        <p:tgtEl>
                                          <p:spTgt spid="14339">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5362" name="TextBox 5"/>
          <p:cNvSpPr txBox="1">
            <a:spLocks noChangeArrowheads="1"/>
          </p:cNvSpPr>
          <p:nvPr/>
        </p:nvSpPr>
        <p:spPr bwMode="auto">
          <a:xfrm>
            <a:off x="6858000" y="0"/>
            <a:ext cx="228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5: Becoming a Wife</a:t>
            </a:r>
          </a:p>
        </p:txBody>
      </p:sp>
      <p:sp>
        <p:nvSpPr>
          <p:cNvPr id="4" name="Rectangle 3"/>
          <p:cNvSpPr/>
          <p:nvPr/>
        </p:nvSpPr>
        <p:spPr>
          <a:xfrm>
            <a:off x="304800" y="381000"/>
            <a:ext cx="8534400" cy="6324600"/>
          </a:xfrm>
          <a:prstGeom prst="rect">
            <a:avLst/>
          </a:prstGeom>
          <a:solidFill>
            <a:srgbClr val="171735">
              <a:alpha val="89000"/>
            </a:srgb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tabLst>
                <a:tab pos="228600" algn="l"/>
              </a:tabLst>
              <a:defRPr>
                <a:solidFill>
                  <a:schemeClr val="tx1"/>
                </a:solidFill>
                <a:latin typeface="Arial" charset="0"/>
                <a:ea typeface="ＭＳ Ｐゴシック" charset="0"/>
              </a:defRPr>
            </a:lvl1pPr>
            <a:lvl2pPr marL="742950" indent="-285750" eaLnBrk="0" hangingPunct="0">
              <a:tabLst>
                <a:tab pos="228600" algn="l"/>
              </a:tabLst>
              <a:defRPr>
                <a:solidFill>
                  <a:schemeClr val="tx1"/>
                </a:solidFill>
                <a:latin typeface="Arial" charset="0"/>
                <a:ea typeface="ＭＳ Ｐゴシック" charset="0"/>
              </a:defRPr>
            </a:lvl2pPr>
            <a:lvl3pPr marL="1143000" indent="-228600" eaLnBrk="0" hangingPunct="0">
              <a:tabLst>
                <a:tab pos="228600" algn="l"/>
              </a:tabLst>
              <a:defRPr>
                <a:solidFill>
                  <a:schemeClr val="tx1"/>
                </a:solidFill>
                <a:latin typeface="Arial" charset="0"/>
                <a:ea typeface="ＭＳ Ｐゴシック" charset="0"/>
              </a:defRPr>
            </a:lvl3pPr>
            <a:lvl4pPr marL="1600200" indent="-228600" eaLnBrk="0" hangingPunct="0">
              <a:tabLst>
                <a:tab pos="228600" algn="l"/>
              </a:tabLst>
              <a:defRPr>
                <a:solidFill>
                  <a:schemeClr val="tx1"/>
                </a:solidFill>
                <a:latin typeface="Arial" charset="0"/>
                <a:ea typeface="ＭＳ Ｐゴシック" charset="0"/>
              </a:defRPr>
            </a:lvl4pPr>
            <a:lvl5pPr marL="2057400" indent="-228600" eaLnBrk="0" hangingPunct="0">
              <a:tabLst>
                <a:tab pos="228600" algn="l"/>
              </a:tabLst>
              <a:defRPr>
                <a:solidFill>
                  <a:schemeClr val="tx1"/>
                </a:solidFill>
                <a:latin typeface="Arial" charset="0"/>
                <a:ea typeface="ＭＳ Ｐゴシック" charset="0"/>
              </a:defRPr>
            </a:lvl5pPr>
            <a:lvl6pPr marL="25146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6pPr>
            <a:lvl7pPr marL="29718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7pPr>
            <a:lvl8pPr marL="34290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8pPr>
            <a:lvl9pPr marL="38862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9pPr>
          </a:lstStyle>
          <a:p>
            <a:pPr>
              <a:buFont typeface="Arial" charset="0"/>
              <a:buChar char="•"/>
            </a:pPr>
            <a:r>
              <a:rPr lang="en-US" sz="2800" b="1">
                <a:solidFill>
                  <a:srgbClr val="F5E4C1"/>
                </a:solidFill>
                <a:latin typeface="Colonna MT" charset="0"/>
                <a:cs typeface="Times New Roman" charset="0"/>
              </a:rPr>
              <a:t>Make requests—not demands. Demands cause him to feel like she is trying to take control.</a:t>
            </a:r>
            <a:endParaRPr lang="en-US" sz="2800" b="1">
              <a:solidFill>
                <a:srgbClr val="F5E4C1"/>
              </a:solidFill>
              <a:latin typeface="Colonna MT" charset="0"/>
            </a:endParaRPr>
          </a:p>
          <a:p>
            <a:pPr>
              <a:buFont typeface="Arial" charset="0"/>
              <a:buChar char="•"/>
            </a:pPr>
            <a:r>
              <a:rPr lang="en-US" sz="2800" b="1">
                <a:solidFill>
                  <a:srgbClr val="BA0631"/>
                </a:solidFill>
                <a:latin typeface="Colonna MT" charset="0"/>
                <a:cs typeface="Times New Roman" charset="0"/>
              </a:rPr>
              <a:t>Remember that love works two ways. Try to show her love and affection in ways that she knows will please him.</a:t>
            </a:r>
            <a:endParaRPr lang="en-US" sz="2800" b="1">
              <a:solidFill>
                <a:srgbClr val="BA0631"/>
              </a:solidFill>
              <a:latin typeface="Colonna MT" charset="0"/>
            </a:endParaRPr>
          </a:p>
          <a:p>
            <a:pPr>
              <a:buFont typeface="Arial" charset="0"/>
              <a:buChar char="•"/>
            </a:pPr>
            <a:r>
              <a:rPr lang="en-US" sz="2800" b="1">
                <a:solidFill>
                  <a:srgbClr val="47AAFB"/>
                </a:solidFill>
                <a:latin typeface="Colonna MT" charset="0"/>
                <a:cs typeface="Times New Roman" charset="0"/>
              </a:rPr>
              <a:t>Always remember that he does not have the same needs she does—after all he is a man!</a:t>
            </a:r>
            <a:endParaRPr lang="en-US" sz="2800" b="1">
              <a:solidFill>
                <a:srgbClr val="47AAFB"/>
              </a:solidFill>
              <a:latin typeface="Colonna MT" charset="0"/>
            </a:endParaRPr>
          </a:p>
          <a:p>
            <a:pPr>
              <a:buFont typeface="Arial" charset="0"/>
              <a:buChar char="•"/>
            </a:pPr>
            <a:r>
              <a:rPr lang="en-US" sz="2800" b="1">
                <a:solidFill>
                  <a:srgbClr val="DCA330"/>
                </a:solidFill>
                <a:latin typeface="Colonna MT" charset="0"/>
                <a:cs typeface="Times New Roman" charset="0"/>
              </a:rPr>
              <a:t>If her husband gets defensive, check her motives for her comments/criticism. Then look for reasons why he is reacting this way. Maybe there is something in his history that is causing her words to sound different than she intended.</a:t>
            </a:r>
            <a:endParaRPr lang="en-US" sz="2800" b="1">
              <a:solidFill>
                <a:srgbClr val="DCA330"/>
              </a:solidFill>
              <a:latin typeface="Colonna MT" charset="0"/>
            </a:endParaRP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5"/>
          <p:cNvSpPr txBox="1">
            <a:spLocks noChangeArrowheads="1"/>
          </p:cNvSpPr>
          <p:nvPr/>
        </p:nvSpPr>
        <p:spPr bwMode="auto">
          <a:xfrm>
            <a:off x="6858000" y="0"/>
            <a:ext cx="228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5: Becoming a Wife</a:t>
            </a:r>
          </a:p>
        </p:txBody>
      </p:sp>
      <p:sp>
        <p:nvSpPr>
          <p:cNvPr id="3" name="Rectangle 2"/>
          <p:cNvSpPr>
            <a:spLocks noChangeArrowheads="1"/>
          </p:cNvSpPr>
          <p:nvPr/>
        </p:nvSpPr>
        <p:spPr bwMode="auto">
          <a:xfrm>
            <a:off x="2362200" y="1447800"/>
            <a:ext cx="66294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buFont typeface="Arial" charset="0"/>
              <a:buChar char="•"/>
              <a:tabLst>
                <a:tab pos="228600" algn="l"/>
              </a:tabLst>
            </a:pPr>
            <a:r>
              <a:rPr lang="en-US" sz="2800" b="1">
                <a:solidFill>
                  <a:srgbClr val="DCA330"/>
                </a:solidFill>
                <a:latin typeface="Colonna MT" charset="0"/>
                <a:cs typeface="Times New Roman" charset="0"/>
              </a:rPr>
              <a:t>Remember the basic biological difference in men and women. He responds to sight, and she responds to touch. If he grabs her without some sign of tenderness or loving touch, she should try not to push him away. Here is where open communication is very vital. Help (there is that word again) him understand her needs, and make sure he knows she is ready and willing to fulfill his.</a:t>
            </a:r>
            <a:endParaRPr lang="en-US" sz="2800" b="1">
              <a:solidFill>
                <a:srgbClr val="DCA330"/>
              </a:solidFill>
              <a:latin typeface="Colonna MT" charset="0"/>
            </a:endParaRP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7410" name="TextBox 5"/>
          <p:cNvSpPr txBox="1">
            <a:spLocks noChangeArrowheads="1"/>
          </p:cNvSpPr>
          <p:nvPr/>
        </p:nvSpPr>
        <p:spPr bwMode="auto">
          <a:xfrm>
            <a:off x="6858000" y="0"/>
            <a:ext cx="228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5: Becoming a Wife</a:t>
            </a:r>
          </a:p>
        </p:txBody>
      </p:sp>
      <p:sp>
        <p:nvSpPr>
          <p:cNvPr id="4" name="Hexagon 3"/>
          <p:cNvSpPr/>
          <p:nvPr/>
        </p:nvSpPr>
        <p:spPr>
          <a:xfrm>
            <a:off x="685800" y="457200"/>
            <a:ext cx="7848600" cy="5943600"/>
          </a:xfrm>
          <a:prstGeom prst="hexagon">
            <a:avLst/>
          </a:prstGeom>
          <a:solidFill>
            <a:srgbClr val="BA0631"/>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600" b="1">
                <a:solidFill>
                  <a:srgbClr val="171735"/>
                </a:solidFill>
                <a:latin typeface="Colonna MT" charset="0"/>
              </a:rPr>
              <a:t>The third chapter of Genesis makes it plain that the woman was not designed to lead the family in spiritual matters. The serpent easily beguiled her and tempted her with something that looked good. But Genesis gives no record of what Eve actually did in the Garden of Eden. Until her conversation with the serpent, we see her with her husband (Genesis 2:25), and we know they communed with God every day (Genesis 3:8). That does not seem to be such a hard life, does it? </a:t>
            </a: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8434" name="TextBox 5"/>
          <p:cNvSpPr txBox="1">
            <a:spLocks noChangeArrowheads="1"/>
          </p:cNvSpPr>
          <p:nvPr/>
        </p:nvSpPr>
        <p:spPr bwMode="auto">
          <a:xfrm>
            <a:off x="6858000" y="0"/>
            <a:ext cx="228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5: Becoming a Wife</a:t>
            </a:r>
          </a:p>
        </p:txBody>
      </p:sp>
      <p:sp>
        <p:nvSpPr>
          <p:cNvPr id="18435" name="Rectangle 3"/>
          <p:cNvSpPr>
            <a:spLocks noChangeArrowheads="1"/>
          </p:cNvSpPr>
          <p:nvPr/>
        </p:nvSpPr>
        <p:spPr bwMode="auto">
          <a:xfrm>
            <a:off x="0" y="0"/>
            <a:ext cx="5257800" cy="4893647"/>
          </a:xfrm>
          <a:prstGeom prst="rect">
            <a:avLst/>
          </a:prstGeom>
          <a:solidFill>
            <a:srgbClr val="F5E4C1">
              <a:alpha val="79000"/>
            </a:srgbClr>
          </a:solidFill>
          <a:ln w="9525">
            <a:noFill/>
            <a:miter lim="800000"/>
            <a:headEnd/>
            <a:tailEnd/>
          </a:ln>
          <a:effectLst/>
          <a:scene3d>
            <a:camera prst="orthographicFront"/>
            <a:lightRig rig="threePt" dir="t"/>
          </a:scene3d>
          <a:sp3d>
            <a:bevelT prst="convex"/>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2600" b="1">
                <a:solidFill>
                  <a:srgbClr val="171735"/>
                </a:solidFill>
                <a:latin typeface="Colonna MT" charset="0"/>
                <a:cs typeface="Times New Roman" charset="0"/>
              </a:rPr>
              <a:t>We know that God told Adam to take care of the garden. He also made sure that Adam knew he was in charge of the animals and plants, and they were subject to him (Genesis 1:28-30). Since Eve was called his </a:t>
            </a:r>
            <a:r>
              <a:rPr lang="ja-JP" altLang="en-US" sz="2600" b="1">
                <a:solidFill>
                  <a:srgbClr val="171735"/>
                </a:solidFill>
                <a:latin typeface="Colonna MT" charset="0"/>
                <a:cs typeface="Times New Roman" charset="0"/>
              </a:rPr>
              <a:t>“</a:t>
            </a:r>
            <a:r>
              <a:rPr lang="en-US" sz="2600" b="1">
                <a:solidFill>
                  <a:srgbClr val="171735"/>
                </a:solidFill>
                <a:latin typeface="Colonna MT" charset="0"/>
                <a:cs typeface="Times New Roman" charset="0"/>
              </a:rPr>
              <a:t>helpmeet,</a:t>
            </a:r>
            <a:r>
              <a:rPr lang="ja-JP" altLang="en-US" sz="2600" b="1">
                <a:solidFill>
                  <a:srgbClr val="171735"/>
                </a:solidFill>
                <a:latin typeface="Colonna MT" charset="0"/>
                <a:cs typeface="Times New Roman" charset="0"/>
              </a:rPr>
              <a:t>”</a:t>
            </a:r>
            <a:r>
              <a:rPr lang="en-US" sz="2600" b="1">
                <a:solidFill>
                  <a:srgbClr val="171735"/>
                </a:solidFill>
                <a:latin typeface="Colonna MT" charset="0"/>
                <a:cs typeface="Times New Roman" charset="0"/>
              </a:rPr>
              <a:t> we can assume that she helped Adam take care of these things in their garden. There is no mention of hard work—until disobedience entered their lives (Genesis 3:16-19).</a:t>
            </a:r>
            <a:endParaRPr lang="en-US" sz="2600" b="1">
              <a:solidFill>
                <a:srgbClr val="171735"/>
              </a:solidFill>
              <a:latin typeface="Colonna MT" charset="0"/>
            </a:endParaRPr>
          </a:p>
        </p:txBody>
      </p:sp>
      <p:sp>
        <p:nvSpPr>
          <p:cNvPr id="4" name="Rectangle 3"/>
          <p:cNvSpPr/>
          <p:nvPr/>
        </p:nvSpPr>
        <p:spPr>
          <a:xfrm>
            <a:off x="5334000" y="2364462"/>
            <a:ext cx="3810000" cy="4493538"/>
          </a:xfrm>
          <a:prstGeom prst="rect">
            <a:avLst/>
          </a:prstGeom>
          <a:solidFill>
            <a:srgbClr val="171735">
              <a:alpha val="82000"/>
            </a:srgbClr>
          </a:solidFill>
          <a:scene3d>
            <a:camera prst="orthographicFront"/>
            <a:lightRig rig="threePt" dir="t"/>
          </a:scene3d>
          <a:sp3d>
            <a:bevelT prst="convex"/>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600" b="1">
                <a:solidFill>
                  <a:srgbClr val="F5E4C1"/>
                </a:solidFill>
                <a:latin typeface="Colonna MT" charset="0"/>
              </a:rPr>
              <a:t>After their disobedience, the lives of both the man and woman changed. Adam was condemned to sweat and toil for everything he grew (Genesis 3:17-19). Eve was sentenced to the pain and near death of childbirth, to desire her husband, and to be under his rule.</a:t>
            </a: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1000" fill="hold"/>
                                        <p:tgtEl>
                                          <p:spTgt spid="18435"/>
                                        </p:tgtEl>
                                        <p:attrNameLst>
                                          <p:attrName>ppt_w</p:attrName>
                                        </p:attrNameLst>
                                      </p:cBhvr>
                                      <p:tavLst>
                                        <p:tav tm="0">
                                          <p:val>
                                            <p:strVal val="#ppt_w+.3"/>
                                          </p:val>
                                        </p:tav>
                                        <p:tav tm="100000">
                                          <p:val>
                                            <p:strVal val="#ppt_w"/>
                                          </p:val>
                                        </p:tav>
                                      </p:tavLst>
                                    </p:anim>
                                    <p:anim calcmode="lin" valueType="num">
                                      <p:cBhvr>
                                        <p:cTn id="8" dur="1000" fill="hold"/>
                                        <p:tgtEl>
                                          <p:spTgt spid="18435"/>
                                        </p:tgtEl>
                                        <p:attrNameLst>
                                          <p:attrName>ppt_h</p:attrName>
                                        </p:attrNameLst>
                                      </p:cBhvr>
                                      <p:tavLst>
                                        <p:tav tm="0">
                                          <p:val>
                                            <p:strVal val="#ppt_h"/>
                                          </p:val>
                                        </p:tav>
                                        <p:tav tm="100000">
                                          <p:val>
                                            <p:strVal val="#ppt_h"/>
                                          </p:val>
                                        </p:tav>
                                      </p:tavLst>
                                    </p:anim>
                                    <p:animEffect transition="in" filter="fade">
                                      <p:cBhvr>
                                        <p:cTn id="9" dur="1000"/>
                                        <p:tgtEl>
                                          <p:spTgt spid="1843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3"/>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5"/>
          <p:cNvSpPr txBox="1">
            <a:spLocks noChangeArrowheads="1"/>
          </p:cNvSpPr>
          <p:nvPr/>
        </p:nvSpPr>
        <p:spPr bwMode="auto">
          <a:xfrm>
            <a:off x="6858000" y="0"/>
            <a:ext cx="228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5: Becoming a Wife</a:t>
            </a:r>
          </a:p>
        </p:txBody>
      </p:sp>
      <p:sp>
        <p:nvSpPr>
          <p:cNvPr id="3" name="Rectangle 2"/>
          <p:cNvSpPr>
            <a:spLocks noChangeArrowheads="1"/>
          </p:cNvSpPr>
          <p:nvPr/>
        </p:nvSpPr>
        <p:spPr bwMode="auto">
          <a:xfrm>
            <a:off x="1524000" y="381000"/>
            <a:ext cx="74676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47AAFB"/>
                </a:solidFill>
                <a:latin typeface="Colonna MT" charset="0"/>
              </a:rPr>
              <a:t>“</a:t>
            </a:r>
            <a:r>
              <a:rPr lang="en-US" sz="2800" b="1" i="1">
                <a:solidFill>
                  <a:srgbClr val="47AAFB"/>
                </a:solidFill>
                <a:latin typeface="Colonna MT" charset="0"/>
              </a:rPr>
              <a:t>Unto the woman he said, I will greatly multiply thy sorrow and thy conception; in sorrow thou shalt bring forth children; and thy desire shall be to thy husband, and he shall rule over thee</a:t>
            </a:r>
            <a:r>
              <a:rPr lang="ja-JP" altLang="en-US" sz="2800" b="1" i="1">
                <a:solidFill>
                  <a:srgbClr val="47AAFB"/>
                </a:solidFill>
                <a:latin typeface="Colonna MT" charset="0"/>
              </a:rPr>
              <a:t>”</a:t>
            </a:r>
            <a:r>
              <a:rPr lang="en-US" sz="2800" b="1" i="1">
                <a:solidFill>
                  <a:srgbClr val="47AAFB"/>
                </a:solidFill>
                <a:latin typeface="Colonna MT" charset="0"/>
              </a:rPr>
              <a:t> </a:t>
            </a:r>
            <a:r>
              <a:rPr lang="en-US" sz="2800" b="1">
                <a:solidFill>
                  <a:srgbClr val="47AAFB"/>
                </a:solidFill>
                <a:latin typeface="Colonna MT" charset="0"/>
              </a:rPr>
              <a:t>(Genesis 3:16).</a:t>
            </a:r>
          </a:p>
        </p:txBody>
      </p:sp>
      <p:sp>
        <p:nvSpPr>
          <p:cNvPr id="19459" name="Rectangle 3"/>
          <p:cNvSpPr>
            <a:spLocks noChangeArrowheads="1"/>
          </p:cNvSpPr>
          <p:nvPr/>
        </p:nvSpPr>
        <p:spPr bwMode="auto">
          <a:xfrm>
            <a:off x="1676400" y="2743200"/>
            <a:ext cx="74676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DCA330"/>
                </a:solidFill>
                <a:latin typeface="Colonna MT" charset="0"/>
                <a:cs typeface="Times New Roman" charset="0"/>
              </a:rPr>
              <a:t>From this verse, we understand that the woman will desire her husband, and he will rule over her. Many men take this word to mean they are supposed to keep their wives under their feet and rule her like a king does his subjects. But God gives us a clear picture of the type of </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rule</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 He meant. (We discussed it in the lesson, </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Becoming a Husband.</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 This understanding is vital if the woman is going to fulfill her God-given role.</a:t>
            </a:r>
            <a:endParaRPr lang="en-US" sz="2800" b="1">
              <a:solidFill>
                <a:srgbClr val="DCA330"/>
              </a:solidFill>
              <a:latin typeface="Colonna MT" charset="0"/>
            </a:endParaRP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19459"/>
                                        </p:tgtEl>
                                        <p:attrNameLst>
                                          <p:attrName>style.visibility</p:attrName>
                                        </p:attrNameLst>
                                      </p:cBhvr>
                                      <p:to>
                                        <p:strVal val="visible"/>
                                      </p:to>
                                    </p:set>
                                    <p:anim calcmode="lin" valueType="num">
                                      <p:cBhvr>
                                        <p:cTn id="19" dur="500" decel="50000" fill="hold">
                                          <p:stCondLst>
                                            <p:cond delay="0"/>
                                          </p:stCondLst>
                                        </p:cTn>
                                        <p:tgtEl>
                                          <p:spTgt spid="19459"/>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9459"/>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9459"/>
                                        </p:tgtEl>
                                        <p:attrNameLst>
                                          <p:attrName>ppt_w</p:attrName>
                                        </p:attrNameLst>
                                      </p:cBhvr>
                                      <p:tavLst>
                                        <p:tav tm="0">
                                          <p:val>
                                            <p:strVal val="#ppt_w*.05"/>
                                          </p:val>
                                        </p:tav>
                                        <p:tav tm="100000">
                                          <p:val>
                                            <p:strVal val="#ppt_w"/>
                                          </p:val>
                                        </p:tav>
                                      </p:tavLst>
                                    </p:anim>
                                    <p:anim calcmode="lin" valueType="num">
                                      <p:cBhvr>
                                        <p:cTn id="22" dur="1000" fill="hold"/>
                                        <p:tgtEl>
                                          <p:spTgt spid="19459"/>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9459"/>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9459"/>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9459"/>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9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9459"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482" name="TextBox 5"/>
          <p:cNvSpPr txBox="1">
            <a:spLocks noChangeArrowheads="1"/>
          </p:cNvSpPr>
          <p:nvPr/>
        </p:nvSpPr>
        <p:spPr bwMode="auto">
          <a:xfrm>
            <a:off x="6858000" y="0"/>
            <a:ext cx="228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5: Becoming a Wife</a:t>
            </a:r>
          </a:p>
        </p:txBody>
      </p:sp>
      <p:sp>
        <p:nvSpPr>
          <p:cNvPr id="3" name="Rectangle 2"/>
          <p:cNvSpPr>
            <a:spLocks noChangeArrowheads="1"/>
          </p:cNvSpPr>
          <p:nvPr/>
        </p:nvSpPr>
        <p:spPr bwMode="auto">
          <a:xfrm>
            <a:off x="2057400" y="457200"/>
            <a:ext cx="7086600"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600" b="1">
                <a:solidFill>
                  <a:srgbClr val="171735"/>
                </a:solidFill>
                <a:latin typeface="Colonna MT" charset="0"/>
              </a:rPr>
              <a:t>The God-given command to submit is probably the hardest for most women to swallow. This, too, comes from a lack of understanding of what it means. According to Dennis Rainey, in his book </a:t>
            </a:r>
            <a:r>
              <a:rPr lang="en-US" sz="2600" b="1" i="1">
                <a:solidFill>
                  <a:srgbClr val="171735"/>
                </a:solidFill>
                <a:latin typeface="Colonna MT" charset="0"/>
              </a:rPr>
              <a:t>Ministering to Twenty-first Century Families, </a:t>
            </a:r>
            <a:r>
              <a:rPr lang="ja-JP" altLang="en-US" sz="2600" b="1" i="1">
                <a:solidFill>
                  <a:srgbClr val="171735"/>
                </a:solidFill>
                <a:latin typeface="Colonna MT" charset="0"/>
              </a:rPr>
              <a:t>“</a:t>
            </a:r>
            <a:r>
              <a:rPr lang="en-US" sz="2600" b="1">
                <a:solidFill>
                  <a:srgbClr val="171735"/>
                </a:solidFill>
                <a:latin typeface="Colonna MT" charset="0"/>
              </a:rPr>
              <a:t>the Greek word translated </a:t>
            </a:r>
            <a:r>
              <a:rPr lang="en-US" sz="2600" b="1" i="1">
                <a:solidFill>
                  <a:srgbClr val="171735"/>
                </a:solidFill>
                <a:latin typeface="Colonna MT" charset="0"/>
              </a:rPr>
              <a:t>submit </a:t>
            </a:r>
            <a:r>
              <a:rPr lang="en-US" sz="2600" b="1">
                <a:solidFill>
                  <a:srgbClr val="171735"/>
                </a:solidFill>
                <a:latin typeface="Colonna MT" charset="0"/>
              </a:rPr>
              <a:t>literally means </a:t>
            </a:r>
            <a:r>
              <a:rPr lang="ja-JP" altLang="en-US" sz="2600" b="1">
                <a:solidFill>
                  <a:srgbClr val="171735"/>
                </a:solidFill>
                <a:latin typeface="Colonna MT" charset="0"/>
              </a:rPr>
              <a:t>‘</a:t>
            </a:r>
            <a:r>
              <a:rPr lang="en-US" sz="2600" b="1">
                <a:solidFill>
                  <a:srgbClr val="171735"/>
                </a:solidFill>
                <a:latin typeface="Colonna MT" charset="0"/>
              </a:rPr>
              <a:t>to place or arrange under the authority of another.</a:t>
            </a:r>
            <a:r>
              <a:rPr lang="ja-JP" altLang="en-US" sz="2600" b="1">
                <a:solidFill>
                  <a:srgbClr val="171735"/>
                </a:solidFill>
                <a:latin typeface="Colonna MT" charset="0"/>
              </a:rPr>
              <a:t>’</a:t>
            </a:r>
            <a:r>
              <a:rPr lang="en-US" sz="2600" b="1">
                <a:solidFill>
                  <a:srgbClr val="171735"/>
                </a:solidFill>
                <a:latin typeface="Colonna MT" charset="0"/>
              </a:rPr>
              <a:t> It is a voluntary subordination.</a:t>
            </a:r>
            <a:r>
              <a:rPr lang="ja-JP" altLang="en-US" sz="2600" b="1">
                <a:solidFill>
                  <a:srgbClr val="171735"/>
                </a:solidFill>
                <a:latin typeface="Colonna MT" charset="0"/>
              </a:rPr>
              <a:t>”</a:t>
            </a:r>
            <a:r>
              <a:rPr lang="en-US" sz="2600" b="1">
                <a:solidFill>
                  <a:srgbClr val="171735"/>
                </a:solidFill>
                <a:latin typeface="Colonna MT" charset="0"/>
              </a:rPr>
              <a:t> </a:t>
            </a:r>
          </a:p>
        </p:txBody>
      </p:sp>
      <p:sp>
        <p:nvSpPr>
          <p:cNvPr id="4" name="Rectangle 3"/>
          <p:cNvSpPr>
            <a:spLocks noChangeArrowheads="1"/>
          </p:cNvSpPr>
          <p:nvPr/>
        </p:nvSpPr>
        <p:spPr bwMode="auto">
          <a:xfrm>
            <a:off x="2362200" y="3962400"/>
            <a:ext cx="6781800"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600" b="1">
                <a:solidFill>
                  <a:srgbClr val="47AAFB"/>
                </a:solidFill>
                <a:latin typeface="Colonna MT" charset="0"/>
              </a:rPr>
              <a:t>This means she chooses to place herself under the protection and guidance of her husband. He, in turn, listens to her advice and counsel and makes the final decision. Then, if the decision turns out to be a bad one, she is protected from shouldering the blame.</a:t>
            </a: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1506" name="TextBox 5"/>
          <p:cNvSpPr txBox="1">
            <a:spLocks noChangeArrowheads="1"/>
          </p:cNvSpPr>
          <p:nvPr/>
        </p:nvSpPr>
        <p:spPr bwMode="auto">
          <a:xfrm>
            <a:off x="6858000" y="0"/>
            <a:ext cx="228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5: Becoming a Wife</a:t>
            </a:r>
          </a:p>
        </p:txBody>
      </p:sp>
      <p:sp>
        <p:nvSpPr>
          <p:cNvPr id="3" name="Rectangle 2"/>
          <p:cNvSpPr>
            <a:spLocks noChangeArrowheads="1"/>
          </p:cNvSpPr>
          <p:nvPr/>
        </p:nvSpPr>
        <p:spPr bwMode="auto">
          <a:xfrm>
            <a:off x="0" y="0"/>
            <a:ext cx="4572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F5E4C1"/>
                </a:solidFill>
                <a:latin typeface="Colonna MT" charset="0"/>
              </a:rPr>
              <a:t>“</a:t>
            </a:r>
            <a:r>
              <a:rPr lang="en-US" sz="2800" b="1" i="1">
                <a:solidFill>
                  <a:srgbClr val="F5E4C1"/>
                </a:solidFill>
                <a:latin typeface="Colonna MT" charset="0"/>
              </a:rPr>
              <a:t>Wives, submit yourselves unto your own husbands, as unto the Lord</a:t>
            </a:r>
            <a:r>
              <a:rPr lang="ja-JP" altLang="en-US" sz="2800" b="1" i="1">
                <a:solidFill>
                  <a:srgbClr val="F5E4C1"/>
                </a:solidFill>
                <a:latin typeface="Colonna MT" charset="0"/>
              </a:rPr>
              <a:t>”</a:t>
            </a:r>
            <a:r>
              <a:rPr lang="en-US" sz="2800" b="1" i="1">
                <a:solidFill>
                  <a:srgbClr val="F5E4C1"/>
                </a:solidFill>
                <a:latin typeface="Colonna MT" charset="0"/>
              </a:rPr>
              <a:t> </a:t>
            </a:r>
            <a:r>
              <a:rPr lang="en-US" sz="2800" b="1">
                <a:solidFill>
                  <a:srgbClr val="F5E4C1"/>
                </a:solidFill>
                <a:latin typeface="Colonna MT" charset="0"/>
              </a:rPr>
              <a:t>(Ephesians 5:22).</a:t>
            </a:r>
          </a:p>
        </p:txBody>
      </p:sp>
      <p:sp>
        <p:nvSpPr>
          <p:cNvPr id="4" name="Rectangle 3"/>
          <p:cNvSpPr>
            <a:spLocks noChangeArrowheads="1"/>
          </p:cNvSpPr>
          <p:nvPr/>
        </p:nvSpPr>
        <p:spPr bwMode="auto">
          <a:xfrm>
            <a:off x="2438400" y="1752600"/>
            <a:ext cx="45720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47AAFB"/>
                </a:solidFill>
                <a:latin typeface="Colonna MT" charset="0"/>
              </a:rPr>
              <a:t>“</a:t>
            </a:r>
            <a:r>
              <a:rPr lang="en-US" sz="2800" b="1" i="1">
                <a:solidFill>
                  <a:srgbClr val="47AAFB"/>
                </a:solidFill>
                <a:latin typeface="Colonna MT" charset="0"/>
              </a:rPr>
              <a:t>Likewise, ye wives, be in subjection to your own husbands, that, if any obey not the word, they also may without the word be won by the conversation of the wives;</a:t>
            </a:r>
            <a:r>
              <a:rPr lang="ja-JP" altLang="en-US" sz="2800" b="1" i="1">
                <a:solidFill>
                  <a:srgbClr val="47AAFB"/>
                </a:solidFill>
                <a:latin typeface="Colonna MT" charset="0"/>
              </a:rPr>
              <a:t>”</a:t>
            </a:r>
            <a:r>
              <a:rPr lang="en-US" sz="2800" b="1" i="1">
                <a:solidFill>
                  <a:srgbClr val="47AAFB"/>
                </a:solidFill>
                <a:latin typeface="Colonna MT" charset="0"/>
              </a:rPr>
              <a:t> </a:t>
            </a:r>
            <a:r>
              <a:rPr lang="en-US" sz="2800" b="1">
                <a:solidFill>
                  <a:srgbClr val="47AAFB"/>
                </a:solidFill>
                <a:latin typeface="Colonna MT" charset="0"/>
              </a:rPr>
              <a:t>(I Peter 3:1)</a:t>
            </a:r>
          </a:p>
        </p:txBody>
      </p:sp>
      <p:sp>
        <p:nvSpPr>
          <p:cNvPr id="5" name="Rectangle 4"/>
          <p:cNvSpPr>
            <a:spLocks noChangeArrowheads="1"/>
          </p:cNvSpPr>
          <p:nvPr/>
        </p:nvSpPr>
        <p:spPr bwMode="auto">
          <a:xfrm>
            <a:off x="4648200" y="5041900"/>
            <a:ext cx="44958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DCA330"/>
                </a:solidFill>
                <a:latin typeface="Colonna MT" charset="0"/>
              </a:rPr>
              <a:t>“</a:t>
            </a:r>
            <a:r>
              <a:rPr lang="en-US" sz="2800" b="1" i="1">
                <a:solidFill>
                  <a:srgbClr val="DCA330"/>
                </a:solidFill>
                <a:latin typeface="Colonna MT" charset="0"/>
              </a:rPr>
              <a:t>Wives, submit yourselves unto your own husbands, as it is fit in the Lord</a:t>
            </a:r>
            <a:r>
              <a:rPr lang="ja-JP" altLang="en-US" sz="2800" b="1" i="1">
                <a:solidFill>
                  <a:srgbClr val="DCA330"/>
                </a:solidFill>
                <a:latin typeface="Colonna MT" charset="0"/>
              </a:rPr>
              <a:t>”</a:t>
            </a:r>
            <a:r>
              <a:rPr lang="en-US" sz="2800" b="1" i="1">
                <a:solidFill>
                  <a:srgbClr val="DCA330"/>
                </a:solidFill>
                <a:latin typeface="Colonna MT" charset="0"/>
              </a:rPr>
              <a:t> </a:t>
            </a:r>
            <a:r>
              <a:rPr lang="en-US" sz="2800" b="1">
                <a:solidFill>
                  <a:srgbClr val="DCA330"/>
                </a:solidFill>
                <a:latin typeface="Colonna MT" charset="0"/>
              </a:rPr>
              <a:t>(Colossians 3:18).</a:t>
            </a: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900" decel="100000" fill="hold"/>
                                        <p:tgtEl>
                                          <p:spTgt spid="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900" decel="100000" fill="hold"/>
                                        <p:tgtEl>
                                          <p:spTgt spid="5"/>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6858000" y="0"/>
            <a:ext cx="228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5: Becoming a Wife</a:t>
            </a:r>
          </a:p>
        </p:txBody>
      </p:sp>
      <p:sp>
        <p:nvSpPr>
          <p:cNvPr id="4099" name="Rectangle 3"/>
          <p:cNvSpPr>
            <a:spLocks noChangeArrowheads="1"/>
          </p:cNvSpPr>
          <p:nvPr/>
        </p:nvSpPr>
        <p:spPr bwMode="auto">
          <a:xfrm>
            <a:off x="2971800" y="2362200"/>
            <a:ext cx="52578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2800" b="1" i="1">
                <a:solidFill>
                  <a:srgbClr val="47AAFB"/>
                </a:solidFill>
                <a:latin typeface="Colonna MT" charset="0"/>
                <a:cs typeface="Times New Roman" charset="0"/>
              </a:rPr>
              <a:t>“</a:t>
            </a:r>
            <a:r>
              <a:rPr lang="en-US" sz="2800" b="1" i="1">
                <a:solidFill>
                  <a:srgbClr val="47AAFB"/>
                </a:solidFill>
                <a:latin typeface="Colonna MT" charset="0"/>
                <a:cs typeface="Times New Roman" charset="0"/>
              </a:rPr>
              <a:t>Wives, submit yourselves unto your own husbands, as unto the Lord</a:t>
            </a:r>
            <a:r>
              <a:rPr lang="ja-JP" altLang="en-US" sz="2800" b="1" i="1">
                <a:solidFill>
                  <a:srgbClr val="47AAFB"/>
                </a:solidFill>
                <a:latin typeface="Colonna MT" charset="0"/>
                <a:cs typeface="Times New Roman" charset="0"/>
              </a:rPr>
              <a:t>”</a:t>
            </a:r>
            <a:endParaRPr lang="en-US" sz="2800" b="1">
              <a:solidFill>
                <a:srgbClr val="47AAFB"/>
              </a:solidFill>
              <a:latin typeface="Colonna MT" charset="0"/>
              <a:cs typeface="Times New Roman" charset="0"/>
            </a:endParaRPr>
          </a:p>
          <a:p>
            <a:pPr algn="ctr" eaLnBrk="0" hangingPunct="0"/>
            <a:r>
              <a:rPr lang="en-US" sz="2800" b="1">
                <a:solidFill>
                  <a:srgbClr val="47AAFB"/>
                </a:solidFill>
                <a:latin typeface="Colonna MT" charset="0"/>
                <a:cs typeface="Times New Roman" charset="0"/>
              </a:rPr>
              <a:t>(Ephesians 5:22).</a:t>
            </a:r>
            <a:r>
              <a:rPr lang="en-US" sz="2800" b="1">
                <a:solidFill>
                  <a:srgbClr val="47AAFB"/>
                </a:solidFill>
                <a:latin typeface="Colonna MT" charset="0"/>
              </a:rPr>
              <a:t> </a:t>
            </a: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500" fill="hold"/>
                                        <p:tgtEl>
                                          <p:spTgt spid="4099"/>
                                        </p:tgtEl>
                                        <p:attrNameLst>
                                          <p:attrName>ppt_w</p:attrName>
                                        </p:attrNameLst>
                                      </p:cBhvr>
                                      <p:tavLst>
                                        <p:tav tm="0">
                                          <p:val>
                                            <p:strVal val="#ppt_w*0.05"/>
                                          </p:val>
                                        </p:tav>
                                        <p:tav tm="100000">
                                          <p:val>
                                            <p:strVal val="#ppt_w"/>
                                          </p:val>
                                        </p:tav>
                                      </p:tavLst>
                                    </p:anim>
                                    <p:anim calcmode="lin" valueType="num">
                                      <p:cBhvr>
                                        <p:cTn id="8" dur="500" fill="hold"/>
                                        <p:tgtEl>
                                          <p:spTgt spid="4099"/>
                                        </p:tgtEl>
                                        <p:attrNameLst>
                                          <p:attrName>ppt_h</p:attrName>
                                        </p:attrNameLst>
                                      </p:cBhvr>
                                      <p:tavLst>
                                        <p:tav tm="0">
                                          <p:val>
                                            <p:strVal val="#ppt_h"/>
                                          </p:val>
                                        </p:tav>
                                        <p:tav tm="100000">
                                          <p:val>
                                            <p:strVal val="#ppt_h"/>
                                          </p:val>
                                        </p:tav>
                                      </p:tavLst>
                                    </p:anim>
                                    <p:anim calcmode="lin" valueType="num">
                                      <p:cBhvr>
                                        <p:cTn id="9" dur="500" fill="hold"/>
                                        <p:tgtEl>
                                          <p:spTgt spid="4099"/>
                                        </p:tgtEl>
                                        <p:attrNameLst>
                                          <p:attrName>ppt_x</p:attrName>
                                        </p:attrNameLst>
                                      </p:cBhvr>
                                      <p:tavLst>
                                        <p:tav tm="0">
                                          <p:val>
                                            <p:strVal val="#ppt_x-.2"/>
                                          </p:val>
                                        </p:tav>
                                        <p:tav tm="100000">
                                          <p:val>
                                            <p:strVal val="#ppt_x"/>
                                          </p:val>
                                        </p:tav>
                                      </p:tavLst>
                                    </p:anim>
                                    <p:anim calcmode="lin" valueType="num">
                                      <p:cBhvr>
                                        <p:cTn id="10" dur="500" fill="hold"/>
                                        <p:tgtEl>
                                          <p:spTgt spid="4099"/>
                                        </p:tgtEl>
                                        <p:attrNameLst>
                                          <p:attrName>ppt_y</p:attrName>
                                        </p:attrNameLst>
                                      </p:cBhvr>
                                      <p:tavLst>
                                        <p:tav tm="0">
                                          <p:val>
                                            <p:strVal val="#ppt_y"/>
                                          </p:val>
                                        </p:tav>
                                        <p:tav tm="100000">
                                          <p:val>
                                            <p:strVal val="#ppt_y"/>
                                          </p:val>
                                        </p:tav>
                                      </p:tavLst>
                                    </p:anim>
                                    <p:animEffect transition="in" filter="fade">
                                      <p:cBhvr>
                                        <p:cTn id="11"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122" name="TextBox 5"/>
          <p:cNvSpPr txBox="1">
            <a:spLocks noChangeArrowheads="1"/>
          </p:cNvSpPr>
          <p:nvPr/>
        </p:nvSpPr>
        <p:spPr bwMode="auto">
          <a:xfrm>
            <a:off x="6858000" y="0"/>
            <a:ext cx="228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5: Becoming a Wife</a:t>
            </a:r>
          </a:p>
        </p:txBody>
      </p:sp>
      <p:sp>
        <p:nvSpPr>
          <p:cNvPr id="5123" name="Rectangle 2"/>
          <p:cNvSpPr>
            <a:spLocks noChangeArrowheads="1"/>
          </p:cNvSpPr>
          <p:nvPr/>
        </p:nvSpPr>
        <p:spPr bwMode="auto">
          <a:xfrm>
            <a:off x="2133600" y="609600"/>
            <a:ext cx="70104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BA0631"/>
                </a:solidFill>
                <a:latin typeface="Colonna MT" charset="0"/>
              </a:rPr>
              <a:t>Many voices in our world call out to wives for attention. </a:t>
            </a:r>
          </a:p>
        </p:txBody>
      </p:sp>
      <p:sp>
        <p:nvSpPr>
          <p:cNvPr id="5124" name="Rectangle 3"/>
          <p:cNvSpPr>
            <a:spLocks noChangeArrowheads="1"/>
          </p:cNvSpPr>
          <p:nvPr/>
        </p:nvSpPr>
        <p:spPr bwMode="auto">
          <a:xfrm>
            <a:off x="2514600" y="1524000"/>
            <a:ext cx="66294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 typeface="Wingdings" charset="0"/>
              <a:buChar char="v"/>
              <a:tabLst>
                <a:tab pos="228600" algn="l"/>
              </a:tabLst>
            </a:pPr>
            <a:r>
              <a:rPr lang="en-US" sz="2800" b="1">
                <a:solidFill>
                  <a:srgbClr val="47AAFB"/>
                </a:solidFill>
                <a:latin typeface="Colonna MT" charset="0"/>
                <a:cs typeface="Times New Roman" charset="0"/>
              </a:rPr>
              <a:t>One voice tells them they should devote their time and energies to a career. </a:t>
            </a:r>
            <a:endParaRPr lang="en-US" sz="2800" b="1">
              <a:solidFill>
                <a:srgbClr val="47AAFB"/>
              </a:solidFill>
              <a:latin typeface="Colonna MT" charset="0"/>
            </a:endParaRPr>
          </a:p>
          <a:p>
            <a:pPr eaLnBrk="0" hangingPunct="0">
              <a:buFont typeface="Wingdings" charset="0"/>
              <a:buChar char="v"/>
              <a:tabLst>
                <a:tab pos="228600" algn="l"/>
              </a:tabLst>
            </a:pPr>
            <a:r>
              <a:rPr lang="en-US" sz="2800" b="1">
                <a:solidFill>
                  <a:srgbClr val="171735"/>
                </a:solidFill>
                <a:latin typeface="Colonna MT" charset="0"/>
                <a:cs typeface="Times New Roman" charset="0"/>
              </a:rPr>
              <a:t>Another voice tells them they do not need a husband at all. </a:t>
            </a:r>
          </a:p>
          <a:p>
            <a:pPr eaLnBrk="0" hangingPunct="0">
              <a:buFont typeface="Wingdings" charset="0"/>
              <a:buChar char="v"/>
              <a:tabLst>
                <a:tab pos="228600" algn="l"/>
              </a:tabLst>
            </a:pPr>
            <a:r>
              <a:rPr lang="en-US" sz="2800" b="1">
                <a:solidFill>
                  <a:srgbClr val="DCA330"/>
                </a:solidFill>
                <a:latin typeface="Colonna MT" charset="0"/>
                <a:cs typeface="Times New Roman" charset="0"/>
              </a:rPr>
              <a:t>Still others tell them they should only do what they think is best for themselves.</a:t>
            </a:r>
            <a:r>
              <a:rPr lang="en-US" sz="2800" b="1">
                <a:solidFill>
                  <a:srgbClr val="DCA330"/>
                </a:solidFill>
                <a:latin typeface="Colonna MT" charset="0"/>
              </a:rPr>
              <a:t> </a:t>
            </a:r>
          </a:p>
        </p:txBody>
      </p:sp>
      <p:sp>
        <p:nvSpPr>
          <p:cNvPr id="5125" name="Rectangle 4"/>
          <p:cNvSpPr>
            <a:spLocks noChangeArrowheads="1"/>
          </p:cNvSpPr>
          <p:nvPr/>
        </p:nvSpPr>
        <p:spPr bwMode="auto">
          <a:xfrm>
            <a:off x="2362200" y="4724400"/>
            <a:ext cx="66294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BA0631"/>
                </a:solidFill>
                <a:latin typeface="Colonna MT" charset="0"/>
                <a:cs typeface="Times New Roman" charset="0"/>
              </a:rPr>
              <a:t>In the midst of these voices, God is speaking. His Word has clear instructions for women who marry. His Word does not change from culture to culture.</a:t>
            </a:r>
            <a:endParaRPr lang="en-US" sz="2800" b="1">
              <a:solidFill>
                <a:srgbClr val="BA0631"/>
              </a:solidFill>
              <a:latin typeface="Colonna MT" charset="0"/>
            </a:endParaRP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900" decel="100000" fill="hold"/>
                                        <p:tgtEl>
                                          <p:spTgt spid="512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123"/>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5124">
                                            <p:txEl>
                                              <p:pRg st="0" end="0"/>
                                            </p:txEl>
                                          </p:spTgt>
                                        </p:tgtEl>
                                        <p:attrNameLst>
                                          <p:attrName>style.visibility</p:attrName>
                                        </p:attrNameLst>
                                      </p:cBhvr>
                                      <p:to>
                                        <p:strVal val="visible"/>
                                      </p:to>
                                    </p:set>
                                    <p:animEffect transition="in" filter="fade">
                                      <p:cBhvr>
                                        <p:cTn id="15" dur="1000"/>
                                        <p:tgtEl>
                                          <p:spTgt spid="5124">
                                            <p:txEl>
                                              <p:pRg st="0" end="0"/>
                                            </p:txEl>
                                          </p:spTgt>
                                        </p:tgtEl>
                                      </p:cBhvr>
                                    </p:animEffect>
                                    <p:anim calcmode="lin" valueType="num">
                                      <p:cBhvr>
                                        <p:cTn id="16" dur="1000" fill="hold"/>
                                        <p:tgtEl>
                                          <p:spTgt spid="5124">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5124">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124">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5124">
                                            <p:txEl>
                                              <p:pRg st="1" end="1"/>
                                            </p:txEl>
                                          </p:spTgt>
                                        </p:tgtEl>
                                        <p:attrNameLst>
                                          <p:attrName>style.visibility</p:attrName>
                                        </p:attrNameLst>
                                      </p:cBhvr>
                                      <p:to>
                                        <p:strVal val="visible"/>
                                      </p:to>
                                    </p:set>
                                    <p:animEffect transition="in" filter="fade">
                                      <p:cBhvr>
                                        <p:cTn id="23" dur="1000"/>
                                        <p:tgtEl>
                                          <p:spTgt spid="5124">
                                            <p:txEl>
                                              <p:pRg st="1" end="1"/>
                                            </p:txEl>
                                          </p:spTgt>
                                        </p:tgtEl>
                                      </p:cBhvr>
                                    </p:animEffect>
                                    <p:anim calcmode="lin" valueType="num">
                                      <p:cBhvr>
                                        <p:cTn id="24" dur="1000" fill="hold"/>
                                        <p:tgtEl>
                                          <p:spTgt spid="5124">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5124">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124">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nodeType="clickEffect">
                                  <p:stCondLst>
                                    <p:cond delay="0"/>
                                  </p:stCondLst>
                                  <p:childTnLst>
                                    <p:set>
                                      <p:cBhvr>
                                        <p:cTn id="30" dur="1" fill="hold">
                                          <p:stCondLst>
                                            <p:cond delay="0"/>
                                          </p:stCondLst>
                                        </p:cTn>
                                        <p:tgtEl>
                                          <p:spTgt spid="5124">
                                            <p:txEl>
                                              <p:pRg st="2" end="2"/>
                                            </p:txEl>
                                          </p:spTgt>
                                        </p:tgtEl>
                                        <p:attrNameLst>
                                          <p:attrName>style.visibility</p:attrName>
                                        </p:attrNameLst>
                                      </p:cBhvr>
                                      <p:to>
                                        <p:strVal val="visible"/>
                                      </p:to>
                                    </p:set>
                                    <p:animEffect transition="in" filter="fade">
                                      <p:cBhvr>
                                        <p:cTn id="31" dur="1000"/>
                                        <p:tgtEl>
                                          <p:spTgt spid="5124">
                                            <p:txEl>
                                              <p:pRg st="2" end="2"/>
                                            </p:txEl>
                                          </p:spTgt>
                                        </p:tgtEl>
                                      </p:cBhvr>
                                    </p:animEffect>
                                    <p:anim calcmode="lin" valueType="num">
                                      <p:cBhvr>
                                        <p:cTn id="32" dur="1000" fill="hold"/>
                                        <p:tgtEl>
                                          <p:spTgt spid="5124">
                                            <p:txEl>
                                              <p:pRg st="2" end="2"/>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5124">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5124">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5125"/>
                                        </p:tgtEl>
                                        <p:attrNameLst>
                                          <p:attrName>style.visibility</p:attrName>
                                        </p:attrNameLst>
                                      </p:cBhvr>
                                      <p:to>
                                        <p:strVal val="visible"/>
                                      </p:to>
                                    </p:set>
                                    <p:animEffect transition="in" filter="fade">
                                      <p:cBhvr>
                                        <p:cTn id="39" dur="1000"/>
                                        <p:tgtEl>
                                          <p:spTgt spid="5125"/>
                                        </p:tgtEl>
                                      </p:cBhvr>
                                    </p:animEffect>
                                    <p:anim calcmode="lin" valueType="num">
                                      <p:cBhvr>
                                        <p:cTn id="40" dur="1000" fill="hold"/>
                                        <p:tgtEl>
                                          <p:spTgt spid="5125"/>
                                        </p:tgtEl>
                                        <p:attrNameLst>
                                          <p:attrName>ppt_x</p:attrName>
                                        </p:attrNameLst>
                                      </p:cBhvr>
                                      <p:tavLst>
                                        <p:tav tm="0">
                                          <p:val>
                                            <p:strVal val="#ppt_x"/>
                                          </p:val>
                                        </p:tav>
                                        <p:tav tm="100000">
                                          <p:val>
                                            <p:strVal val="#ppt_x"/>
                                          </p:val>
                                        </p:tav>
                                      </p:tavLst>
                                    </p:anim>
                                    <p:anim calcmode="lin" valueType="num">
                                      <p:cBhvr>
                                        <p:cTn id="41" dur="900" decel="100000" fill="hold"/>
                                        <p:tgtEl>
                                          <p:spTgt spid="5125"/>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512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P spid="512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146" name="TextBox 5"/>
          <p:cNvSpPr txBox="1">
            <a:spLocks noChangeArrowheads="1"/>
          </p:cNvSpPr>
          <p:nvPr/>
        </p:nvSpPr>
        <p:spPr bwMode="auto">
          <a:xfrm>
            <a:off x="6858000" y="0"/>
            <a:ext cx="228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5: Becoming a Wife</a:t>
            </a:r>
          </a:p>
        </p:txBody>
      </p:sp>
      <p:sp>
        <p:nvSpPr>
          <p:cNvPr id="6147" name="Rectangle 3"/>
          <p:cNvSpPr>
            <a:spLocks noChangeArrowheads="1"/>
          </p:cNvSpPr>
          <p:nvPr/>
        </p:nvSpPr>
        <p:spPr bwMode="auto">
          <a:xfrm>
            <a:off x="0" y="0"/>
            <a:ext cx="4876800" cy="3108543"/>
          </a:xfrm>
          <a:prstGeom prst="rect">
            <a:avLst/>
          </a:prstGeom>
          <a:solidFill>
            <a:srgbClr val="171735">
              <a:alpha val="55000"/>
            </a:srgbClr>
          </a:solidFill>
          <a:ln w="9525">
            <a:noFill/>
            <a:miter lim="800000"/>
            <a:headEnd/>
            <a:tailEnd/>
          </a:ln>
          <a:effectLst/>
          <a:scene3d>
            <a:camera prst="orthographicFront"/>
            <a:lightRig rig="threePt" dir="t"/>
          </a:scene3d>
          <a:sp3d>
            <a:bevelT w="114300" prst="hardEdge"/>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2800" b="1">
                <a:solidFill>
                  <a:srgbClr val="F5E4C1"/>
                </a:solidFill>
                <a:latin typeface="Colonna MT" charset="0"/>
                <a:cs typeface="Times New Roman" charset="0"/>
              </a:rPr>
              <a:t>Women are special creatures. God designed them to fill a special function, but most have forgotten (or never known) God</a:t>
            </a:r>
            <a:r>
              <a:rPr lang="ja-JP" altLang="en-US" sz="2800" b="1">
                <a:solidFill>
                  <a:srgbClr val="F5E4C1"/>
                </a:solidFill>
                <a:latin typeface="Colonna MT" charset="0"/>
                <a:cs typeface="Times New Roman" charset="0"/>
              </a:rPr>
              <a:t>’</a:t>
            </a:r>
            <a:r>
              <a:rPr lang="en-US" sz="2800" b="1">
                <a:solidFill>
                  <a:srgbClr val="F5E4C1"/>
                </a:solidFill>
                <a:latin typeface="Colonna MT" charset="0"/>
                <a:cs typeface="Times New Roman" charset="0"/>
              </a:rPr>
              <a:t>s plan. This has caused much pain and suffering in our world.</a:t>
            </a:r>
            <a:endParaRPr lang="en-US" sz="2800" b="1">
              <a:solidFill>
                <a:srgbClr val="F5E4C1"/>
              </a:solidFill>
              <a:latin typeface="Colonna MT" charset="0"/>
            </a:endParaRPr>
          </a:p>
        </p:txBody>
      </p:sp>
      <p:sp>
        <p:nvSpPr>
          <p:cNvPr id="4" name="Rectangle 3"/>
          <p:cNvSpPr/>
          <p:nvPr/>
        </p:nvSpPr>
        <p:spPr>
          <a:xfrm>
            <a:off x="4343400" y="3318570"/>
            <a:ext cx="4800600" cy="3539430"/>
          </a:xfrm>
          <a:prstGeom prst="rect">
            <a:avLst/>
          </a:prstGeom>
          <a:solidFill>
            <a:srgbClr val="171735">
              <a:alpha val="58000"/>
            </a:srgbClr>
          </a:solidFill>
          <a:scene3d>
            <a:camera prst="orthographicFront"/>
            <a:lightRig rig="threePt" dir="t"/>
          </a:scene3d>
          <a:sp3d>
            <a:bevelT w="114300" prst="hardEdge"/>
          </a:sp3d>
        </p:spPr>
        <p:txBody>
          <a:bodyPr>
            <a:spAutoFit/>
          </a:bodyPr>
          <a:lstStyle/>
          <a:p>
            <a:pPr algn="ctr">
              <a:defRPr/>
            </a:pPr>
            <a:r>
              <a:rPr lang="en-US" sz="2800" b="1" dirty="0">
                <a:solidFill>
                  <a:srgbClr val="F5E4C1"/>
                </a:solidFill>
                <a:latin typeface="Colonna MT" pitchFamily="82" charset="0"/>
                <a:ea typeface="+mn-ea"/>
              </a:rPr>
              <a:t>Women are not the only ones who have misunderstood or never known their God-given function. Men have played a major role in women failing to find their place and be the special creatures God meant them to be.</a:t>
            </a: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box(in)">
                                      <p:cBhvr>
                                        <p:cTn id="7" dur="500"/>
                                        <p:tgtEl>
                                          <p:spTgt spid="614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5"/>
          <p:cNvSpPr txBox="1">
            <a:spLocks noChangeArrowheads="1"/>
          </p:cNvSpPr>
          <p:nvPr/>
        </p:nvSpPr>
        <p:spPr bwMode="auto">
          <a:xfrm>
            <a:off x="6858000" y="0"/>
            <a:ext cx="228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5: Becoming a Wife</a:t>
            </a:r>
          </a:p>
        </p:txBody>
      </p:sp>
      <p:sp>
        <p:nvSpPr>
          <p:cNvPr id="3" name="Rectangle 2"/>
          <p:cNvSpPr/>
          <p:nvPr/>
        </p:nvSpPr>
        <p:spPr>
          <a:xfrm>
            <a:off x="0" y="0"/>
            <a:ext cx="6858000" cy="1815882"/>
          </a:xfrm>
          <a:prstGeom prst="rect">
            <a:avLst/>
          </a:prstGeom>
          <a:solidFill>
            <a:srgbClr val="BA0631">
              <a:alpha val="54000"/>
            </a:srgbClr>
          </a:solidFill>
          <a:scene3d>
            <a:camera prst="orthographicFront"/>
            <a:lightRig rig="threePt" dir="t"/>
          </a:scene3d>
          <a:sp3d>
            <a:bevelT w="101600" prst="riblet"/>
          </a:sp3d>
        </p:spPr>
        <p:txBody>
          <a:bodyPr>
            <a:spAutoFit/>
          </a:bodyPr>
          <a:lstStyle/>
          <a:p>
            <a:pPr algn="ctr">
              <a:defRPr/>
            </a:pPr>
            <a:r>
              <a:rPr lang="en-US" sz="2800" b="1" dirty="0">
                <a:solidFill>
                  <a:srgbClr val="DCA330"/>
                </a:solidFill>
                <a:latin typeface="Colonna MT" pitchFamily="82" charset="0"/>
                <a:ea typeface="+mn-ea"/>
              </a:rPr>
              <a:t>Remember Adam and Eve? Adam was created first and given major responsibility in the world. But Adam was alone, and he needed a helper.</a:t>
            </a:r>
          </a:p>
        </p:txBody>
      </p:sp>
      <p:sp>
        <p:nvSpPr>
          <p:cNvPr id="7174" name="Rectangle 3"/>
          <p:cNvSpPr>
            <a:spLocks noChangeArrowheads="1"/>
          </p:cNvSpPr>
          <p:nvPr/>
        </p:nvSpPr>
        <p:spPr bwMode="auto">
          <a:xfrm>
            <a:off x="2057400" y="2025650"/>
            <a:ext cx="70866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2800" b="1" i="1">
                <a:solidFill>
                  <a:srgbClr val="DCA330"/>
                </a:solidFill>
                <a:latin typeface="Colonna MT" charset="0"/>
                <a:cs typeface="Times New Roman" charset="0"/>
              </a:rPr>
              <a:t>“</a:t>
            </a:r>
            <a:r>
              <a:rPr lang="en-US" sz="2800" b="1" i="1">
                <a:solidFill>
                  <a:srgbClr val="DCA330"/>
                </a:solidFill>
                <a:latin typeface="Colonna MT" charset="0"/>
                <a:cs typeface="Times New Roman" charset="0"/>
              </a:rPr>
              <a:t>And the Lord God said, It is not good that the man should be alone; I will make him an help meet for him. And the Lord God caused a deep sleep to fall upon Adam, and he slept: and he took one of his ribs, and closed up the flesh instead thereof; And the rib, which the Lord God had taken from man, made he a woman, and brought her unto the man. And Adam said, this is now bone of my bones, and flesh of my flesh: she shall be called Woman, because she was taken out of Man</a:t>
            </a:r>
            <a:r>
              <a:rPr lang="ja-JP" altLang="en-US" sz="2800" b="1" i="1">
                <a:solidFill>
                  <a:srgbClr val="DCA330"/>
                </a:solidFill>
                <a:latin typeface="Colonna MT" charset="0"/>
                <a:cs typeface="Times New Roman" charset="0"/>
              </a:rPr>
              <a:t>”</a:t>
            </a:r>
            <a:r>
              <a:rPr lang="en-US" sz="2800" b="1" i="1">
                <a:solidFill>
                  <a:srgbClr val="DCA330"/>
                </a:solidFill>
                <a:latin typeface="Colonna MT" charset="0"/>
                <a:cs typeface="Times New Roman" charset="0"/>
              </a:rPr>
              <a:t> </a:t>
            </a:r>
            <a:r>
              <a:rPr lang="en-US" sz="2800" b="1">
                <a:solidFill>
                  <a:srgbClr val="DCA330"/>
                </a:solidFill>
                <a:latin typeface="Colonna MT" charset="0"/>
                <a:cs typeface="Times New Roman" charset="0"/>
              </a:rPr>
              <a:t>(Genesis 2:18, 21-23).</a:t>
            </a:r>
            <a:endParaRPr lang="en-US" sz="2800" b="1">
              <a:solidFill>
                <a:srgbClr val="DCA330"/>
              </a:solidFill>
              <a:latin typeface="Colonna MT" charset="0"/>
            </a:endParaRP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39" presetClass="entr" presetSubtype="0" accel="100000" fill="hold" grpId="0" nodeType="clickEffect">
                                  <p:stCondLst>
                                    <p:cond delay="0"/>
                                  </p:stCondLst>
                                  <p:childTnLst>
                                    <p:set>
                                      <p:cBhvr>
                                        <p:cTn id="13" dur="1" fill="hold">
                                          <p:stCondLst>
                                            <p:cond delay="0"/>
                                          </p:stCondLst>
                                        </p:cTn>
                                        <p:tgtEl>
                                          <p:spTgt spid="7174"/>
                                        </p:tgtEl>
                                        <p:attrNameLst>
                                          <p:attrName>style.visibility</p:attrName>
                                        </p:attrNameLst>
                                      </p:cBhvr>
                                      <p:to>
                                        <p:strVal val="visible"/>
                                      </p:to>
                                    </p:set>
                                    <p:anim calcmode="lin" valueType="num">
                                      <p:cBhvr>
                                        <p:cTn id="14" dur="500" fill="hold"/>
                                        <p:tgtEl>
                                          <p:spTgt spid="7174"/>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7174"/>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7174"/>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71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8196" name="Picture 4" descr="C:\Users\Candra Poitras\Pictures\adam-and-eve[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 y="1"/>
            <a:ext cx="4495799" cy="2831912"/>
          </a:xfrm>
          <a:prstGeom prst="rect">
            <a:avLst/>
          </a:prstGeom>
          <a:ln>
            <a:noFill/>
          </a:ln>
          <a:effectLst>
            <a:softEdge rad="112500"/>
          </a:effectLst>
        </p:spPr>
      </p:pic>
      <p:pic>
        <p:nvPicPr>
          <p:cNvPr id="8197" name="Picture 5" descr="C:\Users\Candra Poitras\Pictures\100_0622[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2057400"/>
            <a:ext cx="3048000" cy="2286000"/>
          </a:xfrm>
          <a:prstGeom prst="rect">
            <a:avLst/>
          </a:prstGeom>
          <a:ln>
            <a:noFill/>
          </a:ln>
          <a:effectLst>
            <a:softEdge rad="112500"/>
          </a:effectLst>
        </p:spPr>
      </p:pic>
      <p:sp>
        <p:nvSpPr>
          <p:cNvPr id="2" name="TextBox 5"/>
          <p:cNvSpPr txBox="1">
            <a:spLocks noChangeArrowheads="1"/>
          </p:cNvSpPr>
          <p:nvPr/>
        </p:nvSpPr>
        <p:spPr bwMode="auto">
          <a:xfrm>
            <a:off x="6858000" y="0"/>
            <a:ext cx="228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5: Becoming a Wife</a:t>
            </a:r>
          </a:p>
        </p:txBody>
      </p:sp>
      <p:sp>
        <p:nvSpPr>
          <p:cNvPr id="3" name="Rectangle 3"/>
          <p:cNvSpPr>
            <a:spLocks noChangeArrowheads="1"/>
          </p:cNvSpPr>
          <p:nvPr/>
        </p:nvSpPr>
        <p:spPr bwMode="auto">
          <a:xfrm>
            <a:off x="2514600" y="2887663"/>
            <a:ext cx="6629400"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CC1704"/>
                </a:solidFill>
                <a:latin typeface="Colonna MT" charset="0"/>
                <a:cs typeface="Times New Roman" charset="0"/>
              </a:rPr>
              <a:t>God had given the woman to the first man to be a helper, to share in his responsibilities and help fulfill God</a:t>
            </a:r>
            <a:r>
              <a:rPr lang="ja-JP" altLang="en-US" sz="2800" b="1">
                <a:solidFill>
                  <a:srgbClr val="CC1704"/>
                </a:solidFill>
                <a:latin typeface="Colonna MT" charset="0"/>
                <a:cs typeface="Times New Roman" charset="0"/>
              </a:rPr>
              <a:t>’</a:t>
            </a:r>
            <a:r>
              <a:rPr lang="en-US" sz="2800" b="1">
                <a:solidFill>
                  <a:srgbClr val="CC1704"/>
                </a:solidFill>
                <a:latin typeface="Colonna MT" charset="0"/>
                <a:cs typeface="Times New Roman" charset="0"/>
              </a:rPr>
              <a:t>s purpose for their family. When she listened to the serpent, and Adam subsequently listened to her, they both disobeyed God</a:t>
            </a:r>
            <a:r>
              <a:rPr lang="ja-JP" altLang="en-US" sz="2800" b="1">
                <a:solidFill>
                  <a:srgbClr val="CC1704"/>
                </a:solidFill>
                <a:latin typeface="Colonna MT" charset="0"/>
                <a:cs typeface="Times New Roman" charset="0"/>
              </a:rPr>
              <a:t>’</a:t>
            </a:r>
            <a:r>
              <a:rPr lang="en-US" sz="2800" b="1">
                <a:solidFill>
                  <a:srgbClr val="CC1704"/>
                </a:solidFill>
                <a:latin typeface="Colonna MT" charset="0"/>
                <a:cs typeface="Times New Roman" charset="0"/>
              </a:rPr>
              <a:t>s plan. Their desire to know </a:t>
            </a:r>
            <a:r>
              <a:rPr lang="ja-JP" altLang="en-US" sz="2800" b="1">
                <a:solidFill>
                  <a:srgbClr val="CC1704"/>
                </a:solidFill>
                <a:latin typeface="Colonna MT" charset="0"/>
                <a:cs typeface="Times New Roman" charset="0"/>
              </a:rPr>
              <a:t>“</a:t>
            </a:r>
            <a:r>
              <a:rPr lang="en-US" sz="2800" b="1">
                <a:solidFill>
                  <a:srgbClr val="CC1704"/>
                </a:solidFill>
                <a:latin typeface="Colonna MT" charset="0"/>
                <a:cs typeface="Times New Roman" charset="0"/>
              </a:rPr>
              <a:t>good and evil</a:t>
            </a:r>
            <a:r>
              <a:rPr lang="ja-JP" altLang="en-US" sz="2800" b="1">
                <a:solidFill>
                  <a:srgbClr val="CC1704"/>
                </a:solidFill>
                <a:latin typeface="Colonna MT" charset="0"/>
                <a:cs typeface="Times New Roman" charset="0"/>
              </a:rPr>
              <a:t>”</a:t>
            </a:r>
            <a:r>
              <a:rPr lang="en-US" sz="2800" b="1">
                <a:solidFill>
                  <a:srgbClr val="CC1704"/>
                </a:solidFill>
                <a:latin typeface="Colonna MT" charset="0"/>
                <a:cs typeface="Times New Roman" charset="0"/>
              </a:rPr>
              <a:t> (Genesis 3:1, 4-6) overcame their desire to live as God intended.</a:t>
            </a:r>
            <a:endParaRPr lang="en-US" sz="2800" b="1">
              <a:solidFill>
                <a:srgbClr val="CC1704"/>
              </a:solidFill>
              <a:latin typeface="Colonna MT" charset="0"/>
            </a:endParaRP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218" name="TextBox 5"/>
          <p:cNvSpPr txBox="1">
            <a:spLocks noChangeArrowheads="1"/>
          </p:cNvSpPr>
          <p:nvPr/>
        </p:nvSpPr>
        <p:spPr bwMode="auto">
          <a:xfrm>
            <a:off x="6858000" y="0"/>
            <a:ext cx="228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5: Becoming a Wife</a:t>
            </a:r>
          </a:p>
        </p:txBody>
      </p:sp>
      <p:sp>
        <p:nvSpPr>
          <p:cNvPr id="9219" name="Rectangle 2"/>
          <p:cNvSpPr>
            <a:spLocks noChangeArrowheads="1"/>
          </p:cNvSpPr>
          <p:nvPr/>
        </p:nvSpPr>
        <p:spPr bwMode="auto">
          <a:xfrm>
            <a:off x="0" y="0"/>
            <a:ext cx="5562600" cy="689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600" b="1">
                <a:solidFill>
                  <a:srgbClr val="F5E4C1"/>
                </a:solidFill>
                <a:latin typeface="Colonna MT" charset="0"/>
              </a:rPr>
              <a:t>After their disobedience, Adam named the woman Eve, mother of all living (Genesis 3:20). When God came to commune with them, each blamed another (Adam blamed Eve, and Eve blamed the serpent) for their sin (Genesis 3:9-13). This </a:t>
            </a:r>
            <a:r>
              <a:rPr lang="ja-JP" altLang="en-US" sz="2600" b="1">
                <a:solidFill>
                  <a:srgbClr val="F5E4C1"/>
                </a:solidFill>
                <a:latin typeface="Colonna MT" charset="0"/>
              </a:rPr>
              <a:t>“</a:t>
            </a:r>
            <a:r>
              <a:rPr lang="en-US" sz="2600" b="1">
                <a:solidFill>
                  <a:srgbClr val="F5E4C1"/>
                </a:solidFill>
                <a:latin typeface="Colonna MT" charset="0"/>
              </a:rPr>
              <a:t>passing the blame</a:t>
            </a:r>
            <a:r>
              <a:rPr lang="ja-JP" altLang="en-US" sz="2600" b="1">
                <a:solidFill>
                  <a:srgbClr val="F5E4C1"/>
                </a:solidFill>
                <a:latin typeface="Colonna MT" charset="0"/>
              </a:rPr>
              <a:t>”</a:t>
            </a:r>
            <a:r>
              <a:rPr lang="en-US" sz="2600" b="1">
                <a:solidFill>
                  <a:srgbClr val="F5E4C1"/>
                </a:solidFill>
                <a:latin typeface="Colonna MT" charset="0"/>
              </a:rPr>
              <a:t> to others is still going on. Husbands accuse wives and wives accuse husbands, and </a:t>
            </a:r>
            <a:r>
              <a:rPr lang="ja-JP" altLang="en-US" sz="2600" b="1">
                <a:solidFill>
                  <a:srgbClr val="F5E4C1"/>
                </a:solidFill>
                <a:latin typeface="Colonna MT" charset="0"/>
              </a:rPr>
              <a:t>“</a:t>
            </a:r>
            <a:r>
              <a:rPr lang="en-US" sz="2600" b="1">
                <a:solidFill>
                  <a:srgbClr val="F5E4C1"/>
                </a:solidFill>
                <a:latin typeface="Colonna MT" charset="0"/>
              </a:rPr>
              <a:t>no one</a:t>
            </a:r>
            <a:r>
              <a:rPr lang="ja-JP" altLang="en-US" sz="2600" b="1">
                <a:solidFill>
                  <a:srgbClr val="F5E4C1"/>
                </a:solidFill>
                <a:latin typeface="Colonna MT" charset="0"/>
              </a:rPr>
              <a:t>”</a:t>
            </a:r>
            <a:r>
              <a:rPr lang="en-US" sz="2600" b="1">
                <a:solidFill>
                  <a:srgbClr val="F5E4C1"/>
                </a:solidFill>
                <a:latin typeface="Colonna MT" charset="0"/>
              </a:rPr>
              <a:t> accepts the blame for anything. If we take a close look at God</a:t>
            </a:r>
            <a:r>
              <a:rPr lang="ja-JP" altLang="en-US" sz="2600" b="1">
                <a:solidFill>
                  <a:srgbClr val="F5E4C1"/>
                </a:solidFill>
                <a:latin typeface="Colonna MT" charset="0"/>
              </a:rPr>
              <a:t>’</a:t>
            </a:r>
            <a:r>
              <a:rPr lang="en-US" sz="2600" b="1">
                <a:solidFill>
                  <a:srgbClr val="F5E4C1"/>
                </a:solidFill>
                <a:latin typeface="Colonna MT" charset="0"/>
              </a:rPr>
              <a:t>s design for the family, we will discover that </a:t>
            </a:r>
            <a:r>
              <a:rPr lang="ja-JP" altLang="en-US" sz="2600" b="1">
                <a:solidFill>
                  <a:srgbClr val="F5E4C1"/>
                </a:solidFill>
                <a:latin typeface="Colonna MT" charset="0"/>
              </a:rPr>
              <a:t>“</a:t>
            </a:r>
            <a:r>
              <a:rPr lang="en-US" sz="2600" b="1">
                <a:solidFill>
                  <a:srgbClr val="F5E4C1"/>
                </a:solidFill>
                <a:latin typeface="Colonna MT" charset="0"/>
              </a:rPr>
              <a:t>everyone</a:t>
            </a:r>
            <a:r>
              <a:rPr lang="ja-JP" altLang="en-US" sz="2600" b="1">
                <a:solidFill>
                  <a:srgbClr val="F5E4C1"/>
                </a:solidFill>
                <a:latin typeface="Colonna MT" charset="0"/>
              </a:rPr>
              <a:t>”</a:t>
            </a:r>
            <a:r>
              <a:rPr lang="en-US" sz="2600" b="1">
                <a:solidFill>
                  <a:srgbClr val="F5E4C1"/>
                </a:solidFill>
                <a:latin typeface="Colonna MT" charset="0"/>
              </a:rPr>
              <a:t> is to blame. We have forgotten God</a:t>
            </a:r>
            <a:r>
              <a:rPr lang="ja-JP" altLang="en-US" sz="2600" b="1">
                <a:solidFill>
                  <a:srgbClr val="F5E4C1"/>
                </a:solidFill>
                <a:latin typeface="Colonna MT" charset="0"/>
              </a:rPr>
              <a:t>’</a:t>
            </a:r>
            <a:r>
              <a:rPr lang="en-US" sz="2600" b="1">
                <a:solidFill>
                  <a:srgbClr val="F5E4C1"/>
                </a:solidFill>
                <a:latin typeface="Colonna MT" charset="0"/>
              </a:rPr>
              <a:t>s plan, failed to follow it, and the family is paying for this mistake.</a:t>
            </a:r>
          </a:p>
        </p:txBody>
      </p:sp>
      <p:pic>
        <p:nvPicPr>
          <p:cNvPr id="2" name="Picture 3" descr="C:\Users\Candra Poitras\Pictures\fleeing_the_garden_of_eden[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43600" y="1828800"/>
            <a:ext cx="2672477" cy="3276600"/>
          </a:xfrm>
          <a:prstGeom prst="rect">
            <a:avLst/>
          </a:prstGeom>
          <a:ln>
            <a:noFill/>
          </a:ln>
          <a:effectLst>
            <a:softEdge rad="112500"/>
          </a:effectLst>
        </p:spPr>
      </p:pic>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
          <p:cNvSpPr txBox="1">
            <a:spLocks noChangeArrowheads="1"/>
          </p:cNvSpPr>
          <p:nvPr/>
        </p:nvSpPr>
        <p:spPr bwMode="auto">
          <a:xfrm>
            <a:off x="6858000" y="0"/>
            <a:ext cx="228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5: Becoming a Wife</a:t>
            </a:r>
          </a:p>
        </p:txBody>
      </p:sp>
      <p:sp>
        <p:nvSpPr>
          <p:cNvPr id="10243" name="Rectangle 3"/>
          <p:cNvSpPr>
            <a:spLocks noChangeArrowheads="1"/>
          </p:cNvSpPr>
          <p:nvPr/>
        </p:nvSpPr>
        <p:spPr bwMode="auto">
          <a:xfrm>
            <a:off x="2895600" y="909638"/>
            <a:ext cx="57150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DCA330"/>
                </a:solidFill>
                <a:latin typeface="Colonna MT" charset="0"/>
                <a:cs typeface="Times New Roman" charset="0"/>
              </a:rPr>
              <a:t>She should return to her beginning. If God created her to be a </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helpmeet,</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 she should learn how to be one. Many women do not understand what this means. They have followed their husbands in trying to put their own interpretation on God</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s design. Anytime humans try to decide right and wrong for themselves, they mess up more than their own lives.</a:t>
            </a:r>
            <a:endParaRPr lang="en-US" sz="2800" b="1">
              <a:solidFill>
                <a:srgbClr val="DCA330"/>
              </a:solidFill>
              <a:latin typeface="Colonna MT" charset="0"/>
            </a:endParaRP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animEffect transition="in" filter="diamond(in)">
                                      <p:cBhvr>
                                        <p:cTn id="7" dur="5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266" name="TextBox 5"/>
          <p:cNvSpPr txBox="1">
            <a:spLocks noChangeArrowheads="1"/>
          </p:cNvSpPr>
          <p:nvPr/>
        </p:nvSpPr>
        <p:spPr bwMode="auto">
          <a:xfrm>
            <a:off x="6858000" y="0"/>
            <a:ext cx="228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5: Becoming a Wife</a:t>
            </a:r>
          </a:p>
        </p:txBody>
      </p:sp>
      <p:sp>
        <p:nvSpPr>
          <p:cNvPr id="3" name="Rectangle 2"/>
          <p:cNvSpPr/>
          <p:nvPr/>
        </p:nvSpPr>
        <p:spPr>
          <a:xfrm>
            <a:off x="304800" y="609600"/>
            <a:ext cx="8686800" cy="2092881"/>
          </a:xfrm>
          <a:prstGeom prst="rect">
            <a:avLst/>
          </a:prstGeom>
          <a:solidFill>
            <a:srgbClr val="171735">
              <a:alpha val="97000"/>
            </a:srgbClr>
          </a:solidFill>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600" b="1">
                <a:solidFill>
                  <a:srgbClr val="BA0631"/>
                </a:solidFill>
                <a:latin typeface="Colonna MT" charset="0"/>
              </a:rPr>
              <a:t>Did you ever wonder why God did not make the woman from the dust of the ground like He did the man? Do you know why He removed a rib from the man and used it as the starting point of the woman? The Bible never answers these questions, but it does give clues to the puzzles they present:</a:t>
            </a:r>
          </a:p>
        </p:txBody>
      </p:sp>
      <p:sp>
        <p:nvSpPr>
          <p:cNvPr id="11267" name="Rectangle 3"/>
          <p:cNvSpPr>
            <a:spLocks noChangeArrowheads="1"/>
          </p:cNvSpPr>
          <p:nvPr/>
        </p:nvSpPr>
        <p:spPr bwMode="auto">
          <a:xfrm>
            <a:off x="685800" y="3048000"/>
            <a:ext cx="8305800" cy="2893100"/>
          </a:xfrm>
          <a:prstGeom prst="rect">
            <a:avLst/>
          </a:prstGeom>
          <a:solidFill>
            <a:srgbClr val="171735">
              <a:alpha val="91000"/>
            </a:srgbClr>
          </a:solidFill>
          <a:ln w="9525">
            <a:noFill/>
            <a:miter lim="800000"/>
            <a:headEnd/>
            <a:tailEnd/>
          </a:ln>
          <a:effectLst/>
          <a:scene3d>
            <a:camera prst="orthographicFront"/>
            <a:lightRig rig="threePt" dir="t"/>
          </a:scene3d>
          <a:sp3d>
            <a:bevelT/>
          </a:sp3d>
        </p:spPr>
        <p:txBody>
          <a:bodyPr anchor="ctr">
            <a:spAutoFit/>
          </a:bodyPr>
          <a:lstStyle>
            <a:lvl1pPr eaLnBrk="0" hangingPunct="0">
              <a:tabLst>
                <a:tab pos="228600" algn="l"/>
              </a:tabLst>
              <a:defRPr>
                <a:solidFill>
                  <a:schemeClr val="tx1"/>
                </a:solidFill>
                <a:latin typeface="Arial" charset="0"/>
                <a:ea typeface="ＭＳ Ｐゴシック" charset="0"/>
              </a:defRPr>
            </a:lvl1pPr>
            <a:lvl2pPr marL="742950" indent="-285750" eaLnBrk="0" hangingPunct="0">
              <a:tabLst>
                <a:tab pos="228600" algn="l"/>
              </a:tabLst>
              <a:defRPr>
                <a:solidFill>
                  <a:schemeClr val="tx1"/>
                </a:solidFill>
                <a:latin typeface="Arial" charset="0"/>
                <a:ea typeface="ＭＳ Ｐゴシック" charset="0"/>
              </a:defRPr>
            </a:lvl2pPr>
            <a:lvl3pPr marL="1143000" indent="-228600" eaLnBrk="0" hangingPunct="0">
              <a:tabLst>
                <a:tab pos="228600" algn="l"/>
              </a:tabLst>
              <a:defRPr>
                <a:solidFill>
                  <a:schemeClr val="tx1"/>
                </a:solidFill>
                <a:latin typeface="Arial" charset="0"/>
                <a:ea typeface="ＭＳ Ｐゴシック" charset="0"/>
              </a:defRPr>
            </a:lvl3pPr>
            <a:lvl4pPr marL="1600200" indent="-228600" eaLnBrk="0" hangingPunct="0">
              <a:tabLst>
                <a:tab pos="228600" algn="l"/>
              </a:tabLst>
              <a:defRPr>
                <a:solidFill>
                  <a:schemeClr val="tx1"/>
                </a:solidFill>
                <a:latin typeface="Arial" charset="0"/>
                <a:ea typeface="ＭＳ Ｐゴシック" charset="0"/>
              </a:defRPr>
            </a:lvl4pPr>
            <a:lvl5pPr marL="2057400" indent="-228600" eaLnBrk="0" hangingPunct="0">
              <a:tabLst>
                <a:tab pos="228600" algn="l"/>
              </a:tabLst>
              <a:defRPr>
                <a:solidFill>
                  <a:schemeClr val="tx1"/>
                </a:solidFill>
                <a:latin typeface="Arial" charset="0"/>
                <a:ea typeface="ＭＳ Ｐゴシック" charset="0"/>
              </a:defRPr>
            </a:lvl5pPr>
            <a:lvl6pPr marL="25146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6pPr>
            <a:lvl7pPr marL="29718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7pPr>
            <a:lvl8pPr marL="34290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8pPr>
            <a:lvl9pPr marL="38862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9pPr>
          </a:lstStyle>
          <a:p>
            <a:pPr>
              <a:buFontTx/>
              <a:buChar char="•"/>
            </a:pPr>
            <a:r>
              <a:rPr lang="en-US" sz="2600" b="1">
                <a:solidFill>
                  <a:srgbClr val="47AAFB"/>
                </a:solidFill>
                <a:latin typeface="Colonna MT" charset="0"/>
                <a:cs typeface="Times New Roman" charset="0"/>
              </a:rPr>
              <a:t>She was to be a helper for the man (Genesis 2:18).</a:t>
            </a:r>
            <a:endParaRPr lang="en-US" sz="2600" b="1">
              <a:solidFill>
                <a:srgbClr val="47AAFB"/>
              </a:solidFill>
              <a:latin typeface="Colonna MT" charset="0"/>
            </a:endParaRPr>
          </a:p>
          <a:p>
            <a:pPr>
              <a:buFontTx/>
              <a:buChar char="•"/>
            </a:pPr>
            <a:r>
              <a:rPr lang="en-US" sz="2600" b="1">
                <a:solidFill>
                  <a:srgbClr val="DCA330"/>
                </a:solidFill>
                <a:latin typeface="Colonna MT" charset="0"/>
                <a:cs typeface="Times New Roman" charset="0"/>
              </a:rPr>
              <a:t>The man called her </a:t>
            </a:r>
            <a:r>
              <a:rPr lang="ja-JP" altLang="en-US" sz="2600" b="1">
                <a:solidFill>
                  <a:srgbClr val="DCA330"/>
                </a:solidFill>
                <a:latin typeface="Colonna MT" charset="0"/>
                <a:cs typeface="Times New Roman" charset="0"/>
              </a:rPr>
              <a:t>“</a:t>
            </a:r>
            <a:r>
              <a:rPr lang="en-US" sz="2600" b="1">
                <a:solidFill>
                  <a:srgbClr val="DCA330"/>
                </a:solidFill>
                <a:latin typeface="Colonna MT" charset="0"/>
                <a:cs typeface="Times New Roman" charset="0"/>
              </a:rPr>
              <a:t>bone of my bones and flesh of my flesh</a:t>
            </a:r>
            <a:r>
              <a:rPr lang="ja-JP" altLang="en-US" sz="2600" b="1">
                <a:solidFill>
                  <a:srgbClr val="DCA330"/>
                </a:solidFill>
                <a:latin typeface="Colonna MT" charset="0"/>
                <a:cs typeface="Times New Roman" charset="0"/>
              </a:rPr>
              <a:t>”</a:t>
            </a:r>
            <a:r>
              <a:rPr lang="en-US" sz="2600" b="1">
                <a:solidFill>
                  <a:srgbClr val="DCA330"/>
                </a:solidFill>
                <a:latin typeface="Colonna MT" charset="0"/>
                <a:cs typeface="Times New Roman" charset="0"/>
              </a:rPr>
              <a:t> because she was taken out of him (Genesis 2:23).</a:t>
            </a:r>
            <a:endParaRPr lang="en-US" sz="2600" b="1">
              <a:solidFill>
                <a:srgbClr val="DCA330"/>
              </a:solidFill>
              <a:latin typeface="Colonna MT" charset="0"/>
            </a:endParaRPr>
          </a:p>
          <a:p>
            <a:pPr>
              <a:buFontTx/>
              <a:buChar char="•"/>
            </a:pPr>
            <a:r>
              <a:rPr lang="en-US" sz="2600" b="1">
                <a:solidFill>
                  <a:srgbClr val="BA0631"/>
                </a:solidFill>
                <a:latin typeface="Colonna MT" charset="0"/>
                <a:cs typeface="Times New Roman" charset="0"/>
              </a:rPr>
              <a:t>The woman was created for the man (I Corinthians 11:8-9).</a:t>
            </a:r>
          </a:p>
          <a:p>
            <a:pPr>
              <a:buFont typeface="Arial" charset="0"/>
              <a:buChar char="•"/>
            </a:pPr>
            <a:r>
              <a:rPr lang="en-US" sz="2600" b="1">
                <a:solidFill>
                  <a:srgbClr val="F5E4C1"/>
                </a:solidFill>
                <a:latin typeface="Colonna MT" charset="0"/>
                <a:cs typeface="Times New Roman" charset="0"/>
              </a:rPr>
              <a:t>The woman was supposed to be so close to the man that he would change his loyalties from his parents and </a:t>
            </a:r>
            <a:r>
              <a:rPr lang="ja-JP" altLang="en-US" sz="2600" b="1">
                <a:solidFill>
                  <a:srgbClr val="F5E4C1"/>
                </a:solidFill>
                <a:latin typeface="Colonna MT" charset="0"/>
                <a:cs typeface="Times New Roman" charset="0"/>
              </a:rPr>
              <a:t>“</a:t>
            </a:r>
            <a:r>
              <a:rPr lang="en-US" sz="2600" b="1">
                <a:solidFill>
                  <a:srgbClr val="F5E4C1"/>
                </a:solidFill>
                <a:latin typeface="Colonna MT" charset="0"/>
                <a:cs typeface="Times New Roman" charset="0"/>
              </a:rPr>
              <a:t>stick to</a:t>
            </a:r>
            <a:r>
              <a:rPr lang="ja-JP" altLang="en-US" sz="2600" b="1">
                <a:solidFill>
                  <a:srgbClr val="F5E4C1"/>
                </a:solidFill>
                <a:latin typeface="Colonna MT" charset="0"/>
                <a:cs typeface="Times New Roman" charset="0"/>
              </a:rPr>
              <a:t>”</a:t>
            </a:r>
            <a:r>
              <a:rPr lang="en-US" sz="2600" b="1">
                <a:solidFill>
                  <a:srgbClr val="F5E4C1"/>
                </a:solidFill>
                <a:latin typeface="Colonna MT" charset="0"/>
                <a:cs typeface="Times New Roman" charset="0"/>
              </a:rPr>
              <a:t> her (Genesis 2:24; Matthew 19:5; Ephesians 5:31).</a:t>
            </a:r>
            <a:r>
              <a:rPr lang="en-US" sz="2600" b="1">
                <a:solidFill>
                  <a:srgbClr val="F5E4C1"/>
                </a:solidFill>
                <a:latin typeface="Colonna MT" charset="0"/>
              </a:rPr>
              <a:t> </a:t>
            </a: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290">
                                          <p:stCondLst>
                                            <p:cond delay="0"/>
                                          </p:stCondLst>
                                        </p:cTn>
                                        <p:tgtEl>
                                          <p:spTgt spid="3"/>
                                        </p:tgtEl>
                                      </p:cBhvr>
                                    </p:animEffect>
                                    <p:anim calcmode="lin" valueType="num">
                                      <p:cBhvr>
                                        <p:cTn id="8" dur="911"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gtEl>
                                      </p:cBhvr>
                                      <p:to x="100000" y="60000"/>
                                    </p:animScale>
                                    <p:animScale>
                                      <p:cBhvr>
                                        <p:cTn id="14" dur="83" decel="50000">
                                          <p:stCondLst>
                                            <p:cond delay="338"/>
                                          </p:stCondLst>
                                        </p:cTn>
                                        <p:tgtEl>
                                          <p:spTgt spid="3"/>
                                        </p:tgtEl>
                                      </p:cBhvr>
                                      <p:to x="100000" y="100000"/>
                                    </p:animScale>
                                    <p:animScale>
                                      <p:cBhvr>
                                        <p:cTn id="15" dur="13">
                                          <p:stCondLst>
                                            <p:cond delay="656"/>
                                          </p:stCondLst>
                                        </p:cTn>
                                        <p:tgtEl>
                                          <p:spTgt spid="3"/>
                                        </p:tgtEl>
                                      </p:cBhvr>
                                      <p:to x="100000" y="80000"/>
                                    </p:animScale>
                                    <p:animScale>
                                      <p:cBhvr>
                                        <p:cTn id="16" dur="83" decel="50000">
                                          <p:stCondLst>
                                            <p:cond delay="669"/>
                                          </p:stCondLst>
                                        </p:cTn>
                                        <p:tgtEl>
                                          <p:spTgt spid="3"/>
                                        </p:tgtEl>
                                      </p:cBhvr>
                                      <p:to x="100000" y="100000"/>
                                    </p:animScale>
                                    <p:animScale>
                                      <p:cBhvr>
                                        <p:cTn id="17" dur="13">
                                          <p:stCondLst>
                                            <p:cond delay="821"/>
                                          </p:stCondLst>
                                        </p:cTn>
                                        <p:tgtEl>
                                          <p:spTgt spid="3"/>
                                        </p:tgtEl>
                                      </p:cBhvr>
                                      <p:to x="100000" y="90000"/>
                                    </p:animScale>
                                    <p:animScale>
                                      <p:cBhvr>
                                        <p:cTn id="18" dur="83" decel="50000">
                                          <p:stCondLst>
                                            <p:cond delay="834"/>
                                          </p:stCondLst>
                                        </p:cTn>
                                        <p:tgtEl>
                                          <p:spTgt spid="3"/>
                                        </p:tgtEl>
                                      </p:cBhvr>
                                      <p:to x="100000" y="100000"/>
                                    </p:animScale>
                                    <p:animScale>
                                      <p:cBhvr>
                                        <p:cTn id="19" dur="13">
                                          <p:stCondLst>
                                            <p:cond delay="904"/>
                                          </p:stCondLst>
                                        </p:cTn>
                                        <p:tgtEl>
                                          <p:spTgt spid="3"/>
                                        </p:tgtEl>
                                      </p:cBhvr>
                                      <p:to x="100000" y="95000"/>
                                    </p:animScale>
                                    <p:animScale>
                                      <p:cBhvr>
                                        <p:cTn id="20" dur="83" decel="50000">
                                          <p:stCondLst>
                                            <p:cond delay="917"/>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ixed_fabric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mixed_fabrics</Template>
  <TotalTime>1757</TotalTime>
  <Words>2054</Words>
  <Application>Microsoft Macintosh PowerPoint</Application>
  <PresentationFormat>On-screen Show (4:3)</PresentationFormat>
  <Paragraphs>67</Paragraphs>
  <Slides>19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Tahoma</vt:lpstr>
      <vt:lpstr>Calibri</vt:lpstr>
      <vt:lpstr>Bernard MT Condensed</vt:lpstr>
      <vt:lpstr>Colonna MT</vt:lpstr>
      <vt:lpstr>Times New Roman</vt:lpstr>
      <vt:lpstr>Wingdings</vt:lpstr>
      <vt:lpstr>mixed_fabrics</vt:lpstr>
      <vt:lpstr>Family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Life</dc:title>
  <dc:creator>Candra Poitras</dc:creator>
  <cp:lastModifiedBy>Ashton Loyd</cp:lastModifiedBy>
  <cp:revision>5</cp:revision>
  <dcterms:created xsi:type="dcterms:W3CDTF">2010-10-03T01:07:11Z</dcterms:created>
  <dcterms:modified xsi:type="dcterms:W3CDTF">2018-02-17T17:53:07Z</dcterms:modified>
</cp:coreProperties>
</file>