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6"/>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AAFB"/>
    <a:srgbClr val="F2DDB4"/>
    <a:srgbClr val="DCA330"/>
    <a:srgbClr val="BA0631"/>
    <a:srgbClr val="171735"/>
    <a:srgbClr val="CC1704"/>
    <a:srgbClr val="6C2C04"/>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76" d="100"/>
          <a:sy n="76" d="100"/>
        </p:scale>
        <p:origin x="-972" y="-7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B9D5471-AD43-47B7-8D7F-079937DCDA2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rgbClr val="FFCC66"/>
          </a:solidFill>
          <a:latin typeface="+mj-lt"/>
          <a:ea typeface="+mj-ea"/>
          <a:cs typeface="+mj-cs"/>
        </a:defRPr>
      </a:lvl1pPr>
      <a:lvl2pPr algn="l" rtl="0" eaLnBrk="0" fontAlgn="base" hangingPunct="0">
        <a:spcBef>
          <a:spcPct val="0"/>
        </a:spcBef>
        <a:spcAft>
          <a:spcPct val="0"/>
        </a:spcAft>
        <a:defRPr sz="3200">
          <a:solidFill>
            <a:srgbClr val="FFCC66"/>
          </a:solidFill>
          <a:latin typeface="Tahoma" pitchFamily="34" charset="0"/>
        </a:defRPr>
      </a:lvl2pPr>
      <a:lvl3pPr algn="l" rtl="0" eaLnBrk="0" fontAlgn="base" hangingPunct="0">
        <a:spcBef>
          <a:spcPct val="0"/>
        </a:spcBef>
        <a:spcAft>
          <a:spcPct val="0"/>
        </a:spcAft>
        <a:defRPr sz="3200">
          <a:solidFill>
            <a:srgbClr val="FFCC66"/>
          </a:solidFill>
          <a:latin typeface="Tahoma" pitchFamily="34" charset="0"/>
        </a:defRPr>
      </a:lvl3pPr>
      <a:lvl4pPr algn="l" rtl="0" eaLnBrk="0" fontAlgn="base" hangingPunct="0">
        <a:spcBef>
          <a:spcPct val="0"/>
        </a:spcBef>
        <a:spcAft>
          <a:spcPct val="0"/>
        </a:spcAft>
        <a:defRPr sz="3200">
          <a:solidFill>
            <a:srgbClr val="FFCC66"/>
          </a:solidFill>
          <a:latin typeface="Tahoma" pitchFamily="34" charset="0"/>
        </a:defRPr>
      </a:lvl4pPr>
      <a:lvl5pPr algn="l" rtl="0" eaLnBrk="0" fontAlgn="base" hangingPunct="0">
        <a:spcBef>
          <a:spcPct val="0"/>
        </a:spcBef>
        <a:spcAft>
          <a:spcPct val="0"/>
        </a:spcAft>
        <a:defRPr sz="3200">
          <a:solidFill>
            <a:srgbClr val="FFCC66"/>
          </a:solidFill>
          <a:latin typeface="Tahoma" pitchFamily="34"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953000" y="5181600"/>
            <a:ext cx="4191000" cy="609600"/>
          </a:xfrm>
        </p:spPr>
        <p:txBody>
          <a:bodyPr/>
          <a:lstStyle/>
          <a:p>
            <a:pPr eaLnBrk="1" hangingPunct="1"/>
            <a:r>
              <a:rPr lang="en-US" sz="2400" smtClean="0">
                <a:solidFill>
                  <a:srgbClr val="DCA330"/>
                </a:solidFill>
                <a:latin typeface="Bernard MT Condensed" pitchFamily="18" charset="0"/>
              </a:rPr>
              <a:t>Lesson 7: Understanding Marriage</a:t>
            </a:r>
          </a:p>
        </p:txBody>
      </p:sp>
      <p:sp>
        <p:nvSpPr>
          <p:cNvPr id="4" name="Title 3"/>
          <p:cNvSpPr>
            <a:spLocks noGrp="1"/>
          </p:cNvSpPr>
          <p:nvPr>
            <p:ph type="ctrTitle"/>
          </p:nvPr>
        </p:nvSpPr>
        <p:spPr>
          <a:xfrm>
            <a:off x="4953000" y="3962400"/>
            <a:ext cx="4191000" cy="1219200"/>
          </a:xfrm>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w="9525">
            <a:noFill/>
            <a:miter lim="800000"/>
            <a:headEnd/>
            <a:tailEnd/>
          </a:ln>
        </p:spPr>
        <p:txBody>
          <a:bodyPr>
            <a:spAutoFit/>
          </a:bodyPr>
          <a:lstStyle/>
          <a:p>
            <a:pPr algn="ctr"/>
            <a:r>
              <a:rPr lang="en-US" sz="2400">
                <a:solidFill>
                  <a:srgbClr val="DCA330"/>
                </a:solidFill>
                <a:latin typeface="Bernard MT Condensed" pitchFamily="18" charset="0"/>
              </a:rPr>
              <a:t>Linda Poitras</a:t>
            </a: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0" y="0"/>
            <a:ext cx="5562600" cy="1816100"/>
          </a:xfrm>
          <a:prstGeom prst="rect">
            <a:avLst/>
          </a:prstGeom>
          <a:noFill/>
          <a:ln w="9525">
            <a:noFill/>
            <a:miter lim="800000"/>
            <a:headEnd/>
            <a:tailEnd/>
          </a:ln>
        </p:spPr>
        <p:txBody>
          <a:bodyPr>
            <a:spAutoFit/>
          </a:bodyPr>
          <a:lstStyle/>
          <a:p>
            <a:r>
              <a:rPr lang="en-US" sz="2800" b="1">
                <a:solidFill>
                  <a:srgbClr val="F2DDB4"/>
                </a:solidFill>
                <a:latin typeface="Colonna MT" pitchFamily="82" charset="0"/>
              </a:rPr>
              <a:t>This sacred covenant has become just words spoken without much thought and little (or no) prayer. We need to remind ourselves that:</a:t>
            </a:r>
          </a:p>
        </p:txBody>
      </p:sp>
      <p:sp>
        <p:nvSpPr>
          <p:cNvPr id="12291" name="Rectangle 3"/>
          <p:cNvSpPr>
            <a:spLocks noChangeArrowheads="1"/>
          </p:cNvSpPr>
          <p:nvPr/>
        </p:nvSpPr>
        <p:spPr bwMode="auto">
          <a:xfrm>
            <a:off x="457200" y="1828800"/>
            <a:ext cx="5029200" cy="4401205"/>
          </a:xfrm>
          <a:prstGeom prst="rect">
            <a:avLst/>
          </a:prstGeom>
          <a:solidFill>
            <a:srgbClr val="171735">
              <a:alpha val="90000"/>
            </a:srgbClr>
          </a:solidFill>
          <a:ln w="9525">
            <a:noFill/>
            <a:miter lim="800000"/>
            <a:headEnd/>
            <a:tailEnd/>
          </a:ln>
          <a:effectLst/>
          <a:scene3d>
            <a:camera prst="orthographicFront"/>
            <a:lightRig rig="threePt" dir="t"/>
          </a:scene3d>
          <a:sp3d>
            <a:bevelT w="114300" prst="artDeco"/>
          </a:sp3d>
        </p:spPr>
        <p:txBody>
          <a:bodyPr anchor="ctr">
            <a:spAutoFit/>
          </a:bodyPr>
          <a:lstStyle/>
          <a:p>
            <a:pPr eaLnBrk="0" hangingPunct="0">
              <a:buFont typeface="Arial" pitchFamily="34" charset="0"/>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God is the one who designed the pattern for marriage (Matthew 19:4-6).</a:t>
            </a:r>
            <a:endParaRPr lang="en-US" sz="2800" b="1" dirty="0">
              <a:solidFill>
                <a:srgbClr val="BA0631"/>
              </a:solidFill>
              <a:latin typeface="Colonna MT" pitchFamily="82" charset="0"/>
            </a:endParaRPr>
          </a:p>
          <a:p>
            <a:pPr eaLnBrk="0" hangingPunct="0">
              <a:buFont typeface="Arial" pitchFamily="34" charset="0"/>
              <a:buChar char="•"/>
              <a:tabLst>
                <a:tab pos="228600" algn="l"/>
              </a:tabLst>
              <a:defRPr/>
            </a:pPr>
            <a:r>
              <a:rPr lang="en-US" sz="2800" b="1" dirty="0">
                <a:solidFill>
                  <a:srgbClr val="47AAFB"/>
                </a:solidFill>
                <a:latin typeface="Colonna MT" pitchFamily="82" charset="0"/>
                <a:ea typeface="Times New Roman" pitchFamily="18" charset="0"/>
                <a:cs typeface="Times New Roman" pitchFamily="18" charset="0"/>
              </a:rPr>
              <a:t>God commanded that a marriage continue until the death of one of the people involved (Romans 7:1-3).</a:t>
            </a:r>
            <a:endParaRPr lang="en-US" sz="2800" b="1" dirty="0">
              <a:solidFill>
                <a:srgbClr val="47AAFB"/>
              </a:solidFill>
              <a:latin typeface="Colonna MT" pitchFamily="82" charset="0"/>
            </a:endParaRPr>
          </a:p>
          <a:p>
            <a:pPr eaLnBrk="0" hangingPunct="0">
              <a:buFont typeface="Arial" pitchFamily="34" charset="0"/>
              <a:buChar char="•"/>
              <a:tabLst>
                <a:tab pos="228600" algn="l"/>
              </a:tabLst>
              <a:defRPr/>
            </a:pPr>
            <a:r>
              <a:rPr lang="en-US" sz="2800" b="1" dirty="0">
                <a:solidFill>
                  <a:srgbClr val="F2DDB4"/>
                </a:solidFill>
                <a:latin typeface="Colonna MT" pitchFamily="82" charset="0"/>
                <a:ea typeface="Times New Roman" pitchFamily="18" charset="0"/>
                <a:cs typeface="Times New Roman" pitchFamily="18" charset="0"/>
              </a:rPr>
              <a:t>God commanded that the institution of marriage continue until His return (Mark 12:25).</a:t>
            </a:r>
            <a:endParaRPr lang="en-US" sz="2800" b="1" dirty="0">
              <a:solidFill>
                <a:srgbClr val="F2DDB4"/>
              </a:solidFill>
              <a:latin typeface="Colonna MT" pitchFamily="82" charset="0"/>
            </a:endParaRPr>
          </a:p>
        </p:txBody>
      </p:sp>
      <p:sp>
        <p:nvSpPr>
          <p:cNvPr id="6" name="Sun 5"/>
          <p:cNvSpPr/>
          <p:nvPr/>
        </p:nvSpPr>
        <p:spPr>
          <a:xfrm>
            <a:off x="5943600" y="1219200"/>
            <a:ext cx="2971800" cy="4343400"/>
          </a:xfrm>
          <a:prstGeom prst="sun">
            <a:avLst/>
          </a:prstGeom>
          <a:solidFill>
            <a:srgbClr val="BA0631"/>
          </a:solidFill>
          <a:ln w="69850">
            <a:solidFill>
              <a:srgbClr val="47AAFB"/>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500" fill="hold"/>
                                        <p:tgtEl>
                                          <p:spTgt spid="12291">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122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1229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500" fill="hold"/>
                                        <p:tgtEl>
                                          <p:spTgt spid="12291">
                                            <p:txEl>
                                              <p:pRg st="1" end="1"/>
                                            </p:txEl>
                                          </p:spTgt>
                                        </p:tgtEl>
                                        <p:attrNameLst>
                                          <p:attrName>ppt_x</p:attrName>
                                        </p:attrNameLst>
                                      </p:cBhvr>
                                      <p:tavLst>
                                        <p:tav tm="0">
                                          <p:val>
                                            <p:strVal val="#ppt_x-.2"/>
                                          </p:val>
                                        </p:tav>
                                        <p:tav tm="100000">
                                          <p:val>
                                            <p:strVal val="#ppt_x"/>
                                          </p:val>
                                        </p:tav>
                                      </p:tavLst>
                                    </p:anim>
                                    <p:anim calcmode="lin" valueType="num">
                                      <p:cBhvr>
                                        <p:cTn id="22" dur="500" fill="hold"/>
                                        <p:tgtEl>
                                          <p:spTgt spid="122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1229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500" fill="hold"/>
                                        <p:tgtEl>
                                          <p:spTgt spid="12291">
                                            <p:txEl>
                                              <p:pRg st="2" end="2"/>
                                            </p:txEl>
                                          </p:spTgt>
                                        </p:tgtEl>
                                        <p:attrNameLst>
                                          <p:attrName>ppt_x</p:attrName>
                                        </p:attrNameLst>
                                      </p:cBhvr>
                                      <p:tavLst>
                                        <p:tav tm="0">
                                          <p:val>
                                            <p:strVal val="#ppt_x-.2"/>
                                          </p:val>
                                        </p:tav>
                                        <p:tav tm="100000">
                                          <p:val>
                                            <p:strVal val="#ppt_x"/>
                                          </p:val>
                                        </p:tav>
                                      </p:tavLst>
                                    </p:anim>
                                    <p:anim calcmode="lin" valueType="num">
                                      <p:cBhvr>
                                        <p:cTn id="29" dur="500" fill="hold"/>
                                        <p:tgtEl>
                                          <p:spTgt spid="122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4" name="Oval 3"/>
          <p:cNvSpPr/>
          <p:nvPr/>
        </p:nvSpPr>
        <p:spPr>
          <a:xfrm>
            <a:off x="2514600" y="1066800"/>
            <a:ext cx="6172200" cy="5105400"/>
          </a:xfrm>
          <a:prstGeom prst="ellipse">
            <a:avLst/>
          </a:prstGeom>
          <a:solidFill>
            <a:srgbClr val="BA0631"/>
          </a:solidFill>
          <a:ln w="63500">
            <a:solidFill>
              <a:srgbClr val="171735"/>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171735"/>
                </a:solidFill>
                <a:latin typeface="Colonna MT" pitchFamily="82" charset="0"/>
              </a:rPr>
              <a:t>The marriage covenant (commitment) is both vertical and horizontal. It is between two humans who are on the same level (horizontal), and it is also directed upward by both of them to God (vertical). </a:t>
            </a:r>
            <a:endParaRPr lang="en-US" sz="2800" b="1" dirty="0">
              <a:solidFill>
                <a:srgbClr val="171735"/>
              </a:solidFill>
              <a:latin typeface="Colonna MT" pitchFamily="82"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2057400" y="457200"/>
            <a:ext cx="7086600" cy="1384300"/>
          </a:xfrm>
          <a:prstGeom prst="rect">
            <a:avLst/>
          </a:prstGeom>
          <a:noFill/>
          <a:ln w="9525">
            <a:noFill/>
            <a:miter lim="800000"/>
            <a:headEnd/>
            <a:tailEnd/>
          </a:ln>
        </p:spPr>
        <p:txBody>
          <a:bodyPr>
            <a:spAutoFit/>
          </a:bodyPr>
          <a:lstStyle/>
          <a:p>
            <a:r>
              <a:rPr lang="en-US" sz="2700" b="1">
                <a:solidFill>
                  <a:srgbClr val="171735"/>
                </a:solidFill>
                <a:latin typeface="Colonna MT" pitchFamily="82" charset="0"/>
              </a:rPr>
              <a:t>What are some of the things that will help a couple considering marriage understand these principles?</a:t>
            </a:r>
          </a:p>
        </p:txBody>
      </p:sp>
      <p:sp>
        <p:nvSpPr>
          <p:cNvPr id="14339" name="Rectangle 3"/>
          <p:cNvSpPr>
            <a:spLocks noChangeArrowheads="1"/>
          </p:cNvSpPr>
          <p:nvPr/>
        </p:nvSpPr>
        <p:spPr bwMode="auto">
          <a:xfrm>
            <a:off x="2590800" y="1779588"/>
            <a:ext cx="6553200" cy="5078412"/>
          </a:xfrm>
          <a:prstGeom prst="rect">
            <a:avLst/>
          </a:prstGeom>
          <a:noFill/>
          <a:ln w="9525">
            <a:noFill/>
            <a:miter lim="800000"/>
            <a:headEnd/>
            <a:tailEnd/>
          </a:ln>
        </p:spPr>
        <p:txBody>
          <a:bodyPr anchor="ctr">
            <a:spAutoFit/>
          </a:bodyPr>
          <a:lstStyle/>
          <a:p>
            <a:pPr eaLnBrk="0" hangingPunct="0">
              <a:buFontTx/>
              <a:buChar char="•"/>
              <a:tabLst>
                <a:tab pos="228600" algn="l"/>
              </a:tabLst>
            </a:pPr>
            <a:r>
              <a:rPr lang="en-US" sz="2700" b="1">
                <a:solidFill>
                  <a:srgbClr val="47AAFB"/>
                </a:solidFill>
                <a:latin typeface="Colonna MT" pitchFamily="82" charset="0"/>
                <a:cs typeface="Times New Roman" pitchFamily="18" charset="0"/>
              </a:rPr>
              <a:t>Prayer and Bible reading must be a vital part of preparation for marriage.</a:t>
            </a:r>
            <a:endParaRPr lang="en-US" sz="2700" b="1">
              <a:solidFill>
                <a:srgbClr val="47AAFB"/>
              </a:solidFill>
              <a:latin typeface="Colonna MT" pitchFamily="82" charset="0"/>
            </a:endParaRPr>
          </a:p>
          <a:p>
            <a:pPr eaLnBrk="0" hangingPunct="0">
              <a:buFontTx/>
              <a:buChar char="•"/>
              <a:tabLst>
                <a:tab pos="228600" algn="l"/>
              </a:tabLst>
            </a:pPr>
            <a:r>
              <a:rPr lang="en-US" sz="2700" b="1">
                <a:solidFill>
                  <a:srgbClr val="BA0631"/>
                </a:solidFill>
                <a:latin typeface="Colonna MT" pitchFamily="82" charset="0"/>
                <a:cs typeface="Times New Roman" pitchFamily="18" charset="0"/>
              </a:rPr>
              <a:t>When they feel God leading them toward one another, they need to pray diligently to be sure that this feeling is from God. </a:t>
            </a:r>
            <a:endParaRPr lang="en-US" sz="2700" b="1">
              <a:solidFill>
                <a:srgbClr val="BA0631"/>
              </a:solidFill>
              <a:latin typeface="Colonna MT" pitchFamily="82" charset="0"/>
            </a:endParaRPr>
          </a:p>
          <a:p>
            <a:pPr eaLnBrk="0" hangingPunct="0">
              <a:buFontTx/>
              <a:buChar char="•"/>
              <a:tabLst>
                <a:tab pos="228600" algn="l"/>
              </a:tabLst>
            </a:pPr>
            <a:r>
              <a:rPr lang="en-US" sz="2700" b="1">
                <a:solidFill>
                  <a:srgbClr val="DCA330"/>
                </a:solidFill>
                <a:latin typeface="Colonna MT" pitchFamily="82" charset="0"/>
                <a:cs typeface="Times New Roman" pitchFamily="18" charset="0"/>
              </a:rPr>
              <a:t>They should ask God to reveal any hidden trouble with the other person involved. Nothing is hidden from God, and He can reveal what needs to be known.</a:t>
            </a:r>
            <a:endParaRPr lang="en-US" sz="2700" b="1">
              <a:solidFill>
                <a:srgbClr val="DCA330"/>
              </a:solidFill>
              <a:latin typeface="Colonna MT" pitchFamily="82" charset="0"/>
            </a:endParaRPr>
          </a:p>
          <a:p>
            <a:pPr eaLnBrk="0" hangingPunct="0">
              <a:buFontTx/>
              <a:buChar char="•"/>
              <a:tabLst>
                <a:tab pos="228600" algn="l"/>
              </a:tabLst>
            </a:pPr>
            <a:r>
              <a:rPr lang="en-US" sz="2700" b="1">
                <a:solidFill>
                  <a:srgbClr val="171735"/>
                </a:solidFill>
                <a:latin typeface="Colonna MT" pitchFamily="82" charset="0"/>
                <a:cs typeface="Times New Roman" pitchFamily="18" charset="0"/>
              </a:rPr>
              <a:t>They should ask God to help them understand the commitment they are about to make.</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 calcmode="lin" valueType="num">
                                      <p:cBhvr>
                                        <p:cTn id="15" dur="500" fill="hold"/>
                                        <p:tgtEl>
                                          <p:spTgt spid="1433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433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433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 calcmode="lin" valueType="num">
                                      <p:cBhvr>
                                        <p:cTn id="23" dur="500" fill="hold"/>
                                        <p:tgtEl>
                                          <p:spTgt spid="1433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433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433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 calcmode="lin" valueType="num">
                                      <p:cBhvr>
                                        <p:cTn id="31" dur="500" fill="hold"/>
                                        <p:tgtEl>
                                          <p:spTgt spid="1433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433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433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14339">
                                            <p:txEl>
                                              <p:pRg st="3" end="3"/>
                                            </p:txEl>
                                          </p:spTgt>
                                        </p:tgtEl>
                                        <p:attrNameLst>
                                          <p:attrName>style.visibility</p:attrName>
                                        </p:attrNameLst>
                                      </p:cBhvr>
                                      <p:to>
                                        <p:strVal val="visible"/>
                                      </p:to>
                                    </p:set>
                                    <p:anim calcmode="lin" valueType="num">
                                      <p:cBhvr>
                                        <p:cTn id="39" dur="500" fill="hold"/>
                                        <p:tgtEl>
                                          <p:spTgt spid="1433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433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433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15363" name="Rectangle 3"/>
          <p:cNvSpPr>
            <a:spLocks noChangeArrowheads="1"/>
          </p:cNvSpPr>
          <p:nvPr/>
        </p:nvSpPr>
        <p:spPr bwMode="auto">
          <a:xfrm>
            <a:off x="762000" y="914400"/>
            <a:ext cx="7696200" cy="5262979"/>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800" b="1" dirty="0">
                <a:solidFill>
                  <a:srgbClr val="BA0631"/>
                </a:solidFill>
                <a:latin typeface="Colonna MT" pitchFamily="82" charset="0"/>
                <a:ea typeface="Times New Roman" pitchFamily="18" charset="0"/>
                <a:cs typeface="Times New Roman" pitchFamily="18" charset="0"/>
              </a:rPr>
              <a:t>They should understand that this is not “trial and error.” There is no “multiple choice” involved. They have one opportunity, and if they fail, their whole life will be affected.</a:t>
            </a:r>
            <a:endParaRPr lang="en-US" sz="2800" b="1" dirty="0">
              <a:solidFill>
                <a:srgbClr val="BA0631"/>
              </a:solidFill>
              <a:latin typeface="Colonna MT" pitchFamily="82" charset="0"/>
            </a:endParaRPr>
          </a:p>
          <a:p>
            <a:pPr eaLnBrk="0" hangingPunct="0">
              <a:buFontTx/>
              <a:buChar char="•"/>
              <a:tabLst>
                <a:tab pos="228600" algn="l"/>
              </a:tabLst>
              <a:defRPr/>
            </a:pPr>
            <a:r>
              <a:rPr lang="en-US" sz="2800" b="1" dirty="0">
                <a:solidFill>
                  <a:srgbClr val="DCA330"/>
                </a:solidFill>
                <a:latin typeface="Colonna MT" pitchFamily="82" charset="0"/>
                <a:ea typeface="Times New Roman" pitchFamily="18" charset="0"/>
                <a:cs typeface="Times New Roman" pitchFamily="18" charset="0"/>
              </a:rPr>
              <a:t>They should pray together specifically for God’s direction in their lives—even if it means not getting married.</a:t>
            </a:r>
            <a:endParaRPr lang="en-US" sz="2800" b="1" dirty="0">
              <a:solidFill>
                <a:srgbClr val="DCA330"/>
              </a:solidFill>
              <a:latin typeface="Colonna MT" pitchFamily="82" charset="0"/>
            </a:endParaRPr>
          </a:p>
          <a:p>
            <a:pPr eaLnBrk="0" hangingPunct="0">
              <a:buFontTx/>
              <a:buChar char="•"/>
              <a:tabLst>
                <a:tab pos="228600" algn="l"/>
              </a:tabLst>
              <a:defRPr/>
            </a:pPr>
            <a:r>
              <a:rPr lang="en-US" sz="2800" b="1" dirty="0">
                <a:solidFill>
                  <a:srgbClr val="47AAFB"/>
                </a:solidFill>
                <a:latin typeface="Colonna MT" pitchFamily="82" charset="0"/>
                <a:ea typeface="Times New Roman" pitchFamily="18" charset="0"/>
                <a:cs typeface="Times New Roman" pitchFamily="18" charset="0"/>
              </a:rPr>
              <a:t>They should fast. This will put down their selfish desires and fears and exalt God’s original design for marriage.</a:t>
            </a:r>
          </a:p>
          <a:p>
            <a:pPr eaLnBrk="0" hangingPunct="0">
              <a:buFont typeface="Arial" pitchFamily="34" charset="0"/>
              <a:buChar char="•"/>
              <a:tabLst>
                <a:tab pos="228600" algn="l"/>
              </a:tabLst>
              <a:defRPr/>
            </a:pPr>
            <a:r>
              <a:rPr lang="en-US" sz="2800" b="1" dirty="0">
                <a:solidFill>
                  <a:srgbClr val="F2DDB4"/>
                </a:solidFill>
                <a:latin typeface="Colonna MT" pitchFamily="82" charset="0"/>
                <a:ea typeface="Times New Roman" pitchFamily="18" charset="0"/>
                <a:cs typeface="Times New Roman" pitchFamily="18" charset="0"/>
              </a:rPr>
              <a:t>They should take their time in more focused prayer and not rush their decision.</a:t>
            </a:r>
            <a:r>
              <a:rPr lang="en-US" sz="2800" b="1" dirty="0">
                <a:solidFill>
                  <a:srgbClr val="F2DDB4"/>
                </a:solidFill>
                <a:latin typeface="Colonna MT" pitchFamily="82" charset="0"/>
              </a:rPr>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5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536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5363">
                                            <p:txEl>
                                              <p:pRg st="1" end="1"/>
                                            </p:txEl>
                                          </p:spTgt>
                                        </p:tgtEl>
                                        <p:attrNameLst>
                                          <p:attrName>style.visibility</p:attrName>
                                        </p:attrNameLst>
                                      </p:cBhvr>
                                      <p:to>
                                        <p:strVal val="visible"/>
                                      </p:to>
                                    </p:set>
                                    <p:anim calcmode="lin" valueType="num">
                                      <p:cBhvr>
                                        <p:cTn id="14" dur="5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1536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1536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5363">
                                            <p:txEl>
                                              <p:pRg st="2" end="2"/>
                                            </p:txEl>
                                          </p:spTgt>
                                        </p:tgtEl>
                                        <p:attrNameLst>
                                          <p:attrName>style.visibility</p:attrName>
                                        </p:attrNameLst>
                                      </p:cBhvr>
                                      <p:to>
                                        <p:strVal val="visible"/>
                                      </p:to>
                                    </p:set>
                                    <p:anim calcmode="lin" valueType="num">
                                      <p:cBhvr>
                                        <p:cTn id="21" dur="500" fill="hold"/>
                                        <p:tgtEl>
                                          <p:spTgt spid="1536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1536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1536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5363">
                                            <p:txEl>
                                              <p:pRg st="3" end="3"/>
                                            </p:txEl>
                                          </p:spTgt>
                                        </p:tgtEl>
                                        <p:attrNameLst>
                                          <p:attrName>style.visibility</p:attrName>
                                        </p:attrNameLst>
                                      </p:cBhvr>
                                      <p:to>
                                        <p:strVal val="visible"/>
                                      </p:to>
                                    </p:set>
                                    <p:anim calcmode="lin" valueType="num">
                                      <p:cBhvr>
                                        <p:cTn id="28" dur="500" fill="hold"/>
                                        <p:tgtEl>
                                          <p:spTgt spid="1536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1536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p:nvPr/>
        </p:nvSpPr>
        <p:spPr>
          <a:xfrm>
            <a:off x="0" y="0"/>
            <a:ext cx="4419600" cy="5693866"/>
          </a:xfrm>
          <a:prstGeom prst="rect">
            <a:avLst/>
          </a:prstGeom>
          <a:solidFill>
            <a:srgbClr val="171735">
              <a:alpha val="86000"/>
            </a:srgbClr>
          </a:solidFill>
          <a:scene3d>
            <a:camera prst="orthographicFront"/>
            <a:lightRig rig="threePt" dir="t"/>
          </a:scene3d>
          <a:sp3d>
            <a:bevelT w="114300" prst="hardEdge"/>
          </a:sp3d>
        </p:spPr>
        <p:txBody>
          <a:bodyPr>
            <a:spAutoFit/>
          </a:bodyPr>
          <a:lstStyle/>
          <a:p>
            <a:pPr algn="ctr">
              <a:defRPr/>
            </a:pPr>
            <a:r>
              <a:rPr lang="en-US" sz="2800" b="1" dirty="0">
                <a:solidFill>
                  <a:srgbClr val="47AAFB"/>
                </a:solidFill>
                <a:latin typeface="Colonna MT" pitchFamily="82" charset="0"/>
              </a:rPr>
              <a:t>There is only one relationship more important than marriage—our relationship with Jesus. Many people strive so hard on their work relationships and spend little time on their marriage relationship. This is true especially of those in the ministry. When their marriage cracks at the seams, they are often too busy to repair it. </a:t>
            </a:r>
          </a:p>
        </p:txBody>
      </p:sp>
      <p:sp>
        <p:nvSpPr>
          <p:cNvPr id="4" name="Rectangle 3"/>
          <p:cNvSpPr/>
          <p:nvPr/>
        </p:nvSpPr>
        <p:spPr>
          <a:xfrm>
            <a:off x="4572000" y="733246"/>
            <a:ext cx="4572000" cy="6124754"/>
          </a:xfrm>
          <a:prstGeom prst="rect">
            <a:avLst/>
          </a:prstGeom>
          <a:solidFill>
            <a:srgbClr val="171735">
              <a:alpha val="86000"/>
            </a:srgbClr>
          </a:solidFill>
          <a:scene3d>
            <a:camera prst="orthographicFront"/>
            <a:lightRig rig="threePt" dir="t"/>
          </a:scene3d>
          <a:sp3d>
            <a:bevelT w="114300" prst="artDeco"/>
          </a:sp3d>
        </p:spPr>
        <p:txBody>
          <a:bodyPr>
            <a:spAutoFit/>
          </a:bodyPr>
          <a:lstStyle/>
          <a:p>
            <a:pPr algn="ctr">
              <a:defRPr/>
            </a:pPr>
            <a:r>
              <a:rPr lang="en-US" sz="2800" b="1" dirty="0">
                <a:solidFill>
                  <a:srgbClr val="47AAFB"/>
                </a:solidFill>
                <a:latin typeface="Colonna MT" pitchFamily="82" charset="0"/>
              </a:rPr>
              <a:t>This grieves the heart of God. Understanding (this should come before marriage) and properly utilizing (this should happen “until death do you part”) the four C’s of marriage will go a long way toward building your family the way God intended. Let’s join the campaign to see companionship, commitment, covenant, and communication in action in marriages everywhere.</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4099" name="Rectangle 3"/>
          <p:cNvSpPr>
            <a:spLocks noChangeArrowheads="1"/>
          </p:cNvSpPr>
          <p:nvPr/>
        </p:nvSpPr>
        <p:spPr bwMode="auto">
          <a:xfrm>
            <a:off x="2971800" y="2362200"/>
            <a:ext cx="5181600" cy="1816100"/>
          </a:xfrm>
          <a:prstGeom prst="rect">
            <a:avLst/>
          </a:prstGeom>
          <a:noFill/>
          <a:ln w="9525">
            <a:noFill/>
            <a:miter lim="800000"/>
            <a:headEnd/>
            <a:tailEnd/>
          </a:ln>
        </p:spPr>
        <p:txBody>
          <a:bodyPr anchor="ctr">
            <a:spAutoFit/>
          </a:bodyPr>
          <a:lstStyle/>
          <a:p>
            <a:pPr algn="ctr" eaLnBrk="0" hangingPunct="0"/>
            <a:r>
              <a:rPr lang="en-US" sz="2800" b="1" i="1">
                <a:solidFill>
                  <a:srgbClr val="DCA330"/>
                </a:solidFill>
                <a:latin typeface="Colonna MT" pitchFamily="82" charset="0"/>
                <a:cs typeface="Times New Roman" pitchFamily="18" charset="0"/>
              </a:rPr>
              <a:t>“Let thy fountain be blessed: and rejoice with the wife of thy youth”</a:t>
            </a:r>
            <a:endParaRPr lang="en-US" sz="2800" b="1">
              <a:solidFill>
                <a:srgbClr val="DCA330"/>
              </a:solidFill>
              <a:latin typeface="Colonna MT" pitchFamily="82" charset="0"/>
              <a:cs typeface="Times New Roman" pitchFamily="18" charset="0"/>
            </a:endParaRPr>
          </a:p>
          <a:p>
            <a:pPr algn="ctr" eaLnBrk="0" hangingPunct="0"/>
            <a:r>
              <a:rPr lang="en-US" sz="2800" b="1">
                <a:solidFill>
                  <a:srgbClr val="DCA330"/>
                </a:solidFill>
                <a:latin typeface="Colonna MT" pitchFamily="82" charset="0"/>
                <a:cs typeface="Times New Roman" pitchFamily="18" charset="0"/>
              </a:rPr>
              <a:t>(Proverbs 5:18).</a:t>
            </a:r>
            <a:r>
              <a:rPr lang="en-US" sz="2800">
                <a:solidFill>
                  <a:srgbClr val="DCA330"/>
                </a:solidFill>
                <a:latin typeface="Colonna MT" pitchFamily="82" charset="0"/>
              </a:rPr>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anim calcmode="lin" valueType="num">
                                      <p:cBhvr>
                                        <p:cTn id="9" dur="500" fill="hold"/>
                                        <p:tgtEl>
                                          <p:spTgt spid="4099"/>
                                        </p:tgtEl>
                                        <p:attrNameLst>
                                          <p:attrName>style.rotation</p:attrName>
                                        </p:attrNameLst>
                                      </p:cBhvr>
                                      <p:tavLst>
                                        <p:tav tm="0">
                                          <p:val>
                                            <p:fltVal val="360"/>
                                          </p:val>
                                        </p:tav>
                                        <p:tav tm="100000">
                                          <p:val>
                                            <p:fltVal val="0"/>
                                          </p:val>
                                        </p:tav>
                                      </p:tavLst>
                                    </p:anim>
                                    <p:animEffect transition="in" filter="fade">
                                      <p:cBhvr>
                                        <p:cTn id="10"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5123" name="Rectangle 3"/>
          <p:cNvSpPr>
            <a:spLocks noChangeArrowheads="1"/>
          </p:cNvSpPr>
          <p:nvPr/>
        </p:nvSpPr>
        <p:spPr bwMode="auto">
          <a:xfrm>
            <a:off x="2743200" y="1219200"/>
            <a:ext cx="5791200" cy="4400550"/>
          </a:xfrm>
          <a:prstGeom prst="rect">
            <a:avLst/>
          </a:prstGeom>
          <a:noFill/>
          <a:ln w="9525">
            <a:noFill/>
            <a:miter lim="800000"/>
            <a:headEnd/>
            <a:tailEnd/>
          </a:ln>
        </p:spPr>
        <p:txBody>
          <a:bodyPr anchor="ctr">
            <a:spAutoFit/>
          </a:bodyPr>
          <a:lstStyle/>
          <a:p>
            <a:pPr algn="ctr" eaLnBrk="0" hangingPunct="0"/>
            <a:r>
              <a:rPr lang="en-US" sz="2800" b="1">
                <a:solidFill>
                  <a:srgbClr val="BA0631"/>
                </a:solidFill>
                <a:latin typeface="Colonna MT" pitchFamily="82" charset="0"/>
                <a:cs typeface="Times New Roman" pitchFamily="18" charset="0"/>
              </a:rPr>
              <a:t>The foundation for a lasting marriage is understanding and obedience of God’s plan. This involves four important concepts as the couple works together to build the family in the beautiful way that God intended. These concepts are companionship (time), commitment (decision), covenant (pledge or vow), and communication (expression).</a:t>
            </a:r>
            <a:endParaRPr lang="en-US" sz="2800" b="1">
              <a:solidFill>
                <a:srgbClr val="BA0631"/>
              </a:solidFill>
              <a:latin typeface="Colonna MT" pitchFamily="82"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ox(in)">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6148" name="Picture 4" descr="C:\Users\Candra Poitras\Pictures\1213673125_470x353_little-couples[1].jpg"/>
          <p:cNvPicPr>
            <a:picLocks noChangeAspect="1" noChangeArrowheads="1"/>
          </p:cNvPicPr>
          <p:nvPr/>
        </p:nvPicPr>
        <p:blipFill>
          <a:blip r:embed="rId3" cstate="print"/>
          <a:srcRect/>
          <a:stretch>
            <a:fillRect/>
          </a:stretch>
        </p:blipFill>
        <p:spPr bwMode="auto">
          <a:xfrm>
            <a:off x="5867400" y="1905000"/>
            <a:ext cx="3276600" cy="2460936"/>
          </a:xfrm>
          <a:prstGeom prst="rect">
            <a:avLst/>
          </a:prstGeom>
          <a:ln>
            <a:noFill/>
          </a:ln>
          <a:effectLst>
            <a:softEdge rad="112500"/>
          </a:effectLst>
        </p:spPr>
      </p:pic>
      <p:pic>
        <p:nvPicPr>
          <p:cNvPr id="6147" name="Picture 3" descr="C:\Users\Candra Poitras\Pictures\_mg_4479edit1[1].jpg"/>
          <p:cNvPicPr>
            <a:picLocks noChangeAspect="1" noChangeArrowheads="1"/>
          </p:cNvPicPr>
          <p:nvPr/>
        </p:nvPicPr>
        <p:blipFill>
          <a:blip r:embed="rId4" cstate="print"/>
          <a:srcRect/>
          <a:stretch>
            <a:fillRect/>
          </a:stretch>
        </p:blipFill>
        <p:spPr bwMode="auto">
          <a:xfrm rot="21097619">
            <a:off x="4004715" y="1333213"/>
            <a:ext cx="2746375" cy="1828800"/>
          </a:xfrm>
          <a:prstGeom prst="rect">
            <a:avLst/>
          </a:prstGeom>
          <a:ln>
            <a:noFill/>
          </a:ln>
          <a:effectLst>
            <a:softEdge rad="112500"/>
          </a:effectLst>
        </p:spPr>
      </p:pic>
      <p:sp>
        <p:nvSpPr>
          <p:cNvPr id="2"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0" y="0"/>
            <a:ext cx="5562600" cy="1384300"/>
          </a:xfrm>
          <a:prstGeom prst="rect">
            <a:avLst/>
          </a:prstGeom>
          <a:noFill/>
          <a:ln w="9525">
            <a:noFill/>
            <a:miter lim="800000"/>
            <a:headEnd/>
            <a:tailEnd/>
          </a:ln>
        </p:spPr>
        <p:txBody>
          <a:bodyPr>
            <a:spAutoFit/>
          </a:bodyPr>
          <a:lstStyle/>
          <a:p>
            <a:pPr algn="ctr"/>
            <a:r>
              <a:rPr lang="en-US" sz="2800" b="1">
                <a:solidFill>
                  <a:srgbClr val="F2DDB4"/>
                </a:solidFill>
                <a:latin typeface="Colonna MT" pitchFamily="82" charset="0"/>
              </a:rPr>
              <a:t>The need for companionship is first felt, while we are still involved in the family unit of our parents. </a:t>
            </a:r>
          </a:p>
        </p:txBody>
      </p:sp>
      <p:sp>
        <p:nvSpPr>
          <p:cNvPr id="4" name="Rectangle 3"/>
          <p:cNvSpPr>
            <a:spLocks noChangeArrowheads="1"/>
          </p:cNvSpPr>
          <p:nvPr/>
        </p:nvSpPr>
        <p:spPr bwMode="auto">
          <a:xfrm>
            <a:off x="0" y="4179888"/>
            <a:ext cx="5638800" cy="2678112"/>
          </a:xfrm>
          <a:prstGeom prst="rect">
            <a:avLst/>
          </a:prstGeom>
          <a:noFill/>
          <a:ln w="9525">
            <a:noFill/>
            <a:miter lim="800000"/>
            <a:headEnd/>
            <a:tailEnd/>
          </a:ln>
        </p:spPr>
        <p:txBody>
          <a:bodyPr>
            <a:spAutoFit/>
          </a:bodyPr>
          <a:lstStyle/>
          <a:p>
            <a:pPr algn="ctr"/>
            <a:r>
              <a:rPr lang="en-US" sz="2800" b="1">
                <a:solidFill>
                  <a:srgbClr val="F2DDB4"/>
                </a:solidFill>
                <a:latin typeface="Colonna MT" pitchFamily="82" charset="0"/>
              </a:rPr>
              <a:t>That is because God has placed a need for the companionship of one special person inside each of us. It is both a natural and universal feeling. When we realize this is from God, it helps us deal with the need. </a:t>
            </a:r>
          </a:p>
        </p:txBody>
      </p:sp>
      <p:pic>
        <p:nvPicPr>
          <p:cNvPr id="6149" name="Picture 5" descr="C:\Users\Candra Poitras\Pictures\0001[1].jpg"/>
          <p:cNvPicPr>
            <a:picLocks noChangeAspect="1" noChangeArrowheads="1"/>
          </p:cNvPicPr>
          <p:nvPr/>
        </p:nvPicPr>
        <p:blipFill>
          <a:blip r:embed="rId5" cstate="print"/>
          <a:srcRect l="6800" t="9682" r="3600" b="9682"/>
          <a:stretch>
            <a:fillRect/>
          </a:stretch>
        </p:blipFill>
        <p:spPr bwMode="auto">
          <a:xfrm rot="995855">
            <a:off x="5562600" y="3200400"/>
            <a:ext cx="2675021" cy="1815193"/>
          </a:xfrm>
          <a:prstGeom prst="rect">
            <a:avLst/>
          </a:prstGeom>
          <a:ln>
            <a:noFill/>
          </a:ln>
          <a:effectLst>
            <a:softEdge rad="112500"/>
          </a:effectLst>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2057400" y="609600"/>
            <a:ext cx="6934200" cy="1384300"/>
          </a:xfrm>
          <a:prstGeom prst="rect">
            <a:avLst/>
          </a:prstGeom>
          <a:noFill/>
          <a:ln w="9525">
            <a:noFill/>
            <a:miter lim="800000"/>
            <a:headEnd/>
            <a:tailEnd/>
          </a:ln>
        </p:spPr>
        <p:txBody>
          <a:bodyPr>
            <a:spAutoFit/>
          </a:bodyPr>
          <a:lstStyle/>
          <a:p>
            <a:r>
              <a:rPr lang="en-US" sz="2800" b="1">
                <a:solidFill>
                  <a:srgbClr val="47AAFB"/>
                </a:solidFill>
                <a:latin typeface="Colonna MT" pitchFamily="82" charset="0"/>
              </a:rPr>
              <a:t>According to a </a:t>
            </a:r>
            <a:r>
              <a:rPr lang="en-US" sz="2800" b="1" i="1">
                <a:solidFill>
                  <a:srgbClr val="47AAFB"/>
                </a:solidFill>
                <a:latin typeface="Colonna MT" pitchFamily="82" charset="0"/>
              </a:rPr>
              <a:t>Focus on the Family </a:t>
            </a:r>
            <a:r>
              <a:rPr lang="en-US" sz="2800" b="1">
                <a:solidFill>
                  <a:srgbClr val="47AAFB"/>
                </a:solidFill>
                <a:latin typeface="Colonna MT" pitchFamily="82" charset="0"/>
              </a:rPr>
              <a:t>Internet article by Derek Scotton on “The Covenant of Marriage,” companionship involves:</a:t>
            </a:r>
          </a:p>
        </p:txBody>
      </p:sp>
      <p:sp>
        <p:nvSpPr>
          <p:cNvPr id="7171" name="Rectangle 3"/>
          <p:cNvSpPr>
            <a:spLocks noChangeArrowheads="1"/>
          </p:cNvSpPr>
          <p:nvPr/>
        </p:nvSpPr>
        <p:spPr bwMode="auto">
          <a:xfrm>
            <a:off x="2819400" y="2057400"/>
            <a:ext cx="5715000" cy="1816100"/>
          </a:xfrm>
          <a:prstGeom prst="rect">
            <a:avLst/>
          </a:prstGeom>
          <a:noFill/>
          <a:ln w="9525">
            <a:noFill/>
            <a:miter lim="800000"/>
            <a:headEnd/>
            <a:tailEnd/>
          </a:ln>
        </p:spPr>
        <p:txBody>
          <a:bodyPr anchor="ctr">
            <a:spAutoFit/>
          </a:bodyPr>
          <a:lstStyle/>
          <a:p>
            <a:pPr eaLnBrk="0" hangingPunct="0">
              <a:buFont typeface="Wingdings" pitchFamily="2" charset="2"/>
              <a:buChar char="v"/>
              <a:tabLst>
                <a:tab pos="228600" algn="l"/>
              </a:tabLst>
            </a:pPr>
            <a:r>
              <a:rPr lang="en-US" sz="2800" b="1">
                <a:solidFill>
                  <a:srgbClr val="DCA330"/>
                </a:solidFill>
                <a:latin typeface="Colonna MT" pitchFamily="82" charset="0"/>
                <a:cs typeface="Times New Roman" pitchFamily="18" charset="0"/>
              </a:rPr>
              <a:t>Unity of purpose; </a:t>
            </a:r>
            <a:endParaRPr lang="en-US" sz="2800" b="1">
              <a:solidFill>
                <a:srgbClr val="DCA330"/>
              </a:solidFill>
              <a:latin typeface="Colonna MT" pitchFamily="82" charset="0"/>
            </a:endParaRPr>
          </a:p>
          <a:p>
            <a:pPr eaLnBrk="0" hangingPunct="0">
              <a:buFont typeface="Wingdings" pitchFamily="2" charset="2"/>
              <a:buChar char="v"/>
              <a:tabLst>
                <a:tab pos="228600" algn="l"/>
              </a:tabLst>
            </a:pPr>
            <a:r>
              <a:rPr lang="en-US" sz="2800" b="1">
                <a:solidFill>
                  <a:srgbClr val="47AAFB"/>
                </a:solidFill>
                <a:latin typeface="Colonna MT" pitchFamily="82" charset="0"/>
                <a:cs typeface="Times New Roman" pitchFamily="18" charset="0"/>
              </a:rPr>
              <a:t>Unity of thoughts; </a:t>
            </a:r>
            <a:endParaRPr lang="en-US" sz="2800" b="1">
              <a:solidFill>
                <a:srgbClr val="47AAFB"/>
              </a:solidFill>
              <a:latin typeface="Colonna MT" pitchFamily="82" charset="0"/>
            </a:endParaRPr>
          </a:p>
          <a:p>
            <a:pPr eaLnBrk="0" hangingPunct="0">
              <a:buFont typeface="Wingdings" pitchFamily="2" charset="2"/>
              <a:buChar char="v"/>
              <a:tabLst>
                <a:tab pos="228600" algn="l"/>
              </a:tabLst>
            </a:pPr>
            <a:r>
              <a:rPr lang="en-US" sz="2800" b="1">
                <a:solidFill>
                  <a:srgbClr val="DCA330"/>
                </a:solidFill>
                <a:latin typeface="Colonna MT" pitchFamily="82" charset="0"/>
                <a:cs typeface="Times New Roman" pitchFamily="18" charset="0"/>
              </a:rPr>
              <a:t>Unity of efforts; </a:t>
            </a:r>
          </a:p>
          <a:p>
            <a:pPr eaLnBrk="0" hangingPunct="0">
              <a:buFont typeface="Wingdings" pitchFamily="2" charset="2"/>
              <a:buChar char="v"/>
              <a:tabLst>
                <a:tab pos="228600" algn="l"/>
              </a:tabLst>
            </a:pPr>
            <a:r>
              <a:rPr lang="en-US" sz="2800" b="1">
                <a:solidFill>
                  <a:srgbClr val="47AAFB"/>
                </a:solidFill>
                <a:latin typeface="Colonna MT" pitchFamily="82" charset="0"/>
                <a:cs typeface="Times New Roman" pitchFamily="18" charset="0"/>
              </a:rPr>
              <a:t>Unity of bodies (in marriage only).</a:t>
            </a:r>
            <a:r>
              <a:rPr lang="en-US" sz="2800" b="1">
                <a:solidFill>
                  <a:srgbClr val="47AAFB"/>
                </a:solidFill>
                <a:latin typeface="Colonna MT" pitchFamily="82" charset="0"/>
              </a:rPr>
              <a:t> </a:t>
            </a:r>
          </a:p>
        </p:txBody>
      </p:sp>
      <p:pic>
        <p:nvPicPr>
          <p:cNvPr id="7172" name="Picture 4" descr="C:\Users\Candra Poitras\Pictures\user390395_pic18394_1229515790[1].jpg"/>
          <p:cNvPicPr>
            <a:picLocks noChangeAspect="1" noChangeArrowheads="1"/>
          </p:cNvPicPr>
          <p:nvPr/>
        </p:nvPicPr>
        <p:blipFill>
          <a:blip r:embed="rId2" cstate="print"/>
          <a:srcRect/>
          <a:stretch>
            <a:fillRect/>
          </a:stretch>
        </p:blipFill>
        <p:spPr bwMode="auto">
          <a:xfrm rot="21044313">
            <a:off x="2870789" y="3741097"/>
            <a:ext cx="3733800" cy="2834922"/>
          </a:xfrm>
          <a:prstGeom prst="ellipse">
            <a:avLst/>
          </a:prstGeom>
          <a:ln>
            <a:noFill/>
          </a:ln>
          <a:effectLst>
            <a:softEdge rad="112500"/>
          </a:effectLst>
        </p:spPr>
      </p:pic>
      <p:pic>
        <p:nvPicPr>
          <p:cNvPr id="7173" name="Picture 5" descr="C:\Users\Candra Poitras\Pictures\Lquipe[1].jpg"/>
          <p:cNvPicPr>
            <a:picLocks noChangeAspect="1" noChangeArrowheads="1"/>
          </p:cNvPicPr>
          <p:nvPr/>
        </p:nvPicPr>
        <p:blipFill>
          <a:blip r:embed="rId3" cstate="print"/>
          <a:srcRect/>
          <a:stretch>
            <a:fillRect/>
          </a:stretch>
        </p:blipFill>
        <p:spPr bwMode="auto">
          <a:xfrm rot="357171">
            <a:off x="4091111" y="4013793"/>
            <a:ext cx="3556000" cy="2667000"/>
          </a:xfrm>
          <a:prstGeom prst="ellipse">
            <a:avLst/>
          </a:prstGeom>
          <a:ln>
            <a:noFill/>
          </a:ln>
          <a:effectLst>
            <a:softEdge rad="112500"/>
          </a:effec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7171">
                                            <p:txEl>
                                              <p:pRg st="0" end="0"/>
                                            </p:txEl>
                                          </p:spTgt>
                                        </p:tgtEl>
                                        <p:attrNameLst>
                                          <p:attrName>style.visibility</p:attrName>
                                        </p:attrNameLst>
                                      </p:cBhvr>
                                      <p:to>
                                        <p:strVal val="visible"/>
                                      </p:to>
                                    </p:set>
                                    <p:anim calcmode="lin" valueType="num">
                                      <p:cBhvr>
                                        <p:cTn id="15" dur="500" fill="hold"/>
                                        <p:tgtEl>
                                          <p:spTgt spid="717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17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17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171">
                                            <p:txEl>
                                              <p:pRg st="1" end="1"/>
                                            </p:txEl>
                                          </p:spTgt>
                                        </p:tgtEl>
                                        <p:attrNameLst>
                                          <p:attrName>style.visibility</p:attrName>
                                        </p:attrNameLst>
                                      </p:cBhvr>
                                      <p:to>
                                        <p:strVal val="visible"/>
                                      </p:to>
                                    </p:set>
                                    <p:anim calcmode="lin" valueType="num">
                                      <p:cBhvr>
                                        <p:cTn id="23" dur="500" fill="hold"/>
                                        <p:tgtEl>
                                          <p:spTgt spid="717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17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17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7171">
                                            <p:txEl>
                                              <p:pRg st="2" end="2"/>
                                            </p:txEl>
                                          </p:spTgt>
                                        </p:tgtEl>
                                        <p:attrNameLst>
                                          <p:attrName>style.visibility</p:attrName>
                                        </p:attrNameLst>
                                      </p:cBhvr>
                                      <p:to>
                                        <p:strVal val="visible"/>
                                      </p:to>
                                    </p:set>
                                    <p:anim calcmode="lin" valueType="num">
                                      <p:cBhvr>
                                        <p:cTn id="31" dur="500" fill="hold"/>
                                        <p:tgtEl>
                                          <p:spTgt spid="717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17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17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7171">
                                            <p:txEl>
                                              <p:pRg st="3" end="3"/>
                                            </p:txEl>
                                          </p:spTgt>
                                        </p:tgtEl>
                                        <p:attrNameLst>
                                          <p:attrName>style.visibility</p:attrName>
                                        </p:attrNameLst>
                                      </p:cBhvr>
                                      <p:to>
                                        <p:strVal val="visible"/>
                                      </p:to>
                                    </p:set>
                                    <p:anim calcmode="lin" valueType="num">
                                      <p:cBhvr>
                                        <p:cTn id="39" dur="500" fill="hold"/>
                                        <p:tgtEl>
                                          <p:spTgt spid="7171">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7171">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7171">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304800" y="457200"/>
            <a:ext cx="8305800" cy="954088"/>
          </a:xfrm>
          <a:prstGeom prst="rect">
            <a:avLst/>
          </a:prstGeom>
          <a:noFill/>
          <a:ln w="9525">
            <a:noFill/>
            <a:miter lim="800000"/>
            <a:headEnd/>
            <a:tailEnd/>
          </a:ln>
        </p:spPr>
        <p:txBody>
          <a:bodyPr>
            <a:spAutoFit/>
          </a:bodyPr>
          <a:lstStyle/>
          <a:p>
            <a:pPr algn="ctr"/>
            <a:r>
              <a:rPr lang="en-US" sz="2800" b="1">
                <a:solidFill>
                  <a:srgbClr val="47AAFB"/>
                </a:solidFill>
                <a:latin typeface="Colonna MT" pitchFamily="82" charset="0"/>
              </a:rPr>
              <a:t>The Bible speaks of both the man and the woman as a companion in marriage.</a:t>
            </a:r>
          </a:p>
        </p:txBody>
      </p:sp>
      <p:sp>
        <p:nvSpPr>
          <p:cNvPr id="8195" name="Rectangle 3"/>
          <p:cNvSpPr>
            <a:spLocks noChangeArrowheads="1"/>
          </p:cNvSpPr>
          <p:nvPr/>
        </p:nvSpPr>
        <p:spPr bwMode="auto">
          <a:xfrm>
            <a:off x="0" y="1736856"/>
            <a:ext cx="4419600" cy="4832092"/>
          </a:xfrm>
          <a:prstGeom prst="rect">
            <a:avLst/>
          </a:prstGeom>
          <a:solidFill>
            <a:srgbClr val="47AAFB">
              <a:alpha val="54000"/>
            </a:srgbClr>
          </a:solidFill>
          <a:ln w="60325">
            <a:solidFill>
              <a:srgbClr val="171735"/>
            </a:solidFill>
            <a:miter lim="800000"/>
            <a:headEnd/>
            <a:tailEnd/>
          </a:ln>
          <a:effectLst/>
          <a:scene3d>
            <a:camera prst="orthographicFront"/>
            <a:lightRig rig="threePt" dir="t"/>
          </a:scene3d>
          <a:sp3d>
            <a:bevelT/>
          </a:sp3d>
        </p:spPr>
        <p:txBody>
          <a:bodyPr anchor="ctr">
            <a:spAutoFit/>
          </a:bodyPr>
          <a:lstStyle/>
          <a:p>
            <a:pPr algn="ctr" eaLnBrk="0" hangingPunct="0">
              <a:buFontTx/>
              <a:buChar char="•"/>
              <a:tabLst>
                <a:tab pos="457200" algn="l"/>
              </a:tabLst>
              <a:defRPr/>
            </a:pPr>
            <a:r>
              <a:rPr lang="en-US" sz="2800" b="1" dirty="0">
                <a:solidFill>
                  <a:srgbClr val="171735"/>
                </a:solidFill>
                <a:latin typeface="Colonna MT" pitchFamily="82" charset="0"/>
                <a:ea typeface="Times New Roman" pitchFamily="18" charset="0"/>
                <a:cs typeface="Times New Roman" pitchFamily="18" charset="0"/>
              </a:rPr>
              <a:t>Malachi 2:14 speaks of the woman as the companion (“the wife of thy youth”).</a:t>
            </a:r>
            <a:endParaRPr lang="en-US" sz="2800" b="1" dirty="0">
              <a:solidFill>
                <a:srgbClr val="171735"/>
              </a:solidFill>
              <a:latin typeface="Colonna MT" pitchFamily="82" charset="0"/>
            </a:endParaRPr>
          </a:p>
          <a:p>
            <a:pPr algn="ctr" eaLnBrk="0" hangingPunct="0">
              <a:tabLst>
                <a:tab pos="457200" algn="l"/>
              </a:tabLst>
              <a:defRPr/>
            </a:pPr>
            <a:r>
              <a:rPr lang="en-US" sz="2800" b="1" i="1" dirty="0">
                <a:solidFill>
                  <a:srgbClr val="171735"/>
                </a:solidFill>
                <a:latin typeface="Colonna MT" pitchFamily="82" charset="0"/>
                <a:ea typeface="Times New Roman" pitchFamily="18" charset="0"/>
                <a:cs typeface="Times New Roman" pitchFamily="18" charset="0"/>
              </a:rPr>
              <a:t>“Yet ye say, Wherefore? Because she Lord hath been witness between thee and the wife of thy youth, against whom thou hast dealt treacherously: yet is she thy companion, and the wife of thy covenant.”</a:t>
            </a:r>
            <a:r>
              <a:rPr lang="en-US" sz="2800" b="1" dirty="0">
                <a:solidFill>
                  <a:srgbClr val="171735"/>
                </a:solidFill>
                <a:latin typeface="Colonna MT" pitchFamily="82" charset="0"/>
              </a:rPr>
              <a:t> </a:t>
            </a:r>
          </a:p>
        </p:txBody>
      </p:sp>
      <p:sp>
        <p:nvSpPr>
          <p:cNvPr id="8196" name="Rectangle 4"/>
          <p:cNvSpPr>
            <a:spLocks noChangeArrowheads="1"/>
          </p:cNvSpPr>
          <p:nvPr/>
        </p:nvSpPr>
        <p:spPr bwMode="auto">
          <a:xfrm>
            <a:off x="4724400" y="1752600"/>
            <a:ext cx="4419600" cy="4832092"/>
          </a:xfrm>
          <a:prstGeom prst="rect">
            <a:avLst/>
          </a:prstGeom>
          <a:solidFill>
            <a:srgbClr val="47AAFB">
              <a:alpha val="58000"/>
            </a:srgbClr>
          </a:solidFill>
          <a:ln w="76200">
            <a:solidFill>
              <a:srgbClr val="171735"/>
            </a:solidFill>
            <a:miter lim="800000"/>
            <a:headEnd/>
            <a:tailEnd/>
          </a:ln>
          <a:effectLst/>
          <a:scene3d>
            <a:camera prst="orthographicFront"/>
            <a:lightRig rig="threePt" dir="t"/>
          </a:scene3d>
          <a:sp3d>
            <a:bevelT/>
          </a:sp3d>
        </p:spPr>
        <p:txBody>
          <a:bodyPr anchor="ctr">
            <a:spAutoFit/>
          </a:bodyPr>
          <a:lstStyle/>
          <a:p>
            <a:pPr algn="ctr" eaLnBrk="0" hangingPunct="0">
              <a:buFontTx/>
              <a:buChar char="•"/>
              <a:tabLst>
                <a:tab pos="457200" algn="l"/>
              </a:tabLst>
              <a:defRPr/>
            </a:pPr>
            <a:r>
              <a:rPr lang="en-US" sz="2800" b="1" dirty="0">
                <a:solidFill>
                  <a:srgbClr val="171735"/>
                </a:solidFill>
                <a:latin typeface="Colonna MT" pitchFamily="82" charset="0"/>
                <a:ea typeface="Times New Roman" pitchFamily="18" charset="0"/>
                <a:cs typeface="Times New Roman" pitchFamily="18" charset="0"/>
              </a:rPr>
              <a:t>Proverbs 2:17 describes the husband as the companion (“the guide of her youth”).</a:t>
            </a:r>
            <a:endParaRPr lang="en-US" sz="2800" b="1" dirty="0">
              <a:solidFill>
                <a:srgbClr val="171735"/>
              </a:solidFill>
              <a:latin typeface="Colonna MT" pitchFamily="82" charset="0"/>
            </a:endParaRPr>
          </a:p>
          <a:p>
            <a:pPr algn="ctr" eaLnBrk="0" hangingPunct="0">
              <a:tabLst>
                <a:tab pos="457200" algn="l"/>
              </a:tabLst>
              <a:defRPr/>
            </a:pPr>
            <a:r>
              <a:rPr lang="en-US" sz="2800" b="1" i="1" dirty="0">
                <a:solidFill>
                  <a:srgbClr val="171735"/>
                </a:solidFill>
                <a:latin typeface="Colonna MT" pitchFamily="82" charset="0"/>
                <a:ea typeface="Times New Roman" pitchFamily="18" charset="0"/>
                <a:cs typeface="Times New Roman" pitchFamily="18" charset="0"/>
              </a:rPr>
              <a:t>“To deliver thee from the strange woman, even from the stranger which </a:t>
            </a:r>
            <a:r>
              <a:rPr lang="en-US" sz="2800" b="1" i="1" dirty="0" err="1">
                <a:solidFill>
                  <a:srgbClr val="171735"/>
                </a:solidFill>
                <a:latin typeface="Colonna MT" pitchFamily="82" charset="0"/>
                <a:ea typeface="Times New Roman" pitchFamily="18" charset="0"/>
                <a:cs typeface="Times New Roman" pitchFamily="18" charset="0"/>
              </a:rPr>
              <a:t>flattereth</a:t>
            </a:r>
            <a:r>
              <a:rPr lang="en-US" sz="2800" b="1" i="1" dirty="0">
                <a:solidFill>
                  <a:srgbClr val="171735"/>
                </a:solidFill>
                <a:latin typeface="Colonna MT" pitchFamily="82" charset="0"/>
                <a:ea typeface="Times New Roman" pitchFamily="18" charset="0"/>
                <a:cs typeface="Times New Roman" pitchFamily="18" charset="0"/>
              </a:rPr>
              <a:t> with her words; Which </a:t>
            </a:r>
            <a:r>
              <a:rPr lang="en-US" sz="2800" b="1" i="1" dirty="0" err="1">
                <a:solidFill>
                  <a:srgbClr val="171735"/>
                </a:solidFill>
                <a:latin typeface="Colonna MT" pitchFamily="82" charset="0"/>
                <a:ea typeface="Times New Roman" pitchFamily="18" charset="0"/>
                <a:cs typeface="Times New Roman" pitchFamily="18" charset="0"/>
              </a:rPr>
              <a:t>forsaketh</a:t>
            </a:r>
            <a:r>
              <a:rPr lang="en-US" sz="2800" b="1" i="1" dirty="0">
                <a:solidFill>
                  <a:srgbClr val="171735"/>
                </a:solidFill>
                <a:latin typeface="Colonna MT" pitchFamily="82" charset="0"/>
                <a:ea typeface="Times New Roman" pitchFamily="18" charset="0"/>
                <a:cs typeface="Times New Roman" pitchFamily="18" charset="0"/>
              </a:rPr>
              <a:t> the guide of her youth, and </a:t>
            </a:r>
            <a:r>
              <a:rPr lang="en-US" sz="2800" b="1" i="1" dirty="0" err="1">
                <a:solidFill>
                  <a:srgbClr val="171735"/>
                </a:solidFill>
                <a:latin typeface="Colonna MT" pitchFamily="82" charset="0"/>
                <a:ea typeface="Times New Roman" pitchFamily="18" charset="0"/>
                <a:cs typeface="Times New Roman" pitchFamily="18" charset="0"/>
              </a:rPr>
              <a:t>forgetteth</a:t>
            </a:r>
            <a:r>
              <a:rPr lang="en-US" sz="2800" b="1" i="1" dirty="0">
                <a:solidFill>
                  <a:srgbClr val="171735"/>
                </a:solidFill>
                <a:latin typeface="Colonna MT" pitchFamily="82" charset="0"/>
                <a:ea typeface="Times New Roman" pitchFamily="18" charset="0"/>
                <a:cs typeface="Times New Roman" pitchFamily="18" charset="0"/>
              </a:rPr>
              <a:t> the covenant of her God” </a:t>
            </a:r>
            <a:r>
              <a:rPr lang="en-US" sz="2800" b="1" dirty="0">
                <a:solidFill>
                  <a:srgbClr val="171735"/>
                </a:solidFill>
                <a:latin typeface="Colonna MT" pitchFamily="82" charset="0"/>
                <a:ea typeface="Times New Roman" pitchFamily="18" charset="0"/>
                <a:cs typeface="Times New Roman" pitchFamily="18" charset="0"/>
              </a:rPr>
              <a:t>(Proverbs 2:16-17).</a:t>
            </a:r>
            <a:r>
              <a:rPr lang="en-US" sz="2800" b="1" dirty="0">
                <a:solidFill>
                  <a:srgbClr val="171735"/>
                </a:solidFill>
                <a:latin typeface="Colonna MT" pitchFamily="82" charset="0"/>
              </a:rPr>
              <a:t> </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 calcmode="lin" valueType="num">
                                      <p:cBhvr>
                                        <p:cTn id="19" dur="500" decel="50000" fill="hold">
                                          <p:stCondLst>
                                            <p:cond delay="0"/>
                                          </p:stCondLst>
                                        </p:cTn>
                                        <p:tgtEl>
                                          <p:spTgt spid="819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819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8195"/>
                                        </p:tgtEl>
                                        <p:attrNameLst>
                                          <p:attrName>ppt_w</p:attrName>
                                        </p:attrNameLst>
                                      </p:cBhvr>
                                      <p:tavLst>
                                        <p:tav tm="0">
                                          <p:val>
                                            <p:strVal val="#ppt_w*.05"/>
                                          </p:val>
                                        </p:tav>
                                        <p:tav tm="100000">
                                          <p:val>
                                            <p:strVal val="#ppt_w"/>
                                          </p:val>
                                        </p:tav>
                                      </p:tavLst>
                                    </p:anim>
                                    <p:anim calcmode="lin" valueType="num">
                                      <p:cBhvr>
                                        <p:cTn id="22" dur="1000" fill="hold"/>
                                        <p:tgtEl>
                                          <p:spTgt spid="819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819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819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819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8195"/>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8196"/>
                                        </p:tgtEl>
                                        <p:attrNameLst>
                                          <p:attrName>style.visibility</p:attrName>
                                        </p:attrNameLst>
                                      </p:cBhvr>
                                      <p:to>
                                        <p:strVal val="visible"/>
                                      </p:to>
                                    </p:set>
                                    <p:anim calcmode="lin" valueType="num">
                                      <p:cBhvr>
                                        <p:cTn id="31" dur="500" decel="50000" fill="hold">
                                          <p:stCondLst>
                                            <p:cond delay="0"/>
                                          </p:stCondLst>
                                        </p:cTn>
                                        <p:tgtEl>
                                          <p:spTgt spid="819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819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8196"/>
                                        </p:tgtEl>
                                        <p:attrNameLst>
                                          <p:attrName>ppt_w</p:attrName>
                                        </p:attrNameLst>
                                      </p:cBhvr>
                                      <p:tavLst>
                                        <p:tav tm="0">
                                          <p:val>
                                            <p:strVal val="#ppt_w*.05"/>
                                          </p:val>
                                        </p:tav>
                                        <p:tav tm="100000">
                                          <p:val>
                                            <p:strVal val="#ppt_w"/>
                                          </p:val>
                                        </p:tav>
                                      </p:tavLst>
                                    </p:anim>
                                    <p:anim calcmode="lin" valueType="num">
                                      <p:cBhvr>
                                        <p:cTn id="34" dur="1000" fill="hold"/>
                                        <p:tgtEl>
                                          <p:spTgt spid="819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819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819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819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p:nvPr/>
        </p:nvSpPr>
        <p:spPr>
          <a:xfrm>
            <a:off x="0" y="0"/>
            <a:ext cx="4038600" cy="4493538"/>
          </a:xfrm>
          <a:prstGeom prst="rect">
            <a:avLst/>
          </a:prstGeom>
          <a:solidFill>
            <a:srgbClr val="F2DDB4">
              <a:alpha val="85000"/>
            </a:srgbClr>
          </a:solidFill>
          <a:scene3d>
            <a:camera prst="orthographicFront"/>
            <a:lightRig rig="threePt" dir="t"/>
          </a:scene3d>
          <a:sp3d>
            <a:bevelT w="114300" prst="hardEdge"/>
          </a:sp3d>
        </p:spPr>
        <p:txBody>
          <a:bodyPr>
            <a:spAutoFit/>
          </a:bodyPr>
          <a:lstStyle/>
          <a:p>
            <a:pPr algn="ctr">
              <a:defRPr/>
            </a:pPr>
            <a:r>
              <a:rPr lang="en-US" sz="2600" b="1" dirty="0">
                <a:solidFill>
                  <a:srgbClr val="BA0631"/>
                </a:solidFill>
                <a:latin typeface="Colonna MT" pitchFamily="82" charset="0"/>
              </a:rPr>
              <a:t>One important thing to remember about biblical marriage is the meaning of “commitment.” Marriage was never meant to be primarily a “love match” (sexual intimacy), but a pattern (picture) of Christ and His relationship to His bride, the church (Ephesians 5:25-33).</a:t>
            </a:r>
          </a:p>
        </p:txBody>
      </p:sp>
      <p:sp>
        <p:nvSpPr>
          <p:cNvPr id="4" name="Rectangle 3"/>
          <p:cNvSpPr/>
          <p:nvPr/>
        </p:nvSpPr>
        <p:spPr>
          <a:xfrm>
            <a:off x="4572000" y="764024"/>
            <a:ext cx="4572000" cy="6093976"/>
          </a:xfrm>
          <a:prstGeom prst="rect">
            <a:avLst/>
          </a:prstGeom>
          <a:solidFill>
            <a:srgbClr val="BA0631">
              <a:alpha val="85000"/>
            </a:srgbClr>
          </a:solidFill>
          <a:scene3d>
            <a:camera prst="orthographicFront"/>
            <a:lightRig rig="threePt" dir="t"/>
          </a:scene3d>
          <a:sp3d>
            <a:bevelT w="114300" prst="hardEdge"/>
          </a:sp3d>
        </p:spPr>
        <p:txBody>
          <a:bodyPr>
            <a:spAutoFit/>
          </a:bodyPr>
          <a:lstStyle/>
          <a:p>
            <a:pPr algn="ctr">
              <a:defRPr/>
            </a:pPr>
            <a:r>
              <a:rPr lang="en-US" sz="2600" b="1" dirty="0">
                <a:solidFill>
                  <a:srgbClr val="F2DDB4"/>
                </a:solidFill>
                <a:latin typeface="Colonna MT" pitchFamily="82" charset="0"/>
              </a:rPr>
              <a:t>If the Bible was talking only about the physical union of a man and a woman when it spoke of marriage, why is there so much reference to fornication? Would this not rather be called some type of loose marriage? Why mention adultery</a:t>
            </a:r>
            <a:r>
              <a:rPr lang="en-US" sz="2600" b="1" i="1" dirty="0">
                <a:solidFill>
                  <a:srgbClr val="F2DDB4"/>
                </a:solidFill>
                <a:latin typeface="Colonna MT" pitchFamily="82" charset="0"/>
              </a:rPr>
              <a:t>? “Thou shalt not commit adultery</a:t>
            </a:r>
            <a:r>
              <a:rPr lang="en-US" sz="2600" b="1" dirty="0">
                <a:solidFill>
                  <a:srgbClr val="F2DDB4"/>
                </a:solidFill>
                <a:latin typeface="Colonna MT" pitchFamily="82" charset="0"/>
              </a:rPr>
              <a:t>” is a straightforward commandment. If sexual relations alone meant “marriage,” then adultery would be called bigamy (in some form).</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5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3"/>
                                        </p:tgtEl>
                                        <p:attrNameLst>
                                          <p:attrName>ppt_x</p:attrName>
                                          <p:attrName>ppt_y</p:attrName>
                                        </p:attrNameLst>
                                      </p:cBhvr>
                                    </p:animMotion>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500" decel="50000" fill="hold">
                                          <p:stCondLst>
                                            <p:cond delay="0"/>
                                          </p:stCondLst>
                                        </p:cTn>
                                        <p:tgtEl>
                                          <p:spTgt spid="4"/>
                                        </p:tgtEl>
                                        <p:attrNameLst>
                                          <p:attrName>ppt_x</p:attrName>
                                          <p:attrName>ppt_y</p:attrName>
                                        </p:attrNameLst>
                                      </p:cBhvr>
                                    </p:animMotion>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2057400" y="381000"/>
            <a:ext cx="7086600" cy="3540125"/>
          </a:xfrm>
          <a:prstGeom prst="rect">
            <a:avLst/>
          </a:prstGeom>
          <a:noFill/>
          <a:ln w="9525">
            <a:noFill/>
            <a:miter lim="800000"/>
            <a:headEnd/>
            <a:tailEnd/>
          </a:ln>
        </p:spPr>
        <p:txBody>
          <a:bodyPr>
            <a:spAutoFit/>
          </a:bodyPr>
          <a:lstStyle/>
          <a:p>
            <a:pPr algn="ctr"/>
            <a:r>
              <a:rPr lang="en-US" sz="2700" b="1">
                <a:solidFill>
                  <a:srgbClr val="47AAFB"/>
                </a:solidFill>
                <a:latin typeface="Colonna MT" pitchFamily="82" charset="0"/>
              </a:rPr>
              <a:t>When God brought the woman to the man, He intended a physical joining </a:t>
            </a:r>
            <a:r>
              <a:rPr lang="en-US" sz="2700" b="1" i="1">
                <a:solidFill>
                  <a:srgbClr val="47AAFB"/>
                </a:solidFill>
                <a:latin typeface="Colonna MT" pitchFamily="82" charset="0"/>
              </a:rPr>
              <a:t>(“the two became one flesh”</a:t>
            </a:r>
            <a:r>
              <a:rPr lang="en-US" sz="2700" b="1">
                <a:solidFill>
                  <a:srgbClr val="47AAFB"/>
                </a:solidFill>
                <a:latin typeface="Colonna MT" pitchFamily="82" charset="0"/>
              </a:rPr>
              <a:t>). It is cheapened when it is not confined to marriage. Paul’s teaching in I Corinthians 7:3-5 makes it clear that the physical union of the man and woman is a special and important part of a marriage, but it is not the </a:t>
            </a:r>
            <a:r>
              <a:rPr lang="en-US" sz="2700" b="1" i="1">
                <a:solidFill>
                  <a:srgbClr val="47AAFB"/>
                </a:solidFill>
                <a:latin typeface="Colonna MT" pitchFamily="82" charset="0"/>
              </a:rPr>
              <a:t>most</a:t>
            </a:r>
            <a:r>
              <a:rPr lang="en-US" sz="2700" b="1">
                <a:solidFill>
                  <a:srgbClr val="47AAFB"/>
                </a:solidFill>
                <a:latin typeface="Colonna MT" pitchFamily="82" charset="0"/>
              </a:rPr>
              <a:t> important part.</a:t>
            </a:r>
          </a:p>
        </p:txBody>
      </p:sp>
      <p:sp>
        <p:nvSpPr>
          <p:cNvPr id="10243" name="Rectangle 3"/>
          <p:cNvSpPr>
            <a:spLocks noChangeArrowheads="1"/>
          </p:cNvSpPr>
          <p:nvPr/>
        </p:nvSpPr>
        <p:spPr bwMode="auto">
          <a:xfrm>
            <a:off x="2438400" y="3749675"/>
            <a:ext cx="6705600" cy="3108325"/>
          </a:xfrm>
          <a:prstGeom prst="rect">
            <a:avLst/>
          </a:prstGeom>
          <a:noFill/>
          <a:ln w="9525">
            <a:noFill/>
            <a:miter lim="800000"/>
            <a:headEnd/>
            <a:tailEnd/>
          </a:ln>
        </p:spPr>
        <p:txBody>
          <a:bodyPr anchor="ctr">
            <a:spAutoFit/>
          </a:bodyPr>
          <a:lstStyle/>
          <a:p>
            <a:pPr algn="ctr" eaLnBrk="0" hangingPunct="0"/>
            <a:r>
              <a:rPr lang="en-US" sz="2700" b="1">
                <a:solidFill>
                  <a:srgbClr val="DCA330"/>
                </a:solidFill>
                <a:latin typeface="Colonna MT" pitchFamily="82" charset="0"/>
                <a:cs typeface="Times New Roman" pitchFamily="18" charset="0"/>
              </a:rPr>
              <a:t>Marriage was used by God to symbolize the depth of His commitment to Israel (Isaiah 62:4-5; Jeremiah 31:32). Since commitment is “a continuing obligation, promise, or pledge” (as defined in </a:t>
            </a:r>
            <a:r>
              <a:rPr lang="en-US" sz="2700" b="1" i="1">
                <a:solidFill>
                  <a:srgbClr val="DCA330"/>
                </a:solidFill>
                <a:latin typeface="Colonna MT" pitchFamily="82" charset="0"/>
                <a:cs typeface="Times New Roman" pitchFamily="18" charset="0"/>
              </a:rPr>
              <a:t>Webster’s Encyclopedic Dictionary of the English Language), </a:t>
            </a:r>
            <a:r>
              <a:rPr lang="en-US" sz="2700" b="1">
                <a:solidFill>
                  <a:srgbClr val="DCA330"/>
                </a:solidFill>
                <a:latin typeface="Colonna MT" pitchFamily="82" charset="0"/>
                <a:cs typeface="Times New Roman" pitchFamily="18" charset="0"/>
              </a:rPr>
              <a:t>it must be kept.</a:t>
            </a:r>
            <a:r>
              <a:rPr lang="en-US" sz="2700" b="1">
                <a:solidFill>
                  <a:srgbClr val="DCA330"/>
                </a:solidFill>
                <a:latin typeface="Colonna MT" pitchFamily="82" charset="0"/>
              </a:rPr>
              <a:t> </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45">
                                          <p:stCondLst>
                                            <p:cond delay="0"/>
                                          </p:stCondLst>
                                        </p:cTn>
                                        <p:tgtEl>
                                          <p:spTgt spid="3"/>
                                        </p:tgtEl>
                                      </p:cBhvr>
                                    </p:animEffect>
                                    <p:anim calcmode="lin" valueType="num">
                                      <p:cBhvr>
                                        <p:cTn id="8"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13" dur="7">
                                          <p:stCondLst>
                                            <p:cond delay="162"/>
                                          </p:stCondLst>
                                        </p:cTn>
                                        <p:tgtEl>
                                          <p:spTgt spid="3"/>
                                        </p:tgtEl>
                                      </p:cBhvr>
                                      <p:to x="100000" y="60000"/>
                                    </p:animScale>
                                    <p:animScale>
                                      <p:cBhvr>
                                        <p:cTn id="14" dur="41" decel="50000">
                                          <p:stCondLst>
                                            <p:cond delay="169"/>
                                          </p:stCondLst>
                                        </p:cTn>
                                        <p:tgtEl>
                                          <p:spTgt spid="3"/>
                                        </p:tgtEl>
                                      </p:cBhvr>
                                      <p:to x="100000" y="100000"/>
                                    </p:animScale>
                                    <p:animScale>
                                      <p:cBhvr>
                                        <p:cTn id="15" dur="7">
                                          <p:stCondLst>
                                            <p:cond delay="328"/>
                                          </p:stCondLst>
                                        </p:cTn>
                                        <p:tgtEl>
                                          <p:spTgt spid="3"/>
                                        </p:tgtEl>
                                      </p:cBhvr>
                                      <p:to x="100000" y="80000"/>
                                    </p:animScale>
                                    <p:animScale>
                                      <p:cBhvr>
                                        <p:cTn id="16" dur="41" decel="50000">
                                          <p:stCondLst>
                                            <p:cond delay="335"/>
                                          </p:stCondLst>
                                        </p:cTn>
                                        <p:tgtEl>
                                          <p:spTgt spid="3"/>
                                        </p:tgtEl>
                                      </p:cBhvr>
                                      <p:to x="100000" y="100000"/>
                                    </p:animScale>
                                    <p:animScale>
                                      <p:cBhvr>
                                        <p:cTn id="17" dur="7">
                                          <p:stCondLst>
                                            <p:cond delay="410"/>
                                          </p:stCondLst>
                                        </p:cTn>
                                        <p:tgtEl>
                                          <p:spTgt spid="3"/>
                                        </p:tgtEl>
                                      </p:cBhvr>
                                      <p:to x="100000" y="90000"/>
                                    </p:animScale>
                                    <p:animScale>
                                      <p:cBhvr>
                                        <p:cTn id="18" dur="41" decel="50000">
                                          <p:stCondLst>
                                            <p:cond delay="417"/>
                                          </p:stCondLst>
                                        </p:cTn>
                                        <p:tgtEl>
                                          <p:spTgt spid="3"/>
                                        </p:tgtEl>
                                      </p:cBhvr>
                                      <p:to x="100000" y="100000"/>
                                    </p:animScale>
                                    <p:animScale>
                                      <p:cBhvr>
                                        <p:cTn id="19" dur="7">
                                          <p:stCondLst>
                                            <p:cond delay="452"/>
                                          </p:stCondLst>
                                        </p:cTn>
                                        <p:tgtEl>
                                          <p:spTgt spid="3"/>
                                        </p:tgtEl>
                                      </p:cBhvr>
                                      <p:to x="100000" y="95000"/>
                                    </p:animScale>
                                    <p:animScale>
                                      <p:cBhvr>
                                        <p:cTn id="20" dur="41" decel="50000">
                                          <p:stCondLst>
                                            <p:cond delay="458"/>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0243"/>
                                        </p:tgtEl>
                                        <p:attrNameLst>
                                          <p:attrName>style.visibility</p:attrName>
                                        </p:attrNameLst>
                                      </p:cBhvr>
                                      <p:to>
                                        <p:strVal val="visible"/>
                                      </p:to>
                                    </p:set>
                                    <p:animEffect transition="in" filter="wipe(down)">
                                      <p:cBhvr>
                                        <p:cTn id="25" dur="145">
                                          <p:stCondLst>
                                            <p:cond delay="0"/>
                                          </p:stCondLst>
                                        </p:cTn>
                                        <p:tgtEl>
                                          <p:spTgt spid="10243"/>
                                        </p:tgtEl>
                                      </p:cBhvr>
                                    </p:animEffect>
                                    <p:anim calcmode="lin" valueType="num">
                                      <p:cBhvr>
                                        <p:cTn id="26" dur="456" tmFilter="0,0; 0.14,0.36; 0.43,0.73; 0.71,0.91; 1.0,1.0">
                                          <p:stCondLst>
                                            <p:cond delay="0"/>
                                          </p:stCondLst>
                                        </p:cTn>
                                        <p:tgtEl>
                                          <p:spTgt spid="10243"/>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10243"/>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10243"/>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10243"/>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10243"/>
                                        </p:tgtEl>
                                        <p:attrNameLst>
                                          <p:attrName>ppt_y</p:attrName>
                                        </p:attrNameLst>
                                      </p:cBhvr>
                                      <p:tavLst>
                                        <p:tav tm="0" fmla="#ppt_y-sin(pi*$)/81">
                                          <p:val>
                                            <p:fltVal val="0"/>
                                          </p:val>
                                        </p:tav>
                                        <p:tav tm="100000">
                                          <p:val>
                                            <p:fltVal val="1"/>
                                          </p:val>
                                        </p:tav>
                                      </p:tavLst>
                                    </p:anim>
                                    <p:animScale>
                                      <p:cBhvr>
                                        <p:cTn id="31" dur="7">
                                          <p:stCondLst>
                                            <p:cond delay="162"/>
                                          </p:stCondLst>
                                        </p:cTn>
                                        <p:tgtEl>
                                          <p:spTgt spid="10243"/>
                                        </p:tgtEl>
                                      </p:cBhvr>
                                      <p:to x="100000" y="60000"/>
                                    </p:animScale>
                                    <p:animScale>
                                      <p:cBhvr>
                                        <p:cTn id="32" dur="41" decel="50000">
                                          <p:stCondLst>
                                            <p:cond delay="169"/>
                                          </p:stCondLst>
                                        </p:cTn>
                                        <p:tgtEl>
                                          <p:spTgt spid="10243"/>
                                        </p:tgtEl>
                                      </p:cBhvr>
                                      <p:to x="100000" y="100000"/>
                                    </p:animScale>
                                    <p:animScale>
                                      <p:cBhvr>
                                        <p:cTn id="33" dur="7">
                                          <p:stCondLst>
                                            <p:cond delay="328"/>
                                          </p:stCondLst>
                                        </p:cTn>
                                        <p:tgtEl>
                                          <p:spTgt spid="10243"/>
                                        </p:tgtEl>
                                      </p:cBhvr>
                                      <p:to x="100000" y="80000"/>
                                    </p:animScale>
                                    <p:animScale>
                                      <p:cBhvr>
                                        <p:cTn id="34" dur="41" decel="50000">
                                          <p:stCondLst>
                                            <p:cond delay="335"/>
                                          </p:stCondLst>
                                        </p:cTn>
                                        <p:tgtEl>
                                          <p:spTgt spid="10243"/>
                                        </p:tgtEl>
                                      </p:cBhvr>
                                      <p:to x="100000" y="100000"/>
                                    </p:animScale>
                                    <p:animScale>
                                      <p:cBhvr>
                                        <p:cTn id="35" dur="7">
                                          <p:stCondLst>
                                            <p:cond delay="410"/>
                                          </p:stCondLst>
                                        </p:cTn>
                                        <p:tgtEl>
                                          <p:spTgt spid="10243"/>
                                        </p:tgtEl>
                                      </p:cBhvr>
                                      <p:to x="100000" y="90000"/>
                                    </p:animScale>
                                    <p:animScale>
                                      <p:cBhvr>
                                        <p:cTn id="36" dur="41" decel="50000">
                                          <p:stCondLst>
                                            <p:cond delay="417"/>
                                          </p:stCondLst>
                                        </p:cTn>
                                        <p:tgtEl>
                                          <p:spTgt spid="10243"/>
                                        </p:tgtEl>
                                      </p:cBhvr>
                                      <p:to x="100000" y="100000"/>
                                    </p:animScale>
                                    <p:animScale>
                                      <p:cBhvr>
                                        <p:cTn id="37" dur="7">
                                          <p:stCondLst>
                                            <p:cond delay="452"/>
                                          </p:stCondLst>
                                        </p:cTn>
                                        <p:tgtEl>
                                          <p:spTgt spid="10243"/>
                                        </p:tgtEl>
                                      </p:cBhvr>
                                      <p:to x="100000" y="95000"/>
                                    </p:animScale>
                                    <p:animScale>
                                      <p:cBhvr>
                                        <p:cTn id="38" dur="41" decel="50000">
                                          <p:stCondLst>
                                            <p:cond delay="458"/>
                                          </p:stCondLst>
                                        </p:cTn>
                                        <p:tgtEl>
                                          <p:spTgt spid="1024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324600" y="0"/>
            <a:ext cx="2819400" cy="338138"/>
          </a:xfrm>
          <a:prstGeom prst="rect">
            <a:avLst/>
          </a:prstGeom>
          <a:noFill/>
          <a:ln w="9525">
            <a:noFill/>
            <a:miter lim="800000"/>
            <a:headEnd/>
            <a:tailEnd/>
          </a:ln>
        </p:spPr>
        <p:txBody>
          <a:bodyPr>
            <a:spAutoFit/>
          </a:bodyPr>
          <a:lstStyle/>
          <a:p>
            <a:r>
              <a:rPr lang="en-US" sz="1600">
                <a:solidFill>
                  <a:srgbClr val="DCA330"/>
                </a:solidFill>
                <a:latin typeface="Bernard MT Condensed" pitchFamily="18" charset="0"/>
              </a:rPr>
              <a:t>Lesson 7: Understanding Marriage</a:t>
            </a:r>
          </a:p>
        </p:txBody>
      </p:sp>
      <p:sp>
        <p:nvSpPr>
          <p:cNvPr id="3" name="Rectangle 2"/>
          <p:cNvSpPr>
            <a:spLocks noChangeArrowheads="1"/>
          </p:cNvSpPr>
          <p:nvPr/>
        </p:nvSpPr>
        <p:spPr bwMode="auto">
          <a:xfrm>
            <a:off x="1981200" y="457200"/>
            <a:ext cx="7162800" cy="1816100"/>
          </a:xfrm>
          <a:prstGeom prst="rect">
            <a:avLst/>
          </a:prstGeom>
          <a:noFill/>
          <a:ln w="9525">
            <a:noFill/>
            <a:miter lim="800000"/>
            <a:headEnd/>
            <a:tailEnd/>
          </a:ln>
        </p:spPr>
        <p:txBody>
          <a:bodyPr>
            <a:spAutoFit/>
          </a:bodyPr>
          <a:lstStyle/>
          <a:p>
            <a:pPr algn="ctr"/>
            <a:r>
              <a:rPr lang="en-US" sz="2800" b="1">
                <a:solidFill>
                  <a:srgbClr val="CC1704"/>
                </a:solidFill>
                <a:latin typeface="Colonna MT" pitchFamily="82" charset="0"/>
              </a:rPr>
              <a:t>A covenant (according to </a:t>
            </a:r>
            <a:r>
              <a:rPr lang="en-US" sz="2800" b="1" i="1">
                <a:solidFill>
                  <a:srgbClr val="CC1704"/>
                </a:solidFill>
                <a:latin typeface="Colonna MT" pitchFamily="82" charset="0"/>
              </a:rPr>
              <a:t>Webster’s New Encyclopedic Dictionary of the English Language</a:t>
            </a:r>
            <a:r>
              <a:rPr lang="en-US" sz="2800" b="1">
                <a:solidFill>
                  <a:srgbClr val="CC1704"/>
                </a:solidFill>
                <a:latin typeface="Colonna MT" pitchFamily="82" charset="0"/>
              </a:rPr>
              <a:t>) is “an agreement between two parties; a sealed contract or bargain.”</a:t>
            </a:r>
          </a:p>
        </p:txBody>
      </p:sp>
      <p:sp>
        <p:nvSpPr>
          <p:cNvPr id="4" name="Rectangle 3"/>
          <p:cNvSpPr>
            <a:spLocks noChangeArrowheads="1"/>
          </p:cNvSpPr>
          <p:nvPr/>
        </p:nvSpPr>
        <p:spPr bwMode="auto">
          <a:xfrm>
            <a:off x="2362200" y="4611688"/>
            <a:ext cx="6781800" cy="2246312"/>
          </a:xfrm>
          <a:prstGeom prst="rect">
            <a:avLst/>
          </a:prstGeom>
          <a:noFill/>
          <a:ln w="9525">
            <a:noFill/>
            <a:miter lim="800000"/>
            <a:headEnd/>
            <a:tailEnd/>
          </a:ln>
        </p:spPr>
        <p:txBody>
          <a:bodyPr>
            <a:spAutoFit/>
          </a:bodyPr>
          <a:lstStyle/>
          <a:p>
            <a:pPr algn="ctr"/>
            <a:r>
              <a:rPr lang="en-US" sz="2800" b="1">
                <a:solidFill>
                  <a:srgbClr val="171735"/>
                </a:solidFill>
                <a:latin typeface="Colonna MT" pitchFamily="82" charset="0"/>
              </a:rPr>
              <a:t>They are all meant to become lifelong agreements (vows), taken in front of God (with His blessing), the two families being joined in this marriage, and any other witnesses present.</a:t>
            </a:r>
          </a:p>
        </p:txBody>
      </p:sp>
      <p:pic>
        <p:nvPicPr>
          <p:cNvPr id="11268" name="Picture 4" descr="C:\Users\Candra Poitras\Pictures\pastwedding[1].jpg"/>
          <p:cNvPicPr>
            <a:picLocks noChangeAspect="1" noChangeArrowheads="1"/>
          </p:cNvPicPr>
          <p:nvPr/>
        </p:nvPicPr>
        <p:blipFill>
          <a:blip r:embed="rId3" cstate="print"/>
          <a:srcRect/>
          <a:stretch>
            <a:fillRect/>
          </a:stretch>
        </p:blipFill>
        <p:spPr bwMode="auto">
          <a:xfrm>
            <a:off x="5486400" y="2286000"/>
            <a:ext cx="1828800" cy="2320636"/>
          </a:xfrm>
          <a:prstGeom prst="rect">
            <a:avLst/>
          </a:prstGeom>
          <a:ln>
            <a:noFill/>
          </a:ln>
          <a:effectLst>
            <a:softEdge rad="112500"/>
          </a:effectLst>
        </p:spPr>
      </p:pic>
      <p:pic>
        <p:nvPicPr>
          <p:cNvPr id="11267" name="Picture 3" descr="C:\Users\Candra Poitras\Pictures\3718897104_b49920d833_z[1].jpg"/>
          <p:cNvPicPr>
            <a:picLocks noChangeAspect="1" noChangeArrowheads="1"/>
          </p:cNvPicPr>
          <p:nvPr/>
        </p:nvPicPr>
        <p:blipFill>
          <a:blip r:embed="rId4" cstate="print"/>
          <a:srcRect/>
          <a:stretch>
            <a:fillRect/>
          </a:stretch>
        </p:blipFill>
        <p:spPr bwMode="auto">
          <a:xfrm>
            <a:off x="3810000" y="2667000"/>
            <a:ext cx="2438400" cy="1627187"/>
          </a:xfrm>
          <a:prstGeom prst="rect">
            <a:avLst/>
          </a:prstGeom>
          <a:ln>
            <a:noFill/>
          </a:ln>
          <a:effectLst>
            <a:softEdge rad="112500"/>
          </a:effec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162</TotalTime>
  <Words>1143</Words>
  <Application>Microsoft Office PowerPoint</Application>
  <PresentationFormat>On-screen Show (4:3)</PresentationFormat>
  <Paragraphs>54</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Tahoma</vt:lpstr>
      <vt:lpstr>Calibri</vt:lpstr>
      <vt:lpstr>Bernard MT Condensed</vt:lpstr>
      <vt:lpstr>Colonna MT</vt:lpstr>
      <vt:lpstr>Times New Roman</vt:lpstr>
      <vt:lpstr>Wingdings</vt:lpstr>
      <vt:lpstr>mixed_fabrics</vt:lpstr>
      <vt:lpstr>Family Life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poitras</cp:lastModifiedBy>
  <cp:revision>3</cp:revision>
  <dcterms:created xsi:type="dcterms:W3CDTF">2010-10-03T01:07:11Z</dcterms:created>
  <dcterms:modified xsi:type="dcterms:W3CDTF">2010-11-28T21:04:02Z</dcterms:modified>
</cp:coreProperties>
</file>