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9" r:id="rId1"/>
  </p:sldMasterIdLst>
  <p:handoutMasterIdLst>
    <p:handoutMasterId r:id="rId21"/>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 id="290" r:id="rId14"/>
    <p:sldId id="270" r:id="rId15"/>
    <p:sldId id="282" r:id="rId16"/>
    <p:sldId id="293" r:id="rId17"/>
    <p:sldId id="274" r:id="rId18"/>
    <p:sldId id="284" r:id="rId19"/>
    <p:sldId id="296"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1735"/>
    <a:srgbClr val="BA0631"/>
    <a:srgbClr val="F3E0BB"/>
    <a:srgbClr val="CC1704"/>
    <a:srgbClr val="47AAFB"/>
    <a:srgbClr val="DCA330"/>
    <a:srgbClr val="6C2C04"/>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14" autoAdjust="0"/>
    <p:restoredTop sz="94660"/>
  </p:normalViewPr>
  <p:slideViewPr>
    <p:cSldViewPr>
      <p:cViewPr varScale="1">
        <p:scale>
          <a:sx n="56" d="100"/>
          <a:sy n="56" d="100"/>
        </p:scale>
        <p:origin x="-328" y="-11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208297B-972C-014E-A3DE-5AE4B3D0A359}" type="slidenum">
              <a:rPr lang="en-US"/>
              <a:pPr/>
              <a:t>‹#›</a:t>
            </a:fld>
            <a:endParaRPr lang="en-US"/>
          </a:p>
        </p:txBody>
      </p:sp>
    </p:spTree>
    <p:extLst>
      <p:ext uri="{BB962C8B-B14F-4D97-AF65-F5344CB8AC3E}">
        <p14:creationId xmlns:p14="http://schemas.microsoft.com/office/powerpoint/2010/main" val="17926124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extLst>
      <p:ext uri="{BB962C8B-B14F-4D97-AF65-F5344CB8AC3E}">
        <p14:creationId xmlns:p14="http://schemas.microsoft.com/office/powerpoint/2010/main" val="3430346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48565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82048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8750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79448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7586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6265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0883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7293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22863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7868648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3200">
          <a:solidFill>
            <a:srgbClr val="FFCC66"/>
          </a:solidFill>
          <a:latin typeface="+mj-lt"/>
          <a:ea typeface="ＭＳ Ｐゴシック" charset="0"/>
          <a:cs typeface="+mj-cs"/>
        </a:defRPr>
      </a:lvl1pPr>
      <a:lvl2pPr algn="l" rtl="0" eaLnBrk="0" fontAlgn="base" hangingPunct="0">
        <a:spcBef>
          <a:spcPct val="0"/>
        </a:spcBef>
        <a:spcAft>
          <a:spcPct val="0"/>
        </a:spcAft>
        <a:defRPr sz="3200">
          <a:solidFill>
            <a:srgbClr val="FFCC66"/>
          </a:solidFill>
          <a:latin typeface="Tahoma" pitchFamily="34" charset="0"/>
          <a:ea typeface="ＭＳ Ｐゴシック" charset="0"/>
        </a:defRPr>
      </a:lvl2pPr>
      <a:lvl3pPr algn="l" rtl="0" eaLnBrk="0" fontAlgn="base" hangingPunct="0">
        <a:spcBef>
          <a:spcPct val="0"/>
        </a:spcBef>
        <a:spcAft>
          <a:spcPct val="0"/>
        </a:spcAft>
        <a:defRPr sz="3200">
          <a:solidFill>
            <a:srgbClr val="FFCC66"/>
          </a:solidFill>
          <a:latin typeface="Tahoma" pitchFamily="34" charset="0"/>
          <a:ea typeface="ＭＳ Ｐゴシック" charset="0"/>
        </a:defRPr>
      </a:lvl3pPr>
      <a:lvl4pPr algn="l" rtl="0" eaLnBrk="0" fontAlgn="base" hangingPunct="0">
        <a:spcBef>
          <a:spcPct val="0"/>
        </a:spcBef>
        <a:spcAft>
          <a:spcPct val="0"/>
        </a:spcAft>
        <a:defRPr sz="3200">
          <a:solidFill>
            <a:srgbClr val="FFCC66"/>
          </a:solidFill>
          <a:latin typeface="Tahoma" pitchFamily="34" charset="0"/>
          <a:ea typeface="ＭＳ Ｐゴシック" charset="0"/>
        </a:defRPr>
      </a:lvl4pPr>
      <a:lvl5pPr algn="l" rtl="0" eaLnBrk="0" fontAlgn="base" hangingPunct="0">
        <a:spcBef>
          <a:spcPct val="0"/>
        </a:spcBef>
        <a:spcAft>
          <a:spcPct val="0"/>
        </a:spcAft>
        <a:defRPr sz="3200">
          <a:solidFill>
            <a:srgbClr val="FFCC66"/>
          </a:solidFill>
          <a:latin typeface="Tahoma" pitchFamily="34" charset="0"/>
          <a:ea typeface="ＭＳ Ｐゴシック"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4724400" y="5105400"/>
            <a:ext cx="3048000" cy="609600"/>
          </a:xfrm>
        </p:spPr>
        <p:txBody>
          <a:bodyPr/>
          <a:lstStyle/>
          <a:p>
            <a:pPr eaLnBrk="1" hangingPunct="1"/>
            <a:r>
              <a:rPr lang="en-US" sz="2400">
                <a:solidFill>
                  <a:srgbClr val="DCA330"/>
                </a:solidFill>
                <a:latin typeface="Bernard MT Condensed" charset="0"/>
              </a:rPr>
              <a:t>Lesson 13: Seeing Children Like God Does</a:t>
            </a:r>
          </a:p>
        </p:txBody>
      </p:sp>
      <p:sp>
        <p:nvSpPr>
          <p:cNvPr id="4" name="Title 3"/>
          <p:cNvSpPr>
            <a:spLocks noGrp="1"/>
          </p:cNvSpPr>
          <p:nvPr>
            <p:ph type="ctrTitle"/>
          </p:nvPr>
        </p:nvSpPr>
        <p:spPr>
          <a:xfrm>
            <a:off x="4953000" y="3962400"/>
            <a:ext cx="4191000" cy="1219200"/>
          </a:xfrm>
          <a:ln>
            <a:miter lim="800000"/>
            <a:headEnd/>
            <a:tailEnd/>
          </a:ln>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ea typeface="+mj-ea"/>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ea typeface="+mn-ea"/>
              </a:rPr>
              <a:t>Global University of Theological Studies</a:t>
            </a:r>
          </a:p>
        </p:txBody>
      </p:sp>
      <p:sp>
        <p:nvSpPr>
          <p:cNvPr id="3077" name="TextBox 5"/>
          <p:cNvSpPr txBox="1">
            <a:spLocks noChangeArrowheads="1"/>
          </p:cNvSpPr>
          <p:nvPr/>
        </p:nvSpPr>
        <p:spPr bwMode="auto">
          <a:xfrm>
            <a:off x="7315200" y="59436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400">
                <a:solidFill>
                  <a:srgbClr val="DCA330"/>
                </a:solidFill>
                <a:latin typeface="Bernard MT Condensed" charset="0"/>
              </a:rPr>
              <a:t>Linda Poitras</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290"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4" name="Rectangle 3"/>
          <p:cNvSpPr>
            <a:spLocks noChangeArrowheads="1"/>
          </p:cNvSpPr>
          <p:nvPr/>
        </p:nvSpPr>
        <p:spPr bwMode="auto">
          <a:xfrm>
            <a:off x="457200" y="609600"/>
            <a:ext cx="49530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F3E0BB"/>
                </a:solidFill>
                <a:latin typeface="Colonna MT" charset="0"/>
              </a:rPr>
              <a:t>John the Baptist was a miracle baby, born to parents who were very old (Luke 1:6-7). The Bible talks about baby John while he was still in his mother</a:t>
            </a:r>
            <a:r>
              <a:rPr lang="ja-JP" altLang="en-US" sz="2800" b="1">
                <a:solidFill>
                  <a:srgbClr val="F3E0BB"/>
                </a:solidFill>
                <a:latin typeface="Colonna MT" charset="0"/>
              </a:rPr>
              <a:t>’</a:t>
            </a:r>
            <a:r>
              <a:rPr lang="en-US" sz="2800" b="1">
                <a:solidFill>
                  <a:srgbClr val="F3E0BB"/>
                </a:solidFill>
                <a:latin typeface="Colonna MT" charset="0"/>
              </a:rPr>
              <a:t>s womb.</a:t>
            </a:r>
          </a:p>
        </p:txBody>
      </p:sp>
      <p:pic>
        <p:nvPicPr>
          <p:cNvPr id="12291" name="Picture 3" descr="C:\Users\Candra Poitras\Pictures\baptist3[1].jpg"/>
          <p:cNvPicPr>
            <a:picLocks noChangeAspect="1" noChangeArrowheads="1"/>
          </p:cNvPicPr>
          <p:nvPr/>
        </p:nvPicPr>
        <p:blipFill>
          <a:blip r:embed="rId3" cstate="print"/>
          <a:srcRect/>
          <a:stretch>
            <a:fillRect/>
          </a:stretch>
        </p:blipFill>
        <p:spPr bwMode="auto">
          <a:xfrm rot="20679445">
            <a:off x="5534211" y="2659959"/>
            <a:ext cx="2736975" cy="3609975"/>
          </a:xfrm>
          <a:prstGeom prst="rect">
            <a:avLst/>
          </a:prstGeom>
          <a:ln>
            <a:noFill/>
          </a:ln>
          <a:effectLst>
            <a:softEdge rad="112500"/>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5" name="Round Diagonal Corner Rectangle 4"/>
          <p:cNvSpPr/>
          <p:nvPr/>
        </p:nvSpPr>
        <p:spPr>
          <a:xfrm rot="21171437">
            <a:off x="2743992" y="1006492"/>
            <a:ext cx="5486400" cy="5257800"/>
          </a:xfrm>
          <a:prstGeom prst="round2DiagRect">
            <a:avLst/>
          </a:prstGeom>
          <a:solidFill>
            <a:srgbClr val="171735"/>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47AAFB"/>
                </a:solidFill>
                <a:latin typeface="Colonna MT" charset="0"/>
              </a:rPr>
              <a:t>All of these stories (and many more) show us the importance of </a:t>
            </a:r>
            <a:r>
              <a:rPr lang="ja-JP" altLang="en-US" sz="2800" b="1">
                <a:solidFill>
                  <a:srgbClr val="47AAFB"/>
                </a:solidFill>
                <a:latin typeface="Colonna MT" charset="0"/>
              </a:rPr>
              <a:t>“</a:t>
            </a:r>
            <a:r>
              <a:rPr lang="en-US" sz="2800" b="1">
                <a:solidFill>
                  <a:srgbClr val="47AAFB"/>
                </a:solidFill>
                <a:latin typeface="Colonna MT" charset="0"/>
              </a:rPr>
              <a:t>ordinary</a:t>
            </a:r>
            <a:r>
              <a:rPr lang="ja-JP" altLang="en-US" sz="2800" b="1">
                <a:solidFill>
                  <a:srgbClr val="47AAFB"/>
                </a:solidFill>
                <a:latin typeface="Colonna MT" charset="0"/>
              </a:rPr>
              <a:t>”</a:t>
            </a:r>
            <a:r>
              <a:rPr lang="en-US" sz="2800" b="1">
                <a:solidFill>
                  <a:srgbClr val="47AAFB"/>
                </a:solidFill>
                <a:latin typeface="Colonna MT" charset="0"/>
              </a:rPr>
              <a:t> babies born into </a:t>
            </a:r>
            <a:r>
              <a:rPr lang="ja-JP" altLang="en-US" sz="2800" b="1">
                <a:solidFill>
                  <a:srgbClr val="47AAFB"/>
                </a:solidFill>
                <a:latin typeface="Colonna MT" charset="0"/>
              </a:rPr>
              <a:t>“</a:t>
            </a:r>
            <a:r>
              <a:rPr lang="en-US" sz="2800" b="1">
                <a:solidFill>
                  <a:srgbClr val="47AAFB"/>
                </a:solidFill>
                <a:latin typeface="Colonna MT" charset="0"/>
              </a:rPr>
              <a:t>ordinary</a:t>
            </a:r>
            <a:r>
              <a:rPr lang="ja-JP" altLang="en-US" sz="2800" b="1">
                <a:solidFill>
                  <a:srgbClr val="47AAFB"/>
                </a:solidFill>
                <a:latin typeface="Colonna MT" charset="0"/>
              </a:rPr>
              <a:t>”</a:t>
            </a:r>
            <a:r>
              <a:rPr lang="en-US" sz="2800" b="1">
                <a:solidFill>
                  <a:srgbClr val="47AAFB"/>
                </a:solidFill>
                <a:latin typeface="Colonna MT" charset="0"/>
              </a:rPr>
              <a:t> families. Actually, no baby is </a:t>
            </a:r>
            <a:r>
              <a:rPr lang="ja-JP" altLang="en-US" sz="2800" b="1">
                <a:solidFill>
                  <a:srgbClr val="47AAFB"/>
                </a:solidFill>
                <a:latin typeface="Colonna MT" charset="0"/>
              </a:rPr>
              <a:t>“</a:t>
            </a:r>
            <a:r>
              <a:rPr lang="en-US" sz="2800" b="1">
                <a:solidFill>
                  <a:srgbClr val="47AAFB"/>
                </a:solidFill>
                <a:latin typeface="Colonna MT" charset="0"/>
              </a:rPr>
              <a:t>ordinary.</a:t>
            </a:r>
            <a:r>
              <a:rPr lang="ja-JP" altLang="en-US" sz="2800" b="1">
                <a:solidFill>
                  <a:srgbClr val="47AAFB"/>
                </a:solidFill>
                <a:latin typeface="Colonna MT" charset="0"/>
              </a:rPr>
              <a:t>”</a:t>
            </a:r>
            <a:r>
              <a:rPr lang="en-US" sz="2800" b="1">
                <a:solidFill>
                  <a:srgbClr val="47AAFB"/>
                </a:solidFill>
                <a:latin typeface="Colonna MT" charset="0"/>
              </a:rPr>
              <a:t> Every child is God</a:t>
            </a:r>
            <a:r>
              <a:rPr lang="ja-JP" altLang="en-US" sz="2800" b="1">
                <a:solidFill>
                  <a:srgbClr val="47AAFB"/>
                </a:solidFill>
                <a:latin typeface="Colonna MT" charset="0"/>
              </a:rPr>
              <a:t>’</a:t>
            </a:r>
            <a:r>
              <a:rPr lang="en-US" sz="2800" b="1">
                <a:solidFill>
                  <a:srgbClr val="47AAFB"/>
                </a:solidFill>
                <a:latin typeface="Colonna MT" charset="0"/>
              </a:rPr>
              <a:t>s miracle and a potential beginning for new and great things. </a:t>
            </a:r>
            <a:endParaRPr lang="en-US" sz="2800">
              <a:solidFill>
                <a:srgbClr val="FFFFFF"/>
              </a:solidFill>
              <a:latin typeface="Tahoma" charset="0"/>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338"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4" name="Rectangle 3"/>
          <p:cNvSpPr/>
          <p:nvPr/>
        </p:nvSpPr>
        <p:spPr>
          <a:xfrm>
            <a:off x="152400" y="457200"/>
            <a:ext cx="6858000" cy="1815882"/>
          </a:xfrm>
          <a:prstGeom prst="rect">
            <a:avLst/>
          </a:prstGeom>
          <a:solidFill>
            <a:srgbClr val="171735"/>
          </a:solidFill>
          <a:scene3d>
            <a:camera prst="orthographicFront"/>
            <a:lightRig rig="threePt" dir="t"/>
          </a:scene3d>
          <a:sp3d>
            <a:bevelT prst="relaxedInse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800" b="1">
                <a:solidFill>
                  <a:srgbClr val="BA0631"/>
                </a:solidFill>
                <a:latin typeface="Colonna MT" charset="0"/>
              </a:rPr>
              <a:t>Looking at different times in history, it is interesting to note that the devil knows where to begin the destruction of an enemy—kill the babies. </a:t>
            </a:r>
          </a:p>
        </p:txBody>
      </p:sp>
      <p:sp>
        <p:nvSpPr>
          <p:cNvPr id="14339" name="Rectangle 3"/>
          <p:cNvSpPr>
            <a:spLocks noChangeArrowheads="1"/>
          </p:cNvSpPr>
          <p:nvPr/>
        </p:nvSpPr>
        <p:spPr bwMode="auto">
          <a:xfrm>
            <a:off x="609600" y="2590800"/>
            <a:ext cx="8305800" cy="3970318"/>
          </a:xfrm>
          <a:prstGeom prst="rect">
            <a:avLst/>
          </a:prstGeom>
          <a:solidFill>
            <a:srgbClr val="171735"/>
          </a:solidFill>
          <a:ln w="9525">
            <a:noFill/>
            <a:miter lim="800000"/>
            <a:headEnd/>
            <a:tailEnd/>
          </a:ln>
          <a:effectLst/>
          <a:scene3d>
            <a:camera prst="orthographicFront"/>
            <a:lightRig rig="threePt" dir="t"/>
          </a:scene3d>
          <a:sp3d>
            <a:bevelT/>
          </a:sp3d>
        </p:spPr>
        <p:txBody>
          <a:bodyPr anchor="ctr">
            <a:spAutoFit/>
          </a:bodyP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a:buFontTx/>
              <a:buChar char="•"/>
            </a:pPr>
            <a:r>
              <a:rPr lang="en-US" sz="2800" b="1">
                <a:solidFill>
                  <a:srgbClr val="BA0631"/>
                </a:solidFill>
                <a:latin typeface="Colonna MT" charset="0"/>
                <a:cs typeface="Times New Roman" charset="0"/>
              </a:rPr>
              <a:t>Pharaoh ordered the killing of all newborn babies to stop the growth of Israel (Exodus 1:16-17, 22). But Moses was preserved and grew up in Pharaoh</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s palace (Exodus 2:1-10).</a:t>
            </a:r>
          </a:p>
          <a:p>
            <a:pPr>
              <a:buFont typeface="Arial" charset="0"/>
              <a:buChar char="•"/>
            </a:pPr>
            <a:r>
              <a:rPr lang="en-US" sz="2800" b="1">
                <a:solidFill>
                  <a:srgbClr val="BA0631"/>
                </a:solidFill>
                <a:latin typeface="Colonna MT" charset="0"/>
                <a:cs typeface="Times New Roman" charset="0"/>
              </a:rPr>
              <a:t>Herod ordered the killing of all babies under the age of two years after the wise men came looking for the baby Jesus (Matthew 2:16-18). Joseph obeyed the instructions of the angel and took his family into Egypt to escape this slaughter (Matthew 2:13-15).</a:t>
            </a:r>
            <a:r>
              <a:rPr lang="en-US" sz="2800" b="1">
                <a:solidFill>
                  <a:srgbClr val="BA0631"/>
                </a:solidFill>
                <a:latin typeface="Colonna MT" charset="0"/>
              </a:rPr>
              <a:t>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4" name="Rectangle 3"/>
          <p:cNvSpPr>
            <a:spLocks noChangeArrowheads="1"/>
          </p:cNvSpPr>
          <p:nvPr/>
        </p:nvSpPr>
        <p:spPr bwMode="auto">
          <a:xfrm>
            <a:off x="228600" y="228600"/>
            <a:ext cx="52578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F3E0BB"/>
                </a:solidFill>
                <a:latin typeface="Colonna MT" charset="0"/>
              </a:rPr>
              <a:t>Today, children are the primary target of the devil</a:t>
            </a:r>
            <a:r>
              <a:rPr lang="ja-JP" altLang="en-US" sz="2800" b="1">
                <a:solidFill>
                  <a:srgbClr val="F3E0BB"/>
                </a:solidFill>
                <a:latin typeface="Colonna MT" charset="0"/>
              </a:rPr>
              <a:t>’</a:t>
            </a:r>
            <a:r>
              <a:rPr lang="en-US" sz="2800" b="1">
                <a:solidFill>
                  <a:srgbClr val="F3E0BB"/>
                </a:solidFill>
                <a:latin typeface="Colonna MT" charset="0"/>
              </a:rPr>
              <a:t>s attack on humanity. Let</a:t>
            </a:r>
            <a:r>
              <a:rPr lang="ja-JP" altLang="en-US" sz="2800" b="1">
                <a:solidFill>
                  <a:srgbClr val="F3E0BB"/>
                </a:solidFill>
                <a:latin typeface="Colonna MT" charset="0"/>
              </a:rPr>
              <a:t>’</a:t>
            </a:r>
            <a:r>
              <a:rPr lang="en-US" sz="2800" b="1">
                <a:solidFill>
                  <a:srgbClr val="F3E0BB"/>
                </a:solidFill>
                <a:latin typeface="Colonna MT" charset="0"/>
              </a:rPr>
              <a:t>s look at some statistics (taken from </a:t>
            </a:r>
            <a:r>
              <a:rPr lang="en-US" sz="2800" b="1" i="1">
                <a:solidFill>
                  <a:srgbClr val="F3E0BB"/>
                </a:solidFill>
                <a:latin typeface="Colonna MT" charset="0"/>
              </a:rPr>
              <a:t>Mission Frontiers Magazine</a:t>
            </a:r>
            <a:r>
              <a:rPr lang="en-US" sz="2800" b="1">
                <a:solidFill>
                  <a:srgbClr val="F3E0BB"/>
                </a:solidFill>
                <a:latin typeface="Colonna MT" charset="0"/>
              </a:rPr>
              <a:t>, March 2001).</a:t>
            </a:r>
          </a:p>
        </p:txBody>
      </p:sp>
      <p:sp>
        <p:nvSpPr>
          <p:cNvPr id="15363" name="Rectangle 3"/>
          <p:cNvSpPr>
            <a:spLocks noChangeArrowheads="1"/>
          </p:cNvSpPr>
          <p:nvPr/>
        </p:nvSpPr>
        <p:spPr bwMode="auto">
          <a:xfrm>
            <a:off x="1066800" y="2743200"/>
            <a:ext cx="7010400" cy="3539430"/>
          </a:xfrm>
          <a:prstGeom prst="rect">
            <a:avLst/>
          </a:prstGeom>
          <a:solidFill>
            <a:srgbClr val="F3E0BB"/>
          </a:solidFill>
          <a:ln w="9525">
            <a:noFill/>
            <a:miter lim="800000"/>
            <a:headEnd/>
            <a:tailEnd/>
          </a:ln>
          <a:effectLst/>
          <a:scene3d>
            <a:camera prst="orthographicFront"/>
            <a:lightRig rig="threePt" dir="t"/>
          </a:scene3d>
          <a:sp3d>
            <a:bevelT w="139700" prst="cross"/>
          </a:sp3d>
        </p:spPr>
        <p:txBody>
          <a:bodyPr anchor="ctr">
            <a:spAutoFit/>
          </a:bodyPr>
          <a:lstStyle/>
          <a:p>
            <a:pPr eaLnBrk="0" hangingPunct="0">
              <a:buFontTx/>
              <a:buChar char="•"/>
              <a:tabLst>
                <a:tab pos="228600" algn="l"/>
              </a:tabLst>
              <a:defRPr/>
            </a:pPr>
            <a:r>
              <a:rPr lang="en-US" sz="2800" b="1" dirty="0">
                <a:solidFill>
                  <a:srgbClr val="BA0631"/>
                </a:solidFill>
                <a:latin typeface="Colonna MT" pitchFamily="82" charset="0"/>
                <a:ea typeface="Times New Roman" pitchFamily="18" charset="0"/>
                <a:cs typeface="Times New Roman" pitchFamily="18" charset="0"/>
              </a:rPr>
              <a:t>35,000 children under the age of five die of malnutrition every day.</a:t>
            </a:r>
            <a:endParaRPr lang="en-US" sz="2800" b="1" dirty="0">
              <a:solidFill>
                <a:srgbClr val="BA0631"/>
              </a:solidFill>
              <a:latin typeface="Colonna MT" pitchFamily="82" charset="0"/>
              <a:ea typeface="+mn-ea"/>
            </a:endParaRPr>
          </a:p>
          <a:p>
            <a:pPr eaLnBrk="0" hangingPunct="0">
              <a:buFontTx/>
              <a:buChar char="•"/>
              <a:tabLst>
                <a:tab pos="228600" algn="l"/>
              </a:tabLst>
              <a:defRPr/>
            </a:pPr>
            <a:r>
              <a:rPr lang="en-US" sz="2800" b="1" dirty="0">
                <a:solidFill>
                  <a:srgbClr val="BA0631"/>
                </a:solidFill>
                <a:latin typeface="Colonna MT" pitchFamily="82" charset="0"/>
                <a:ea typeface="Times New Roman" pitchFamily="18" charset="0"/>
                <a:cs typeface="Times New Roman" pitchFamily="18" charset="0"/>
              </a:rPr>
              <a:t>40 million children are aborted yearly. (Of the babies conceived 29% are never born.)</a:t>
            </a:r>
            <a:endParaRPr lang="en-US" sz="2800" b="1" dirty="0">
              <a:solidFill>
                <a:srgbClr val="BA0631"/>
              </a:solidFill>
              <a:latin typeface="Colonna MT" pitchFamily="82" charset="0"/>
              <a:ea typeface="+mn-ea"/>
            </a:endParaRPr>
          </a:p>
          <a:p>
            <a:pPr eaLnBrk="0" hangingPunct="0">
              <a:buFontTx/>
              <a:buChar char="•"/>
              <a:tabLst>
                <a:tab pos="228600" algn="l"/>
              </a:tabLst>
              <a:defRPr/>
            </a:pPr>
            <a:r>
              <a:rPr lang="en-US" sz="2800" b="1" dirty="0">
                <a:solidFill>
                  <a:srgbClr val="BA0631"/>
                </a:solidFill>
                <a:latin typeface="Colonna MT" pitchFamily="82" charset="0"/>
                <a:ea typeface="Times New Roman" pitchFamily="18" charset="0"/>
                <a:cs typeface="Times New Roman" pitchFamily="18" charset="0"/>
              </a:rPr>
              <a:t>2 million children die yearly because of no immunizations.</a:t>
            </a:r>
          </a:p>
          <a:p>
            <a:pPr eaLnBrk="0" hangingPunct="0">
              <a:buFont typeface="Arial" pitchFamily="34" charset="0"/>
              <a:buChar char="•"/>
              <a:tabLst>
                <a:tab pos="228600" algn="l"/>
              </a:tabLst>
              <a:defRPr/>
            </a:pPr>
            <a:r>
              <a:rPr lang="en-US" sz="2800" b="1" dirty="0">
                <a:solidFill>
                  <a:srgbClr val="BA0631"/>
                </a:solidFill>
                <a:latin typeface="Colonna MT" pitchFamily="82" charset="0"/>
                <a:ea typeface="Times New Roman" pitchFamily="18" charset="0"/>
                <a:cs typeface="Times New Roman" pitchFamily="18" charset="0"/>
              </a:rPr>
              <a:t>2 million children were killed in wars during the past twenty years.</a:t>
            </a:r>
            <a:r>
              <a:rPr lang="en-US" sz="2800" b="1" dirty="0">
                <a:solidFill>
                  <a:srgbClr val="BA0631"/>
                </a:solidFill>
                <a:latin typeface="Colonna MT" pitchFamily="82" charset="0"/>
                <a:ea typeface="+mn-ea"/>
              </a:rPr>
              <a:t>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4" name="Rectangle 3"/>
          <p:cNvSpPr>
            <a:spLocks noChangeArrowheads="1"/>
          </p:cNvSpPr>
          <p:nvPr/>
        </p:nvSpPr>
        <p:spPr bwMode="auto">
          <a:xfrm>
            <a:off x="2133600" y="609600"/>
            <a:ext cx="70104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47AAFB"/>
                </a:solidFill>
                <a:latin typeface="Colonna MT" charset="0"/>
              </a:rPr>
              <a:t>Throughout the synoptic gospels, Jesus gives us a clear understanding of His view of children:</a:t>
            </a:r>
          </a:p>
        </p:txBody>
      </p:sp>
      <p:sp>
        <p:nvSpPr>
          <p:cNvPr id="16387" name="Rectangle 3"/>
          <p:cNvSpPr>
            <a:spLocks noChangeArrowheads="1"/>
          </p:cNvSpPr>
          <p:nvPr/>
        </p:nvSpPr>
        <p:spPr bwMode="auto">
          <a:xfrm>
            <a:off x="2667000" y="1895475"/>
            <a:ext cx="6477000" cy="466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700" b="1">
                <a:solidFill>
                  <a:srgbClr val="DCA330"/>
                </a:solidFill>
                <a:latin typeface="Colonna MT" charset="0"/>
                <a:cs typeface="Times New Roman" charset="0"/>
              </a:rPr>
              <a:t>The greatest in His kingdom are those who are changed from their </a:t>
            </a:r>
            <a:r>
              <a:rPr lang="ja-JP" altLang="en-US" sz="2700" b="1">
                <a:solidFill>
                  <a:srgbClr val="DCA330"/>
                </a:solidFill>
                <a:latin typeface="Colonna MT" charset="0"/>
                <a:cs typeface="Times New Roman" charset="0"/>
              </a:rPr>
              <a:t>“</a:t>
            </a:r>
            <a:r>
              <a:rPr lang="en-US" sz="2700" b="1">
                <a:solidFill>
                  <a:srgbClr val="DCA330"/>
                </a:solidFill>
                <a:latin typeface="Colonna MT" charset="0"/>
                <a:cs typeface="Times New Roman" charset="0"/>
              </a:rPr>
              <a:t>adult</a:t>
            </a:r>
            <a:r>
              <a:rPr lang="ja-JP" altLang="en-US" sz="2700" b="1">
                <a:solidFill>
                  <a:srgbClr val="DCA330"/>
                </a:solidFill>
                <a:latin typeface="Colonna MT" charset="0"/>
                <a:cs typeface="Times New Roman" charset="0"/>
              </a:rPr>
              <a:t>”</a:t>
            </a:r>
            <a:r>
              <a:rPr lang="en-US" sz="2700" b="1">
                <a:solidFill>
                  <a:srgbClr val="DCA330"/>
                </a:solidFill>
                <a:latin typeface="Colonna MT" charset="0"/>
                <a:cs typeface="Times New Roman" charset="0"/>
              </a:rPr>
              <a:t> attitude to have the character of a little child. </a:t>
            </a:r>
            <a:endParaRPr lang="en-US" sz="2700" b="1">
              <a:solidFill>
                <a:srgbClr val="DCA330"/>
              </a:solidFill>
              <a:latin typeface="Colonna MT" charset="0"/>
            </a:endParaRPr>
          </a:p>
          <a:p>
            <a:pPr eaLnBrk="0" hangingPunct="0">
              <a:buFontTx/>
              <a:buChar char="•"/>
              <a:tabLst>
                <a:tab pos="228600" algn="l"/>
              </a:tabLst>
            </a:pPr>
            <a:r>
              <a:rPr lang="en-US" sz="2700" b="1">
                <a:solidFill>
                  <a:srgbClr val="47AAFB"/>
                </a:solidFill>
                <a:latin typeface="Colonna MT" charset="0"/>
                <a:cs typeface="Times New Roman" charset="0"/>
              </a:rPr>
              <a:t>Anyone who harms (offends) one of His little children (whether an actual child or a believer with childlike character) is in serious trouble. </a:t>
            </a:r>
            <a:endParaRPr lang="en-US" sz="2700" b="1">
              <a:solidFill>
                <a:srgbClr val="47AAFB"/>
              </a:solidFill>
              <a:latin typeface="Colonna MT" charset="0"/>
            </a:endParaRPr>
          </a:p>
          <a:p>
            <a:pPr eaLnBrk="0" hangingPunct="0">
              <a:buFontTx/>
              <a:buChar char="•"/>
              <a:tabLst>
                <a:tab pos="228600" algn="l"/>
              </a:tabLst>
            </a:pPr>
            <a:r>
              <a:rPr lang="en-US" sz="2700" b="1">
                <a:solidFill>
                  <a:srgbClr val="DCA330"/>
                </a:solidFill>
                <a:latin typeface="Colonna MT" charset="0"/>
                <a:cs typeface="Times New Roman" charset="0"/>
              </a:rPr>
              <a:t>Those who receive little children in His name are receiving Him.</a:t>
            </a:r>
            <a:endParaRPr lang="en-US" sz="2700" b="1">
              <a:solidFill>
                <a:srgbClr val="DCA330"/>
              </a:solidFill>
              <a:latin typeface="Colonna MT" charset="0"/>
            </a:endParaRPr>
          </a:p>
          <a:p>
            <a:pPr eaLnBrk="0" hangingPunct="0">
              <a:buFontTx/>
              <a:buChar char="•"/>
              <a:tabLst>
                <a:tab pos="228600" algn="l"/>
              </a:tabLst>
            </a:pPr>
            <a:r>
              <a:rPr lang="en-US" sz="2700" b="1">
                <a:solidFill>
                  <a:srgbClr val="47AAFB"/>
                </a:solidFill>
                <a:latin typeface="Colonna MT" charset="0"/>
                <a:cs typeface="Times New Roman" charset="0"/>
              </a:rPr>
              <a:t>Heaven is going to be full of people whose character is childlike.</a:t>
            </a:r>
            <a:endParaRPr lang="en-US" sz="2700" b="1">
              <a:solidFill>
                <a:srgbClr val="47AAFB"/>
              </a:solidFill>
              <a:latin typeface="Colonna MT" charset="0"/>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16387">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16387">
                                            <p:txEl>
                                              <p:pRg st="0" end="0"/>
                                            </p:txEl>
                                          </p:spTgt>
                                        </p:tgtEl>
                                        <p:attrNameLst>
                                          <p:attrName>ppt_x</p:attrName>
                                        </p:attrNameLst>
                                      </p:cBhvr>
                                    </p:anim>
                                    <p:anim from="0" to="-1.0" calcmode="lin" valueType="num">
                                      <p:cBhvr>
                                        <p:cTn id="16" dur="200" decel="50000" autoRev="1" fill="hold">
                                          <p:stCondLst>
                                            <p:cond delay="600"/>
                                          </p:stCondLst>
                                        </p:cTn>
                                        <p:tgtEl>
                                          <p:spTgt spid="16387">
                                            <p:txEl>
                                              <p:pRg st="0" end="0"/>
                                            </p:txEl>
                                          </p:spTgt>
                                        </p:tgtEl>
                                        <p:attrNameLst>
                                          <p:attrName>xshear</p:attrName>
                                        </p:attrNameLst>
                                      </p:cBhvr>
                                    </p:anim>
                                    <p:animScale>
                                      <p:cBhvr>
                                        <p:cTn id="17" dur="200" decel="100000" autoRev="1" fill="hold">
                                          <p:stCondLst>
                                            <p:cond delay="600"/>
                                          </p:stCondLst>
                                        </p:cTn>
                                        <p:tgtEl>
                                          <p:spTgt spid="16387">
                                            <p:txEl>
                                              <p:pRg st="0" end="0"/>
                                            </p:txEl>
                                          </p:spTgt>
                                        </p:tgtEl>
                                      </p:cBhvr>
                                      <p:from x="100000" y="100000"/>
                                      <p:to x="80000" y="100000"/>
                                    </p:animScale>
                                    <p:anim by="(#ppt_h/3+#ppt_w*0.1)" calcmode="lin" valueType="num">
                                      <p:cBhvr additive="sum">
                                        <p:cTn id="18" dur="200" decel="100000" autoRev="1" fill="hold">
                                          <p:stCondLst>
                                            <p:cond delay="600"/>
                                          </p:stCondLst>
                                        </p:cTn>
                                        <p:tgtEl>
                                          <p:spTgt spid="16387">
                                            <p:txEl>
                                              <p:pRg st="0" end="0"/>
                                            </p:txEl>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16387">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16387">
                                            <p:txEl>
                                              <p:pRg st="1" end="1"/>
                                            </p:txEl>
                                          </p:spTgt>
                                        </p:tgtEl>
                                        <p:attrNameLst>
                                          <p:attrName>ppt_x</p:attrName>
                                        </p:attrNameLst>
                                      </p:cBhvr>
                                    </p:anim>
                                    <p:anim from="0" to="-1.0" calcmode="lin" valueType="num">
                                      <p:cBhvr>
                                        <p:cTn id="24" dur="200" decel="50000" autoRev="1" fill="hold">
                                          <p:stCondLst>
                                            <p:cond delay="600"/>
                                          </p:stCondLst>
                                        </p:cTn>
                                        <p:tgtEl>
                                          <p:spTgt spid="16387">
                                            <p:txEl>
                                              <p:pRg st="1" end="1"/>
                                            </p:txEl>
                                          </p:spTgt>
                                        </p:tgtEl>
                                        <p:attrNameLst>
                                          <p:attrName>xshear</p:attrName>
                                        </p:attrNameLst>
                                      </p:cBhvr>
                                    </p:anim>
                                    <p:animScale>
                                      <p:cBhvr>
                                        <p:cTn id="25" dur="200" decel="100000" autoRev="1" fill="hold">
                                          <p:stCondLst>
                                            <p:cond delay="600"/>
                                          </p:stCondLst>
                                        </p:cTn>
                                        <p:tgtEl>
                                          <p:spTgt spid="16387">
                                            <p:txEl>
                                              <p:pRg st="1" end="1"/>
                                            </p:txEl>
                                          </p:spTgt>
                                        </p:tgtEl>
                                      </p:cBhvr>
                                      <p:from x="100000" y="100000"/>
                                      <p:to x="80000" y="100000"/>
                                    </p:animScale>
                                    <p:anim by="(#ppt_h/3+#ppt_w*0.1)" calcmode="lin" valueType="num">
                                      <p:cBhvr additive="sum">
                                        <p:cTn id="26" dur="200" decel="100000" autoRev="1" fill="hold">
                                          <p:stCondLst>
                                            <p:cond delay="600"/>
                                          </p:stCondLst>
                                        </p:cTn>
                                        <p:tgtEl>
                                          <p:spTgt spid="16387">
                                            <p:txEl>
                                              <p:pRg st="1" end="1"/>
                                            </p:txEl>
                                          </p:spTgt>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nodeType="clickEffect">
                                  <p:stCondLst>
                                    <p:cond delay="0"/>
                                  </p:stCondLst>
                                  <p:childTnLst>
                                    <p:set>
                                      <p:cBhvr>
                                        <p:cTn id="30" dur="1" fill="hold">
                                          <p:stCondLst>
                                            <p:cond delay="0"/>
                                          </p:stCondLst>
                                        </p:cTn>
                                        <p:tgtEl>
                                          <p:spTgt spid="16387">
                                            <p:txEl>
                                              <p:pRg st="2" end="2"/>
                                            </p:txEl>
                                          </p:spTgt>
                                        </p:tgtEl>
                                        <p:attrNameLst>
                                          <p:attrName>style.visibility</p:attrName>
                                        </p:attrNameLst>
                                      </p:cBhvr>
                                      <p:to>
                                        <p:strVal val="visible"/>
                                      </p:to>
                                    </p:set>
                                    <p:anim from="(-#ppt_w/2)" to="(#ppt_x)" calcmode="lin" valueType="num">
                                      <p:cBhvr>
                                        <p:cTn id="31" dur="600" fill="hold">
                                          <p:stCondLst>
                                            <p:cond delay="0"/>
                                          </p:stCondLst>
                                        </p:cTn>
                                        <p:tgtEl>
                                          <p:spTgt spid="16387">
                                            <p:txEl>
                                              <p:pRg st="2" end="2"/>
                                            </p:txEl>
                                          </p:spTgt>
                                        </p:tgtEl>
                                        <p:attrNameLst>
                                          <p:attrName>ppt_x</p:attrName>
                                        </p:attrNameLst>
                                      </p:cBhvr>
                                    </p:anim>
                                    <p:anim from="0" to="-1.0" calcmode="lin" valueType="num">
                                      <p:cBhvr>
                                        <p:cTn id="32" dur="200" decel="50000" autoRev="1" fill="hold">
                                          <p:stCondLst>
                                            <p:cond delay="600"/>
                                          </p:stCondLst>
                                        </p:cTn>
                                        <p:tgtEl>
                                          <p:spTgt spid="16387">
                                            <p:txEl>
                                              <p:pRg st="2" end="2"/>
                                            </p:txEl>
                                          </p:spTgt>
                                        </p:tgtEl>
                                        <p:attrNameLst>
                                          <p:attrName>xshear</p:attrName>
                                        </p:attrNameLst>
                                      </p:cBhvr>
                                    </p:anim>
                                    <p:animScale>
                                      <p:cBhvr>
                                        <p:cTn id="33" dur="200" decel="100000" autoRev="1" fill="hold">
                                          <p:stCondLst>
                                            <p:cond delay="600"/>
                                          </p:stCondLst>
                                        </p:cTn>
                                        <p:tgtEl>
                                          <p:spTgt spid="16387">
                                            <p:txEl>
                                              <p:pRg st="2" end="2"/>
                                            </p:txEl>
                                          </p:spTgt>
                                        </p:tgtEl>
                                      </p:cBhvr>
                                      <p:from x="100000" y="100000"/>
                                      <p:to x="80000" y="100000"/>
                                    </p:animScale>
                                    <p:anim by="(#ppt_h/3+#ppt_w*0.1)" calcmode="lin" valueType="num">
                                      <p:cBhvr additive="sum">
                                        <p:cTn id="34" dur="200" decel="100000" autoRev="1" fill="hold">
                                          <p:stCondLst>
                                            <p:cond delay="600"/>
                                          </p:stCondLst>
                                        </p:cTn>
                                        <p:tgtEl>
                                          <p:spTgt spid="16387">
                                            <p:txEl>
                                              <p:pRg st="2" end="2"/>
                                            </p:txEl>
                                          </p:spTgt>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nodeType="clickEffect">
                                  <p:stCondLst>
                                    <p:cond delay="0"/>
                                  </p:stCondLst>
                                  <p:childTnLst>
                                    <p:set>
                                      <p:cBhvr>
                                        <p:cTn id="38" dur="1" fill="hold">
                                          <p:stCondLst>
                                            <p:cond delay="0"/>
                                          </p:stCondLst>
                                        </p:cTn>
                                        <p:tgtEl>
                                          <p:spTgt spid="16387">
                                            <p:txEl>
                                              <p:pRg st="3" end="3"/>
                                            </p:txEl>
                                          </p:spTgt>
                                        </p:tgtEl>
                                        <p:attrNameLst>
                                          <p:attrName>style.visibility</p:attrName>
                                        </p:attrNameLst>
                                      </p:cBhvr>
                                      <p:to>
                                        <p:strVal val="visible"/>
                                      </p:to>
                                    </p:set>
                                    <p:anim from="(-#ppt_w/2)" to="(#ppt_x)" calcmode="lin" valueType="num">
                                      <p:cBhvr>
                                        <p:cTn id="39" dur="600" fill="hold">
                                          <p:stCondLst>
                                            <p:cond delay="0"/>
                                          </p:stCondLst>
                                        </p:cTn>
                                        <p:tgtEl>
                                          <p:spTgt spid="16387">
                                            <p:txEl>
                                              <p:pRg st="3" end="3"/>
                                            </p:txEl>
                                          </p:spTgt>
                                        </p:tgtEl>
                                        <p:attrNameLst>
                                          <p:attrName>ppt_x</p:attrName>
                                        </p:attrNameLst>
                                      </p:cBhvr>
                                    </p:anim>
                                    <p:anim from="0" to="-1.0" calcmode="lin" valueType="num">
                                      <p:cBhvr>
                                        <p:cTn id="40" dur="200" decel="50000" autoRev="1" fill="hold">
                                          <p:stCondLst>
                                            <p:cond delay="600"/>
                                          </p:stCondLst>
                                        </p:cTn>
                                        <p:tgtEl>
                                          <p:spTgt spid="16387">
                                            <p:txEl>
                                              <p:pRg st="3" end="3"/>
                                            </p:txEl>
                                          </p:spTgt>
                                        </p:tgtEl>
                                        <p:attrNameLst>
                                          <p:attrName>xshear</p:attrName>
                                        </p:attrNameLst>
                                      </p:cBhvr>
                                    </p:anim>
                                    <p:animScale>
                                      <p:cBhvr>
                                        <p:cTn id="41" dur="200" decel="100000" autoRev="1" fill="hold">
                                          <p:stCondLst>
                                            <p:cond delay="600"/>
                                          </p:stCondLst>
                                        </p:cTn>
                                        <p:tgtEl>
                                          <p:spTgt spid="16387">
                                            <p:txEl>
                                              <p:pRg st="3" end="3"/>
                                            </p:txEl>
                                          </p:spTgt>
                                        </p:tgtEl>
                                      </p:cBhvr>
                                      <p:from x="100000" y="100000"/>
                                      <p:to x="80000" y="100000"/>
                                    </p:animScale>
                                    <p:anim by="(#ppt_h/3+#ppt_w*0.1)" calcmode="lin" valueType="num">
                                      <p:cBhvr additive="sum">
                                        <p:cTn id="42" dur="200" decel="100000" autoRev="1" fill="hold">
                                          <p:stCondLst>
                                            <p:cond delay="600"/>
                                          </p:stCondLst>
                                        </p:cTn>
                                        <p:tgtEl>
                                          <p:spTgt spid="16387">
                                            <p:txEl>
                                              <p:pRg st="3" end="3"/>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4" name="Rectangle 3"/>
          <p:cNvSpPr>
            <a:spLocks noChangeArrowheads="1"/>
          </p:cNvSpPr>
          <p:nvPr/>
        </p:nvSpPr>
        <p:spPr bwMode="auto">
          <a:xfrm>
            <a:off x="2286000" y="762000"/>
            <a:ext cx="6858000" cy="586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500" b="1" i="1">
                <a:solidFill>
                  <a:srgbClr val="BA0631"/>
                </a:solidFill>
                <a:latin typeface="Colonna MT" charset="0"/>
              </a:rPr>
              <a:t>“</a:t>
            </a:r>
            <a:r>
              <a:rPr lang="en-US" sz="2500" b="1" i="1">
                <a:solidFill>
                  <a:srgbClr val="BA0631"/>
                </a:solidFill>
                <a:latin typeface="Colonna MT" charset="0"/>
              </a:rPr>
              <a:t>At the same time came the disciples unto Jesus, saying, Who is the greatest in the kingdom of heaven? And Jesus called a little child unto him, and set him in the midst of them. And said, Verily I say unto you, Except ye be converted, and become as little children, ye shall not enter into the kingdom of heaven. Whosoever therefore shall humble himself as this little child, the same is greatest in the kingdom of heaven. And whoso shall receive one such little child in my name receiveth me. But whoso shall offend one of these little ones which believe in me, it were better for him that a millstone were hanged about his neck, and that he were drowned in the depth of the sea</a:t>
            </a:r>
            <a:r>
              <a:rPr lang="ja-JP" altLang="en-US" sz="2500" b="1" i="1">
                <a:solidFill>
                  <a:srgbClr val="BA0631"/>
                </a:solidFill>
                <a:latin typeface="Colonna MT" charset="0"/>
              </a:rPr>
              <a:t>”</a:t>
            </a:r>
            <a:r>
              <a:rPr lang="en-US" sz="2500" b="1" i="1">
                <a:solidFill>
                  <a:srgbClr val="BA0631"/>
                </a:solidFill>
                <a:latin typeface="Colonna MT" charset="0"/>
              </a:rPr>
              <a:t> </a:t>
            </a:r>
            <a:r>
              <a:rPr lang="en-US" sz="2500" b="1">
                <a:solidFill>
                  <a:srgbClr val="BA0631"/>
                </a:solidFill>
                <a:latin typeface="Colonna MT" charset="0"/>
              </a:rPr>
              <a:t>(Matthew 18:1-6).</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434"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18435" name="Rectangle 3"/>
          <p:cNvSpPr>
            <a:spLocks noChangeArrowheads="1"/>
          </p:cNvSpPr>
          <p:nvPr/>
        </p:nvSpPr>
        <p:spPr bwMode="auto">
          <a:xfrm>
            <a:off x="914400" y="1143000"/>
            <a:ext cx="7239000" cy="4832092"/>
          </a:xfrm>
          <a:prstGeom prst="rect">
            <a:avLst/>
          </a:prstGeom>
          <a:solidFill>
            <a:srgbClr val="171735"/>
          </a:solidFill>
          <a:ln w="9525">
            <a:noFill/>
            <a:miter lim="800000"/>
            <a:headEnd/>
            <a:tailEnd/>
          </a:ln>
          <a:effectLst/>
          <a:scene3d>
            <a:camera prst="orthographicFront"/>
            <a:lightRig rig="threePt" dir="t"/>
          </a:scene3d>
          <a:sp3d>
            <a:bevelT prst="slope"/>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800" b="1" i="1">
                <a:solidFill>
                  <a:srgbClr val="F3E0BB"/>
                </a:solidFill>
                <a:latin typeface="Colonna MT" charset="0"/>
                <a:cs typeface="Times New Roman" charset="0"/>
              </a:rPr>
              <a:t>“</a:t>
            </a:r>
            <a:r>
              <a:rPr lang="en-US" sz="2800" b="1" i="1">
                <a:solidFill>
                  <a:srgbClr val="F3E0BB"/>
                </a:solidFill>
                <a:latin typeface="Colonna MT" charset="0"/>
                <a:cs typeface="Times New Roman" charset="0"/>
              </a:rPr>
              <a:t>And they brought young children to him, that he should touch them: and his disciples rebuked those that brought them. But when Jesus saw it, he was much displeased, and said unto them, Suffer the little children to come unto me, and forbid them not: for of such is the kingdom of God. Verily I say unto you, Whosoever shall not receive the kingdom of God as a little child, he shall not enter therein. And he took them up in his arms, put his hands upon them, and blessed them</a:t>
            </a:r>
            <a:r>
              <a:rPr lang="ja-JP" altLang="en-US" sz="2800" b="1" i="1">
                <a:solidFill>
                  <a:srgbClr val="F3E0BB"/>
                </a:solidFill>
                <a:latin typeface="Colonna MT" charset="0"/>
                <a:cs typeface="Times New Roman" charset="0"/>
              </a:rPr>
              <a:t>”</a:t>
            </a:r>
            <a:r>
              <a:rPr lang="en-US" sz="2800" b="1" i="1">
                <a:solidFill>
                  <a:srgbClr val="F3E0BB"/>
                </a:solidFill>
                <a:latin typeface="Colonna MT" charset="0"/>
                <a:cs typeface="Times New Roman" charset="0"/>
              </a:rPr>
              <a:t> </a:t>
            </a:r>
            <a:r>
              <a:rPr lang="en-US" sz="2800" b="1">
                <a:solidFill>
                  <a:srgbClr val="F3E0BB"/>
                </a:solidFill>
                <a:latin typeface="Colonna MT" charset="0"/>
                <a:cs typeface="Times New Roman" charset="0"/>
              </a:rPr>
              <a:t>(Mark 10:13-16).</a:t>
            </a:r>
            <a:r>
              <a:rPr lang="en-US" sz="2800" b="1">
                <a:solidFill>
                  <a:srgbClr val="F3E0BB"/>
                </a:solidFill>
                <a:latin typeface="Colonna MT" charset="0"/>
              </a:rPr>
              <a:t>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checkerboard(across)">
                                      <p:cBhvr>
                                        <p:cTn id="7" dur="500"/>
                                        <p:tgtEl>
                                          <p:spTgt spid="1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19459" name="Rectangle 3"/>
          <p:cNvSpPr>
            <a:spLocks noChangeArrowheads="1"/>
          </p:cNvSpPr>
          <p:nvPr/>
        </p:nvSpPr>
        <p:spPr bwMode="auto">
          <a:xfrm>
            <a:off x="2438400" y="838200"/>
            <a:ext cx="63246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47AAFB"/>
                </a:solidFill>
                <a:latin typeface="Colonna MT" charset="0"/>
                <a:cs typeface="Times New Roman" charset="0"/>
              </a:rPr>
              <a:t>The early church obviously understood the lessons Jesus had taught about the value of children. When Paul wrote to Timothy, giving him instructions for the church at Ephesus, he spoke of the importance of saints taking care of their families and providing for their needs.</a:t>
            </a:r>
            <a:r>
              <a:rPr lang="en-US" sz="2800" b="1">
                <a:solidFill>
                  <a:srgbClr val="47AAFB"/>
                </a:solidFill>
                <a:latin typeface="Colonna MT" charset="0"/>
              </a:rPr>
              <a:t> </a:t>
            </a:r>
          </a:p>
        </p:txBody>
      </p:sp>
      <p:sp>
        <p:nvSpPr>
          <p:cNvPr id="5" name="Rectangle 4"/>
          <p:cNvSpPr>
            <a:spLocks noChangeArrowheads="1"/>
          </p:cNvSpPr>
          <p:nvPr/>
        </p:nvSpPr>
        <p:spPr bwMode="auto">
          <a:xfrm>
            <a:off x="3352800" y="4114800"/>
            <a:ext cx="46482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DCA330"/>
                </a:solidFill>
                <a:latin typeface="Colonna MT" charset="0"/>
              </a:rPr>
              <a:t>“</a:t>
            </a:r>
            <a:r>
              <a:rPr lang="en-US" sz="2800" b="1" i="1">
                <a:solidFill>
                  <a:srgbClr val="DCA330"/>
                </a:solidFill>
                <a:latin typeface="Colonna MT" charset="0"/>
              </a:rPr>
              <a:t>But if any provide not for his own, and specially for those of his own house, he hath denied the faith, and is worse than an infidel</a:t>
            </a:r>
            <a:r>
              <a:rPr lang="ja-JP" altLang="en-US" sz="2800" b="1" i="1">
                <a:solidFill>
                  <a:srgbClr val="DCA330"/>
                </a:solidFill>
                <a:latin typeface="Colonna MT" charset="0"/>
              </a:rPr>
              <a:t>”</a:t>
            </a:r>
            <a:r>
              <a:rPr lang="en-US" sz="2800" b="1">
                <a:solidFill>
                  <a:srgbClr val="DCA330"/>
                </a:solidFill>
                <a:latin typeface="Colonna MT" charset="0"/>
              </a:rPr>
              <a:t> (I Timothy 5:8).</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p:cTn id="7" dur="500" fill="hold"/>
                                        <p:tgtEl>
                                          <p:spTgt spid="19459"/>
                                        </p:tgtEl>
                                        <p:attrNameLst>
                                          <p:attrName>ppt_w</p:attrName>
                                        </p:attrNameLst>
                                      </p:cBhvr>
                                      <p:tavLst>
                                        <p:tav tm="0">
                                          <p:val>
                                            <p:fltVal val="0"/>
                                          </p:val>
                                        </p:tav>
                                        <p:tav tm="100000">
                                          <p:val>
                                            <p:strVal val="#ppt_w"/>
                                          </p:val>
                                        </p:tav>
                                      </p:tavLst>
                                    </p:anim>
                                    <p:anim calcmode="lin" valueType="num">
                                      <p:cBhvr>
                                        <p:cTn id="8" dur="500" fill="hold"/>
                                        <p:tgtEl>
                                          <p:spTgt spid="19459"/>
                                        </p:tgtEl>
                                        <p:attrNameLst>
                                          <p:attrName>ppt_h</p:attrName>
                                        </p:attrNameLst>
                                      </p:cBhvr>
                                      <p:tavLst>
                                        <p:tav tm="0">
                                          <p:val>
                                            <p:fltVal val="0"/>
                                          </p:val>
                                        </p:tav>
                                        <p:tav tm="100000">
                                          <p:val>
                                            <p:strVal val="#ppt_h"/>
                                          </p:val>
                                        </p:tav>
                                      </p:tavLst>
                                    </p:anim>
                                    <p:animEffect transition="in" filter="fade">
                                      <p:cBhvr>
                                        <p:cTn id="9" dur="500"/>
                                        <p:tgtEl>
                                          <p:spTgt spid="1945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482"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5" name="Plaque 4"/>
          <p:cNvSpPr/>
          <p:nvPr/>
        </p:nvSpPr>
        <p:spPr>
          <a:xfrm rot="21406544">
            <a:off x="2590800" y="838200"/>
            <a:ext cx="5867400" cy="5486400"/>
          </a:xfrm>
          <a:prstGeom prst="plaque">
            <a:avLst/>
          </a:prstGeom>
          <a:solidFill>
            <a:srgbClr val="CC1704">
              <a:alpha val="92000"/>
            </a:srgb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2800" b="1" i="1">
                <a:solidFill>
                  <a:srgbClr val="171735"/>
                </a:solidFill>
                <a:latin typeface="Colonna MT" charset="0"/>
              </a:rPr>
              <a:t>“</a:t>
            </a:r>
            <a:r>
              <a:rPr lang="en-US" sz="2800" b="1" i="1">
                <a:solidFill>
                  <a:srgbClr val="171735"/>
                </a:solidFill>
                <a:latin typeface="Colonna MT" charset="0"/>
              </a:rPr>
              <a:t>But when the fullness of time was come, God sent forth his Son, made of a woman, made under the law, To redeem them that were under the law, that we might receive the adoption of sons</a:t>
            </a:r>
            <a:r>
              <a:rPr lang="ja-JP" altLang="en-US" sz="2800" b="1" i="1">
                <a:solidFill>
                  <a:srgbClr val="171735"/>
                </a:solidFill>
                <a:latin typeface="Colonna MT" charset="0"/>
              </a:rPr>
              <a:t>”</a:t>
            </a:r>
            <a:r>
              <a:rPr lang="en-US" sz="2800" b="1" i="1">
                <a:solidFill>
                  <a:srgbClr val="171735"/>
                </a:solidFill>
                <a:latin typeface="Colonna MT" charset="0"/>
              </a:rPr>
              <a:t> </a:t>
            </a:r>
            <a:r>
              <a:rPr lang="en-US" sz="2800" b="1">
                <a:solidFill>
                  <a:srgbClr val="171735"/>
                </a:solidFill>
                <a:latin typeface="Colonna MT" charset="0"/>
              </a:rPr>
              <a:t>(Galatians 4:4-5).</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1506"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4" name="Rectangle 3"/>
          <p:cNvSpPr/>
          <p:nvPr/>
        </p:nvSpPr>
        <p:spPr>
          <a:xfrm>
            <a:off x="0" y="0"/>
            <a:ext cx="4572000" cy="4832092"/>
          </a:xfrm>
          <a:prstGeom prst="rect">
            <a:avLst/>
          </a:prstGeom>
          <a:solidFill>
            <a:srgbClr val="171735">
              <a:alpha val="90000"/>
            </a:srgbClr>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F3E0BB"/>
                </a:solidFill>
                <a:latin typeface="Colonna MT" charset="0"/>
              </a:rPr>
              <a:t>Even though armies have tried to destroy children, and kings have tried to stamp them out, God</a:t>
            </a:r>
            <a:r>
              <a:rPr lang="ja-JP" altLang="en-US" sz="2800" b="1">
                <a:solidFill>
                  <a:srgbClr val="F3E0BB"/>
                </a:solidFill>
                <a:latin typeface="Colonna MT" charset="0"/>
              </a:rPr>
              <a:t>’</a:t>
            </a:r>
            <a:r>
              <a:rPr lang="en-US" sz="2800" b="1">
                <a:solidFill>
                  <a:srgbClr val="F3E0BB"/>
                </a:solidFill>
                <a:latin typeface="Colonna MT" charset="0"/>
              </a:rPr>
              <a:t>s babies of deliverance have always survived. Babies grow up to be children. Children grow up to be boys and girls, then men and women. Without them, the blessing of hope will not continue.</a:t>
            </a:r>
          </a:p>
        </p:txBody>
      </p:sp>
      <p:sp>
        <p:nvSpPr>
          <p:cNvPr id="5" name="Rectangle 4"/>
          <p:cNvSpPr/>
          <p:nvPr/>
        </p:nvSpPr>
        <p:spPr>
          <a:xfrm>
            <a:off x="4800600" y="1595021"/>
            <a:ext cx="4343400" cy="5262979"/>
          </a:xfrm>
          <a:prstGeom prst="rect">
            <a:avLst/>
          </a:prstGeom>
          <a:solidFill>
            <a:srgbClr val="BA0631">
              <a:alpha val="90000"/>
            </a:srgbClr>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F3E0BB"/>
                </a:solidFill>
                <a:latin typeface="Colonna MT" charset="0"/>
              </a:rPr>
              <a:t>Don</a:t>
            </a:r>
            <a:r>
              <a:rPr lang="ja-JP" altLang="en-US" sz="2800" b="1">
                <a:solidFill>
                  <a:srgbClr val="F3E0BB"/>
                </a:solidFill>
                <a:latin typeface="Colonna MT" charset="0"/>
              </a:rPr>
              <a:t>’</a:t>
            </a:r>
            <a:r>
              <a:rPr lang="en-US" sz="2800" b="1">
                <a:solidFill>
                  <a:srgbClr val="F3E0BB"/>
                </a:solidFill>
                <a:latin typeface="Colonna MT" charset="0"/>
              </a:rPr>
              <a:t>t see the seed of their beginning, but see the tree of their maturity as it gives joy and supplies the needs of the future. When you look at children see leaders of vision, fathers and mothers of courage and faith, a new generations of believers, carrying the torch of truth until Jesus comes again.</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fmla="#ppt_w*sin(2.5*pi*$)">
                                          <p:val>
                                            <p:fltVal val="0"/>
                                          </p:val>
                                        </p:tav>
                                        <p:tav tm="100000">
                                          <p:val>
                                            <p:fltVal val="1"/>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9" presetClass="entr" presetSubtype="1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fmla="#ppt_w*sin(2.5*pi*$)">
                                          <p:val>
                                            <p:fltVal val="0"/>
                                          </p:val>
                                        </p:tav>
                                        <p:tav tm="100000">
                                          <p:val>
                                            <p:fltVal val="1"/>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4" name="Oval 3"/>
          <p:cNvSpPr/>
          <p:nvPr/>
        </p:nvSpPr>
        <p:spPr>
          <a:xfrm>
            <a:off x="2514600" y="685800"/>
            <a:ext cx="6324600" cy="5715000"/>
          </a:xfrm>
          <a:prstGeom prst="ellipse">
            <a:avLst/>
          </a:prstGeom>
          <a:solidFill>
            <a:srgbClr val="171735"/>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800" b="1" i="1">
                <a:solidFill>
                  <a:srgbClr val="DCA330"/>
                </a:solidFill>
                <a:latin typeface="Colonna MT" charset="0"/>
                <a:cs typeface="Times New Roman" charset="0"/>
              </a:rPr>
              <a:t>“</a:t>
            </a:r>
            <a:r>
              <a:rPr lang="en-US" sz="2800" b="1" i="1">
                <a:solidFill>
                  <a:srgbClr val="DCA330"/>
                </a:solidFill>
                <a:latin typeface="Colonna MT" charset="0"/>
                <a:cs typeface="Times New Roman" charset="0"/>
              </a:rPr>
              <a:t>But the Lord said unto Samuel, Look not on his countenance, or on the height of his stature; because I have refused him: for the Lord seeth not as man seeth; for man looketh on the outward appearance, but the Lord looketh on the heart</a:t>
            </a:r>
            <a:r>
              <a:rPr lang="ja-JP" altLang="en-US" sz="2800" b="1" i="1">
                <a:solidFill>
                  <a:srgbClr val="DCA330"/>
                </a:solidFill>
                <a:latin typeface="Colonna MT" charset="0"/>
                <a:cs typeface="Times New Roman" charset="0"/>
              </a:rPr>
              <a:t>”</a:t>
            </a:r>
            <a:endParaRPr lang="en-US" sz="2800" b="1">
              <a:solidFill>
                <a:srgbClr val="DCA330"/>
              </a:solidFill>
              <a:latin typeface="Colonna MT" charset="0"/>
              <a:cs typeface="Times New Roman" charset="0"/>
            </a:endParaRPr>
          </a:p>
          <a:p>
            <a:pPr algn="ctr"/>
            <a:r>
              <a:rPr lang="en-US" sz="2800" b="1">
                <a:solidFill>
                  <a:srgbClr val="DCA330"/>
                </a:solidFill>
                <a:latin typeface="Colonna MT" charset="0"/>
                <a:cs typeface="Times New Roman" charset="0"/>
              </a:rPr>
              <a:t>(1 Samuel 16:7).</a:t>
            </a:r>
            <a:endParaRPr lang="en-US" sz="2800">
              <a:solidFill>
                <a:srgbClr val="FFFFFF"/>
              </a:solidFill>
              <a:latin typeface="Tahoma" charset="0"/>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style.rotation</p:attrName>
                                        </p:attrNameLst>
                                      </p:cBhvr>
                                      <p:tavLst>
                                        <p:tav tm="0">
                                          <p:val>
                                            <p:fltVal val="720"/>
                                          </p:val>
                                        </p:tav>
                                        <p:tav tm="100000">
                                          <p:val>
                                            <p:fltVal val="0"/>
                                          </p:val>
                                        </p:tav>
                                      </p:tavLst>
                                    </p:anim>
                                    <p:anim calcmode="lin" valueType="num">
                                      <p:cBhvr>
                                        <p:cTn id="9" dur="1000" fill="hold"/>
                                        <p:tgtEl>
                                          <p:spTgt spid="4"/>
                                        </p:tgtEl>
                                        <p:attrNameLst>
                                          <p:attrName>ppt_h</p:attrName>
                                        </p:attrNameLst>
                                      </p:cBhvr>
                                      <p:tavLst>
                                        <p:tav tm="0">
                                          <p:val>
                                            <p:fltVal val="0"/>
                                          </p:val>
                                        </p:tav>
                                        <p:tav tm="100000">
                                          <p:val>
                                            <p:strVal val="#ppt_h"/>
                                          </p:val>
                                        </p:tav>
                                      </p:tavLst>
                                    </p:anim>
                                    <p:anim calcmode="lin" valueType="num">
                                      <p:cBhvr>
                                        <p:cTn id="10" dur="1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122"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4" name="Rectangle 3"/>
          <p:cNvSpPr>
            <a:spLocks noChangeArrowheads="1"/>
          </p:cNvSpPr>
          <p:nvPr/>
        </p:nvSpPr>
        <p:spPr bwMode="auto">
          <a:xfrm>
            <a:off x="2438400" y="1447800"/>
            <a:ext cx="64008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CC1704"/>
                </a:solidFill>
                <a:latin typeface="Colonna MT" charset="0"/>
              </a:rPr>
              <a:t>Some parents do not feel that their children are important or worth much time and effort. Often parents</a:t>
            </a:r>
            <a:r>
              <a:rPr lang="ja-JP" altLang="en-US" sz="2800" b="1">
                <a:solidFill>
                  <a:srgbClr val="CC1704"/>
                </a:solidFill>
                <a:latin typeface="Colonna MT" charset="0"/>
              </a:rPr>
              <a:t>’</a:t>
            </a:r>
            <a:r>
              <a:rPr lang="en-US" sz="2800" b="1">
                <a:solidFill>
                  <a:srgbClr val="CC1704"/>
                </a:solidFill>
                <a:latin typeface="Colonna MT" charset="0"/>
              </a:rPr>
              <a:t> occupations take priority, and many children never reach their God-ordained potential because of it. God</a:t>
            </a:r>
            <a:r>
              <a:rPr lang="ja-JP" altLang="en-US" sz="2800" b="1">
                <a:solidFill>
                  <a:srgbClr val="CC1704"/>
                </a:solidFill>
                <a:latin typeface="Colonna MT" charset="0"/>
              </a:rPr>
              <a:t>’</a:t>
            </a:r>
            <a:r>
              <a:rPr lang="en-US" sz="2800" b="1">
                <a:solidFill>
                  <a:srgbClr val="CC1704"/>
                </a:solidFill>
                <a:latin typeface="Colonna MT" charset="0"/>
              </a:rPr>
              <a:t>s Word gives clear directions about how He views everyone—including children. He looks at the heart.</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6148" name="Rectangle 4"/>
          <p:cNvSpPr>
            <a:spLocks noChangeArrowheads="1"/>
          </p:cNvSpPr>
          <p:nvPr/>
        </p:nvSpPr>
        <p:spPr bwMode="auto">
          <a:xfrm>
            <a:off x="228600" y="228600"/>
            <a:ext cx="51054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F3E0BB"/>
                </a:solidFill>
                <a:latin typeface="Colonna MT" charset="0"/>
                <a:cs typeface="Times New Roman" charset="0"/>
              </a:rPr>
              <a:t>Our key verse is taken from the story of Samuel choosing a new king for Israel. The prophet and priest talked to God, asking for direction, but he still looked at the situation and viewed David the way adults normally look at children as—small and insignificant.</a:t>
            </a:r>
            <a:r>
              <a:rPr lang="en-US" sz="2800" b="1">
                <a:solidFill>
                  <a:srgbClr val="F3E0BB"/>
                </a:solidFill>
                <a:latin typeface="Colonna MT" charset="0"/>
              </a:rPr>
              <a:t> </a:t>
            </a:r>
          </a:p>
        </p:txBody>
      </p:sp>
      <p:pic>
        <p:nvPicPr>
          <p:cNvPr id="6150" name="Picture 6" descr="http://www.spiritledministries.org/storage/David%20is%20anointed%20by%20Samuel%20as%20seven%20brothers%20and%20his%20father%20watch..jpg?__SQUARESPACE_CACHEVERSION=1251092836232"/>
          <p:cNvPicPr>
            <a:picLocks noChangeAspect="1" noChangeArrowheads="1"/>
          </p:cNvPicPr>
          <p:nvPr/>
        </p:nvPicPr>
        <p:blipFill>
          <a:blip r:embed="rId3" cstate="print"/>
          <a:srcRect/>
          <a:stretch>
            <a:fillRect/>
          </a:stretch>
        </p:blipFill>
        <p:spPr bwMode="auto">
          <a:xfrm>
            <a:off x="4876800" y="3581400"/>
            <a:ext cx="4064000" cy="3048000"/>
          </a:xfrm>
          <a:prstGeom prst="rect">
            <a:avLst/>
          </a:prstGeom>
          <a:solidFill>
            <a:srgbClr val="FFFFFF">
              <a:shade val="85000"/>
            </a:srgbClr>
          </a:solidFill>
          <a:ln w="190500" cap="rnd">
            <a:solidFill>
              <a:srgbClr val="171735"/>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wipe(down)">
                                      <p:cBhvr>
                                        <p:cTn id="7" dur="290">
                                          <p:stCondLst>
                                            <p:cond delay="0"/>
                                          </p:stCondLst>
                                        </p:cTn>
                                        <p:tgtEl>
                                          <p:spTgt spid="6148"/>
                                        </p:tgtEl>
                                      </p:cBhvr>
                                    </p:animEffect>
                                    <p:anim calcmode="lin" valueType="num">
                                      <p:cBhvr>
                                        <p:cTn id="8" dur="911" tmFilter="0,0; 0.14,0.36; 0.43,0.73; 0.71,0.91; 1.0,1.0">
                                          <p:stCondLst>
                                            <p:cond delay="0"/>
                                          </p:stCondLst>
                                        </p:cTn>
                                        <p:tgtEl>
                                          <p:spTgt spid="6148"/>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6148"/>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6148"/>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6148"/>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6148"/>
                                        </p:tgtEl>
                                        <p:attrNameLst>
                                          <p:attrName>ppt_y</p:attrName>
                                        </p:attrNameLst>
                                      </p:cBhvr>
                                      <p:tavLst>
                                        <p:tav tm="0" fmla="#ppt_y-sin(pi*$)/81">
                                          <p:val>
                                            <p:fltVal val="0"/>
                                          </p:val>
                                        </p:tav>
                                        <p:tav tm="100000">
                                          <p:val>
                                            <p:fltVal val="1"/>
                                          </p:val>
                                        </p:tav>
                                      </p:tavLst>
                                    </p:anim>
                                    <p:animScale>
                                      <p:cBhvr>
                                        <p:cTn id="13" dur="13">
                                          <p:stCondLst>
                                            <p:cond delay="325"/>
                                          </p:stCondLst>
                                        </p:cTn>
                                        <p:tgtEl>
                                          <p:spTgt spid="6148"/>
                                        </p:tgtEl>
                                      </p:cBhvr>
                                      <p:to x="100000" y="60000"/>
                                    </p:animScale>
                                    <p:animScale>
                                      <p:cBhvr>
                                        <p:cTn id="14" dur="83" decel="50000">
                                          <p:stCondLst>
                                            <p:cond delay="338"/>
                                          </p:stCondLst>
                                        </p:cTn>
                                        <p:tgtEl>
                                          <p:spTgt spid="6148"/>
                                        </p:tgtEl>
                                      </p:cBhvr>
                                      <p:to x="100000" y="100000"/>
                                    </p:animScale>
                                    <p:animScale>
                                      <p:cBhvr>
                                        <p:cTn id="15" dur="13">
                                          <p:stCondLst>
                                            <p:cond delay="656"/>
                                          </p:stCondLst>
                                        </p:cTn>
                                        <p:tgtEl>
                                          <p:spTgt spid="6148"/>
                                        </p:tgtEl>
                                      </p:cBhvr>
                                      <p:to x="100000" y="80000"/>
                                    </p:animScale>
                                    <p:animScale>
                                      <p:cBhvr>
                                        <p:cTn id="16" dur="83" decel="50000">
                                          <p:stCondLst>
                                            <p:cond delay="669"/>
                                          </p:stCondLst>
                                        </p:cTn>
                                        <p:tgtEl>
                                          <p:spTgt spid="6148"/>
                                        </p:tgtEl>
                                      </p:cBhvr>
                                      <p:to x="100000" y="100000"/>
                                    </p:animScale>
                                    <p:animScale>
                                      <p:cBhvr>
                                        <p:cTn id="17" dur="13">
                                          <p:stCondLst>
                                            <p:cond delay="821"/>
                                          </p:stCondLst>
                                        </p:cTn>
                                        <p:tgtEl>
                                          <p:spTgt spid="6148"/>
                                        </p:tgtEl>
                                      </p:cBhvr>
                                      <p:to x="100000" y="90000"/>
                                    </p:animScale>
                                    <p:animScale>
                                      <p:cBhvr>
                                        <p:cTn id="18" dur="83" decel="50000">
                                          <p:stCondLst>
                                            <p:cond delay="834"/>
                                          </p:stCondLst>
                                        </p:cTn>
                                        <p:tgtEl>
                                          <p:spTgt spid="6148"/>
                                        </p:tgtEl>
                                      </p:cBhvr>
                                      <p:to x="100000" y="100000"/>
                                    </p:animScale>
                                    <p:animScale>
                                      <p:cBhvr>
                                        <p:cTn id="19" dur="13">
                                          <p:stCondLst>
                                            <p:cond delay="904"/>
                                          </p:stCondLst>
                                        </p:cTn>
                                        <p:tgtEl>
                                          <p:spTgt spid="6148"/>
                                        </p:tgtEl>
                                      </p:cBhvr>
                                      <p:to x="100000" y="95000"/>
                                    </p:animScale>
                                    <p:animScale>
                                      <p:cBhvr>
                                        <p:cTn id="20" dur="83" decel="50000">
                                          <p:stCondLst>
                                            <p:cond delay="917"/>
                                          </p:stCondLst>
                                        </p:cTn>
                                        <p:tgtEl>
                                          <p:spTgt spid="614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4" name="Rectangle 3"/>
          <p:cNvSpPr/>
          <p:nvPr/>
        </p:nvSpPr>
        <p:spPr>
          <a:xfrm>
            <a:off x="152400" y="152400"/>
            <a:ext cx="6705600" cy="954107"/>
          </a:xfrm>
          <a:prstGeom prst="rect">
            <a:avLst/>
          </a:prstGeom>
          <a:solidFill>
            <a:srgbClr val="171735"/>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800" b="1">
                <a:solidFill>
                  <a:srgbClr val="DCA330"/>
                </a:solidFill>
                <a:latin typeface="Colonna MT" charset="0"/>
              </a:rPr>
              <a:t>God had a plan for this shepherd boy, and God</a:t>
            </a:r>
            <a:r>
              <a:rPr lang="ja-JP" altLang="en-US" sz="2800" b="1">
                <a:solidFill>
                  <a:srgbClr val="DCA330"/>
                </a:solidFill>
                <a:latin typeface="Colonna MT" charset="0"/>
              </a:rPr>
              <a:t>’</a:t>
            </a:r>
            <a:r>
              <a:rPr lang="en-US" sz="2800" b="1">
                <a:solidFill>
                  <a:srgbClr val="DCA330"/>
                </a:solidFill>
                <a:latin typeface="Colonna MT" charset="0"/>
              </a:rPr>
              <a:t>s plan has always included children.</a:t>
            </a:r>
          </a:p>
        </p:txBody>
      </p:sp>
      <p:sp>
        <p:nvSpPr>
          <p:cNvPr id="7171" name="Rectangle 3"/>
          <p:cNvSpPr>
            <a:spLocks noChangeArrowheads="1"/>
          </p:cNvSpPr>
          <p:nvPr/>
        </p:nvSpPr>
        <p:spPr bwMode="auto">
          <a:xfrm>
            <a:off x="381000" y="1194911"/>
            <a:ext cx="8610600" cy="5632311"/>
          </a:xfrm>
          <a:prstGeom prst="rect">
            <a:avLst/>
          </a:prstGeom>
          <a:solidFill>
            <a:srgbClr val="DCA330">
              <a:alpha val="62000"/>
            </a:srgbClr>
          </a:solidFill>
          <a:ln w="9525">
            <a:noFill/>
            <a:miter lim="800000"/>
            <a:headEnd/>
            <a:tailEnd/>
          </a:ln>
          <a:effectLst/>
          <a:scene3d>
            <a:camera prst="orthographicFront"/>
            <a:lightRig rig="threePt" dir="t"/>
          </a:scene3d>
          <a:sp3d>
            <a:bevelT w="139700" h="139700" prst="divot"/>
          </a:sp3d>
        </p:spPr>
        <p:txBody>
          <a:bodyPr anchor="ctr">
            <a:spAutoFit/>
          </a:bodyP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a:buFontTx/>
              <a:buChar char="•"/>
            </a:pPr>
            <a:r>
              <a:rPr lang="en-US" sz="2400" b="1">
                <a:solidFill>
                  <a:srgbClr val="171735"/>
                </a:solidFill>
                <a:latin typeface="Colonna MT" charset="0"/>
                <a:cs typeface="Times New Roman" charset="0"/>
              </a:rPr>
              <a:t>He designed children to be a blessing from Him—not an aggravation to get in the way of </a:t>
            </a:r>
            <a:r>
              <a:rPr lang="ja-JP" altLang="en-US" sz="2400" b="1">
                <a:solidFill>
                  <a:srgbClr val="171735"/>
                </a:solidFill>
                <a:latin typeface="Colonna MT" charset="0"/>
                <a:cs typeface="Times New Roman" charset="0"/>
              </a:rPr>
              <a:t>“</a:t>
            </a:r>
            <a:r>
              <a:rPr lang="en-US" sz="2400" b="1">
                <a:solidFill>
                  <a:srgbClr val="171735"/>
                </a:solidFill>
                <a:latin typeface="Colonna MT" charset="0"/>
                <a:cs typeface="Times New Roman" charset="0"/>
              </a:rPr>
              <a:t>important</a:t>
            </a:r>
            <a:r>
              <a:rPr lang="ja-JP" altLang="en-US" sz="2400" b="1">
                <a:solidFill>
                  <a:srgbClr val="171735"/>
                </a:solidFill>
                <a:latin typeface="Colonna MT" charset="0"/>
                <a:cs typeface="Times New Roman" charset="0"/>
              </a:rPr>
              <a:t>”</a:t>
            </a:r>
            <a:r>
              <a:rPr lang="en-US" sz="2400" b="1">
                <a:solidFill>
                  <a:srgbClr val="171735"/>
                </a:solidFill>
                <a:latin typeface="Colonna MT" charset="0"/>
                <a:cs typeface="Times New Roman" charset="0"/>
              </a:rPr>
              <a:t> adult plans (Proverbs 17:6).</a:t>
            </a:r>
            <a:endParaRPr lang="en-US" sz="2400" b="1">
              <a:solidFill>
                <a:srgbClr val="171735"/>
              </a:solidFill>
              <a:latin typeface="Colonna MT" charset="0"/>
            </a:endParaRPr>
          </a:p>
          <a:p>
            <a:pPr>
              <a:buFontTx/>
              <a:buChar char="•"/>
            </a:pPr>
            <a:r>
              <a:rPr lang="en-US" sz="2400" b="1">
                <a:solidFill>
                  <a:srgbClr val="171735"/>
                </a:solidFill>
                <a:latin typeface="Colonna MT" charset="0"/>
                <a:cs typeface="Times New Roman" charset="0"/>
              </a:rPr>
              <a:t>God</a:t>
            </a:r>
            <a:r>
              <a:rPr lang="ja-JP" altLang="en-US" sz="2400" b="1">
                <a:solidFill>
                  <a:srgbClr val="171735"/>
                </a:solidFill>
                <a:latin typeface="Colonna MT" charset="0"/>
                <a:cs typeface="Times New Roman" charset="0"/>
              </a:rPr>
              <a:t>’</a:t>
            </a:r>
            <a:r>
              <a:rPr lang="en-US" sz="2400" b="1">
                <a:solidFill>
                  <a:srgbClr val="171735"/>
                </a:solidFill>
                <a:latin typeface="Colonna MT" charset="0"/>
                <a:cs typeface="Times New Roman" charset="0"/>
              </a:rPr>
              <a:t>s plan takes the most innocent, gentle, and vulnerable of His creatures and molds them into His big children.</a:t>
            </a:r>
            <a:endParaRPr lang="en-US" sz="2400" b="1">
              <a:solidFill>
                <a:srgbClr val="171735"/>
              </a:solidFill>
              <a:latin typeface="Colonna MT" charset="0"/>
            </a:endParaRPr>
          </a:p>
          <a:p>
            <a:pPr>
              <a:buFontTx/>
              <a:buChar char="•"/>
            </a:pPr>
            <a:r>
              <a:rPr lang="en-US" sz="2400" b="1">
                <a:solidFill>
                  <a:srgbClr val="171735"/>
                </a:solidFill>
                <a:latin typeface="Colonna MT" charset="0"/>
                <a:cs typeface="Times New Roman" charset="0"/>
              </a:rPr>
              <a:t>He wants them to follow His Word and do His will, living according to His purpose (Romans 12:1-2). </a:t>
            </a:r>
            <a:endParaRPr lang="en-US" sz="2400" b="1">
              <a:solidFill>
                <a:srgbClr val="171735"/>
              </a:solidFill>
              <a:latin typeface="Colonna MT" charset="0"/>
            </a:endParaRPr>
          </a:p>
          <a:p>
            <a:pPr>
              <a:buFontTx/>
              <a:buChar char="•"/>
            </a:pPr>
            <a:r>
              <a:rPr lang="en-US" sz="2400" b="1">
                <a:solidFill>
                  <a:srgbClr val="171735"/>
                </a:solidFill>
                <a:latin typeface="Colonna MT" charset="0"/>
                <a:cs typeface="Times New Roman" charset="0"/>
              </a:rPr>
              <a:t>He often uses these tiny creatures to get the attention of bigger folks and show them how they need to act if they want to enter His kingdom (Mark 10: 13-16). </a:t>
            </a:r>
            <a:endParaRPr lang="en-US" sz="2400" b="1">
              <a:solidFill>
                <a:srgbClr val="171735"/>
              </a:solidFill>
              <a:latin typeface="Colonna MT" charset="0"/>
            </a:endParaRPr>
          </a:p>
          <a:p>
            <a:pPr>
              <a:buFontTx/>
              <a:buChar char="•"/>
            </a:pPr>
            <a:r>
              <a:rPr lang="en-US" sz="2400" b="1">
                <a:solidFill>
                  <a:srgbClr val="171735"/>
                </a:solidFill>
                <a:latin typeface="Colonna MT" charset="0"/>
                <a:cs typeface="Times New Roman" charset="0"/>
              </a:rPr>
              <a:t>He desires for them to be part of a family that loves Him and each other dearly (Ephesians 6: 1-4).</a:t>
            </a:r>
          </a:p>
          <a:p>
            <a:pPr eaLnBrk="1" hangingPunct="1">
              <a:buFont typeface="Arial" charset="0"/>
              <a:buChar char="•"/>
            </a:pPr>
            <a:r>
              <a:rPr lang="en-US" sz="2400" b="1">
                <a:solidFill>
                  <a:srgbClr val="171735"/>
                </a:solidFill>
                <a:latin typeface="Colonna MT" charset="0"/>
              </a:rPr>
              <a:t>He plans for the family unit to love those around them enough to share the good news of His Word (Genesis 18: 17-19).</a:t>
            </a:r>
          </a:p>
          <a:p>
            <a:pPr eaLnBrk="1" hangingPunct="1">
              <a:buFont typeface="Arial" charset="0"/>
              <a:buChar char="•"/>
            </a:pPr>
            <a:r>
              <a:rPr lang="en-US" sz="2400" b="1">
                <a:solidFill>
                  <a:srgbClr val="171735"/>
                </a:solidFill>
                <a:latin typeface="Colonna MT" charset="0"/>
              </a:rPr>
              <a:t>He wants everyone to enjoy an abundant life (John 10: 10).</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194"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4" name="Rectangle 3"/>
          <p:cNvSpPr>
            <a:spLocks noChangeArrowheads="1"/>
          </p:cNvSpPr>
          <p:nvPr/>
        </p:nvSpPr>
        <p:spPr bwMode="auto">
          <a:xfrm>
            <a:off x="2209800" y="1143000"/>
            <a:ext cx="66309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b="1">
                <a:solidFill>
                  <a:srgbClr val="BA0631"/>
                </a:solidFill>
                <a:latin typeface="Colonna MT" charset="0"/>
              </a:rPr>
              <a:t>God</a:t>
            </a:r>
            <a:r>
              <a:rPr lang="ja-JP" altLang="en-US" sz="2800" b="1">
                <a:solidFill>
                  <a:srgbClr val="BA0631"/>
                </a:solidFill>
                <a:latin typeface="Colonna MT" charset="0"/>
              </a:rPr>
              <a:t>’</a:t>
            </a:r>
            <a:r>
              <a:rPr lang="en-US" sz="2800" b="1">
                <a:solidFill>
                  <a:srgbClr val="BA0631"/>
                </a:solidFill>
                <a:latin typeface="Colonna MT" charset="0"/>
              </a:rPr>
              <a:t>s Word is full of stories about children. </a:t>
            </a:r>
          </a:p>
        </p:txBody>
      </p:sp>
      <p:sp>
        <p:nvSpPr>
          <p:cNvPr id="5" name="Rectangle 4"/>
          <p:cNvSpPr>
            <a:spLocks noChangeArrowheads="1"/>
          </p:cNvSpPr>
          <p:nvPr/>
        </p:nvSpPr>
        <p:spPr bwMode="auto">
          <a:xfrm>
            <a:off x="2667000" y="1828800"/>
            <a:ext cx="6477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47AAFB"/>
                </a:solidFill>
                <a:latin typeface="Colonna MT" charset="0"/>
              </a:rPr>
              <a:t>Cain was the first baby ever born, but he did not follow God</a:t>
            </a:r>
            <a:r>
              <a:rPr lang="ja-JP" altLang="en-US" sz="2800" b="1">
                <a:solidFill>
                  <a:srgbClr val="47AAFB"/>
                </a:solidFill>
                <a:latin typeface="Colonna MT" charset="0"/>
              </a:rPr>
              <a:t>’</a:t>
            </a:r>
            <a:r>
              <a:rPr lang="en-US" sz="2800" b="1">
                <a:solidFill>
                  <a:srgbClr val="47AAFB"/>
                </a:solidFill>
                <a:latin typeface="Colonna MT" charset="0"/>
              </a:rPr>
              <a:t>s ways (Genesis 4:1, 5-9). He grew up to become the first murderer—of his own brother.</a:t>
            </a:r>
          </a:p>
        </p:txBody>
      </p:sp>
      <p:pic>
        <p:nvPicPr>
          <p:cNvPr id="8195" name="Picture 3" descr="C:\Users\Candra Poitras\Pictures\cain-able-lo[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81800" y="3803431"/>
            <a:ext cx="2362200" cy="3054569"/>
          </a:xfrm>
          <a:prstGeom prst="rect">
            <a:avLst/>
          </a:prstGeom>
          <a:ln>
            <a:noFill/>
          </a:ln>
          <a:effectLst>
            <a:softEdge rad="112500"/>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8"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4" name="Rectangle 3"/>
          <p:cNvSpPr>
            <a:spLocks noChangeArrowheads="1"/>
          </p:cNvSpPr>
          <p:nvPr/>
        </p:nvSpPr>
        <p:spPr bwMode="auto">
          <a:xfrm>
            <a:off x="0" y="0"/>
            <a:ext cx="49530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F3E0BB"/>
                </a:solidFill>
                <a:latin typeface="Colonna MT" charset="0"/>
              </a:rPr>
              <a:t>Isaac was God</a:t>
            </a:r>
            <a:r>
              <a:rPr lang="ja-JP" altLang="en-US" sz="2800" b="1">
                <a:solidFill>
                  <a:srgbClr val="F3E0BB"/>
                </a:solidFill>
                <a:latin typeface="Colonna MT" charset="0"/>
              </a:rPr>
              <a:t>’</a:t>
            </a:r>
            <a:r>
              <a:rPr lang="en-US" sz="2800" b="1">
                <a:solidFill>
                  <a:srgbClr val="F3E0BB"/>
                </a:solidFill>
                <a:latin typeface="Colonna MT" charset="0"/>
              </a:rPr>
              <a:t>s promised baby, born twenty years after God spoke to his father, Abraham with the good news that he would have a son  (Genesis 15:4-5; 18:10-15; 21:1-7). </a:t>
            </a:r>
          </a:p>
        </p:txBody>
      </p:sp>
      <p:pic>
        <p:nvPicPr>
          <p:cNvPr id="9219" name="Picture 3" descr="C:\Users\Candra Poitras\Pictures\The%20Sacrifice%20of%20Isaac[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9600" y="2743200"/>
            <a:ext cx="3176587" cy="2438400"/>
          </a:xfrm>
          <a:prstGeom prst="rect">
            <a:avLst/>
          </a:prstGeom>
          <a:ln>
            <a:noFill/>
          </a:ln>
          <a:effectLst>
            <a:softEdge rad="112500"/>
          </a:effectLst>
        </p:spPr>
      </p:pic>
      <p:sp>
        <p:nvSpPr>
          <p:cNvPr id="9220" name="Rectangle 4"/>
          <p:cNvSpPr>
            <a:spLocks noChangeArrowheads="1"/>
          </p:cNvSpPr>
          <p:nvPr/>
        </p:nvSpPr>
        <p:spPr bwMode="auto">
          <a:xfrm>
            <a:off x="4495800" y="3317875"/>
            <a:ext cx="46482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47AAFB"/>
                </a:solidFill>
                <a:latin typeface="Colonna MT" charset="0"/>
                <a:cs typeface="Times New Roman" charset="0"/>
              </a:rPr>
              <a:t>Joseph was the first baby born to Rachel, Jacob</a:t>
            </a:r>
            <a:r>
              <a:rPr lang="ja-JP" altLang="en-US" sz="2800" b="1">
                <a:solidFill>
                  <a:srgbClr val="47AAFB"/>
                </a:solidFill>
                <a:latin typeface="Colonna MT" charset="0"/>
                <a:cs typeface="Times New Roman" charset="0"/>
              </a:rPr>
              <a:t>’</a:t>
            </a:r>
            <a:r>
              <a:rPr lang="en-US" sz="2800" b="1">
                <a:solidFill>
                  <a:srgbClr val="47AAFB"/>
                </a:solidFill>
                <a:latin typeface="Colonna MT" charset="0"/>
                <a:cs typeface="Times New Roman" charset="0"/>
              </a:rPr>
              <a:t>s favored wife (Genesis 30:22-24). We see God</a:t>
            </a:r>
            <a:r>
              <a:rPr lang="ja-JP" altLang="en-US" sz="2800" b="1">
                <a:solidFill>
                  <a:srgbClr val="47AAFB"/>
                </a:solidFill>
                <a:latin typeface="Colonna MT" charset="0"/>
                <a:cs typeface="Times New Roman" charset="0"/>
              </a:rPr>
              <a:t>’</a:t>
            </a:r>
            <a:r>
              <a:rPr lang="en-US" sz="2800" b="1">
                <a:solidFill>
                  <a:srgbClr val="47AAFB"/>
                </a:solidFill>
                <a:latin typeface="Colonna MT" charset="0"/>
                <a:cs typeface="Times New Roman" charset="0"/>
              </a:rPr>
              <a:t>s hand on his life through many difficult circumstances (Genesis 37, 39-41). He saved his family (and the nation of Israel) from starvation.</a:t>
            </a:r>
            <a:r>
              <a:rPr lang="en-US" sz="2800" b="1">
                <a:solidFill>
                  <a:srgbClr val="47AAFB"/>
                </a:solidFill>
                <a:latin typeface="Colonna MT" charset="0"/>
              </a:rPr>
              <a:t> </a:t>
            </a:r>
          </a:p>
        </p:txBody>
      </p:sp>
      <p:pic>
        <p:nvPicPr>
          <p:cNvPr id="9221" name="Picture 5" descr="C:\Users\Candra Poitras\Pictures\jacob-joseph-coat-small1[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943600" y="685800"/>
            <a:ext cx="2108199" cy="2662988"/>
          </a:xfrm>
          <a:prstGeom prst="rect">
            <a:avLst/>
          </a:prstGeom>
          <a:ln>
            <a:noFill/>
          </a:ln>
          <a:effectLst>
            <a:softEdge rad="112500"/>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220"/>
                                        </p:tgtEl>
                                        <p:attrNameLst>
                                          <p:attrName>style.visibility</p:attrName>
                                        </p:attrNameLst>
                                      </p:cBhvr>
                                      <p:to>
                                        <p:strVal val="visible"/>
                                      </p:to>
                                    </p:set>
                                    <p:animEffect transition="in" filter="fade">
                                      <p:cBhvr>
                                        <p:cTn id="14" dur="1000"/>
                                        <p:tgtEl>
                                          <p:spTgt spid="9220"/>
                                        </p:tgtEl>
                                      </p:cBhvr>
                                    </p:animEffect>
                                    <p:anim calcmode="lin" valueType="num">
                                      <p:cBhvr>
                                        <p:cTn id="15" dur="1000" fill="hold"/>
                                        <p:tgtEl>
                                          <p:spTgt spid="9220"/>
                                        </p:tgtEl>
                                        <p:attrNameLst>
                                          <p:attrName>ppt_x</p:attrName>
                                        </p:attrNameLst>
                                      </p:cBhvr>
                                      <p:tavLst>
                                        <p:tav tm="0">
                                          <p:val>
                                            <p:strVal val="#ppt_x"/>
                                          </p:val>
                                        </p:tav>
                                        <p:tav tm="100000">
                                          <p:val>
                                            <p:strVal val="#ppt_x"/>
                                          </p:val>
                                        </p:tav>
                                      </p:tavLst>
                                    </p:anim>
                                    <p:anim calcmode="lin" valueType="num">
                                      <p:cBhvr>
                                        <p:cTn id="16" dur="1000" fill="hold"/>
                                        <p:tgtEl>
                                          <p:spTgt spid="92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2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4" name="Rectangle 3"/>
          <p:cNvSpPr>
            <a:spLocks noChangeArrowheads="1"/>
          </p:cNvSpPr>
          <p:nvPr/>
        </p:nvSpPr>
        <p:spPr bwMode="auto">
          <a:xfrm>
            <a:off x="2438400" y="838200"/>
            <a:ext cx="67056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DCA330"/>
                </a:solidFill>
                <a:latin typeface="Colonna MT" charset="0"/>
              </a:rPr>
              <a:t>Moses inspired many to trust in the God who protects and preserves His own (Exodus 2:1-10). He grew up to lead an entire nation out of slavery without fighting a single battle—overnight.</a:t>
            </a:r>
          </a:p>
        </p:txBody>
      </p:sp>
      <p:pic>
        <p:nvPicPr>
          <p:cNvPr id="10243" name="Picture 3" descr="C:\Users\Candra Poitras\Pictures\MosesSongof[1].jpg"/>
          <p:cNvPicPr>
            <a:picLocks noChangeAspect="1" noChangeArrowheads="1"/>
          </p:cNvPicPr>
          <p:nvPr/>
        </p:nvPicPr>
        <p:blipFill>
          <a:blip r:embed="rId2" cstate="print"/>
          <a:srcRect/>
          <a:stretch>
            <a:fillRect/>
          </a:stretch>
        </p:blipFill>
        <p:spPr bwMode="auto">
          <a:xfrm>
            <a:off x="4419600" y="3198019"/>
            <a:ext cx="2362200" cy="3659981"/>
          </a:xfrm>
          <a:prstGeom prst="rect">
            <a:avLst/>
          </a:prstGeom>
          <a:ln>
            <a:noFill/>
          </a:ln>
          <a:effectLst>
            <a:softEdge rad="112500"/>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7010400" y="0"/>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13: Seeing Children Like God Does</a:t>
            </a:r>
          </a:p>
        </p:txBody>
      </p:sp>
      <p:sp>
        <p:nvSpPr>
          <p:cNvPr id="4" name="Rectangle 3"/>
          <p:cNvSpPr>
            <a:spLocks noChangeArrowheads="1"/>
          </p:cNvSpPr>
          <p:nvPr/>
        </p:nvSpPr>
        <p:spPr bwMode="auto">
          <a:xfrm>
            <a:off x="2438400" y="4572000"/>
            <a:ext cx="6553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171735"/>
                </a:solidFill>
                <a:latin typeface="Colonna MT" charset="0"/>
              </a:rPr>
              <a:t>Samuel was dedicated to the Lord before his birth (1 Samuel 1:1-20, 24-28). God gave his mother five more children after him (1 Samuel 2:20-21).</a:t>
            </a:r>
          </a:p>
        </p:txBody>
      </p:sp>
      <p:pic>
        <p:nvPicPr>
          <p:cNvPr id="11267" name="Picture 3" descr="C:\Users\Candra Poitras\Pictures\samuel_speaks_to_eli[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191000" y="762000"/>
            <a:ext cx="3024188" cy="3700727"/>
          </a:xfrm>
          <a:prstGeom prst="rect">
            <a:avLst/>
          </a:prstGeom>
          <a:ln>
            <a:noFill/>
          </a:ln>
          <a:effectLst>
            <a:softEdge rad="112500"/>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677</TotalTime>
  <Words>1701</Words>
  <Application>Microsoft Macintosh PowerPoint</Application>
  <PresentationFormat>On-screen Show (4:3)</PresentationFormat>
  <Paragraphs>62</Paragraphs>
  <Slides>19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Tahoma</vt:lpstr>
      <vt:lpstr>Calibri</vt:lpstr>
      <vt:lpstr>Bernard MT Condensed</vt:lpstr>
      <vt:lpstr>Colonna MT</vt:lpstr>
      <vt:lpstr>Times New Roman</vt:lpstr>
      <vt:lpstr>mixed_fabrics</vt:lpstr>
      <vt:lpstr>Family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Ashton Loyd</cp:lastModifiedBy>
  <cp:revision>6</cp:revision>
  <dcterms:created xsi:type="dcterms:W3CDTF">2010-10-03T01:07:11Z</dcterms:created>
  <dcterms:modified xsi:type="dcterms:W3CDTF">2018-02-16T22:34:27Z</dcterms:modified>
</cp:coreProperties>
</file>