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19"/>
  </p:handoutMasterIdLst>
  <p:sldIdLst>
    <p:sldId id="269" r:id="rId2"/>
    <p:sldId id="268" r:id="rId3"/>
    <p:sldId id="266" r:id="rId4"/>
    <p:sldId id="267" r:id="rId5"/>
    <p:sldId id="271" r:id="rId6"/>
    <p:sldId id="279" r:id="rId7"/>
    <p:sldId id="288" r:id="rId8"/>
    <p:sldId id="272" r:id="rId9"/>
    <p:sldId id="280" r:id="rId10"/>
    <p:sldId id="289" r:id="rId11"/>
    <p:sldId id="273" r:id="rId12"/>
    <p:sldId id="281" r:id="rId13"/>
    <p:sldId id="290" r:id="rId14"/>
    <p:sldId id="270" r:id="rId15"/>
    <p:sldId id="282" r:id="rId16"/>
    <p:sldId id="293" r:id="rId17"/>
    <p:sldId id="274" r:id="rId1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1735"/>
    <a:srgbClr val="DCA330"/>
    <a:srgbClr val="F0D7A6"/>
    <a:srgbClr val="BA0631"/>
    <a:srgbClr val="47AAFB"/>
    <a:srgbClr val="6C2C04"/>
    <a:srgbClr val="663300"/>
    <a:srgbClr val="CC1704"/>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48" autoAdjust="0"/>
    <p:restoredTop sz="94660"/>
  </p:normalViewPr>
  <p:slideViewPr>
    <p:cSldViewPr>
      <p:cViewPr varScale="1">
        <p:scale>
          <a:sx n="64" d="100"/>
          <a:sy n="64" d="100"/>
        </p:scale>
        <p:origin x="-224" y="-96"/>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defRPr>
            </a:lvl1pPr>
          </a:lstStyle>
          <a:p>
            <a:pPr>
              <a:defRPr/>
            </a:pPr>
            <a:endParaRPr lang="en-US"/>
          </a:p>
        </p:txBody>
      </p:sp>
      <p:sp>
        <p:nvSpPr>
          <p:cNvPr id="276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defRPr>
            </a:lvl1pPr>
          </a:lstStyle>
          <a:p>
            <a:pPr>
              <a:defRPr/>
            </a:pPr>
            <a:endParaRPr lang="en-US"/>
          </a:p>
        </p:txBody>
      </p:sp>
      <p:sp>
        <p:nvSpPr>
          <p:cNvPr id="276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defRPr>
            </a:lvl1pPr>
          </a:lstStyle>
          <a:p>
            <a:pPr>
              <a:defRPr/>
            </a:pPr>
            <a:endParaRPr lang="en-US"/>
          </a:p>
        </p:txBody>
      </p:sp>
      <p:sp>
        <p:nvSpPr>
          <p:cNvPr id="276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35EC1019-7F65-F947-B534-7C32B3805BB9}" type="slidenum">
              <a:rPr lang="en-US"/>
              <a:pPr/>
              <a:t>‹#›</a:t>
            </a:fld>
            <a:endParaRPr lang="en-US"/>
          </a:p>
        </p:txBody>
      </p:sp>
    </p:spTree>
    <p:extLst>
      <p:ext uri="{BB962C8B-B14F-4D97-AF65-F5344CB8AC3E}">
        <p14:creationId xmlns:p14="http://schemas.microsoft.com/office/powerpoint/2010/main" val="14848237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4724400" y="3962400"/>
            <a:ext cx="4419600" cy="1219200"/>
          </a:xfrm>
        </p:spPr>
        <p:txBody>
          <a:bodyPr/>
          <a:lstStyle>
            <a:lvl1pPr>
              <a:defRPr sz="4800">
                <a:solidFill>
                  <a:schemeClr val="bg1"/>
                </a:solidFill>
              </a:defRPr>
            </a:lvl1pPr>
          </a:lstStyle>
          <a:p>
            <a:r>
              <a:rPr lang="en-US" smtClean="0"/>
              <a:t>Click to edit Master title style</a:t>
            </a:r>
            <a:endParaRPr lang="en-US"/>
          </a:p>
        </p:txBody>
      </p:sp>
      <p:sp>
        <p:nvSpPr>
          <p:cNvPr id="16387" name="Rectangle 3"/>
          <p:cNvSpPr>
            <a:spLocks noGrp="1" noChangeArrowheads="1"/>
          </p:cNvSpPr>
          <p:nvPr>
            <p:ph type="subTitle" idx="1"/>
          </p:nvPr>
        </p:nvSpPr>
        <p:spPr>
          <a:xfrm>
            <a:off x="4724400" y="5181600"/>
            <a:ext cx="4114800" cy="609600"/>
          </a:xfrm>
        </p:spPr>
        <p:txBody>
          <a:bodyPr/>
          <a:lstStyle>
            <a:lvl1pPr marL="0" indent="0">
              <a:buFontTx/>
              <a:buNone/>
              <a:defRPr/>
            </a:lvl1pPr>
          </a:lstStyle>
          <a:p>
            <a:r>
              <a:rPr lang="en-US" smtClean="0"/>
              <a:t>Click to edit Master subtitle style</a:t>
            </a:r>
            <a:endParaRPr lang="en-US"/>
          </a:p>
        </p:txBody>
      </p:sp>
    </p:spTree>
    <p:extLst>
      <p:ext uri="{BB962C8B-B14F-4D97-AF65-F5344CB8AC3E}">
        <p14:creationId xmlns:p14="http://schemas.microsoft.com/office/powerpoint/2010/main" val="70876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6837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2300" y="1066800"/>
            <a:ext cx="12573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200400" y="1066800"/>
            <a:ext cx="36195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297555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981595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9259864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657600" y="2057400"/>
            <a:ext cx="22098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019800" y="2057400"/>
            <a:ext cx="22098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749972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969748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9618459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267921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330990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4786592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00400" y="1066800"/>
            <a:ext cx="50292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Your Topic Goes Here</a:t>
            </a:r>
          </a:p>
        </p:txBody>
      </p:sp>
      <p:sp>
        <p:nvSpPr>
          <p:cNvPr id="1027" name="Rectangle 3"/>
          <p:cNvSpPr>
            <a:spLocks noGrp="1" noChangeArrowheads="1"/>
          </p:cNvSpPr>
          <p:nvPr>
            <p:ph type="body" idx="1"/>
          </p:nvPr>
        </p:nvSpPr>
        <p:spPr bwMode="auto">
          <a:xfrm>
            <a:off x="3657600" y="2057400"/>
            <a:ext cx="45720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Your Subtopics Go Here</a:t>
            </a:r>
          </a:p>
        </p:txBody>
      </p:sp>
    </p:spTree>
  </p:cSld>
  <p:clrMap bg1="lt1" tx1="dk1" bg2="lt2" tx2="dk2" accent1="accent1" accent2="accent2" accent3="accent3" accent4="accent4" accent5="accent5" accent6="accent6" hlink="hlink" folHlink="folHlink"/>
  <p:sldLayoutIdLst>
    <p:sldLayoutId id="2147483684"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0" fontAlgn="base" hangingPunct="0">
        <a:spcBef>
          <a:spcPct val="0"/>
        </a:spcBef>
        <a:spcAft>
          <a:spcPct val="0"/>
        </a:spcAft>
        <a:defRPr sz="3200">
          <a:solidFill>
            <a:srgbClr val="FFCC66"/>
          </a:solidFill>
          <a:latin typeface="+mj-lt"/>
          <a:ea typeface="ＭＳ Ｐゴシック" charset="0"/>
          <a:cs typeface="+mj-cs"/>
        </a:defRPr>
      </a:lvl1pPr>
      <a:lvl2pPr algn="l" rtl="0" eaLnBrk="0" fontAlgn="base" hangingPunct="0">
        <a:spcBef>
          <a:spcPct val="0"/>
        </a:spcBef>
        <a:spcAft>
          <a:spcPct val="0"/>
        </a:spcAft>
        <a:defRPr sz="3200">
          <a:solidFill>
            <a:srgbClr val="FFCC66"/>
          </a:solidFill>
          <a:latin typeface="Tahoma" pitchFamily="34" charset="0"/>
          <a:ea typeface="ＭＳ Ｐゴシック" charset="0"/>
        </a:defRPr>
      </a:lvl2pPr>
      <a:lvl3pPr algn="l" rtl="0" eaLnBrk="0" fontAlgn="base" hangingPunct="0">
        <a:spcBef>
          <a:spcPct val="0"/>
        </a:spcBef>
        <a:spcAft>
          <a:spcPct val="0"/>
        </a:spcAft>
        <a:defRPr sz="3200">
          <a:solidFill>
            <a:srgbClr val="FFCC66"/>
          </a:solidFill>
          <a:latin typeface="Tahoma" pitchFamily="34" charset="0"/>
          <a:ea typeface="ＭＳ Ｐゴシック" charset="0"/>
        </a:defRPr>
      </a:lvl3pPr>
      <a:lvl4pPr algn="l" rtl="0" eaLnBrk="0" fontAlgn="base" hangingPunct="0">
        <a:spcBef>
          <a:spcPct val="0"/>
        </a:spcBef>
        <a:spcAft>
          <a:spcPct val="0"/>
        </a:spcAft>
        <a:defRPr sz="3200">
          <a:solidFill>
            <a:srgbClr val="FFCC66"/>
          </a:solidFill>
          <a:latin typeface="Tahoma" pitchFamily="34" charset="0"/>
          <a:ea typeface="ＭＳ Ｐゴシック" charset="0"/>
        </a:defRPr>
      </a:lvl4pPr>
      <a:lvl5pPr algn="l" rtl="0" eaLnBrk="0" fontAlgn="base" hangingPunct="0">
        <a:spcBef>
          <a:spcPct val="0"/>
        </a:spcBef>
        <a:spcAft>
          <a:spcPct val="0"/>
        </a:spcAft>
        <a:defRPr sz="3200">
          <a:solidFill>
            <a:srgbClr val="FFCC66"/>
          </a:solidFill>
          <a:latin typeface="Tahoma" pitchFamily="34" charset="0"/>
          <a:ea typeface="ＭＳ Ｐゴシック" charset="0"/>
        </a:defRPr>
      </a:lvl5pPr>
      <a:lvl6pPr marL="457200" algn="l" rtl="0" eaLnBrk="1" fontAlgn="base" hangingPunct="1">
        <a:spcBef>
          <a:spcPct val="0"/>
        </a:spcBef>
        <a:spcAft>
          <a:spcPct val="0"/>
        </a:spcAft>
        <a:defRPr sz="3200">
          <a:solidFill>
            <a:srgbClr val="FFCC66"/>
          </a:solidFill>
          <a:latin typeface="Tahoma" pitchFamily="34" charset="0"/>
        </a:defRPr>
      </a:lvl6pPr>
      <a:lvl7pPr marL="914400" algn="l" rtl="0" eaLnBrk="1" fontAlgn="base" hangingPunct="1">
        <a:spcBef>
          <a:spcPct val="0"/>
        </a:spcBef>
        <a:spcAft>
          <a:spcPct val="0"/>
        </a:spcAft>
        <a:defRPr sz="3200">
          <a:solidFill>
            <a:srgbClr val="FFCC66"/>
          </a:solidFill>
          <a:latin typeface="Tahoma" pitchFamily="34" charset="0"/>
        </a:defRPr>
      </a:lvl7pPr>
      <a:lvl8pPr marL="1371600" algn="l" rtl="0" eaLnBrk="1" fontAlgn="base" hangingPunct="1">
        <a:spcBef>
          <a:spcPct val="0"/>
        </a:spcBef>
        <a:spcAft>
          <a:spcPct val="0"/>
        </a:spcAft>
        <a:defRPr sz="3200">
          <a:solidFill>
            <a:srgbClr val="FFCC66"/>
          </a:solidFill>
          <a:latin typeface="Tahoma" pitchFamily="34" charset="0"/>
        </a:defRPr>
      </a:lvl8pPr>
      <a:lvl9pPr marL="1828800" algn="l" rtl="0" eaLnBrk="1" fontAlgn="base" hangingPunct="1">
        <a:spcBef>
          <a:spcPct val="0"/>
        </a:spcBef>
        <a:spcAft>
          <a:spcPct val="0"/>
        </a:spcAft>
        <a:defRPr sz="3200">
          <a:solidFill>
            <a:srgbClr val="FFCC66"/>
          </a:solidFill>
          <a:latin typeface="Tahoma" pitchFamily="34" charset="0"/>
        </a:defRPr>
      </a:lvl9pPr>
    </p:titleStyle>
    <p:bodyStyle>
      <a:lvl1pPr marL="342900" indent="-342900" algn="l" rtl="0" eaLnBrk="0" fontAlgn="base" hangingPunct="0">
        <a:spcBef>
          <a:spcPct val="20000"/>
        </a:spcBef>
        <a:spcAft>
          <a:spcPct val="0"/>
        </a:spcAft>
        <a:buChar char="•"/>
        <a:defRPr sz="2000">
          <a:solidFill>
            <a:srgbClr val="D5E1E7"/>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Arial" charset="0"/>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Arial" charset="0"/>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7.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 Id="rId3"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5" Type="http://schemas.openxmlformats.org/officeDocument/2006/relationships/image" Target="../media/image12.jpeg"/><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subTitle" idx="1"/>
          </p:nvPr>
        </p:nvSpPr>
        <p:spPr>
          <a:xfrm>
            <a:off x="5334000" y="5181600"/>
            <a:ext cx="3962400" cy="609600"/>
          </a:xfrm>
        </p:spPr>
        <p:txBody>
          <a:bodyPr/>
          <a:lstStyle/>
          <a:p>
            <a:pPr eaLnBrk="1" hangingPunct="1"/>
            <a:r>
              <a:rPr lang="en-US" sz="2400">
                <a:solidFill>
                  <a:srgbClr val="DCA330"/>
                </a:solidFill>
                <a:latin typeface="Bernard MT Condensed" charset="0"/>
              </a:rPr>
              <a:t>Lesson 9: Waiting to say, </a:t>
            </a:r>
            <a:r>
              <a:rPr lang="ja-JP" altLang="en-US" sz="2400">
                <a:solidFill>
                  <a:srgbClr val="DCA330"/>
                </a:solidFill>
                <a:latin typeface="Bernard MT Condensed" charset="0"/>
              </a:rPr>
              <a:t>“</a:t>
            </a:r>
            <a:r>
              <a:rPr lang="en-US" sz="2400">
                <a:solidFill>
                  <a:srgbClr val="DCA330"/>
                </a:solidFill>
                <a:latin typeface="Bernard MT Condensed" charset="0"/>
              </a:rPr>
              <a:t>I Do</a:t>
            </a:r>
            <a:r>
              <a:rPr lang="ja-JP" altLang="en-US" sz="2400">
                <a:solidFill>
                  <a:srgbClr val="DCA330"/>
                </a:solidFill>
                <a:latin typeface="Bernard MT Condensed" charset="0"/>
              </a:rPr>
              <a:t>”</a:t>
            </a:r>
            <a:endParaRPr lang="en-US" sz="2400">
              <a:solidFill>
                <a:srgbClr val="DCA330"/>
              </a:solidFill>
              <a:latin typeface="Bernard MT Condensed" charset="0"/>
            </a:endParaRPr>
          </a:p>
        </p:txBody>
      </p:sp>
      <p:sp>
        <p:nvSpPr>
          <p:cNvPr id="4" name="Title 3"/>
          <p:cNvSpPr>
            <a:spLocks noGrp="1"/>
          </p:cNvSpPr>
          <p:nvPr>
            <p:ph type="ctrTitle"/>
          </p:nvPr>
        </p:nvSpPr>
        <p:spPr>
          <a:xfrm>
            <a:off x="4953000" y="3962400"/>
            <a:ext cx="4191000" cy="1219200"/>
          </a:xfrm>
          <a:ln>
            <a:miter lim="800000"/>
            <a:headEnd/>
            <a:tailEnd/>
          </a:ln>
        </p:spPr>
        <p:txBody>
          <a:bodyPr>
            <a:scene3d>
              <a:camera prst="orthographicFront"/>
              <a:lightRig rig="threePt" dir="t"/>
            </a:scene3d>
            <a:sp3d extrusionH="57150">
              <a:bevelT w="38100" h="38100"/>
            </a:sp3d>
          </a:bodyPr>
          <a:lstStyle/>
          <a:p>
            <a:pPr eaLnBrk="1" hangingPunct="1">
              <a:defRPr/>
            </a:pPr>
            <a:r>
              <a:rPr lang="en-US" sz="7200" b="1" dirty="0" smtClean="0">
                <a:solidFill>
                  <a:srgbClr val="171735"/>
                </a:solidFill>
                <a:effectLst>
                  <a:glow rad="101600">
                    <a:srgbClr val="D5E1E7">
                      <a:alpha val="60000"/>
                    </a:srgbClr>
                  </a:glow>
                </a:effectLst>
                <a:latin typeface="Bernard MT Condensed" pitchFamily="18" charset="0"/>
                <a:ea typeface="+mj-ea"/>
              </a:rPr>
              <a:t>Family Life</a:t>
            </a:r>
          </a:p>
        </p:txBody>
      </p:sp>
      <p:sp>
        <p:nvSpPr>
          <p:cNvPr id="5" name="TextBox 4"/>
          <p:cNvSpPr txBox="1"/>
          <p:nvPr/>
        </p:nvSpPr>
        <p:spPr>
          <a:xfrm>
            <a:off x="0" y="0"/>
            <a:ext cx="4800600" cy="1569660"/>
          </a:xfrm>
          <a:prstGeom prst="rect">
            <a:avLst/>
          </a:prstGeom>
          <a:noFill/>
        </p:spPr>
        <p:txBody>
          <a:bodyPr>
            <a:spAutoFit/>
            <a:scene3d>
              <a:camera prst="orthographicFront"/>
              <a:lightRig rig="threePt" dir="t"/>
            </a:scene3d>
            <a:sp3d extrusionH="57150">
              <a:bevelT w="38100" h="38100" prst="relaxedInset"/>
            </a:sp3d>
          </a:bodyPr>
          <a:lstStyle/>
          <a:p>
            <a:pPr>
              <a:defRPr/>
            </a:pPr>
            <a:r>
              <a:rPr lang="en-US" sz="4800" b="1" dirty="0">
                <a:ln w="57150">
                  <a:noFill/>
                </a:ln>
                <a:solidFill>
                  <a:srgbClr val="47AAFB"/>
                </a:solidFill>
                <a:latin typeface="Bernard MT Condensed" pitchFamily="18" charset="0"/>
                <a:ea typeface="+mn-ea"/>
              </a:rPr>
              <a:t>Global University of Theological Studies</a:t>
            </a:r>
          </a:p>
        </p:txBody>
      </p:sp>
      <p:sp>
        <p:nvSpPr>
          <p:cNvPr id="3077" name="TextBox 5"/>
          <p:cNvSpPr txBox="1">
            <a:spLocks noChangeArrowheads="1"/>
          </p:cNvSpPr>
          <p:nvPr/>
        </p:nvSpPr>
        <p:spPr bwMode="auto">
          <a:xfrm>
            <a:off x="7315200" y="5715000"/>
            <a:ext cx="1828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400">
                <a:solidFill>
                  <a:srgbClr val="DCA330"/>
                </a:solidFill>
                <a:latin typeface="Bernard MT Condensed" charset="0"/>
              </a:rPr>
              <a:t>Linda Poitras</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2290"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9: Waiting to say, </a:t>
            </a:r>
            <a:r>
              <a:rPr lang="ja-JP" altLang="en-US" sz="1600">
                <a:solidFill>
                  <a:srgbClr val="DCA330"/>
                </a:solidFill>
                <a:latin typeface="Bernard MT Condensed" charset="0"/>
              </a:rPr>
              <a:t>“</a:t>
            </a:r>
            <a:r>
              <a:rPr lang="en-US" sz="1600">
                <a:solidFill>
                  <a:srgbClr val="DCA330"/>
                </a:solidFill>
                <a:latin typeface="Bernard MT Condensed" charset="0"/>
              </a:rPr>
              <a:t>I Do</a:t>
            </a:r>
            <a:r>
              <a:rPr lang="ja-JP" altLang="en-US" sz="1600">
                <a:solidFill>
                  <a:srgbClr val="DCA330"/>
                </a:solidFill>
                <a:latin typeface="Bernard MT Condensed" charset="0"/>
              </a:rPr>
              <a:t>”</a:t>
            </a:r>
            <a:endParaRPr lang="en-US" sz="1600">
              <a:solidFill>
                <a:srgbClr val="DCA330"/>
              </a:solidFill>
              <a:latin typeface="Bernard MT Condensed" charset="0"/>
            </a:endParaRPr>
          </a:p>
        </p:txBody>
      </p:sp>
      <p:sp>
        <p:nvSpPr>
          <p:cNvPr id="4" name="Rectangle 3"/>
          <p:cNvSpPr/>
          <p:nvPr/>
        </p:nvSpPr>
        <p:spPr>
          <a:xfrm>
            <a:off x="0" y="381000"/>
            <a:ext cx="9144000" cy="1292662"/>
          </a:xfrm>
          <a:prstGeom prst="rect">
            <a:avLst/>
          </a:prstGeom>
          <a:solidFill>
            <a:srgbClr val="171735"/>
          </a:solidFill>
          <a:scene3d>
            <a:camera prst="orthographicFront"/>
            <a:lightRig rig="threePt" dir="t"/>
          </a:scene3d>
          <a:sp3d>
            <a:bevelT/>
          </a:sp3d>
        </p:spPr>
        <p:txBody>
          <a:bodyPr>
            <a:spAutoFit/>
          </a:bodyPr>
          <a:lstStyle/>
          <a:p>
            <a:pPr>
              <a:defRPr/>
            </a:pPr>
            <a:r>
              <a:rPr lang="en-US" sz="2600" b="1" dirty="0">
                <a:solidFill>
                  <a:srgbClr val="BA0631"/>
                </a:solidFill>
                <a:latin typeface="Colonna MT" pitchFamily="82" charset="0"/>
                <a:ea typeface="+mn-ea"/>
              </a:rPr>
              <a:t>This brings up the subject of where the new couple will live. Many times, because of finances, they decide to stay with his or her parents. This is not good for the marriage. Why not?</a:t>
            </a:r>
          </a:p>
        </p:txBody>
      </p:sp>
      <p:sp>
        <p:nvSpPr>
          <p:cNvPr id="12291" name="Rectangle 3"/>
          <p:cNvSpPr>
            <a:spLocks noChangeArrowheads="1"/>
          </p:cNvSpPr>
          <p:nvPr/>
        </p:nvSpPr>
        <p:spPr bwMode="auto">
          <a:xfrm>
            <a:off x="533400" y="1964353"/>
            <a:ext cx="8610600" cy="4893647"/>
          </a:xfrm>
          <a:prstGeom prst="rect">
            <a:avLst/>
          </a:prstGeom>
          <a:solidFill>
            <a:srgbClr val="171735"/>
          </a:solidFill>
          <a:ln w="9525">
            <a:noFill/>
            <a:miter lim="800000"/>
            <a:headEnd/>
            <a:tailEnd/>
          </a:ln>
          <a:effectLst/>
          <a:scene3d>
            <a:camera prst="orthographicFront"/>
            <a:lightRig rig="threePt" dir="t"/>
          </a:scene3d>
          <a:sp3d>
            <a:bevelT/>
          </a:sp3d>
        </p:spPr>
        <p:txBody>
          <a:bodyPr anchor="ctr">
            <a:spAutoFit/>
          </a:bodyPr>
          <a:lstStyle/>
          <a:p>
            <a:pPr eaLnBrk="0" hangingPunct="0">
              <a:buFontTx/>
              <a:buChar char="•"/>
              <a:tabLst>
                <a:tab pos="228600" algn="l"/>
              </a:tabLst>
              <a:defRPr/>
            </a:pPr>
            <a:r>
              <a:rPr lang="en-US" sz="2600" b="1" dirty="0">
                <a:solidFill>
                  <a:srgbClr val="BA0631"/>
                </a:solidFill>
                <a:latin typeface="Colonna MT" pitchFamily="82" charset="0"/>
                <a:ea typeface="Times New Roman" pitchFamily="18" charset="0"/>
                <a:cs typeface="Times New Roman" pitchFamily="18" charset="0"/>
              </a:rPr>
              <a:t>The father is still the head of the home, and the new husband leaves all the decision-making to him.</a:t>
            </a:r>
            <a:endParaRPr lang="en-US" sz="2600" b="1" dirty="0">
              <a:solidFill>
                <a:srgbClr val="BA0631"/>
              </a:solidFill>
              <a:latin typeface="Colonna MT" pitchFamily="82" charset="0"/>
              <a:ea typeface="+mn-ea"/>
            </a:endParaRPr>
          </a:p>
          <a:p>
            <a:pPr eaLnBrk="0" hangingPunct="0">
              <a:buFontTx/>
              <a:buChar char="•"/>
              <a:tabLst>
                <a:tab pos="228600" algn="l"/>
              </a:tabLst>
              <a:defRPr/>
            </a:pPr>
            <a:r>
              <a:rPr lang="en-US" sz="2600" b="1" dirty="0">
                <a:solidFill>
                  <a:srgbClr val="BA0631"/>
                </a:solidFill>
                <a:latin typeface="Colonna MT" pitchFamily="82" charset="0"/>
                <a:ea typeface="Times New Roman" pitchFamily="18" charset="0"/>
                <a:cs typeface="Times New Roman" pitchFamily="18" charset="0"/>
              </a:rPr>
              <a:t>The mother may try to continue making decisions for her child.</a:t>
            </a:r>
            <a:endParaRPr lang="en-US" sz="2600" b="1" dirty="0">
              <a:solidFill>
                <a:srgbClr val="BA0631"/>
              </a:solidFill>
              <a:latin typeface="Colonna MT" pitchFamily="82" charset="0"/>
              <a:ea typeface="+mn-ea"/>
            </a:endParaRPr>
          </a:p>
          <a:p>
            <a:pPr eaLnBrk="0" hangingPunct="0">
              <a:buFontTx/>
              <a:buChar char="•"/>
              <a:tabLst>
                <a:tab pos="228600" algn="l"/>
              </a:tabLst>
              <a:defRPr/>
            </a:pPr>
            <a:r>
              <a:rPr lang="en-US" sz="2600" b="1" dirty="0">
                <a:solidFill>
                  <a:srgbClr val="BA0631"/>
                </a:solidFill>
                <a:latin typeface="Colonna MT" pitchFamily="82" charset="0"/>
                <a:ea typeface="Times New Roman" pitchFamily="18" charset="0"/>
                <a:cs typeface="Times New Roman" pitchFamily="18" charset="0"/>
              </a:rPr>
              <a:t>The parents may make demands on the new wife/husband that are difficult to meet.</a:t>
            </a:r>
            <a:endParaRPr lang="en-US" sz="2600" b="1" dirty="0">
              <a:solidFill>
                <a:srgbClr val="BA0631"/>
              </a:solidFill>
              <a:latin typeface="Colonna MT" pitchFamily="82" charset="0"/>
              <a:ea typeface="+mn-ea"/>
            </a:endParaRPr>
          </a:p>
          <a:p>
            <a:pPr eaLnBrk="0" hangingPunct="0">
              <a:buFontTx/>
              <a:buChar char="•"/>
              <a:tabLst>
                <a:tab pos="228600" algn="l"/>
              </a:tabLst>
              <a:defRPr/>
            </a:pPr>
            <a:r>
              <a:rPr lang="en-US" sz="2600" b="1" dirty="0">
                <a:solidFill>
                  <a:srgbClr val="BA0631"/>
                </a:solidFill>
                <a:latin typeface="Colonna MT" pitchFamily="82" charset="0"/>
                <a:ea typeface="Times New Roman" pitchFamily="18" charset="0"/>
                <a:cs typeface="Times New Roman" pitchFamily="18" charset="0"/>
              </a:rPr>
              <a:t>The new husband will not practice making decisions after sharing and communicating with his wife.</a:t>
            </a:r>
            <a:endParaRPr lang="en-US" sz="2600" b="1" dirty="0">
              <a:solidFill>
                <a:srgbClr val="BA0631"/>
              </a:solidFill>
              <a:latin typeface="Colonna MT" pitchFamily="82" charset="0"/>
              <a:ea typeface="+mn-ea"/>
            </a:endParaRPr>
          </a:p>
          <a:p>
            <a:pPr eaLnBrk="0" hangingPunct="0">
              <a:buFontTx/>
              <a:buChar char="•"/>
              <a:tabLst>
                <a:tab pos="228600" algn="l"/>
              </a:tabLst>
              <a:defRPr/>
            </a:pPr>
            <a:r>
              <a:rPr lang="en-US" sz="2600" b="1" dirty="0">
                <a:solidFill>
                  <a:srgbClr val="BA0631"/>
                </a:solidFill>
                <a:latin typeface="Colonna MT" pitchFamily="82" charset="0"/>
                <a:ea typeface="Times New Roman" pitchFamily="18" charset="0"/>
                <a:cs typeface="Times New Roman" pitchFamily="18" charset="0"/>
              </a:rPr>
              <a:t>The responsibility that should be shared between the new couple will continue to fall on the parents. </a:t>
            </a:r>
          </a:p>
          <a:p>
            <a:pPr eaLnBrk="0" hangingPunct="0">
              <a:buFont typeface="Arial" pitchFamily="34" charset="0"/>
              <a:buChar char="•"/>
              <a:tabLst>
                <a:tab pos="228600" algn="l"/>
              </a:tabLst>
              <a:defRPr/>
            </a:pPr>
            <a:r>
              <a:rPr lang="en-US" sz="2600" b="1" dirty="0">
                <a:solidFill>
                  <a:srgbClr val="BA0631"/>
                </a:solidFill>
                <a:latin typeface="Colonna MT" pitchFamily="82" charset="0"/>
                <a:ea typeface="Times New Roman" pitchFamily="18" charset="0"/>
                <a:cs typeface="Times New Roman" pitchFamily="18" charset="0"/>
              </a:rPr>
              <a:t>There is no real place for privacy for the new couple. This is vital as they learn how to please and understand each other</a:t>
            </a:r>
            <a:r>
              <a:rPr lang="en-US" sz="2600" b="1" dirty="0">
                <a:solidFill>
                  <a:srgbClr val="BA0631"/>
                </a:solidFill>
                <a:latin typeface="Colonna MT" pitchFamily="82" charset="0"/>
                <a:ea typeface="+mn-ea"/>
              </a:rPr>
              <a:t> </a:t>
            </a: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9: Waiting to say, </a:t>
            </a:r>
            <a:r>
              <a:rPr lang="ja-JP" altLang="en-US" sz="1600">
                <a:solidFill>
                  <a:srgbClr val="DCA330"/>
                </a:solidFill>
                <a:latin typeface="Bernard MT Condensed" charset="0"/>
              </a:rPr>
              <a:t>“</a:t>
            </a:r>
            <a:r>
              <a:rPr lang="en-US" sz="1600">
                <a:solidFill>
                  <a:srgbClr val="DCA330"/>
                </a:solidFill>
                <a:latin typeface="Bernard MT Condensed" charset="0"/>
              </a:rPr>
              <a:t>I Do</a:t>
            </a:r>
            <a:r>
              <a:rPr lang="ja-JP" altLang="en-US" sz="1600">
                <a:solidFill>
                  <a:srgbClr val="DCA330"/>
                </a:solidFill>
                <a:latin typeface="Bernard MT Condensed" charset="0"/>
              </a:rPr>
              <a:t>”</a:t>
            </a:r>
            <a:endParaRPr lang="en-US" sz="1600">
              <a:solidFill>
                <a:srgbClr val="DCA330"/>
              </a:solidFill>
              <a:latin typeface="Bernard MT Condensed" charset="0"/>
            </a:endParaRPr>
          </a:p>
        </p:txBody>
      </p:sp>
      <p:sp>
        <p:nvSpPr>
          <p:cNvPr id="4" name="Rectangle 3"/>
          <p:cNvSpPr>
            <a:spLocks noChangeArrowheads="1"/>
          </p:cNvSpPr>
          <p:nvPr/>
        </p:nvSpPr>
        <p:spPr bwMode="auto">
          <a:xfrm>
            <a:off x="2438400" y="1981200"/>
            <a:ext cx="65532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47AAFB"/>
                </a:solidFill>
                <a:latin typeface="Colonna MT" charset="0"/>
              </a:rPr>
              <a:t>Key 2: They must work at the cleaving. After a lifetime of looking to their parents for advice, counsel, and help with decisions, the bride and groom must turn to each other now. God</a:t>
            </a:r>
            <a:r>
              <a:rPr lang="ja-JP" altLang="en-US" sz="2800" b="1">
                <a:solidFill>
                  <a:srgbClr val="47AAFB"/>
                </a:solidFill>
                <a:latin typeface="Colonna MT" charset="0"/>
              </a:rPr>
              <a:t>’</a:t>
            </a:r>
            <a:r>
              <a:rPr lang="en-US" sz="2800" b="1">
                <a:solidFill>
                  <a:srgbClr val="47AAFB"/>
                </a:solidFill>
                <a:latin typeface="Colonna MT" charset="0"/>
              </a:rPr>
              <a:t>s Word says this is absolutely necessary (Matthew 19:5-8). </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4338"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9: Waiting to say, </a:t>
            </a:r>
            <a:r>
              <a:rPr lang="ja-JP" altLang="en-US" sz="1600">
                <a:solidFill>
                  <a:srgbClr val="DCA330"/>
                </a:solidFill>
                <a:latin typeface="Bernard MT Condensed" charset="0"/>
              </a:rPr>
              <a:t>“</a:t>
            </a:r>
            <a:r>
              <a:rPr lang="en-US" sz="1600">
                <a:solidFill>
                  <a:srgbClr val="DCA330"/>
                </a:solidFill>
                <a:latin typeface="Bernard MT Condensed" charset="0"/>
              </a:rPr>
              <a:t>I Do</a:t>
            </a:r>
            <a:r>
              <a:rPr lang="ja-JP" altLang="en-US" sz="1600">
                <a:solidFill>
                  <a:srgbClr val="DCA330"/>
                </a:solidFill>
                <a:latin typeface="Bernard MT Condensed" charset="0"/>
              </a:rPr>
              <a:t>”</a:t>
            </a:r>
            <a:endParaRPr lang="en-US" sz="1600">
              <a:solidFill>
                <a:srgbClr val="DCA330"/>
              </a:solidFill>
              <a:latin typeface="Bernard MT Condensed" charset="0"/>
            </a:endParaRPr>
          </a:p>
        </p:txBody>
      </p:sp>
      <p:sp>
        <p:nvSpPr>
          <p:cNvPr id="4" name="Rectangle 3"/>
          <p:cNvSpPr>
            <a:spLocks noChangeArrowheads="1"/>
          </p:cNvSpPr>
          <p:nvPr/>
        </p:nvSpPr>
        <p:spPr bwMode="auto">
          <a:xfrm>
            <a:off x="2133600" y="1143000"/>
            <a:ext cx="46291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800" b="1">
                <a:solidFill>
                  <a:srgbClr val="BA0631"/>
                </a:solidFill>
                <a:latin typeface="Colonna MT" charset="0"/>
              </a:rPr>
              <a:t>What difference does it make?</a:t>
            </a:r>
          </a:p>
        </p:txBody>
      </p:sp>
      <p:sp>
        <p:nvSpPr>
          <p:cNvPr id="14339" name="Rectangle 3"/>
          <p:cNvSpPr>
            <a:spLocks noChangeArrowheads="1"/>
          </p:cNvSpPr>
          <p:nvPr/>
        </p:nvSpPr>
        <p:spPr bwMode="auto">
          <a:xfrm>
            <a:off x="2743200" y="1905000"/>
            <a:ext cx="6248400"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buFontTx/>
              <a:buChar char="•"/>
              <a:tabLst>
                <a:tab pos="228600" algn="l"/>
              </a:tabLst>
            </a:pPr>
            <a:r>
              <a:rPr lang="en-US" sz="2800" b="1">
                <a:solidFill>
                  <a:srgbClr val="47AAFB"/>
                </a:solidFill>
                <a:latin typeface="Colonna MT" charset="0"/>
                <a:cs typeface="Times New Roman" charset="0"/>
              </a:rPr>
              <a:t>The couple has started a new life, and the husband is now the </a:t>
            </a:r>
            <a:r>
              <a:rPr lang="ja-JP" altLang="en-US" sz="2800" b="1">
                <a:solidFill>
                  <a:srgbClr val="47AAFB"/>
                </a:solidFill>
                <a:latin typeface="Colonna MT" charset="0"/>
                <a:cs typeface="Times New Roman" charset="0"/>
              </a:rPr>
              <a:t>“</a:t>
            </a:r>
            <a:r>
              <a:rPr lang="en-US" sz="2800" b="1">
                <a:solidFill>
                  <a:srgbClr val="47AAFB"/>
                </a:solidFill>
                <a:latin typeface="Colonna MT" charset="0"/>
                <a:cs typeface="Times New Roman" charset="0"/>
              </a:rPr>
              <a:t>head</a:t>
            </a:r>
            <a:r>
              <a:rPr lang="ja-JP" altLang="en-US" sz="2800" b="1">
                <a:solidFill>
                  <a:srgbClr val="47AAFB"/>
                </a:solidFill>
                <a:latin typeface="Colonna MT" charset="0"/>
                <a:cs typeface="Times New Roman" charset="0"/>
              </a:rPr>
              <a:t>”</a:t>
            </a:r>
            <a:r>
              <a:rPr lang="en-US" sz="2800" b="1">
                <a:solidFill>
                  <a:srgbClr val="47AAFB"/>
                </a:solidFill>
                <a:latin typeface="Colonna MT" charset="0"/>
                <a:cs typeface="Times New Roman" charset="0"/>
              </a:rPr>
              <a:t> of the home. </a:t>
            </a:r>
            <a:endParaRPr lang="en-US" sz="2800" b="1">
              <a:solidFill>
                <a:srgbClr val="47AAFB"/>
              </a:solidFill>
              <a:latin typeface="Colonna MT" charset="0"/>
            </a:endParaRPr>
          </a:p>
          <a:p>
            <a:pPr eaLnBrk="0" hangingPunct="0">
              <a:buFontTx/>
              <a:buChar char="•"/>
              <a:tabLst>
                <a:tab pos="228600" algn="l"/>
              </a:tabLst>
            </a:pPr>
            <a:r>
              <a:rPr lang="en-US" sz="2800" b="1">
                <a:solidFill>
                  <a:srgbClr val="171735"/>
                </a:solidFill>
                <a:latin typeface="Colonna MT" charset="0"/>
                <a:cs typeface="Times New Roman" charset="0"/>
              </a:rPr>
              <a:t>The wife is the helpmeet, and together the couple strives to obey God</a:t>
            </a:r>
            <a:r>
              <a:rPr lang="ja-JP" altLang="en-US" sz="2800" b="1">
                <a:solidFill>
                  <a:srgbClr val="171735"/>
                </a:solidFill>
                <a:latin typeface="Colonna MT" charset="0"/>
                <a:cs typeface="Times New Roman" charset="0"/>
              </a:rPr>
              <a:t>’</a:t>
            </a:r>
            <a:r>
              <a:rPr lang="en-US" sz="2800" b="1">
                <a:solidFill>
                  <a:srgbClr val="171735"/>
                </a:solidFill>
                <a:latin typeface="Colonna MT" charset="0"/>
                <a:cs typeface="Times New Roman" charset="0"/>
              </a:rPr>
              <a:t>s commandments. </a:t>
            </a:r>
            <a:endParaRPr lang="en-US" sz="2800" b="1">
              <a:solidFill>
                <a:srgbClr val="171735"/>
              </a:solidFill>
              <a:latin typeface="Colonna MT" charset="0"/>
            </a:endParaRPr>
          </a:p>
          <a:p>
            <a:pPr eaLnBrk="0" hangingPunct="0">
              <a:buFontTx/>
              <a:buChar char="•"/>
              <a:tabLst>
                <a:tab pos="228600" algn="l"/>
              </a:tabLst>
            </a:pPr>
            <a:r>
              <a:rPr lang="en-US" sz="2800" b="1">
                <a:solidFill>
                  <a:srgbClr val="DCA330"/>
                </a:solidFill>
                <a:latin typeface="Colonna MT" charset="0"/>
                <a:cs typeface="Times New Roman" charset="0"/>
              </a:rPr>
              <a:t>Loyalties change as the couple draws closer to one another in every area. This takes time and work.</a:t>
            </a:r>
            <a:endParaRPr lang="en-US" sz="2800" b="1">
              <a:solidFill>
                <a:srgbClr val="DCA330"/>
              </a:solidFill>
              <a:latin typeface="Colonna MT" charset="0"/>
            </a:endParaRP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nodeType="clickEffect">
                                  <p:stCondLst>
                                    <p:cond delay="0"/>
                                  </p:stCondLst>
                                  <p:childTnLst>
                                    <p:set>
                                      <p:cBhvr>
                                        <p:cTn id="14" dur="1" fill="hold">
                                          <p:stCondLst>
                                            <p:cond delay="0"/>
                                          </p:stCondLst>
                                        </p:cTn>
                                        <p:tgtEl>
                                          <p:spTgt spid="14339">
                                            <p:txEl>
                                              <p:pRg st="0" end="0"/>
                                            </p:txEl>
                                          </p:spTgt>
                                        </p:tgtEl>
                                        <p:attrNameLst>
                                          <p:attrName>style.visibility</p:attrName>
                                        </p:attrNameLst>
                                      </p:cBhvr>
                                      <p:to>
                                        <p:strVal val="visible"/>
                                      </p:to>
                                    </p:set>
                                    <p:anim from="(-#ppt_w/2)" to="(#ppt_x)" calcmode="lin" valueType="num">
                                      <p:cBhvr>
                                        <p:cTn id="15" dur="600" fill="hold">
                                          <p:stCondLst>
                                            <p:cond delay="0"/>
                                          </p:stCondLst>
                                        </p:cTn>
                                        <p:tgtEl>
                                          <p:spTgt spid="14339">
                                            <p:txEl>
                                              <p:pRg st="0" end="0"/>
                                            </p:txEl>
                                          </p:spTgt>
                                        </p:tgtEl>
                                        <p:attrNameLst>
                                          <p:attrName>ppt_x</p:attrName>
                                        </p:attrNameLst>
                                      </p:cBhvr>
                                    </p:anim>
                                    <p:anim from="0" to="-1.0" calcmode="lin" valueType="num">
                                      <p:cBhvr>
                                        <p:cTn id="16" dur="200" decel="50000" autoRev="1" fill="hold">
                                          <p:stCondLst>
                                            <p:cond delay="600"/>
                                          </p:stCondLst>
                                        </p:cTn>
                                        <p:tgtEl>
                                          <p:spTgt spid="14339">
                                            <p:txEl>
                                              <p:pRg st="0" end="0"/>
                                            </p:txEl>
                                          </p:spTgt>
                                        </p:tgtEl>
                                        <p:attrNameLst>
                                          <p:attrName>xshear</p:attrName>
                                        </p:attrNameLst>
                                      </p:cBhvr>
                                    </p:anim>
                                    <p:animScale>
                                      <p:cBhvr>
                                        <p:cTn id="17" dur="200" decel="100000" autoRev="1" fill="hold">
                                          <p:stCondLst>
                                            <p:cond delay="600"/>
                                          </p:stCondLst>
                                        </p:cTn>
                                        <p:tgtEl>
                                          <p:spTgt spid="14339">
                                            <p:txEl>
                                              <p:pRg st="0" end="0"/>
                                            </p:txEl>
                                          </p:spTgt>
                                        </p:tgtEl>
                                      </p:cBhvr>
                                      <p:from x="100000" y="100000"/>
                                      <p:to x="80000" y="100000"/>
                                    </p:animScale>
                                    <p:anim by="(#ppt_h/3+#ppt_w*0.1)" calcmode="lin" valueType="num">
                                      <p:cBhvr additive="sum">
                                        <p:cTn id="18" dur="200" decel="100000" autoRev="1" fill="hold">
                                          <p:stCondLst>
                                            <p:cond delay="600"/>
                                          </p:stCondLst>
                                        </p:cTn>
                                        <p:tgtEl>
                                          <p:spTgt spid="14339">
                                            <p:txEl>
                                              <p:pRg st="0" end="0"/>
                                            </p:txEl>
                                          </p:spTgt>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nodeType="clickEffect">
                                  <p:stCondLst>
                                    <p:cond delay="0"/>
                                  </p:stCondLst>
                                  <p:childTnLst>
                                    <p:set>
                                      <p:cBhvr>
                                        <p:cTn id="22" dur="1" fill="hold">
                                          <p:stCondLst>
                                            <p:cond delay="0"/>
                                          </p:stCondLst>
                                        </p:cTn>
                                        <p:tgtEl>
                                          <p:spTgt spid="14339">
                                            <p:txEl>
                                              <p:pRg st="1" end="1"/>
                                            </p:txEl>
                                          </p:spTgt>
                                        </p:tgtEl>
                                        <p:attrNameLst>
                                          <p:attrName>style.visibility</p:attrName>
                                        </p:attrNameLst>
                                      </p:cBhvr>
                                      <p:to>
                                        <p:strVal val="visible"/>
                                      </p:to>
                                    </p:set>
                                    <p:anim from="(-#ppt_w/2)" to="(#ppt_x)" calcmode="lin" valueType="num">
                                      <p:cBhvr>
                                        <p:cTn id="23" dur="600" fill="hold">
                                          <p:stCondLst>
                                            <p:cond delay="0"/>
                                          </p:stCondLst>
                                        </p:cTn>
                                        <p:tgtEl>
                                          <p:spTgt spid="14339">
                                            <p:txEl>
                                              <p:pRg st="1" end="1"/>
                                            </p:txEl>
                                          </p:spTgt>
                                        </p:tgtEl>
                                        <p:attrNameLst>
                                          <p:attrName>ppt_x</p:attrName>
                                        </p:attrNameLst>
                                      </p:cBhvr>
                                    </p:anim>
                                    <p:anim from="0" to="-1.0" calcmode="lin" valueType="num">
                                      <p:cBhvr>
                                        <p:cTn id="24" dur="200" decel="50000" autoRev="1" fill="hold">
                                          <p:stCondLst>
                                            <p:cond delay="600"/>
                                          </p:stCondLst>
                                        </p:cTn>
                                        <p:tgtEl>
                                          <p:spTgt spid="14339">
                                            <p:txEl>
                                              <p:pRg st="1" end="1"/>
                                            </p:txEl>
                                          </p:spTgt>
                                        </p:tgtEl>
                                        <p:attrNameLst>
                                          <p:attrName>xshear</p:attrName>
                                        </p:attrNameLst>
                                      </p:cBhvr>
                                    </p:anim>
                                    <p:animScale>
                                      <p:cBhvr>
                                        <p:cTn id="25" dur="200" decel="100000" autoRev="1" fill="hold">
                                          <p:stCondLst>
                                            <p:cond delay="600"/>
                                          </p:stCondLst>
                                        </p:cTn>
                                        <p:tgtEl>
                                          <p:spTgt spid="14339">
                                            <p:txEl>
                                              <p:pRg st="1" end="1"/>
                                            </p:txEl>
                                          </p:spTgt>
                                        </p:tgtEl>
                                      </p:cBhvr>
                                      <p:from x="100000" y="100000"/>
                                      <p:to x="80000" y="100000"/>
                                    </p:animScale>
                                    <p:anim by="(#ppt_h/3+#ppt_w*0.1)" calcmode="lin" valueType="num">
                                      <p:cBhvr additive="sum">
                                        <p:cTn id="26" dur="200" decel="100000" autoRev="1" fill="hold">
                                          <p:stCondLst>
                                            <p:cond delay="600"/>
                                          </p:stCondLst>
                                        </p:cTn>
                                        <p:tgtEl>
                                          <p:spTgt spid="14339">
                                            <p:txEl>
                                              <p:pRg st="1" end="1"/>
                                            </p:txEl>
                                          </p:spTgt>
                                        </p:tgtEl>
                                        <p:attrNameLst>
                                          <p:attrName>ppt_x</p:attrName>
                                        </p:attrNameLst>
                                      </p:cBhvr>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4" presetClass="entr" presetSubtype="0" fill="hold" nodeType="clickEffect">
                                  <p:stCondLst>
                                    <p:cond delay="0"/>
                                  </p:stCondLst>
                                  <p:childTnLst>
                                    <p:set>
                                      <p:cBhvr>
                                        <p:cTn id="30" dur="1" fill="hold">
                                          <p:stCondLst>
                                            <p:cond delay="0"/>
                                          </p:stCondLst>
                                        </p:cTn>
                                        <p:tgtEl>
                                          <p:spTgt spid="14339">
                                            <p:txEl>
                                              <p:pRg st="2" end="2"/>
                                            </p:txEl>
                                          </p:spTgt>
                                        </p:tgtEl>
                                        <p:attrNameLst>
                                          <p:attrName>style.visibility</p:attrName>
                                        </p:attrNameLst>
                                      </p:cBhvr>
                                      <p:to>
                                        <p:strVal val="visible"/>
                                      </p:to>
                                    </p:set>
                                    <p:anim from="(-#ppt_w/2)" to="(#ppt_x)" calcmode="lin" valueType="num">
                                      <p:cBhvr>
                                        <p:cTn id="31" dur="600" fill="hold">
                                          <p:stCondLst>
                                            <p:cond delay="0"/>
                                          </p:stCondLst>
                                        </p:cTn>
                                        <p:tgtEl>
                                          <p:spTgt spid="14339">
                                            <p:txEl>
                                              <p:pRg st="2" end="2"/>
                                            </p:txEl>
                                          </p:spTgt>
                                        </p:tgtEl>
                                        <p:attrNameLst>
                                          <p:attrName>ppt_x</p:attrName>
                                        </p:attrNameLst>
                                      </p:cBhvr>
                                    </p:anim>
                                    <p:anim from="0" to="-1.0" calcmode="lin" valueType="num">
                                      <p:cBhvr>
                                        <p:cTn id="32" dur="200" decel="50000" autoRev="1" fill="hold">
                                          <p:stCondLst>
                                            <p:cond delay="600"/>
                                          </p:stCondLst>
                                        </p:cTn>
                                        <p:tgtEl>
                                          <p:spTgt spid="14339">
                                            <p:txEl>
                                              <p:pRg st="2" end="2"/>
                                            </p:txEl>
                                          </p:spTgt>
                                        </p:tgtEl>
                                        <p:attrNameLst>
                                          <p:attrName>xshear</p:attrName>
                                        </p:attrNameLst>
                                      </p:cBhvr>
                                    </p:anim>
                                    <p:animScale>
                                      <p:cBhvr>
                                        <p:cTn id="33" dur="200" decel="100000" autoRev="1" fill="hold">
                                          <p:stCondLst>
                                            <p:cond delay="600"/>
                                          </p:stCondLst>
                                        </p:cTn>
                                        <p:tgtEl>
                                          <p:spTgt spid="14339">
                                            <p:txEl>
                                              <p:pRg st="2" end="2"/>
                                            </p:txEl>
                                          </p:spTgt>
                                        </p:tgtEl>
                                      </p:cBhvr>
                                      <p:from x="100000" y="100000"/>
                                      <p:to x="80000" y="100000"/>
                                    </p:animScale>
                                    <p:anim by="(#ppt_h/3+#ppt_w*0.1)" calcmode="lin" valueType="num">
                                      <p:cBhvr additive="sum">
                                        <p:cTn id="34" dur="200" decel="100000" autoRev="1" fill="hold">
                                          <p:stCondLst>
                                            <p:cond delay="600"/>
                                          </p:stCondLst>
                                        </p:cTn>
                                        <p:tgtEl>
                                          <p:spTgt spid="14339">
                                            <p:txEl>
                                              <p:pRg st="2" end="2"/>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5362"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9: Waiting to say, </a:t>
            </a:r>
            <a:r>
              <a:rPr lang="ja-JP" altLang="en-US" sz="1600">
                <a:solidFill>
                  <a:srgbClr val="DCA330"/>
                </a:solidFill>
                <a:latin typeface="Bernard MT Condensed" charset="0"/>
              </a:rPr>
              <a:t>“</a:t>
            </a:r>
            <a:r>
              <a:rPr lang="en-US" sz="1600">
                <a:solidFill>
                  <a:srgbClr val="DCA330"/>
                </a:solidFill>
                <a:latin typeface="Bernard MT Condensed" charset="0"/>
              </a:rPr>
              <a:t>I Do</a:t>
            </a:r>
            <a:r>
              <a:rPr lang="ja-JP" altLang="en-US" sz="1600">
                <a:solidFill>
                  <a:srgbClr val="DCA330"/>
                </a:solidFill>
                <a:latin typeface="Bernard MT Condensed" charset="0"/>
              </a:rPr>
              <a:t>”</a:t>
            </a:r>
            <a:endParaRPr lang="en-US" sz="1600">
              <a:solidFill>
                <a:srgbClr val="DCA330"/>
              </a:solidFill>
              <a:latin typeface="Bernard MT Condensed" charset="0"/>
            </a:endParaRPr>
          </a:p>
        </p:txBody>
      </p:sp>
      <p:sp>
        <p:nvSpPr>
          <p:cNvPr id="4" name="Rectangle 3"/>
          <p:cNvSpPr>
            <a:spLocks noChangeArrowheads="1"/>
          </p:cNvSpPr>
          <p:nvPr/>
        </p:nvSpPr>
        <p:spPr bwMode="auto">
          <a:xfrm>
            <a:off x="304800" y="381000"/>
            <a:ext cx="46291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800" b="1">
                <a:solidFill>
                  <a:srgbClr val="F0D7A6"/>
                </a:solidFill>
                <a:latin typeface="Colonna MT" charset="0"/>
              </a:rPr>
              <a:t>What difference does it make?</a:t>
            </a:r>
          </a:p>
        </p:txBody>
      </p:sp>
      <p:sp>
        <p:nvSpPr>
          <p:cNvPr id="15363" name="Rectangle 3"/>
          <p:cNvSpPr>
            <a:spLocks noChangeArrowheads="1"/>
          </p:cNvSpPr>
          <p:nvPr/>
        </p:nvSpPr>
        <p:spPr bwMode="auto">
          <a:xfrm>
            <a:off x="1143000" y="990600"/>
            <a:ext cx="7772400" cy="5693866"/>
          </a:xfrm>
          <a:prstGeom prst="rect">
            <a:avLst/>
          </a:prstGeom>
          <a:solidFill>
            <a:srgbClr val="171735">
              <a:alpha val="82000"/>
            </a:srgbClr>
          </a:solidFill>
          <a:ln w="9525">
            <a:noFill/>
            <a:miter lim="800000"/>
            <a:headEnd/>
            <a:tailEnd/>
          </a:ln>
          <a:effectLst/>
          <a:scene3d>
            <a:camera prst="orthographicFront"/>
            <a:lightRig rig="threePt" dir="t"/>
          </a:scene3d>
          <a:sp3d>
            <a:bevelT/>
          </a:sp3d>
        </p:spPr>
        <p:txBody>
          <a:bodyPr anchor="ctr">
            <a:spAutoFit/>
          </a:bodyPr>
          <a:lstStyle>
            <a:lvl1pPr eaLnBrk="0" hangingPunct="0">
              <a:tabLst>
                <a:tab pos="228600" algn="l"/>
              </a:tabLst>
              <a:defRPr>
                <a:solidFill>
                  <a:schemeClr val="tx1"/>
                </a:solidFill>
                <a:latin typeface="Arial" charset="0"/>
                <a:ea typeface="ＭＳ Ｐゴシック" charset="0"/>
              </a:defRPr>
            </a:lvl1pPr>
            <a:lvl2pPr marL="742950" indent="-285750" eaLnBrk="0" hangingPunct="0">
              <a:tabLst>
                <a:tab pos="228600" algn="l"/>
              </a:tabLst>
              <a:defRPr>
                <a:solidFill>
                  <a:schemeClr val="tx1"/>
                </a:solidFill>
                <a:latin typeface="Arial" charset="0"/>
                <a:ea typeface="ＭＳ Ｐゴシック" charset="0"/>
              </a:defRPr>
            </a:lvl2pPr>
            <a:lvl3pPr marL="1143000" indent="-228600" eaLnBrk="0" hangingPunct="0">
              <a:tabLst>
                <a:tab pos="228600" algn="l"/>
              </a:tabLst>
              <a:defRPr>
                <a:solidFill>
                  <a:schemeClr val="tx1"/>
                </a:solidFill>
                <a:latin typeface="Arial" charset="0"/>
                <a:ea typeface="ＭＳ Ｐゴシック" charset="0"/>
              </a:defRPr>
            </a:lvl3pPr>
            <a:lvl4pPr marL="1600200" indent="-228600" eaLnBrk="0" hangingPunct="0">
              <a:tabLst>
                <a:tab pos="228600" algn="l"/>
              </a:tabLst>
              <a:defRPr>
                <a:solidFill>
                  <a:schemeClr val="tx1"/>
                </a:solidFill>
                <a:latin typeface="Arial" charset="0"/>
                <a:ea typeface="ＭＳ Ｐゴシック" charset="0"/>
              </a:defRPr>
            </a:lvl4pPr>
            <a:lvl5pPr marL="2057400" indent="-228600" eaLnBrk="0" hangingPunct="0">
              <a:tabLst>
                <a:tab pos="228600" algn="l"/>
              </a:tabLst>
              <a:defRPr>
                <a:solidFill>
                  <a:schemeClr val="tx1"/>
                </a:solidFill>
                <a:latin typeface="Arial" charset="0"/>
                <a:ea typeface="ＭＳ Ｐゴシック" charset="0"/>
              </a:defRPr>
            </a:lvl5pPr>
            <a:lvl6pPr marL="25146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6pPr>
            <a:lvl7pPr marL="29718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7pPr>
            <a:lvl8pPr marL="34290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8pPr>
            <a:lvl9pPr marL="38862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9pPr>
          </a:lstStyle>
          <a:p>
            <a:pPr>
              <a:buFontTx/>
              <a:buChar char="•"/>
            </a:pPr>
            <a:r>
              <a:rPr lang="en-US" sz="2800" b="1">
                <a:solidFill>
                  <a:srgbClr val="F0D7A6"/>
                </a:solidFill>
                <a:latin typeface="Colonna MT" charset="0"/>
                <a:cs typeface="Times New Roman" charset="0"/>
              </a:rPr>
              <a:t>The husband needs to discuss things with his wife before he comes to a decision. He should explain his idea or difficulty to her and see what she thinks. She should not make the decisions for him, but he should regard her input and opinion as important. When the husband listens to the wife, he lets her know that she is a part of what is happening in their marriage. They are </a:t>
            </a:r>
            <a:r>
              <a:rPr lang="ja-JP" altLang="en-US" sz="2800" b="1">
                <a:solidFill>
                  <a:srgbClr val="F0D7A6"/>
                </a:solidFill>
                <a:latin typeface="Colonna MT" charset="0"/>
                <a:cs typeface="Times New Roman" charset="0"/>
              </a:rPr>
              <a:t>“</a:t>
            </a:r>
            <a:r>
              <a:rPr lang="en-US" sz="2800" b="1">
                <a:solidFill>
                  <a:srgbClr val="F0D7A6"/>
                </a:solidFill>
                <a:latin typeface="Colonna MT" charset="0"/>
                <a:cs typeface="Times New Roman" charset="0"/>
              </a:rPr>
              <a:t>partners</a:t>
            </a:r>
            <a:r>
              <a:rPr lang="ja-JP" altLang="en-US" sz="2800" b="1">
                <a:solidFill>
                  <a:srgbClr val="F0D7A6"/>
                </a:solidFill>
                <a:latin typeface="Colonna MT" charset="0"/>
                <a:cs typeface="Times New Roman" charset="0"/>
              </a:rPr>
              <a:t>”</a:t>
            </a:r>
            <a:r>
              <a:rPr lang="en-US" sz="2800" b="1">
                <a:solidFill>
                  <a:srgbClr val="F0D7A6"/>
                </a:solidFill>
                <a:latin typeface="Colonna MT" charset="0"/>
                <a:cs typeface="Times New Roman" charset="0"/>
              </a:rPr>
              <a:t> in this journey and must walk hand in hand. Partners do not hide things from one another but work closely to see things accomplished. So, husband and wife must </a:t>
            </a:r>
            <a:r>
              <a:rPr lang="ja-JP" altLang="en-US" sz="2800" b="1">
                <a:solidFill>
                  <a:srgbClr val="F0D7A6"/>
                </a:solidFill>
                <a:latin typeface="Colonna MT" charset="0"/>
                <a:cs typeface="Times New Roman" charset="0"/>
              </a:rPr>
              <a:t>“</a:t>
            </a:r>
            <a:r>
              <a:rPr lang="en-US" sz="2800" b="1">
                <a:solidFill>
                  <a:srgbClr val="F0D7A6"/>
                </a:solidFill>
                <a:latin typeface="Colonna MT" charset="0"/>
                <a:cs typeface="Times New Roman" charset="0"/>
              </a:rPr>
              <a:t>stick like glue,</a:t>
            </a:r>
            <a:r>
              <a:rPr lang="ja-JP" altLang="en-US" sz="2800" b="1">
                <a:solidFill>
                  <a:srgbClr val="F0D7A6"/>
                </a:solidFill>
                <a:latin typeface="Colonna MT" charset="0"/>
                <a:cs typeface="Times New Roman" charset="0"/>
              </a:rPr>
              <a:t>”</a:t>
            </a:r>
            <a:r>
              <a:rPr lang="en-US" sz="2800" b="1">
                <a:solidFill>
                  <a:srgbClr val="F0D7A6"/>
                </a:solidFill>
                <a:latin typeface="Colonna MT" charset="0"/>
                <a:cs typeface="Times New Roman" charset="0"/>
              </a:rPr>
              <a:t> as they allow God to do a work in their marriage.</a:t>
            </a:r>
            <a:endParaRPr lang="en-US" sz="2800" b="1">
              <a:solidFill>
                <a:srgbClr val="F0D7A6"/>
              </a:solidFill>
              <a:latin typeface="Colonna MT" charset="0"/>
            </a:endParaRP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nodeType="clickEffect">
                                  <p:stCondLst>
                                    <p:cond delay="0"/>
                                  </p:stCondLst>
                                  <p:childTnLst>
                                    <p:set>
                                      <p:cBhvr>
                                        <p:cTn id="16" dur="1" fill="hold">
                                          <p:stCondLst>
                                            <p:cond delay="0"/>
                                          </p:stCondLst>
                                        </p:cTn>
                                        <p:tgtEl>
                                          <p:spTgt spid="15363"/>
                                        </p:tgtEl>
                                        <p:attrNameLst>
                                          <p:attrName>style.visibility</p:attrName>
                                        </p:attrNameLst>
                                      </p:cBhvr>
                                      <p:to>
                                        <p:strVal val="visible"/>
                                      </p:to>
                                    </p:set>
                                    <p:animEffect transition="in" filter="fade">
                                      <p:cBhvr>
                                        <p:cTn id="17" dur="800" decel="100000"/>
                                        <p:tgtEl>
                                          <p:spTgt spid="15363"/>
                                        </p:tgtEl>
                                      </p:cBhvr>
                                    </p:animEffect>
                                    <p:anim calcmode="lin" valueType="num">
                                      <p:cBhvr>
                                        <p:cTn id="18" dur="800" decel="100000" fill="hold"/>
                                        <p:tgtEl>
                                          <p:spTgt spid="15363"/>
                                        </p:tgtEl>
                                        <p:attrNameLst>
                                          <p:attrName>style.rotation</p:attrName>
                                        </p:attrNameLst>
                                      </p:cBhvr>
                                      <p:tavLst>
                                        <p:tav tm="0">
                                          <p:val>
                                            <p:fltVal val="-90"/>
                                          </p:val>
                                        </p:tav>
                                        <p:tav tm="100000">
                                          <p:val>
                                            <p:fltVal val="0"/>
                                          </p:val>
                                        </p:tav>
                                      </p:tavLst>
                                    </p:anim>
                                    <p:anim calcmode="lin" valueType="num">
                                      <p:cBhvr>
                                        <p:cTn id="19" dur="800" decel="100000" fill="hold"/>
                                        <p:tgtEl>
                                          <p:spTgt spid="15363"/>
                                        </p:tgtEl>
                                        <p:attrNameLst>
                                          <p:attrName>ppt_x</p:attrName>
                                        </p:attrNameLst>
                                      </p:cBhvr>
                                      <p:tavLst>
                                        <p:tav tm="0">
                                          <p:val>
                                            <p:strVal val="#ppt_x+0.4"/>
                                          </p:val>
                                        </p:tav>
                                        <p:tav tm="100000">
                                          <p:val>
                                            <p:strVal val="#ppt_x-0.05"/>
                                          </p:val>
                                        </p:tav>
                                      </p:tavLst>
                                    </p:anim>
                                    <p:anim calcmode="lin" valueType="num">
                                      <p:cBhvr>
                                        <p:cTn id="20" dur="800" decel="100000" fill="hold"/>
                                        <p:tgtEl>
                                          <p:spTgt spid="15363"/>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15363"/>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15363"/>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9: Waiting to say, </a:t>
            </a:r>
            <a:r>
              <a:rPr lang="ja-JP" altLang="en-US" sz="1600">
                <a:solidFill>
                  <a:srgbClr val="DCA330"/>
                </a:solidFill>
                <a:latin typeface="Bernard MT Condensed" charset="0"/>
              </a:rPr>
              <a:t>“</a:t>
            </a:r>
            <a:r>
              <a:rPr lang="en-US" sz="1600">
                <a:solidFill>
                  <a:srgbClr val="DCA330"/>
                </a:solidFill>
                <a:latin typeface="Bernard MT Condensed" charset="0"/>
              </a:rPr>
              <a:t>I Do</a:t>
            </a:r>
            <a:r>
              <a:rPr lang="ja-JP" altLang="en-US" sz="1600">
                <a:solidFill>
                  <a:srgbClr val="DCA330"/>
                </a:solidFill>
                <a:latin typeface="Bernard MT Condensed" charset="0"/>
              </a:rPr>
              <a:t>”</a:t>
            </a:r>
            <a:endParaRPr lang="en-US" sz="1600">
              <a:solidFill>
                <a:srgbClr val="DCA330"/>
              </a:solidFill>
              <a:latin typeface="Bernard MT Condensed" charset="0"/>
            </a:endParaRPr>
          </a:p>
        </p:txBody>
      </p:sp>
      <p:sp>
        <p:nvSpPr>
          <p:cNvPr id="4" name="Rectangle 3"/>
          <p:cNvSpPr/>
          <p:nvPr/>
        </p:nvSpPr>
        <p:spPr>
          <a:xfrm>
            <a:off x="0" y="0"/>
            <a:ext cx="4800600" cy="5693866"/>
          </a:xfrm>
          <a:prstGeom prst="rect">
            <a:avLst/>
          </a:prstGeom>
          <a:solidFill>
            <a:srgbClr val="171735"/>
          </a:solidFill>
          <a:scene3d>
            <a:camera prst="orthographicFront"/>
            <a:lightRig rig="threePt" dir="t"/>
          </a:scene3d>
          <a:sp3d>
            <a:bevel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800" b="1">
                <a:solidFill>
                  <a:srgbClr val="DCA330"/>
                </a:solidFill>
                <a:latin typeface="Colonna MT" charset="0"/>
              </a:rPr>
              <a:t>Key 3: It takes leaving and cleaving to have unity. If one spouse is more loyal to his parents than to his marriage partner, the couple will never enjoy the unity God meant for their marriage. Unity in marriage is </a:t>
            </a:r>
            <a:r>
              <a:rPr lang="ja-JP" altLang="en-US" sz="2800" b="1">
                <a:solidFill>
                  <a:srgbClr val="DCA330"/>
                </a:solidFill>
                <a:latin typeface="Colonna MT" charset="0"/>
              </a:rPr>
              <a:t>“</a:t>
            </a:r>
            <a:r>
              <a:rPr lang="en-US" sz="2800" b="1">
                <a:solidFill>
                  <a:srgbClr val="DCA330"/>
                </a:solidFill>
                <a:latin typeface="Colonna MT" charset="0"/>
              </a:rPr>
              <a:t>becoming one flesh</a:t>
            </a:r>
            <a:r>
              <a:rPr lang="ja-JP" altLang="en-US" sz="2800" b="1">
                <a:solidFill>
                  <a:srgbClr val="DCA330"/>
                </a:solidFill>
                <a:latin typeface="Colonna MT" charset="0"/>
              </a:rPr>
              <a:t>”</a:t>
            </a:r>
            <a:r>
              <a:rPr lang="en-US" sz="2800" b="1">
                <a:solidFill>
                  <a:srgbClr val="DCA330"/>
                </a:solidFill>
                <a:latin typeface="Colonna MT" charset="0"/>
              </a:rPr>
              <a:t> (Ephesians 5:31-32) and has been thought of mostly on the physical level. This does not mean becoming like the other person.</a:t>
            </a:r>
          </a:p>
        </p:txBody>
      </p:sp>
      <p:sp>
        <p:nvSpPr>
          <p:cNvPr id="16387" name="Rectangle 3"/>
          <p:cNvSpPr>
            <a:spLocks noChangeArrowheads="1"/>
          </p:cNvSpPr>
          <p:nvPr/>
        </p:nvSpPr>
        <p:spPr bwMode="auto">
          <a:xfrm>
            <a:off x="5105400" y="2887682"/>
            <a:ext cx="4038600" cy="3970318"/>
          </a:xfrm>
          <a:prstGeom prst="rect">
            <a:avLst/>
          </a:prstGeom>
          <a:solidFill>
            <a:srgbClr val="DCA330"/>
          </a:solidFill>
          <a:ln w="9525">
            <a:noFill/>
            <a:miter lim="800000"/>
            <a:headEnd/>
            <a:tailEnd/>
          </a:ln>
          <a:effectLst/>
          <a:scene3d>
            <a:camera prst="orthographicFront"/>
            <a:lightRig rig="threePt" dir="t"/>
          </a:scene3d>
          <a:sp3d>
            <a:bevelT/>
          </a:sp3d>
        </p:spPr>
        <p:txBody>
          <a:bodyPr anchor="ctr">
            <a:spAutoFit/>
          </a:bodyPr>
          <a:lstStyle/>
          <a:p>
            <a:pPr eaLnBrk="0" hangingPunct="0">
              <a:tabLst>
                <a:tab pos="228600" algn="l"/>
              </a:tabLst>
              <a:defRPr/>
            </a:pPr>
            <a:r>
              <a:rPr lang="en-US" sz="2800" b="1" dirty="0">
                <a:solidFill>
                  <a:srgbClr val="171735"/>
                </a:solidFill>
                <a:latin typeface="Colonna MT" pitchFamily="82" charset="0"/>
                <a:ea typeface="Times New Roman" pitchFamily="18" charset="0"/>
                <a:cs typeface="Times New Roman" pitchFamily="18" charset="0"/>
              </a:rPr>
              <a:t>It does mean that the husband and wife will:</a:t>
            </a:r>
            <a:endParaRPr lang="en-US" sz="2800" b="1" dirty="0">
              <a:solidFill>
                <a:srgbClr val="171735"/>
              </a:solidFill>
              <a:latin typeface="Colonna MT" pitchFamily="82" charset="0"/>
              <a:ea typeface="+mn-ea"/>
            </a:endParaRPr>
          </a:p>
          <a:p>
            <a:pPr eaLnBrk="0" hangingPunct="0">
              <a:tabLst>
                <a:tab pos="228600" algn="l"/>
              </a:tabLst>
              <a:defRPr/>
            </a:pPr>
            <a:r>
              <a:rPr lang="en-US" sz="2800" b="1" dirty="0">
                <a:solidFill>
                  <a:srgbClr val="171735"/>
                </a:solidFill>
                <a:latin typeface="Colonna MT" pitchFamily="82" charset="0"/>
                <a:ea typeface="Times New Roman" pitchFamily="18" charset="0"/>
                <a:cs typeface="Times New Roman" pitchFamily="18" charset="0"/>
              </a:rPr>
              <a:t> </a:t>
            </a:r>
            <a:endParaRPr lang="en-US" sz="2800" b="1" dirty="0">
              <a:solidFill>
                <a:srgbClr val="171735"/>
              </a:solidFill>
              <a:latin typeface="Colonna MT" pitchFamily="82" charset="0"/>
              <a:ea typeface="+mn-ea"/>
            </a:endParaRPr>
          </a:p>
          <a:p>
            <a:pPr eaLnBrk="0" hangingPunct="0">
              <a:buFontTx/>
              <a:buChar char="•"/>
              <a:tabLst>
                <a:tab pos="228600" algn="l"/>
              </a:tabLst>
              <a:defRPr/>
            </a:pPr>
            <a:r>
              <a:rPr lang="en-US" sz="2800" b="1" dirty="0">
                <a:solidFill>
                  <a:srgbClr val="171735"/>
                </a:solidFill>
                <a:latin typeface="Colonna MT" pitchFamily="82" charset="0"/>
                <a:ea typeface="Times New Roman" pitchFamily="18" charset="0"/>
                <a:cs typeface="Times New Roman" pitchFamily="18" charset="0"/>
              </a:rPr>
              <a:t>Accept each other; </a:t>
            </a:r>
            <a:endParaRPr lang="en-US" sz="2800" b="1" dirty="0">
              <a:solidFill>
                <a:srgbClr val="171735"/>
              </a:solidFill>
              <a:latin typeface="Colonna MT" pitchFamily="82" charset="0"/>
              <a:ea typeface="+mn-ea"/>
            </a:endParaRPr>
          </a:p>
          <a:p>
            <a:pPr eaLnBrk="0" hangingPunct="0">
              <a:buFontTx/>
              <a:buChar char="•"/>
              <a:tabLst>
                <a:tab pos="228600" algn="l"/>
              </a:tabLst>
              <a:defRPr/>
            </a:pPr>
            <a:r>
              <a:rPr lang="en-US" sz="2800" b="1" dirty="0">
                <a:solidFill>
                  <a:srgbClr val="171735"/>
                </a:solidFill>
                <a:latin typeface="Colonna MT" pitchFamily="82" charset="0"/>
                <a:ea typeface="Times New Roman" pitchFamily="18" charset="0"/>
                <a:cs typeface="Times New Roman" pitchFamily="18" charset="0"/>
              </a:rPr>
              <a:t>Give to each other;</a:t>
            </a:r>
            <a:endParaRPr lang="en-US" sz="2800" b="1" dirty="0">
              <a:solidFill>
                <a:srgbClr val="171735"/>
              </a:solidFill>
              <a:latin typeface="Colonna MT" pitchFamily="82" charset="0"/>
              <a:ea typeface="+mn-ea"/>
            </a:endParaRPr>
          </a:p>
          <a:p>
            <a:pPr eaLnBrk="0" hangingPunct="0">
              <a:buFontTx/>
              <a:buChar char="•"/>
              <a:tabLst>
                <a:tab pos="228600" algn="l"/>
              </a:tabLst>
              <a:defRPr/>
            </a:pPr>
            <a:r>
              <a:rPr lang="en-US" sz="2800" b="1" dirty="0">
                <a:solidFill>
                  <a:srgbClr val="171735"/>
                </a:solidFill>
                <a:latin typeface="Colonna MT" pitchFamily="82" charset="0"/>
                <a:ea typeface="Times New Roman" pitchFamily="18" charset="0"/>
                <a:cs typeface="Times New Roman" pitchFamily="18" charset="0"/>
              </a:rPr>
              <a:t>Listen to each other;</a:t>
            </a:r>
            <a:endParaRPr lang="en-US" sz="2800" b="1" dirty="0">
              <a:solidFill>
                <a:srgbClr val="171735"/>
              </a:solidFill>
              <a:latin typeface="Colonna MT" pitchFamily="82" charset="0"/>
              <a:ea typeface="+mn-ea"/>
            </a:endParaRPr>
          </a:p>
          <a:p>
            <a:pPr eaLnBrk="0" hangingPunct="0">
              <a:buFontTx/>
              <a:buChar char="•"/>
              <a:tabLst>
                <a:tab pos="228600" algn="l"/>
              </a:tabLst>
              <a:defRPr/>
            </a:pPr>
            <a:r>
              <a:rPr lang="en-US" sz="2800" b="1" dirty="0">
                <a:solidFill>
                  <a:srgbClr val="171735"/>
                </a:solidFill>
                <a:latin typeface="Colonna MT" pitchFamily="82" charset="0"/>
                <a:ea typeface="Times New Roman" pitchFamily="18" charset="0"/>
                <a:cs typeface="Times New Roman" pitchFamily="18" charset="0"/>
              </a:rPr>
              <a:t>Forgive each other;</a:t>
            </a:r>
          </a:p>
          <a:p>
            <a:pPr eaLnBrk="0" hangingPunct="0">
              <a:buFont typeface="Arial" pitchFamily="34" charset="0"/>
              <a:buChar char="•"/>
              <a:tabLst>
                <a:tab pos="228600" algn="l"/>
              </a:tabLst>
              <a:defRPr/>
            </a:pPr>
            <a:r>
              <a:rPr lang="en-US" sz="2800" b="1" dirty="0">
                <a:solidFill>
                  <a:srgbClr val="171735"/>
                </a:solidFill>
                <a:latin typeface="Colonna MT" pitchFamily="82" charset="0"/>
                <a:ea typeface="Times New Roman" pitchFamily="18" charset="0"/>
                <a:cs typeface="Times New Roman" pitchFamily="18" charset="0"/>
              </a:rPr>
              <a:t>Walk together in the same direction.</a:t>
            </a:r>
            <a:r>
              <a:rPr lang="en-US" sz="2800" b="1" dirty="0">
                <a:solidFill>
                  <a:srgbClr val="171735"/>
                </a:solidFill>
                <a:latin typeface="Colonna MT" pitchFamily="82" charset="0"/>
                <a:ea typeface="+mn-ea"/>
              </a:rPr>
              <a:t> </a:t>
            </a: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9"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fmla="#ppt_w*sin(2.5*pi*$)">
                                          <p:val>
                                            <p:fltVal val="0"/>
                                          </p:val>
                                        </p:tav>
                                        <p:tav tm="100000">
                                          <p:val>
                                            <p:fltVal val="1"/>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7410"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9: Waiting to say, </a:t>
            </a:r>
            <a:r>
              <a:rPr lang="ja-JP" altLang="en-US" sz="1600">
                <a:solidFill>
                  <a:srgbClr val="DCA330"/>
                </a:solidFill>
                <a:latin typeface="Bernard MT Condensed" charset="0"/>
              </a:rPr>
              <a:t>“</a:t>
            </a:r>
            <a:r>
              <a:rPr lang="en-US" sz="1600">
                <a:solidFill>
                  <a:srgbClr val="DCA330"/>
                </a:solidFill>
                <a:latin typeface="Bernard MT Condensed" charset="0"/>
              </a:rPr>
              <a:t>I Do</a:t>
            </a:r>
            <a:r>
              <a:rPr lang="ja-JP" altLang="en-US" sz="1600">
                <a:solidFill>
                  <a:srgbClr val="DCA330"/>
                </a:solidFill>
                <a:latin typeface="Bernard MT Condensed" charset="0"/>
              </a:rPr>
              <a:t>”</a:t>
            </a:r>
            <a:endParaRPr lang="en-US" sz="1600">
              <a:solidFill>
                <a:srgbClr val="DCA330"/>
              </a:solidFill>
              <a:latin typeface="Bernard MT Condensed" charset="0"/>
            </a:endParaRPr>
          </a:p>
        </p:txBody>
      </p:sp>
      <p:sp>
        <p:nvSpPr>
          <p:cNvPr id="4" name="Rectangle 3"/>
          <p:cNvSpPr>
            <a:spLocks noChangeArrowheads="1"/>
          </p:cNvSpPr>
          <p:nvPr/>
        </p:nvSpPr>
        <p:spPr bwMode="auto">
          <a:xfrm>
            <a:off x="2209800" y="381000"/>
            <a:ext cx="69342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BA0631"/>
                </a:solidFill>
                <a:latin typeface="Colonna MT" charset="0"/>
              </a:rPr>
              <a:t>Key 4: Unity breeds loving intimacy. It takes a couple truly united in the purpose of growing and becoming God</a:t>
            </a:r>
            <a:r>
              <a:rPr lang="ja-JP" altLang="en-US" sz="2800" b="1">
                <a:solidFill>
                  <a:srgbClr val="BA0631"/>
                </a:solidFill>
                <a:latin typeface="Colonna MT" charset="0"/>
              </a:rPr>
              <a:t>’</a:t>
            </a:r>
            <a:r>
              <a:rPr lang="en-US" sz="2800" b="1">
                <a:solidFill>
                  <a:srgbClr val="BA0631"/>
                </a:solidFill>
                <a:latin typeface="Colonna MT" charset="0"/>
              </a:rPr>
              <a:t>s best to enjoy sexual intimacy to the fullest.</a:t>
            </a:r>
          </a:p>
        </p:txBody>
      </p:sp>
      <p:sp>
        <p:nvSpPr>
          <p:cNvPr id="5" name="Rectangle 4"/>
          <p:cNvSpPr>
            <a:spLocks noChangeArrowheads="1"/>
          </p:cNvSpPr>
          <p:nvPr/>
        </p:nvSpPr>
        <p:spPr bwMode="auto">
          <a:xfrm>
            <a:off x="2667000" y="2209800"/>
            <a:ext cx="6477000" cy="129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600" b="1">
                <a:solidFill>
                  <a:srgbClr val="47AAFB"/>
                </a:solidFill>
                <a:latin typeface="Colonna MT" charset="0"/>
              </a:rPr>
              <a:t>This union is a special part of marriage, but should be the </a:t>
            </a:r>
            <a:r>
              <a:rPr lang="en-US" sz="2600" b="1" i="1">
                <a:solidFill>
                  <a:srgbClr val="47AAFB"/>
                </a:solidFill>
                <a:latin typeface="Colonna MT" charset="0"/>
              </a:rPr>
              <a:t>result</a:t>
            </a:r>
            <a:r>
              <a:rPr lang="en-US" sz="2600" b="1">
                <a:solidFill>
                  <a:srgbClr val="47AAFB"/>
                </a:solidFill>
                <a:latin typeface="Colonna MT" charset="0"/>
              </a:rPr>
              <a:t> of the couple</a:t>
            </a:r>
            <a:r>
              <a:rPr lang="ja-JP" altLang="en-US" sz="2600" b="1">
                <a:solidFill>
                  <a:srgbClr val="47AAFB"/>
                </a:solidFill>
                <a:latin typeface="Colonna MT" charset="0"/>
              </a:rPr>
              <a:t>’</a:t>
            </a:r>
            <a:r>
              <a:rPr lang="en-US" sz="2600" b="1">
                <a:solidFill>
                  <a:srgbClr val="47AAFB"/>
                </a:solidFill>
                <a:latin typeface="Colonna MT" charset="0"/>
              </a:rPr>
              <a:t>s efforts and not the </a:t>
            </a:r>
            <a:r>
              <a:rPr lang="en-US" sz="2600" b="1" i="1">
                <a:solidFill>
                  <a:srgbClr val="47AAFB"/>
                </a:solidFill>
                <a:latin typeface="Colonna MT" charset="0"/>
              </a:rPr>
              <a:t>goal.</a:t>
            </a:r>
            <a:r>
              <a:rPr lang="en-US" sz="2600" b="1">
                <a:solidFill>
                  <a:srgbClr val="47AAFB"/>
                </a:solidFill>
                <a:latin typeface="Colonna MT" charset="0"/>
              </a:rPr>
              <a:t> </a:t>
            </a:r>
          </a:p>
        </p:txBody>
      </p:sp>
      <p:sp>
        <p:nvSpPr>
          <p:cNvPr id="17411" name="Rectangle 3"/>
          <p:cNvSpPr>
            <a:spLocks noChangeArrowheads="1"/>
          </p:cNvSpPr>
          <p:nvPr/>
        </p:nvSpPr>
        <p:spPr bwMode="auto">
          <a:xfrm>
            <a:off x="3124200" y="3457575"/>
            <a:ext cx="6019800" cy="329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buFontTx/>
              <a:buChar char="•"/>
              <a:tabLst>
                <a:tab pos="228600" algn="l"/>
              </a:tabLst>
            </a:pPr>
            <a:r>
              <a:rPr lang="en-US" sz="2600" b="1">
                <a:solidFill>
                  <a:srgbClr val="171735"/>
                </a:solidFill>
                <a:latin typeface="Colonna MT" charset="0"/>
                <a:cs typeface="Times New Roman" charset="0"/>
              </a:rPr>
              <a:t>Intimacy is about sharing one</a:t>
            </a:r>
            <a:r>
              <a:rPr lang="ja-JP" altLang="en-US" sz="2600" b="1">
                <a:solidFill>
                  <a:srgbClr val="171735"/>
                </a:solidFill>
                <a:latin typeface="Colonna MT" charset="0"/>
                <a:cs typeface="Times New Roman" charset="0"/>
              </a:rPr>
              <a:t>’</a:t>
            </a:r>
            <a:r>
              <a:rPr lang="en-US" sz="2600" b="1">
                <a:solidFill>
                  <a:srgbClr val="171735"/>
                </a:solidFill>
                <a:latin typeface="Colonna MT" charset="0"/>
                <a:cs typeface="Times New Roman" charset="0"/>
              </a:rPr>
              <a:t>s deepest feelings and desires with another.</a:t>
            </a:r>
            <a:endParaRPr lang="en-US" sz="2600" b="1">
              <a:solidFill>
                <a:srgbClr val="171735"/>
              </a:solidFill>
              <a:latin typeface="Colonna MT" charset="0"/>
            </a:endParaRPr>
          </a:p>
          <a:p>
            <a:pPr eaLnBrk="0" hangingPunct="0">
              <a:buFontTx/>
              <a:buChar char="•"/>
              <a:tabLst>
                <a:tab pos="228600" algn="l"/>
              </a:tabLst>
            </a:pPr>
            <a:r>
              <a:rPr lang="en-US" sz="2600" b="1">
                <a:solidFill>
                  <a:srgbClr val="DCA330"/>
                </a:solidFill>
                <a:latin typeface="Colonna MT" charset="0"/>
                <a:cs typeface="Times New Roman" charset="0"/>
              </a:rPr>
              <a:t>Communication is extremely important. Husband and wife should talk about what pleases them and share their deepest hearts with each other.</a:t>
            </a:r>
          </a:p>
          <a:p>
            <a:pPr eaLnBrk="0" hangingPunct="0">
              <a:buFont typeface="Arial" charset="0"/>
              <a:buChar char="•"/>
              <a:tabLst>
                <a:tab pos="228600" algn="l"/>
              </a:tabLst>
            </a:pPr>
            <a:r>
              <a:rPr lang="en-US" sz="2600" b="1">
                <a:solidFill>
                  <a:srgbClr val="BA0631"/>
                </a:solidFill>
                <a:latin typeface="Colonna MT" charset="0"/>
                <a:cs typeface="Times New Roman" charset="0"/>
              </a:rPr>
              <a:t>Intimacy is about joy in serving and sacrificing for each other.</a:t>
            </a:r>
            <a:r>
              <a:rPr lang="en-US" sz="2600" b="1">
                <a:solidFill>
                  <a:srgbClr val="BA0631"/>
                </a:solidFill>
                <a:latin typeface="Colonna MT" charset="0"/>
              </a:rPr>
              <a:t> </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15" presetClass="entr" presetSubtype="0" fill="hold" nodeType="clickEffect">
                                  <p:stCondLst>
                                    <p:cond delay="0"/>
                                  </p:stCondLst>
                                  <p:childTnLst>
                                    <p:set>
                                      <p:cBhvr>
                                        <p:cTn id="22" dur="1" fill="hold">
                                          <p:stCondLst>
                                            <p:cond delay="0"/>
                                          </p:stCondLst>
                                        </p:cTn>
                                        <p:tgtEl>
                                          <p:spTgt spid="17411">
                                            <p:txEl>
                                              <p:pRg st="0" end="0"/>
                                            </p:txEl>
                                          </p:spTgt>
                                        </p:tgtEl>
                                        <p:attrNameLst>
                                          <p:attrName>style.visibility</p:attrName>
                                        </p:attrNameLst>
                                      </p:cBhvr>
                                      <p:to>
                                        <p:strVal val="visible"/>
                                      </p:to>
                                    </p:set>
                                    <p:anim calcmode="lin" valueType="num">
                                      <p:cBhvr>
                                        <p:cTn id="23" dur="1000" fill="hold"/>
                                        <p:tgtEl>
                                          <p:spTgt spid="17411">
                                            <p:txEl>
                                              <p:pRg st="0" end="0"/>
                                            </p:txEl>
                                          </p:spTgt>
                                        </p:tgtEl>
                                        <p:attrNameLst>
                                          <p:attrName>ppt_w</p:attrName>
                                        </p:attrNameLst>
                                      </p:cBhvr>
                                      <p:tavLst>
                                        <p:tav tm="0">
                                          <p:val>
                                            <p:fltVal val="0"/>
                                          </p:val>
                                        </p:tav>
                                        <p:tav tm="100000">
                                          <p:val>
                                            <p:strVal val="#ppt_w"/>
                                          </p:val>
                                        </p:tav>
                                      </p:tavLst>
                                    </p:anim>
                                    <p:anim calcmode="lin" valueType="num">
                                      <p:cBhvr>
                                        <p:cTn id="24" dur="1000" fill="hold"/>
                                        <p:tgtEl>
                                          <p:spTgt spid="17411">
                                            <p:txEl>
                                              <p:pRg st="0" end="0"/>
                                            </p:txEl>
                                          </p:spTgt>
                                        </p:tgtEl>
                                        <p:attrNameLst>
                                          <p:attrName>ppt_h</p:attrName>
                                        </p:attrNameLst>
                                      </p:cBhvr>
                                      <p:tavLst>
                                        <p:tav tm="0">
                                          <p:val>
                                            <p:fltVal val="0"/>
                                          </p:val>
                                        </p:tav>
                                        <p:tav tm="100000">
                                          <p:val>
                                            <p:strVal val="#ppt_h"/>
                                          </p:val>
                                        </p:tav>
                                      </p:tavLst>
                                    </p:anim>
                                    <p:anim calcmode="lin" valueType="num">
                                      <p:cBhvr>
                                        <p:cTn id="25" dur="1000" fill="hold"/>
                                        <p:tgtEl>
                                          <p:spTgt spid="17411">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17411">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15" presetClass="entr" presetSubtype="0" fill="hold" nodeType="clickEffect">
                                  <p:stCondLst>
                                    <p:cond delay="0"/>
                                  </p:stCondLst>
                                  <p:childTnLst>
                                    <p:set>
                                      <p:cBhvr>
                                        <p:cTn id="30" dur="1" fill="hold">
                                          <p:stCondLst>
                                            <p:cond delay="0"/>
                                          </p:stCondLst>
                                        </p:cTn>
                                        <p:tgtEl>
                                          <p:spTgt spid="17411">
                                            <p:txEl>
                                              <p:pRg st="1" end="1"/>
                                            </p:txEl>
                                          </p:spTgt>
                                        </p:tgtEl>
                                        <p:attrNameLst>
                                          <p:attrName>style.visibility</p:attrName>
                                        </p:attrNameLst>
                                      </p:cBhvr>
                                      <p:to>
                                        <p:strVal val="visible"/>
                                      </p:to>
                                    </p:set>
                                    <p:anim calcmode="lin" valueType="num">
                                      <p:cBhvr>
                                        <p:cTn id="31" dur="1000" fill="hold"/>
                                        <p:tgtEl>
                                          <p:spTgt spid="17411">
                                            <p:txEl>
                                              <p:pRg st="1" end="1"/>
                                            </p:txEl>
                                          </p:spTgt>
                                        </p:tgtEl>
                                        <p:attrNameLst>
                                          <p:attrName>ppt_w</p:attrName>
                                        </p:attrNameLst>
                                      </p:cBhvr>
                                      <p:tavLst>
                                        <p:tav tm="0">
                                          <p:val>
                                            <p:fltVal val="0"/>
                                          </p:val>
                                        </p:tav>
                                        <p:tav tm="100000">
                                          <p:val>
                                            <p:strVal val="#ppt_w"/>
                                          </p:val>
                                        </p:tav>
                                      </p:tavLst>
                                    </p:anim>
                                    <p:anim calcmode="lin" valueType="num">
                                      <p:cBhvr>
                                        <p:cTn id="32" dur="1000" fill="hold"/>
                                        <p:tgtEl>
                                          <p:spTgt spid="17411">
                                            <p:txEl>
                                              <p:pRg st="1" end="1"/>
                                            </p:txEl>
                                          </p:spTgt>
                                        </p:tgtEl>
                                        <p:attrNameLst>
                                          <p:attrName>ppt_h</p:attrName>
                                        </p:attrNameLst>
                                      </p:cBhvr>
                                      <p:tavLst>
                                        <p:tav tm="0">
                                          <p:val>
                                            <p:fltVal val="0"/>
                                          </p:val>
                                        </p:tav>
                                        <p:tav tm="100000">
                                          <p:val>
                                            <p:strVal val="#ppt_h"/>
                                          </p:val>
                                        </p:tav>
                                      </p:tavLst>
                                    </p:anim>
                                    <p:anim calcmode="lin" valueType="num">
                                      <p:cBhvr>
                                        <p:cTn id="33" dur="1000" fill="hold"/>
                                        <p:tgtEl>
                                          <p:spTgt spid="17411">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17411">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15" presetClass="entr" presetSubtype="0" fill="hold" nodeType="clickEffect">
                                  <p:stCondLst>
                                    <p:cond delay="0"/>
                                  </p:stCondLst>
                                  <p:childTnLst>
                                    <p:set>
                                      <p:cBhvr>
                                        <p:cTn id="38" dur="1" fill="hold">
                                          <p:stCondLst>
                                            <p:cond delay="0"/>
                                          </p:stCondLst>
                                        </p:cTn>
                                        <p:tgtEl>
                                          <p:spTgt spid="17411">
                                            <p:txEl>
                                              <p:pRg st="2" end="2"/>
                                            </p:txEl>
                                          </p:spTgt>
                                        </p:tgtEl>
                                        <p:attrNameLst>
                                          <p:attrName>style.visibility</p:attrName>
                                        </p:attrNameLst>
                                      </p:cBhvr>
                                      <p:to>
                                        <p:strVal val="visible"/>
                                      </p:to>
                                    </p:set>
                                    <p:anim calcmode="lin" valueType="num">
                                      <p:cBhvr>
                                        <p:cTn id="39" dur="1000" fill="hold"/>
                                        <p:tgtEl>
                                          <p:spTgt spid="17411">
                                            <p:txEl>
                                              <p:pRg st="2" end="2"/>
                                            </p:txEl>
                                          </p:spTgt>
                                        </p:tgtEl>
                                        <p:attrNameLst>
                                          <p:attrName>ppt_w</p:attrName>
                                        </p:attrNameLst>
                                      </p:cBhvr>
                                      <p:tavLst>
                                        <p:tav tm="0">
                                          <p:val>
                                            <p:fltVal val="0"/>
                                          </p:val>
                                        </p:tav>
                                        <p:tav tm="100000">
                                          <p:val>
                                            <p:strVal val="#ppt_w"/>
                                          </p:val>
                                        </p:tav>
                                      </p:tavLst>
                                    </p:anim>
                                    <p:anim calcmode="lin" valueType="num">
                                      <p:cBhvr>
                                        <p:cTn id="40" dur="1000" fill="hold"/>
                                        <p:tgtEl>
                                          <p:spTgt spid="17411">
                                            <p:txEl>
                                              <p:pRg st="2" end="2"/>
                                            </p:txEl>
                                          </p:spTgt>
                                        </p:tgtEl>
                                        <p:attrNameLst>
                                          <p:attrName>ppt_h</p:attrName>
                                        </p:attrNameLst>
                                      </p:cBhvr>
                                      <p:tavLst>
                                        <p:tav tm="0">
                                          <p:val>
                                            <p:fltVal val="0"/>
                                          </p:val>
                                        </p:tav>
                                        <p:tav tm="100000">
                                          <p:val>
                                            <p:strVal val="#ppt_h"/>
                                          </p:val>
                                        </p:tav>
                                      </p:tavLst>
                                    </p:anim>
                                    <p:anim calcmode="lin" valueType="num">
                                      <p:cBhvr>
                                        <p:cTn id="41" dur="1000" fill="hold"/>
                                        <p:tgtEl>
                                          <p:spTgt spid="17411">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17411">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8434"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9: Waiting to say, </a:t>
            </a:r>
            <a:r>
              <a:rPr lang="ja-JP" altLang="en-US" sz="1600">
                <a:solidFill>
                  <a:srgbClr val="DCA330"/>
                </a:solidFill>
                <a:latin typeface="Bernard MT Condensed" charset="0"/>
              </a:rPr>
              <a:t>“</a:t>
            </a:r>
            <a:r>
              <a:rPr lang="en-US" sz="1600">
                <a:solidFill>
                  <a:srgbClr val="DCA330"/>
                </a:solidFill>
                <a:latin typeface="Bernard MT Condensed" charset="0"/>
              </a:rPr>
              <a:t>I Do</a:t>
            </a:r>
            <a:r>
              <a:rPr lang="ja-JP" altLang="en-US" sz="1600">
                <a:solidFill>
                  <a:srgbClr val="DCA330"/>
                </a:solidFill>
                <a:latin typeface="Bernard MT Condensed" charset="0"/>
              </a:rPr>
              <a:t>”</a:t>
            </a:r>
            <a:endParaRPr lang="en-US" sz="1600">
              <a:solidFill>
                <a:srgbClr val="DCA330"/>
              </a:solidFill>
              <a:latin typeface="Bernard MT Condensed" charset="0"/>
            </a:endParaRPr>
          </a:p>
        </p:txBody>
      </p:sp>
      <p:sp>
        <p:nvSpPr>
          <p:cNvPr id="4" name="Rectangle 3"/>
          <p:cNvSpPr/>
          <p:nvPr/>
        </p:nvSpPr>
        <p:spPr>
          <a:xfrm>
            <a:off x="0" y="381000"/>
            <a:ext cx="9144000" cy="2092881"/>
          </a:xfrm>
          <a:prstGeom prst="rect">
            <a:avLst/>
          </a:prstGeom>
          <a:solidFill>
            <a:srgbClr val="BA0631"/>
          </a:solidFill>
          <a:scene3d>
            <a:camera prst="orthographicFront"/>
            <a:lightRig rig="threePt" dir="t"/>
          </a:scene3d>
          <a:sp3d>
            <a:bevel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600" b="1">
                <a:solidFill>
                  <a:srgbClr val="F0D7A6"/>
                </a:solidFill>
                <a:latin typeface="Colonna MT" charset="0"/>
              </a:rPr>
              <a:t>Charles Swindoll says this of Adam and Eve</a:t>
            </a:r>
            <a:r>
              <a:rPr lang="ja-JP" altLang="en-US" sz="2600" b="1">
                <a:solidFill>
                  <a:srgbClr val="F0D7A6"/>
                </a:solidFill>
                <a:latin typeface="Colonna MT" charset="0"/>
              </a:rPr>
              <a:t>’</a:t>
            </a:r>
            <a:r>
              <a:rPr lang="en-US" sz="2600" b="1">
                <a:solidFill>
                  <a:srgbClr val="F0D7A6"/>
                </a:solidFill>
                <a:latin typeface="Colonna MT" charset="0"/>
              </a:rPr>
              <a:t>s relationship: </a:t>
            </a:r>
            <a:r>
              <a:rPr lang="ja-JP" altLang="en-US" sz="2600" b="1">
                <a:solidFill>
                  <a:srgbClr val="F0D7A6"/>
                </a:solidFill>
                <a:latin typeface="Colonna MT" charset="0"/>
              </a:rPr>
              <a:t>“</a:t>
            </a:r>
            <a:r>
              <a:rPr lang="en-US" sz="2600" b="1">
                <a:solidFill>
                  <a:srgbClr val="F0D7A6"/>
                </a:solidFill>
                <a:latin typeface="Colonna MT" charset="0"/>
              </a:rPr>
              <a:t>The man and his wife had no hidden areas, no hang ups, no embarrassments, no fears. There was total transparency, the complete absence of self-consciousness. This made them totally free, emotionally as well as physically, inwardly and outwardly.</a:t>
            </a:r>
            <a:r>
              <a:rPr lang="ja-JP" altLang="en-US" sz="2600" b="1">
                <a:solidFill>
                  <a:srgbClr val="F0D7A6"/>
                </a:solidFill>
                <a:latin typeface="Colonna MT" charset="0"/>
              </a:rPr>
              <a:t>”</a:t>
            </a:r>
            <a:endParaRPr lang="en-US" sz="2600" b="1">
              <a:solidFill>
                <a:srgbClr val="F0D7A6"/>
              </a:solidFill>
              <a:latin typeface="Colonna MT" charset="0"/>
            </a:endParaRPr>
          </a:p>
        </p:txBody>
      </p:sp>
      <p:sp>
        <p:nvSpPr>
          <p:cNvPr id="18435" name="Rectangle 3"/>
          <p:cNvSpPr>
            <a:spLocks noChangeArrowheads="1"/>
          </p:cNvSpPr>
          <p:nvPr/>
        </p:nvSpPr>
        <p:spPr bwMode="auto">
          <a:xfrm>
            <a:off x="609600" y="2590800"/>
            <a:ext cx="8534400" cy="4093428"/>
          </a:xfrm>
          <a:prstGeom prst="rect">
            <a:avLst/>
          </a:prstGeom>
          <a:solidFill>
            <a:srgbClr val="BA0631"/>
          </a:solidFill>
          <a:ln w="9525">
            <a:noFill/>
            <a:miter lim="800000"/>
            <a:headEnd/>
            <a:tailEnd/>
          </a:ln>
          <a:effectLst/>
          <a:scene3d>
            <a:camera prst="orthographicFront"/>
            <a:lightRig rig="threePt" dir="t"/>
          </a:scene3d>
          <a:sp3d>
            <a:bevelT/>
          </a:sp3d>
        </p:spPr>
        <p:txBody>
          <a:bodyPr anchor="ctr">
            <a:spAutoFit/>
          </a:bodyPr>
          <a:lstStyle/>
          <a:p>
            <a:pPr eaLnBrk="0" hangingPunct="0">
              <a:buFontTx/>
              <a:buChar char="•"/>
              <a:tabLst>
                <a:tab pos="228600" algn="l"/>
              </a:tabLst>
              <a:defRPr/>
            </a:pPr>
            <a:r>
              <a:rPr lang="en-US" sz="2600" b="1" dirty="0">
                <a:solidFill>
                  <a:srgbClr val="F0D7A6"/>
                </a:solidFill>
                <a:latin typeface="Colonna MT" pitchFamily="82" charset="0"/>
                <a:ea typeface="Times New Roman" pitchFamily="18" charset="0"/>
                <a:cs typeface="Times New Roman" pitchFamily="18" charset="0"/>
              </a:rPr>
              <a:t>God meant for intimacy to be confined to marriage (Hebrews 13:4).</a:t>
            </a:r>
            <a:endParaRPr lang="en-US" sz="2600" b="1" dirty="0">
              <a:solidFill>
                <a:srgbClr val="F0D7A6"/>
              </a:solidFill>
              <a:latin typeface="Colonna MT" pitchFamily="82" charset="0"/>
              <a:ea typeface="+mn-ea"/>
            </a:endParaRPr>
          </a:p>
          <a:p>
            <a:pPr eaLnBrk="0" hangingPunct="0">
              <a:buFontTx/>
              <a:buChar char="•"/>
              <a:tabLst>
                <a:tab pos="228600" algn="l"/>
              </a:tabLst>
              <a:defRPr/>
            </a:pPr>
            <a:r>
              <a:rPr lang="en-US" sz="2600" b="1" dirty="0">
                <a:solidFill>
                  <a:srgbClr val="F0D7A6"/>
                </a:solidFill>
                <a:latin typeface="Colonna MT" pitchFamily="82" charset="0"/>
                <a:ea typeface="Times New Roman" pitchFamily="18" charset="0"/>
                <a:cs typeface="Times New Roman" pitchFamily="18" charset="0"/>
              </a:rPr>
              <a:t>He designed this part of the marriage relationship to be very good, just like all His other creations (Genesis 1:27-31).</a:t>
            </a:r>
            <a:endParaRPr lang="en-US" sz="2600" b="1" dirty="0">
              <a:solidFill>
                <a:srgbClr val="F0D7A6"/>
              </a:solidFill>
              <a:latin typeface="Colonna MT" pitchFamily="82" charset="0"/>
              <a:ea typeface="+mn-ea"/>
            </a:endParaRPr>
          </a:p>
          <a:p>
            <a:pPr eaLnBrk="0" hangingPunct="0">
              <a:buFontTx/>
              <a:buChar char="•"/>
              <a:tabLst>
                <a:tab pos="228600" algn="l"/>
              </a:tabLst>
              <a:defRPr/>
            </a:pPr>
            <a:r>
              <a:rPr lang="en-US" sz="2600" b="1" dirty="0">
                <a:solidFill>
                  <a:srgbClr val="F0D7A6"/>
                </a:solidFill>
                <a:latin typeface="Colonna MT" pitchFamily="82" charset="0"/>
                <a:ea typeface="Times New Roman" pitchFamily="18" charset="0"/>
                <a:cs typeface="Times New Roman" pitchFamily="18" charset="0"/>
              </a:rPr>
              <a:t>Intimacy is to be enjoyed (Song of Solomon 4:1-7).</a:t>
            </a:r>
            <a:endParaRPr lang="en-US" sz="2600" b="1" dirty="0">
              <a:solidFill>
                <a:srgbClr val="F0D7A6"/>
              </a:solidFill>
              <a:latin typeface="Colonna MT" pitchFamily="82" charset="0"/>
              <a:ea typeface="+mn-ea"/>
            </a:endParaRPr>
          </a:p>
          <a:p>
            <a:pPr eaLnBrk="0" hangingPunct="0">
              <a:buFontTx/>
              <a:buChar char="•"/>
              <a:tabLst>
                <a:tab pos="228600" algn="l"/>
              </a:tabLst>
              <a:defRPr/>
            </a:pPr>
            <a:r>
              <a:rPr lang="en-US" sz="2600" b="1" dirty="0">
                <a:solidFill>
                  <a:srgbClr val="F0D7A6"/>
                </a:solidFill>
                <a:latin typeface="Colonna MT" pitchFamily="82" charset="0"/>
                <a:ea typeface="Times New Roman" pitchFamily="18" charset="0"/>
                <a:cs typeface="Times New Roman" pitchFamily="18" charset="0"/>
              </a:rPr>
              <a:t>Intimacy is only good with an unselfish partner (Song of Solomon 2:10-17).</a:t>
            </a:r>
          </a:p>
          <a:p>
            <a:pPr eaLnBrk="0" hangingPunct="0">
              <a:buFont typeface="Arial" pitchFamily="34" charset="0"/>
              <a:buChar char="•"/>
              <a:tabLst>
                <a:tab pos="228600" algn="l"/>
              </a:tabLst>
              <a:defRPr/>
            </a:pPr>
            <a:r>
              <a:rPr lang="en-US" sz="2600" b="1" dirty="0">
                <a:solidFill>
                  <a:srgbClr val="F0D7A6"/>
                </a:solidFill>
                <a:latin typeface="Colonna MT" pitchFamily="82" charset="0"/>
                <a:ea typeface="Times New Roman" pitchFamily="18" charset="0"/>
                <a:cs typeface="Times New Roman" pitchFamily="18" charset="0"/>
              </a:rPr>
              <a:t>God planned that intimacy would be uninterrupted, except for times of drawing closer to God, and by mutual agreement of the marriage partners (1 Corinthians 7:1-5).</a:t>
            </a:r>
            <a:r>
              <a:rPr lang="en-US" sz="2600" b="1" dirty="0">
                <a:solidFill>
                  <a:srgbClr val="F0D7A6"/>
                </a:solidFill>
                <a:latin typeface="Colonna MT" pitchFamily="82" charset="0"/>
                <a:ea typeface="+mn-ea"/>
              </a:rPr>
              <a:t> </a:t>
            </a: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9: Waiting to say, </a:t>
            </a:r>
            <a:r>
              <a:rPr lang="ja-JP" altLang="en-US" sz="1600">
                <a:solidFill>
                  <a:srgbClr val="DCA330"/>
                </a:solidFill>
                <a:latin typeface="Bernard MT Condensed" charset="0"/>
              </a:rPr>
              <a:t>“</a:t>
            </a:r>
            <a:r>
              <a:rPr lang="en-US" sz="1600">
                <a:solidFill>
                  <a:srgbClr val="DCA330"/>
                </a:solidFill>
                <a:latin typeface="Bernard MT Condensed" charset="0"/>
              </a:rPr>
              <a:t>I Do</a:t>
            </a:r>
            <a:r>
              <a:rPr lang="ja-JP" altLang="en-US" sz="1600">
                <a:solidFill>
                  <a:srgbClr val="DCA330"/>
                </a:solidFill>
                <a:latin typeface="Bernard MT Condensed" charset="0"/>
              </a:rPr>
              <a:t>”</a:t>
            </a:r>
            <a:endParaRPr lang="en-US" sz="1600">
              <a:solidFill>
                <a:srgbClr val="DCA330"/>
              </a:solidFill>
              <a:latin typeface="Bernard MT Condensed" charset="0"/>
            </a:endParaRPr>
          </a:p>
        </p:txBody>
      </p:sp>
      <p:sp>
        <p:nvSpPr>
          <p:cNvPr id="5" name="Diamond 4"/>
          <p:cNvSpPr/>
          <p:nvPr/>
        </p:nvSpPr>
        <p:spPr>
          <a:xfrm>
            <a:off x="2133600" y="228600"/>
            <a:ext cx="7010400" cy="6477000"/>
          </a:xfrm>
          <a:prstGeom prst="diamond">
            <a:avLst/>
          </a:prstGeom>
          <a:solidFill>
            <a:srgbClr val="171735"/>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600" b="1" dirty="0">
              <a:solidFill>
                <a:srgbClr val="DCA330"/>
              </a:solidFill>
              <a:latin typeface="Colonna MT" pitchFamily="82" charset="0"/>
            </a:endParaRPr>
          </a:p>
          <a:p>
            <a:pPr algn="ctr">
              <a:defRPr/>
            </a:pPr>
            <a:endParaRPr lang="en-US" sz="2600" b="1" dirty="0">
              <a:solidFill>
                <a:srgbClr val="DCA330"/>
              </a:solidFill>
              <a:latin typeface="Colonna MT" pitchFamily="82" charset="0"/>
            </a:endParaRPr>
          </a:p>
          <a:p>
            <a:pPr algn="ctr">
              <a:defRPr/>
            </a:pPr>
            <a:endParaRPr lang="en-US" sz="2600" b="1" dirty="0">
              <a:solidFill>
                <a:srgbClr val="DCA330"/>
              </a:solidFill>
              <a:latin typeface="Colonna MT" pitchFamily="82" charset="0"/>
            </a:endParaRPr>
          </a:p>
          <a:p>
            <a:pPr algn="ctr">
              <a:defRPr/>
            </a:pPr>
            <a:r>
              <a:rPr lang="en-US" sz="2600" b="1" dirty="0">
                <a:solidFill>
                  <a:srgbClr val="DCA330"/>
                </a:solidFill>
                <a:latin typeface="Colonna MT" pitchFamily="82" charset="0"/>
              </a:rPr>
              <a:t>One of these keys alone will not work. They must come together, one after the other. They should fit like a glove to make marriage the special and beautiful thing God meant for couples to enjoy.</a:t>
            </a:r>
          </a:p>
          <a:p>
            <a:pPr algn="ctr">
              <a:defRPr/>
            </a:pPr>
            <a:endParaRPr lang="en-US" sz="2600" dirty="0"/>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9: Waiting to say, </a:t>
            </a:r>
            <a:r>
              <a:rPr lang="ja-JP" altLang="en-US" sz="1600">
                <a:solidFill>
                  <a:srgbClr val="DCA330"/>
                </a:solidFill>
                <a:latin typeface="Bernard MT Condensed" charset="0"/>
              </a:rPr>
              <a:t>“</a:t>
            </a:r>
            <a:r>
              <a:rPr lang="en-US" sz="1600">
                <a:solidFill>
                  <a:srgbClr val="DCA330"/>
                </a:solidFill>
                <a:latin typeface="Bernard MT Condensed" charset="0"/>
              </a:rPr>
              <a:t>I Do</a:t>
            </a:r>
            <a:r>
              <a:rPr lang="ja-JP" altLang="en-US" sz="1600">
                <a:solidFill>
                  <a:srgbClr val="DCA330"/>
                </a:solidFill>
                <a:latin typeface="Bernard MT Condensed" charset="0"/>
              </a:rPr>
              <a:t>”</a:t>
            </a:r>
            <a:endParaRPr lang="en-US" sz="1600">
              <a:solidFill>
                <a:srgbClr val="DCA330"/>
              </a:solidFill>
              <a:latin typeface="Bernard MT Condensed" charset="0"/>
            </a:endParaRPr>
          </a:p>
        </p:txBody>
      </p:sp>
      <p:sp>
        <p:nvSpPr>
          <p:cNvPr id="4" name="Oval 3"/>
          <p:cNvSpPr/>
          <p:nvPr/>
        </p:nvSpPr>
        <p:spPr>
          <a:xfrm>
            <a:off x="2667000" y="762000"/>
            <a:ext cx="6096000" cy="5562600"/>
          </a:xfrm>
          <a:prstGeom prst="ellipse">
            <a:avLst/>
          </a:prstGeom>
          <a:solidFill>
            <a:srgbClr val="DCA33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ja-JP" altLang="en-US" sz="2800" b="1" i="1">
                <a:solidFill>
                  <a:srgbClr val="171735"/>
                </a:solidFill>
                <a:latin typeface="Colonna MT" charset="0"/>
                <a:cs typeface="Times New Roman" charset="0"/>
              </a:rPr>
              <a:t>“</a:t>
            </a:r>
            <a:r>
              <a:rPr lang="en-US" sz="2800" b="1" i="1">
                <a:solidFill>
                  <a:srgbClr val="171735"/>
                </a:solidFill>
                <a:latin typeface="Colonna MT" charset="0"/>
                <a:cs typeface="Times New Roman" charset="0"/>
              </a:rPr>
              <a:t>Wherewithal shall a young man cleanse his way? By taking heed thereto according to thy word. With my whole heart have I sought thee: O let me not wander from thy commandments</a:t>
            </a:r>
            <a:r>
              <a:rPr lang="ja-JP" altLang="en-US" sz="2800" b="1" i="1">
                <a:solidFill>
                  <a:srgbClr val="171735"/>
                </a:solidFill>
                <a:latin typeface="Colonna MT" charset="0"/>
                <a:cs typeface="Times New Roman" charset="0"/>
              </a:rPr>
              <a:t>”</a:t>
            </a:r>
            <a:endParaRPr lang="en-US" sz="2800" b="1">
              <a:solidFill>
                <a:srgbClr val="171735"/>
              </a:solidFill>
              <a:latin typeface="Colonna MT" charset="0"/>
              <a:cs typeface="Times New Roman" charset="0"/>
            </a:endParaRPr>
          </a:p>
          <a:p>
            <a:pPr algn="ctr"/>
            <a:r>
              <a:rPr lang="en-US" sz="2800" b="1">
                <a:solidFill>
                  <a:srgbClr val="171735"/>
                </a:solidFill>
                <a:latin typeface="Colonna MT" charset="0"/>
                <a:cs typeface="Times New Roman" charset="0"/>
              </a:rPr>
              <a:t>(Psalm 119:9-10).</a:t>
            </a:r>
            <a:r>
              <a:rPr lang="en-US" sz="2800">
                <a:solidFill>
                  <a:srgbClr val="171735"/>
                </a:solidFill>
                <a:latin typeface="Colonna MT" charset="0"/>
              </a:rPr>
              <a:t> </a:t>
            </a: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122"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9: Waiting to say, </a:t>
            </a:r>
            <a:r>
              <a:rPr lang="ja-JP" altLang="en-US" sz="1600">
                <a:solidFill>
                  <a:srgbClr val="DCA330"/>
                </a:solidFill>
                <a:latin typeface="Bernard MT Condensed" charset="0"/>
              </a:rPr>
              <a:t>“</a:t>
            </a:r>
            <a:r>
              <a:rPr lang="en-US" sz="1600">
                <a:solidFill>
                  <a:srgbClr val="DCA330"/>
                </a:solidFill>
                <a:latin typeface="Bernard MT Condensed" charset="0"/>
              </a:rPr>
              <a:t>I Do</a:t>
            </a:r>
            <a:r>
              <a:rPr lang="ja-JP" altLang="en-US" sz="1600">
                <a:solidFill>
                  <a:srgbClr val="DCA330"/>
                </a:solidFill>
                <a:latin typeface="Bernard MT Condensed" charset="0"/>
              </a:rPr>
              <a:t>”</a:t>
            </a:r>
            <a:endParaRPr lang="en-US" sz="1600">
              <a:solidFill>
                <a:srgbClr val="DCA330"/>
              </a:solidFill>
              <a:latin typeface="Bernard MT Condensed" charset="0"/>
            </a:endParaRPr>
          </a:p>
        </p:txBody>
      </p:sp>
      <p:sp>
        <p:nvSpPr>
          <p:cNvPr id="4" name="Rectangle 3"/>
          <p:cNvSpPr>
            <a:spLocks noChangeArrowheads="1"/>
          </p:cNvSpPr>
          <p:nvPr/>
        </p:nvSpPr>
        <p:spPr bwMode="auto">
          <a:xfrm>
            <a:off x="2514600" y="1066800"/>
            <a:ext cx="6324600" cy="483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BA0631"/>
                </a:solidFill>
                <a:latin typeface="Colonna MT" charset="0"/>
              </a:rPr>
              <a:t>For most couples, planning and preparing for the wedding (dresses, decorations, guests) takes up so much of their time and energy in the days immediately preceding the big event that they almost forget what is really happening. They are about to embark on the greatest adventure of their lives. Two people—with different views, tastes, desires, and habits—are about to be joined as one.</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6148" name="Picture 4" descr="C:\Users\Candra Poitras\Pictures\date-ideas[1].jpg"/>
          <p:cNvPicPr>
            <a:picLocks noChangeAspect="1" noChangeArrowheads="1"/>
          </p:cNvPicPr>
          <p:nvPr/>
        </p:nvPicPr>
        <p:blipFill>
          <a:blip r:embed="rId3" cstate="print"/>
          <a:srcRect/>
          <a:stretch>
            <a:fillRect/>
          </a:stretch>
        </p:blipFill>
        <p:spPr bwMode="auto">
          <a:xfrm rot="21299478">
            <a:off x="4077150" y="3872616"/>
            <a:ext cx="4143375" cy="2809875"/>
          </a:xfrm>
          <a:prstGeom prst="rect">
            <a:avLst/>
          </a:prstGeom>
          <a:ln>
            <a:noFill/>
          </a:ln>
          <a:effectLst>
            <a:softEdge rad="112500"/>
          </a:effectLst>
        </p:spPr>
      </p:pic>
      <p:sp>
        <p:nvSpPr>
          <p:cNvPr id="6147"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9: Waiting to say, </a:t>
            </a:r>
            <a:r>
              <a:rPr lang="ja-JP" altLang="en-US" sz="1600">
                <a:solidFill>
                  <a:srgbClr val="DCA330"/>
                </a:solidFill>
                <a:latin typeface="Bernard MT Condensed" charset="0"/>
              </a:rPr>
              <a:t>“</a:t>
            </a:r>
            <a:r>
              <a:rPr lang="en-US" sz="1600">
                <a:solidFill>
                  <a:srgbClr val="DCA330"/>
                </a:solidFill>
                <a:latin typeface="Bernard MT Condensed" charset="0"/>
              </a:rPr>
              <a:t>I Do</a:t>
            </a:r>
            <a:r>
              <a:rPr lang="ja-JP" altLang="en-US" sz="1600">
                <a:solidFill>
                  <a:srgbClr val="DCA330"/>
                </a:solidFill>
                <a:latin typeface="Bernard MT Condensed" charset="0"/>
              </a:rPr>
              <a:t>”</a:t>
            </a:r>
            <a:endParaRPr lang="en-US" sz="1600">
              <a:solidFill>
                <a:srgbClr val="DCA330"/>
              </a:solidFill>
              <a:latin typeface="Bernard MT Condensed" charset="0"/>
            </a:endParaRPr>
          </a:p>
        </p:txBody>
      </p:sp>
      <p:sp>
        <p:nvSpPr>
          <p:cNvPr id="4" name="Rectangle 3"/>
          <p:cNvSpPr>
            <a:spLocks noChangeArrowheads="1"/>
          </p:cNvSpPr>
          <p:nvPr/>
        </p:nvSpPr>
        <p:spPr bwMode="auto">
          <a:xfrm>
            <a:off x="228600" y="228600"/>
            <a:ext cx="47244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F0D7A6"/>
                </a:solidFill>
                <a:latin typeface="Colonna MT" charset="0"/>
              </a:rPr>
              <a:t>For many newly married couples, the morning after the wedding will bring some embarrassment and uncertainties. But those who have sought God</a:t>
            </a:r>
            <a:r>
              <a:rPr lang="ja-JP" altLang="en-US" sz="2800" b="1">
                <a:solidFill>
                  <a:srgbClr val="F0D7A6"/>
                </a:solidFill>
                <a:latin typeface="Colonna MT" charset="0"/>
              </a:rPr>
              <a:t>’</a:t>
            </a:r>
            <a:r>
              <a:rPr lang="en-US" sz="2800" b="1">
                <a:solidFill>
                  <a:srgbClr val="F0D7A6"/>
                </a:solidFill>
                <a:latin typeface="Colonna MT" charset="0"/>
              </a:rPr>
              <a:t>s will and obeyed His commandments will be free to look at this joyful adventure for what it is—God</a:t>
            </a:r>
            <a:r>
              <a:rPr lang="ja-JP" altLang="en-US" sz="2800" b="1">
                <a:solidFill>
                  <a:srgbClr val="F0D7A6"/>
                </a:solidFill>
                <a:latin typeface="Colonna MT" charset="0"/>
              </a:rPr>
              <a:t>’</a:t>
            </a:r>
            <a:r>
              <a:rPr lang="en-US" sz="2800" b="1">
                <a:solidFill>
                  <a:srgbClr val="F0D7A6"/>
                </a:solidFill>
                <a:latin typeface="Colonna MT" charset="0"/>
              </a:rPr>
              <a:t>s best for their lives.</a:t>
            </a:r>
          </a:p>
        </p:txBody>
      </p:sp>
      <p:pic>
        <p:nvPicPr>
          <p:cNvPr id="2" name="Picture 3" descr="C:\Users\Candra Poitras\Pictures\iStock_000006178633XSmall[1].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867400" y="3157737"/>
            <a:ext cx="3276600" cy="3700263"/>
          </a:xfrm>
          <a:prstGeom prst="rect">
            <a:avLst/>
          </a:prstGeom>
          <a:ln>
            <a:noFill/>
          </a:ln>
          <a:effectLst>
            <a:softEdge rad="112500"/>
          </a:effectLst>
        </p:spPr>
      </p:pic>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290">
                                          <p:stCondLst>
                                            <p:cond delay="0"/>
                                          </p:stCondLst>
                                        </p:cTn>
                                        <p:tgtEl>
                                          <p:spTgt spid="4"/>
                                        </p:tgtEl>
                                      </p:cBhvr>
                                    </p:animEffect>
                                    <p:anim calcmode="lin" valueType="num">
                                      <p:cBhvr>
                                        <p:cTn id="8" dur="911"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4"/>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4"/>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4"/>
                                        </p:tgtEl>
                                        <p:attrNameLst>
                                          <p:attrName>ppt_y</p:attrName>
                                        </p:attrNameLst>
                                      </p:cBhvr>
                                      <p:tavLst>
                                        <p:tav tm="0" fmla="#ppt_y-sin(pi*$)/81">
                                          <p:val>
                                            <p:fltVal val="0"/>
                                          </p:val>
                                        </p:tav>
                                        <p:tav tm="100000">
                                          <p:val>
                                            <p:fltVal val="1"/>
                                          </p:val>
                                        </p:tav>
                                      </p:tavLst>
                                    </p:anim>
                                    <p:animScale>
                                      <p:cBhvr>
                                        <p:cTn id="13" dur="13">
                                          <p:stCondLst>
                                            <p:cond delay="325"/>
                                          </p:stCondLst>
                                        </p:cTn>
                                        <p:tgtEl>
                                          <p:spTgt spid="4"/>
                                        </p:tgtEl>
                                      </p:cBhvr>
                                      <p:to x="100000" y="60000"/>
                                    </p:animScale>
                                    <p:animScale>
                                      <p:cBhvr>
                                        <p:cTn id="14" dur="83" decel="50000">
                                          <p:stCondLst>
                                            <p:cond delay="338"/>
                                          </p:stCondLst>
                                        </p:cTn>
                                        <p:tgtEl>
                                          <p:spTgt spid="4"/>
                                        </p:tgtEl>
                                      </p:cBhvr>
                                      <p:to x="100000" y="100000"/>
                                    </p:animScale>
                                    <p:animScale>
                                      <p:cBhvr>
                                        <p:cTn id="15" dur="13">
                                          <p:stCondLst>
                                            <p:cond delay="656"/>
                                          </p:stCondLst>
                                        </p:cTn>
                                        <p:tgtEl>
                                          <p:spTgt spid="4"/>
                                        </p:tgtEl>
                                      </p:cBhvr>
                                      <p:to x="100000" y="80000"/>
                                    </p:animScale>
                                    <p:animScale>
                                      <p:cBhvr>
                                        <p:cTn id="16" dur="83" decel="50000">
                                          <p:stCondLst>
                                            <p:cond delay="669"/>
                                          </p:stCondLst>
                                        </p:cTn>
                                        <p:tgtEl>
                                          <p:spTgt spid="4"/>
                                        </p:tgtEl>
                                      </p:cBhvr>
                                      <p:to x="100000" y="100000"/>
                                    </p:animScale>
                                    <p:animScale>
                                      <p:cBhvr>
                                        <p:cTn id="17" dur="13">
                                          <p:stCondLst>
                                            <p:cond delay="821"/>
                                          </p:stCondLst>
                                        </p:cTn>
                                        <p:tgtEl>
                                          <p:spTgt spid="4"/>
                                        </p:tgtEl>
                                      </p:cBhvr>
                                      <p:to x="100000" y="90000"/>
                                    </p:animScale>
                                    <p:animScale>
                                      <p:cBhvr>
                                        <p:cTn id="18" dur="83" decel="50000">
                                          <p:stCondLst>
                                            <p:cond delay="834"/>
                                          </p:stCondLst>
                                        </p:cTn>
                                        <p:tgtEl>
                                          <p:spTgt spid="4"/>
                                        </p:tgtEl>
                                      </p:cBhvr>
                                      <p:to x="100000" y="100000"/>
                                    </p:animScale>
                                    <p:animScale>
                                      <p:cBhvr>
                                        <p:cTn id="19" dur="13">
                                          <p:stCondLst>
                                            <p:cond delay="904"/>
                                          </p:stCondLst>
                                        </p:cTn>
                                        <p:tgtEl>
                                          <p:spTgt spid="4"/>
                                        </p:tgtEl>
                                      </p:cBhvr>
                                      <p:to x="100000" y="95000"/>
                                    </p:animScale>
                                    <p:animScale>
                                      <p:cBhvr>
                                        <p:cTn id="20" dur="83" decel="50000">
                                          <p:stCondLst>
                                            <p:cond delay="917"/>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9: Waiting to say, </a:t>
            </a:r>
            <a:r>
              <a:rPr lang="ja-JP" altLang="en-US" sz="1600">
                <a:solidFill>
                  <a:srgbClr val="DCA330"/>
                </a:solidFill>
                <a:latin typeface="Bernard MT Condensed" charset="0"/>
              </a:rPr>
              <a:t>“</a:t>
            </a:r>
            <a:r>
              <a:rPr lang="en-US" sz="1600">
                <a:solidFill>
                  <a:srgbClr val="DCA330"/>
                </a:solidFill>
                <a:latin typeface="Bernard MT Condensed" charset="0"/>
              </a:rPr>
              <a:t>I Do</a:t>
            </a:r>
            <a:r>
              <a:rPr lang="ja-JP" altLang="en-US" sz="1600">
                <a:solidFill>
                  <a:srgbClr val="DCA330"/>
                </a:solidFill>
                <a:latin typeface="Bernard MT Condensed" charset="0"/>
              </a:rPr>
              <a:t>”</a:t>
            </a:r>
            <a:endParaRPr lang="en-US" sz="1600">
              <a:solidFill>
                <a:srgbClr val="DCA330"/>
              </a:solidFill>
              <a:latin typeface="Bernard MT Condensed" charset="0"/>
            </a:endParaRPr>
          </a:p>
        </p:txBody>
      </p:sp>
      <p:sp>
        <p:nvSpPr>
          <p:cNvPr id="4" name="Rectangle 3"/>
          <p:cNvSpPr>
            <a:spLocks noChangeArrowheads="1"/>
          </p:cNvSpPr>
          <p:nvPr/>
        </p:nvSpPr>
        <p:spPr bwMode="auto">
          <a:xfrm>
            <a:off x="2514600" y="914400"/>
            <a:ext cx="6172200" cy="483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DCA330"/>
                </a:solidFill>
                <a:latin typeface="Colonna MT" charset="0"/>
              </a:rPr>
              <a:t>Every newlywed couple feels a certain hope that their marriage will be different. They make the wedding ceremony as nice as possible. Everyone tries to look the best they can. Everything is </a:t>
            </a:r>
            <a:r>
              <a:rPr lang="ja-JP" altLang="en-US" sz="2800" b="1">
                <a:solidFill>
                  <a:srgbClr val="DCA330"/>
                </a:solidFill>
                <a:latin typeface="Colonna MT" charset="0"/>
              </a:rPr>
              <a:t>“</a:t>
            </a:r>
            <a:r>
              <a:rPr lang="en-US" sz="2800" b="1">
                <a:solidFill>
                  <a:srgbClr val="DCA330"/>
                </a:solidFill>
                <a:latin typeface="Colonna MT" charset="0"/>
              </a:rPr>
              <a:t>picture perfect</a:t>
            </a:r>
            <a:r>
              <a:rPr lang="ja-JP" altLang="en-US" sz="2800" b="1">
                <a:solidFill>
                  <a:srgbClr val="DCA330"/>
                </a:solidFill>
                <a:latin typeface="Colonna MT" charset="0"/>
              </a:rPr>
              <a:t>”</a:t>
            </a:r>
            <a:r>
              <a:rPr lang="en-US" sz="2800" b="1">
                <a:solidFill>
                  <a:srgbClr val="DCA330"/>
                </a:solidFill>
                <a:latin typeface="Colonna MT" charset="0"/>
              </a:rPr>
              <a:t> during the wedding, and then the bride and groom ride off together—alone. Suddenly, they are face to face with the person they will be with daily for the rest of their lives.</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194"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9: Waiting to say, </a:t>
            </a:r>
            <a:r>
              <a:rPr lang="ja-JP" altLang="en-US" sz="1600">
                <a:solidFill>
                  <a:srgbClr val="DCA330"/>
                </a:solidFill>
                <a:latin typeface="Bernard MT Condensed" charset="0"/>
              </a:rPr>
              <a:t>“</a:t>
            </a:r>
            <a:r>
              <a:rPr lang="en-US" sz="1600">
                <a:solidFill>
                  <a:srgbClr val="DCA330"/>
                </a:solidFill>
                <a:latin typeface="Bernard MT Condensed" charset="0"/>
              </a:rPr>
              <a:t>I Do</a:t>
            </a:r>
            <a:r>
              <a:rPr lang="ja-JP" altLang="en-US" sz="1600">
                <a:solidFill>
                  <a:srgbClr val="DCA330"/>
                </a:solidFill>
                <a:latin typeface="Bernard MT Condensed" charset="0"/>
              </a:rPr>
              <a:t>”</a:t>
            </a:r>
            <a:endParaRPr lang="en-US" sz="1600">
              <a:solidFill>
                <a:srgbClr val="DCA330"/>
              </a:solidFill>
              <a:latin typeface="Bernard MT Condensed" charset="0"/>
            </a:endParaRPr>
          </a:p>
        </p:txBody>
      </p:sp>
      <p:sp>
        <p:nvSpPr>
          <p:cNvPr id="4" name="Rectangle 3"/>
          <p:cNvSpPr>
            <a:spLocks noChangeArrowheads="1"/>
          </p:cNvSpPr>
          <p:nvPr/>
        </p:nvSpPr>
        <p:spPr bwMode="auto">
          <a:xfrm>
            <a:off x="2133600" y="304800"/>
            <a:ext cx="7010400"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BA0631"/>
                </a:solidFill>
                <a:latin typeface="Colonna MT" charset="0"/>
              </a:rPr>
              <a:t>This frightens many people. In fact, it frightens many into admitting they do not really know the person they have just agreed to live with until death. They sometimes do not even </a:t>
            </a:r>
            <a:r>
              <a:rPr lang="en-US" sz="2800" b="1" i="1">
                <a:solidFill>
                  <a:srgbClr val="BA0631"/>
                </a:solidFill>
                <a:latin typeface="Colonna MT" charset="0"/>
              </a:rPr>
              <a:t>want</a:t>
            </a:r>
            <a:r>
              <a:rPr lang="en-US" sz="2800" b="1">
                <a:solidFill>
                  <a:srgbClr val="BA0631"/>
                </a:solidFill>
                <a:latin typeface="Colonna MT" charset="0"/>
              </a:rPr>
              <a:t> to know that person.  Most divorce occurs in the first three years of marriage, and many times the break comes during the first year (</a:t>
            </a:r>
            <a:r>
              <a:rPr lang="en-US" sz="2800" b="1" i="1">
                <a:solidFill>
                  <a:srgbClr val="BA0631"/>
                </a:solidFill>
                <a:latin typeface="Colonna MT" charset="0"/>
              </a:rPr>
              <a:t>Compton</a:t>
            </a:r>
            <a:r>
              <a:rPr lang="ja-JP" altLang="en-US" sz="2800" b="1" i="1">
                <a:solidFill>
                  <a:srgbClr val="BA0631"/>
                </a:solidFill>
                <a:latin typeface="Colonna MT" charset="0"/>
              </a:rPr>
              <a:t>’</a:t>
            </a:r>
            <a:r>
              <a:rPr lang="en-US" sz="2800" b="1" i="1">
                <a:solidFill>
                  <a:srgbClr val="BA0631"/>
                </a:solidFill>
                <a:latin typeface="Colonna MT" charset="0"/>
              </a:rPr>
              <a:t>s Interactive Encyclopedia, </a:t>
            </a:r>
            <a:r>
              <a:rPr lang="en-US" sz="2800" b="1">
                <a:solidFill>
                  <a:srgbClr val="BA0631"/>
                </a:solidFill>
                <a:latin typeface="Colonna MT" charset="0"/>
              </a:rPr>
              <a:t>1995).</a:t>
            </a:r>
          </a:p>
        </p:txBody>
      </p:sp>
      <p:pic>
        <p:nvPicPr>
          <p:cNvPr id="8195" name="Picture 3" descr="C:\Users\Candra Poitras\Pictures\bohlman-divorce[1].gif"/>
          <p:cNvPicPr>
            <a:picLocks noChangeAspect="1" noChangeArrowheads="1"/>
          </p:cNvPicPr>
          <p:nvPr/>
        </p:nvPicPr>
        <p:blipFill>
          <a:blip r:embed="rId3" cstate="screen">
            <a:extLst>
              <a:ext uri="{28A0092B-C50C-407E-A947-70E740481C1C}">
                <a14:useLocalDpi xmlns:a14="http://schemas.microsoft.com/office/drawing/2010/main"/>
              </a:ext>
            </a:extLst>
          </a:blip>
          <a:srcRect b="25806"/>
          <a:stretch>
            <a:fillRect/>
          </a:stretch>
        </p:blipFill>
        <p:spPr bwMode="auto">
          <a:xfrm>
            <a:off x="3581400" y="3692013"/>
            <a:ext cx="4267200" cy="3165987"/>
          </a:xfrm>
          <a:prstGeom prst="rect">
            <a:avLst/>
          </a:prstGeom>
          <a:ln>
            <a:noFill/>
          </a:ln>
          <a:effectLst>
            <a:softEdge rad="112500"/>
          </a:effectLst>
        </p:spPr>
      </p:pic>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7" presetClass="entr" presetSubtype="0" fill="hold" nodeType="clickEffect">
                                  <p:stCondLst>
                                    <p:cond delay="0"/>
                                  </p:stCondLst>
                                  <p:childTnLst>
                                    <p:set>
                                      <p:cBhvr>
                                        <p:cTn id="13" dur="1" fill="hold">
                                          <p:stCondLst>
                                            <p:cond delay="0"/>
                                          </p:stCondLst>
                                        </p:cTn>
                                        <p:tgtEl>
                                          <p:spTgt spid="8195"/>
                                        </p:tgtEl>
                                        <p:attrNameLst>
                                          <p:attrName>style.visibility</p:attrName>
                                        </p:attrNameLst>
                                      </p:cBhvr>
                                      <p:to>
                                        <p:strVal val="visible"/>
                                      </p:to>
                                    </p:set>
                                    <p:animEffect transition="in" filter="fade">
                                      <p:cBhvr>
                                        <p:cTn id="14" dur="1000"/>
                                        <p:tgtEl>
                                          <p:spTgt spid="8195"/>
                                        </p:tgtEl>
                                      </p:cBhvr>
                                    </p:animEffect>
                                    <p:anim calcmode="lin" valueType="num">
                                      <p:cBhvr>
                                        <p:cTn id="15" dur="1000" fill="hold"/>
                                        <p:tgtEl>
                                          <p:spTgt spid="8195"/>
                                        </p:tgtEl>
                                        <p:attrNameLst>
                                          <p:attrName>ppt_x</p:attrName>
                                        </p:attrNameLst>
                                      </p:cBhvr>
                                      <p:tavLst>
                                        <p:tav tm="0">
                                          <p:val>
                                            <p:strVal val="#ppt_x"/>
                                          </p:val>
                                        </p:tav>
                                        <p:tav tm="100000">
                                          <p:val>
                                            <p:strVal val="#ppt_x"/>
                                          </p:val>
                                        </p:tav>
                                      </p:tavLst>
                                    </p:anim>
                                    <p:anim calcmode="lin" valueType="num">
                                      <p:cBhvr>
                                        <p:cTn id="16" dur="1000" fill="hold"/>
                                        <p:tgtEl>
                                          <p:spTgt spid="819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218"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9: Waiting to say, </a:t>
            </a:r>
            <a:r>
              <a:rPr lang="ja-JP" altLang="en-US" sz="1600">
                <a:solidFill>
                  <a:srgbClr val="DCA330"/>
                </a:solidFill>
                <a:latin typeface="Bernard MT Condensed" charset="0"/>
              </a:rPr>
              <a:t>“</a:t>
            </a:r>
            <a:r>
              <a:rPr lang="en-US" sz="1600">
                <a:solidFill>
                  <a:srgbClr val="DCA330"/>
                </a:solidFill>
                <a:latin typeface="Bernard MT Condensed" charset="0"/>
              </a:rPr>
              <a:t>I Do</a:t>
            </a:r>
            <a:r>
              <a:rPr lang="ja-JP" altLang="en-US" sz="1600">
                <a:solidFill>
                  <a:srgbClr val="DCA330"/>
                </a:solidFill>
                <a:latin typeface="Bernard MT Condensed" charset="0"/>
              </a:rPr>
              <a:t>”</a:t>
            </a:r>
            <a:endParaRPr lang="en-US" sz="1600">
              <a:solidFill>
                <a:srgbClr val="DCA330"/>
              </a:solidFill>
              <a:latin typeface="Bernard MT Condensed" charset="0"/>
            </a:endParaRPr>
          </a:p>
        </p:txBody>
      </p:sp>
      <p:sp>
        <p:nvSpPr>
          <p:cNvPr id="5" name="Flowchart: Predefined Process 4"/>
          <p:cNvSpPr/>
          <p:nvPr/>
        </p:nvSpPr>
        <p:spPr>
          <a:xfrm>
            <a:off x="228600" y="152400"/>
            <a:ext cx="5105400" cy="3124200"/>
          </a:xfrm>
          <a:prstGeom prst="flowChartPredefinedProcess">
            <a:avLst/>
          </a:prstGeom>
          <a:solidFill>
            <a:srgbClr val="BA0631"/>
          </a:solidFill>
          <a:ln>
            <a:solidFill>
              <a:srgbClr val="F0D7A6"/>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800" b="1" dirty="0">
                <a:solidFill>
                  <a:srgbClr val="F0D7A6"/>
                </a:solidFill>
                <a:latin typeface="Colonna MT" pitchFamily="82" charset="0"/>
              </a:rPr>
              <a:t>Marriage is a 24-hour a day job and requires 100% commitment from each person involved.</a:t>
            </a:r>
            <a:endParaRPr lang="en-US" sz="2800" dirty="0">
              <a:solidFill>
                <a:srgbClr val="F0D7A6"/>
              </a:solidFill>
              <a:latin typeface="Colonna MT" pitchFamily="82" charset="0"/>
            </a:endParaRPr>
          </a:p>
        </p:txBody>
      </p:sp>
      <p:pic>
        <p:nvPicPr>
          <p:cNvPr id="9219" name="Picture 3" descr="C:\Users\Candra Poitras\Pictures\fotolia_11654672_XS[1].jpg"/>
          <p:cNvPicPr>
            <a:picLocks noChangeAspect="1" noChangeArrowheads="1"/>
          </p:cNvPicPr>
          <p:nvPr/>
        </p:nvPicPr>
        <p:blipFill>
          <a:blip r:embed="rId3" cstate="print"/>
          <a:srcRect/>
          <a:stretch>
            <a:fillRect/>
          </a:stretch>
        </p:blipFill>
        <p:spPr bwMode="auto">
          <a:xfrm>
            <a:off x="5943600" y="2286000"/>
            <a:ext cx="2895600" cy="4338284"/>
          </a:xfrm>
          <a:prstGeom prst="rect">
            <a:avLst/>
          </a:prstGeom>
          <a:ln w="190500" cap="sq">
            <a:solidFill>
              <a:srgbClr val="BA0631"/>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9219"/>
                                        </p:tgtEl>
                                        <p:attrNameLst>
                                          <p:attrName>style.visibility</p:attrName>
                                        </p:attrNameLst>
                                      </p:cBhvr>
                                      <p:to>
                                        <p:strVal val="visible"/>
                                      </p:to>
                                    </p:set>
                                    <p:anim calcmode="lin" valueType="num">
                                      <p:cBhvr>
                                        <p:cTn id="15" dur="500" fill="hold"/>
                                        <p:tgtEl>
                                          <p:spTgt spid="9219"/>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9219"/>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9219"/>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92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5" name="Picture 5" descr="C:\Users\Candra Poitras\Pictures\keys[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1031675">
            <a:off x="4798369" y="2844400"/>
            <a:ext cx="3048000" cy="1992312"/>
          </a:xfrm>
          <a:prstGeom prst="rect">
            <a:avLst/>
          </a:prstGeom>
          <a:ln>
            <a:noFill/>
          </a:ln>
          <a:effectLst>
            <a:softEdge rad="112500"/>
          </a:effectLst>
        </p:spPr>
      </p:pic>
      <p:pic>
        <p:nvPicPr>
          <p:cNvPr id="10244" name="Picture 4" descr="C:\Users\Candra Poitras\Pictures\2924103327_46934b5291_o[2].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188449">
            <a:off x="4038600" y="4114800"/>
            <a:ext cx="2514600" cy="2011680"/>
          </a:xfrm>
          <a:prstGeom prst="rect">
            <a:avLst/>
          </a:prstGeom>
          <a:ln>
            <a:noFill/>
          </a:ln>
          <a:effectLst>
            <a:softEdge rad="112500"/>
          </a:effectLst>
        </p:spPr>
      </p:pic>
      <p:sp>
        <p:nvSpPr>
          <p:cNvPr id="2"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9: Waiting to say, </a:t>
            </a:r>
            <a:r>
              <a:rPr lang="ja-JP" altLang="en-US" sz="1600">
                <a:solidFill>
                  <a:srgbClr val="DCA330"/>
                </a:solidFill>
                <a:latin typeface="Bernard MT Condensed" charset="0"/>
              </a:rPr>
              <a:t>“</a:t>
            </a:r>
            <a:r>
              <a:rPr lang="en-US" sz="1600">
                <a:solidFill>
                  <a:srgbClr val="DCA330"/>
                </a:solidFill>
                <a:latin typeface="Bernard MT Condensed" charset="0"/>
              </a:rPr>
              <a:t>I Do</a:t>
            </a:r>
            <a:r>
              <a:rPr lang="ja-JP" altLang="en-US" sz="1600">
                <a:solidFill>
                  <a:srgbClr val="DCA330"/>
                </a:solidFill>
                <a:latin typeface="Bernard MT Condensed" charset="0"/>
              </a:rPr>
              <a:t>”</a:t>
            </a:r>
            <a:endParaRPr lang="en-US" sz="1600">
              <a:solidFill>
                <a:srgbClr val="DCA330"/>
              </a:solidFill>
              <a:latin typeface="Bernard MT Condensed" charset="0"/>
            </a:endParaRPr>
          </a:p>
        </p:txBody>
      </p:sp>
      <p:sp>
        <p:nvSpPr>
          <p:cNvPr id="4" name="Rectangle 3"/>
          <p:cNvSpPr>
            <a:spLocks noChangeArrowheads="1"/>
          </p:cNvSpPr>
          <p:nvPr/>
        </p:nvSpPr>
        <p:spPr bwMode="auto">
          <a:xfrm>
            <a:off x="2362200" y="533400"/>
            <a:ext cx="64008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DCA330"/>
                </a:solidFill>
                <a:latin typeface="Colonna MT" charset="0"/>
              </a:rPr>
              <a:t>Four keys unlock the door to a great marriage. In the days before the wedding, the couple should remind themselves of these often: </a:t>
            </a:r>
          </a:p>
        </p:txBody>
      </p:sp>
      <p:pic>
        <p:nvPicPr>
          <p:cNvPr id="10243" name="Picture 3" descr="C:\Users\Candra Poitras\Pictures\keys[2].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20624764">
            <a:off x="3198979" y="2825737"/>
            <a:ext cx="2506158" cy="1981200"/>
          </a:xfrm>
          <a:prstGeom prst="rect">
            <a:avLst/>
          </a:prstGeom>
          <a:ln>
            <a:noFill/>
          </a:ln>
          <a:effectLst>
            <a:softEdge rad="112500"/>
          </a:effectLst>
        </p:spPr>
      </p:pic>
      <p:pic>
        <p:nvPicPr>
          <p:cNvPr id="10246" name="Picture 6" descr="C:\Users\Candra Poitras\Pictures\key[1].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21207219">
            <a:off x="6046798" y="4026413"/>
            <a:ext cx="1230531" cy="1880755"/>
          </a:xfrm>
          <a:prstGeom prst="rect">
            <a:avLst/>
          </a:prstGeom>
          <a:ln>
            <a:noFill/>
          </a:ln>
          <a:effectLst>
            <a:softEdge rad="112500"/>
          </a:effectLst>
        </p:spPr>
      </p:pic>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266" name="TextBox 5"/>
          <p:cNvSpPr txBox="1">
            <a:spLocks noChangeArrowheads="1"/>
          </p:cNvSpPr>
          <p:nvPr/>
        </p:nvSpPr>
        <p:spPr bwMode="auto">
          <a:xfrm>
            <a:off x="6477000" y="0"/>
            <a:ext cx="266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9: Waiting to say, </a:t>
            </a:r>
            <a:r>
              <a:rPr lang="ja-JP" altLang="en-US" sz="1600">
                <a:solidFill>
                  <a:srgbClr val="DCA330"/>
                </a:solidFill>
                <a:latin typeface="Bernard MT Condensed" charset="0"/>
              </a:rPr>
              <a:t>“</a:t>
            </a:r>
            <a:r>
              <a:rPr lang="en-US" sz="1600">
                <a:solidFill>
                  <a:srgbClr val="DCA330"/>
                </a:solidFill>
                <a:latin typeface="Bernard MT Condensed" charset="0"/>
              </a:rPr>
              <a:t>I Do</a:t>
            </a:r>
            <a:r>
              <a:rPr lang="ja-JP" altLang="en-US" sz="1600">
                <a:solidFill>
                  <a:srgbClr val="DCA330"/>
                </a:solidFill>
                <a:latin typeface="Bernard MT Condensed" charset="0"/>
              </a:rPr>
              <a:t>”</a:t>
            </a:r>
            <a:endParaRPr lang="en-US" sz="1600">
              <a:solidFill>
                <a:srgbClr val="DCA330"/>
              </a:solidFill>
              <a:latin typeface="Bernard MT Condensed" charset="0"/>
            </a:endParaRPr>
          </a:p>
        </p:txBody>
      </p:sp>
      <p:sp>
        <p:nvSpPr>
          <p:cNvPr id="4" name="Rectangle 3"/>
          <p:cNvSpPr>
            <a:spLocks noChangeArrowheads="1"/>
          </p:cNvSpPr>
          <p:nvPr/>
        </p:nvSpPr>
        <p:spPr bwMode="auto">
          <a:xfrm>
            <a:off x="2209800" y="762000"/>
            <a:ext cx="69342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BA0631"/>
                </a:solidFill>
                <a:latin typeface="Colonna MT" charset="0"/>
              </a:rPr>
              <a:t>Key 1: We must leave before we can cleave. This is so important that if not taken seriously, it can damage every other part of married life. The problem is that most people do not understand what it means. See what Ephesians 6: 2 has to say:</a:t>
            </a:r>
          </a:p>
        </p:txBody>
      </p:sp>
      <p:sp>
        <p:nvSpPr>
          <p:cNvPr id="5" name="Rectangle 4"/>
          <p:cNvSpPr>
            <a:spLocks noChangeArrowheads="1"/>
          </p:cNvSpPr>
          <p:nvPr/>
        </p:nvSpPr>
        <p:spPr bwMode="auto">
          <a:xfrm>
            <a:off x="3200400" y="3505200"/>
            <a:ext cx="56388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2800" b="1" i="1">
                <a:solidFill>
                  <a:srgbClr val="171735"/>
                </a:solidFill>
                <a:latin typeface="Colonna MT" charset="0"/>
              </a:rPr>
              <a:t>“</a:t>
            </a:r>
            <a:r>
              <a:rPr lang="en-US" sz="2800" b="1" i="1">
                <a:solidFill>
                  <a:srgbClr val="171735"/>
                </a:solidFill>
                <a:latin typeface="Colonna MT" charset="0"/>
              </a:rPr>
              <a:t>Honour thy father and mother; which is the first commandment with promise; That is may be well with thee, and thou mayest live long on the earth.</a:t>
            </a:r>
            <a:r>
              <a:rPr lang="ja-JP" altLang="en-US" sz="2800" b="1" i="1">
                <a:solidFill>
                  <a:srgbClr val="171735"/>
                </a:solidFill>
                <a:latin typeface="Colonna MT" charset="0"/>
              </a:rPr>
              <a:t>”</a:t>
            </a:r>
            <a:endParaRPr lang="en-US" sz="2800" b="1">
              <a:solidFill>
                <a:srgbClr val="171735"/>
              </a:solidFill>
              <a:latin typeface="Colonna MT" charset="0"/>
            </a:endParaRP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Scale>
                                      <p:cBhvr>
                                        <p:cTn id="1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gtEl>
                                        <p:attrNameLst>
                                          <p:attrName>ppt_x</p:attrName>
                                          <p:attrName>ppt_y</p:attrName>
                                        </p:attrNameLst>
                                      </p:cBhvr>
                                    </p:animMotion>
                                    <p:animEffect transition="in" filter="fade">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mixed_fabrics">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mixed_fabrics</Template>
  <TotalTime>245</TotalTime>
  <Words>1485</Words>
  <Application>Microsoft Macintosh PowerPoint</Application>
  <PresentationFormat>On-screen Show (4:3)</PresentationFormat>
  <Paragraphs>67</Paragraphs>
  <Slides>17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Tahoma</vt:lpstr>
      <vt:lpstr>Calibri</vt:lpstr>
      <vt:lpstr>Bernard MT Condensed</vt:lpstr>
      <vt:lpstr>Colonna MT</vt:lpstr>
      <vt:lpstr>Times New Roman</vt:lpstr>
      <vt:lpstr>mixed_fabrics</vt:lpstr>
      <vt:lpstr>Family Life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Family Life</dc:title>
  <dc:creator>Candra Poitras</dc:creator>
  <cp:lastModifiedBy>Ashton Loyd</cp:lastModifiedBy>
  <cp:revision>5</cp:revision>
  <dcterms:created xsi:type="dcterms:W3CDTF">2010-10-03T01:07:11Z</dcterms:created>
  <dcterms:modified xsi:type="dcterms:W3CDTF">2018-02-17T17:52:05Z</dcterms:modified>
</cp:coreProperties>
</file>