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5"/>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 id="275" r:id="rId21"/>
    <p:sldId id="283" r:id="rId22"/>
    <p:sldId id="295" r:id="rId23"/>
    <p:sldId id="276"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0631"/>
    <a:srgbClr val="47AAFB"/>
    <a:srgbClr val="F0D7A6"/>
    <a:srgbClr val="171735"/>
    <a:srgbClr val="CC1704"/>
    <a:srgbClr val="DCA330"/>
    <a:srgbClr val="EED29A"/>
    <a:srgbClr val="6C2C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68" d="100"/>
          <a:sy n="68" d="100"/>
        </p:scale>
        <p:origin x="-104" y="-37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AE4F76E-D82F-534E-99D5-06C626253514}" type="slidenum">
              <a:rPr lang="en-US"/>
              <a:pPr/>
              <a:t>‹#›</a:t>
            </a:fld>
            <a:endParaRPr lang="en-US"/>
          </a:p>
        </p:txBody>
      </p:sp>
    </p:spTree>
    <p:extLst>
      <p:ext uri="{BB962C8B-B14F-4D97-AF65-F5344CB8AC3E}">
        <p14:creationId xmlns:p14="http://schemas.microsoft.com/office/powerpoint/2010/main" val="131978134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3931893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0205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2370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0267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68887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9788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12226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90454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7046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86637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487506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5715000" y="5181600"/>
            <a:ext cx="3429000" cy="609600"/>
          </a:xfrm>
        </p:spPr>
        <p:txBody>
          <a:bodyPr/>
          <a:lstStyle/>
          <a:p>
            <a:pPr eaLnBrk="1" hangingPunct="1"/>
            <a:r>
              <a:rPr lang="en-US" sz="2400">
                <a:solidFill>
                  <a:srgbClr val="DCA330"/>
                </a:solidFill>
                <a:latin typeface="Bernard MT Condensed" charset="0"/>
              </a:rPr>
              <a:t>Lesson 3: Deciding to Marry</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12291" name="Rectangle 6"/>
          <p:cNvSpPr>
            <a:spLocks noChangeArrowheads="1"/>
          </p:cNvSpPr>
          <p:nvPr/>
        </p:nvSpPr>
        <p:spPr bwMode="auto">
          <a:xfrm>
            <a:off x="0" y="152400"/>
            <a:ext cx="55626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600" b="1">
                <a:solidFill>
                  <a:srgbClr val="F0D7A6"/>
                </a:solidFill>
                <a:latin typeface="Colonna MT" charset="0"/>
              </a:rPr>
              <a:t>Adam needed someone to help him, so God brought him a woman—the one He created from part of Adam. Women</a:t>
            </a:r>
            <a:r>
              <a:rPr lang="ja-JP" altLang="en-US" sz="2600" b="1">
                <a:solidFill>
                  <a:srgbClr val="F0D7A6"/>
                </a:solidFill>
                <a:latin typeface="Colonna MT" charset="0"/>
              </a:rPr>
              <a:t>’</a:t>
            </a:r>
            <a:r>
              <a:rPr lang="en-US" sz="2600" b="1">
                <a:solidFill>
                  <a:srgbClr val="F0D7A6"/>
                </a:solidFill>
                <a:latin typeface="Colonna MT" charset="0"/>
              </a:rPr>
              <a:t>s liberation has deceived many women into believing that they are not designed to help their husbands. The word </a:t>
            </a:r>
            <a:r>
              <a:rPr lang="ja-JP" altLang="en-US" sz="2600" b="1">
                <a:solidFill>
                  <a:srgbClr val="F0D7A6"/>
                </a:solidFill>
                <a:latin typeface="Colonna MT" charset="0"/>
              </a:rPr>
              <a:t>“</a:t>
            </a:r>
            <a:r>
              <a:rPr lang="en-US" sz="2600" b="1">
                <a:solidFill>
                  <a:srgbClr val="F0D7A6"/>
                </a:solidFill>
                <a:latin typeface="Colonna MT" charset="0"/>
              </a:rPr>
              <a:t>help</a:t>
            </a:r>
            <a:r>
              <a:rPr lang="ja-JP" altLang="en-US" sz="2600" b="1">
                <a:solidFill>
                  <a:srgbClr val="F0D7A6"/>
                </a:solidFill>
                <a:latin typeface="Colonna MT" charset="0"/>
              </a:rPr>
              <a:t>”</a:t>
            </a:r>
            <a:r>
              <a:rPr lang="en-US" sz="2600" b="1">
                <a:solidFill>
                  <a:srgbClr val="F0D7A6"/>
                </a:solidFill>
                <a:latin typeface="Colonna MT" charset="0"/>
              </a:rPr>
              <a:t> has been taken to mean something entirely different from what God said or intended. </a:t>
            </a:r>
          </a:p>
        </p:txBody>
      </p:sp>
      <p:sp>
        <p:nvSpPr>
          <p:cNvPr id="12292" name="Rectangle 7"/>
          <p:cNvSpPr>
            <a:spLocks noChangeArrowheads="1"/>
          </p:cNvSpPr>
          <p:nvPr/>
        </p:nvSpPr>
        <p:spPr bwMode="auto">
          <a:xfrm>
            <a:off x="3200400" y="3810000"/>
            <a:ext cx="57912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600" b="1">
                <a:solidFill>
                  <a:srgbClr val="47AAFB"/>
                </a:solidFill>
                <a:latin typeface="Colonna MT" charset="0"/>
              </a:rPr>
              <a:t>Adam called God</a:t>
            </a:r>
            <a:r>
              <a:rPr lang="ja-JP" altLang="en-US" sz="2600" b="1">
                <a:solidFill>
                  <a:srgbClr val="47AAFB"/>
                </a:solidFill>
                <a:latin typeface="Colonna MT" charset="0"/>
              </a:rPr>
              <a:t>’</a:t>
            </a:r>
            <a:r>
              <a:rPr lang="en-US" sz="2600" b="1">
                <a:solidFill>
                  <a:srgbClr val="47AAFB"/>
                </a:solidFill>
                <a:latin typeface="Colonna MT" charset="0"/>
              </a:rPr>
              <a:t>s gift to him </a:t>
            </a:r>
            <a:r>
              <a:rPr lang="ja-JP" altLang="en-US" sz="2600" b="1">
                <a:solidFill>
                  <a:srgbClr val="47AAFB"/>
                </a:solidFill>
                <a:latin typeface="Colonna MT" charset="0"/>
              </a:rPr>
              <a:t>“</a:t>
            </a:r>
            <a:r>
              <a:rPr lang="en-US" sz="2600" b="1">
                <a:solidFill>
                  <a:srgbClr val="47AAFB"/>
                </a:solidFill>
                <a:latin typeface="Colonna MT" charset="0"/>
              </a:rPr>
              <a:t>bone of my bones and flesh of my flesh,</a:t>
            </a:r>
            <a:r>
              <a:rPr lang="ja-JP" altLang="en-US" sz="2600" b="1">
                <a:solidFill>
                  <a:srgbClr val="47AAFB"/>
                </a:solidFill>
                <a:latin typeface="Colonna MT" charset="0"/>
              </a:rPr>
              <a:t>”</a:t>
            </a:r>
            <a:r>
              <a:rPr lang="en-US" sz="2600" b="1">
                <a:solidFill>
                  <a:srgbClr val="47AAFB"/>
                </a:solidFill>
                <a:latin typeface="Colonna MT" charset="0"/>
              </a:rPr>
              <a:t> for that was exactly how she was made (Genesis 2:18, 22-23). The woman who fails to understand this misses a wonderful chance to experience special closeness with her husband.</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diamond(in)">
                                      <p:cBhvr>
                                        <p:cTn id="7" dur="1000"/>
                                        <p:tgtEl>
                                          <p:spTgt spid="122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2292"/>
                                        </p:tgtEl>
                                        <p:attrNameLst>
                                          <p:attrName>style.visibility</p:attrName>
                                        </p:attrNameLst>
                                      </p:cBhvr>
                                      <p:to>
                                        <p:strVal val="visible"/>
                                      </p:to>
                                    </p:set>
                                    <p:animEffect transition="in" filter="diamond(in)">
                                      <p:cBhvr>
                                        <p:cTn id="12" dur="10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1229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13315" name="Rectangle 2"/>
          <p:cNvSpPr>
            <a:spLocks noChangeArrowheads="1"/>
          </p:cNvSpPr>
          <p:nvPr/>
        </p:nvSpPr>
        <p:spPr bwMode="auto">
          <a:xfrm>
            <a:off x="2286000" y="533400"/>
            <a:ext cx="6477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Companionship has long been a major reason for marrying. God</a:t>
            </a:r>
            <a:r>
              <a:rPr lang="ja-JP" altLang="en-US" sz="2800" b="1">
                <a:solidFill>
                  <a:srgbClr val="DCA330"/>
                </a:solidFill>
                <a:latin typeface="Colonna MT" charset="0"/>
              </a:rPr>
              <a:t>’</a:t>
            </a:r>
            <a:r>
              <a:rPr lang="en-US" sz="2800" b="1">
                <a:solidFill>
                  <a:srgbClr val="DCA330"/>
                </a:solidFill>
                <a:latin typeface="Colonna MT" charset="0"/>
              </a:rPr>
              <a:t>s plan for the man to love his wife in the same manner that He loves the church cannot be fulfilled by companionship alone. </a:t>
            </a:r>
          </a:p>
        </p:txBody>
      </p:sp>
      <p:sp>
        <p:nvSpPr>
          <p:cNvPr id="4" name="Rectangle 3"/>
          <p:cNvSpPr/>
          <p:nvPr/>
        </p:nvSpPr>
        <p:spPr>
          <a:xfrm>
            <a:off x="3200400" y="2895600"/>
            <a:ext cx="4572000" cy="3539430"/>
          </a:xfrm>
          <a:prstGeom prst="rect">
            <a:avLst/>
          </a:prstGeom>
          <a:solidFill>
            <a:srgbClr val="DCA330">
              <a:alpha val="63000"/>
            </a:srgbClr>
          </a:solidFill>
          <a:ln w="63500">
            <a:solidFill>
              <a:srgbClr val="171735"/>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171735"/>
                </a:solidFill>
                <a:latin typeface="Colonna MT" charset="0"/>
              </a:rPr>
              <a:t>Those who marry for companionship—without the closeness of </a:t>
            </a:r>
            <a:r>
              <a:rPr lang="ja-JP" altLang="en-US" sz="2800" b="1">
                <a:solidFill>
                  <a:srgbClr val="171735"/>
                </a:solidFill>
                <a:latin typeface="Colonna MT" charset="0"/>
              </a:rPr>
              <a:t>“</a:t>
            </a:r>
            <a:r>
              <a:rPr lang="en-US" sz="2800" b="1">
                <a:solidFill>
                  <a:srgbClr val="171735"/>
                </a:solidFill>
                <a:latin typeface="Colonna MT" charset="0"/>
              </a:rPr>
              <a:t>becoming one flesh</a:t>
            </a:r>
            <a:r>
              <a:rPr lang="ja-JP" altLang="en-US" sz="2800" b="1">
                <a:solidFill>
                  <a:srgbClr val="171735"/>
                </a:solidFill>
                <a:latin typeface="Colonna MT" charset="0"/>
              </a:rPr>
              <a:t>”</a:t>
            </a:r>
            <a:r>
              <a:rPr lang="en-US" sz="2800" b="1">
                <a:solidFill>
                  <a:srgbClr val="171735"/>
                </a:solidFill>
                <a:latin typeface="Colonna MT" charset="0"/>
              </a:rPr>
              <a:t>—are not able to bear the daily frustrations and difficulties of understanding the person they have married.</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1000" fill="hold"/>
                                        <p:tgtEl>
                                          <p:spTgt spid="13315"/>
                                        </p:tgtEl>
                                        <p:attrNameLst>
                                          <p:attrName>ppt_w</p:attrName>
                                        </p:attrNameLst>
                                      </p:cBhvr>
                                      <p:tavLst>
                                        <p:tav tm="0">
                                          <p:val>
                                            <p:fltVal val="0"/>
                                          </p:val>
                                        </p:tav>
                                        <p:tav tm="100000">
                                          <p:val>
                                            <p:strVal val="#ppt_w"/>
                                          </p:val>
                                        </p:tav>
                                      </p:tavLst>
                                    </p:anim>
                                    <p:anim calcmode="lin" valueType="num">
                                      <p:cBhvr>
                                        <p:cTn id="8" dur="1000" fill="hold"/>
                                        <p:tgtEl>
                                          <p:spTgt spid="13315"/>
                                        </p:tgtEl>
                                        <p:attrNameLst>
                                          <p:attrName>ppt_h</p:attrName>
                                        </p:attrNameLst>
                                      </p:cBhvr>
                                      <p:tavLst>
                                        <p:tav tm="0">
                                          <p:val>
                                            <p:fltVal val="0"/>
                                          </p:val>
                                        </p:tav>
                                        <p:tav tm="100000">
                                          <p:val>
                                            <p:strVal val="#ppt_h"/>
                                          </p:val>
                                        </p:tav>
                                      </p:tavLst>
                                    </p:anim>
                                    <p:anim calcmode="lin" valueType="num">
                                      <p:cBhvr>
                                        <p:cTn id="9" dur="1000" fill="hold"/>
                                        <p:tgtEl>
                                          <p:spTgt spid="1331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31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14339" name="Rectangle 4"/>
          <p:cNvSpPr>
            <a:spLocks noChangeArrowheads="1"/>
          </p:cNvSpPr>
          <p:nvPr/>
        </p:nvSpPr>
        <p:spPr bwMode="auto">
          <a:xfrm>
            <a:off x="2133600" y="457200"/>
            <a:ext cx="7010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i="1">
                <a:solidFill>
                  <a:srgbClr val="BA0631"/>
                </a:solidFill>
                <a:latin typeface="Colonna MT" charset="0"/>
              </a:rPr>
              <a:t>The Revell Bible Dictionary </a:t>
            </a:r>
            <a:r>
              <a:rPr lang="en-US" sz="2800" b="1">
                <a:solidFill>
                  <a:srgbClr val="BA0631"/>
                </a:solidFill>
                <a:latin typeface="Colonna MT" charset="0"/>
              </a:rPr>
              <a:t>defines </a:t>
            </a:r>
            <a:r>
              <a:rPr lang="ja-JP" altLang="en-US" sz="2800" b="1">
                <a:solidFill>
                  <a:srgbClr val="BA0631"/>
                </a:solidFill>
                <a:latin typeface="Colonna MT" charset="0"/>
              </a:rPr>
              <a:t>“</a:t>
            </a:r>
            <a:r>
              <a:rPr lang="en-US" sz="2800" b="1">
                <a:solidFill>
                  <a:srgbClr val="BA0631"/>
                </a:solidFill>
                <a:latin typeface="Colonna MT" charset="0"/>
              </a:rPr>
              <a:t>becoming one flesh</a:t>
            </a:r>
            <a:r>
              <a:rPr lang="ja-JP" altLang="en-US" sz="2800" b="1">
                <a:solidFill>
                  <a:srgbClr val="BA0631"/>
                </a:solidFill>
                <a:latin typeface="Colonna MT" charset="0"/>
              </a:rPr>
              <a:t>”</a:t>
            </a:r>
            <a:r>
              <a:rPr lang="en-US" sz="2800" b="1">
                <a:solidFill>
                  <a:srgbClr val="BA0631"/>
                </a:solidFill>
                <a:latin typeface="Colonna MT" charset="0"/>
              </a:rPr>
              <a:t> as </a:t>
            </a:r>
            <a:r>
              <a:rPr lang="ja-JP" altLang="en-US" sz="2800" b="1">
                <a:solidFill>
                  <a:srgbClr val="BA0631"/>
                </a:solidFill>
                <a:latin typeface="Colonna MT" charset="0"/>
              </a:rPr>
              <a:t>“</a:t>
            </a:r>
            <a:r>
              <a:rPr lang="en-US" sz="2800" b="1">
                <a:solidFill>
                  <a:srgbClr val="BA0631"/>
                </a:solidFill>
                <a:latin typeface="Colonna MT" charset="0"/>
              </a:rPr>
              <a:t>the close bonding of individuals who love one another as equals and who can relate on every level of the human personality.</a:t>
            </a:r>
            <a:r>
              <a:rPr lang="ja-JP" altLang="en-US" sz="2800" b="1">
                <a:solidFill>
                  <a:srgbClr val="BA0631"/>
                </a:solidFill>
                <a:latin typeface="Colonna MT" charset="0"/>
              </a:rPr>
              <a:t>“</a:t>
            </a:r>
            <a:r>
              <a:rPr lang="en-US" sz="2800" b="1">
                <a:solidFill>
                  <a:srgbClr val="BA0631"/>
                </a:solidFill>
                <a:latin typeface="Colonna MT" charset="0"/>
              </a:rPr>
              <a:t> This is speaking of sexual intercourse, yes, but includes far more.</a:t>
            </a:r>
          </a:p>
        </p:txBody>
      </p:sp>
      <p:sp>
        <p:nvSpPr>
          <p:cNvPr id="14340" name="Rectangle 3"/>
          <p:cNvSpPr>
            <a:spLocks noChangeArrowheads="1"/>
          </p:cNvSpPr>
          <p:nvPr/>
        </p:nvSpPr>
        <p:spPr bwMode="auto">
          <a:xfrm>
            <a:off x="2819400" y="3048000"/>
            <a:ext cx="5638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171735"/>
                </a:solidFill>
                <a:latin typeface="Colonna MT" charset="0"/>
                <a:cs typeface="Times New Roman" charset="0"/>
              </a:rPr>
              <a:t>The Hebrew term means the total person during his life on earth. Together, husband and wife should experience all that life has to offer, both good and bad—</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in the bad that darkens our days and the good that lightens our ways</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—as a favorite marriage vow reads.  </a:t>
            </a:r>
            <a:endParaRPr lang="en-US" sz="2800" b="1">
              <a:solidFill>
                <a:srgbClr val="171735"/>
              </a:solidFill>
              <a:latin typeface="Colonna MT" charset="0"/>
            </a:endParaRP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1000" fill="hold"/>
                                        <p:tgtEl>
                                          <p:spTgt spid="1433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4339"/>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4339"/>
                                        </p:tgtEl>
                                        <p:attrNameLst>
                                          <p:attrName>ppt_y</p:attrName>
                                        </p:attrNameLst>
                                      </p:cBhvr>
                                      <p:tavLst>
                                        <p:tav tm="0">
                                          <p:val>
                                            <p:strVal val="#ppt_y"/>
                                          </p:val>
                                        </p:tav>
                                        <p:tav tm="100000">
                                          <p:val>
                                            <p:strVal val="#ppt_y"/>
                                          </p:val>
                                        </p:tav>
                                      </p:tavLst>
                                    </p:anim>
                                    <p:animEffect transition="in" filter="fade">
                                      <p:cBhvr>
                                        <p:cTn id="10" dur="1000"/>
                                        <p:tgtEl>
                                          <p:spTgt spid="1433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14340"/>
                                        </p:tgtEl>
                                        <p:attrNameLst>
                                          <p:attrName>style.visibility</p:attrName>
                                        </p:attrNameLst>
                                      </p:cBhvr>
                                      <p:to>
                                        <p:strVal val="visible"/>
                                      </p:to>
                                    </p:set>
                                    <p:anim calcmode="lin" valueType="num">
                                      <p:cBhvr>
                                        <p:cTn id="15" dur="1000" fill="hold"/>
                                        <p:tgtEl>
                                          <p:spTgt spid="1434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14340"/>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14340"/>
                                        </p:tgtEl>
                                        <p:attrNameLst>
                                          <p:attrName>ppt_y</p:attrName>
                                        </p:attrNameLst>
                                      </p:cBhvr>
                                      <p:tavLst>
                                        <p:tav tm="0">
                                          <p:val>
                                            <p:strVal val="#ppt_y"/>
                                          </p:val>
                                        </p:tav>
                                        <p:tav tm="100000">
                                          <p:val>
                                            <p:strVal val="#ppt_y"/>
                                          </p:val>
                                        </p:tav>
                                      </p:tavLst>
                                    </p:anim>
                                    <p:animEffect transition="in" filter="fade">
                                      <p:cBhvr>
                                        <p:cTn id="18" dur="1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1434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4" name="Oval 3"/>
          <p:cNvSpPr/>
          <p:nvPr/>
        </p:nvSpPr>
        <p:spPr>
          <a:xfrm>
            <a:off x="762000" y="609600"/>
            <a:ext cx="7391400" cy="5638800"/>
          </a:xfrm>
          <a:prstGeom prst="ellipse">
            <a:avLst/>
          </a:prstGeom>
          <a:solidFill>
            <a:srgbClr val="171735"/>
          </a:solidFill>
          <a:ln w="63500">
            <a:solidFill>
              <a:srgbClr val="17173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0D7A6"/>
                </a:solidFill>
                <a:latin typeface="Colonna MT" charset="0"/>
              </a:rPr>
              <a:t>Countless women (and occasionally men) have married to gain security and wealth. This is a dangerous path to follow, because riches can so easily be here today and gone tomorrow. Sudden death (or serious sickness) can remove every hope of security, especially if that security has its foundation in material possessions.</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16387" name="Rectangle 2"/>
          <p:cNvSpPr>
            <a:spLocks noChangeArrowheads="1"/>
          </p:cNvSpPr>
          <p:nvPr/>
        </p:nvSpPr>
        <p:spPr bwMode="auto">
          <a:xfrm>
            <a:off x="1981200" y="762000"/>
            <a:ext cx="5638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Like King Solomon, some people get married for political reasons (they think it is the right thing to do).</a:t>
            </a:r>
          </a:p>
        </p:txBody>
      </p:sp>
      <p:sp>
        <p:nvSpPr>
          <p:cNvPr id="16388" name="Rectangle 3"/>
          <p:cNvSpPr>
            <a:spLocks noChangeArrowheads="1"/>
          </p:cNvSpPr>
          <p:nvPr/>
        </p:nvSpPr>
        <p:spPr bwMode="auto">
          <a:xfrm>
            <a:off x="3276600" y="2362200"/>
            <a:ext cx="4953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This wisest of men (before Jesus came into the world) was foolish above all with his 700 wives and 300 concubines.</a:t>
            </a:r>
          </a:p>
        </p:txBody>
      </p:sp>
      <p:sp>
        <p:nvSpPr>
          <p:cNvPr id="16389" name="Rectangle 4"/>
          <p:cNvSpPr>
            <a:spLocks noChangeArrowheads="1"/>
          </p:cNvSpPr>
          <p:nvPr/>
        </p:nvSpPr>
        <p:spPr bwMode="auto">
          <a:xfrm>
            <a:off x="3886200" y="4343400"/>
            <a:ext cx="5257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He could not possibly understand, love, and </a:t>
            </a:r>
            <a:r>
              <a:rPr lang="ja-JP" altLang="en-US" sz="2800" b="1">
                <a:solidFill>
                  <a:srgbClr val="DCA330"/>
                </a:solidFill>
                <a:latin typeface="Colonna MT" charset="0"/>
              </a:rPr>
              <a:t>“</a:t>
            </a:r>
            <a:r>
              <a:rPr lang="en-US" sz="2800" b="1">
                <a:solidFill>
                  <a:srgbClr val="DCA330"/>
                </a:solidFill>
                <a:latin typeface="Colonna MT" charset="0"/>
              </a:rPr>
              <a:t>become one flesh</a:t>
            </a:r>
            <a:r>
              <a:rPr lang="ja-JP" altLang="en-US" sz="2800" b="1">
                <a:solidFill>
                  <a:srgbClr val="DCA330"/>
                </a:solidFill>
                <a:latin typeface="Colonna MT" charset="0"/>
              </a:rPr>
              <a:t>”</a:t>
            </a:r>
            <a:r>
              <a:rPr lang="en-US" sz="2800" b="1">
                <a:solidFill>
                  <a:srgbClr val="DCA330"/>
                </a:solidFill>
                <a:latin typeface="Colonna MT" charset="0"/>
              </a:rPr>
              <a:t> with that many women. Solomon began, and just could not seem to stop, finding another wife.</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additive="base">
                                        <p:cTn id="7" dur="500" fill="hold"/>
                                        <p:tgtEl>
                                          <p:spTgt spid="16387"/>
                                        </p:tgtEl>
                                        <p:attrNameLst>
                                          <p:attrName>ppt_x</p:attrName>
                                        </p:attrNameLst>
                                      </p:cBhvr>
                                      <p:tavLst>
                                        <p:tav tm="0">
                                          <p:val>
                                            <p:strVal val="#ppt_x"/>
                                          </p:val>
                                        </p:tav>
                                        <p:tav tm="100000">
                                          <p:val>
                                            <p:strVal val="#ppt_x"/>
                                          </p:val>
                                        </p:tav>
                                      </p:tavLst>
                                    </p:anim>
                                    <p:anim calcmode="lin" valueType="num">
                                      <p:cBhvr additive="base">
                                        <p:cTn id="8" dur="500" fill="hold"/>
                                        <p:tgtEl>
                                          <p:spTgt spid="1638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388"/>
                                        </p:tgtEl>
                                        <p:attrNameLst>
                                          <p:attrName>style.visibility</p:attrName>
                                        </p:attrNameLst>
                                      </p:cBhvr>
                                      <p:to>
                                        <p:strVal val="visible"/>
                                      </p:to>
                                    </p:set>
                                    <p:anim calcmode="lin" valueType="num">
                                      <p:cBhvr additive="base">
                                        <p:cTn id="13" dur="500" fill="hold"/>
                                        <p:tgtEl>
                                          <p:spTgt spid="16388"/>
                                        </p:tgtEl>
                                        <p:attrNameLst>
                                          <p:attrName>ppt_x</p:attrName>
                                        </p:attrNameLst>
                                      </p:cBhvr>
                                      <p:tavLst>
                                        <p:tav tm="0">
                                          <p:val>
                                            <p:strVal val="#ppt_x"/>
                                          </p:val>
                                        </p:tav>
                                        <p:tav tm="100000">
                                          <p:val>
                                            <p:strVal val="#ppt_x"/>
                                          </p:val>
                                        </p:tav>
                                      </p:tavLst>
                                    </p:anim>
                                    <p:anim calcmode="lin" valueType="num">
                                      <p:cBhvr additive="base">
                                        <p:cTn id="14" dur="500" fill="hold"/>
                                        <p:tgtEl>
                                          <p:spTgt spid="1638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389"/>
                                        </p:tgtEl>
                                        <p:attrNameLst>
                                          <p:attrName>style.visibility</p:attrName>
                                        </p:attrNameLst>
                                      </p:cBhvr>
                                      <p:to>
                                        <p:strVal val="visible"/>
                                      </p:to>
                                    </p:set>
                                    <p:anim calcmode="lin" valueType="num">
                                      <p:cBhvr additive="base">
                                        <p:cTn id="19" dur="500" fill="hold"/>
                                        <p:tgtEl>
                                          <p:spTgt spid="16389"/>
                                        </p:tgtEl>
                                        <p:attrNameLst>
                                          <p:attrName>ppt_x</p:attrName>
                                        </p:attrNameLst>
                                      </p:cBhvr>
                                      <p:tavLst>
                                        <p:tav tm="0">
                                          <p:val>
                                            <p:strVal val="#ppt_x"/>
                                          </p:val>
                                        </p:tav>
                                        <p:tav tm="100000">
                                          <p:val>
                                            <p:strVal val="#ppt_x"/>
                                          </p:val>
                                        </p:tav>
                                      </p:tavLst>
                                    </p:anim>
                                    <p:anim calcmode="lin" valueType="num">
                                      <p:cBhvr additive="base">
                                        <p:cTn id="20" dur="500" fill="hold"/>
                                        <p:tgtEl>
                                          <p:spTgt spid="163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P spid="16388" grpId="0"/>
      <p:bldP spid="1638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17411" name="Rectangle 3"/>
          <p:cNvSpPr>
            <a:spLocks noChangeArrowheads="1"/>
          </p:cNvSpPr>
          <p:nvPr/>
        </p:nvSpPr>
        <p:spPr bwMode="auto">
          <a:xfrm>
            <a:off x="2514600" y="3733800"/>
            <a:ext cx="66294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600" b="1">
                <a:solidFill>
                  <a:srgbClr val="47AAFB"/>
                </a:solidFill>
                <a:latin typeface="Colonna MT" charset="0"/>
                <a:cs typeface="Times New Roman" charset="0"/>
              </a:rPr>
              <a:t>With this in mind, God did not set a time limit. Every man determines when he is ready. But when a man bends to the pressure of society, he usually bends to other temptations also. One should never allow anyone to persuade him to marry without knowing that it is God</a:t>
            </a:r>
            <a:r>
              <a:rPr lang="ja-JP" altLang="en-US" sz="2600" b="1">
                <a:solidFill>
                  <a:srgbClr val="47AAFB"/>
                </a:solidFill>
                <a:latin typeface="Colonna MT" charset="0"/>
                <a:cs typeface="Times New Roman" charset="0"/>
              </a:rPr>
              <a:t>’</a:t>
            </a:r>
            <a:r>
              <a:rPr lang="en-US" sz="2600" b="1">
                <a:solidFill>
                  <a:srgbClr val="47AAFB"/>
                </a:solidFill>
                <a:latin typeface="Colonna MT" charset="0"/>
                <a:cs typeface="Times New Roman" charset="0"/>
              </a:rPr>
              <a:t>s will for his life.</a:t>
            </a:r>
            <a:endParaRPr lang="en-US" sz="2600" b="1">
              <a:solidFill>
                <a:srgbClr val="47AAFB"/>
              </a:solidFill>
              <a:latin typeface="Colonna MT" charset="0"/>
            </a:endParaRPr>
          </a:p>
        </p:txBody>
      </p:sp>
      <p:sp>
        <p:nvSpPr>
          <p:cNvPr id="17412" name="Rectangle 3"/>
          <p:cNvSpPr>
            <a:spLocks noChangeArrowheads="1"/>
          </p:cNvSpPr>
          <p:nvPr/>
        </p:nvSpPr>
        <p:spPr bwMode="auto">
          <a:xfrm>
            <a:off x="2057400" y="533400"/>
            <a:ext cx="61722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600" b="1">
                <a:solidFill>
                  <a:srgbClr val="171735"/>
                </a:solidFill>
                <a:latin typeface="Colonna MT" charset="0"/>
                <a:cs typeface="Times New Roman" charset="0"/>
              </a:rPr>
              <a:t>Many couples have mistakenly joined in marriage because of the pressure of family or society that says you must marry by a certain age. Of all the instructions given in God</a:t>
            </a:r>
            <a:r>
              <a:rPr lang="ja-JP" altLang="en-US" sz="2600" b="1">
                <a:solidFill>
                  <a:srgbClr val="171735"/>
                </a:solidFill>
                <a:latin typeface="Colonna MT" charset="0"/>
                <a:cs typeface="Times New Roman" charset="0"/>
              </a:rPr>
              <a:t>’</a:t>
            </a:r>
            <a:r>
              <a:rPr lang="en-US" sz="2600" b="1">
                <a:solidFill>
                  <a:srgbClr val="171735"/>
                </a:solidFill>
                <a:latin typeface="Colonna MT" charset="0"/>
                <a:cs typeface="Times New Roman" charset="0"/>
              </a:rPr>
              <a:t>s Word about marriage, an age limit or time to marry is never mentioned. God created every man different. </a:t>
            </a:r>
            <a:endParaRPr lang="en-US" sz="2600">
              <a:latin typeface="Colonna MT" charset="0"/>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dissolve">
                                      <p:cBhvr>
                                        <p:cTn id="7" dur="500"/>
                                        <p:tgtEl>
                                          <p:spTgt spid="174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411"/>
                                        </p:tgtEl>
                                        <p:attrNameLst>
                                          <p:attrName>style.visibility</p:attrName>
                                        </p:attrNameLst>
                                      </p:cBhvr>
                                      <p:to>
                                        <p:strVal val="visible"/>
                                      </p:to>
                                    </p:set>
                                    <p:animEffect transition="in" filter="dissolve">
                                      <p:cBhvr>
                                        <p:cTn id="12"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1741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3" name="Rectangle 2"/>
          <p:cNvSpPr/>
          <p:nvPr/>
        </p:nvSpPr>
        <p:spPr>
          <a:xfrm>
            <a:off x="304800" y="304800"/>
            <a:ext cx="4572000" cy="5693866"/>
          </a:xfrm>
          <a:prstGeom prst="rect">
            <a:avLst/>
          </a:prstGeom>
          <a:solidFill>
            <a:srgbClr val="F0D7A6"/>
          </a:solidFill>
          <a:ln w="101600">
            <a:solidFill>
              <a:srgbClr val="171735"/>
            </a:solidFill>
          </a:ln>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171735"/>
                </a:solidFill>
                <a:latin typeface="Colonna MT" charset="0"/>
              </a:rPr>
              <a:t>In some cultures marriage is forced on the children as a means to continue the extended family or clan. Polygamy is common in cases where the union does not produce children. In these places it is a common practice for girls to have children long before they are married just to prove that they are able to produce an heir.</a:t>
            </a:r>
          </a:p>
        </p:txBody>
      </p:sp>
      <p:pic>
        <p:nvPicPr>
          <p:cNvPr id="18439" name="Picture 7" descr="C:\Users\Candra Poitras\Pictures\African_Polygamy[1].jpg"/>
          <p:cNvPicPr>
            <a:picLocks noChangeAspect="1" noChangeArrowheads="1"/>
          </p:cNvPicPr>
          <p:nvPr/>
        </p:nvPicPr>
        <p:blipFill>
          <a:blip r:embed="rId3" cstate="print"/>
          <a:srcRect/>
          <a:stretch>
            <a:fillRect/>
          </a:stretch>
        </p:blipFill>
        <p:spPr bwMode="auto">
          <a:xfrm>
            <a:off x="5105400" y="3048000"/>
            <a:ext cx="3829948" cy="3657600"/>
          </a:xfrm>
          <a:prstGeom prst="ellipse">
            <a:avLst/>
          </a:prstGeom>
          <a:ln w="88900" cap="rnd">
            <a:solidFill>
              <a:srgbClr val="BA063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prst="relaxedInset"/>
            <a:contourClr>
              <a:srgbClr val="333333"/>
            </a:contourClr>
          </a:sp3d>
        </p:spPr>
      </p:pic>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9" presetClass="entr" presetSubtype="0" decel="100000" fill="hold" nodeType="clickEffect">
                                  <p:stCondLst>
                                    <p:cond delay="0"/>
                                  </p:stCondLst>
                                  <p:childTnLst>
                                    <p:set>
                                      <p:cBhvr>
                                        <p:cTn id="12" dur="1" fill="hold">
                                          <p:stCondLst>
                                            <p:cond delay="0"/>
                                          </p:stCondLst>
                                        </p:cTn>
                                        <p:tgtEl>
                                          <p:spTgt spid="18439"/>
                                        </p:tgtEl>
                                        <p:attrNameLst>
                                          <p:attrName>style.visibility</p:attrName>
                                        </p:attrNameLst>
                                      </p:cBhvr>
                                      <p:to>
                                        <p:strVal val="visible"/>
                                      </p:to>
                                    </p:set>
                                    <p:anim calcmode="lin" valueType="num">
                                      <p:cBhvr>
                                        <p:cTn id="13" dur="500" fill="hold"/>
                                        <p:tgtEl>
                                          <p:spTgt spid="18439"/>
                                        </p:tgtEl>
                                        <p:attrNameLst>
                                          <p:attrName>ppt_w</p:attrName>
                                        </p:attrNameLst>
                                      </p:cBhvr>
                                      <p:tavLst>
                                        <p:tav tm="0">
                                          <p:val>
                                            <p:fltVal val="0"/>
                                          </p:val>
                                        </p:tav>
                                        <p:tav tm="100000">
                                          <p:val>
                                            <p:strVal val="#ppt_w"/>
                                          </p:val>
                                        </p:tav>
                                      </p:tavLst>
                                    </p:anim>
                                    <p:anim calcmode="lin" valueType="num">
                                      <p:cBhvr>
                                        <p:cTn id="14" dur="500" fill="hold"/>
                                        <p:tgtEl>
                                          <p:spTgt spid="18439"/>
                                        </p:tgtEl>
                                        <p:attrNameLst>
                                          <p:attrName>ppt_h</p:attrName>
                                        </p:attrNameLst>
                                      </p:cBhvr>
                                      <p:tavLst>
                                        <p:tav tm="0">
                                          <p:val>
                                            <p:fltVal val="0"/>
                                          </p:val>
                                        </p:tav>
                                        <p:tav tm="100000">
                                          <p:val>
                                            <p:strVal val="#ppt_h"/>
                                          </p:val>
                                        </p:tav>
                                      </p:tavLst>
                                    </p:anim>
                                    <p:anim calcmode="lin" valueType="num">
                                      <p:cBhvr>
                                        <p:cTn id="15" dur="500" fill="hold"/>
                                        <p:tgtEl>
                                          <p:spTgt spid="18439"/>
                                        </p:tgtEl>
                                        <p:attrNameLst>
                                          <p:attrName>style.rotation</p:attrName>
                                        </p:attrNameLst>
                                      </p:cBhvr>
                                      <p:tavLst>
                                        <p:tav tm="0">
                                          <p:val>
                                            <p:fltVal val="360"/>
                                          </p:val>
                                        </p:tav>
                                        <p:tav tm="100000">
                                          <p:val>
                                            <p:fltVal val="0"/>
                                          </p:val>
                                        </p:tav>
                                      </p:tavLst>
                                    </p:anim>
                                    <p:animEffect transition="in" filter="fade">
                                      <p:cBhvr>
                                        <p:cTn id="16" dur="500"/>
                                        <p:tgtEl>
                                          <p:spTgt spid="184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3" name="Rectangle 2"/>
          <p:cNvSpPr/>
          <p:nvPr/>
        </p:nvSpPr>
        <p:spPr>
          <a:xfrm>
            <a:off x="152400" y="152400"/>
            <a:ext cx="4572000" cy="3539430"/>
          </a:xfrm>
          <a:prstGeom prst="rect">
            <a:avLst/>
          </a:prstGeom>
          <a:solidFill>
            <a:srgbClr val="171735">
              <a:alpha val="64000"/>
            </a:srgbClr>
          </a:solidFill>
          <a:ln w="76200">
            <a:solidFill>
              <a:srgbClr val="DCA330"/>
            </a:solidFill>
          </a:ln>
          <a:scene3d>
            <a:camera prst="orthographicFront"/>
            <a:lightRig rig="threePt" dir="t"/>
          </a:scene3d>
          <a:sp3d>
            <a:bevelT prst="convex"/>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DCA330"/>
                </a:solidFill>
                <a:latin typeface="Colonna MT" charset="0"/>
              </a:rPr>
              <a:t>In many nations of the western world, young people talk of </a:t>
            </a:r>
            <a:r>
              <a:rPr lang="ja-JP" altLang="en-US" sz="2800" b="1">
                <a:solidFill>
                  <a:srgbClr val="DCA330"/>
                </a:solidFill>
                <a:latin typeface="Colonna MT" charset="0"/>
              </a:rPr>
              <a:t>“</a:t>
            </a:r>
            <a:r>
              <a:rPr lang="en-US" sz="2800" b="1">
                <a:solidFill>
                  <a:srgbClr val="DCA330"/>
                </a:solidFill>
                <a:latin typeface="Colonna MT" charset="0"/>
              </a:rPr>
              <a:t>falling in love</a:t>
            </a:r>
            <a:r>
              <a:rPr lang="ja-JP" altLang="en-US" sz="2800" b="1">
                <a:solidFill>
                  <a:srgbClr val="DCA330"/>
                </a:solidFill>
                <a:latin typeface="Colonna MT" charset="0"/>
              </a:rPr>
              <a:t>”</a:t>
            </a:r>
            <a:r>
              <a:rPr lang="en-US" sz="2800" b="1">
                <a:solidFill>
                  <a:srgbClr val="DCA330"/>
                </a:solidFill>
                <a:latin typeface="Colonna MT" charset="0"/>
              </a:rPr>
              <a:t> before they consider marriage. This is given as the only reason (or the most important one) for joining their lives to another person.</a:t>
            </a:r>
          </a:p>
        </p:txBody>
      </p:sp>
      <p:sp>
        <p:nvSpPr>
          <p:cNvPr id="4" name="Rectangle 3"/>
          <p:cNvSpPr/>
          <p:nvPr/>
        </p:nvSpPr>
        <p:spPr>
          <a:xfrm>
            <a:off x="4419600" y="3124200"/>
            <a:ext cx="4572000" cy="3539430"/>
          </a:xfrm>
          <a:prstGeom prst="rect">
            <a:avLst/>
          </a:prstGeom>
          <a:solidFill>
            <a:srgbClr val="171735">
              <a:alpha val="75000"/>
            </a:srgbClr>
          </a:solidFill>
          <a:ln w="76200">
            <a:solidFill>
              <a:srgbClr val="DCA330"/>
            </a:solidFill>
          </a:ln>
          <a:scene3d>
            <a:camera prst="orthographicFront"/>
            <a:lightRig rig="threePt" dir="t"/>
          </a:scene3d>
          <a:sp3d>
            <a:bevelT w="139700" prst="cross"/>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DCA330"/>
                </a:solidFill>
                <a:latin typeface="Colonna MT" charset="0"/>
              </a:rPr>
              <a:t>They will disregard all council of their families and spiritual leaders. They will ignore the biblical reasons for marriage. They will turn their backs on every principle they have learned when they </a:t>
            </a:r>
            <a:r>
              <a:rPr lang="ja-JP" altLang="en-US" sz="2800" b="1">
                <a:solidFill>
                  <a:srgbClr val="DCA330"/>
                </a:solidFill>
                <a:latin typeface="Colonna MT" charset="0"/>
              </a:rPr>
              <a:t>“</a:t>
            </a:r>
            <a:r>
              <a:rPr lang="en-US" sz="2800" b="1">
                <a:solidFill>
                  <a:srgbClr val="DCA330"/>
                </a:solidFill>
                <a:latin typeface="Colonna MT" charset="0"/>
              </a:rPr>
              <a:t>fall in love.</a:t>
            </a:r>
            <a:r>
              <a:rPr lang="ja-JP" altLang="en-US" sz="2800" b="1">
                <a:solidFill>
                  <a:srgbClr val="DCA330"/>
                </a:solidFill>
                <a:latin typeface="Colonna MT" charset="0"/>
              </a:rPr>
              <a:t>”</a:t>
            </a:r>
            <a:endParaRPr lang="en-US" sz="2800" b="1">
              <a:solidFill>
                <a:srgbClr val="DCA330"/>
              </a:solidFill>
              <a:latin typeface="Colonna MT" charset="0"/>
            </a:endParaRP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20483" name="Rectangle 2"/>
          <p:cNvSpPr>
            <a:spLocks noChangeArrowheads="1"/>
          </p:cNvSpPr>
          <p:nvPr/>
        </p:nvSpPr>
        <p:spPr bwMode="auto">
          <a:xfrm>
            <a:off x="2057400" y="457200"/>
            <a:ext cx="7086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171735"/>
                </a:solidFill>
                <a:latin typeface="Colonna MT" charset="0"/>
              </a:rPr>
              <a:t>This term has been misused and misunderstood by most. The love a couple shares </a:t>
            </a:r>
            <a:r>
              <a:rPr lang="en-US" sz="2800" b="1" i="1">
                <a:solidFill>
                  <a:srgbClr val="171735"/>
                </a:solidFill>
                <a:latin typeface="Colonna MT" charset="0"/>
              </a:rPr>
              <a:t>should</a:t>
            </a:r>
            <a:r>
              <a:rPr lang="en-US" sz="2800" b="1">
                <a:solidFill>
                  <a:srgbClr val="171735"/>
                </a:solidFill>
                <a:latin typeface="Colonna MT" charset="0"/>
              </a:rPr>
              <a:t> be the same type of love that Christ has for His bride—the church. The love Christ shows for His bride in no way compares to the </a:t>
            </a:r>
            <a:r>
              <a:rPr lang="ja-JP" altLang="en-US" sz="2800" b="1">
                <a:solidFill>
                  <a:srgbClr val="171735"/>
                </a:solidFill>
                <a:latin typeface="Colonna MT" charset="0"/>
              </a:rPr>
              <a:t>“</a:t>
            </a:r>
            <a:r>
              <a:rPr lang="en-US" sz="2800" b="1">
                <a:solidFill>
                  <a:srgbClr val="171735"/>
                </a:solidFill>
                <a:latin typeface="Colonna MT" charset="0"/>
              </a:rPr>
              <a:t>in love</a:t>
            </a:r>
            <a:r>
              <a:rPr lang="ja-JP" altLang="en-US" sz="2800" b="1">
                <a:solidFill>
                  <a:srgbClr val="171735"/>
                </a:solidFill>
                <a:latin typeface="Colonna MT" charset="0"/>
              </a:rPr>
              <a:t>”</a:t>
            </a:r>
            <a:r>
              <a:rPr lang="en-US" sz="2800" b="1">
                <a:solidFill>
                  <a:srgbClr val="171735"/>
                </a:solidFill>
                <a:latin typeface="Colonna MT" charset="0"/>
              </a:rPr>
              <a:t> talked about here. </a:t>
            </a:r>
          </a:p>
        </p:txBody>
      </p:sp>
      <p:sp>
        <p:nvSpPr>
          <p:cNvPr id="5" name="Flowchart: Terminator 4"/>
          <p:cNvSpPr/>
          <p:nvPr/>
        </p:nvSpPr>
        <p:spPr>
          <a:xfrm>
            <a:off x="2438400" y="3429000"/>
            <a:ext cx="6477000" cy="2590800"/>
          </a:xfrm>
          <a:prstGeom prst="flowChartTerminator">
            <a:avLst/>
          </a:prstGeom>
          <a:solidFill>
            <a:srgbClr val="BA0631"/>
          </a:solidFill>
          <a:ln w="50800">
            <a:solidFill>
              <a:srgbClr val="17173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The Greeks had a word for it: </a:t>
            </a:r>
            <a:endParaRPr lang="en-US" sz="2800" b="1">
              <a:solidFill>
                <a:srgbClr val="171735"/>
              </a:solidFill>
              <a:latin typeface="Colonna MT" charset="0"/>
            </a:endParaRPr>
          </a:p>
          <a:p>
            <a:pPr algn="ctr"/>
            <a:r>
              <a:rPr lang="ja-JP" altLang="en-US" sz="2800" b="1">
                <a:solidFill>
                  <a:srgbClr val="171735"/>
                </a:solidFill>
                <a:latin typeface="Colonna MT" charset="0"/>
                <a:cs typeface="Times New Roman" charset="0"/>
              </a:rPr>
              <a:t>‘</a:t>
            </a:r>
            <a:r>
              <a:rPr lang="en-US" sz="2800" b="1" i="1">
                <a:solidFill>
                  <a:srgbClr val="171735"/>
                </a:solidFill>
                <a:latin typeface="Colonna MT" charset="0"/>
                <a:cs typeface="Times New Roman" charset="0"/>
              </a:rPr>
              <a:t>Eros</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 (physical love) is all take; </a:t>
            </a:r>
            <a:endParaRPr lang="en-US" sz="2800" b="1">
              <a:solidFill>
                <a:srgbClr val="171735"/>
              </a:solidFill>
              <a:latin typeface="Colonna MT" charset="0"/>
            </a:endParaRPr>
          </a:p>
          <a:p>
            <a:pPr algn="ctr"/>
            <a:r>
              <a:rPr lang="ja-JP" altLang="en-US" sz="2800" b="1" i="1">
                <a:solidFill>
                  <a:srgbClr val="171735"/>
                </a:solidFill>
                <a:latin typeface="Colonna MT" charset="0"/>
                <a:cs typeface="Times New Roman" charset="0"/>
              </a:rPr>
              <a:t>‘</a:t>
            </a:r>
            <a:r>
              <a:rPr lang="en-US" sz="2800" b="1" i="1">
                <a:solidFill>
                  <a:srgbClr val="171735"/>
                </a:solidFill>
                <a:latin typeface="Colonna MT" charset="0"/>
                <a:cs typeface="Times New Roman" charset="0"/>
              </a:rPr>
              <a:t>Philia</a:t>
            </a:r>
            <a:r>
              <a:rPr lang="ja-JP" altLang="en-US" sz="2800" b="1" i="1">
                <a:solidFill>
                  <a:srgbClr val="171735"/>
                </a:solidFill>
                <a:latin typeface="Colonna MT" charset="0"/>
                <a:cs typeface="Times New Roman" charset="0"/>
              </a:rPr>
              <a:t>’</a:t>
            </a:r>
            <a:r>
              <a:rPr lang="en-US" sz="2800" b="1">
                <a:solidFill>
                  <a:srgbClr val="171735"/>
                </a:solidFill>
                <a:latin typeface="Colonna MT" charset="0"/>
                <a:cs typeface="Times New Roman" charset="0"/>
              </a:rPr>
              <a:t> (friendship) is give and take; </a:t>
            </a:r>
            <a:endParaRPr lang="en-US" sz="2800" b="1">
              <a:solidFill>
                <a:srgbClr val="171735"/>
              </a:solidFill>
              <a:latin typeface="Colonna MT" charset="0"/>
            </a:endParaRPr>
          </a:p>
          <a:p>
            <a:pPr algn="ctr"/>
            <a:r>
              <a:rPr lang="ja-JP" altLang="en-US" sz="2800" b="1">
                <a:solidFill>
                  <a:srgbClr val="171735"/>
                </a:solidFill>
                <a:latin typeface="Colonna MT" charset="0"/>
                <a:cs typeface="Times New Roman" charset="0"/>
              </a:rPr>
              <a:t>‘</a:t>
            </a:r>
            <a:r>
              <a:rPr lang="en-US" sz="2800" b="1" i="1">
                <a:solidFill>
                  <a:srgbClr val="171735"/>
                </a:solidFill>
                <a:latin typeface="Colonna MT" charset="0"/>
                <a:cs typeface="Times New Roman" charset="0"/>
              </a:rPr>
              <a:t>Agape</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 (Christian love) is all give.</a:t>
            </a:r>
            <a:r>
              <a:rPr lang="ja-JP" altLang="en-US" sz="2800" b="1">
                <a:solidFill>
                  <a:srgbClr val="171735"/>
                </a:solidFill>
                <a:latin typeface="Colonna MT" charset="0"/>
                <a:cs typeface="Times New Roman" charset="0"/>
              </a:rPr>
              <a:t>”</a:t>
            </a:r>
            <a:endParaRPr lang="en-US" sz="2800" b="1">
              <a:solidFill>
                <a:srgbClr val="171735"/>
              </a:solidFill>
              <a:latin typeface="Colonna MT" charset="0"/>
            </a:endParaRPr>
          </a:p>
          <a:p>
            <a:pPr algn="ctr"/>
            <a:r>
              <a:rPr lang="en-US" sz="2800" b="1">
                <a:solidFill>
                  <a:srgbClr val="171735"/>
                </a:solidFill>
                <a:latin typeface="Colonna MT" charset="0"/>
                <a:cs typeface="Times New Roman" charset="0"/>
              </a:rPr>
              <a:t>(G. B. Caird)</a:t>
            </a:r>
            <a:endParaRPr lang="en-US" sz="2800" b="1">
              <a:solidFill>
                <a:srgbClr val="171735"/>
              </a:solidFill>
              <a:latin typeface="Colonna MT" charset="0"/>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1000" fill="hold"/>
                                        <p:tgtEl>
                                          <p:spTgt spid="20483"/>
                                        </p:tgtEl>
                                        <p:attrNameLst>
                                          <p:attrName>ppt_w</p:attrName>
                                        </p:attrNameLst>
                                      </p:cBhvr>
                                      <p:tavLst>
                                        <p:tav tm="0">
                                          <p:val>
                                            <p:strVal val="#ppt_w+.3"/>
                                          </p:val>
                                        </p:tav>
                                        <p:tav tm="100000">
                                          <p:val>
                                            <p:strVal val="#ppt_w"/>
                                          </p:val>
                                        </p:tav>
                                      </p:tavLst>
                                    </p:anim>
                                    <p:anim calcmode="lin" valueType="num">
                                      <p:cBhvr>
                                        <p:cTn id="8" dur="1000" fill="hold"/>
                                        <p:tgtEl>
                                          <p:spTgt spid="20483"/>
                                        </p:tgtEl>
                                        <p:attrNameLst>
                                          <p:attrName>ppt_h</p:attrName>
                                        </p:attrNameLst>
                                      </p:cBhvr>
                                      <p:tavLst>
                                        <p:tav tm="0">
                                          <p:val>
                                            <p:strVal val="#ppt_h"/>
                                          </p:val>
                                        </p:tav>
                                        <p:tav tm="100000">
                                          <p:val>
                                            <p:strVal val="#ppt_h"/>
                                          </p:val>
                                        </p:tav>
                                      </p:tavLst>
                                    </p:anim>
                                    <p:animEffect transition="in" filter="fade">
                                      <p:cBhvr>
                                        <p:cTn id="9" dur="1000"/>
                                        <p:tgtEl>
                                          <p:spTgt spid="2048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506"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21507" name="Rectangle 2"/>
          <p:cNvSpPr>
            <a:spLocks noChangeArrowheads="1"/>
          </p:cNvSpPr>
          <p:nvPr/>
        </p:nvSpPr>
        <p:spPr bwMode="auto">
          <a:xfrm>
            <a:off x="228600" y="152400"/>
            <a:ext cx="4572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0D7A6"/>
                </a:solidFill>
                <a:latin typeface="Colonna MT" charset="0"/>
              </a:rPr>
              <a:t>According to the </a:t>
            </a:r>
            <a:r>
              <a:rPr lang="en-US" sz="2800" b="1" i="1">
                <a:solidFill>
                  <a:srgbClr val="F0D7A6"/>
                </a:solidFill>
                <a:latin typeface="Colonna MT" charset="0"/>
              </a:rPr>
              <a:t>Revell Bible Dictionary:</a:t>
            </a:r>
            <a:r>
              <a:rPr lang="en-US" sz="2800" b="1">
                <a:solidFill>
                  <a:srgbClr val="F0D7A6"/>
                </a:solidFill>
                <a:latin typeface="Colonna MT" charset="0"/>
              </a:rPr>
              <a:t> </a:t>
            </a:r>
            <a:r>
              <a:rPr lang="ja-JP" altLang="en-US" sz="2800" b="1">
                <a:solidFill>
                  <a:srgbClr val="F0D7A6"/>
                </a:solidFill>
                <a:latin typeface="Colonna MT" charset="0"/>
              </a:rPr>
              <a:t>“</a:t>
            </a:r>
            <a:r>
              <a:rPr lang="en-US" sz="2800" b="1">
                <a:solidFill>
                  <a:srgbClr val="F0D7A6"/>
                </a:solidFill>
                <a:latin typeface="Colonna MT" charset="0"/>
              </a:rPr>
              <a:t>The controlling concept when Scripture portrays divine or Christian love is that of commitment.</a:t>
            </a:r>
            <a:r>
              <a:rPr lang="ja-JP" altLang="en-US" sz="2800" b="1">
                <a:solidFill>
                  <a:srgbClr val="F0D7A6"/>
                </a:solidFill>
                <a:latin typeface="Colonna MT" charset="0"/>
              </a:rPr>
              <a:t>”</a:t>
            </a:r>
            <a:r>
              <a:rPr lang="en-US" sz="2800" b="1">
                <a:solidFill>
                  <a:srgbClr val="F0D7A6"/>
                </a:solidFill>
                <a:latin typeface="Colonna MT" charset="0"/>
              </a:rPr>
              <a:t> It further states: </a:t>
            </a:r>
            <a:r>
              <a:rPr lang="ja-JP" altLang="en-US" sz="2800" b="1">
                <a:solidFill>
                  <a:srgbClr val="F0D7A6"/>
                </a:solidFill>
                <a:latin typeface="Colonna MT" charset="0"/>
              </a:rPr>
              <a:t>“</a:t>
            </a:r>
            <a:r>
              <a:rPr lang="en-US" sz="2800" b="1">
                <a:solidFill>
                  <a:srgbClr val="F0D7A6"/>
                </a:solidFill>
                <a:latin typeface="Colonna MT" charset="0"/>
              </a:rPr>
              <a:t>The love human beings have yearned for has at last appeared in Christ. </a:t>
            </a:r>
          </a:p>
        </p:txBody>
      </p:sp>
      <p:sp>
        <p:nvSpPr>
          <p:cNvPr id="21508" name="Rectangle 3"/>
          <p:cNvSpPr>
            <a:spLocks noChangeArrowheads="1"/>
          </p:cNvSpPr>
          <p:nvPr/>
        </p:nvSpPr>
        <p:spPr bwMode="auto">
          <a:xfrm>
            <a:off x="4343400" y="3505200"/>
            <a:ext cx="4572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In him, we discern God</a:t>
            </a:r>
            <a:r>
              <a:rPr lang="ja-JP" altLang="en-US" sz="2800" b="1">
                <a:solidFill>
                  <a:srgbClr val="47AAFB"/>
                </a:solidFill>
                <a:latin typeface="Colonna MT" charset="0"/>
              </a:rPr>
              <a:t>’</a:t>
            </a:r>
            <a:r>
              <a:rPr lang="en-US" sz="2800" b="1">
                <a:solidFill>
                  <a:srgbClr val="47AAFB"/>
                </a:solidFill>
                <a:latin typeface="Colonna MT" charset="0"/>
              </a:rPr>
              <a:t>s love, which is sacrificial, redeeming, unmerited, an expression of the character of the lover rather than dependent on qualities in the beloved.</a:t>
            </a:r>
            <a:r>
              <a:rPr lang="ja-JP" altLang="en-US" sz="2800" b="1">
                <a:solidFill>
                  <a:srgbClr val="47AAFB"/>
                </a:solidFill>
                <a:latin typeface="Colonna MT" charset="0"/>
              </a:rPr>
              <a:t>”</a:t>
            </a:r>
            <a:endParaRPr lang="en-US" sz="2800" b="1">
              <a:solidFill>
                <a:srgbClr val="47AAFB"/>
              </a:solidFill>
              <a:latin typeface="Colonna MT" charset="0"/>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500" fill="hold"/>
                                        <p:tgtEl>
                                          <p:spTgt spid="2150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150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150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1507"/>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21508"/>
                                        </p:tgtEl>
                                        <p:attrNameLst>
                                          <p:attrName>style.visibility</p:attrName>
                                        </p:attrNameLst>
                                      </p:cBhvr>
                                      <p:to>
                                        <p:strVal val="visible"/>
                                      </p:to>
                                    </p:set>
                                    <p:anim calcmode="lin" valueType="num">
                                      <p:cBhvr>
                                        <p:cTn id="15" dur="500" fill="hold"/>
                                        <p:tgtEl>
                                          <p:spTgt spid="21508"/>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21508"/>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21508"/>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215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P spid="2150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4099" name="Rectangle 3"/>
          <p:cNvSpPr>
            <a:spLocks noChangeArrowheads="1"/>
          </p:cNvSpPr>
          <p:nvPr/>
        </p:nvSpPr>
        <p:spPr bwMode="auto">
          <a:xfrm>
            <a:off x="2209800" y="990600"/>
            <a:ext cx="676275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Nevertheless, to avoid fornication, let every man have his own wife,</a:t>
            </a:r>
            <a:endParaRPr lang="en-US" sz="2800" b="1">
              <a:solidFill>
                <a:srgbClr val="47AAFB"/>
              </a:solidFill>
              <a:latin typeface="Colonna MT" charset="0"/>
            </a:endParaRPr>
          </a:p>
          <a:p>
            <a:pPr algn="ctr" eaLnBrk="0" hangingPunct="0"/>
            <a:r>
              <a:rPr lang="en-US" sz="2800" b="1" i="1">
                <a:solidFill>
                  <a:srgbClr val="47AAFB"/>
                </a:solidFill>
                <a:latin typeface="Colonna MT" charset="0"/>
                <a:cs typeface="Times New Roman" charset="0"/>
              </a:rPr>
              <a:t>and let every woman have her own husband</a:t>
            </a:r>
            <a:r>
              <a:rPr lang="ja-JP" altLang="en-US" sz="2800" b="1" i="1">
                <a:solidFill>
                  <a:srgbClr val="47AAFB"/>
                </a:solidFill>
                <a:latin typeface="Colonna MT" charset="0"/>
                <a:cs typeface="Times New Roman" charset="0"/>
              </a:rPr>
              <a:t>”</a:t>
            </a:r>
            <a:endParaRPr lang="en-US" sz="2800" b="1">
              <a:solidFill>
                <a:srgbClr val="47AAFB"/>
              </a:solidFill>
              <a:latin typeface="Colonna MT" charset="0"/>
              <a:cs typeface="Times New Roman" charset="0"/>
            </a:endParaRPr>
          </a:p>
          <a:p>
            <a:pPr algn="ctr" eaLnBrk="0" hangingPunct="0"/>
            <a:r>
              <a:rPr lang="en-US" sz="2800" b="1">
                <a:solidFill>
                  <a:srgbClr val="47AAFB"/>
                </a:solidFill>
                <a:latin typeface="Colonna MT" charset="0"/>
                <a:cs typeface="Times New Roman" charset="0"/>
              </a:rPr>
              <a:t>(I Corinthians 7:2).</a:t>
            </a:r>
            <a:r>
              <a:rPr lang="en-US" sz="2800" b="1">
                <a:solidFill>
                  <a:srgbClr val="47AAFB"/>
                </a:solidFill>
                <a:latin typeface="Colonna MT" charset="0"/>
              </a:rPr>
              <a:t> </a:t>
            </a:r>
          </a:p>
        </p:txBody>
      </p:sp>
      <p:sp>
        <p:nvSpPr>
          <p:cNvPr id="4100" name="Rectangle 3"/>
          <p:cNvSpPr>
            <a:spLocks noChangeArrowheads="1"/>
          </p:cNvSpPr>
          <p:nvPr/>
        </p:nvSpPr>
        <p:spPr bwMode="auto">
          <a:xfrm>
            <a:off x="2895600" y="3124200"/>
            <a:ext cx="51816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Our key verse states the most common reason given for marriage—a strong desire toward a person of the opposite sex—called </a:t>
            </a:r>
            <a:r>
              <a:rPr lang="ja-JP" altLang="en-US" sz="2800" b="1">
                <a:solidFill>
                  <a:srgbClr val="DCA330"/>
                </a:solidFill>
                <a:latin typeface="Colonna MT" charset="0"/>
              </a:rPr>
              <a:t>“</a:t>
            </a:r>
            <a:r>
              <a:rPr lang="en-US" sz="2800" b="1">
                <a:solidFill>
                  <a:srgbClr val="DCA330"/>
                </a:solidFill>
                <a:latin typeface="Colonna MT" charset="0"/>
              </a:rPr>
              <a:t>love</a:t>
            </a:r>
            <a:r>
              <a:rPr lang="ja-JP" altLang="en-US" sz="2800" b="1">
                <a:solidFill>
                  <a:srgbClr val="DCA330"/>
                </a:solidFill>
                <a:latin typeface="Colonna MT" charset="0"/>
              </a:rPr>
              <a:t>”</a:t>
            </a:r>
            <a:r>
              <a:rPr lang="en-US" sz="2800" b="1">
                <a:solidFill>
                  <a:srgbClr val="DCA330"/>
                </a:solidFill>
                <a:latin typeface="Colonna MT" charset="0"/>
              </a:rPr>
              <a:t> by those who do not know the true definition of this word.</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1000" fill="hold"/>
                                        <p:tgtEl>
                                          <p:spTgt spid="4099"/>
                                        </p:tgtEl>
                                        <p:attrNameLst>
                                          <p:attrName>ppt_w</p:attrName>
                                        </p:attrNameLst>
                                      </p:cBhvr>
                                      <p:tavLst>
                                        <p:tav tm="0">
                                          <p:val>
                                            <p:fltVal val="0"/>
                                          </p:val>
                                        </p:tav>
                                        <p:tav tm="100000">
                                          <p:val>
                                            <p:strVal val="#ppt_w"/>
                                          </p:val>
                                        </p:tav>
                                      </p:tavLst>
                                    </p:anim>
                                    <p:anim calcmode="lin" valueType="num">
                                      <p:cBhvr>
                                        <p:cTn id="8" dur="1000" fill="hold"/>
                                        <p:tgtEl>
                                          <p:spTgt spid="4099"/>
                                        </p:tgtEl>
                                        <p:attrNameLst>
                                          <p:attrName>ppt_h</p:attrName>
                                        </p:attrNameLst>
                                      </p:cBhvr>
                                      <p:tavLst>
                                        <p:tav tm="0">
                                          <p:val>
                                            <p:fltVal val="0"/>
                                          </p:val>
                                        </p:tav>
                                        <p:tav tm="100000">
                                          <p:val>
                                            <p:strVal val="#ppt_h"/>
                                          </p:val>
                                        </p:tav>
                                      </p:tavLst>
                                    </p:anim>
                                    <p:anim calcmode="lin" valueType="num">
                                      <p:cBhvr>
                                        <p:cTn id="9" dur="1000" fill="hold"/>
                                        <p:tgtEl>
                                          <p:spTgt spid="409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9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4100"/>
                                        </p:tgtEl>
                                        <p:attrNameLst>
                                          <p:attrName>style.visibility</p:attrName>
                                        </p:attrNameLst>
                                      </p:cBhvr>
                                      <p:to>
                                        <p:strVal val="visible"/>
                                      </p:to>
                                    </p:set>
                                    <p:anim calcmode="lin" valueType="num">
                                      <p:cBhvr>
                                        <p:cTn id="15" dur="1000" fill="hold"/>
                                        <p:tgtEl>
                                          <p:spTgt spid="4100"/>
                                        </p:tgtEl>
                                        <p:attrNameLst>
                                          <p:attrName>ppt_w</p:attrName>
                                        </p:attrNameLst>
                                      </p:cBhvr>
                                      <p:tavLst>
                                        <p:tav tm="0">
                                          <p:val>
                                            <p:fltVal val="0"/>
                                          </p:val>
                                        </p:tav>
                                        <p:tav tm="100000">
                                          <p:val>
                                            <p:strVal val="#ppt_w"/>
                                          </p:val>
                                        </p:tav>
                                      </p:tavLst>
                                    </p:anim>
                                    <p:anim calcmode="lin" valueType="num">
                                      <p:cBhvr>
                                        <p:cTn id="16" dur="1000" fill="hold"/>
                                        <p:tgtEl>
                                          <p:spTgt spid="4100"/>
                                        </p:tgtEl>
                                        <p:attrNameLst>
                                          <p:attrName>ppt_h</p:attrName>
                                        </p:attrNameLst>
                                      </p:cBhvr>
                                      <p:tavLst>
                                        <p:tav tm="0">
                                          <p:val>
                                            <p:fltVal val="0"/>
                                          </p:val>
                                        </p:tav>
                                        <p:tav tm="100000">
                                          <p:val>
                                            <p:strVal val="#ppt_h"/>
                                          </p:val>
                                        </p:tav>
                                      </p:tavLst>
                                    </p:anim>
                                    <p:anim calcmode="lin" valueType="num">
                                      <p:cBhvr>
                                        <p:cTn id="17" dur="1000" fill="hold"/>
                                        <p:tgtEl>
                                          <p:spTgt spid="4100"/>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10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410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3" name="Rectangle 2"/>
          <p:cNvSpPr/>
          <p:nvPr/>
        </p:nvSpPr>
        <p:spPr>
          <a:xfrm>
            <a:off x="152400" y="304800"/>
            <a:ext cx="7239000" cy="1292662"/>
          </a:xfrm>
          <a:prstGeom prst="rect">
            <a:avLst/>
          </a:prstGeom>
          <a:solidFill>
            <a:srgbClr val="BA0631">
              <a:alpha val="74000"/>
            </a:srgbClr>
          </a:solidFill>
          <a:scene3d>
            <a:camera prst="orthographicFront"/>
            <a:lightRig rig="threePt" dir="t"/>
          </a:scene3d>
          <a:sp3d>
            <a:bevelT/>
          </a:sp3d>
        </p:spPr>
        <p:txBody>
          <a:bodyPr>
            <a:spAutoFit/>
          </a:bodyPr>
          <a:lstStyle/>
          <a:p>
            <a:pPr>
              <a:defRPr/>
            </a:pPr>
            <a:r>
              <a:rPr lang="en-US" sz="2600" b="1" i="1" dirty="0">
                <a:solidFill>
                  <a:srgbClr val="DCA330"/>
                </a:solidFill>
                <a:latin typeface="Colonna MT" pitchFamily="82" charset="0"/>
                <a:ea typeface="+mn-ea"/>
              </a:rPr>
              <a:t>The </a:t>
            </a:r>
            <a:r>
              <a:rPr lang="en-US" sz="2600" b="1" i="1" dirty="0" err="1">
                <a:solidFill>
                  <a:srgbClr val="DCA330"/>
                </a:solidFill>
                <a:latin typeface="Colonna MT" pitchFamily="82" charset="0"/>
                <a:ea typeface="+mn-ea"/>
              </a:rPr>
              <a:t>Zondervan</a:t>
            </a:r>
            <a:r>
              <a:rPr lang="en-US" sz="2600" b="1" i="1" dirty="0">
                <a:solidFill>
                  <a:srgbClr val="DCA330"/>
                </a:solidFill>
                <a:latin typeface="Colonna MT" pitchFamily="82" charset="0"/>
                <a:ea typeface="+mn-ea"/>
              </a:rPr>
              <a:t> Pictorial Bible Dictionary</a:t>
            </a:r>
            <a:r>
              <a:rPr lang="en-US" sz="2600" b="1" dirty="0">
                <a:solidFill>
                  <a:srgbClr val="DCA330"/>
                </a:solidFill>
                <a:latin typeface="Colonna MT" pitchFamily="82" charset="0"/>
                <a:ea typeface="+mn-ea"/>
              </a:rPr>
              <a:t> gives us even more insight into the love that Christ patterned for us.</a:t>
            </a:r>
          </a:p>
        </p:txBody>
      </p:sp>
      <p:sp>
        <p:nvSpPr>
          <p:cNvPr id="22531" name="Rectangle 3"/>
          <p:cNvSpPr>
            <a:spLocks noChangeArrowheads="1"/>
          </p:cNvSpPr>
          <p:nvPr/>
        </p:nvSpPr>
        <p:spPr bwMode="auto">
          <a:xfrm>
            <a:off x="457200" y="1943219"/>
            <a:ext cx="8458200" cy="4493538"/>
          </a:xfrm>
          <a:prstGeom prst="rect">
            <a:avLst/>
          </a:prstGeom>
          <a:solidFill>
            <a:srgbClr val="BA0631">
              <a:alpha val="71000"/>
            </a:srgbClr>
          </a:solidFill>
          <a:ln w="9525">
            <a:noFill/>
            <a:miter lim="800000"/>
            <a:headEnd/>
            <a:tailEnd/>
          </a:ln>
          <a:effectLst/>
          <a:scene3d>
            <a:camera prst="orthographicFront"/>
            <a:lightRig rig="threePt" dir="t"/>
          </a:scene3d>
          <a:sp3d>
            <a:bevelT/>
          </a:sp3d>
        </p:spPr>
        <p:txBody>
          <a:bodyPr anchor="ctr">
            <a:spAutoFit/>
          </a:bodyPr>
          <a:lstStyle/>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God not only loves us, He </a:t>
            </a:r>
            <a:r>
              <a:rPr lang="en-US" sz="2600" b="1" i="1" dirty="0">
                <a:solidFill>
                  <a:srgbClr val="DCA330"/>
                </a:solidFill>
                <a:latin typeface="Colonna MT" pitchFamily="82" charset="0"/>
                <a:ea typeface="Times New Roman" pitchFamily="18" charset="0"/>
                <a:cs typeface="Times New Roman" pitchFamily="18" charset="0"/>
              </a:rPr>
              <a:t>is</a:t>
            </a:r>
            <a:r>
              <a:rPr lang="en-US" sz="2600" b="1" dirty="0">
                <a:solidFill>
                  <a:srgbClr val="DCA330"/>
                </a:solidFill>
                <a:latin typeface="Colonna MT" pitchFamily="82" charset="0"/>
                <a:ea typeface="Times New Roman" pitchFamily="18" charset="0"/>
                <a:cs typeface="Times New Roman" pitchFamily="18" charset="0"/>
              </a:rPr>
              <a:t> love (I John 4:8).</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God loves every individual in the whole world (John 3:16; Galatians 2:20).</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God loves us in spite of our sinful actions (Ephesians 2:4-5).</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God proves His love by supplying our needs (Acts 14:17).</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God proved His love by giving His son (Jesus was God manifest in flesh) to die in our place (I John 4:9-10).</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God especially loves those who love Him (John 16:27).</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God corrects those He loves and tries to help them (Hebrews 12:6-10).</a:t>
            </a:r>
          </a:p>
          <a:p>
            <a:pPr eaLnBrk="0" hangingPunct="0">
              <a:buFont typeface="Arial" pitchFamily="34" charset="0"/>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God promises to never leave us (Hebrews 13:5).</a:t>
            </a:r>
            <a:r>
              <a:rPr lang="en-US" sz="2600" b="1" dirty="0">
                <a:solidFill>
                  <a:srgbClr val="DCA330"/>
                </a:solidFill>
                <a:latin typeface="Colonna MT" pitchFamily="82" charset="0"/>
                <a:ea typeface="+mn-ea"/>
              </a:rPr>
              <a:t> </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3554"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4" name="Heart 3"/>
          <p:cNvSpPr/>
          <p:nvPr/>
        </p:nvSpPr>
        <p:spPr>
          <a:xfrm rot="355510">
            <a:off x="2590800" y="990600"/>
            <a:ext cx="6248400" cy="5181600"/>
          </a:xfrm>
          <a:prstGeom prst="heart">
            <a:avLst/>
          </a:prstGeom>
          <a:solidFill>
            <a:srgbClr val="BA0631"/>
          </a:solidFill>
          <a:ln w="95250">
            <a:solidFill>
              <a:srgbClr val="17173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endParaRPr lang="en-US" sz="2800" b="1">
              <a:solidFill>
                <a:srgbClr val="171735"/>
              </a:solidFill>
              <a:latin typeface="Colonna MT" charset="0"/>
              <a:cs typeface="Times New Roman" charset="0"/>
            </a:endParaRPr>
          </a:p>
          <a:p>
            <a:pPr algn="ct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Love is the condition in which the happiness </a:t>
            </a:r>
            <a:endParaRPr lang="en-US" sz="2800" b="1">
              <a:solidFill>
                <a:srgbClr val="171735"/>
              </a:solidFill>
              <a:latin typeface="Colonna MT" charset="0"/>
            </a:endParaRPr>
          </a:p>
          <a:p>
            <a:pPr algn="ctr"/>
            <a:r>
              <a:rPr lang="en-US" sz="2800" b="1">
                <a:solidFill>
                  <a:srgbClr val="171735"/>
                </a:solidFill>
                <a:latin typeface="Colonna MT" charset="0"/>
                <a:cs typeface="Times New Roman" charset="0"/>
              </a:rPr>
              <a:t>of another person is essential to your own.</a:t>
            </a:r>
            <a:r>
              <a:rPr lang="ja-JP" altLang="en-US" sz="2800" b="1">
                <a:solidFill>
                  <a:srgbClr val="171735"/>
                </a:solidFill>
                <a:latin typeface="Colonna MT" charset="0"/>
                <a:cs typeface="Times New Roman" charset="0"/>
              </a:rPr>
              <a:t>”</a:t>
            </a:r>
            <a:endParaRPr lang="en-US" sz="2800" b="1">
              <a:solidFill>
                <a:srgbClr val="171735"/>
              </a:solidFill>
              <a:latin typeface="Colonna MT" charset="0"/>
            </a:endParaRPr>
          </a:p>
          <a:p>
            <a:pPr algn="ctr"/>
            <a:r>
              <a:rPr lang="en-US" sz="2800" b="1">
                <a:solidFill>
                  <a:srgbClr val="171735"/>
                </a:solidFill>
                <a:latin typeface="Colonna MT" charset="0"/>
                <a:cs typeface="Times New Roman" charset="0"/>
              </a:rPr>
              <a:t>(R. A. Heinlein)</a:t>
            </a:r>
            <a:endParaRPr lang="en-US" sz="2800" b="1">
              <a:solidFill>
                <a:srgbClr val="171735"/>
              </a:solidFill>
              <a:latin typeface="Colonna MT" charset="0"/>
            </a:endParaRP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578"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4" name="Rectangle 3"/>
          <p:cNvSpPr/>
          <p:nvPr/>
        </p:nvSpPr>
        <p:spPr>
          <a:xfrm>
            <a:off x="228600" y="457200"/>
            <a:ext cx="8763000" cy="1384995"/>
          </a:xfrm>
          <a:prstGeom prst="rect">
            <a:avLst/>
          </a:prstGeom>
          <a:solidFill>
            <a:srgbClr val="171735"/>
          </a:solidFill>
          <a:ln w="50800">
            <a:solidFill>
              <a:srgbClr val="171735"/>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800" b="1">
                <a:solidFill>
                  <a:srgbClr val="F0D7A6"/>
                </a:solidFill>
                <a:latin typeface="Colonna MT" charset="0"/>
              </a:rPr>
              <a:t>People get married for many reasons. We should remember and practice the ones given in God</a:t>
            </a:r>
            <a:r>
              <a:rPr lang="ja-JP" altLang="en-US" sz="2800" b="1">
                <a:solidFill>
                  <a:srgbClr val="F0D7A6"/>
                </a:solidFill>
                <a:latin typeface="Colonna MT" charset="0"/>
              </a:rPr>
              <a:t>’</a:t>
            </a:r>
            <a:r>
              <a:rPr lang="en-US" sz="2800" b="1">
                <a:solidFill>
                  <a:srgbClr val="F0D7A6"/>
                </a:solidFill>
                <a:latin typeface="Colonna MT" charset="0"/>
              </a:rPr>
              <a:t>s Word. Let</a:t>
            </a:r>
            <a:r>
              <a:rPr lang="ja-JP" altLang="en-US" sz="2800" b="1">
                <a:solidFill>
                  <a:srgbClr val="F0D7A6"/>
                </a:solidFill>
                <a:latin typeface="Colonna MT" charset="0"/>
              </a:rPr>
              <a:t>’</a:t>
            </a:r>
            <a:r>
              <a:rPr lang="en-US" sz="2800" b="1">
                <a:solidFill>
                  <a:srgbClr val="F0D7A6"/>
                </a:solidFill>
                <a:latin typeface="Colonna MT" charset="0"/>
              </a:rPr>
              <a:t>s review them.</a:t>
            </a:r>
          </a:p>
        </p:txBody>
      </p:sp>
      <p:sp>
        <p:nvSpPr>
          <p:cNvPr id="24580" name="Rectangle 4"/>
          <p:cNvSpPr>
            <a:spLocks noChangeArrowheads="1"/>
          </p:cNvSpPr>
          <p:nvPr/>
        </p:nvSpPr>
        <p:spPr bwMode="auto">
          <a:xfrm>
            <a:off x="685800" y="2133600"/>
            <a:ext cx="8229600" cy="4401205"/>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800" b="1">
                <a:solidFill>
                  <a:srgbClr val="BA0631"/>
                </a:solidFill>
                <a:latin typeface="Colonna MT" charset="0"/>
                <a:cs typeface="Times New Roman" charset="0"/>
              </a:rPr>
              <a:t>Marriage is God</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plan to provide a helpmeet for the man (Genesis 2:18).</a:t>
            </a:r>
            <a:endParaRPr lang="en-US" sz="2800" b="1">
              <a:solidFill>
                <a:srgbClr val="BA0631"/>
              </a:solidFill>
              <a:latin typeface="Colonna MT" charset="0"/>
            </a:endParaRPr>
          </a:p>
          <a:p>
            <a:pPr>
              <a:buFontTx/>
              <a:buChar char="•"/>
            </a:pPr>
            <a:r>
              <a:rPr lang="en-US" sz="2800" b="1">
                <a:solidFill>
                  <a:srgbClr val="47AAFB"/>
                </a:solidFill>
                <a:latin typeface="Colonna MT" charset="0"/>
                <a:cs typeface="Times New Roman" charset="0"/>
              </a:rPr>
              <a:t>Marriage is God</a:t>
            </a: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s plan for producing children (Genesis 1: 28). </a:t>
            </a:r>
            <a:endParaRPr lang="en-US" sz="2800" b="1">
              <a:solidFill>
                <a:srgbClr val="47AAFB"/>
              </a:solidFill>
              <a:latin typeface="Colonna MT" charset="0"/>
            </a:endParaRPr>
          </a:p>
          <a:p>
            <a:pPr>
              <a:buFontTx/>
              <a:buChar char="•"/>
            </a:pPr>
            <a:r>
              <a:rPr lang="en-US" sz="2800" b="1">
                <a:solidFill>
                  <a:srgbClr val="F0D7A6"/>
                </a:solidFill>
                <a:latin typeface="Colonna MT" charset="0"/>
                <a:cs typeface="Times New Roman" charset="0"/>
              </a:rPr>
              <a:t>Marriage is meant to be the starting point for families (Genesis 2:24).</a:t>
            </a:r>
            <a:endParaRPr lang="en-US" sz="2800" b="1">
              <a:solidFill>
                <a:srgbClr val="F0D7A6"/>
              </a:solidFill>
              <a:latin typeface="Colonna MT" charset="0"/>
            </a:endParaRPr>
          </a:p>
          <a:p>
            <a:pPr>
              <a:buFontTx/>
              <a:buChar char="•"/>
            </a:pPr>
            <a:r>
              <a:rPr lang="en-US" sz="2800" b="1">
                <a:solidFill>
                  <a:srgbClr val="BA0631"/>
                </a:solidFill>
                <a:latin typeface="Colonna MT" charset="0"/>
                <a:cs typeface="Times New Roman" charset="0"/>
              </a:rPr>
              <a:t>Marriage is designed by God as the honorable way to </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become one flesh</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 (Genesis 2:24-25).</a:t>
            </a:r>
          </a:p>
          <a:p>
            <a:pPr>
              <a:buFont typeface="Arial" charset="0"/>
              <a:buChar char="•"/>
            </a:pPr>
            <a:r>
              <a:rPr lang="en-US" sz="2800" b="1">
                <a:solidFill>
                  <a:srgbClr val="47AAFB"/>
                </a:solidFill>
                <a:latin typeface="Colonna MT" charset="0"/>
                <a:cs typeface="Times New Roman" charset="0"/>
              </a:rPr>
              <a:t>Marriage should be experienced with the same type of love that Christ has for His church (Ephesians 5:25).</a:t>
            </a:r>
            <a:r>
              <a:rPr lang="en-US" sz="2800" b="1">
                <a:solidFill>
                  <a:srgbClr val="47AAFB"/>
                </a:solidFill>
                <a:latin typeface="Colonna MT" charset="0"/>
              </a:rPr>
              <a:t> </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25603" name="Rectangle 2"/>
          <p:cNvSpPr>
            <a:spLocks noChangeArrowheads="1"/>
          </p:cNvSpPr>
          <p:nvPr/>
        </p:nvSpPr>
        <p:spPr bwMode="auto">
          <a:xfrm>
            <a:off x="3276600" y="685800"/>
            <a:ext cx="4572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When a couple follows God</a:t>
            </a:r>
            <a:r>
              <a:rPr lang="ja-JP" altLang="en-US" sz="2800" b="1">
                <a:solidFill>
                  <a:srgbClr val="47AAFB"/>
                </a:solidFill>
                <a:latin typeface="Colonna MT" charset="0"/>
              </a:rPr>
              <a:t>’</a:t>
            </a:r>
            <a:r>
              <a:rPr lang="en-US" sz="2800" b="1">
                <a:solidFill>
                  <a:srgbClr val="47AAFB"/>
                </a:solidFill>
                <a:latin typeface="Colonna MT" charset="0"/>
              </a:rPr>
              <a:t>s whole plan, being careful with every detail, something beautiful grows out of their efforts—a wonderful marriage.</a:t>
            </a:r>
          </a:p>
        </p:txBody>
      </p:sp>
      <p:pic>
        <p:nvPicPr>
          <p:cNvPr id="25605" name="Picture 5" descr="C:\Users\Candra Poitras\Pictures\holding-hands[1].bmp"/>
          <p:cNvPicPr>
            <a:picLocks noChangeAspect="1" noChangeArrowheads="1"/>
          </p:cNvPicPr>
          <p:nvPr/>
        </p:nvPicPr>
        <p:blipFill>
          <a:blip r:embed="rId2" cstate="print"/>
          <a:srcRect/>
          <a:stretch>
            <a:fillRect/>
          </a:stretch>
        </p:blipFill>
        <p:spPr bwMode="auto">
          <a:xfrm>
            <a:off x="4191000" y="3352800"/>
            <a:ext cx="2619375" cy="3326190"/>
          </a:xfrm>
          <a:prstGeom prst="rect">
            <a:avLst/>
          </a:prstGeom>
          <a:ln>
            <a:noFill/>
          </a:ln>
          <a:effectLst>
            <a:softEdge rad="112500"/>
          </a:effectLst>
        </p:spPr>
      </p:pic>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5" presetClass="entr" presetSubtype="0" fill="hold" nodeType="clickEffect">
                                  <p:stCondLst>
                                    <p:cond delay="0"/>
                                  </p:stCondLst>
                                  <p:childTnLst>
                                    <p:set>
                                      <p:cBhvr>
                                        <p:cTn id="12" dur="1" fill="hold">
                                          <p:stCondLst>
                                            <p:cond delay="0"/>
                                          </p:stCondLst>
                                        </p:cTn>
                                        <p:tgtEl>
                                          <p:spTgt spid="25605"/>
                                        </p:tgtEl>
                                        <p:attrNameLst>
                                          <p:attrName>style.visibility</p:attrName>
                                        </p:attrNameLst>
                                      </p:cBhvr>
                                      <p:to>
                                        <p:strVal val="visible"/>
                                      </p:to>
                                    </p:set>
                                    <p:animEffect transition="in" filter="fade">
                                      <p:cBhvr>
                                        <p:cTn id="13" dur="1000"/>
                                        <p:tgtEl>
                                          <p:spTgt spid="25605"/>
                                        </p:tgtEl>
                                      </p:cBhvr>
                                    </p:animEffect>
                                    <p:anim calcmode="lin" valueType="num">
                                      <p:cBhvr>
                                        <p:cTn id="14" dur="1000" fill="hold"/>
                                        <p:tgtEl>
                                          <p:spTgt spid="25605"/>
                                        </p:tgtEl>
                                        <p:attrNameLst>
                                          <p:attrName>style.rotation</p:attrName>
                                        </p:attrNameLst>
                                      </p:cBhvr>
                                      <p:tavLst>
                                        <p:tav tm="0">
                                          <p:val>
                                            <p:fltVal val="720"/>
                                          </p:val>
                                        </p:tav>
                                        <p:tav tm="100000">
                                          <p:val>
                                            <p:fltVal val="0"/>
                                          </p:val>
                                        </p:tav>
                                      </p:tavLst>
                                    </p:anim>
                                    <p:anim calcmode="lin" valueType="num">
                                      <p:cBhvr>
                                        <p:cTn id="15" dur="1000" fill="hold"/>
                                        <p:tgtEl>
                                          <p:spTgt spid="25605"/>
                                        </p:tgtEl>
                                        <p:attrNameLst>
                                          <p:attrName>ppt_h</p:attrName>
                                        </p:attrNameLst>
                                      </p:cBhvr>
                                      <p:tavLst>
                                        <p:tav tm="0">
                                          <p:val>
                                            <p:fltVal val="0"/>
                                          </p:val>
                                        </p:tav>
                                        <p:tav tm="100000">
                                          <p:val>
                                            <p:strVal val="#ppt_h"/>
                                          </p:val>
                                        </p:tav>
                                      </p:tavLst>
                                    </p:anim>
                                    <p:anim calcmode="lin" valueType="num">
                                      <p:cBhvr>
                                        <p:cTn id="16" dur="1000" fill="hold"/>
                                        <p:tgtEl>
                                          <p:spTgt spid="2560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5123" name="Rectangle 2"/>
          <p:cNvSpPr>
            <a:spLocks noChangeArrowheads="1"/>
          </p:cNvSpPr>
          <p:nvPr/>
        </p:nvSpPr>
        <p:spPr bwMode="auto">
          <a:xfrm>
            <a:off x="2971800" y="1905000"/>
            <a:ext cx="5257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This reason has been used as an excuse to marry with little thought to all the other reasons given by God for the joining of a man and woman in the most sacred union of all.</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fill="hold"/>
                                        <p:tgtEl>
                                          <p:spTgt spid="512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12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12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6147" name="Rectangle 2"/>
          <p:cNvSpPr>
            <a:spLocks noChangeArrowheads="1"/>
          </p:cNvSpPr>
          <p:nvPr/>
        </p:nvSpPr>
        <p:spPr bwMode="auto">
          <a:xfrm>
            <a:off x="0" y="457200"/>
            <a:ext cx="5562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800" b="1">
                <a:solidFill>
                  <a:srgbClr val="EED29A"/>
                </a:solidFill>
                <a:latin typeface="Colonna MT" charset="0"/>
              </a:rPr>
              <a:t>“</a:t>
            </a:r>
            <a:r>
              <a:rPr lang="en-US" sz="2800" b="1">
                <a:solidFill>
                  <a:srgbClr val="EED29A"/>
                </a:solidFill>
                <a:latin typeface="Colonna MT" charset="0"/>
              </a:rPr>
              <a:t>Love</a:t>
            </a:r>
            <a:r>
              <a:rPr lang="ja-JP" altLang="en-US" sz="2800" b="1">
                <a:solidFill>
                  <a:srgbClr val="EED29A"/>
                </a:solidFill>
                <a:latin typeface="Colonna MT" charset="0"/>
              </a:rPr>
              <a:t>”</a:t>
            </a:r>
            <a:r>
              <a:rPr lang="en-US" sz="2800" b="1">
                <a:solidFill>
                  <a:srgbClr val="EED29A"/>
                </a:solidFill>
                <a:latin typeface="Colonna MT" charset="0"/>
              </a:rPr>
              <a:t> should be the foundation for the beginning of the family, and Paul gives us a clear definition in his letter to those same Corinthians:</a:t>
            </a:r>
          </a:p>
        </p:txBody>
      </p:sp>
      <p:sp>
        <p:nvSpPr>
          <p:cNvPr id="4" name="Rectangle 3"/>
          <p:cNvSpPr/>
          <p:nvPr/>
        </p:nvSpPr>
        <p:spPr>
          <a:xfrm>
            <a:off x="685800" y="2514600"/>
            <a:ext cx="7924800" cy="3539430"/>
          </a:xfrm>
          <a:prstGeom prst="rect">
            <a:avLst/>
          </a:prstGeom>
          <a:solidFill>
            <a:srgbClr val="F0D7A6"/>
          </a:solidFill>
          <a:ln w="76200">
            <a:solidFill>
              <a:srgbClr val="BA0631"/>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a:solidFill>
                  <a:srgbClr val="BA0631"/>
                </a:solidFill>
                <a:latin typeface="Colonna MT" charset="0"/>
              </a:rPr>
              <a:t>“</a:t>
            </a:r>
            <a:r>
              <a:rPr lang="en-US" sz="2800" b="1">
                <a:solidFill>
                  <a:srgbClr val="BA0631"/>
                </a:solidFill>
                <a:latin typeface="Colonna MT" charset="0"/>
              </a:rPr>
              <a:t>Love is patient and kind. Love is not jealous or boastful or proud or rude. Love does not demand its own way. Love is not irritable, and it keeps no record of when it has been wronged. It is never glad about injustice but rejoices whenever the truth wins out. Love never gives up, never loses faith, is always hopeful, and endures through every circumstance</a:t>
            </a:r>
            <a:r>
              <a:rPr lang="ja-JP" altLang="en-US" sz="2800" b="1">
                <a:solidFill>
                  <a:srgbClr val="BA0631"/>
                </a:solidFill>
                <a:latin typeface="Colonna MT" charset="0"/>
              </a:rPr>
              <a:t>”</a:t>
            </a:r>
            <a:r>
              <a:rPr lang="en-US" sz="2800" b="1">
                <a:solidFill>
                  <a:srgbClr val="BA0631"/>
                </a:solidFill>
                <a:latin typeface="Colonna MT" charset="0"/>
              </a:rPr>
              <a:t> (1 Corinthians 13:4-7, NLT).</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ppt_w</p:attrName>
                                        </p:attrNameLst>
                                      </p:cBhvr>
                                      <p:tavLst>
                                        <p:tav tm="0">
                                          <p:val>
                                            <p:fltVal val="0"/>
                                          </p:val>
                                        </p:tav>
                                        <p:tav tm="100000">
                                          <p:val>
                                            <p:strVal val="#ppt_w"/>
                                          </p:val>
                                        </p:tav>
                                      </p:tavLst>
                                    </p:anim>
                                    <p:anim calcmode="lin" valueType="num">
                                      <p:cBhvr>
                                        <p:cTn id="8" dur="500" fill="hold"/>
                                        <p:tgtEl>
                                          <p:spTgt spid="6147"/>
                                        </p:tgtEl>
                                        <p:attrNameLst>
                                          <p:attrName>ppt_h</p:attrName>
                                        </p:attrNameLst>
                                      </p:cBhvr>
                                      <p:tavLst>
                                        <p:tav tm="0">
                                          <p:val>
                                            <p:fltVal val="0"/>
                                          </p:val>
                                        </p:tav>
                                        <p:tav tm="100000">
                                          <p:val>
                                            <p:strVal val="#ppt_h"/>
                                          </p:val>
                                        </p:tav>
                                      </p:tavLst>
                                    </p:anim>
                                    <p:animEffect transition="in" filter="fade">
                                      <p:cBhvr>
                                        <p:cTn id="9" dur="500"/>
                                        <p:tgtEl>
                                          <p:spTgt spid="614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7171" name="Rectangle 2"/>
          <p:cNvSpPr>
            <a:spLocks noChangeArrowheads="1"/>
          </p:cNvSpPr>
          <p:nvPr/>
        </p:nvSpPr>
        <p:spPr bwMode="auto">
          <a:xfrm>
            <a:off x="2971800" y="1219200"/>
            <a:ext cx="54864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According to </a:t>
            </a:r>
            <a:r>
              <a:rPr lang="en-US" sz="2800" b="1" i="1">
                <a:solidFill>
                  <a:srgbClr val="DCA330"/>
                </a:solidFill>
                <a:latin typeface="Colonna MT" charset="0"/>
              </a:rPr>
              <a:t>Compton</a:t>
            </a:r>
            <a:r>
              <a:rPr lang="ja-JP" altLang="en-US" sz="2800" b="1" i="1">
                <a:solidFill>
                  <a:srgbClr val="DCA330"/>
                </a:solidFill>
                <a:latin typeface="Colonna MT" charset="0"/>
              </a:rPr>
              <a:t>’</a:t>
            </a:r>
            <a:r>
              <a:rPr lang="en-US" sz="2800" b="1" i="1">
                <a:solidFill>
                  <a:srgbClr val="DCA330"/>
                </a:solidFill>
                <a:latin typeface="Colonna MT" charset="0"/>
              </a:rPr>
              <a:t>s Interactive Encyclopedia, </a:t>
            </a:r>
            <a:r>
              <a:rPr lang="en-US" sz="2800" b="1">
                <a:solidFill>
                  <a:srgbClr val="DCA330"/>
                </a:solidFill>
                <a:latin typeface="Colonna MT" charset="0"/>
              </a:rPr>
              <a:t>marriage has been around since the beginning of civilization. It is defined as: </a:t>
            </a:r>
            <a:r>
              <a:rPr lang="ja-JP" altLang="en-US" sz="2800" b="1">
                <a:solidFill>
                  <a:srgbClr val="DCA330"/>
                </a:solidFill>
                <a:latin typeface="Colonna MT" charset="0"/>
              </a:rPr>
              <a:t>“</a:t>
            </a:r>
            <a:r>
              <a:rPr lang="en-US" sz="2800" b="1">
                <a:solidFill>
                  <a:srgbClr val="DCA330"/>
                </a:solidFill>
                <a:latin typeface="Colonna MT" charset="0"/>
              </a:rPr>
              <a:t>a universal institution whereby men and women are joined in a special kind of dependence for the purpose of founding and maintaining a family.</a:t>
            </a:r>
            <a:r>
              <a:rPr lang="ja-JP" altLang="en-US" sz="2800" b="1">
                <a:solidFill>
                  <a:srgbClr val="DCA330"/>
                </a:solidFill>
                <a:latin typeface="Colonna MT" charset="0"/>
              </a:rPr>
              <a:t>”</a:t>
            </a:r>
            <a:endParaRPr lang="en-US" sz="2800" b="1">
              <a:solidFill>
                <a:srgbClr val="DCA330"/>
              </a:solidFill>
              <a:latin typeface="Colonna MT" charset="0"/>
            </a:endParaRP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plus(in)">
                                      <p:cBhvr>
                                        <p:cTn id="7" dur="1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6629400" y="0"/>
            <a:ext cx="2514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 Defining the Family</a:t>
            </a:r>
          </a:p>
        </p:txBody>
      </p:sp>
      <p:sp>
        <p:nvSpPr>
          <p:cNvPr id="8195" name="Rectangle 3"/>
          <p:cNvSpPr>
            <a:spLocks noChangeArrowheads="1"/>
          </p:cNvSpPr>
          <p:nvPr/>
        </p:nvSpPr>
        <p:spPr bwMode="auto">
          <a:xfrm>
            <a:off x="2286000" y="609600"/>
            <a:ext cx="47244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800" b="1">
                <a:solidFill>
                  <a:srgbClr val="171735"/>
                </a:solidFill>
                <a:latin typeface="Colonna MT" charset="0"/>
                <a:cs typeface="Times New Roman" charset="0"/>
              </a:rPr>
              <a:t>Here is the basic purpose and function of marriage, as given by God to Adam and Eve.</a:t>
            </a:r>
            <a:endParaRPr lang="en-US" sz="2800" b="1">
              <a:solidFill>
                <a:srgbClr val="171735"/>
              </a:solidFill>
              <a:latin typeface="Colonna MT" charset="0"/>
            </a:endParaRPr>
          </a:p>
        </p:txBody>
      </p:sp>
      <p:sp>
        <p:nvSpPr>
          <p:cNvPr id="8196" name="Rectangle 4"/>
          <p:cNvSpPr>
            <a:spLocks noChangeArrowheads="1"/>
          </p:cNvSpPr>
          <p:nvPr/>
        </p:nvSpPr>
        <p:spPr bwMode="auto">
          <a:xfrm>
            <a:off x="2590800" y="2057400"/>
            <a:ext cx="6324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CC1704"/>
                </a:solidFill>
                <a:latin typeface="Colonna MT" charset="0"/>
                <a:cs typeface="Times New Roman" charset="0"/>
              </a:rPr>
              <a:t>“</a:t>
            </a:r>
            <a:r>
              <a:rPr lang="en-US" sz="2800" b="1" i="1">
                <a:solidFill>
                  <a:srgbClr val="CC1704"/>
                </a:solidFill>
                <a:latin typeface="Colonna MT" charset="0"/>
                <a:cs typeface="Times New Roman" charset="0"/>
              </a:rPr>
              <a:t>So God created man in his own image, in the image of God created he him; male and female created he them. And God blessed them, and God said unto them, Be fruitful, and multiply, and replenish the earth, and subdue it: and have dominion over the fish of the sea, and over the fowl of the air, and over every living thing that moveth upon the earth</a:t>
            </a:r>
            <a:r>
              <a:rPr lang="ja-JP" altLang="en-US" sz="2800" b="1" i="1">
                <a:solidFill>
                  <a:srgbClr val="CC1704"/>
                </a:solidFill>
                <a:latin typeface="Colonna MT" charset="0"/>
                <a:cs typeface="Times New Roman" charset="0"/>
              </a:rPr>
              <a:t>”</a:t>
            </a:r>
            <a:r>
              <a:rPr lang="en-US" sz="2800" b="1">
                <a:solidFill>
                  <a:srgbClr val="CC1704"/>
                </a:solidFill>
                <a:latin typeface="Colonna MT" charset="0"/>
                <a:cs typeface="Times New Roman" charset="0"/>
              </a:rPr>
              <a:t> </a:t>
            </a:r>
            <a:endParaRPr lang="en-US" sz="2800" b="1">
              <a:solidFill>
                <a:srgbClr val="CC1704"/>
              </a:solidFill>
              <a:latin typeface="Colonna MT" charset="0"/>
            </a:endParaRPr>
          </a:p>
          <a:p>
            <a:pPr algn="ctr" eaLnBrk="0" hangingPunct="0"/>
            <a:r>
              <a:rPr lang="en-US" sz="2800" b="1">
                <a:solidFill>
                  <a:srgbClr val="CC1704"/>
                </a:solidFill>
                <a:latin typeface="Colonna MT" charset="0"/>
                <a:cs typeface="Times New Roman" charset="0"/>
              </a:rPr>
              <a:t>(Genesis 1:27-28).</a:t>
            </a:r>
            <a:endParaRPr lang="en-US" sz="2800" b="1">
              <a:solidFill>
                <a:srgbClr val="CC1704"/>
              </a:solidFill>
              <a:latin typeface="Colonna MT" charset="0"/>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500" decel="50000" fill="hold">
                                          <p:stCondLst>
                                            <p:cond delay="0"/>
                                          </p:stCondLst>
                                        </p:cTn>
                                        <p:tgtEl>
                                          <p:spTgt spid="819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19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195"/>
                                        </p:tgtEl>
                                        <p:attrNameLst>
                                          <p:attrName>ppt_w</p:attrName>
                                        </p:attrNameLst>
                                      </p:cBhvr>
                                      <p:tavLst>
                                        <p:tav tm="0">
                                          <p:val>
                                            <p:strVal val="#ppt_w*.05"/>
                                          </p:val>
                                        </p:tav>
                                        <p:tav tm="100000">
                                          <p:val>
                                            <p:strVal val="#ppt_w"/>
                                          </p:val>
                                        </p:tav>
                                      </p:tavLst>
                                    </p:anim>
                                    <p:anim calcmode="lin" valueType="num">
                                      <p:cBhvr>
                                        <p:cTn id="10" dur="1000" fill="hold"/>
                                        <p:tgtEl>
                                          <p:spTgt spid="819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19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19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19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19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8196"/>
                                        </p:tgtEl>
                                        <p:attrNameLst>
                                          <p:attrName>style.visibility</p:attrName>
                                        </p:attrNameLst>
                                      </p:cBhvr>
                                      <p:to>
                                        <p:strVal val="visible"/>
                                      </p:to>
                                    </p:set>
                                    <p:anim calcmode="lin" valueType="num">
                                      <p:cBhvr>
                                        <p:cTn id="19" dur="500" decel="50000" fill="hold">
                                          <p:stCondLst>
                                            <p:cond delay="0"/>
                                          </p:stCondLst>
                                        </p:cTn>
                                        <p:tgtEl>
                                          <p:spTgt spid="819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819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8196"/>
                                        </p:tgtEl>
                                        <p:attrNameLst>
                                          <p:attrName>ppt_w</p:attrName>
                                        </p:attrNameLst>
                                      </p:cBhvr>
                                      <p:tavLst>
                                        <p:tav tm="0">
                                          <p:val>
                                            <p:strVal val="#ppt_w*.05"/>
                                          </p:val>
                                        </p:tav>
                                        <p:tav tm="100000">
                                          <p:val>
                                            <p:strVal val="#ppt_w"/>
                                          </p:val>
                                        </p:tav>
                                      </p:tavLst>
                                    </p:anim>
                                    <p:anim calcmode="lin" valueType="num">
                                      <p:cBhvr>
                                        <p:cTn id="22" dur="1000" fill="hold"/>
                                        <p:tgtEl>
                                          <p:spTgt spid="819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819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819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819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6629400" y="0"/>
            <a:ext cx="2514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 Defining the Family</a:t>
            </a:r>
          </a:p>
        </p:txBody>
      </p:sp>
      <p:sp>
        <p:nvSpPr>
          <p:cNvPr id="9219" name="Rectangle 2"/>
          <p:cNvSpPr>
            <a:spLocks noChangeArrowheads="1"/>
          </p:cNvSpPr>
          <p:nvPr/>
        </p:nvSpPr>
        <p:spPr bwMode="auto">
          <a:xfrm>
            <a:off x="228600" y="228600"/>
            <a:ext cx="51054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0D7A6"/>
                </a:solidFill>
                <a:latin typeface="Colonna MT" charset="0"/>
              </a:rPr>
              <a:t>The need for families is basic to all societies. God designed all creation with families in mind—even the animals and plants. The need for male and female came from the desire (placed in creation by God) for companionship, support, and help throughout life.</a:t>
            </a:r>
          </a:p>
        </p:txBody>
      </p:sp>
      <p:pic>
        <p:nvPicPr>
          <p:cNvPr id="2" name="Picture 3" descr="C:\Users\Candra Poitras\Pictures\pricefamily4[1].g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656686">
            <a:off x="5299492" y="2321651"/>
            <a:ext cx="3162300" cy="3952875"/>
          </a:xfrm>
          <a:prstGeom prst="rect">
            <a:avLst/>
          </a:prstGeom>
          <a:solidFill>
            <a:srgbClr val="FFFFFF">
              <a:shade val="85000"/>
            </a:srgbClr>
          </a:solidFill>
          <a:ln w="190500" cap="rnd">
            <a:solidFill>
              <a:srgbClr val="171735"/>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fade">
                                      <p:cBhvr>
                                        <p:cTn id="7" dur="800" decel="100000"/>
                                        <p:tgtEl>
                                          <p:spTgt spid="9219"/>
                                        </p:tgtEl>
                                      </p:cBhvr>
                                    </p:animEffect>
                                    <p:anim calcmode="lin" valueType="num">
                                      <p:cBhvr>
                                        <p:cTn id="8" dur="800" decel="100000" fill="hold"/>
                                        <p:tgtEl>
                                          <p:spTgt spid="9219"/>
                                        </p:tgtEl>
                                        <p:attrNameLst>
                                          <p:attrName>style.rotation</p:attrName>
                                        </p:attrNameLst>
                                      </p:cBhvr>
                                      <p:tavLst>
                                        <p:tav tm="0">
                                          <p:val>
                                            <p:fltVal val="-90"/>
                                          </p:val>
                                        </p:tav>
                                        <p:tav tm="100000">
                                          <p:val>
                                            <p:fltVal val="0"/>
                                          </p:val>
                                        </p:tav>
                                      </p:tavLst>
                                    </p:anim>
                                    <p:anim calcmode="lin" valueType="num">
                                      <p:cBhvr>
                                        <p:cTn id="9" dur="800" decel="100000" fill="hold"/>
                                        <p:tgtEl>
                                          <p:spTgt spid="9219"/>
                                        </p:tgtEl>
                                        <p:attrNameLst>
                                          <p:attrName>ppt_x</p:attrName>
                                        </p:attrNameLst>
                                      </p:cBhvr>
                                      <p:tavLst>
                                        <p:tav tm="0">
                                          <p:val>
                                            <p:strVal val="#ppt_x+0.4"/>
                                          </p:val>
                                        </p:tav>
                                        <p:tav tm="100000">
                                          <p:val>
                                            <p:strVal val="#ppt_x-0.05"/>
                                          </p:val>
                                        </p:tav>
                                      </p:tavLst>
                                    </p:anim>
                                    <p:anim calcmode="lin" valueType="num">
                                      <p:cBhvr>
                                        <p:cTn id="10" dur="800" decel="100000" fill="hold"/>
                                        <p:tgtEl>
                                          <p:spTgt spid="921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21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219"/>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1" presetClass="entr" presetSubtype="0" fill="hold" nodeType="clickEffect">
                                  <p:stCondLst>
                                    <p:cond delay="0"/>
                                  </p:stCondLst>
                                  <p:iterate type="lt">
                                    <p:tmPct val="5000"/>
                                  </p:iterate>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 calcmode="lin" valueType="num">
                                      <p:cBhvr>
                                        <p:cTn id="19" dur="1000" fill="hold"/>
                                        <p:tgtEl>
                                          <p:spTgt spid="2"/>
                                        </p:tgtEl>
                                        <p:attrNameLst>
                                          <p:attrName>style.rotation</p:attrName>
                                        </p:attrNameLst>
                                      </p:cBhvr>
                                      <p:tavLst>
                                        <p:tav tm="0">
                                          <p:val>
                                            <p:fltVal val="90"/>
                                          </p:val>
                                        </p:tav>
                                        <p:tav tm="100000">
                                          <p:val>
                                            <p:fltVal val="0"/>
                                          </p:val>
                                        </p:tav>
                                      </p:tavLst>
                                    </p:anim>
                                    <p:animEffect transition="in" filter="fade">
                                      <p:cBhvr>
                                        <p:cTn id="2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sp>
        <p:nvSpPr>
          <p:cNvPr id="3" name="Rectangle 2"/>
          <p:cNvSpPr/>
          <p:nvPr/>
        </p:nvSpPr>
        <p:spPr>
          <a:xfrm>
            <a:off x="152400" y="152400"/>
            <a:ext cx="6553200" cy="1938992"/>
          </a:xfrm>
          <a:prstGeom prst="rect">
            <a:avLst/>
          </a:prstGeom>
          <a:solidFill>
            <a:srgbClr val="171735">
              <a:alpha val="69000"/>
            </a:srgbClr>
          </a:solidFill>
          <a:scene3d>
            <a:camera prst="orthographicFront"/>
            <a:lightRig rig="threePt" dir="t"/>
          </a:scene3d>
          <a:sp3d>
            <a:bevelT w="139700" prst="cross"/>
          </a:sp3d>
        </p:spPr>
        <p:txBody>
          <a:bodyPr>
            <a:spAutoFit/>
          </a:bodyPr>
          <a:lstStyle/>
          <a:p>
            <a:pPr>
              <a:defRPr/>
            </a:pPr>
            <a:r>
              <a:rPr lang="en-US" sz="2400" b="1" dirty="0">
                <a:solidFill>
                  <a:srgbClr val="DCA330"/>
                </a:solidFill>
                <a:latin typeface="Colonna MT" pitchFamily="82" charset="0"/>
                <a:ea typeface="+mn-ea"/>
              </a:rPr>
              <a:t>Dr. James Dobson (in his book, </a:t>
            </a:r>
            <a:r>
              <a:rPr lang="en-US" sz="2400" b="1" i="1" dirty="0">
                <a:solidFill>
                  <a:srgbClr val="DCA330"/>
                </a:solidFill>
                <a:latin typeface="Colonna MT" pitchFamily="82" charset="0"/>
                <a:ea typeface="+mn-ea"/>
              </a:rPr>
              <a:t>Solid Answers</a:t>
            </a:r>
            <a:r>
              <a:rPr lang="en-US" sz="2400" b="1" dirty="0">
                <a:solidFill>
                  <a:srgbClr val="DCA330"/>
                </a:solidFill>
                <a:latin typeface="Colonna MT" pitchFamily="82" charset="0"/>
                <a:ea typeface="+mn-ea"/>
              </a:rPr>
              <a:t>), and George Gilder (in his book, </a:t>
            </a:r>
            <a:r>
              <a:rPr lang="en-US" sz="2400" b="1" i="1" dirty="0">
                <a:solidFill>
                  <a:srgbClr val="DCA330"/>
                </a:solidFill>
                <a:latin typeface="Colonna MT" pitchFamily="82" charset="0"/>
                <a:ea typeface="+mn-ea"/>
              </a:rPr>
              <a:t>Men and Marriage</a:t>
            </a:r>
            <a:r>
              <a:rPr lang="en-US" sz="2400" b="1" dirty="0">
                <a:solidFill>
                  <a:srgbClr val="DCA330"/>
                </a:solidFill>
                <a:latin typeface="Colonna MT" pitchFamily="82" charset="0"/>
                <a:ea typeface="+mn-ea"/>
              </a:rPr>
              <a:t>), agree that society cannot survive the death of marriage. Without the institution of marriage, many terrible things would happen:</a:t>
            </a:r>
          </a:p>
        </p:txBody>
      </p:sp>
      <p:sp>
        <p:nvSpPr>
          <p:cNvPr id="10243" name="Rectangle 3"/>
          <p:cNvSpPr>
            <a:spLocks noChangeArrowheads="1"/>
          </p:cNvSpPr>
          <p:nvPr/>
        </p:nvSpPr>
        <p:spPr bwMode="auto">
          <a:xfrm>
            <a:off x="838200" y="2333685"/>
            <a:ext cx="8305800" cy="4524315"/>
          </a:xfrm>
          <a:prstGeom prst="rect">
            <a:avLst/>
          </a:prstGeom>
          <a:solidFill>
            <a:srgbClr val="171735">
              <a:alpha val="69000"/>
            </a:srgbClr>
          </a:solidFill>
          <a:ln w="9525">
            <a:noFill/>
            <a:miter lim="800000"/>
            <a:headEnd/>
            <a:tailEnd/>
          </a:ln>
          <a:effectLst/>
          <a:scene3d>
            <a:camera prst="orthographicFront"/>
            <a:lightRig rig="threePt" dir="t"/>
          </a:scene3d>
          <a:sp3d>
            <a:bevelT w="139700" prst="cross"/>
          </a:sp3d>
        </p:spPr>
        <p:txBody>
          <a:bodyPr anchor="ctr">
            <a:spAutoFit/>
          </a:bodyPr>
          <a:lstStyle/>
          <a:p>
            <a:pPr eaLnBrk="0" hangingPunct="0">
              <a:buFontTx/>
              <a:buChar char="•"/>
              <a:tabLst>
                <a:tab pos="228600" algn="l"/>
              </a:tabLst>
              <a:defRPr/>
            </a:pPr>
            <a:r>
              <a:rPr lang="en-US" sz="2400" b="1" dirty="0">
                <a:solidFill>
                  <a:srgbClr val="DCA330"/>
                </a:solidFill>
                <a:latin typeface="Colonna MT" pitchFamily="82" charset="0"/>
                <a:ea typeface="Times New Roman" pitchFamily="18" charset="0"/>
                <a:cs typeface="Times New Roman" pitchFamily="18" charset="0"/>
              </a:rPr>
              <a:t>Many women would stop having children because they would lack the security needed to raise them.</a:t>
            </a:r>
            <a:endParaRPr lang="en-US" sz="2400" b="1" dirty="0">
              <a:solidFill>
                <a:srgbClr val="DCA330"/>
              </a:solidFill>
              <a:latin typeface="Colonna MT" pitchFamily="82" charset="0"/>
              <a:ea typeface="+mn-ea"/>
            </a:endParaRPr>
          </a:p>
          <a:p>
            <a:pPr eaLnBrk="0" hangingPunct="0">
              <a:buFontTx/>
              <a:buChar char="•"/>
              <a:tabLst>
                <a:tab pos="228600" algn="l"/>
              </a:tabLst>
              <a:defRPr/>
            </a:pPr>
            <a:r>
              <a:rPr lang="en-US" sz="2400" b="1" dirty="0">
                <a:solidFill>
                  <a:srgbClr val="DCA330"/>
                </a:solidFill>
                <a:latin typeface="Colonna MT" pitchFamily="82" charset="0"/>
                <a:ea typeface="Times New Roman" pitchFamily="18" charset="0"/>
                <a:cs typeface="Times New Roman" pitchFamily="18" charset="0"/>
              </a:rPr>
              <a:t>Out-of-wedlock pregnancies and abortion would flourish among children born into homes where godly marriage is not the foundation. </a:t>
            </a:r>
            <a:endParaRPr lang="en-US" sz="2400" b="1" dirty="0">
              <a:solidFill>
                <a:srgbClr val="DCA330"/>
              </a:solidFill>
              <a:latin typeface="Colonna MT" pitchFamily="82" charset="0"/>
              <a:ea typeface="+mn-ea"/>
            </a:endParaRPr>
          </a:p>
          <a:p>
            <a:pPr eaLnBrk="0" hangingPunct="0">
              <a:buFontTx/>
              <a:buChar char="•"/>
              <a:tabLst>
                <a:tab pos="228600" algn="l"/>
              </a:tabLst>
              <a:defRPr/>
            </a:pPr>
            <a:r>
              <a:rPr lang="en-US" sz="2400" b="1" dirty="0">
                <a:solidFill>
                  <a:srgbClr val="DCA330"/>
                </a:solidFill>
                <a:latin typeface="Colonna MT" pitchFamily="82" charset="0"/>
                <a:ea typeface="Times New Roman" pitchFamily="18" charset="0"/>
                <a:cs typeface="Times New Roman" pitchFamily="18" charset="0"/>
              </a:rPr>
              <a:t>Children would grow up in turmoil without the benefit of parental guidance.</a:t>
            </a:r>
            <a:endParaRPr lang="en-US" sz="2400" b="1" dirty="0">
              <a:solidFill>
                <a:srgbClr val="DCA330"/>
              </a:solidFill>
              <a:latin typeface="Colonna MT" pitchFamily="82" charset="0"/>
              <a:ea typeface="+mn-ea"/>
            </a:endParaRPr>
          </a:p>
          <a:p>
            <a:pPr eaLnBrk="0" hangingPunct="0">
              <a:buFontTx/>
              <a:buChar char="•"/>
              <a:tabLst>
                <a:tab pos="228600" algn="l"/>
              </a:tabLst>
              <a:defRPr/>
            </a:pPr>
            <a:r>
              <a:rPr lang="en-US" sz="2400" b="1" dirty="0">
                <a:solidFill>
                  <a:srgbClr val="DCA330"/>
                </a:solidFill>
                <a:latin typeface="Colonna MT" pitchFamily="82" charset="0"/>
                <a:ea typeface="Times New Roman" pitchFamily="18" charset="0"/>
                <a:cs typeface="Times New Roman" pitchFamily="18" charset="0"/>
              </a:rPr>
              <a:t>Sexual abuse would abound. </a:t>
            </a:r>
            <a:endParaRPr lang="en-US" sz="2400" b="1" dirty="0">
              <a:solidFill>
                <a:srgbClr val="DCA330"/>
              </a:solidFill>
              <a:latin typeface="Colonna MT" pitchFamily="82" charset="0"/>
              <a:ea typeface="+mn-ea"/>
            </a:endParaRPr>
          </a:p>
          <a:p>
            <a:pPr eaLnBrk="0" hangingPunct="0">
              <a:buFontTx/>
              <a:buChar char="•"/>
              <a:tabLst>
                <a:tab pos="228600" algn="l"/>
              </a:tabLst>
              <a:defRPr/>
            </a:pPr>
            <a:r>
              <a:rPr lang="en-US" sz="2400" b="1" dirty="0">
                <a:solidFill>
                  <a:srgbClr val="DCA330"/>
                </a:solidFill>
                <a:latin typeface="Colonna MT" pitchFamily="82" charset="0"/>
                <a:ea typeface="Times New Roman" pitchFamily="18" charset="0"/>
                <a:cs typeface="Times New Roman" pitchFamily="18" charset="0"/>
              </a:rPr>
              <a:t>Drug abuse and alcoholism would abound.</a:t>
            </a:r>
            <a:endParaRPr lang="en-US" sz="2400" b="1" dirty="0">
              <a:solidFill>
                <a:srgbClr val="DCA330"/>
              </a:solidFill>
              <a:latin typeface="Colonna MT" pitchFamily="82" charset="0"/>
              <a:ea typeface="+mn-ea"/>
            </a:endParaRPr>
          </a:p>
          <a:p>
            <a:pPr eaLnBrk="0" hangingPunct="0">
              <a:buFontTx/>
              <a:buChar char="•"/>
              <a:tabLst>
                <a:tab pos="228600" algn="l"/>
              </a:tabLst>
              <a:defRPr/>
            </a:pPr>
            <a:r>
              <a:rPr lang="en-US" sz="2400" b="1" dirty="0">
                <a:solidFill>
                  <a:srgbClr val="DCA330"/>
                </a:solidFill>
                <a:latin typeface="Colonna MT" pitchFamily="82" charset="0"/>
                <a:ea typeface="Times New Roman" pitchFamily="18" charset="0"/>
                <a:cs typeface="Times New Roman" pitchFamily="18" charset="0"/>
              </a:rPr>
              <a:t>Legitimate businesses would suffer.</a:t>
            </a:r>
          </a:p>
          <a:p>
            <a:pPr eaLnBrk="0" hangingPunct="0">
              <a:buFont typeface="Arial" pitchFamily="34" charset="0"/>
              <a:buChar char="•"/>
              <a:tabLst>
                <a:tab pos="228600" algn="l"/>
              </a:tabLst>
              <a:defRPr/>
            </a:pPr>
            <a:r>
              <a:rPr lang="en-US" sz="2400" b="1" dirty="0">
                <a:solidFill>
                  <a:srgbClr val="DCA330"/>
                </a:solidFill>
                <a:latin typeface="Colonna MT" pitchFamily="82" charset="0"/>
                <a:ea typeface="Times New Roman" pitchFamily="18" charset="0"/>
                <a:cs typeface="Times New Roman" pitchFamily="18" charset="0"/>
              </a:rPr>
              <a:t>Peace-loving citizens would find themselves besieged by violence and lawlessness.</a:t>
            </a:r>
            <a:r>
              <a:rPr lang="en-US" sz="2400" b="1" dirty="0">
                <a:solidFill>
                  <a:srgbClr val="DCA330"/>
                </a:solidFill>
                <a:latin typeface="Colonna MT" pitchFamily="82" charset="0"/>
                <a:ea typeface="+mn-ea"/>
              </a:rPr>
              <a:t> </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781800" y="0"/>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3: Deciding to Marry</a:t>
            </a:r>
          </a:p>
        </p:txBody>
      </p:sp>
      <p:pic>
        <p:nvPicPr>
          <p:cNvPr id="11269" name="Picture 5" descr="http://www.hazlegrove.com/blog/wp-content/uploads/2009/07/A-baby-girl-and-her-father-on-a-Nantucket-Beach.jpg"/>
          <p:cNvPicPr>
            <a:picLocks noChangeAspect="1" noChangeArrowheads="1"/>
          </p:cNvPicPr>
          <p:nvPr/>
        </p:nvPicPr>
        <p:blipFill>
          <a:blip r:embed="rId3" cstate="print"/>
          <a:srcRect/>
          <a:stretch>
            <a:fillRect/>
          </a:stretch>
        </p:blipFill>
        <p:spPr bwMode="auto">
          <a:xfrm>
            <a:off x="228600" y="1752600"/>
            <a:ext cx="3333750" cy="3333750"/>
          </a:xfrm>
          <a:prstGeom prst="rect">
            <a:avLst/>
          </a:prstGeom>
          <a:ln>
            <a:noFill/>
          </a:ln>
          <a:effectLst>
            <a:softEdge rad="112500"/>
          </a:effectLst>
        </p:spPr>
      </p:pic>
      <p:sp>
        <p:nvSpPr>
          <p:cNvPr id="11268" name="Rectangle 3"/>
          <p:cNvSpPr>
            <a:spLocks noChangeArrowheads="1"/>
          </p:cNvSpPr>
          <p:nvPr/>
        </p:nvSpPr>
        <p:spPr bwMode="auto">
          <a:xfrm flipH="1">
            <a:off x="2438400" y="1219200"/>
            <a:ext cx="64008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171735"/>
                </a:solidFill>
                <a:latin typeface="Colonna MT" charset="0"/>
                <a:cs typeface="Times New Roman" charset="0"/>
              </a:rPr>
              <a:t>Most societies approve of the birth of children within marriage. A major principle of many societies is that every child should have a legitimate father. The father should be present to protect, guard, and be legally responsible for his children. Although children born outside of these protective boundaries can become productive citizens, legal status and social approval begins in the family.</a:t>
            </a:r>
            <a:endParaRPr lang="en-US" sz="2800" b="1">
              <a:solidFill>
                <a:srgbClr val="171735"/>
              </a:solidFill>
              <a:latin typeface="Colonna MT" charset="0"/>
            </a:endParaRP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wipe(down)">
                                      <p:cBhvr>
                                        <p:cTn id="7" dur="580">
                                          <p:stCondLst>
                                            <p:cond delay="0"/>
                                          </p:stCondLst>
                                        </p:cTn>
                                        <p:tgtEl>
                                          <p:spTgt spid="11268"/>
                                        </p:tgtEl>
                                      </p:cBhvr>
                                    </p:animEffect>
                                    <p:anim calcmode="lin" valueType="num">
                                      <p:cBhvr>
                                        <p:cTn id="8" dur="1822" tmFilter="0,0; 0.14,0.36; 0.43,0.73; 0.71,0.91; 1.0,1.0">
                                          <p:stCondLst>
                                            <p:cond delay="0"/>
                                          </p:stCondLst>
                                        </p:cTn>
                                        <p:tgtEl>
                                          <p:spTgt spid="1126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26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26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26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268"/>
                                        </p:tgtEl>
                                        <p:attrNameLst>
                                          <p:attrName>ppt_y</p:attrName>
                                        </p:attrNameLst>
                                      </p:cBhvr>
                                      <p:tavLst>
                                        <p:tav tm="0" fmla="#ppt_y-sin(pi*$)/81">
                                          <p:val>
                                            <p:fltVal val="0"/>
                                          </p:val>
                                        </p:tav>
                                        <p:tav tm="100000">
                                          <p:val>
                                            <p:fltVal val="1"/>
                                          </p:val>
                                        </p:tav>
                                      </p:tavLst>
                                    </p:anim>
                                    <p:animScale>
                                      <p:cBhvr>
                                        <p:cTn id="13" dur="26">
                                          <p:stCondLst>
                                            <p:cond delay="650"/>
                                          </p:stCondLst>
                                        </p:cTn>
                                        <p:tgtEl>
                                          <p:spTgt spid="11268"/>
                                        </p:tgtEl>
                                      </p:cBhvr>
                                      <p:to x="100000" y="60000"/>
                                    </p:animScale>
                                    <p:animScale>
                                      <p:cBhvr>
                                        <p:cTn id="14" dur="166" decel="50000">
                                          <p:stCondLst>
                                            <p:cond delay="676"/>
                                          </p:stCondLst>
                                        </p:cTn>
                                        <p:tgtEl>
                                          <p:spTgt spid="11268"/>
                                        </p:tgtEl>
                                      </p:cBhvr>
                                      <p:to x="100000" y="100000"/>
                                    </p:animScale>
                                    <p:animScale>
                                      <p:cBhvr>
                                        <p:cTn id="15" dur="26">
                                          <p:stCondLst>
                                            <p:cond delay="1312"/>
                                          </p:stCondLst>
                                        </p:cTn>
                                        <p:tgtEl>
                                          <p:spTgt spid="11268"/>
                                        </p:tgtEl>
                                      </p:cBhvr>
                                      <p:to x="100000" y="80000"/>
                                    </p:animScale>
                                    <p:animScale>
                                      <p:cBhvr>
                                        <p:cTn id="16" dur="166" decel="50000">
                                          <p:stCondLst>
                                            <p:cond delay="1338"/>
                                          </p:stCondLst>
                                        </p:cTn>
                                        <p:tgtEl>
                                          <p:spTgt spid="11268"/>
                                        </p:tgtEl>
                                      </p:cBhvr>
                                      <p:to x="100000" y="100000"/>
                                    </p:animScale>
                                    <p:animScale>
                                      <p:cBhvr>
                                        <p:cTn id="17" dur="26">
                                          <p:stCondLst>
                                            <p:cond delay="1642"/>
                                          </p:stCondLst>
                                        </p:cTn>
                                        <p:tgtEl>
                                          <p:spTgt spid="11268"/>
                                        </p:tgtEl>
                                      </p:cBhvr>
                                      <p:to x="100000" y="90000"/>
                                    </p:animScale>
                                    <p:animScale>
                                      <p:cBhvr>
                                        <p:cTn id="18" dur="166" decel="50000">
                                          <p:stCondLst>
                                            <p:cond delay="1668"/>
                                          </p:stCondLst>
                                        </p:cTn>
                                        <p:tgtEl>
                                          <p:spTgt spid="11268"/>
                                        </p:tgtEl>
                                      </p:cBhvr>
                                      <p:to x="100000" y="100000"/>
                                    </p:animScale>
                                    <p:animScale>
                                      <p:cBhvr>
                                        <p:cTn id="19" dur="26">
                                          <p:stCondLst>
                                            <p:cond delay="1808"/>
                                          </p:stCondLst>
                                        </p:cTn>
                                        <p:tgtEl>
                                          <p:spTgt spid="11268"/>
                                        </p:tgtEl>
                                      </p:cBhvr>
                                      <p:to x="100000" y="95000"/>
                                    </p:animScale>
                                    <p:animScale>
                                      <p:cBhvr>
                                        <p:cTn id="20" dur="166" decel="50000">
                                          <p:stCondLst>
                                            <p:cond delay="1834"/>
                                          </p:stCondLst>
                                        </p:cTn>
                                        <p:tgtEl>
                                          <p:spTgt spid="11268"/>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53" presetClass="entr" presetSubtype="0" fill="hold" nodeType="clickEffect">
                                  <p:stCondLst>
                                    <p:cond delay="0"/>
                                  </p:stCondLst>
                                  <p:childTnLst>
                                    <p:set>
                                      <p:cBhvr>
                                        <p:cTn id="24" dur="1" fill="hold">
                                          <p:stCondLst>
                                            <p:cond delay="0"/>
                                          </p:stCondLst>
                                        </p:cTn>
                                        <p:tgtEl>
                                          <p:spTgt spid="11269"/>
                                        </p:tgtEl>
                                        <p:attrNameLst>
                                          <p:attrName>style.visibility</p:attrName>
                                        </p:attrNameLst>
                                      </p:cBhvr>
                                      <p:to>
                                        <p:strVal val="visible"/>
                                      </p:to>
                                    </p:set>
                                    <p:anim calcmode="lin" valueType="num">
                                      <p:cBhvr>
                                        <p:cTn id="25" dur="500" fill="hold"/>
                                        <p:tgtEl>
                                          <p:spTgt spid="11269"/>
                                        </p:tgtEl>
                                        <p:attrNameLst>
                                          <p:attrName>ppt_w</p:attrName>
                                        </p:attrNameLst>
                                      </p:cBhvr>
                                      <p:tavLst>
                                        <p:tav tm="0">
                                          <p:val>
                                            <p:fltVal val="0"/>
                                          </p:val>
                                        </p:tav>
                                        <p:tav tm="100000">
                                          <p:val>
                                            <p:strVal val="#ppt_w"/>
                                          </p:val>
                                        </p:tav>
                                      </p:tavLst>
                                    </p:anim>
                                    <p:anim calcmode="lin" valueType="num">
                                      <p:cBhvr>
                                        <p:cTn id="26" dur="500" fill="hold"/>
                                        <p:tgtEl>
                                          <p:spTgt spid="11269"/>
                                        </p:tgtEl>
                                        <p:attrNameLst>
                                          <p:attrName>ppt_h</p:attrName>
                                        </p:attrNameLst>
                                      </p:cBhvr>
                                      <p:tavLst>
                                        <p:tav tm="0">
                                          <p:val>
                                            <p:fltVal val="0"/>
                                          </p:val>
                                        </p:tav>
                                        <p:tav tm="100000">
                                          <p:val>
                                            <p:strVal val="#ppt_h"/>
                                          </p:val>
                                        </p:tav>
                                      </p:tavLst>
                                    </p:anim>
                                    <p:animEffect transition="in" filter="fade">
                                      <p:cBhvr>
                                        <p:cTn id="27"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1246</TotalTime>
  <Words>1992</Words>
  <Application>Microsoft Macintosh PowerPoint</Application>
  <PresentationFormat>On-screen Show (4:3)</PresentationFormat>
  <Paragraphs>90</Paragraphs>
  <Slides>23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6</cp:revision>
  <dcterms:created xsi:type="dcterms:W3CDTF">2010-10-03T01:07:11Z</dcterms:created>
  <dcterms:modified xsi:type="dcterms:W3CDTF">2018-02-17T17:54:00Z</dcterms:modified>
</cp:coreProperties>
</file>