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A2"/>
    <a:srgbClr val="760076"/>
    <a:srgbClr val="CE7908"/>
    <a:srgbClr val="FFFFCC"/>
    <a:srgbClr val="EDC727"/>
    <a:srgbClr val="D24E04"/>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2" d="100"/>
          <a:sy n="62" d="100"/>
        </p:scale>
        <p:origin x="-28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A7F43D27-A93D-CA49-AEFE-DC767FFD412C}" type="slidenum">
              <a:rPr lang="en-US"/>
              <a:pPr/>
              <a:t>‹#›</a:t>
            </a:fld>
            <a:endParaRPr lang="en-US"/>
          </a:p>
        </p:txBody>
      </p:sp>
    </p:spTree>
    <p:extLst>
      <p:ext uri="{BB962C8B-B14F-4D97-AF65-F5344CB8AC3E}">
        <p14:creationId xmlns:p14="http://schemas.microsoft.com/office/powerpoint/2010/main" val="3775740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93B7EE4-8EF9-5A40-82FB-A851CBFD22A7}" type="slidenum">
              <a:rPr lang="en-US"/>
              <a:pPr/>
              <a:t>‹#›</a:t>
            </a:fld>
            <a:endParaRPr lang="en-US"/>
          </a:p>
        </p:txBody>
      </p:sp>
    </p:spTree>
    <p:extLst>
      <p:ext uri="{BB962C8B-B14F-4D97-AF65-F5344CB8AC3E}">
        <p14:creationId xmlns:p14="http://schemas.microsoft.com/office/powerpoint/2010/main" val="4192128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18E627E-62DB-B04B-8FE3-CE87282A0E37}" type="slidenum">
              <a:rPr lang="en-US"/>
              <a:pPr/>
              <a:t>‹#›</a:t>
            </a:fld>
            <a:endParaRPr lang="en-US"/>
          </a:p>
        </p:txBody>
      </p:sp>
    </p:spTree>
    <p:extLst>
      <p:ext uri="{BB962C8B-B14F-4D97-AF65-F5344CB8AC3E}">
        <p14:creationId xmlns:p14="http://schemas.microsoft.com/office/powerpoint/2010/main" val="3776642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249FFD0-9212-834B-82A7-D6DB908D9B86}" type="slidenum">
              <a:rPr lang="en-US"/>
              <a:pPr/>
              <a:t>‹#›</a:t>
            </a:fld>
            <a:endParaRPr lang="en-US"/>
          </a:p>
        </p:txBody>
      </p:sp>
    </p:spTree>
    <p:extLst>
      <p:ext uri="{BB962C8B-B14F-4D97-AF65-F5344CB8AC3E}">
        <p14:creationId xmlns:p14="http://schemas.microsoft.com/office/powerpoint/2010/main" val="2256791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CF02185-B212-6940-AC54-60C9D86813CA}" type="slidenum">
              <a:rPr lang="en-US"/>
              <a:pPr/>
              <a:t>‹#›</a:t>
            </a:fld>
            <a:endParaRPr lang="en-US"/>
          </a:p>
        </p:txBody>
      </p:sp>
    </p:spTree>
    <p:extLst>
      <p:ext uri="{BB962C8B-B14F-4D97-AF65-F5344CB8AC3E}">
        <p14:creationId xmlns:p14="http://schemas.microsoft.com/office/powerpoint/2010/main" val="3838625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83F814D-DE75-E047-B5AD-8EEB73925715}" type="slidenum">
              <a:rPr lang="en-US"/>
              <a:pPr/>
              <a:t>‹#›</a:t>
            </a:fld>
            <a:endParaRPr lang="en-US"/>
          </a:p>
        </p:txBody>
      </p:sp>
    </p:spTree>
    <p:extLst>
      <p:ext uri="{BB962C8B-B14F-4D97-AF65-F5344CB8AC3E}">
        <p14:creationId xmlns:p14="http://schemas.microsoft.com/office/powerpoint/2010/main" val="3351244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4507C80E-CE78-9242-8283-8F1FB105AC25}" type="slidenum">
              <a:rPr lang="en-US"/>
              <a:pPr/>
              <a:t>‹#›</a:t>
            </a:fld>
            <a:endParaRPr lang="en-US"/>
          </a:p>
        </p:txBody>
      </p:sp>
    </p:spTree>
    <p:extLst>
      <p:ext uri="{BB962C8B-B14F-4D97-AF65-F5344CB8AC3E}">
        <p14:creationId xmlns:p14="http://schemas.microsoft.com/office/powerpoint/2010/main" val="74643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36299E5E-8858-0A43-801D-E00E5BC30E1E}" type="slidenum">
              <a:rPr lang="en-US"/>
              <a:pPr/>
              <a:t>‹#›</a:t>
            </a:fld>
            <a:endParaRPr lang="en-US"/>
          </a:p>
        </p:txBody>
      </p:sp>
    </p:spTree>
    <p:extLst>
      <p:ext uri="{BB962C8B-B14F-4D97-AF65-F5344CB8AC3E}">
        <p14:creationId xmlns:p14="http://schemas.microsoft.com/office/powerpoint/2010/main" val="265255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EE0EC7BE-64F2-6248-9702-46C0E06C3A28}" type="slidenum">
              <a:rPr lang="en-US"/>
              <a:pPr/>
              <a:t>‹#›</a:t>
            </a:fld>
            <a:endParaRPr lang="en-US"/>
          </a:p>
        </p:txBody>
      </p:sp>
    </p:spTree>
    <p:extLst>
      <p:ext uri="{BB962C8B-B14F-4D97-AF65-F5344CB8AC3E}">
        <p14:creationId xmlns:p14="http://schemas.microsoft.com/office/powerpoint/2010/main" val="14227624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FA13BB1-110F-D643-BB8B-A2FFD521300D}" type="slidenum">
              <a:rPr lang="en-US"/>
              <a:pPr/>
              <a:t>‹#›</a:t>
            </a:fld>
            <a:endParaRPr lang="en-US"/>
          </a:p>
        </p:txBody>
      </p:sp>
    </p:spTree>
    <p:extLst>
      <p:ext uri="{BB962C8B-B14F-4D97-AF65-F5344CB8AC3E}">
        <p14:creationId xmlns:p14="http://schemas.microsoft.com/office/powerpoint/2010/main" val="2764657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6A2ED54-EDE8-804A-A537-13A955B1B87A}" type="slidenum">
              <a:rPr lang="en-US"/>
              <a:pPr/>
              <a:t>‹#›</a:t>
            </a:fld>
            <a:endParaRPr lang="en-US"/>
          </a:p>
        </p:txBody>
      </p:sp>
    </p:spTree>
    <p:extLst>
      <p:ext uri="{BB962C8B-B14F-4D97-AF65-F5344CB8AC3E}">
        <p14:creationId xmlns:p14="http://schemas.microsoft.com/office/powerpoint/2010/main" val="19307423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CAFF50B-FB20-4247-9105-A01252F596A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1910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14: The rest of the story</a:t>
            </a:r>
            <a:endParaRPr lang="en-US" sz="2800" b="1" dirty="0">
              <a:solidFill>
                <a:srgbClr val="760076"/>
              </a:solidFill>
              <a:latin typeface="Stencil" pitchFamily="82" charset="0"/>
              <a:ea typeface="+mn-ea"/>
            </a:endParaRPr>
          </a:p>
        </p:txBody>
      </p:sp>
      <p:sp>
        <p:nvSpPr>
          <p:cNvPr id="10" name="TextBox 9"/>
          <p:cNvSpPr txBox="1"/>
          <p:nvPr/>
        </p:nvSpPr>
        <p:spPr>
          <a:xfrm>
            <a:off x="152400" y="54864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12291" name="Rectangle 3"/>
          <p:cNvSpPr>
            <a:spLocks noChangeArrowheads="1"/>
          </p:cNvSpPr>
          <p:nvPr/>
        </p:nvSpPr>
        <p:spPr bwMode="auto">
          <a:xfrm>
            <a:off x="152400" y="152400"/>
            <a:ext cx="45720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3600" b="1" u="sng" dirty="0">
                <a:solidFill>
                  <a:srgbClr val="D24E04"/>
                </a:solidFill>
                <a:latin typeface="Imprint MT Shadow" pitchFamily="82" charset="0"/>
                <a:ea typeface="Times New Roman" pitchFamily="18" charset="0"/>
                <a:cs typeface="Times New Roman" pitchFamily="18" charset="0"/>
              </a:rPr>
              <a:t>Object Lesson</a:t>
            </a:r>
            <a:endParaRPr lang="en-US" sz="3600" dirty="0">
              <a:solidFill>
                <a:srgbClr val="D24E04"/>
              </a:solidFill>
              <a:latin typeface="Imprint MT Shadow" pitchFamily="82" charset="0"/>
              <a:ea typeface="+mn-ea"/>
            </a:endParaRPr>
          </a:p>
        </p:txBody>
      </p:sp>
      <p:sp>
        <p:nvSpPr>
          <p:cNvPr id="5" name="Rectangle 4"/>
          <p:cNvSpPr/>
          <p:nvPr/>
        </p:nvSpPr>
        <p:spPr>
          <a:xfrm>
            <a:off x="533400" y="1066800"/>
            <a:ext cx="7315200" cy="2554545"/>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Jesus used the things around Him to help the people understand His lessons.  He took a little child in His arms and taught a lesson on becoming </a:t>
            </a:r>
            <a:r>
              <a:rPr lang="ja-JP" altLang="en-US" sz="3200" b="1">
                <a:solidFill>
                  <a:srgbClr val="D24E04"/>
                </a:solidFill>
                <a:latin typeface="Imprint MT Shadow" charset="0"/>
              </a:rPr>
              <a:t>“</a:t>
            </a:r>
            <a:r>
              <a:rPr lang="en-US" sz="3200" b="1">
                <a:solidFill>
                  <a:srgbClr val="D24E04"/>
                </a:solidFill>
                <a:latin typeface="Imprint MT Shadow" charset="0"/>
              </a:rPr>
              <a:t>like</a:t>
            </a:r>
            <a:r>
              <a:rPr lang="ja-JP" altLang="en-US" sz="3200" b="1">
                <a:solidFill>
                  <a:srgbClr val="D24E04"/>
                </a:solidFill>
                <a:latin typeface="Imprint MT Shadow" charset="0"/>
              </a:rPr>
              <a:t>”</a:t>
            </a:r>
            <a:r>
              <a:rPr lang="en-US" sz="3200" b="1">
                <a:solidFill>
                  <a:srgbClr val="D24E04"/>
                </a:solidFill>
                <a:latin typeface="Imprint MT Shadow" charset="0"/>
              </a:rPr>
              <a:t> a little child to enter the kingdom of heaven.</a:t>
            </a:r>
          </a:p>
        </p:txBody>
      </p:sp>
      <p:sp>
        <p:nvSpPr>
          <p:cNvPr id="6" name="Rectangle 5"/>
          <p:cNvSpPr/>
          <p:nvPr/>
        </p:nvSpPr>
        <p:spPr>
          <a:xfrm>
            <a:off x="1600200" y="4038600"/>
            <a:ext cx="7315200" cy="2554545"/>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He taught the woman at the well an object lesson by using something she was familiar with—the well.  He told her that the Spirit of God was </a:t>
            </a:r>
            <a:r>
              <a:rPr lang="ja-JP" altLang="en-US" sz="3200" b="1">
                <a:solidFill>
                  <a:srgbClr val="EDC727"/>
                </a:solidFill>
                <a:latin typeface="Imprint MT Shadow" charset="0"/>
              </a:rPr>
              <a:t>“</a:t>
            </a:r>
            <a:r>
              <a:rPr lang="en-US" sz="3200" b="1">
                <a:solidFill>
                  <a:srgbClr val="EDC727"/>
                </a:solidFill>
                <a:latin typeface="Imprint MT Shadow" charset="0"/>
              </a:rPr>
              <a:t>like</a:t>
            </a:r>
            <a:r>
              <a:rPr lang="ja-JP" altLang="en-US" sz="3200" b="1">
                <a:solidFill>
                  <a:srgbClr val="EDC727"/>
                </a:solidFill>
                <a:latin typeface="Imprint MT Shadow" charset="0"/>
              </a:rPr>
              <a:t>”</a:t>
            </a:r>
            <a:r>
              <a:rPr lang="en-US" sz="3200" b="1">
                <a:solidFill>
                  <a:srgbClr val="EDC727"/>
                </a:solidFill>
                <a:latin typeface="Imprint MT Shadow" charset="0"/>
              </a:rPr>
              <a:t> a well of living water.  We can relate to that. </a:t>
            </a: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1000" fill="hold"/>
                                        <p:tgtEl>
                                          <p:spTgt spid="12291"/>
                                        </p:tgtEl>
                                        <p:attrNameLst>
                                          <p:attrName>ppt_w</p:attrName>
                                        </p:attrNameLst>
                                      </p:cBhvr>
                                      <p:tavLst>
                                        <p:tav tm="0">
                                          <p:val>
                                            <p:fltVal val="0"/>
                                          </p:val>
                                        </p:tav>
                                        <p:tav tm="100000">
                                          <p:val>
                                            <p:strVal val="#ppt_w"/>
                                          </p:val>
                                        </p:tav>
                                      </p:tavLst>
                                    </p:anim>
                                    <p:anim calcmode="lin" valueType="num">
                                      <p:cBhvr>
                                        <p:cTn id="8" dur="1000" fill="hold"/>
                                        <p:tgtEl>
                                          <p:spTgt spid="12291"/>
                                        </p:tgtEl>
                                        <p:attrNameLst>
                                          <p:attrName>ppt_h</p:attrName>
                                        </p:attrNameLst>
                                      </p:cBhvr>
                                      <p:tavLst>
                                        <p:tav tm="0">
                                          <p:val>
                                            <p:fltVal val="0"/>
                                          </p:val>
                                        </p:tav>
                                        <p:tav tm="100000">
                                          <p:val>
                                            <p:strVal val="#ppt_h"/>
                                          </p:val>
                                        </p:tav>
                                      </p:tavLst>
                                    </p:anim>
                                    <p:anim calcmode="lin" valueType="num">
                                      <p:cBhvr>
                                        <p:cTn id="9" dur="1000" fill="hold"/>
                                        <p:tgtEl>
                                          <p:spTgt spid="1229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229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152400" y="152400"/>
            <a:ext cx="4191000" cy="4191000"/>
          </a:xfrm>
          <a:prstGeom prst="rect">
            <a:avLst/>
          </a:prstGeom>
          <a:solidFill>
            <a:srgbClr val="0070A2"/>
          </a:solidFill>
          <a:ln w="63500">
            <a:solidFill>
              <a:srgbClr val="FFFFCC"/>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Object lessons give spiritual applications to familiar things.  They take one thing and say </a:t>
            </a:r>
            <a:r>
              <a:rPr lang="ja-JP" altLang="en-US" sz="3200" b="1">
                <a:solidFill>
                  <a:srgbClr val="FFFFCC"/>
                </a:solidFill>
                <a:latin typeface="Imprint MT Shadow" charset="0"/>
              </a:rPr>
              <a:t>“</a:t>
            </a:r>
            <a:r>
              <a:rPr lang="en-US" sz="3200" b="1">
                <a:solidFill>
                  <a:srgbClr val="FFFFCC"/>
                </a:solidFill>
                <a:latin typeface="Imprint MT Shadow" charset="0"/>
              </a:rPr>
              <a:t>this is like</a:t>
            </a:r>
            <a:r>
              <a:rPr lang="ja-JP" altLang="en-US" sz="3200" b="1">
                <a:solidFill>
                  <a:srgbClr val="FFFFCC"/>
                </a:solidFill>
                <a:latin typeface="Imprint MT Shadow" charset="0"/>
              </a:rPr>
              <a:t>”</a:t>
            </a:r>
            <a:r>
              <a:rPr lang="en-US" sz="3200" b="1">
                <a:solidFill>
                  <a:srgbClr val="FFFFCC"/>
                </a:solidFill>
                <a:latin typeface="Imprint MT Shadow" charset="0"/>
              </a:rPr>
              <a:t> another thing.  The word </a:t>
            </a:r>
            <a:r>
              <a:rPr lang="ja-JP" altLang="en-US" sz="3200" b="1">
                <a:solidFill>
                  <a:srgbClr val="FFFFCC"/>
                </a:solidFill>
                <a:latin typeface="Imprint MT Shadow" charset="0"/>
              </a:rPr>
              <a:t>“</a:t>
            </a:r>
            <a:r>
              <a:rPr lang="en-US" sz="3200" b="1">
                <a:solidFill>
                  <a:srgbClr val="FFFFCC"/>
                </a:solidFill>
                <a:latin typeface="Imprint MT Shadow" charset="0"/>
              </a:rPr>
              <a:t>like</a:t>
            </a:r>
            <a:r>
              <a:rPr lang="ja-JP" altLang="en-US" sz="3200" b="1">
                <a:solidFill>
                  <a:srgbClr val="FFFFCC"/>
                </a:solidFill>
                <a:latin typeface="Imprint MT Shadow" charset="0"/>
              </a:rPr>
              <a:t>”</a:t>
            </a:r>
            <a:r>
              <a:rPr lang="en-US" sz="3200" b="1">
                <a:solidFill>
                  <a:srgbClr val="FFFFCC"/>
                </a:solidFill>
                <a:latin typeface="Imprint MT Shadow" charset="0"/>
              </a:rPr>
              <a:t> is an important part of these lessons. </a:t>
            </a:r>
          </a:p>
        </p:txBody>
      </p:sp>
      <p:sp>
        <p:nvSpPr>
          <p:cNvPr id="5" name="Rectangle 4"/>
          <p:cNvSpPr/>
          <p:nvPr/>
        </p:nvSpPr>
        <p:spPr>
          <a:xfrm>
            <a:off x="4648200" y="2514600"/>
            <a:ext cx="4343400" cy="4031873"/>
          </a:xfrm>
          <a:prstGeom prst="rect">
            <a:avLst/>
          </a:prstGeom>
          <a:solidFill>
            <a:srgbClr val="FFFFCC"/>
          </a:solidFill>
          <a:ln w="63500">
            <a:solidFill>
              <a:srgbClr val="0070A2"/>
            </a:solidFill>
          </a:ln>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Object lessons can be used for all ages, but are most effective with older students. Younger students enjoy watching older students use objects to tell a story or teach a lesson.</a:t>
            </a: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2362200" y="1371600"/>
            <a:ext cx="4572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These are only a few ways to involve students in a lesson.  It is by no means a complete list. </a:t>
            </a:r>
          </a:p>
        </p:txBody>
      </p:sp>
      <p:sp>
        <p:nvSpPr>
          <p:cNvPr id="5" name="Rectangle 4"/>
          <p:cNvSpPr/>
          <p:nvPr/>
        </p:nvSpPr>
        <p:spPr>
          <a:xfrm>
            <a:off x="1905000" y="3810000"/>
            <a:ext cx="5562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However, it starts you on your quest for creative ways to share the truths of God’s Word with those who look to you for spiritual food. </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plus(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228600" y="228600"/>
            <a:ext cx="7391400" cy="2954655"/>
          </a:xfrm>
          <a:prstGeom prst="rect">
            <a:avLst/>
          </a:prstGeom>
        </p:spPr>
        <p:txBody>
          <a:bodyPr>
            <a:spAutoFit/>
            <a:scene3d>
              <a:camera prst="orthographicFront"/>
              <a:lightRig rig="threePt" dir="t"/>
            </a:scene3d>
            <a:sp3d extrusionH="57150">
              <a:bevelT w="38100" h="38100"/>
            </a:sp3d>
          </a:bodyPr>
          <a:lstStyle/>
          <a:p>
            <a:pPr algn="ctr">
              <a:defRPr/>
            </a:pPr>
            <a:r>
              <a:rPr lang="en-US" sz="3100" b="1" dirty="0">
                <a:solidFill>
                  <a:srgbClr val="0070A2"/>
                </a:solidFill>
                <a:latin typeface="Imprint MT Shadow" pitchFamily="82" charset="0"/>
                <a:ea typeface="+mn-ea"/>
              </a:rPr>
              <a:t>When you have properly prepared,  (this includes much prayer, lots of study, and consideration of the needs of your students) choosing a method is not difficult.  If one method does not bring the desired results, try a different one next week. </a:t>
            </a:r>
          </a:p>
        </p:txBody>
      </p:sp>
      <p:sp>
        <p:nvSpPr>
          <p:cNvPr id="15363" name="Rectangle 3"/>
          <p:cNvSpPr>
            <a:spLocks noChangeArrowheads="1"/>
          </p:cNvSpPr>
          <p:nvPr/>
        </p:nvSpPr>
        <p:spPr bwMode="auto">
          <a:xfrm>
            <a:off x="2286000" y="3581400"/>
            <a:ext cx="6629400" cy="304698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100" b="1" dirty="0">
                <a:solidFill>
                  <a:srgbClr val="760076"/>
                </a:solidFill>
                <a:latin typeface="Imprint MT Shadow" pitchFamily="82" charset="0"/>
                <a:ea typeface="Times New Roman" pitchFamily="18" charset="0"/>
                <a:cs typeface="Times New Roman" pitchFamily="18" charset="0"/>
              </a:rPr>
              <a:t>The styles used by Jesus, the Master Teacher, are some of the best to be found anywhere, because they work.  That is what you are looking for—the method that works.  Do not give up until you find it.</a:t>
            </a:r>
            <a:endParaRPr lang="en-US" sz="3100" b="1" dirty="0">
              <a:solidFill>
                <a:srgbClr val="760076"/>
              </a:solidFill>
              <a:latin typeface="Imprint MT Shadow" pitchFamily="82" charset="0"/>
              <a:ea typeface="+mn-ea"/>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15363"/>
                                        </p:tgtEl>
                                        <p:attrNameLst>
                                          <p:attrName>style.visibility</p:attrName>
                                        </p:attrNameLst>
                                      </p:cBhvr>
                                      <p:to>
                                        <p:strVal val="visible"/>
                                      </p:to>
                                    </p:set>
                                    <p:anim calcmode="lin" valueType="num">
                                      <p:cBhvr>
                                        <p:cTn id="14" dur="1000" fill="hold"/>
                                        <p:tgtEl>
                                          <p:spTgt spid="15363"/>
                                        </p:tgtEl>
                                        <p:attrNameLst>
                                          <p:attrName>ppt_x</p:attrName>
                                        </p:attrNameLst>
                                      </p:cBhvr>
                                      <p:tavLst>
                                        <p:tav tm="0">
                                          <p:val>
                                            <p:strVal val="#ppt_x-.2"/>
                                          </p:val>
                                        </p:tav>
                                        <p:tav tm="100000">
                                          <p:val>
                                            <p:strVal val="#ppt_x"/>
                                          </p:val>
                                        </p:tav>
                                      </p:tavLst>
                                    </p:anim>
                                    <p:anim calcmode="lin" valueType="num">
                                      <p:cBhvr>
                                        <p:cTn id="15" dur="1000" fill="hold"/>
                                        <p:tgtEl>
                                          <p:spTgt spid="1536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099" name="Rectangle 3"/>
          <p:cNvSpPr>
            <a:spLocks noChangeArrowheads="1"/>
          </p:cNvSpPr>
          <p:nvPr/>
        </p:nvSpPr>
        <p:spPr bwMode="auto">
          <a:xfrm>
            <a:off x="609600" y="1828800"/>
            <a:ext cx="7772400" cy="4401205"/>
          </a:xfrm>
          <a:prstGeom prst="rect">
            <a:avLst/>
          </a:prstGeom>
          <a:noFill/>
          <a:ln w="9525">
            <a:noFill/>
            <a:miter lim="800000"/>
            <a:headEnd/>
            <a:tailEnd/>
          </a:ln>
          <a:effectLst/>
        </p:spPr>
        <p:txBody>
          <a:bodyPr anchor="ctr">
            <a:spAutoFit/>
          </a:bodyPr>
          <a:lstStyle/>
          <a:p>
            <a:pPr algn="ctr" eaLnBrk="0" hangingPunct="0">
              <a:defRPr/>
            </a:pPr>
            <a:r>
              <a:rPr lang="en-US" sz="4000" b="1" i="1" dirty="0">
                <a:ln w="3175">
                  <a:solidFill>
                    <a:sysClr val="windowText" lastClr="000000"/>
                  </a:solidFill>
                </a:ln>
                <a:solidFill>
                  <a:srgbClr val="FFFFCC"/>
                </a:solidFill>
                <a:latin typeface="Imprint MT Shadow" pitchFamily="82" charset="0"/>
                <a:ea typeface="Times New Roman" pitchFamily="18" charset="0"/>
                <a:cs typeface="Times New Roman" pitchFamily="18" charset="0"/>
              </a:rPr>
              <a:t>“And Jesus, when he came out, saw much people, and was moved with compassion toward them, because they were as sheep not having a shepherd: and he began to teach them many things”</a:t>
            </a:r>
            <a:endParaRPr lang="en-US" sz="4000" b="1" dirty="0">
              <a:ln w="3175">
                <a:solidFill>
                  <a:sysClr val="windowText" lastClr="000000"/>
                </a:solidFill>
              </a:ln>
              <a:solidFill>
                <a:srgbClr val="FFFFCC"/>
              </a:solidFill>
              <a:latin typeface="Imprint MT Shadow" pitchFamily="82" charset="0"/>
              <a:ea typeface="+mn-ea"/>
            </a:endParaRPr>
          </a:p>
          <a:p>
            <a:pPr algn="ctr" eaLnBrk="0" hangingPunct="0">
              <a:defRPr/>
            </a:pPr>
            <a:r>
              <a:rPr lang="en-US" sz="4000" b="1" dirty="0">
                <a:ln w="3175">
                  <a:solidFill>
                    <a:sysClr val="windowText" lastClr="000000"/>
                  </a:solidFill>
                </a:ln>
                <a:solidFill>
                  <a:srgbClr val="FFFFCC"/>
                </a:solidFill>
                <a:latin typeface="Imprint MT Shadow" pitchFamily="82" charset="0"/>
                <a:ea typeface="Times New Roman" pitchFamily="18" charset="0"/>
                <a:cs typeface="Times New Roman" pitchFamily="18" charset="0"/>
              </a:rPr>
              <a:t>(Mark 6:34).</a:t>
            </a:r>
            <a:endParaRPr lang="en-US" sz="4000" b="1" dirty="0">
              <a:ln w="3175">
                <a:solidFill>
                  <a:sysClr val="windowText" lastClr="000000"/>
                </a:solidFill>
              </a:ln>
              <a:solidFill>
                <a:srgbClr val="FFFFCC"/>
              </a:solidFill>
              <a:latin typeface="Imprint MT Shadow" pitchFamily="82" charset="0"/>
              <a:ea typeface="+mn-ea"/>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ox(in)">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152400" y="152400"/>
            <a:ext cx="6705600" cy="3046988"/>
          </a:xfrm>
          <a:prstGeom prst="rect">
            <a:avLst/>
          </a:prstGeom>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Many different methods that actively involve the students can be used to teach all ages. Everyone loves to take part and remembers more when personally involved in the learning process. </a:t>
            </a:r>
          </a:p>
        </p:txBody>
      </p:sp>
      <p:pic>
        <p:nvPicPr>
          <p:cNvPr id="5123" name="Picture 3" descr="C:\Users\Candra Poitras\Pictures\blogs-students[1].jpg"/>
          <p:cNvPicPr>
            <a:picLocks noChangeAspect="1" noChangeArrowheads="1"/>
          </p:cNvPicPr>
          <p:nvPr/>
        </p:nvPicPr>
        <p:blipFill>
          <a:blip r:embed="rId3"/>
          <a:srcRect/>
          <a:stretch>
            <a:fillRect/>
          </a:stretch>
        </p:blipFill>
        <p:spPr bwMode="auto">
          <a:xfrm>
            <a:off x="3925888" y="3276600"/>
            <a:ext cx="4989512" cy="332898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strips(downLeft)">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304800" y="228600"/>
            <a:ext cx="46482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Jesus was concerned about the people He taught.  His compassion caused Him to spend much time and effort making sure that they understood His lessons.  He wanted them to think.</a:t>
            </a:r>
          </a:p>
        </p:txBody>
      </p:sp>
      <p:sp>
        <p:nvSpPr>
          <p:cNvPr id="6147" name="Rectangle 3"/>
          <p:cNvSpPr>
            <a:spLocks noChangeArrowheads="1"/>
          </p:cNvSpPr>
          <p:nvPr/>
        </p:nvSpPr>
        <p:spPr bwMode="auto">
          <a:xfrm>
            <a:off x="5105400" y="2514600"/>
            <a:ext cx="3810000" cy="403187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New Roman" pitchFamily="18" charset="0"/>
                <a:cs typeface="Times New Roman" pitchFamily="18" charset="0"/>
              </a:rPr>
              <a:t>He also wanted them to change.  We are looking for the same results.  Here are some methods that will involve the students in the learning process.</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6147"/>
                                        </p:tgtEl>
                                        <p:attrNameLst>
                                          <p:attrName>style.visibility</p:attrName>
                                        </p:attrNameLst>
                                      </p:cBhvr>
                                      <p:to>
                                        <p:strVal val="visible"/>
                                      </p:to>
                                    </p:set>
                                    <p:anim calcmode="lin" valueType="num">
                                      <p:cBhvr>
                                        <p:cTn id="16" dur="500" fill="hold"/>
                                        <p:tgtEl>
                                          <p:spTgt spid="6147"/>
                                        </p:tgtEl>
                                        <p:attrNameLst>
                                          <p:attrName>ppt_w</p:attrName>
                                        </p:attrNameLst>
                                      </p:cBhvr>
                                      <p:tavLst>
                                        <p:tav tm="0">
                                          <p:val>
                                            <p:strVal val="#ppt_w*0.05"/>
                                          </p:val>
                                        </p:tav>
                                        <p:tav tm="100000">
                                          <p:val>
                                            <p:strVal val="#ppt_w"/>
                                          </p:val>
                                        </p:tav>
                                      </p:tavLst>
                                    </p:anim>
                                    <p:anim calcmode="lin" valueType="num">
                                      <p:cBhvr>
                                        <p:cTn id="17" dur="500" fill="hold"/>
                                        <p:tgtEl>
                                          <p:spTgt spid="6147"/>
                                        </p:tgtEl>
                                        <p:attrNameLst>
                                          <p:attrName>ppt_h</p:attrName>
                                        </p:attrNameLst>
                                      </p:cBhvr>
                                      <p:tavLst>
                                        <p:tav tm="0">
                                          <p:val>
                                            <p:strVal val="#ppt_h"/>
                                          </p:val>
                                        </p:tav>
                                        <p:tav tm="100000">
                                          <p:val>
                                            <p:strVal val="#ppt_h"/>
                                          </p:val>
                                        </p:tav>
                                      </p:tavLst>
                                    </p:anim>
                                    <p:anim calcmode="lin" valueType="num">
                                      <p:cBhvr>
                                        <p:cTn id="18" dur="500" fill="hold"/>
                                        <p:tgtEl>
                                          <p:spTgt spid="6147"/>
                                        </p:tgtEl>
                                        <p:attrNameLst>
                                          <p:attrName>ppt_x</p:attrName>
                                        </p:attrNameLst>
                                      </p:cBhvr>
                                      <p:tavLst>
                                        <p:tav tm="0">
                                          <p:val>
                                            <p:strVal val="#ppt_x-.2"/>
                                          </p:val>
                                        </p:tav>
                                        <p:tav tm="100000">
                                          <p:val>
                                            <p:strVal val="#ppt_x"/>
                                          </p:val>
                                        </p:tav>
                                      </p:tavLst>
                                    </p:anim>
                                    <p:anim calcmode="lin" valueType="num">
                                      <p:cBhvr>
                                        <p:cTn id="19" dur="500" fill="hold"/>
                                        <p:tgtEl>
                                          <p:spTgt spid="6147"/>
                                        </p:tgtEl>
                                        <p:attrNameLst>
                                          <p:attrName>ppt_y</p:attrName>
                                        </p:attrNameLst>
                                      </p:cBhvr>
                                      <p:tavLst>
                                        <p:tav tm="0">
                                          <p:val>
                                            <p:strVal val="#ppt_y"/>
                                          </p:val>
                                        </p:tav>
                                        <p:tav tm="100000">
                                          <p:val>
                                            <p:strVal val="#ppt_y"/>
                                          </p:val>
                                        </p:tav>
                                      </p:tavLst>
                                    </p:anim>
                                    <p:animEffect transition="in" filter="fade">
                                      <p:cBhvr>
                                        <p:cTn id="20"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7171" name="Rectangle 3"/>
          <p:cNvSpPr>
            <a:spLocks noChangeArrowheads="1"/>
          </p:cNvSpPr>
          <p:nvPr/>
        </p:nvSpPr>
        <p:spPr bwMode="auto">
          <a:xfrm>
            <a:off x="152400" y="457200"/>
            <a:ext cx="7391400" cy="646331"/>
          </a:xfrm>
          <a:prstGeom prst="rect">
            <a:avLst/>
          </a:prstGeom>
          <a:noFill/>
          <a:ln w="9525">
            <a:noFill/>
            <a:miter lim="800000"/>
            <a:headEnd/>
            <a:tailEnd/>
          </a:ln>
          <a:effectLst/>
        </p:spPr>
        <p:txBody>
          <a:bodyPr anchor="ctr">
            <a:spAutoFit/>
          </a:bodyPr>
          <a:lstStyle/>
          <a:p>
            <a:pPr algn="just" eaLnBrk="0" hangingPunct="0">
              <a:defRPr/>
            </a:pPr>
            <a:r>
              <a:rPr lang="en-US" sz="3600" b="1" u="sng" dirty="0">
                <a:ln>
                  <a:solidFill>
                    <a:sysClr val="windowText" lastClr="000000"/>
                  </a:solidFill>
                </a:ln>
                <a:solidFill>
                  <a:srgbClr val="760076"/>
                </a:solidFill>
                <a:latin typeface="Imprint MT Shadow" pitchFamily="82" charset="0"/>
                <a:ea typeface="Times New Roman" pitchFamily="18" charset="0"/>
                <a:cs typeface="Times New Roman" pitchFamily="18" charset="0"/>
              </a:rPr>
              <a:t>Role-Playing</a:t>
            </a:r>
            <a:endParaRPr lang="en-US" sz="3600" dirty="0">
              <a:ln>
                <a:solidFill>
                  <a:sysClr val="windowText" lastClr="000000"/>
                </a:solidFill>
              </a:ln>
              <a:solidFill>
                <a:srgbClr val="760076"/>
              </a:solidFill>
              <a:latin typeface="Imprint MT Shadow" pitchFamily="82" charset="0"/>
              <a:ea typeface="+mn-ea"/>
            </a:endParaRPr>
          </a:p>
        </p:txBody>
      </p:sp>
      <p:sp>
        <p:nvSpPr>
          <p:cNvPr id="5" name="Rectangle 4"/>
          <p:cNvSpPr/>
          <p:nvPr/>
        </p:nvSpPr>
        <p:spPr>
          <a:xfrm>
            <a:off x="609600" y="1752600"/>
            <a:ext cx="6324600" cy="1077218"/>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Role-playing excites children.  They love to pretend. </a:t>
            </a:r>
          </a:p>
        </p:txBody>
      </p:sp>
      <p:sp>
        <p:nvSpPr>
          <p:cNvPr id="7" name="Rectangle 6"/>
          <p:cNvSpPr/>
          <p:nvPr/>
        </p:nvSpPr>
        <p:spPr>
          <a:xfrm>
            <a:off x="2667000" y="3733800"/>
            <a:ext cx="5943600" cy="2554545"/>
          </a:xfrm>
          <a:prstGeom prst="rect">
            <a:avLst/>
          </a:prstGeom>
        </p:spPr>
        <p:txBody>
          <a:bodyPr>
            <a:spAutoFit/>
          </a:bodyPr>
          <a:lstStyle/>
          <a:p>
            <a:pPr algn="ctr">
              <a:defRPr/>
            </a:pPr>
            <a:r>
              <a:rPr lang="en-US" sz="3200" b="1" dirty="0">
                <a:ln>
                  <a:solidFill>
                    <a:sysClr val="windowText" lastClr="000000"/>
                  </a:solidFill>
                </a:ln>
                <a:solidFill>
                  <a:srgbClr val="CE7908"/>
                </a:solidFill>
                <a:latin typeface="Imprint MT Shadow" pitchFamily="82" charset="0"/>
                <a:ea typeface="+mn-ea"/>
              </a:rPr>
              <a:t>If there is time, repeat the story, choosing a different person to be the Bible character, and see how he thinks his character acted/looked/felt.</a:t>
            </a:r>
            <a:endParaRPr lang="en-US" sz="3200" b="1" dirty="0">
              <a:ln>
                <a:solidFill>
                  <a:sysClr val="windowText" lastClr="000000"/>
                </a:solidFill>
              </a:ln>
              <a:solidFill>
                <a:srgbClr val="CE7908"/>
              </a:solidFill>
              <a:latin typeface="Imprint MT Shadow" pitchFamily="82" charset="0"/>
              <a:ea typeface="+mn-ea"/>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from="(-#ppt_w/2)" to="(#ppt_x)" calcmode="lin" valueType="num">
                                      <p:cBhvr>
                                        <p:cTn id="7" dur="600" fill="hold">
                                          <p:stCondLst>
                                            <p:cond delay="0"/>
                                          </p:stCondLst>
                                        </p:cTn>
                                        <p:tgtEl>
                                          <p:spTgt spid="7171"/>
                                        </p:tgtEl>
                                        <p:attrNameLst>
                                          <p:attrName>ppt_x</p:attrName>
                                        </p:attrNameLst>
                                      </p:cBhvr>
                                    </p:anim>
                                    <p:anim from="0" to="-1.0" calcmode="lin" valueType="num">
                                      <p:cBhvr>
                                        <p:cTn id="8" dur="200" decel="50000" autoRev="1" fill="hold">
                                          <p:stCondLst>
                                            <p:cond delay="600"/>
                                          </p:stCondLst>
                                        </p:cTn>
                                        <p:tgtEl>
                                          <p:spTgt spid="7171"/>
                                        </p:tgtEl>
                                        <p:attrNameLst>
                                          <p:attrName>xshear</p:attrName>
                                        </p:attrNameLst>
                                      </p:cBhvr>
                                    </p:anim>
                                    <p:animScale>
                                      <p:cBhvr>
                                        <p:cTn id="9" dur="200" decel="100000" autoRev="1" fill="hold">
                                          <p:stCondLst>
                                            <p:cond delay="600"/>
                                          </p:stCondLst>
                                        </p:cTn>
                                        <p:tgtEl>
                                          <p:spTgt spid="7171"/>
                                        </p:tgtEl>
                                      </p:cBhvr>
                                      <p:from x="100000" y="100000"/>
                                      <p:to x="80000" y="100000"/>
                                    </p:animScale>
                                    <p:anim by="(#ppt_h/3+#ppt_w*0.1)" calcmode="lin" valueType="num">
                                      <p:cBhvr additive="sum">
                                        <p:cTn id="10" dur="200" decel="100000" autoRev="1" fill="hold">
                                          <p:stCondLst>
                                            <p:cond delay="600"/>
                                          </p:stCondLst>
                                        </p:cTn>
                                        <p:tgtEl>
                                          <p:spTgt spid="7171"/>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8195" name="Rectangle 3"/>
          <p:cNvSpPr>
            <a:spLocks noChangeArrowheads="1"/>
          </p:cNvSpPr>
          <p:nvPr/>
        </p:nvSpPr>
        <p:spPr bwMode="auto">
          <a:xfrm>
            <a:off x="152400" y="228600"/>
            <a:ext cx="6629400" cy="646331"/>
          </a:xfrm>
          <a:prstGeom prst="rect">
            <a:avLst/>
          </a:prstGeom>
          <a:noFill/>
          <a:ln w="9525">
            <a:noFill/>
            <a:miter lim="800000"/>
            <a:headEnd/>
            <a:tailEnd/>
          </a:ln>
          <a:effectLst/>
        </p:spPr>
        <p:txBody>
          <a:bodyPr anchor="ctr">
            <a:spAutoFit/>
          </a:bodyPr>
          <a:lstStyle/>
          <a:p>
            <a:pPr algn="just" eaLnBrk="0" hangingPunct="0">
              <a:defRPr/>
            </a:pPr>
            <a:r>
              <a:rPr lang="en-US" sz="3600" b="1" u="sng" dirty="0">
                <a:ln>
                  <a:solidFill>
                    <a:sysClr val="windowText" lastClr="000000"/>
                  </a:solidFill>
                </a:ln>
                <a:solidFill>
                  <a:srgbClr val="D24E04"/>
                </a:solidFill>
                <a:latin typeface="Imprint MT Shadow" pitchFamily="82" charset="0"/>
                <a:ea typeface="Times New Roman" pitchFamily="18" charset="0"/>
                <a:cs typeface="Times New Roman" pitchFamily="18" charset="0"/>
              </a:rPr>
              <a:t>Drama</a:t>
            </a:r>
            <a:endParaRPr lang="en-US" sz="3600" dirty="0">
              <a:ln>
                <a:solidFill>
                  <a:sysClr val="windowText" lastClr="000000"/>
                </a:solidFill>
              </a:ln>
              <a:solidFill>
                <a:srgbClr val="D24E04"/>
              </a:solidFill>
              <a:latin typeface="Imprint MT Shadow" pitchFamily="82" charset="0"/>
              <a:ea typeface="+mn-ea"/>
            </a:endParaRPr>
          </a:p>
        </p:txBody>
      </p:sp>
      <p:sp>
        <p:nvSpPr>
          <p:cNvPr id="5" name="Rectangle 4"/>
          <p:cNvSpPr/>
          <p:nvPr/>
        </p:nvSpPr>
        <p:spPr>
          <a:xfrm>
            <a:off x="381000" y="990600"/>
            <a:ext cx="6629400" cy="2062103"/>
          </a:xfrm>
          <a:prstGeom prst="rect">
            <a:avLst/>
          </a:prstGeom>
        </p:spPr>
        <p:txBody>
          <a:bodyPr>
            <a:spAutoFit/>
          </a:bodyPr>
          <a:lstStyle/>
          <a:p>
            <a:pPr algn="ctr">
              <a:defRPr/>
            </a:pPr>
            <a:r>
              <a:rPr lang="en-US" sz="3200" b="1" dirty="0">
                <a:ln>
                  <a:solidFill>
                    <a:sysClr val="windowText" lastClr="000000"/>
                  </a:solidFill>
                </a:ln>
                <a:solidFill>
                  <a:srgbClr val="CE7908"/>
                </a:solidFill>
                <a:latin typeface="Imprint MT Shadow" pitchFamily="82" charset="0"/>
                <a:ea typeface="+mn-ea"/>
              </a:rPr>
              <a:t>We all love a good drama.  We enjoy being touched or uplifted by a story that we see acted out.  We enjoy it even more when we have a part in it.  </a:t>
            </a:r>
          </a:p>
        </p:txBody>
      </p:sp>
      <p:sp>
        <p:nvSpPr>
          <p:cNvPr id="8196" name="Rectangle 4"/>
          <p:cNvSpPr>
            <a:spLocks noChangeArrowheads="1"/>
          </p:cNvSpPr>
          <p:nvPr/>
        </p:nvSpPr>
        <p:spPr bwMode="auto">
          <a:xfrm>
            <a:off x="2438400" y="4795897"/>
            <a:ext cx="67056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D24E04"/>
                </a:solidFill>
                <a:latin typeface="Imprint MT Shadow" pitchFamily="82" charset="0"/>
                <a:ea typeface="Times New Roman" pitchFamily="18" charset="0"/>
                <a:cs typeface="Times New Roman" pitchFamily="18" charset="0"/>
              </a:rPr>
              <a:t>Drama can be simple.  Ask for a volunteer for each character in the story.  Then, as you tell the story, the students act it out.</a:t>
            </a:r>
            <a:endParaRPr lang="en-US" sz="3200" b="1" dirty="0">
              <a:ln>
                <a:solidFill>
                  <a:sysClr val="windowText" lastClr="000000"/>
                </a:solidFill>
              </a:ln>
              <a:solidFill>
                <a:srgbClr val="D24E04"/>
              </a:solidFill>
              <a:latin typeface="Imprint MT Shadow" pitchFamily="82" charset="0"/>
              <a:ea typeface="+mn-ea"/>
            </a:endParaRPr>
          </a:p>
        </p:txBody>
      </p:sp>
      <p:sp>
        <p:nvSpPr>
          <p:cNvPr id="7" name="Rectangle 6"/>
          <p:cNvSpPr/>
          <p:nvPr/>
        </p:nvSpPr>
        <p:spPr>
          <a:xfrm>
            <a:off x="1676400" y="3124200"/>
            <a:ext cx="5867400" cy="1569660"/>
          </a:xfrm>
          <a:prstGeom prst="rect">
            <a:avLst/>
          </a:prstGeom>
        </p:spPr>
        <p:txBody>
          <a:bodyPr>
            <a:spAutoFit/>
          </a:bodyPr>
          <a:lstStyle/>
          <a:p>
            <a:pPr algn="ctr">
              <a:defRPr/>
            </a:pPr>
            <a:r>
              <a:rPr lang="en-US" sz="3200" b="1" dirty="0">
                <a:ln>
                  <a:solidFill>
                    <a:sysClr val="windowText" lastClr="000000"/>
                  </a:solidFill>
                </a:ln>
                <a:solidFill>
                  <a:srgbClr val="EDC727"/>
                </a:solidFill>
                <a:latin typeface="Imprint MT Shadow" pitchFamily="82" charset="0"/>
                <a:ea typeface="+mn-ea"/>
              </a:rPr>
              <a:t>Many wonderful stories in God’s Word are perfect for this teaching method.</a:t>
            </a:r>
            <a:endParaRPr lang="en-US" sz="3200" b="1" dirty="0">
              <a:ln>
                <a:solidFill>
                  <a:sysClr val="windowText" lastClr="000000"/>
                </a:solidFill>
              </a:ln>
              <a:solidFill>
                <a:srgbClr val="EDC727"/>
              </a:solidFill>
              <a:latin typeface="Imprint MT Shadow" pitchFamily="82" charset="0"/>
              <a:ea typeface="+mn-ea"/>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 calcmode="lin" valueType="num">
                                      <p:cBhvr>
                                        <p:cTn id="7" dur="500" fill="hold"/>
                                        <p:tgtEl>
                                          <p:spTgt spid="819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819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819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8196"/>
                                        </p:tgtEl>
                                        <p:attrNameLst>
                                          <p:attrName>style.visibility</p:attrName>
                                        </p:attrNameLst>
                                      </p:cBhvr>
                                      <p:to>
                                        <p:strVal val="visible"/>
                                      </p:to>
                                    </p:set>
                                    <p:anim calcmode="lin" valueType="num">
                                      <p:cBhvr>
                                        <p:cTn id="31" dur="500" fill="hold"/>
                                        <p:tgtEl>
                                          <p:spTgt spid="8196"/>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8196"/>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8196"/>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819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152400" y="152400"/>
            <a:ext cx="36576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With older students and more time, add speaking parts.  The Bible story must not be changed.  But filling in the way the person felt or might have acted makes the story come alive.</a:t>
            </a:r>
          </a:p>
        </p:txBody>
      </p:sp>
      <p:sp>
        <p:nvSpPr>
          <p:cNvPr id="9219" name="Rectangle 3"/>
          <p:cNvSpPr>
            <a:spLocks noChangeArrowheads="1"/>
          </p:cNvSpPr>
          <p:nvPr/>
        </p:nvSpPr>
        <p:spPr bwMode="auto">
          <a:xfrm>
            <a:off x="4572000" y="1066800"/>
            <a:ext cx="4343400" cy="550920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New Roman" pitchFamily="18" charset="0"/>
                <a:cs typeface="Times New Roman" pitchFamily="18" charset="0"/>
              </a:rPr>
              <a:t>Use drama as often as possible, but be sure it is not the only teaching method you use.  The students will become bored—even with all the action.  Variety encourages students to come back, because surprise is refreshing to all ages.</a:t>
            </a:r>
            <a:endParaRPr lang="en-US" sz="3200" b="1" dirty="0">
              <a:solidFill>
                <a:srgbClr val="D24E04"/>
              </a:solidFill>
              <a:latin typeface="Imprint MT Shadow" pitchFamily="82" charset="0"/>
              <a:ea typeface="+mn-ea"/>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9219"/>
                                        </p:tgtEl>
                                        <p:attrNameLst>
                                          <p:attrName>style.visibility</p:attrName>
                                        </p:attrNameLst>
                                      </p:cBhvr>
                                      <p:to>
                                        <p:strVal val="visible"/>
                                      </p:to>
                                    </p:set>
                                    <p:anim calcmode="lin" valueType="num">
                                      <p:cBhvr>
                                        <p:cTn id="19" dur="500" decel="50000" fill="hold">
                                          <p:stCondLst>
                                            <p:cond delay="0"/>
                                          </p:stCondLst>
                                        </p:cTn>
                                        <p:tgtEl>
                                          <p:spTgt spid="9219"/>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9219"/>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9219"/>
                                        </p:tgtEl>
                                        <p:attrNameLst>
                                          <p:attrName>ppt_w</p:attrName>
                                        </p:attrNameLst>
                                      </p:cBhvr>
                                      <p:tavLst>
                                        <p:tav tm="0">
                                          <p:val>
                                            <p:strVal val="#ppt_w*.05"/>
                                          </p:val>
                                        </p:tav>
                                        <p:tav tm="100000">
                                          <p:val>
                                            <p:strVal val="#ppt_w"/>
                                          </p:val>
                                        </p:tav>
                                      </p:tavLst>
                                    </p:anim>
                                    <p:anim calcmode="lin" valueType="num">
                                      <p:cBhvr>
                                        <p:cTn id="22" dur="1000" fill="hold"/>
                                        <p:tgtEl>
                                          <p:spTgt spid="9219"/>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9219"/>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9219"/>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9219"/>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10243" name="Rectangle 3"/>
          <p:cNvSpPr>
            <a:spLocks noChangeArrowheads="1"/>
          </p:cNvSpPr>
          <p:nvPr/>
        </p:nvSpPr>
        <p:spPr bwMode="auto">
          <a:xfrm>
            <a:off x="152400" y="0"/>
            <a:ext cx="7010400" cy="646331"/>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defRPr/>
            </a:pPr>
            <a:r>
              <a:rPr lang="en-US" sz="3600" b="1" u="sng" dirty="0">
                <a:solidFill>
                  <a:srgbClr val="760076"/>
                </a:solidFill>
                <a:latin typeface="Imprint MT Shadow" pitchFamily="82" charset="0"/>
                <a:ea typeface="Times New Roman" pitchFamily="18" charset="0"/>
                <a:cs typeface="Times New Roman" pitchFamily="18" charset="0"/>
              </a:rPr>
              <a:t>Pantomime</a:t>
            </a:r>
            <a:endParaRPr lang="en-US" sz="3600" dirty="0">
              <a:solidFill>
                <a:srgbClr val="760076"/>
              </a:solidFill>
              <a:latin typeface="Imprint MT Shadow" pitchFamily="82" charset="0"/>
              <a:ea typeface="+mn-ea"/>
            </a:endParaRPr>
          </a:p>
        </p:txBody>
      </p:sp>
      <p:sp>
        <p:nvSpPr>
          <p:cNvPr id="5" name="Rectangle 4"/>
          <p:cNvSpPr/>
          <p:nvPr/>
        </p:nvSpPr>
        <p:spPr>
          <a:xfrm>
            <a:off x="533400" y="838200"/>
            <a:ext cx="6858000" cy="2862322"/>
          </a:xfrm>
          <a:prstGeom prst="rect">
            <a:avLst/>
          </a:prstGeom>
          <a:solidFill>
            <a:srgbClr val="EDC727"/>
          </a:solidFill>
          <a:ln w="76200">
            <a:solidFill>
              <a:srgbClr val="760076"/>
            </a:solidFill>
          </a:ln>
          <a:scene3d>
            <a:camera prst="orthographicFront"/>
            <a:lightRig rig="threePt" dir="t"/>
          </a:scene3d>
          <a:sp3d>
            <a:bevelT/>
          </a:sp3d>
        </p:spPr>
        <p:txBody>
          <a:bodyPr>
            <a:spAutoFit/>
          </a:bodyPr>
          <a:lstStyle/>
          <a:p>
            <a:pPr>
              <a:defRPr/>
            </a:pPr>
            <a:r>
              <a:rPr lang="en-US" sz="3000" b="1" dirty="0">
                <a:solidFill>
                  <a:srgbClr val="760076"/>
                </a:solidFill>
                <a:latin typeface="Imprint MT Shadow" pitchFamily="82" charset="0"/>
                <a:ea typeface="+mn-ea"/>
              </a:rPr>
              <a:t>This method is most enjoyed by small children.  They love to pantomime (do what you do, say what you say). A regular pantomime does not involve speaking, except on the part of the storyteller.  </a:t>
            </a:r>
          </a:p>
        </p:txBody>
      </p:sp>
      <p:sp>
        <p:nvSpPr>
          <p:cNvPr id="6" name="Rectangle 5"/>
          <p:cNvSpPr/>
          <p:nvPr/>
        </p:nvSpPr>
        <p:spPr>
          <a:xfrm>
            <a:off x="1905000" y="3995678"/>
            <a:ext cx="7086600" cy="2862322"/>
          </a:xfrm>
          <a:prstGeom prst="rect">
            <a:avLst/>
          </a:prstGeom>
          <a:solidFill>
            <a:srgbClr val="760076"/>
          </a:solidFill>
          <a:ln w="76200">
            <a:solidFill>
              <a:srgbClr val="EDC727"/>
            </a:solidFill>
          </a:ln>
          <a:scene3d>
            <a:camera prst="orthographicFront"/>
            <a:lightRig rig="threePt" dir="t"/>
          </a:scene3d>
          <a:sp3d>
            <a:bevelT/>
          </a:sp3d>
        </p:spPr>
        <p:txBody>
          <a:bodyPr>
            <a:spAutoFit/>
          </a:bodyPr>
          <a:lstStyle/>
          <a:p>
            <a:pPr>
              <a:defRPr/>
            </a:pPr>
            <a:r>
              <a:rPr lang="en-US" sz="3000" b="1" dirty="0">
                <a:solidFill>
                  <a:srgbClr val="EDC727"/>
                </a:solidFill>
                <a:latin typeface="Imprint MT Shadow" pitchFamily="82" charset="0"/>
                <a:ea typeface="+mn-ea"/>
              </a:rPr>
              <a:t>They become people, things, or even ideas.  The motions are exaggerated, so those watching will get the idea.  It is a bit like using sign language to talk to someone, and it involves lots of facial expression, but no talking.</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strips(downLeft)">
                                      <p:cBhvr>
                                        <p:cTn id="7" dur="500"/>
                                        <p:tgtEl>
                                          <p:spTgt spid="1024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467600" y="0"/>
            <a:ext cx="16764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14: the rest of the Story</a:t>
            </a:r>
            <a:endParaRPr lang="en-US" sz="1200" b="1" dirty="0">
              <a:solidFill>
                <a:srgbClr val="0070A2"/>
              </a:solidFill>
              <a:latin typeface="Stencil" pitchFamily="82" charset="0"/>
              <a:ea typeface="+mn-ea"/>
            </a:endParaRPr>
          </a:p>
        </p:txBody>
      </p:sp>
      <p:sp>
        <p:nvSpPr>
          <p:cNvPr id="4" name="Rectangle 3"/>
          <p:cNvSpPr/>
          <p:nvPr/>
        </p:nvSpPr>
        <p:spPr>
          <a:xfrm>
            <a:off x="228600" y="228600"/>
            <a:ext cx="6705600" cy="1569660"/>
          </a:xfrm>
          <a:prstGeom prst="rect">
            <a:avLst/>
          </a:prstGeom>
        </p:spPr>
        <p:txBody>
          <a:bodyPr>
            <a:spAutoFit/>
          </a:bodyPr>
          <a:lstStyle/>
          <a:p>
            <a:pPr algn="ctr">
              <a:defRPr/>
            </a:pPr>
            <a:r>
              <a:rPr lang="en-US" sz="3200" b="1" dirty="0">
                <a:ln>
                  <a:solidFill>
                    <a:sysClr val="windowText" lastClr="000000"/>
                  </a:solidFill>
                </a:ln>
                <a:solidFill>
                  <a:srgbClr val="0070A2"/>
                </a:solidFill>
                <a:latin typeface="Imprint MT Shadow" pitchFamily="82" charset="0"/>
                <a:ea typeface="+mn-ea"/>
              </a:rPr>
              <a:t>Younger students love echo pantomime.  It requires more preparation on the part of the teacher. </a:t>
            </a:r>
          </a:p>
        </p:txBody>
      </p:sp>
      <p:sp>
        <p:nvSpPr>
          <p:cNvPr id="5" name="Rectangle 4"/>
          <p:cNvSpPr/>
          <p:nvPr/>
        </p:nvSpPr>
        <p:spPr>
          <a:xfrm>
            <a:off x="1447800" y="2133600"/>
            <a:ext cx="6324600" cy="2062103"/>
          </a:xfrm>
          <a:prstGeom prst="rect">
            <a:avLst/>
          </a:prstGeom>
        </p:spPr>
        <p:txBody>
          <a:bodyPr>
            <a:spAutoFit/>
          </a:bodyPr>
          <a:lstStyle/>
          <a:p>
            <a:pPr algn="ctr">
              <a:defRPr/>
            </a:pPr>
            <a:r>
              <a:rPr lang="en-US" sz="3200" b="1" dirty="0">
                <a:ln>
                  <a:solidFill>
                    <a:sysClr val="windowText" lastClr="000000"/>
                  </a:solidFill>
                </a:ln>
                <a:solidFill>
                  <a:srgbClr val="FFFFCC"/>
                </a:solidFill>
                <a:latin typeface="Imprint MT Shadow" pitchFamily="82" charset="0"/>
                <a:ea typeface="+mn-ea"/>
              </a:rPr>
              <a:t>Every action and word, has to be planned before the lesson begins, because the students copy everything you do and say. </a:t>
            </a:r>
          </a:p>
        </p:txBody>
      </p:sp>
      <p:sp>
        <p:nvSpPr>
          <p:cNvPr id="11267" name="Rectangle 3"/>
          <p:cNvSpPr>
            <a:spLocks noChangeArrowheads="1"/>
          </p:cNvSpPr>
          <p:nvPr/>
        </p:nvSpPr>
        <p:spPr bwMode="auto">
          <a:xfrm>
            <a:off x="2743200" y="4572000"/>
            <a:ext cx="6400800" cy="2062103"/>
          </a:xfrm>
          <a:prstGeom prst="rect">
            <a:avLst/>
          </a:prstGeom>
          <a:noFill/>
          <a:ln w="9525">
            <a:noFill/>
            <a:miter lim="800000"/>
            <a:headEnd/>
            <a:tailEnd/>
          </a:ln>
          <a:effectLst/>
        </p:spPr>
        <p:txBody>
          <a:bodyPr anchor="ctr">
            <a:spAutoFit/>
          </a:bodyPr>
          <a:lstStyle/>
          <a:p>
            <a:pPr algn="ctr" eaLnBrk="0" hangingPunct="0">
              <a:defRPr/>
            </a:pPr>
            <a:r>
              <a:rPr lang="en-US" sz="3200" b="1" dirty="0">
                <a:ln>
                  <a:solidFill>
                    <a:sysClr val="windowText" lastClr="000000"/>
                  </a:solidFill>
                </a:ln>
                <a:solidFill>
                  <a:srgbClr val="760076"/>
                </a:solidFill>
                <a:latin typeface="Imprint MT Shadow" pitchFamily="82" charset="0"/>
                <a:ea typeface="Times New Roman" pitchFamily="18" charset="0"/>
                <a:cs typeface="Times New Roman" pitchFamily="18" charset="0"/>
              </a:rPr>
              <a:t>Use lots of sound effects and rhyming words. Little children also enjoy repeating words and phrases.  The whole class will have fun.</a:t>
            </a:r>
            <a:endParaRPr lang="en-US" sz="3200" b="1" dirty="0">
              <a:ln>
                <a:solidFill>
                  <a:sysClr val="windowText" lastClr="000000"/>
                </a:solidFill>
              </a:ln>
              <a:solidFill>
                <a:srgbClr val="760076"/>
              </a:solidFill>
              <a:latin typeface="Imprint MT Shadow" pitchFamily="82" charset="0"/>
              <a:ea typeface="+mn-ea"/>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11267"/>
                                        </p:tgtEl>
                                        <p:attrNameLst>
                                          <p:attrName>style.visibility</p:attrName>
                                        </p:attrNameLst>
                                      </p:cBhvr>
                                      <p:to>
                                        <p:strVal val="visible"/>
                                      </p:to>
                                    </p:set>
                                    <p:animScale>
                                      <p:cBhvr>
                                        <p:cTn id="21" dur="1000" decel="50000" fill="hold">
                                          <p:stCondLst>
                                            <p:cond delay="0"/>
                                          </p:stCondLst>
                                        </p:cTn>
                                        <p:tgtEl>
                                          <p:spTgt spid="112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1267"/>
                                        </p:tgtEl>
                                        <p:attrNameLst>
                                          <p:attrName>ppt_x</p:attrName>
                                          <p:attrName>ppt_y</p:attrName>
                                        </p:attrNameLst>
                                      </p:cBhvr>
                                    </p:animMotion>
                                    <p:animEffect transition="in" filter="fade">
                                      <p:cBhvr>
                                        <p:cTn id="23" dur="10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296</TotalTime>
  <Words>922</Words>
  <Application>Microsoft Macintosh PowerPoint</Application>
  <PresentationFormat>On-screen Show (4:3)</PresentationFormat>
  <Paragraphs>45</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2018-02-16T21:32:20Z</dcterms:modified>
</cp:coreProperties>
</file>