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75" r:id="rId6"/>
    <p:sldId id="266" r:id="rId7"/>
    <p:sldId id="276" r:id="rId8"/>
    <p:sldId id="267" r:id="rId9"/>
    <p:sldId id="274" r:id="rId10"/>
    <p:sldId id="265" r:id="rId11"/>
    <p:sldId id="277" r:id="rId12"/>
    <p:sldId id="264" r:id="rId13"/>
    <p:sldId id="278" r:id="rId14"/>
    <p:sldId id="263" r:id="rId15"/>
    <p:sldId id="279" r:id="rId16"/>
    <p:sldId id="268" r:id="rId17"/>
    <p:sldId id="280" r:id="rId18"/>
    <p:sldId id="262" r:id="rId19"/>
    <p:sldId id="281" r:id="rId20"/>
    <p:sldId id="261" r:id="rId21"/>
    <p:sldId id="282"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C727"/>
    <a:srgbClr val="760076"/>
    <a:srgbClr val="D24E04"/>
    <a:srgbClr val="CE7908"/>
    <a:srgbClr val="0070A2"/>
    <a:srgbClr val="FFFFCC"/>
    <a:srgbClr val="006699"/>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2" autoAdjust="0"/>
    <p:restoredTop sz="94660"/>
  </p:normalViewPr>
  <p:slideViewPr>
    <p:cSldViewPr>
      <p:cViewPr varScale="1">
        <p:scale>
          <a:sx n="69" d="100"/>
          <a:sy n="69" d="100"/>
        </p:scale>
        <p:origin x="-96" y="-3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3429000"/>
            <a:ext cx="8153400" cy="1066800"/>
          </a:xfrm>
        </p:spPr>
        <p:txBody>
          <a:bodyPr/>
          <a:lstStyle>
            <a:lvl1pPr>
              <a:defRPr sz="4800" b="1">
                <a:solidFill>
                  <a:srgbClr val="FFE173"/>
                </a:solidFill>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52400" y="4495800"/>
            <a:ext cx="5257800" cy="685800"/>
          </a:xfrm>
        </p:spPr>
        <p:txBody>
          <a:bodyPr/>
          <a:lstStyle>
            <a:lvl1pPr marL="0" indent="0">
              <a:buFontTx/>
              <a:buNone/>
              <a:defRPr>
                <a:solidFill>
                  <a:schemeClr val="bg1"/>
                </a:solidFill>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A09D816C-F516-274D-968D-93C009AA9815}" type="slidenum">
              <a:rPr lang="en-US"/>
              <a:pPr/>
              <a:t>‹#›</a:t>
            </a:fld>
            <a:endParaRPr lang="en-US"/>
          </a:p>
        </p:txBody>
      </p:sp>
    </p:spTree>
    <p:extLst>
      <p:ext uri="{BB962C8B-B14F-4D97-AF65-F5344CB8AC3E}">
        <p14:creationId xmlns:p14="http://schemas.microsoft.com/office/powerpoint/2010/main" val="2019630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5F04A3E7-BD20-0242-BCAB-D308FFF11FC0}" type="slidenum">
              <a:rPr lang="en-US"/>
              <a:pPr/>
              <a:t>‹#›</a:t>
            </a:fld>
            <a:endParaRPr lang="en-US"/>
          </a:p>
        </p:txBody>
      </p:sp>
    </p:spTree>
    <p:extLst>
      <p:ext uri="{BB962C8B-B14F-4D97-AF65-F5344CB8AC3E}">
        <p14:creationId xmlns:p14="http://schemas.microsoft.com/office/powerpoint/2010/main" val="28160095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9A384C2-1199-6442-AFBA-F74DA925A386}" type="slidenum">
              <a:rPr lang="en-US"/>
              <a:pPr/>
              <a:t>‹#›</a:t>
            </a:fld>
            <a:endParaRPr lang="en-US"/>
          </a:p>
        </p:txBody>
      </p:sp>
    </p:spTree>
    <p:extLst>
      <p:ext uri="{BB962C8B-B14F-4D97-AF65-F5344CB8AC3E}">
        <p14:creationId xmlns:p14="http://schemas.microsoft.com/office/powerpoint/2010/main" val="1666163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9485FCC-ECBD-AC4F-B3AE-9C554E96C6F6}" type="slidenum">
              <a:rPr lang="en-US"/>
              <a:pPr/>
              <a:t>‹#›</a:t>
            </a:fld>
            <a:endParaRPr lang="en-US"/>
          </a:p>
        </p:txBody>
      </p:sp>
    </p:spTree>
    <p:extLst>
      <p:ext uri="{BB962C8B-B14F-4D97-AF65-F5344CB8AC3E}">
        <p14:creationId xmlns:p14="http://schemas.microsoft.com/office/powerpoint/2010/main" val="26420949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8081F8C-262A-564A-8A89-184AA116272D}" type="slidenum">
              <a:rPr lang="en-US"/>
              <a:pPr/>
              <a:t>‹#›</a:t>
            </a:fld>
            <a:endParaRPr lang="en-US"/>
          </a:p>
        </p:txBody>
      </p:sp>
    </p:spTree>
    <p:extLst>
      <p:ext uri="{BB962C8B-B14F-4D97-AF65-F5344CB8AC3E}">
        <p14:creationId xmlns:p14="http://schemas.microsoft.com/office/powerpoint/2010/main" val="30341092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672A4B4E-7CCA-2C44-9733-2CCC07666962}" type="slidenum">
              <a:rPr lang="en-US"/>
              <a:pPr/>
              <a:t>‹#›</a:t>
            </a:fld>
            <a:endParaRPr lang="en-US"/>
          </a:p>
        </p:txBody>
      </p:sp>
    </p:spTree>
    <p:extLst>
      <p:ext uri="{BB962C8B-B14F-4D97-AF65-F5344CB8AC3E}">
        <p14:creationId xmlns:p14="http://schemas.microsoft.com/office/powerpoint/2010/main" val="1639433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623CE5EB-3D68-C841-8942-C1451DBAD5CE}" type="slidenum">
              <a:rPr lang="en-US"/>
              <a:pPr/>
              <a:t>‹#›</a:t>
            </a:fld>
            <a:endParaRPr lang="en-US"/>
          </a:p>
        </p:txBody>
      </p:sp>
    </p:spTree>
    <p:extLst>
      <p:ext uri="{BB962C8B-B14F-4D97-AF65-F5344CB8AC3E}">
        <p14:creationId xmlns:p14="http://schemas.microsoft.com/office/powerpoint/2010/main" val="1786726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6C0DEAA9-14DF-CD4B-9F00-B80EA1F5C0B5}" type="slidenum">
              <a:rPr lang="en-US"/>
              <a:pPr/>
              <a:t>‹#›</a:t>
            </a:fld>
            <a:endParaRPr lang="en-US"/>
          </a:p>
        </p:txBody>
      </p:sp>
    </p:spTree>
    <p:extLst>
      <p:ext uri="{BB962C8B-B14F-4D97-AF65-F5344CB8AC3E}">
        <p14:creationId xmlns:p14="http://schemas.microsoft.com/office/powerpoint/2010/main" val="967492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0FA3FBC1-296F-F84F-BC4F-66C87FADDBAF}" type="slidenum">
              <a:rPr lang="en-US"/>
              <a:pPr/>
              <a:t>‹#›</a:t>
            </a:fld>
            <a:endParaRPr lang="en-US"/>
          </a:p>
        </p:txBody>
      </p:sp>
    </p:spTree>
    <p:extLst>
      <p:ext uri="{BB962C8B-B14F-4D97-AF65-F5344CB8AC3E}">
        <p14:creationId xmlns:p14="http://schemas.microsoft.com/office/powerpoint/2010/main" val="221283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46498319-62AA-3543-889A-2E9449706C6D}" type="slidenum">
              <a:rPr lang="en-US"/>
              <a:pPr/>
              <a:t>‹#›</a:t>
            </a:fld>
            <a:endParaRPr lang="en-US"/>
          </a:p>
        </p:txBody>
      </p:sp>
    </p:spTree>
    <p:extLst>
      <p:ext uri="{BB962C8B-B14F-4D97-AF65-F5344CB8AC3E}">
        <p14:creationId xmlns:p14="http://schemas.microsoft.com/office/powerpoint/2010/main" val="24008797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2508DF35-BEFD-4248-963A-950973DF55F7}" type="slidenum">
              <a:rPr lang="en-US"/>
              <a:pPr/>
              <a:t>‹#›</a:t>
            </a:fld>
            <a:endParaRPr lang="en-US"/>
          </a:p>
        </p:txBody>
      </p:sp>
    </p:spTree>
    <p:extLst>
      <p:ext uri="{BB962C8B-B14F-4D97-AF65-F5344CB8AC3E}">
        <p14:creationId xmlns:p14="http://schemas.microsoft.com/office/powerpoint/2010/main" val="340134326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ADCE179-4CA7-EA4F-9B12-CABDA0CBF83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95"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l" rtl="0" eaLnBrk="0" fontAlgn="base" hangingPunct="0">
        <a:spcBef>
          <a:spcPct val="0"/>
        </a:spcBef>
        <a:spcAft>
          <a:spcPct val="0"/>
        </a:spcAft>
        <a:defRPr sz="4000">
          <a:solidFill>
            <a:srgbClr val="336699"/>
          </a:solidFill>
          <a:latin typeface="+mj-lt"/>
          <a:ea typeface="ＭＳ Ｐゴシック" charset="0"/>
          <a:cs typeface="+mj-cs"/>
        </a:defRPr>
      </a:lvl1pPr>
      <a:lvl2pPr algn="l" rtl="0" eaLnBrk="0" fontAlgn="base" hangingPunct="0">
        <a:spcBef>
          <a:spcPct val="0"/>
        </a:spcBef>
        <a:spcAft>
          <a:spcPct val="0"/>
        </a:spcAft>
        <a:defRPr sz="4000">
          <a:solidFill>
            <a:srgbClr val="336699"/>
          </a:solidFill>
          <a:latin typeface="Times New Roman" pitchFamily="18" charset="0"/>
          <a:ea typeface="ＭＳ Ｐゴシック" charset="0"/>
        </a:defRPr>
      </a:lvl2pPr>
      <a:lvl3pPr algn="l" rtl="0" eaLnBrk="0" fontAlgn="base" hangingPunct="0">
        <a:spcBef>
          <a:spcPct val="0"/>
        </a:spcBef>
        <a:spcAft>
          <a:spcPct val="0"/>
        </a:spcAft>
        <a:defRPr sz="4000">
          <a:solidFill>
            <a:srgbClr val="336699"/>
          </a:solidFill>
          <a:latin typeface="Times New Roman" pitchFamily="18" charset="0"/>
          <a:ea typeface="ＭＳ Ｐゴシック" charset="0"/>
        </a:defRPr>
      </a:lvl3pPr>
      <a:lvl4pPr algn="l" rtl="0" eaLnBrk="0" fontAlgn="base" hangingPunct="0">
        <a:spcBef>
          <a:spcPct val="0"/>
        </a:spcBef>
        <a:spcAft>
          <a:spcPct val="0"/>
        </a:spcAft>
        <a:defRPr sz="4000">
          <a:solidFill>
            <a:srgbClr val="336699"/>
          </a:solidFill>
          <a:latin typeface="Times New Roman" pitchFamily="18" charset="0"/>
          <a:ea typeface="ＭＳ Ｐゴシック" charset="0"/>
        </a:defRPr>
      </a:lvl4pPr>
      <a:lvl5pPr algn="l" rtl="0" eaLnBrk="0" fontAlgn="base" hangingPunct="0">
        <a:spcBef>
          <a:spcPct val="0"/>
        </a:spcBef>
        <a:spcAft>
          <a:spcPct val="0"/>
        </a:spcAft>
        <a:defRPr sz="4000">
          <a:solidFill>
            <a:srgbClr val="336699"/>
          </a:solidFill>
          <a:latin typeface="Times New Roman" pitchFamily="18" charset="0"/>
          <a:ea typeface="ＭＳ Ｐゴシック" charset="0"/>
        </a:defRPr>
      </a:lvl5pPr>
      <a:lvl6pPr marL="457200" algn="l" rtl="0" eaLnBrk="1" fontAlgn="base" hangingPunct="1">
        <a:spcBef>
          <a:spcPct val="0"/>
        </a:spcBef>
        <a:spcAft>
          <a:spcPct val="0"/>
        </a:spcAft>
        <a:defRPr sz="4000">
          <a:solidFill>
            <a:srgbClr val="336699"/>
          </a:solidFill>
          <a:latin typeface="Times New Roman" pitchFamily="18" charset="0"/>
        </a:defRPr>
      </a:lvl6pPr>
      <a:lvl7pPr marL="914400" algn="l" rtl="0" eaLnBrk="1" fontAlgn="base" hangingPunct="1">
        <a:spcBef>
          <a:spcPct val="0"/>
        </a:spcBef>
        <a:spcAft>
          <a:spcPct val="0"/>
        </a:spcAft>
        <a:defRPr sz="4000">
          <a:solidFill>
            <a:srgbClr val="336699"/>
          </a:solidFill>
          <a:latin typeface="Times New Roman" pitchFamily="18" charset="0"/>
        </a:defRPr>
      </a:lvl7pPr>
      <a:lvl8pPr marL="1371600" algn="l" rtl="0" eaLnBrk="1" fontAlgn="base" hangingPunct="1">
        <a:spcBef>
          <a:spcPct val="0"/>
        </a:spcBef>
        <a:spcAft>
          <a:spcPct val="0"/>
        </a:spcAft>
        <a:defRPr sz="4000">
          <a:solidFill>
            <a:srgbClr val="336699"/>
          </a:solidFill>
          <a:latin typeface="Times New Roman" pitchFamily="18" charset="0"/>
        </a:defRPr>
      </a:lvl8pPr>
      <a:lvl9pPr marL="1828800" algn="l" rtl="0" eaLnBrk="1" fontAlgn="base" hangingPunct="1">
        <a:spcBef>
          <a:spcPct val="0"/>
        </a:spcBef>
        <a:spcAft>
          <a:spcPct val="0"/>
        </a:spcAft>
        <a:defRPr sz="4000">
          <a:solidFill>
            <a:srgbClr val="336699"/>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rgbClr val="33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400">
          <a:solidFill>
            <a:srgbClr val="336699"/>
          </a:solidFill>
          <a:latin typeface="+mn-lt"/>
          <a:ea typeface="ＭＳ Ｐゴシック" charset="0"/>
        </a:defRPr>
      </a:lvl2pPr>
      <a:lvl3pPr marL="1143000" indent="-228600" algn="l" rtl="0" eaLnBrk="0" fontAlgn="base" hangingPunct="0">
        <a:spcBef>
          <a:spcPct val="20000"/>
        </a:spcBef>
        <a:spcAft>
          <a:spcPct val="0"/>
        </a:spcAft>
        <a:buChar char="•"/>
        <a:defRPr sz="2000">
          <a:solidFill>
            <a:srgbClr val="336699"/>
          </a:solidFill>
          <a:latin typeface="+mn-lt"/>
          <a:ea typeface="ＭＳ Ｐゴシック" charset="0"/>
        </a:defRPr>
      </a:lvl3pPr>
      <a:lvl4pPr marL="1600200" indent="-228600" algn="l" rtl="0" eaLnBrk="0" fontAlgn="base" hangingPunct="0">
        <a:spcBef>
          <a:spcPct val="20000"/>
        </a:spcBef>
        <a:spcAft>
          <a:spcPct val="0"/>
        </a:spcAft>
        <a:buChar char="–"/>
        <a:defRPr>
          <a:solidFill>
            <a:srgbClr val="336699"/>
          </a:solidFill>
          <a:latin typeface="+mn-lt"/>
          <a:ea typeface="ＭＳ Ｐゴシック" charset="0"/>
        </a:defRPr>
      </a:lvl4pPr>
      <a:lvl5pPr marL="2057400" indent="-228600" algn="l" rtl="0" eaLnBrk="0" fontAlgn="base" hangingPunct="0">
        <a:spcBef>
          <a:spcPct val="20000"/>
        </a:spcBef>
        <a:spcAft>
          <a:spcPct val="0"/>
        </a:spcAft>
        <a:buChar char="»"/>
        <a:defRPr>
          <a:solidFill>
            <a:srgbClr val="336699"/>
          </a:solidFill>
          <a:latin typeface="+mn-lt"/>
          <a:ea typeface="ＭＳ Ｐゴシック" charset="0"/>
        </a:defRPr>
      </a:lvl5pPr>
      <a:lvl6pPr marL="2514600" indent="-228600" algn="l" rtl="0" eaLnBrk="1" fontAlgn="base" hangingPunct="1">
        <a:spcBef>
          <a:spcPct val="20000"/>
        </a:spcBef>
        <a:spcAft>
          <a:spcPct val="0"/>
        </a:spcAft>
        <a:buChar char="»"/>
        <a:defRPr>
          <a:solidFill>
            <a:srgbClr val="336699"/>
          </a:solidFill>
          <a:latin typeface="+mn-lt"/>
        </a:defRPr>
      </a:lvl6pPr>
      <a:lvl7pPr marL="2971800" indent="-228600" algn="l" rtl="0" eaLnBrk="1" fontAlgn="base" hangingPunct="1">
        <a:spcBef>
          <a:spcPct val="20000"/>
        </a:spcBef>
        <a:spcAft>
          <a:spcPct val="0"/>
        </a:spcAft>
        <a:buChar char="»"/>
        <a:defRPr>
          <a:solidFill>
            <a:srgbClr val="336699"/>
          </a:solidFill>
          <a:latin typeface="+mn-lt"/>
        </a:defRPr>
      </a:lvl7pPr>
      <a:lvl8pPr marL="3429000" indent="-228600" algn="l" rtl="0" eaLnBrk="1" fontAlgn="base" hangingPunct="1">
        <a:spcBef>
          <a:spcPct val="20000"/>
        </a:spcBef>
        <a:spcAft>
          <a:spcPct val="0"/>
        </a:spcAft>
        <a:buChar char="»"/>
        <a:defRPr>
          <a:solidFill>
            <a:srgbClr val="336699"/>
          </a:solidFill>
          <a:latin typeface="+mn-lt"/>
        </a:defRPr>
      </a:lvl8pPr>
      <a:lvl9pPr marL="3886200" indent="-228600" algn="l" rtl="0" eaLnBrk="1" fontAlgn="base" hangingPunct="1">
        <a:spcBef>
          <a:spcPct val="20000"/>
        </a:spcBef>
        <a:spcAft>
          <a:spcPct val="0"/>
        </a:spcAft>
        <a:buChar char="»"/>
        <a:defRPr>
          <a:solidFill>
            <a:srgbClr val="3366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3505200"/>
            <a:ext cx="9144000" cy="1077218"/>
          </a:xfrm>
          <a:prstGeom prst="rect">
            <a:avLst/>
          </a:prstGeom>
          <a:solidFill>
            <a:srgbClr val="FFFFCC">
              <a:alpha val="85000"/>
            </a:srgbClr>
          </a:solidFill>
          <a:ln>
            <a:noFill/>
          </a:ln>
          <a:scene3d>
            <a:camera prst="orthographicFront"/>
            <a:lightRig rig="threePt" dir="t"/>
          </a:scene3d>
          <a:sp3d>
            <a:bevelT/>
          </a:sp3d>
        </p:spPr>
        <p:txBody>
          <a:bodyPr>
            <a:spAutoFit/>
            <a:sp3d extrusionH="57150">
              <a:bevelT w="38100" h="38100"/>
            </a:sp3d>
          </a:bodyPr>
          <a:lstStyle/>
          <a:p>
            <a:pPr algn="ctr">
              <a:defRPr/>
            </a:pPr>
            <a:r>
              <a:rPr lang="en-US" sz="6400" b="1" dirty="0">
                <a:solidFill>
                  <a:srgbClr val="0070A2"/>
                </a:solidFill>
                <a:latin typeface="Stencil" pitchFamily="82" charset="0"/>
                <a:ea typeface="+mn-ea"/>
              </a:rPr>
              <a:t>Christian Education</a:t>
            </a:r>
          </a:p>
        </p:txBody>
      </p:sp>
      <p:sp>
        <p:nvSpPr>
          <p:cNvPr id="9" name="TextBox 8"/>
          <p:cNvSpPr txBox="1"/>
          <p:nvPr/>
        </p:nvSpPr>
        <p:spPr>
          <a:xfrm>
            <a:off x="152400" y="4648200"/>
            <a:ext cx="4419600" cy="646331"/>
          </a:xfrm>
          <a:prstGeom prst="rect">
            <a:avLst/>
          </a:prstGeom>
          <a:noFill/>
        </p:spPr>
        <p:txBody>
          <a:bodyPr>
            <a:spAutoFit/>
            <a:scene3d>
              <a:camera prst="orthographicFront"/>
              <a:lightRig rig="threePt" dir="t"/>
            </a:scene3d>
            <a:sp3d extrusionH="57150">
              <a:bevelT w="38100" h="38100"/>
            </a:sp3d>
          </a:bodyPr>
          <a:lstStyle/>
          <a:p>
            <a:pPr>
              <a:defRPr/>
            </a:pPr>
            <a:r>
              <a:rPr lang="en-US" sz="3600" b="1" dirty="0">
                <a:solidFill>
                  <a:srgbClr val="760076"/>
                </a:solidFill>
                <a:latin typeface="Stencil" pitchFamily="82" charset="0"/>
                <a:ea typeface="+mn-ea"/>
              </a:rPr>
              <a:t>Introduction</a:t>
            </a:r>
          </a:p>
        </p:txBody>
      </p:sp>
      <p:sp>
        <p:nvSpPr>
          <p:cNvPr id="10" name="TextBox 9"/>
          <p:cNvSpPr txBox="1"/>
          <p:nvPr/>
        </p:nvSpPr>
        <p:spPr>
          <a:xfrm>
            <a:off x="152400" y="5257800"/>
            <a:ext cx="33528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FFFFCC"/>
                </a:solidFill>
                <a:latin typeface="Stencil" pitchFamily="82" charset="0"/>
                <a:ea typeface="+mn-ea"/>
              </a:rPr>
              <a:t>Linda Poitras</a:t>
            </a:r>
          </a:p>
        </p:txBody>
      </p:sp>
      <p:sp>
        <p:nvSpPr>
          <p:cNvPr id="11" name="TextBox 10"/>
          <p:cNvSpPr txBox="1"/>
          <p:nvPr/>
        </p:nvSpPr>
        <p:spPr>
          <a:xfrm>
            <a:off x="4191000" y="0"/>
            <a:ext cx="4953000" cy="1077218"/>
          </a:xfrm>
          <a:prstGeom prst="rect">
            <a:avLst/>
          </a:prstGeom>
          <a:noFill/>
        </p:spPr>
        <p:txBody>
          <a:bodyPr>
            <a:spAutoFit/>
            <a:scene3d>
              <a:camera prst="orthographicFront"/>
              <a:lightRig rig="threePt" dir="t"/>
            </a:scene3d>
            <a:sp3d extrusionH="57150">
              <a:bevelT w="38100" h="38100"/>
            </a:sp3d>
          </a:bodyPr>
          <a:lstStyle/>
          <a:p>
            <a:pPr algn="ctr">
              <a:defRPr/>
            </a:pPr>
            <a:r>
              <a:rPr lang="en-US" sz="3200" dirty="0">
                <a:solidFill>
                  <a:srgbClr val="D24E04"/>
                </a:solidFill>
                <a:latin typeface="Stencil" pitchFamily="82" charset="0"/>
                <a:ea typeface="+mn-ea"/>
              </a:rPr>
              <a:t>Global Association of Theological Studies</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391400" y="0"/>
            <a:ext cx="1752600" cy="338554"/>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0070A2"/>
                </a:solidFill>
                <a:latin typeface="Stencil" pitchFamily="82" charset="0"/>
                <a:ea typeface="+mn-ea"/>
              </a:rPr>
              <a:t>Introduction</a:t>
            </a:r>
          </a:p>
        </p:txBody>
      </p:sp>
      <p:sp>
        <p:nvSpPr>
          <p:cNvPr id="3" name="Rectangle 2"/>
          <p:cNvSpPr>
            <a:spLocks noChangeArrowheads="1"/>
          </p:cNvSpPr>
          <p:nvPr/>
        </p:nvSpPr>
        <p:spPr bwMode="auto">
          <a:xfrm>
            <a:off x="152400" y="1676400"/>
            <a:ext cx="73152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760076"/>
                </a:solidFill>
                <a:latin typeface="Imprint MT Shadow" charset="0"/>
              </a:rPr>
              <a:t>The New Testament gives us a picture of the successful training of a child. Timothy, whose father was Greek, was trained by his mother and grandmother to love God.</a:t>
            </a:r>
          </a:p>
        </p:txBody>
      </p:sp>
      <p:sp>
        <p:nvSpPr>
          <p:cNvPr id="4" name="Rectangle 3"/>
          <p:cNvSpPr>
            <a:spLocks noChangeArrowheads="1"/>
          </p:cNvSpPr>
          <p:nvPr/>
        </p:nvSpPr>
        <p:spPr bwMode="auto">
          <a:xfrm>
            <a:off x="1676400" y="4495800"/>
            <a:ext cx="7162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70A2"/>
                </a:solidFill>
                <a:latin typeface="Imprint MT Shadow" charset="0"/>
              </a:rPr>
              <a:t>He became the man sent by the apostle Paul to continue the work of God in many newly established churches. What a wonderful opportunity and blessing. </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7391400" y="0"/>
            <a:ext cx="1752600" cy="338554"/>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0070A2"/>
                </a:solidFill>
                <a:latin typeface="Stencil" pitchFamily="82" charset="0"/>
                <a:ea typeface="+mn-ea"/>
              </a:rPr>
              <a:t>Introduction</a:t>
            </a:r>
          </a:p>
        </p:txBody>
      </p:sp>
      <p:sp>
        <p:nvSpPr>
          <p:cNvPr id="3" name="Rectangle 2"/>
          <p:cNvSpPr/>
          <p:nvPr/>
        </p:nvSpPr>
        <p:spPr>
          <a:xfrm>
            <a:off x="228600" y="304800"/>
            <a:ext cx="6553200" cy="3046988"/>
          </a:xfrm>
          <a:prstGeom prst="rect">
            <a:avLst/>
          </a:prstGeom>
          <a:solidFill>
            <a:srgbClr val="0070A2"/>
          </a:solidFill>
          <a:scene3d>
            <a:camera prst="orthographicFront"/>
            <a:lightRig rig="threePt" dir="t"/>
          </a:scene3d>
          <a:sp3d>
            <a:bevelT w="152400" h="50800" prst="softRound"/>
          </a:sp3d>
        </p:spPr>
        <p:txBody>
          <a:bodyPr>
            <a:spAutoFit/>
            <a:sp3d/>
          </a:bodyPr>
          <a:lstStyle/>
          <a:p>
            <a:pPr algn="ctr">
              <a:defRPr/>
            </a:pPr>
            <a:r>
              <a:rPr lang="en-US" sz="3200" b="1" dirty="0">
                <a:solidFill>
                  <a:srgbClr val="EDC727"/>
                </a:solidFill>
                <a:latin typeface="Imprint MT Shadow" pitchFamily="82" charset="0"/>
                <a:ea typeface="+mn-ea"/>
              </a:rPr>
              <a:t>Jesus rebuked the disciples when they tried to send the children away.  Their attitude implied that children were not important, and a waste of His valuable teaching time (Matthew 19:13-15). </a:t>
            </a:r>
          </a:p>
        </p:txBody>
      </p:sp>
      <p:sp>
        <p:nvSpPr>
          <p:cNvPr id="4" name="Rectangle 3"/>
          <p:cNvSpPr/>
          <p:nvPr/>
        </p:nvSpPr>
        <p:spPr>
          <a:xfrm>
            <a:off x="2362200" y="3505200"/>
            <a:ext cx="6553200" cy="3046988"/>
          </a:xfrm>
          <a:prstGeom prst="rect">
            <a:avLst/>
          </a:prstGeom>
          <a:solidFill>
            <a:srgbClr val="EDC727"/>
          </a:solidFill>
          <a:scene3d>
            <a:camera prst="orthographicFront"/>
            <a:lightRig rig="threePt" dir="t"/>
          </a:scene3d>
          <a:sp3d>
            <a:bevelT w="152400" h="50800" prst="softRound"/>
          </a:sp3d>
        </p:spPr>
        <p:txBody>
          <a:bodyPr>
            <a:spAutoFit/>
            <a:sp3d extrusionH="57150">
              <a:bevelT w="38100" h="38100"/>
            </a:sp3d>
          </a:bodyPr>
          <a:lstStyle/>
          <a:p>
            <a:pPr algn="ctr">
              <a:defRPr/>
            </a:pPr>
            <a:r>
              <a:rPr lang="en-US" sz="3200" b="1" dirty="0">
                <a:solidFill>
                  <a:srgbClr val="0070A2"/>
                </a:solidFill>
                <a:latin typeface="Imprint MT Shadow" pitchFamily="82" charset="0"/>
                <a:ea typeface="+mn-ea"/>
              </a:rPr>
              <a:t>Peter’s sermon on the day of Pentecost lets us know that he “got the message” of Jesus’ correction.  While quoting Joel 2:28, he mentioned “your sons and your daughters”.</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22" dur="1000" fill="hold"/>
                                        <p:tgtEl>
                                          <p:spTgt spid="4"/>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391400" y="0"/>
            <a:ext cx="1752600" cy="338554"/>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0070A2"/>
                </a:solidFill>
                <a:latin typeface="Stencil" pitchFamily="82" charset="0"/>
                <a:ea typeface="+mn-ea"/>
              </a:rPr>
              <a:t>Introduction</a:t>
            </a:r>
          </a:p>
        </p:txBody>
      </p:sp>
      <p:sp>
        <p:nvSpPr>
          <p:cNvPr id="3" name="Rectangle 2"/>
          <p:cNvSpPr>
            <a:spLocks noChangeArrowheads="1"/>
          </p:cNvSpPr>
          <p:nvPr/>
        </p:nvSpPr>
        <p:spPr bwMode="auto">
          <a:xfrm>
            <a:off x="228600" y="1524000"/>
            <a:ext cx="45720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600" b="1">
                <a:solidFill>
                  <a:srgbClr val="FFFFCC"/>
                </a:solidFill>
                <a:latin typeface="Imprint MT Shadow" charset="0"/>
              </a:rPr>
              <a:t>Again, in Acts 2:39, he explains the promise was </a:t>
            </a:r>
            <a:r>
              <a:rPr lang="ja-JP" altLang="en-US" sz="3600" b="1">
                <a:solidFill>
                  <a:srgbClr val="FFFFCC"/>
                </a:solidFill>
                <a:latin typeface="Imprint MT Shadow" charset="0"/>
              </a:rPr>
              <a:t>“</a:t>
            </a:r>
            <a:r>
              <a:rPr lang="en-US" sz="3600" b="1">
                <a:solidFill>
                  <a:srgbClr val="FFFFCC"/>
                </a:solidFill>
                <a:latin typeface="Imprint MT Shadow" charset="0"/>
              </a:rPr>
              <a:t>to you and to your children</a:t>
            </a:r>
            <a:r>
              <a:rPr lang="ja-JP" altLang="en-US" sz="3600" b="1">
                <a:solidFill>
                  <a:srgbClr val="FFFFCC"/>
                </a:solidFill>
                <a:latin typeface="Imprint MT Shadow" charset="0"/>
              </a:rPr>
              <a:t>”</a:t>
            </a:r>
            <a:r>
              <a:rPr lang="en-US" sz="3600" b="1">
                <a:solidFill>
                  <a:srgbClr val="FFFFCC"/>
                </a:solidFill>
                <a:latin typeface="Imprint MT Shadow" charset="0"/>
              </a:rPr>
              <a:t>.</a:t>
            </a:r>
          </a:p>
        </p:txBody>
      </p:sp>
      <p:sp>
        <p:nvSpPr>
          <p:cNvPr id="4" name="Rectangle 3"/>
          <p:cNvSpPr>
            <a:spLocks noChangeArrowheads="1"/>
          </p:cNvSpPr>
          <p:nvPr/>
        </p:nvSpPr>
        <p:spPr bwMode="auto">
          <a:xfrm>
            <a:off x="4343400" y="3657600"/>
            <a:ext cx="45720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600" b="1">
                <a:solidFill>
                  <a:srgbClr val="CE7908"/>
                </a:solidFill>
                <a:latin typeface="Imprint MT Shadow" charset="0"/>
              </a:rPr>
              <a:t>Children were important to the early church, and they should be important to the church today.</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10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7391400" y="0"/>
            <a:ext cx="1752600" cy="338554"/>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0070A2"/>
                </a:solidFill>
                <a:latin typeface="Stencil" pitchFamily="82" charset="0"/>
                <a:ea typeface="+mn-ea"/>
              </a:rPr>
              <a:t>Introduction</a:t>
            </a:r>
          </a:p>
        </p:txBody>
      </p:sp>
      <p:sp>
        <p:nvSpPr>
          <p:cNvPr id="15363" name="Rectangle 3"/>
          <p:cNvSpPr>
            <a:spLocks noChangeArrowheads="1"/>
          </p:cNvSpPr>
          <p:nvPr/>
        </p:nvSpPr>
        <p:spPr bwMode="auto">
          <a:xfrm>
            <a:off x="0" y="0"/>
            <a:ext cx="70104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3200" b="1" u="sng">
                <a:solidFill>
                  <a:srgbClr val="FFFFCC"/>
                </a:solidFill>
                <a:latin typeface="Imprint MT Shadow" charset="0"/>
                <a:cs typeface="Times New Roman" charset="0"/>
              </a:rPr>
              <a:t>THE HARVEST IS PLENTIFUL. . . BUT UNREACHED! </a:t>
            </a:r>
            <a:endParaRPr lang="en-US" sz="3200">
              <a:solidFill>
                <a:srgbClr val="FFFFCC"/>
              </a:solidFill>
              <a:latin typeface="Imprint MT Shadow" charset="0"/>
            </a:endParaRPr>
          </a:p>
        </p:txBody>
      </p:sp>
      <p:sp>
        <p:nvSpPr>
          <p:cNvPr id="15364" name="Rectangle 4"/>
          <p:cNvSpPr>
            <a:spLocks noChangeArrowheads="1"/>
          </p:cNvSpPr>
          <p:nvPr/>
        </p:nvSpPr>
        <p:spPr bwMode="auto">
          <a:xfrm>
            <a:off x="533400" y="1447800"/>
            <a:ext cx="6781800" cy="3046988"/>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760076"/>
                </a:solidFill>
                <a:latin typeface="Imprint MT Shadow" pitchFamily="82" charset="0"/>
                <a:ea typeface="Times"/>
                <a:cs typeface="Times New Roman" pitchFamily="18" charset="0"/>
              </a:rPr>
              <a:t>Around the world, multitudes of children need the Lord. They need to know how much God loves them. Statistics show us that </a:t>
            </a:r>
            <a:r>
              <a:rPr lang="en-US" sz="3200" b="1" i="1" dirty="0">
                <a:solidFill>
                  <a:srgbClr val="760076"/>
                </a:solidFill>
                <a:latin typeface="Imprint MT Shadow" pitchFamily="82" charset="0"/>
                <a:ea typeface="Times"/>
                <a:cs typeface="Times New Roman" pitchFamily="18" charset="0"/>
              </a:rPr>
              <a:t>45% of the ENTIRE POPULATION</a:t>
            </a:r>
            <a:r>
              <a:rPr lang="en-US" sz="3200" b="1" dirty="0">
                <a:solidFill>
                  <a:srgbClr val="760076"/>
                </a:solidFill>
                <a:latin typeface="Imprint MT Shadow" pitchFamily="82" charset="0"/>
                <a:ea typeface="Times"/>
                <a:cs typeface="Times New Roman" pitchFamily="18" charset="0"/>
              </a:rPr>
              <a:t> of Africa is </a:t>
            </a:r>
            <a:r>
              <a:rPr lang="en-US" sz="3200" b="1" i="1" dirty="0">
                <a:solidFill>
                  <a:srgbClr val="760076"/>
                </a:solidFill>
                <a:latin typeface="Imprint MT Shadow" pitchFamily="82" charset="0"/>
                <a:ea typeface="Times"/>
                <a:cs typeface="Times New Roman" pitchFamily="18" charset="0"/>
              </a:rPr>
              <a:t>under the age of 15!</a:t>
            </a:r>
            <a:r>
              <a:rPr lang="en-US" sz="3200" b="1" dirty="0">
                <a:solidFill>
                  <a:srgbClr val="760076"/>
                </a:solidFill>
                <a:latin typeface="Imprint MT Shadow" pitchFamily="82" charset="0"/>
                <a:ea typeface="+mn-ea"/>
              </a:rPr>
              <a:t> </a:t>
            </a:r>
          </a:p>
        </p:txBody>
      </p:sp>
      <p:sp>
        <p:nvSpPr>
          <p:cNvPr id="5" name="Rectangle 4"/>
          <p:cNvSpPr>
            <a:spLocks noChangeArrowheads="1"/>
          </p:cNvSpPr>
          <p:nvPr/>
        </p:nvSpPr>
        <p:spPr bwMode="auto">
          <a:xfrm>
            <a:off x="1905000" y="4953000"/>
            <a:ext cx="72390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FFCC"/>
                </a:solidFill>
                <a:latin typeface="Imprint MT Shadow" charset="0"/>
              </a:rPr>
              <a:t>This means that in one entire continent, children make up almost half of the population. This statistic is staggering. </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 calcmode="lin" valueType="num">
                                      <p:cBhvr>
                                        <p:cTn id="7" dur="1000" fill="hold"/>
                                        <p:tgtEl>
                                          <p:spTgt spid="15363"/>
                                        </p:tgtEl>
                                        <p:attrNameLst>
                                          <p:attrName>ppt_x</p:attrName>
                                        </p:attrNameLst>
                                      </p:cBhvr>
                                      <p:tavLst>
                                        <p:tav tm="0">
                                          <p:val>
                                            <p:strVal val="#ppt_x-.2"/>
                                          </p:val>
                                        </p:tav>
                                        <p:tav tm="100000">
                                          <p:val>
                                            <p:strVal val="#ppt_x"/>
                                          </p:val>
                                        </p:tav>
                                      </p:tavLst>
                                    </p:anim>
                                    <p:anim calcmode="lin" valueType="num">
                                      <p:cBhvr>
                                        <p:cTn id="8" dur="1000" fill="hold"/>
                                        <p:tgtEl>
                                          <p:spTgt spid="1536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536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15364"/>
                                        </p:tgtEl>
                                        <p:attrNameLst>
                                          <p:attrName>style.visibility</p:attrName>
                                        </p:attrNameLst>
                                      </p:cBhvr>
                                      <p:to>
                                        <p:strVal val="visible"/>
                                      </p:to>
                                    </p:set>
                                    <p:anim calcmode="lin" valueType="num">
                                      <p:cBhvr>
                                        <p:cTn id="14" dur="1000" fill="hold"/>
                                        <p:tgtEl>
                                          <p:spTgt spid="15364"/>
                                        </p:tgtEl>
                                        <p:attrNameLst>
                                          <p:attrName>ppt_x</p:attrName>
                                        </p:attrNameLst>
                                      </p:cBhvr>
                                      <p:tavLst>
                                        <p:tav tm="0">
                                          <p:val>
                                            <p:strVal val="#ppt_x-.2"/>
                                          </p:val>
                                        </p:tav>
                                        <p:tav tm="100000">
                                          <p:val>
                                            <p:strVal val="#ppt_x"/>
                                          </p:val>
                                        </p:tav>
                                      </p:tavLst>
                                    </p:anim>
                                    <p:anim calcmode="lin" valueType="num">
                                      <p:cBhvr>
                                        <p:cTn id="15" dur="1000" fill="hold"/>
                                        <p:tgtEl>
                                          <p:spTgt spid="1536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5364"/>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ppt_x</p:attrName>
                                        </p:attrNameLst>
                                      </p:cBhvr>
                                      <p:tavLst>
                                        <p:tav tm="0">
                                          <p:val>
                                            <p:strVal val="#ppt_x-.2"/>
                                          </p:val>
                                        </p:tav>
                                        <p:tav tm="100000">
                                          <p:val>
                                            <p:strVal val="#ppt_x"/>
                                          </p:val>
                                        </p:tav>
                                      </p:tavLst>
                                    </p:anim>
                                    <p:anim calcmode="lin" valueType="num">
                                      <p:cBhvr>
                                        <p:cTn id="22"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391400" y="0"/>
            <a:ext cx="1752600" cy="338554"/>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0070A2"/>
                </a:solidFill>
                <a:latin typeface="Stencil" pitchFamily="82" charset="0"/>
                <a:ea typeface="+mn-ea"/>
              </a:rPr>
              <a:t>Introduction</a:t>
            </a:r>
          </a:p>
        </p:txBody>
      </p:sp>
      <p:sp>
        <p:nvSpPr>
          <p:cNvPr id="3" name="Rectangle 2"/>
          <p:cNvSpPr>
            <a:spLocks noChangeArrowheads="1"/>
          </p:cNvSpPr>
          <p:nvPr/>
        </p:nvSpPr>
        <p:spPr bwMode="auto">
          <a:xfrm>
            <a:off x="152400" y="1447800"/>
            <a:ext cx="45720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70A2"/>
                </a:solidFill>
                <a:latin typeface="Imprint MT Shadow" charset="0"/>
              </a:rPr>
              <a:t>The Bible is clear about who is responsible for the training of children. </a:t>
            </a:r>
          </a:p>
        </p:txBody>
      </p:sp>
      <p:sp>
        <p:nvSpPr>
          <p:cNvPr id="4" name="Rectangle 3"/>
          <p:cNvSpPr>
            <a:spLocks noChangeArrowheads="1"/>
          </p:cNvSpPr>
          <p:nvPr/>
        </p:nvSpPr>
        <p:spPr bwMode="auto">
          <a:xfrm>
            <a:off x="1828800" y="3048000"/>
            <a:ext cx="60960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3200" b="1">
                <a:solidFill>
                  <a:srgbClr val="D24E04"/>
                </a:solidFill>
                <a:latin typeface="Imprint MT Shadow" charset="0"/>
              </a:rPr>
              <a:t>“</a:t>
            </a:r>
            <a:r>
              <a:rPr lang="en-US" sz="3200" b="1">
                <a:solidFill>
                  <a:srgbClr val="D24E04"/>
                </a:solidFill>
                <a:latin typeface="Imprint MT Shadow" charset="0"/>
              </a:rPr>
              <a:t>And ye fathers, provoke not your children to wrath: but bring them up in the nurture and admonition of the Lord</a:t>
            </a:r>
            <a:r>
              <a:rPr lang="ja-JP" altLang="en-US" sz="3200" b="1">
                <a:solidFill>
                  <a:srgbClr val="D24E04"/>
                </a:solidFill>
                <a:latin typeface="Imprint MT Shadow" charset="0"/>
              </a:rPr>
              <a:t>”</a:t>
            </a:r>
            <a:r>
              <a:rPr lang="en-US" sz="3200" b="1">
                <a:solidFill>
                  <a:srgbClr val="D24E04"/>
                </a:solidFill>
                <a:latin typeface="Imprint MT Shadow" charset="0"/>
              </a:rPr>
              <a:t> (Ephesians 6:4).</a:t>
            </a:r>
          </a:p>
        </p:txBody>
      </p:sp>
      <p:sp>
        <p:nvSpPr>
          <p:cNvPr id="5" name="Rectangle 4"/>
          <p:cNvSpPr>
            <a:spLocks noChangeArrowheads="1"/>
          </p:cNvSpPr>
          <p:nvPr/>
        </p:nvSpPr>
        <p:spPr bwMode="auto">
          <a:xfrm>
            <a:off x="3657600" y="5105400"/>
            <a:ext cx="51816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70A2"/>
                </a:solidFill>
                <a:latin typeface="Imprint MT Shadow" charset="0"/>
              </a:rPr>
              <a:t>Parents will answer to God for how they train their children.</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3"/>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3"/>
                                        </p:tgtEl>
                                        <p:attrNameLst>
                                          <p:attrName>ppt_y</p:attrName>
                                        </p:attrNameLst>
                                      </p:cBhvr>
                                      <p:tavLst>
                                        <p:tav tm="0">
                                          <p:val>
                                            <p:strVal val="#ppt_y"/>
                                          </p:val>
                                        </p:tav>
                                        <p:tav tm="100000">
                                          <p:val>
                                            <p:strVal val="#ppt_y"/>
                                          </p:val>
                                        </p:tav>
                                      </p:tavLst>
                                    </p:anim>
                                    <p:animEffect transition="in" filter="fade">
                                      <p:cBhvr>
                                        <p:cTn id="10" dur="1000"/>
                                        <p:tgtEl>
                                          <p:spTgt spid="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8" presetClass="entr" presetSubtype="0" accel="5000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4"/>
                                        </p:tgtEl>
                                        <p:attrNameLst>
                                          <p:attrName>ppt_y</p:attrName>
                                        </p:attrNameLst>
                                      </p:cBhvr>
                                      <p:tavLst>
                                        <p:tav tm="0">
                                          <p:val>
                                            <p:strVal val="#ppt_y"/>
                                          </p:val>
                                        </p:tav>
                                        <p:tav tm="100000">
                                          <p:val>
                                            <p:strVal val="#ppt_y"/>
                                          </p:val>
                                        </p:tav>
                                      </p:tavLst>
                                    </p:anim>
                                    <p:animEffect transition="in" filter="fade">
                                      <p:cBhvr>
                                        <p:cTn id="18" dur="1000"/>
                                        <p:tgtEl>
                                          <p:spTgt spid="4"/>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8" presetClass="entr" presetSubtype="0" accel="5000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5"/>
                                        </p:tgtEl>
                                        <p:attrNameLst>
                                          <p:attrName>ppt_y</p:attrName>
                                        </p:attrNameLst>
                                      </p:cBhvr>
                                      <p:tavLst>
                                        <p:tav tm="0">
                                          <p:val>
                                            <p:strVal val="#ppt_y"/>
                                          </p:val>
                                        </p:tav>
                                        <p:tav tm="100000">
                                          <p:val>
                                            <p:strVal val="#ppt_y"/>
                                          </p:val>
                                        </p:tav>
                                      </p:tavLst>
                                    </p:anim>
                                    <p:animEffect transition="in" filter="fade">
                                      <p:cBhvr>
                                        <p:cTn id="2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7391400" y="0"/>
            <a:ext cx="1752600" cy="338554"/>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0070A2"/>
                </a:solidFill>
                <a:latin typeface="Stencil" pitchFamily="82" charset="0"/>
                <a:ea typeface="+mn-ea"/>
              </a:rPr>
              <a:t>Introduction</a:t>
            </a:r>
          </a:p>
        </p:txBody>
      </p:sp>
      <p:sp>
        <p:nvSpPr>
          <p:cNvPr id="3" name="Rectangle 2"/>
          <p:cNvSpPr>
            <a:spLocks noChangeArrowheads="1"/>
          </p:cNvSpPr>
          <p:nvPr/>
        </p:nvSpPr>
        <p:spPr bwMode="auto">
          <a:xfrm>
            <a:off x="0" y="152400"/>
            <a:ext cx="74676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3200" b="1" i="1">
                <a:solidFill>
                  <a:srgbClr val="760076"/>
                </a:solidFill>
                <a:latin typeface="Imprint MT Shadow" charset="0"/>
              </a:rPr>
              <a:t>“</a:t>
            </a:r>
            <a:r>
              <a:rPr lang="en-US" sz="3200" b="1" i="1">
                <a:solidFill>
                  <a:srgbClr val="760076"/>
                </a:solidFill>
                <a:latin typeface="Imprint MT Shadow" charset="0"/>
              </a:rPr>
              <a:t>Train up a child in the way he should go: and when he is old, he will not depart from it</a:t>
            </a:r>
            <a:r>
              <a:rPr lang="ja-JP" altLang="en-US" sz="3200" b="1" i="1">
                <a:solidFill>
                  <a:srgbClr val="760076"/>
                </a:solidFill>
                <a:latin typeface="Imprint MT Shadow" charset="0"/>
              </a:rPr>
              <a:t>”</a:t>
            </a:r>
            <a:r>
              <a:rPr lang="en-US" sz="3200" b="1" i="1">
                <a:solidFill>
                  <a:srgbClr val="760076"/>
                </a:solidFill>
                <a:latin typeface="Imprint MT Shadow" charset="0"/>
              </a:rPr>
              <a:t> </a:t>
            </a:r>
            <a:r>
              <a:rPr lang="en-US" sz="3200" b="1">
                <a:solidFill>
                  <a:srgbClr val="760076"/>
                </a:solidFill>
                <a:latin typeface="Imprint MT Shadow" charset="0"/>
              </a:rPr>
              <a:t>(Proverbs 22:6).</a:t>
            </a:r>
          </a:p>
        </p:txBody>
      </p:sp>
      <p:sp>
        <p:nvSpPr>
          <p:cNvPr id="4" name="Rectangle 3"/>
          <p:cNvSpPr>
            <a:spLocks noChangeArrowheads="1"/>
          </p:cNvSpPr>
          <p:nvPr/>
        </p:nvSpPr>
        <p:spPr bwMode="auto">
          <a:xfrm>
            <a:off x="838200" y="1905000"/>
            <a:ext cx="70866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70A2"/>
                </a:solidFill>
                <a:latin typeface="Imprint MT Shadow" charset="0"/>
              </a:rPr>
              <a:t>Children watch their parents, and usually follow in their footsteps (Proverbs 20:7).</a:t>
            </a:r>
          </a:p>
        </p:txBody>
      </p:sp>
      <p:sp>
        <p:nvSpPr>
          <p:cNvPr id="5" name="Rectangle 4"/>
          <p:cNvSpPr>
            <a:spLocks noChangeArrowheads="1"/>
          </p:cNvSpPr>
          <p:nvPr/>
        </p:nvSpPr>
        <p:spPr bwMode="auto">
          <a:xfrm>
            <a:off x="1905000" y="3657600"/>
            <a:ext cx="67818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760076"/>
                </a:solidFill>
                <a:latin typeface="Imprint MT Shadow" charset="0"/>
              </a:rPr>
              <a:t>They need to know why their parents follow certain statutes and laws.</a:t>
            </a:r>
          </a:p>
        </p:txBody>
      </p:sp>
      <p:sp>
        <p:nvSpPr>
          <p:cNvPr id="7" name="Rectangle 6"/>
          <p:cNvSpPr>
            <a:spLocks noChangeArrowheads="1"/>
          </p:cNvSpPr>
          <p:nvPr/>
        </p:nvSpPr>
        <p:spPr bwMode="auto">
          <a:xfrm>
            <a:off x="3962400" y="4953000"/>
            <a:ext cx="50292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70A2"/>
                </a:solidFill>
                <a:latin typeface="Imprint MT Shadow" charset="0"/>
              </a:rPr>
              <a:t>As parents, we must give them answers (I Peter 3:15; Deuteronomy 6:17-25).</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9" presetClass="entr" presetSubtype="0" accel="10000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391400" y="0"/>
            <a:ext cx="1752600" cy="338554"/>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0070A2"/>
                </a:solidFill>
                <a:latin typeface="Stencil" pitchFamily="82" charset="0"/>
                <a:ea typeface="+mn-ea"/>
              </a:rPr>
              <a:t>Introduction</a:t>
            </a:r>
          </a:p>
        </p:txBody>
      </p:sp>
      <p:sp>
        <p:nvSpPr>
          <p:cNvPr id="3" name="Rectangle 2"/>
          <p:cNvSpPr>
            <a:spLocks noChangeArrowheads="1"/>
          </p:cNvSpPr>
          <p:nvPr/>
        </p:nvSpPr>
        <p:spPr bwMode="auto">
          <a:xfrm>
            <a:off x="1143000" y="1371600"/>
            <a:ext cx="65532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D24E04"/>
                </a:solidFill>
                <a:latin typeface="Imprint MT Shadow" charset="0"/>
              </a:rPr>
              <a:t>One simple method that the church can use to reach, evangelize, teach, and train its children and members of all ages is Sunday school.</a:t>
            </a:r>
          </a:p>
        </p:txBody>
      </p:sp>
      <p:sp>
        <p:nvSpPr>
          <p:cNvPr id="18435" name="Rectangle 3"/>
          <p:cNvSpPr>
            <a:spLocks noChangeArrowheads="1"/>
          </p:cNvSpPr>
          <p:nvPr/>
        </p:nvSpPr>
        <p:spPr bwMode="auto">
          <a:xfrm>
            <a:off x="304800" y="3505200"/>
            <a:ext cx="8534400" cy="3046988"/>
          </a:xfrm>
          <a:prstGeom prst="rect">
            <a:avLst/>
          </a:prstGeom>
          <a:solidFill>
            <a:srgbClr val="0070A2"/>
          </a:solidFill>
          <a:ln w="9525">
            <a:noFill/>
            <a:miter lim="800000"/>
            <a:headEnd/>
            <a:tailEnd/>
          </a:ln>
          <a:effectLst/>
          <a:scene3d>
            <a:camera prst="orthographicFront"/>
            <a:lightRig rig="threePt" dir="t"/>
          </a:scene3d>
          <a:sp3d>
            <a:bevelT w="152400" h="50800" prst="softRound"/>
          </a:sp3d>
        </p:spPr>
        <p:txBody>
          <a:bodyPr anchor="ctr">
            <a:spAutoFit/>
            <a:sp3d/>
          </a:bodyPr>
          <a:lstStyle/>
          <a:p>
            <a:pPr eaLnBrk="0" hangingPunct="0">
              <a:tabLst>
                <a:tab pos="228600" algn="l"/>
              </a:tabLst>
              <a:defRPr/>
            </a:pPr>
            <a:r>
              <a:rPr lang="en-US" sz="3200" b="1" dirty="0">
                <a:solidFill>
                  <a:srgbClr val="CE7908"/>
                </a:solidFill>
                <a:latin typeface="Imprint MT Shadow" pitchFamily="82" charset="0"/>
                <a:ea typeface="Times New Roman" pitchFamily="18" charset="0"/>
                <a:cs typeface="Times New Roman" pitchFamily="18" charset="0"/>
              </a:rPr>
              <a:t>What is Sunday school? </a:t>
            </a:r>
            <a:endParaRPr lang="en-US" sz="3200" b="1" dirty="0">
              <a:solidFill>
                <a:srgbClr val="CE7908"/>
              </a:solidFill>
              <a:latin typeface="Imprint MT Shadow" pitchFamily="82" charset="0"/>
              <a:ea typeface="+mn-ea"/>
            </a:endParaRPr>
          </a:p>
          <a:p>
            <a:pPr lvl="1" eaLnBrk="0" hangingPunct="0">
              <a:buFontTx/>
              <a:buChar char="•"/>
              <a:tabLst>
                <a:tab pos="228600" algn="l"/>
              </a:tabLst>
              <a:defRPr/>
            </a:pPr>
            <a:r>
              <a:rPr lang="en-US" sz="3200" b="1" dirty="0">
                <a:solidFill>
                  <a:srgbClr val="EDC727"/>
                </a:solidFill>
                <a:latin typeface="Imprint MT Shadow" pitchFamily="82" charset="0"/>
                <a:ea typeface="Times New Roman" pitchFamily="18" charset="0"/>
                <a:cs typeface="Times New Roman" pitchFamily="18" charset="0"/>
              </a:rPr>
              <a:t>A school that meets on Sunday‑‑</a:t>
            </a:r>
            <a:r>
              <a:rPr lang="en-US" sz="3200" b="1" dirty="0" err="1">
                <a:solidFill>
                  <a:srgbClr val="EDC727"/>
                </a:solidFill>
                <a:latin typeface="Imprint MT Shadow" pitchFamily="82" charset="0"/>
                <a:ea typeface="Times New Roman" pitchFamily="18" charset="0"/>
                <a:cs typeface="Times New Roman" pitchFamily="18" charset="0"/>
              </a:rPr>
              <a:t>the</a:t>
            </a:r>
            <a:r>
              <a:rPr lang="en-US" sz="3200" b="1" dirty="0">
                <a:solidFill>
                  <a:srgbClr val="EDC727"/>
                </a:solidFill>
                <a:latin typeface="Imprint MT Shadow" pitchFamily="82" charset="0"/>
                <a:ea typeface="Times New Roman" pitchFamily="18" charset="0"/>
                <a:cs typeface="Times New Roman" pitchFamily="18" charset="0"/>
              </a:rPr>
              <a:t> church’s school.</a:t>
            </a:r>
            <a:endParaRPr lang="en-US" sz="3200" b="1" dirty="0">
              <a:solidFill>
                <a:srgbClr val="EDC727"/>
              </a:solidFill>
              <a:latin typeface="Imprint MT Shadow" pitchFamily="82" charset="0"/>
              <a:ea typeface="+mn-ea"/>
            </a:endParaRPr>
          </a:p>
          <a:p>
            <a:pPr lvl="1" eaLnBrk="0" hangingPunct="0">
              <a:buFontTx/>
              <a:buChar char="•"/>
              <a:tabLst>
                <a:tab pos="228600" algn="l"/>
              </a:tabLst>
              <a:defRPr/>
            </a:pPr>
            <a:r>
              <a:rPr lang="en-US" sz="3200" b="1" dirty="0">
                <a:solidFill>
                  <a:srgbClr val="D24E04"/>
                </a:solidFill>
                <a:latin typeface="Imprint MT Shadow" pitchFamily="82" charset="0"/>
                <a:ea typeface="Times New Roman" pitchFamily="18" charset="0"/>
                <a:cs typeface="Times New Roman" pitchFamily="18" charset="0"/>
              </a:rPr>
              <a:t>A school that uses the Bible as its textbook.</a:t>
            </a:r>
            <a:endParaRPr lang="en-US" sz="3200" b="1" dirty="0">
              <a:solidFill>
                <a:srgbClr val="D24E04"/>
              </a:solidFill>
              <a:latin typeface="Imprint MT Shadow" pitchFamily="82" charset="0"/>
              <a:ea typeface="Times"/>
              <a:cs typeface="Times New Roman" pitchFamily="18" charset="0"/>
            </a:endParaRPr>
          </a:p>
          <a:p>
            <a:pPr lvl="1" eaLnBrk="0" hangingPunct="0">
              <a:buFont typeface="Arial" pitchFamily="34" charset="0"/>
              <a:buChar char="•"/>
              <a:tabLst>
                <a:tab pos="228600" algn="l"/>
              </a:tabLst>
              <a:defRPr/>
            </a:pPr>
            <a:r>
              <a:rPr lang="en-US" sz="3200" b="1" dirty="0">
                <a:solidFill>
                  <a:srgbClr val="CE7908"/>
                </a:solidFill>
                <a:latin typeface="Imprint MT Shadow" pitchFamily="82" charset="0"/>
                <a:ea typeface="Times"/>
                <a:cs typeface="Times New Roman" pitchFamily="18" charset="0"/>
              </a:rPr>
              <a:t>A religious training/teaching program for adults and children.</a:t>
            </a:r>
            <a:r>
              <a:rPr lang="en-US" sz="3200" b="1" dirty="0">
                <a:solidFill>
                  <a:srgbClr val="CE7908"/>
                </a:solidFill>
                <a:latin typeface="Imprint MT Shadow" pitchFamily="82" charset="0"/>
                <a:ea typeface="+mn-ea"/>
              </a:rPr>
              <a:t> </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from="(-#ppt_w/2)" to="(#ppt_x)" calcmode="lin" valueType="num">
                                      <p:cBhvr>
                                        <p:cTn id="7" dur="600" fill="hold">
                                          <p:stCondLst>
                                            <p:cond delay="0"/>
                                          </p:stCondLst>
                                        </p:cTn>
                                        <p:tgtEl>
                                          <p:spTgt spid="3"/>
                                        </p:tgtEl>
                                        <p:attrNameLst>
                                          <p:attrName>ppt_x</p:attrName>
                                        </p:attrNameLst>
                                      </p:cBhvr>
                                    </p:anim>
                                    <p:anim from="0" to="-1.0" calcmode="lin" valueType="num">
                                      <p:cBhvr>
                                        <p:cTn id="8" dur="200" decel="50000" autoRev="1" fill="hold">
                                          <p:stCondLst>
                                            <p:cond delay="600"/>
                                          </p:stCondLst>
                                        </p:cTn>
                                        <p:tgtEl>
                                          <p:spTgt spid="3"/>
                                        </p:tgtEl>
                                        <p:attrNameLst>
                                          <p:attrName>xshear</p:attrName>
                                        </p:attrNameLst>
                                      </p:cBhvr>
                                    </p:anim>
                                    <p:animScale>
                                      <p:cBhvr>
                                        <p:cTn id="9" dur="200" decel="100000" autoRev="1" fill="hold">
                                          <p:stCondLst>
                                            <p:cond delay="600"/>
                                          </p:stCondLst>
                                        </p:cTn>
                                        <p:tgtEl>
                                          <p:spTgt spid="3"/>
                                        </p:tgtEl>
                                      </p:cBhvr>
                                      <p:from x="100000" y="100000"/>
                                      <p:to x="80000" y="100000"/>
                                    </p:animScale>
                                    <p:anim by="(#ppt_h/3+#ppt_w*0.1)" calcmode="lin" valueType="num">
                                      <p:cBhvr additive="sum">
                                        <p:cTn id="10" dur="200" decel="100000" autoRev="1" fill="hold">
                                          <p:stCondLst>
                                            <p:cond delay="600"/>
                                          </p:stCondLst>
                                        </p:cTn>
                                        <p:tgtEl>
                                          <p:spTgt spid="3"/>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7391400" y="0"/>
            <a:ext cx="1752600" cy="338554"/>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0070A2"/>
                </a:solidFill>
                <a:latin typeface="Stencil" pitchFamily="82" charset="0"/>
                <a:ea typeface="+mn-ea"/>
              </a:rPr>
              <a:t>Introduction</a:t>
            </a:r>
          </a:p>
        </p:txBody>
      </p:sp>
      <p:sp>
        <p:nvSpPr>
          <p:cNvPr id="19459" name="Rectangle 3"/>
          <p:cNvSpPr>
            <a:spLocks noChangeArrowheads="1"/>
          </p:cNvSpPr>
          <p:nvPr/>
        </p:nvSpPr>
        <p:spPr bwMode="auto">
          <a:xfrm>
            <a:off x="228600" y="152400"/>
            <a:ext cx="65532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CE7908"/>
                </a:solidFill>
                <a:latin typeface="Imprint MT Shadow" charset="0"/>
                <a:ea typeface="Times" charset="0"/>
                <a:cs typeface="Times New Roman" charset="0"/>
              </a:rPr>
              <a:t>This special type of teaching/training began in England in 1780 out of a need to train children in reading, arithmetic, and the Bible. In those days, children were not sent to school. </a:t>
            </a:r>
          </a:p>
        </p:txBody>
      </p:sp>
      <p:sp>
        <p:nvSpPr>
          <p:cNvPr id="4" name="Rectangle 3"/>
          <p:cNvSpPr>
            <a:spLocks noChangeArrowheads="1"/>
          </p:cNvSpPr>
          <p:nvPr/>
        </p:nvSpPr>
        <p:spPr bwMode="auto">
          <a:xfrm>
            <a:off x="2895600" y="4038600"/>
            <a:ext cx="60198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D24E04"/>
                </a:solidFill>
                <a:latin typeface="Imprint MT Shadow" charset="0"/>
              </a:rPr>
              <a:t>It was the task of each family to decide how much education their children received. Most children never had any training in the Bible.</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p:cTn id="7" dur="500" fill="hold"/>
                                        <p:tgtEl>
                                          <p:spTgt spid="19459"/>
                                        </p:tgtEl>
                                        <p:attrNameLst>
                                          <p:attrName>ppt_w</p:attrName>
                                        </p:attrNameLst>
                                      </p:cBhvr>
                                      <p:tavLst>
                                        <p:tav tm="0">
                                          <p:val>
                                            <p:fltVal val="0"/>
                                          </p:val>
                                        </p:tav>
                                        <p:tav tm="100000">
                                          <p:val>
                                            <p:strVal val="#ppt_w"/>
                                          </p:val>
                                        </p:tav>
                                      </p:tavLst>
                                    </p:anim>
                                    <p:anim calcmode="lin" valueType="num">
                                      <p:cBhvr>
                                        <p:cTn id="8" dur="500" fill="hold"/>
                                        <p:tgtEl>
                                          <p:spTgt spid="19459"/>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391400" y="0"/>
            <a:ext cx="1752600" cy="338554"/>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0070A2"/>
                </a:solidFill>
                <a:latin typeface="Stencil" pitchFamily="82" charset="0"/>
                <a:ea typeface="+mn-ea"/>
              </a:rPr>
              <a:t>Introduction</a:t>
            </a:r>
          </a:p>
        </p:txBody>
      </p:sp>
      <p:sp>
        <p:nvSpPr>
          <p:cNvPr id="3" name="Rectangle 2"/>
          <p:cNvSpPr/>
          <p:nvPr/>
        </p:nvSpPr>
        <p:spPr>
          <a:xfrm>
            <a:off x="0" y="1447800"/>
            <a:ext cx="6248400" cy="1077218"/>
          </a:xfrm>
          <a:prstGeom prst="rect">
            <a:avLst/>
          </a:prstGeom>
          <a:solidFill>
            <a:srgbClr val="D24E04">
              <a:alpha val="70000"/>
            </a:srgbClr>
          </a:solidFill>
          <a:scene3d>
            <a:camera prst="orthographicFront"/>
            <a:lightRig rig="threePt" dir="t"/>
          </a:scene3d>
          <a:sp3d>
            <a:bevelT/>
          </a:sp3d>
        </p:spPr>
        <p:txBody>
          <a:bodyPr>
            <a:spAutoFit/>
          </a:bodyPr>
          <a:lstStyle/>
          <a:p>
            <a:pPr algn="ctr">
              <a:defRPr/>
            </a:pPr>
            <a:r>
              <a:rPr lang="en-US" sz="3200" b="1" dirty="0">
                <a:solidFill>
                  <a:srgbClr val="0070A2"/>
                </a:solidFill>
                <a:latin typeface="Imprint MT Shadow" pitchFamily="82" charset="0"/>
                <a:ea typeface="+mn-ea"/>
              </a:rPr>
              <a:t>Then, one man and his wife began training children in their home.</a:t>
            </a:r>
          </a:p>
        </p:txBody>
      </p:sp>
      <p:sp>
        <p:nvSpPr>
          <p:cNvPr id="20483" name="Rectangle 3"/>
          <p:cNvSpPr>
            <a:spLocks noChangeArrowheads="1"/>
          </p:cNvSpPr>
          <p:nvPr/>
        </p:nvSpPr>
        <p:spPr bwMode="auto">
          <a:xfrm>
            <a:off x="1219200" y="2913221"/>
            <a:ext cx="6553200" cy="1569660"/>
          </a:xfrm>
          <a:prstGeom prst="rect">
            <a:avLst/>
          </a:prstGeom>
          <a:solidFill>
            <a:srgbClr val="0070A2">
              <a:alpha val="75000"/>
            </a:srgbClr>
          </a:solidFill>
          <a:ln w="9525">
            <a:noFill/>
            <a:miter lim="800000"/>
            <a:headEnd/>
            <a:tailEnd/>
          </a:ln>
          <a:effectLst/>
          <a:scene3d>
            <a:camera prst="orthographicFront"/>
            <a:lightRig rig="threePt" dir="t"/>
          </a:scene3d>
          <a:sp3d>
            <a:bevelT/>
          </a:sp3d>
        </p:spPr>
        <p:txBody>
          <a:bodyPr anchor="ctr">
            <a:spAutoFit/>
            <a:sp3d extrusionH="57150">
              <a:bevelT w="38100" h="38100"/>
            </a:sp3d>
          </a:bodyPr>
          <a:lstStyle/>
          <a:p>
            <a:pPr algn="ctr" eaLnBrk="0" hangingPunct="0">
              <a:defRPr/>
            </a:pPr>
            <a:r>
              <a:rPr lang="en-US" sz="3200" b="1" dirty="0">
                <a:solidFill>
                  <a:srgbClr val="D24E04"/>
                </a:solidFill>
                <a:latin typeface="Imprint MT Shadow" pitchFamily="82" charset="0"/>
                <a:ea typeface="Times"/>
                <a:cs typeface="Times New Roman" pitchFamily="18" charset="0"/>
              </a:rPr>
              <a:t>This method of reaching children spread all over England, and eventually around the world.</a:t>
            </a:r>
            <a:r>
              <a:rPr lang="en-US" sz="3200" b="1" dirty="0">
                <a:solidFill>
                  <a:srgbClr val="D24E04"/>
                </a:solidFill>
                <a:latin typeface="Imprint MT Shadow" pitchFamily="82" charset="0"/>
                <a:ea typeface="+mn-ea"/>
              </a:rPr>
              <a:t> </a:t>
            </a:r>
          </a:p>
        </p:txBody>
      </p:sp>
      <p:sp>
        <p:nvSpPr>
          <p:cNvPr id="5" name="Rectangle 4"/>
          <p:cNvSpPr/>
          <p:nvPr/>
        </p:nvSpPr>
        <p:spPr>
          <a:xfrm>
            <a:off x="3886200" y="4953000"/>
            <a:ext cx="4876800" cy="1569660"/>
          </a:xfrm>
          <a:prstGeom prst="rect">
            <a:avLst/>
          </a:prstGeom>
          <a:solidFill>
            <a:srgbClr val="D24E04">
              <a:alpha val="70000"/>
            </a:srgbClr>
          </a:solidFill>
          <a:scene3d>
            <a:camera prst="orthographicFront"/>
            <a:lightRig rig="threePt" dir="t"/>
          </a:scene3d>
          <a:sp3d>
            <a:bevelT/>
          </a:sp3d>
        </p:spPr>
        <p:txBody>
          <a:bodyPr>
            <a:spAutoFit/>
          </a:bodyPr>
          <a:lstStyle/>
          <a:p>
            <a:pPr algn="ctr">
              <a:defRPr/>
            </a:pPr>
            <a:r>
              <a:rPr lang="en-US" sz="3200" b="1" dirty="0">
                <a:solidFill>
                  <a:srgbClr val="0070A2"/>
                </a:solidFill>
                <a:latin typeface="Imprint MT Shadow" pitchFamily="82" charset="0"/>
                <a:ea typeface="+mn-ea"/>
              </a:rPr>
              <a:t>It has been proven that as the Sunday school grows, the church grows. </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20483"/>
                                        </p:tgtEl>
                                        <p:attrNameLst>
                                          <p:attrName>style.visibility</p:attrName>
                                        </p:attrNameLst>
                                      </p:cBhvr>
                                      <p:to>
                                        <p:strVal val="visible"/>
                                      </p:to>
                                    </p:set>
                                    <p:animScale>
                                      <p:cBhvr>
                                        <p:cTn id="14" dur="1000" decel="50000" fill="hold">
                                          <p:stCondLst>
                                            <p:cond delay="0"/>
                                          </p:stCondLst>
                                        </p:cTn>
                                        <p:tgtEl>
                                          <p:spTgt spid="2048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20483"/>
                                        </p:tgtEl>
                                        <p:attrNameLst>
                                          <p:attrName>ppt_x</p:attrName>
                                          <p:attrName>ppt_y</p:attrName>
                                        </p:attrNameLst>
                                      </p:cBhvr>
                                    </p:animMotion>
                                    <p:animEffect transition="in" filter="fade">
                                      <p:cBhvr>
                                        <p:cTn id="16" dur="1000"/>
                                        <p:tgtEl>
                                          <p:spTgt spid="2048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Scale>
                                      <p:cBhvr>
                                        <p:cTn id="21"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5"/>
                                        </p:tgtEl>
                                        <p:attrNameLst>
                                          <p:attrName>ppt_x</p:attrName>
                                          <p:attrName>ppt_y</p:attrName>
                                        </p:attrNameLst>
                                      </p:cBhvr>
                                    </p:animMotion>
                                    <p:animEffect transition="in" filter="fade">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7391400" y="0"/>
            <a:ext cx="1752600" cy="338554"/>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0070A2"/>
                </a:solidFill>
                <a:latin typeface="Stencil" pitchFamily="82" charset="0"/>
                <a:ea typeface="+mn-ea"/>
              </a:rPr>
              <a:t>Introduction</a:t>
            </a:r>
          </a:p>
        </p:txBody>
      </p:sp>
      <p:sp>
        <p:nvSpPr>
          <p:cNvPr id="21507" name="Rectangle 3"/>
          <p:cNvSpPr>
            <a:spLocks noChangeArrowheads="1"/>
          </p:cNvSpPr>
          <p:nvPr/>
        </p:nvSpPr>
        <p:spPr bwMode="auto">
          <a:xfrm>
            <a:off x="533400" y="685800"/>
            <a:ext cx="8077200" cy="5878532"/>
          </a:xfrm>
          <a:prstGeom prst="rect">
            <a:avLst/>
          </a:prstGeom>
          <a:solidFill>
            <a:srgbClr val="0070A2">
              <a:alpha val="90000"/>
            </a:srgbClr>
          </a:solidFill>
          <a:ln w="9525">
            <a:noFill/>
            <a:miter lim="800000"/>
            <a:headEnd/>
            <a:tailEnd/>
          </a:ln>
          <a:effectLst/>
          <a:scene3d>
            <a:camera prst="orthographicFront"/>
            <a:lightRig rig="threePt" dir="t"/>
          </a:scene3d>
          <a:sp3d>
            <a:bevelT w="152400" h="50800" prst="softRound"/>
          </a:sp3d>
        </p:spPr>
        <p:txBody>
          <a:bodyPr anchor="ctr">
            <a:spAutoFit/>
          </a:bodyPr>
          <a:lstStyle/>
          <a:p>
            <a:pPr eaLnBrk="0" hangingPunct="0">
              <a:buFontTx/>
              <a:buChar char="•"/>
              <a:tabLst>
                <a:tab pos="228600" algn="l"/>
              </a:tabLst>
              <a:defRPr/>
            </a:pPr>
            <a:r>
              <a:rPr lang="en-US" sz="3400" b="1" dirty="0">
                <a:solidFill>
                  <a:srgbClr val="760076"/>
                </a:solidFill>
                <a:latin typeface="Imprint MT Shadow" pitchFamily="82" charset="0"/>
                <a:ea typeface="Times New Roman" pitchFamily="18" charset="0"/>
                <a:cs typeface="Times New Roman" pitchFamily="18" charset="0"/>
              </a:rPr>
              <a:t>Sunday school reaches the people of your community.</a:t>
            </a:r>
          </a:p>
          <a:p>
            <a:pPr eaLnBrk="0" hangingPunct="0">
              <a:tabLst>
                <a:tab pos="228600" algn="l"/>
              </a:tabLst>
              <a:defRPr/>
            </a:pPr>
            <a:endParaRPr lang="en-US" sz="1200" b="1" dirty="0">
              <a:latin typeface="Imprint MT Shadow" pitchFamily="82" charset="0"/>
              <a:ea typeface="+mn-ea"/>
            </a:endParaRPr>
          </a:p>
          <a:p>
            <a:pPr lvl="1" eaLnBrk="0" hangingPunct="0">
              <a:buFontTx/>
              <a:buChar char="•"/>
              <a:tabLst>
                <a:tab pos="228600" algn="l"/>
              </a:tabLst>
              <a:defRPr/>
            </a:pPr>
            <a:r>
              <a:rPr lang="en-US" sz="3400" b="1" dirty="0">
                <a:solidFill>
                  <a:srgbClr val="FFFFCC"/>
                </a:solidFill>
                <a:latin typeface="Imprint MT Shadow" pitchFamily="82" charset="0"/>
                <a:ea typeface="Times New Roman" pitchFamily="18" charset="0"/>
                <a:cs typeface="Times New Roman" pitchFamily="18" charset="0"/>
              </a:rPr>
              <a:t>Sunday school teaches people the Bible.</a:t>
            </a:r>
          </a:p>
          <a:p>
            <a:pPr lvl="1" eaLnBrk="0" hangingPunct="0">
              <a:buFontTx/>
              <a:buChar char="•"/>
              <a:tabLst>
                <a:tab pos="228600" algn="l"/>
              </a:tabLst>
              <a:defRPr/>
            </a:pPr>
            <a:endParaRPr lang="en-US" sz="1200" b="1" dirty="0">
              <a:latin typeface="Imprint MT Shadow" pitchFamily="82" charset="0"/>
              <a:ea typeface="+mn-ea"/>
            </a:endParaRPr>
          </a:p>
          <a:p>
            <a:pPr lvl="2" eaLnBrk="0" hangingPunct="0">
              <a:buFontTx/>
              <a:buChar char="•"/>
              <a:tabLst>
                <a:tab pos="228600" algn="l"/>
              </a:tabLst>
              <a:defRPr/>
            </a:pPr>
            <a:r>
              <a:rPr lang="en-US" sz="3400" b="1" dirty="0">
                <a:solidFill>
                  <a:srgbClr val="760076"/>
                </a:solidFill>
                <a:latin typeface="Imprint MT Shadow" pitchFamily="82" charset="0"/>
                <a:ea typeface="Times New Roman" pitchFamily="18" charset="0"/>
                <a:cs typeface="Times New Roman" pitchFamily="18" charset="0"/>
              </a:rPr>
              <a:t>Sunday school wins people to Christ and leads them into the church.</a:t>
            </a:r>
          </a:p>
          <a:p>
            <a:pPr lvl="2" eaLnBrk="0" hangingPunct="0">
              <a:buFontTx/>
              <a:buChar char="•"/>
              <a:tabLst>
                <a:tab pos="228600" algn="l"/>
              </a:tabLst>
              <a:defRPr/>
            </a:pPr>
            <a:endParaRPr lang="en-US" sz="1200" b="1" dirty="0">
              <a:latin typeface="Imprint MT Shadow" pitchFamily="82" charset="0"/>
              <a:ea typeface="Times"/>
              <a:cs typeface="Times New Roman" pitchFamily="18" charset="0"/>
            </a:endParaRPr>
          </a:p>
          <a:p>
            <a:pPr lvl="3" eaLnBrk="0" hangingPunct="0">
              <a:buFont typeface="Arial" pitchFamily="34" charset="0"/>
              <a:buChar char="•"/>
              <a:tabLst>
                <a:tab pos="228600" algn="l"/>
              </a:tabLst>
              <a:defRPr/>
            </a:pPr>
            <a:r>
              <a:rPr lang="en-US" sz="3400" b="1" dirty="0">
                <a:solidFill>
                  <a:srgbClr val="FFFFCC"/>
                </a:solidFill>
                <a:latin typeface="Imprint MT Shadow" pitchFamily="82" charset="0"/>
                <a:ea typeface="Times"/>
                <a:cs typeface="Times New Roman" pitchFamily="18" charset="0"/>
              </a:rPr>
              <a:t>Sunday school develops Christians into mature servants of the Lord, who serve, visit, witness, lead, teach, pray for, and minister to those in need.</a:t>
            </a:r>
            <a:r>
              <a:rPr lang="en-US" sz="3400" b="1" dirty="0">
                <a:solidFill>
                  <a:srgbClr val="FFFFCC"/>
                </a:solidFill>
                <a:latin typeface="Imprint MT Shadow" pitchFamily="82" charset="0"/>
                <a:ea typeface="+mn-ea"/>
              </a:rPr>
              <a:t> </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 calcmode="lin" valueType="num">
                                      <p:cBhvr>
                                        <p:cTn id="7" dur="1000" fill="hold"/>
                                        <p:tgtEl>
                                          <p:spTgt spid="21507">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2150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21507">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21507">
                                            <p:txEl>
                                              <p:pRg st="2" end="2"/>
                                            </p:txEl>
                                          </p:spTgt>
                                        </p:tgtEl>
                                        <p:attrNameLst>
                                          <p:attrName>style.visibility</p:attrName>
                                        </p:attrNameLst>
                                      </p:cBhvr>
                                      <p:to>
                                        <p:strVal val="visible"/>
                                      </p:to>
                                    </p:set>
                                    <p:anim calcmode="lin" valueType="num">
                                      <p:cBhvr>
                                        <p:cTn id="14" dur="1000" fill="hold"/>
                                        <p:tgtEl>
                                          <p:spTgt spid="21507">
                                            <p:txEl>
                                              <p:pRg st="2" end="2"/>
                                            </p:txEl>
                                          </p:spTgt>
                                        </p:tgtEl>
                                        <p:attrNameLst>
                                          <p:attrName>ppt_x</p:attrName>
                                        </p:attrNameLst>
                                      </p:cBhvr>
                                      <p:tavLst>
                                        <p:tav tm="0">
                                          <p:val>
                                            <p:strVal val="#ppt_x-.2"/>
                                          </p:val>
                                        </p:tav>
                                        <p:tav tm="100000">
                                          <p:val>
                                            <p:strVal val="#ppt_x"/>
                                          </p:val>
                                        </p:tav>
                                      </p:tavLst>
                                    </p:anim>
                                    <p:anim calcmode="lin" valueType="num">
                                      <p:cBhvr>
                                        <p:cTn id="15" dur="1000" fill="hold"/>
                                        <p:tgtEl>
                                          <p:spTgt spid="21507">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1507">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21507">
                                            <p:txEl>
                                              <p:pRg st="4" end="4"/>
                                            </p:txEl>
                                          </p:spTgt>
                                        </p:tgtEl>
                                        <p:attrNameLst>
                                          <p:attrName>style.visibility</p:attrName>
                                        </p:attrNameLst>
                                      </p:cBhvr>
                                      <p:to>
                                        <p:strVal val="visible"/>
                                      </p:to>
                                    </p:set>
                                    <p:anim calcmode="lin" valueType="num">
                                      <p:cBhvr>
                                        <p:cTn id="21" dur="1000" fill="hold"/>
                                        <p:tgtEl>
                                          <p:spTgt spid="21507">
                                            <p:txEl>
                                              <p:pRg st="4" end="4"/>
                                            </p:txEl>
                                          </p:spTgt>
                                        </p:tgtEl>
                                        <p:attrNameLst>
                                          <p:attrName>ppt_x</p:attrName>
                                        </p:attrNameLst>
                                      </p:cBhvr>
                                      <p:tavLst>
                                        <p:tav tm="0">
                                          <p:val>
                                            <p:strVal val="#ppt_x-.2"/>
                                          </p:val>
                                        </p:tav>
                                        <p:tav tm="100000">
                                          <p:val>
                                            <p:strVal val="#ppt_x"/>
                                          </p:val>
                                        </p:tav>
                                      </p:tavLst>
                                    </p:anim>
                                    <p:anim calcmode="lin" valueType="num">
                                      <p:cBhvr>
                                        <p:cTn id="22" dur="1000" fill="hold"/>
                                        <p:tgtEl>
                                          <p:spTgt spid="21507">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21507">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21507">
                                            <p:txEl>
                                              <p:pRg st="6" end="6"/>
                                            </p:txEl>
                                          </p:spTgt>
                                        </p:tgtEl>
                                        <p:attrNameLst>
                                          <p:attrName>style.visibility</p:attrName>
                                        </p:attrNameLst>
                                      </p:cBhvr>
                                      <p:to>
                                        <p:strVal val="visible"/>
                                      </p:to>
                                    </p:set>
                                    <p:anim calcmode="lin" valueType="num">
                                      <p:cBhvr>
                                        <p:cTn id="28" dur="1000" fill="hold"/>
                                        <p:tgtEl>
                                          <p:spTgt spid="21507">
                                            <p:txEl>
                                              <p:pRg st="6" end="6"/>
                                            </p:txEl>
                                          </p:spTgt>
                                        </p:tgtEl>
                                        <p:attrNameLst>
                                          <p:attrName>ppt_x</p:attrName>
                                        </p:attrNameLst>
                                      </p:cBhvr>
                                      <p:tavLst>
                                        <p:tav tm="0">
                                          <p:val>
                                            <p:strVal val="#ppt_x-.2"/>
                                          </p:val>
                                        </p:tav>
                                        <p:tav tm="100000">
                                          <p:val>
                                            <p:strVal val="#ppt_x"/>
                                          </p:val>
                                        </p:tav>
                                      </p:tavLst>
                                    </p:anim>
                                    <p:anim calcmode="lin" valueType="num">
                                      <p:cBhvr>
                                        <p:cTn id="29" dur="1000" fill="hold"/>
                                        <p:tgtEl>
                                          <p:spTgt spid="21507">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2150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391400" y="0"/>
            <a:ext cx="1752600" cy="338554"/>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0070A2"/>
                </a:solidFill>
                <a:latin typeface="Stencil" pitchFamily="82" charset="0"/>
                <a:ea typeface="+mn-ea"/>
              </a:rPr>
              <a:t>Introduction</a:t>
            </a:r>
          </a:p>
        </p:txBody>
      </p:sp>
      <p:sp>
        <p:nvSpPr>
          <p:cNvPr id="4099" name="Rectangle 3"/>
          <p:cNvSpPr>
            <a:spLocks noChangeArrowheads="1"/>
          </p:cNvSpPr>
          <p:nvPr/>
        </p:nvSpPr>
        <p:spPr bwMode="auto">
          <a:xfrm>
            <a:off x="762000" y="1447800"/>
            <a:ext cx="7467600" cy="5078313"/>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600" b="1" i="1" dirty="0">
                <a:solidFill>
                  <a:srgbClr val="0070A2"/>
                </a:solidFill>
                <a:latin typeface="Imprint MT Shadow" pitchFamily="82" charset="0"/>
                <a:ea typeface="Times"/>
                <a:cs typeface="Times New Roman" pitchFamily="18" charset="0"/>
              </a:rPr>
              <a:t>“My people are destroyed for lack of knowledge: because thou hast rejected knowledge, I will also reject thee, that thou shalt be no priest to me:</a:t>
            </a:r>
            <a:endParaRPr lang="en-US" sz="3600" b="1" dirty="0">
              <a:solidFill>
                <a:srgbClr val="0070A2"/>
              </a:solidFill>
              <a:latin typeface="Imprint MT Shadow" pitchFamily="82" charset="0"/>
              <a:ea typeface="+mn-ea"/>
            </a:endParaRPr>
          </a:p>
          <a:p>
            <a:pPr algn="ctr" eaLnBrk="0" hangingPunct="0">
              <a:defRPr/>
            </a:pPr>
            <a:r>
              <a:rPr lang="en-US" sz="3600" b="1" i="1" dirty="0">
                <a:solidFill>
                  <a:srgbClr val="0070A2"/>
                </a:solidFill>
                <a:latin typeface="Imprint MT Shadow" pitchFamily="82" charset="0"/>
                <a:ea typeface="Times"/>
                <a:cs typeface="Times New Roman" pitchFamily="18" charset="0"/>
              </a:rPr>
              <a:t>seeing thou hast forgotten the law of thy God, I will also forget thy children”</a:t>
            </a:r>
            <a:endParaRPr lang="en-US" sz="3600" b="1" dirty="0">
              <a:solidFill>
                <a:srgbClr val="0070A2"/>
              </a:solidFill>
              <a:latin typeface="Imprint MT Shadow" pitchFamily="82" charset="0"/>
              <a:ea typeface="+mn-ea"/>
            </a:endParaRPr>
          </a:p>
          <a:p>
            <a:pPr algn="ctr" eaLnBrk="0" hangingPunct="0">
              <a:defRPr/>
            </a:pPr>
            <a:r>
              <a:rPr lang="en-US" sz="3600" b="1" dirty="0">
                <a:solidFill>
                  <a:srgbClr val="0070A2"/>
                </a:solidFill>
                <a:latin typeface="Imprint MT Shadow" pitchFamily="82" charset="0"/>
                <a:ea typeface="Times"/>
                <a:cs typeface="Times New Roman" pitchFamily="18" charset="0"/>
              </a:rPr>
              <a:t>(Hosea 4:6)</a:t>
            </a:r>
            <a:r>
              <a:rPr lang="en-US" sz="3600" b="1" i="1" dirty="0">
                <a:solidFill>
                  <a:srgbClr val="0070A2"/>
                </a:solidFill>
                <a:latin typeface="Imprint MT Shadow" pitchFamily="82" charset="0"/>
                <a:ea typeface="Times"/>
                <a:cs typeface="Times New Roman" pitchFamily="18" charset="0"/>
              </a:rPr>
              <a:t>.</a:t>
            </a:r>
            <a:endParaRPr lang="en-US" sz="3600" b="1" dirty="0">
              <a:solidFill>
                <a:srgbClr val="0070A2"/>
              </a:solidFill>
              <a:latin typeface="Imprint MT Shadow" pitchFamily="82" charset="0"/>
              <a:ea typeface="+mn-ea"/>
            </a:endParaRP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box(in)">
                                      <p:cBhvr>
                                        <p:cTn id="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391400" y="0"/>
            <a:ext cx="1752600" cy="338554"/>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0070A2"/>
                </a:solidFill>
                <a:latin typeface="Stencil" pitchFamily="82" charset="0"/>
                <a:ea typeface="+mn-ea"/>
              </a:rPr>
              <a:t>Introduction</a:t>
            </a:r>
          </a:p>
        </p:txBody>
      </p:sp>
      <p:sp>
        <p:nvSpPr>
          <p:cNvPr id="3" name="Rectangle 2"/>
          <p:cNvSpPr>
            <a:spLocks noChangeArrowheads="1"/>
          </p:cNvSpPr>
          <p:nvPr/>
        </p:nvSpPr>
        <p:spPr bwMode="auto">
          <a:xfrm>
            <a:off x="0" y="0"/>
            <a:ext cx="73914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000" b="1">
                <a:solidFill>
                  <a:srgbClr val="0070A2"/>
                </a:solidFill>
                <a:latin typeface="Imprint MT Shadow" charset="0"/>
              </a:rPr>
              <a:t>One of the major reasons for Sunday school is that the intense Bible training received in a Sunday school class helps your church produce more souls (Ephesians 4:11-12). </a:t>
            </a:r>
          </a:p>
        </p:txBody>
      </p:sp>
      <p:sp>
        <p:nvSpPr>
          <p:cNvPr id="4" name="Rectangle 3"/>
          <p:cNvSpPr>
            <a:spLocks noChangeArrowheads="1"/>
          </p:cNvSpPr>
          <p:nvPr/>
        </p:nvSpPr>
        <p:spPr bwMode="auto">
          <a:xfrm>
            <a:off x="1447800" y="2133600"/>
            <a:ext cx="64008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D24E04"/>
                </a:solidFill>
                <a:latin typeface="Imprint MT Shadow" charset="0"/>
              </a:rPr>
              <a:t>A child has formed all of the basic characteristics of his life by the time he reaches four or five years of age. The way to win souls and keep them is to reach children.</a:t>
            </a:r>
          </a:p>
        </p:txBody>
      </p:sp>
      <p:sp>
        <p:nvSpPr>
          <p:cNvPr id="5" name="Rectangle 4"/>
          <p:cNvSpPr>
            <a:spLocks noChangeArrowheads="1"/>
          </p:cNvSpPr>
          <p:nvPr/>
        </p:nvSpPr>
        <p:spPr bwMode="auto">
          <a:xfrm>
            <a:off x="3124200" y="4919663"/>
            <a:ext cx="6019800"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000" b="1">
                <a:solidFill>
                  <a:srgbClr val="0070A2"/>
                </a:solidFill>
                <a:latin typeface="Imprint MT Shadow" charset="0"/>
              </a:rPr>
              <a:t>This produces Christians who grow up in the Lord, solid in their understanding, practice, and love of the Word of God. </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900" decel="100000" fill="hold"/>
                                        <p:tgtEl>
                                          <p:spTgt spid="4"/>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900" decel="100000" fill="hold"/>
                                        <p:tgtEl>
                                          <p:spTgt spid="5"/>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7391400" y="0"/>
            <a:ext cx="1752600" cy="338554"/>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0070A2"/>
                </a:solidFill>
                <a:latin typeface="Stencil" pitchFamily="82" charset="0"/>
                <a:ea typeface="+mn-ea"/>
              </a:rPr>
              <a:t>Introduction</a:t>
            </a:r>
          </a:p>
        </p:txBody>
      </p:sp>
      <p:sp>
        <p:nvSpPr>
          <p:cNvPr id="3" name="Rectangle 2"/>
          <p:cNvSpPr/>
          <p:nvPr/>
        </p:nvSpPr>
        <p:spPr>
          <a:xfrm>
            <a:off x="1524000" y="1066800"/>
            <a:ext cx="5943600" cy="2062103"/>
          </a:xfrm>
          <a:prstGeom prst="rect">
            <a:avLst/>
          </a:prstGeom>
          <a:solidFill>
            <a:srgbClr val="760076">
              <a:alpha val="85000"/>
            </a:srgbClr>
          </a:solidFill>
          <a:scene3d>
            <a:camera prst="orthographicFront"/>
            <a:lightRig rig="threePt" dir="t"/>
          </a:scene3d>
          <a:sp3d>
            <a:bevelT/>
          </a:sp3d>
        </p:spPr>
        <p:txBody>
          <a:bodyPr>
            <a:spAutoFit/>
          </a:bodyPr>
          <a:lstStyle/>
          <a:p>
            <a:pPr algn="ctr">
              <a:defRPr/>
            </a:pPr>
            <a:r>
              <a:rPr lang="en-US" sz="3200" b="1" dirty="0">
                <a:solidFill>
                  <a:srgbClr val="EDC727"/>
                </a:solidFill>
                <a:latin typeface="Imprint MT Shadow" pitchFamily="82" charset="0"/>
                <a:ea typeface="+mn-ea"/>
              </a:rPr>
              <a:t>If you do not have an active Sunday school organized in your church, you need to begin one now. There is no time to waste.</a:t>
            </a:r>
          </a:p>
        </p:txBody>
      </p:sp>
      <p:sp>
        <p:nvSpPr>
          <p:cNvPr id="4" name="Rectangle 3"/>
          <p:cNvSpPr/>
          <p:nvPr/>
        </p:nvSpPr>
        <p:spPr>
          <a:xfrm>
            <a:off x="457200" y="3733800"/>
            <a:ext cx="8153400" cy="2554545"/>
          </a:xfrm>
          <a:prstGeom prst="rect">
            <a:avLst/>
          </a:prstGeom>
          <a:solidFill>
            <a:srgbClr val="EDC727">
              <a:alpha val="85000"/>
            </a:srgbClr>
          </a:solidFill>
          <a:scene3d>
            <a:camera prst="orthographicFront"/>
            <a:lightRig rig="threePt" dir="t"/>
          </a:scene3d>
          <a:sp3d>
            <a:bevelT/>
          </a:sp3d>
        </p:spPr>
        <p:txBody>
          <a:bodyPr>
            <a:spAutoFit/>
          </a:bodyPr>
          <a:lstStyle/>
          <a:p>
            <a:pPr algn="ctr">
              <a:defRPr/>
            </a:pPr>
            <a:r>
              <a:rPr lang="en-US" sz="3200" b="1" dirty="0">
                <a:solidFill>
                  <a:srgbClr val="760076"/>
                </a:solidFill>
                <a:latin typeface="Imprint MT Shadow" pitchFamily="82" charset="0"/>
                <a:ea typeface="+mn-ea"/>
              </a:rPr>
              <a:t>We are losing our children every day to the influence and pull of this ungodly world system. God help us to train our children in the way they should go. Let this be a priority in our homes and in our churches.</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trips(downLeft)">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7391400" y="0"/>
            <a:ext cx="1752600" cy="338554"/>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0070A2"/>
                </a:solidFill>
                <a:latin typeface="Stencil" pitchFamily="82" charset="0"/>
                <a:ea typeface="+mn-ea"/>
              </a:rPr>
              <a:t>Introduction</a:t>
            </a:r>
          </a:p>
        </p:txBody>
      </p:sp>
      <p:sp>
        <p:nvSpPr>
          <p:cNvPr id="3" name="Rectangle 2"/>
          <p:cNvSpPr/>
          <p:nvPr/>
        </p:nvSpPr>
        <p:spPr>
          <a:xfrm>
            <a:off x="152400" y="152400"/>
            <a:ext cx="54864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D24E04"/>
                </a:solidFill>
                <a:latin typeface="Imprint MT Shadow" pitchFamily="82" charset="0"/>
                <a:ea typeface="+mn-ea"/>
              </a:rPr>
              <a:t>The gospel must be carried to people all over the world—in all age groups. If this church is going to grow and progress, we must pass our faith to the next generation.</a:t>
            </a:r>
            <a:endParaRPr lang="en-US" sz="3200" dirty="0">
              <a:solidFill>
                <a:srgbClr val="D24E04"/>
              </a:solidFill>
              <a:latin typeface="Imprint MT Shadow" pitchFamily="82" charset="0"/>
              <a:ea typeface="+mn-ea"/>
            </a:endParaRPr>
          </a:p>
        </p:txBody>
      </p:sp>
      <p:pic>
        <p:nvPicPr>
          <p:cNvPr id="5124" name="Picture 4" descr="C:\Users\Candra Poitras\Pictures\the-gospel[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038600" y="3429000"/>
            <a:ext cx="4953000" cy="3302000"/>
          </a:xfrm>
          <a:prstGeom prst="rect">
            <a:avLst/>
          </a:prstGeom>
          <a:ln>
            <a:noFill/>
          </a:ln>
          <a:effectLst>
            <a:softEdge rad="112500"/>
          </a:effec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124"/>
                                        </p:tgtEl>
                                        <p:attrNameLst>
                                          <p:attrName>style.visibility</p:attrName>
                                        </p:attrNameLst>
                                      </p:cBhvr>
                                      <p:to>
                                        <p:strVal val="visible"/>
                                      </p:to>
                                    </p:set>
                                    <p:anim calcmode="lin" valueType="num">
                                      <p:cBhvr>
                                        <p:cTn id="15" dur="1000" fill="hold"/>
                                        <p:tgtEl>
                                          <p:spTgt spid="5124"/>
                                        </p:tgtEl>
                                        <p:attrNameLst>
                                          <p:attrName>ppt_w</p:attrName>
                                        </p:attrNameLst>
                                      </p:cBhvr>
                                      <p:tavLst>
                                        <p:tav tm="0">
                                          <p:val>
                                            <p:fltVal val="0"/>
                                          </p:val>
                                        </p:tav>
                                        <p:tav tm="100000">
                                          <p:val>
                                            <p:strVal val="#ppt_w"/>
                                          </p:val>
                                        </p:tav>
                                      </p:tavLst>
                                    </p:anim>
                                    <p:anim calcmode="lin" valueType="num">
                                      <p:cBhvr>
                                        <p:cTn id="16" dur="1000" fill="hold"/>
                                        <p:tgtEl>
                                          <p:spTgt spid="5124"/>
                                        </p:tgtEl>
                                        <p:attrNameLst>
                                          <p:attrName>ppt_h</p:attrName>
                                        </p:attrNameLst>
                                      </p:cBhvr>
                                      <p:tavLst>
                                        <p:tav tm="0">
                                          <p:val>
                                            <p:fltVal val="0"/>
                                          </p:val>
                                        </p:tav>
                                        <p:tav tm="100000">
                                          <p:val>
                                            <p:strVal val="#ppt_h"/>
                                          </p:val>
                                        </p:tav>
                                      </p:tavLst>
                                    </p:anim>
                                    <p:anim calcmode="lin" valueType="num">
                                      <p:cBhvr>
                                        <p:cTn id="17" dur="1000" fill="hold"/>
                                        <p:tgtEl>
                                          <p:spTgt spid="5124"/>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12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391400" y="0"/>
            <a:ext cx="1752600" cy="338554"/>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0070A2"/>
                </a:solidFill>
                <a:latin typeface="Stencil" pitchFamily="82" charset="0"/>
                <a:ea typeface="+mn-ea"/>
              </a:rPr>
              <a:t>Introduction</a:t>
            </a:r>
          </a:p>
        </p:txBody>
      </p:sp>
      <p:sp>
        <p:nvSpPr>
          <p:cNvPr id="3" name="Rectangle 2"/>
          <p:cNvSpPr/>
          <p:nvPr/>
        </p:nvSpPr>
        <p:spPr>
          <a:xfrm>
            <a:off x="228600" y="228600"/>
            <a:ext cx="64008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760076"/>
                </a:solidFill>
                <a:latin typeface="Imprint MT Shadow" pitchFamily="82" charset="0"/>
                <a:ea typeface="+mn-ea"/>
              </a:rPr>
              <a:t>Are we not God’s people—called to be His children (I Peter 2:9)? We can be destroyed if we do not retain the knowledge and love of God’s Word in our hearts. What does God say He will do to those who reject and forget His law?</a:t>
            </a:r>
          </a:p>
        </p:txBody>
      </p:sp>
      <p:sp>
        <p:nvSpPr>
          <p:cNvPr id="6147" name="Rectangle 3"/>
          <p:cNvSpPr>
            <a:spLocks noChangeArrowheads="1"/>
          </p:cNvSpPr>
          <p:nvPr/>
        </p:nvSpPr>
        <p:spPr bwMode="auto">
          <a:xfrm>
            <a:off x="2438400" y="4495800"/>
            <a:ext cx="6400800" cy="2062103"/>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tabLst>
                <a:tab pos="228600" algn="l"/>
                <a:tab pos="457200" algn="l"/>
              </a:tabLst>
              <a:defRPr/>
            </a:pPr>
            <a:r>
              <a:rPr lang="en-US" sz="3200" b="1" dirty="0">
                <a:solidFill>
                  <a:srgbClr val="0070A2"/>
                </a:solidFill>
                <a:latin typeface="Imprint MT Shadow" pitchFamily="82" charset="0"/>
                <a:ea typeface="Times"/>
                <a:cs typeface="Times New Roman" pitchFamily="18" charset="0"/>
              </a:rPr>
              <a:t>Two things:</a:t>
            </a:r>
            <a:endParaRPr lang="en-US" sz="3200" b="1" dirty="0">
              <a:solidFill>
                <a:srgbClr val="0070A2"/>
              </a:solidFill>
              <a:latin typeface="Imprint MT Shadow" pitchFamily="82" charset="0"/>
              <a:ea typeface="+mn-ea"/>
            </a:endParaRPr>
          </a:p>
          <a:p>
            <a:pPr lvl="1" eaLnBrk="0" hangingPunct="0">
              <a:buFontTx/>
              <a:buChar char="•"/>
              <a:tabLst>
                <a:tab pos="228600" algn="l"/>
                <a:tab pos="457200" algn="l"/>
              </a:tabLst>
              <a:defRPr/>
            </a:pPr>
            <a:r>
              <a:rPr lang="en-US" sz="3200" b="1" dirty="0">
                <a:solidFill>
                  <a:srgbClr val="0070A2"/>
                </a:solidFill>
                <a:latin typeface="Imprint MT Shadow" pitchFamily="82" charset="0"/>
                <a:ea typeface="Times"/>
                <a:cs typeface="Times New Roman" pitchFamily="18" charset="0"/>
              </a:rPr>
              <a:t>He will reject them as spiritual leaders.</a:t>
            </a:r>
            <a:endParaRPr lang="en-US" sz="3200" b="1" dirty="0">
              <a:solidFill>
                <a:srgbClr val="0070A2"/>
              </a:solidFill>
              <a:latin typeface="Imprint MT Shadow" pitchFamily="82" charset="0"/>
              <a:ea typeface="+mn-ea"/>
            </a:endParaRPr>
          </a:p>
          <a:p>
            <a:pPr lvl="1" eaLnBrk="0" hangingPunct="0">
              <a:buFontTx/>
              <a:buChar char="•"/>
              <a:tabLst>
                <a:tab pos="228600" algn="l"/>
                <a:tab pos="457200" algn="l"/>
              </a:tabLst>
              <a:defRPr/>
            </a:pPr>
            <a:r>
              <a:rPr lang="en-US" sz="3200" b="1" dirty="0">
                <a:solidFill>
                  <a:srgbClr val="0070A2"/>
                </a:solidFill>
                <a:latin typeface="Imprint MT Shadow" pitchFamily="82" charset="0"/>
                <a:ea typeface="Times"/>
                <a:cs typeface="Times New Roman" pitchFamily="18" charset="0"/>
              </a:rPr>
              <a:t>He will forget their children.</a:t>
            </a:r>
            <a:endParaRPr lang="en-US" sz="3200" b="1" dirty="0">
              <a:solidFill>
                <a:srgbClr val="0070A2"/>
              </a:solidFill>
              <a:latin typeface="Imprint MT Shadow" pitchFamily="82" charset="0"/>
              <a:ea typeface="+mn-ea"/>
            </a:endParaRP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from="(-#ppt_w/2)" to="(#ppt_x)" calcmode="lin" valueType="num">
                                      <p:cBhvr>
                                        <p:cTn id="7" dur="600" fill="hold">
                                          <p:stCondLst>
                                            <p:cond delay="0"/>
                                          </p:stCondLst>
                                        </p:cTn>
                                        <p:tgtEl>
                                          <p:spTgt spid="3"/>
                                        </p:tgtEl>
                                        <p:attrNameLst>
                                          <p:attrName>ppt_x</p:attrName>
                                        </p:attrNameLst>
                                      </p:cBhvr>
                                    </p:anim>
                                    <p:anim from="0" to="-1.0" calcmode="lin" valueType="num">
                                      <p:cBhvr>
                                        <p:cTn id="8" dur="200" decel="50000" autoRev="1" fill="hold">
                                          <p:stCondLst>
                                            <p:cond delay="600"/>
                                          </p:stCondLst>
                                        </p:cTn>
                                        <p:tgtEl>
                                          <p:spTgt spid="3"/>
                                        </p:tgtEl>
                                        <p:attrNameLst>
                                          <p:attrName>xshear</p:attrName>
                                        </p:attrNameLst>
                                      </p:cBhvr>
                                    </p:anim>
                                    <p:animScale>
                                      <p:cBhvr>
                                        <p:cTn id="9" dur="200" decel="100000" autoRev="1" fill="hold">
                                          <p:stCondLst>
                                            <p:cond delay="600"/>
                                          </p:stCondLst>
                                        </p:cTn>
                                        <p:tgtEl>
                                          <p:spTgt spid="3"/>
                                        </p:tgtEl>
                                      </p:cBhvr>
                                      <p:from x="100000" y="100000"/>
                                      <p:to x="80000" y="100000"/>
                                    </p:animScale>
                                    <p:anim by="(#ppt_h/3+#ppt_w*0.1)" calcmode="lin" valueType="num">
                                      <p:cBhvr additive="sum">
                                        <p:cTn id="10" dur="200" decel="100000" autoRev="1" fill="hold">
                                          <p:stCondLst>
                                            <p:cond delay="600"/>
                                          </p:stCondLst>
                                        </p:cTn>
                                        <p:tgtEl>
                                          <p:spTgt spid="3"/>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7391400" y="0"/>
            <a:ext cx="1752600" cy="338554"/>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0070A2"/>
                </a:solidFill>
                <a:latin typeface="Stencil" pitchFamily="82" charset="0"/>
                <a:ea typeface="+mn-ea"/>
              </a:rPr>
              <a:t>Introduction</a:t>
            </a:r>
          </a:p>
        </p:txBody>
      </p:sp>
      <p:sp>
        <p:nvSpPr>
          <p:cNvPr id="7171" name="Rectangle 3"/>
          <p:cNvSpPr>
            <a:spLocks noChangeArrowheads="1"/>
          </p:cNvSpPr>
          <p:nvPr/>
        </p:nvSpPr>
        <p:spPr bwMode="auto">
          <a:xfrm>
            <a:off x="152400" y="152400"/>
            <a:ext cx="7010400" cy="3046988"/>
          </a:xfrm>
          <a:prstGeom prst="rect">
            <a:avLst/>
          </a:prstGeom>
          <a:solidFill>
            <a:srgbClr val="D24E04"/>
          </a:solidFill>
          <a:ln w="9525">
            <a:noFill/>
            <a:miter lim="800000"/>
            <a:headEnd/>
            <a:tailEnd/>
          </a:ln>
          <a:effectLst/>
          <a:scene3d>
            <a:camera prst="orthographicFront"/>
            <a:lightRig rig="threePt" dir="t"/>
          </a:scene3d>
          <a:sp3d>
            <a:bevelT/>
          </a:sp3d>
        </p:spPr>
        <p:txBody>
          <a:bodyPr anchor="ctr">
            <a:spAutoFit/>
            <a:sp3d/>
          </a:bodyPr>
          <a:lstStyle/>
          <a:p>
            <a:pPr algn="ctr" eaLnBrk="0" hangingPunct="0">
              <a:defRPr/>
            </a:pPr>
            <a:r>
              <a:rPr lang="en-US" sz="3200" b="1" dirty="0">
                <a:solidFill>
                  <a:srgbClr val="FFFFCC"/>
                </a:solidFill>
                <a:latin typeface="Imprint MT Shadow" pitchFamily="82" charset="0"/>
                <a:ea typeface="Times"/>
                <a:cs typeface="Times New Roman" pitchFamily="18" charset="0"/>
              </a:rPr>
              <a:t>The book of Deuteronomy is God’s instructions, through Moses, on how the children of Israel (His chosen people) were to live. Much emphasis is placed on the fathers passing the truth to their children.</a:t>
            </a:r>
            <a:r>
              <a:rPr lang="en-US" sz="3200" b="1" dirty="0">
                <a:solidFill>
                  <a:srgbClr val="FFFFCC"/>
                </a:solidFill>
                <a:latin typeface="Imprint MT Shadow" pitchFamily="82" charset="0"/>
                <a:ea typeface="+mn-ea"/>
              </a:rPr>
              <a:t> </a:t>
            </a:r>
          </a:p>
        </p:txBody>
      </p:sp>
      <p:sp>
        <p:nvSpPr>
          <p:cNvPr id="4" name="Rectangle 3"/>
          <p:cNvSpPr/>
          <p:nvPr/>
        </p:nvSpPr>
        <p:spPr>
          <a:xfrm>
            <a:off x="1524000" y="4038600"/>
            <a:ext cx="7391400" cy="2554545"/>
          </a:xfrm>
          <a:prstGeom prst="rect">
            <a:avLst/>
          </a:prstGeom>
          <a:solidFill>
            <a:srgbClr val="FFFFCC"/>
          </a:solidFill>
          <a:ln>
            <a:solidFill>
              <a:srgbClr val="EDC727"/>
            </a:solidFill>
          </a:ln>
          <a:scene3d>
            <a:camera prst="orthographicFront"/>
            <a:lightRig rig="threePt" dir="t"/>
          </a:scene3d>
          <a:sp3d>
            <a:bevelT/>
          </a:sp3d>
        </p:spPr>
        <p:txBody>
          <a:bodyPr>
            <a:spAutoFit/>
            <a:sp3d/>
          </a:bodyPr>
          <a:lstStyle/>
          <a:p>
            <a:pPr algn="ctr">
              <a:defRPr/>
            </a:pPr>
            <a:r>
              <a:rPr lang="en-US" sz="3200" b="1" dirty="0">
                <a:solidFill>
                  <a:srgbClr val="D24E04"/>
                </a:solidFill>
                <a:latin typeface="Imprint MT Shadow" pitchFamily="82" charset="0"/>
                <a:ea typeface="+mn-ea"/>
              </a:rPr>
              <a:t>In this manner, the truth would never die. If only one man failed to be the type of father God intended for him to be, if he did not pass his love for truth along to his children, then the chain would be broken.</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checkerboard(across)">
                                      <p:cBhvr>
                                        <p:cTn id="7" dur="500"/>
                                        <p:tgtEl>
                                          <p:spTgt spid="717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391400" y="0"/>
            <a:ext cx="1752600" cy="338554"/>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0070A2"/>
                </a:solidFill>
                <a:latin typeface="Stencil" pitchFamily="82" charset="0"/>
                <a:ea typeface="+mn-ea"/>
              </a:rPr>
              <a:t>Introduction</a:t>
            </a:r>
          </a:p>
        </p:txBody>
      </p:sp>
      <p:sp>
        <p:nvSpPr>
          <p:cNvPr id="3" name="Rectangle 2"/>
          <p:cNvSpPr/>
          <p:nvPr/>
        </p:nvSpPr>
        <p:spPr>
          <a:xfrm>
            <a:off x="152400" y="152400"/>
            <a:ext cx="7772400" cy="1938992"/>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760076"/>
                </a:solidFill>
                <a:latin typeface="Imprint MT Shadow" pitchFamily="82" charset="0"/>
                <a:ea typeface="+mn-ea"/>
              </a:rPr>
              <a:t>How sad to learn that this happened in the life of Moses. He did not see the importance of circumcision and failed to keep the sign of the covenant in his firstborn son (Exodus 4:20-26). </a:t>
            </a:r>
          </a:p>
        </p:txBody>
      </p:sp>
      <p:sp>
        <p:nvSpPr>
          <p:cNvPr id="4" name="Rectangle 3"/>
          <p:cNvSpPr/>
          <p:nvPr/>
        </p:nvSpPr>
        <p:spPr>
          <a:xfrm>
            <a:off x="914400" y="2209800"/>
            <a:ext cx="7239000" cy="1938992"/>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0070A2"/>
                </a:solidFill>
                <a:latin typeface="Imprint MT Shadow" pitchFamily="82" charset="0"/>
                <a:ea typeface="+mn-ea"/>
              </a:rPr>
              <a:t>This same son (</a:t>
            </a:r>
            <a:r>
              <a:rPr lang="en-US" sz="3000" b="1" dirty="0" err="1">
                <a:solidFill>
                  <a:srgbClr val="0070A2"/>
                </a:solidFill>
                <a:latin typeface="Imprint MT Shadow" pitchFamily="82" charset="0"/>
                <a:ea typeface="+mn-ea"/>
              </a:rPr>
              <a:t>Gershom</a:t>
            </a:r>
            <a:r>
              <a:rPr lang="en-US" sz="3000" b="1" dirty="0">
                <a:solidFill>
                  <a:srgbClr val="0070A2"/>
                </a:solidFill>
                <a:latin typeface="Imprint MT Shadow" pitchFamily="82" charset="0"/>
                <a:ea typeface="+mn-ea"/>
              </a:rPr>
              <a:t>—Exodus 2:22) did not teach truth and a love for the things of God to </a:t>
            </a:r>
            <a:r>
              <a:rPr lang="en-US" sz="3000" b="1" u="sng" dirty="0">
                <a:solidFill>
                  <a:srgbClr val="0070A2"/>
                </a:solidFill>
                <a:latin typeface="Imprint MT Shadow" pitchFamily="82" charset="0"/>
                <a:ea typeface="+mn-ea"/>
              </a:rPr>
              <a:t>his</a:t>
            </a:r>
            <a:r>
              <a:rPr lang="en-US" sz="3000" b="1" dirty="0">
                <a:solidFill>
                  <a:srgbClr val="0070A2"/>
                </a:solidFill>
                <a:latin typeface="Imprint MT Shadow" pitchFamily="82" charset="0"/>
                <a:ea typeface="+mn-ea"/>
              </a:rPr>
              <a:t> son, who became a priest of idols. (See Judges 17-18, especially 18:30.)</a:t>
            </a:r>
          </a:p>
        </p:txBody>
      </p:sp>
      <p:sp>
        <p:nvSpPr>
          <p:cNvPr id="8195" name="Rectangle 3"/>
          <p:cNvSpPr>
            <a:spLocks noChangeArrowheads="1"/>
          </p:cNvSpPr>
          <p:nvPr/>
        </p:nvSpPr>
        <p:spPr bwMode="auto">
          <a:xfrm>
            <a:off x="1371600" y="4267200"/>
            <a:ext cx="7620000" cy="2400657"/>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000" b="1" dirty="0">
                <a:solidFill>
                  <a:srgbClr val="760076"/>
                </a:solidFill>
                <a:latin typeface="Imprint MT Shadow" pitchFamily="82" charset="0"/>
                <a:ea typeface="Times"/>
                <a:cs typeface="Times New Roman" pitchFamily="18" charset="0"/>
              </a:rPr>
              <a:t>Think about it! Moses led a nation out of slavery, saw the Red Sea part, received the Ten Commandments from the finger of God, and witnessed many mighty miracles. But, he did not pass his faith along to his children.</a:t>
            </a:r>
            <a:r>
              <a:rPr lang="en-US" sz="3000" b="1" dirty="0">
                <a:solidFill>
                  <a:srgbClr val="760076"/>
                </a:solidFill>
                <a:latin typeface="Imprint MT Shadow" pitchFamily="82" charset="0"/>
                <a:ea typeface="+mn-ea"/>
              </a:rPr>
              <a:t> </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ppt_w*0.05"/>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anim calcmode="lin" valueType="num">
                                      <p:cBhvr>
                                        <p:cTn id="9" dur="500" fill="hold"/>
                                        <p:tgtEl>
                                          <p:spTgt spid="3"/>
                                        </p:tgtEl>
                                        <p:attrNameLst>
                                          <p:attrName>ppt_x</p:attrName>
                                        </p:attrNameLst>
                                      </p:cBhvr>
                                      <p:tavLst>
                                        <p:tav tm="0">
                                          <p:val>
                                            <p:strVal val="#ppt_x-.2"/>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animEffect transition="in" filter="fade">
                                      <p:cBhvr>
                                        <p:cTn id="11" dur="500"/>
                                        <p:tgtEl>
                                          <p:spTgt spid="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strVal val="#ppt_w*0.05"/>
                                          </p:val>
                                        </p:tav>
                                        <p:tav tm="100000">
                                          <p:val>
                                            <p:strVal val="#ppt_w"/>
                                          </p:val>
                                        </p:tav>
                                      </p:tavLst>
                                    </p:anim>
                                    <p:anim calcmode="lin" valueType="num">
                                      <p:cBhvr>
                                        <p:cTn id="17" dur="500" fill="hold"/>
                                        <p:tgtEl>
                                          <p:spTgt spid="4"/>
                                        </p:tgtEl>
                                        <p:attrNameLst>
                                          <p:attrName>ppt_h</p:attrName>
                                        </p:attrNameLst>
                                      </p:cBhvr>
                                      <p:tavLst>
                                        <p:tav tm="0">
                                          <p:val>
                                            <p:strVal val="#ppt_h"/>
                                          </p:val>
                                        </p:tav>
                                        <p:tav tm="100000">
                                          <p:val>
                                            <p:strVal val="#ppt_h"/>
                                          </p:val>
                                        </p:tav>
                                      </p:tavLst>
                                    </p:anim>
                                    <p:anim calcmode="lin" valueType="num">
                                      <p:cBhvr>
                                        <p:cTn id="18" dur="500" fill="hold"/>
                                        <p:tgtEl>
                                          <p:spTgt spid="4"/>
                                        </p:tgtEl>
                                        <p:attrNameLst>
                                          <p:attrName>ppt_x</p:attrName>
                                        </p:attrNameLst>
                                      </p:cBhvr>
                                      <p:tavLst>
                                        <p:tav tm="0">
                                          <p:val>
                                            <p:strVal val="#ppt_x-.2"/>
                                          </p:val>
                                        </p:tav>
                                        <p:tav tm="100000">
                                          <p:val>
                                            <p:strVal val="#ppt_x"/>
                                          </p:val>
                                        </p:tav>
                                      </p:tavLst>
                                    </p:anim>
                                    <p:anim calcmode="lin" valueType="num">
                                      <p:cBhvr>
                                        <p:cTn id="19" dur="500" fill="hold"/>
                                        <p:tgtEl>
                                          <p:spTgt spid="4"/>
                                        </p:tgtEl>
                                        <p:attrNameLst>
                                          <p:attrName>ppt_y</p:attrName>
                                        </p:attrNameLst>
                                      </p:cBhvr>
                                      <p:tavLst>
                                        <p:tav tm="0">
                                          <p:val>
                                            <p:strVal val="#ppt_y"/>
                                          </p:val>
                                        </p:tav>
                                        <p:tav tm="100000">
                                          <p:val>
                                            <p:strVal val="#ppt_y"/>
                                          </p:val>
                                        </p:tav>
                                      </p:tavLst>
                                    </p:anim>
                                    <p:animEffect transition="in" filter="fade">
                                      <p:cBhvr>
                                        <p:cTn id="20" dur="500"/>
                                        <p:tgtEl>
                                          <p:spTgt spid="4"/>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8195"/>
                                        </p:tgtEl>
                                        <p:attrNameLst>
                                          <p:attrName>style.visibility</p:attrName>
                                        </p:attrNameLst>
                                      </p:cBhvr>
                                      <p:to>
                                        <p:strVal val="visible"/>
                                      </p:to>
                                    </p:set>
                                    <p:anim calcmode="lin" valueType="num">
                                      <p:cBhvr>
                                        <p:cTn id="25" dur="500" fill="hold"/>
                                        <p:tgtEl>
                                          <p:spTgt spid="8195"/>
                                        </p:tgtEl>
                                        <p:attrNameLst>
                                          <p:attrName>ppt_w</p:attrName>
                                        </p:attrNameLst>
                                      </p:cBhvr>
                                      <p:tavLst>
                                        <p:tav tm="0">
                                          <p:val>
                                            <p:strVal val="#ppt_w*0.05"/>
                                          </p:val>
                                        </p:tav>
                                        <p:tav tm="100000">
                                          <p:val>
                                            <p:strVal val="#ppt_w"/>
                                          </p:val>
                                        </p:tav>
                                      </p:tavLst>
                                    </p:anim>
                                    <p:anim calcmode="lin" valueType="num">
                                      <p:cBhvr>
                                        <p:cTn id="26" dur="500" fill="hold"/>
                                        <p:tgtEl>
                                          <p:spTgt spid="8195"/>
                                        </p:tgtEl>
                                        <p:attrNameLst>
                                          <p:attrName>ppt_h</p:attrName>
                                        </p:attrNameLst>
                                      </p:cBhvr>
                                      <p:tavLst>
                                        <p:tav tm="0">
                                          <p:val>
                                            <p:strVal val="#ppt_h"/>
                                          </p:val>
                                        </p:tav>
                                        <p:tav tm="100000">
                                          <p:val>
                                            <p:strVal val="#ppt_h"/>
                                          </p:val>
                                        </p:tav>
                                      </p:tavLst>
                                    </p:anim>
                                    <p:anim calcmode="lin" valueType="num">
                                      <p:cBhvr>
                                        <p:cTn id="27" dur="500" fill="hold"/>
                                        <p:tgtEl>
                                          <p:spTgt spid="8195"/>
                                        </p:tgtEl>
                                        <p:attrNameLst>
                                          <p:attrName>ppt_x</p:attrName>
                                        </p:attrNameLst>
                                      </p:cBhvr>
                                      <p:tavLst>
                                        <p:tav tm="0">
                                          <p:val>
                                            <p:strVal val="#ppt_x-.2"/>
                                          </p:val>
                                        </p:tav>
                                        <p:tav tm="100000">
                                          <p:val>
                                            <p:strVal val="#ppt_x"/>
                                          </p:val>
                                        </p:tav>
                                      </p:tavLst>
                                    </p:anim>
                                    <p:anim calcmode="lin" valueType="num">
                                      <p:cBhvr>
                                        <p:cTn id="28" dur="500" fill="hold"/>
                                        <p:tgtEl>
                                          <p:spTgt spid="8195"/>
                                        </p:tgtEl>
                                        <p:attrNameLst>
                                          <p:attrName>ppt_y</p:attrName>
                                        </p:attrNameLst>
                                      </p:cBhvr>
                                      <p:tavLst>
                                        <p:tav tm="0">
                                          <p:val>
                                            <p:strVal val="#ppt_y"/>
                                          </p:val>
                                        </p:tav>
                                        <p:tav tm="100000">
                                          <p:val>
                                            <p:strVal val="#ppt_y"/>
                                          </p:val>
                                        </p:tav>
                                      </p:tavLst>
                                    </p:anim>
                                    <p:animEffect transition="in" filter="fade">
                                      <p:cBhvr>
                                        <p:cTn id="29" dur="5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7391400" y="0"/>
            <a:ext cx="1752600" cy="338554"/>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0070A2"/>
                </a:solidFill>
                <a:latin typeface="Stencil" pitchFamily="82" charset="0"/>
                <a:ea typeface="+mn-ea"/>
              </a:rPr>
              <a:t>Introduction</a:t>
            </a:r>
          </a:p>
        </p:txBody>
      </p:sp>
      <p:sp>
        <p:nvSpPr>
          <p:cNvPr id="9219" name="Rectangle 3"/>
          <p:cNvSpPr>
            <a:spLocks noChangeArrowheads="1"/>
          </p:cNvSpPr>
          <p:nvPr/>
        </p:nvSpPr>
        <p:spPr bwMode="auto">
          <a:xfrm>
            <a:off x="1066800" y="457200"/>
            <a:ext cx="7010400" cy="2554545"/>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0070A2"/>
                </a:solidFill>
                <a:latin typeface="Imprint MT Shadow" pitchFamily="82" charset="0"/>
                <a:ea typeface="Times"/>
                <a:cs typeface="Times New Roman" pitchFamily="18" charset="0"/>
              </a:rPr>
              <a:t>The man who took Moses’ place of leadership fell into this same trap. We are not told a lot about Joshua’s family. We only know the bold statement he made when faced with a decision. </a:t>
            </a:r>
            <a:endParaRPr lang="en-US" sz="3200" b="1" dirty="0">
              <a:solidFill>
                <a:srgbClr val="0070A2"/>
              </a:solidFill>
              <a:latin typeface="Imprint MT Shadow" pitchFamily="82" charset="0"/>
              <a:ea typeface="+mn-ea"/>
            </a:endParaRPr>
          </a:p>
        </p:txBody>
      </p:sp>
      <p:sp>
        <p:nvSpPr>
          <p:cNvPr id="9220" name="Rectangle 4"/>
          <p:cNvSpPr>
            <a:spLocks noChangeArrowheads="1"/>
          </p:cNvSpPr>
          <p:nvPr/>
        </p:nvSpPr>
        <p:spPr bwMode="auto">
          <a:xfrm>
            <a:off x="304800" y="3124200"/>
            <a:ext cx="8534400" cy="3539430"/>
          </a:xfrm>
          <a:prstGeom prst="rect">
            <a:avLst/>
          </a:prstGeom>
          <a:solidFill>
            <a:srgbClr val="0070A2"/>
          </a:solidFill>
          <a:ln w="9525">
            <a:noFill/>
            <a:miter lim="800000"/>
            <a:headEnd/>
            <a:tailEnd/>
          </a:ln>
          <a:effectLst/>
          <a:scene3d>
            <a:camera prst="orthographicFront"/>
            <a:lightRig rig="threePt" dir="t"/>
          </a:scene3d>
          <a:sp3d>
            <a:bevelT w="152400" h="50800" prst="softRound"/>
          </a:sp3d>
        </p:spPr>
        <p:txBody>
          <a:bodyPr anchor="ctr">
            <a:spAutoFit/>
            <a:sp3d/>
          </a:bodyPr>
          <a:lstStyle/>
          <a:p>
            <a:pPr algn="ctr" eaLnBrk="0" hangingPunct="0">
              <a:defRPr/>
            </a:pPr>
            <a:r>
              <a:rPr lang="en-US" sz="3200" b="1" i="1" dirty="0">
                <a:solidFill>
                  <a:srgbClr val="FFFFCC"/>
                </a:solidFill>
                <a:latin typeface="Imprint MT Shadow" pitchFamily="82" charset="0"/>
                <a:ea typeface="Times" charset="0"/>
                <a:cs typeface="Times New Roman" pitchFamily="18" charset="0"/>
              </a:rPr>
              <a:t>“And if it seem evil unto you to serve the </a:t>
            </a:r>
            <a:r>
              <a:rPr lang="en-US" sz="3200" b="1" i="1" u="sng" dirty="0">
                <a:solidFill>
                  <a:srgbClr val="FFFFCC"/>
                </a:solidFill>
                <a:latin typeface="Imprint MT Shadow" pitchFamily="82" charset="0"/>
                <a:ea typeface="Times" charset="0"/>
                <a:cs typeface="Times New Roman" pitchFamily="18" charset="0"/>
              </a:rPr>
              <a:t>Lord</a:t>
            </a:r>
            <a:r>
              <a:rPr lang="en-US" sz="3200" b="1" i="1" dirty="0">
                <a:solidFill>
                  <a:srgbClr val="FFFFCC"/>
                </a:solidFill>
                <a:latin typeface="Imprint MT Shadow" pitchFamily="82" charset="0"/>
                <a:ea typeface="Times" charset="0"/>
                <a:cs typeface="Times New Roman" pitchFamily="18" charset="0"/>
              </a:rPr>
              <a:t>, choose you this day whom ye will serve; whether the gods which your fathers served that were on the other side of the flood, or the gods of the Amorites, in whose land ye dwell: </a:t>
            </a:r>
            <a:r>
              <a:rPr lang="en-US" sz="3200" b="1" i="1" u="sng" dirty="0">
                <a:solidFill>
                  <a:srgbClr val="FFFFCC"/>
                </a:solidFill>
                <a:latin typeface="Imprint MT Shadow" pitchFamily="82" charset="0"/>
                <a:ea typeface="Times" charset="0"/>
                <a:cs typeface="Times New Roman" pitchFamily="18" charset="0"/>
              </a:rPr>
              <a:t>but as for me and my house, we will serve the Lord</a:t>
            </a:r>
            <a:r>
              <a:rPr lang="en-US" sz="3200" b="1" i="1" dirty="0">
                <a:solidFill>
                  <a:srgbClr val="FFFFCC"/>
                </a:solidFill>
                <a:latin typeface="Imprint MT Shadow" pitchFamily="82" charset="0"/>
                <a:ea typeface="Times" charset="0"/>
                <a:cs typeface="Times New Roman" pitchFamily="18" charset="0"/>
              </a:rPr>
              <a:t>”</a:t>
            </a:r>
            <a:r>
              <a:rPr lang="en-US" sz="3200" b="1" dirty="0">
                <a:solidFill>
                  <a:srgbClr val="FFFFCC"/>
                </a:solidFill>
                <a:latin typeface="Imprint MT Shadow" pitchFamily="82" charset="0"/>
                <a:ea typeface="Times" charset="0"/>
                <a:cs typeface="Times New Roman" pitchFamily="18" charset="0"/>
              </a:rPr>
              <a:t> (Joshua 24:15).</a:t>
            </a:r>
            <a:r>
              <a:rPr lang="en-US" sz="3200" b="1" i="1" dirty="0">
                <a:solidFill>
                  <a:srgbClr val="FFFFCC"/>
                </a:solidFill>
                <a:latin typeface="Imprint MT Shadow" pitchFamily="82" charset="0"/>
                <a:ea typeface="Times" charset="0"/>
                <a:cs typeface="Times New Roman" pitchFamily="18" charset="0"/>
              </a:rPr>
              <a:t> </a:t>
            </a:r>
            <a:endParaRPr lang="en-US" sz="3200" b="1" dirty="0">
              <a:solidFill>
                <a:srgbClr val="FFFFCC"/>
              </a:solidFill>
              <a:latin typeface="Imprint MT Shadow" pitchFamily="82" charset="0"/>
              <a:ea typeface="+mn-ea"/>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fade">
                                      <p:cBhvr>
                                        <p:cTn id="7" dur="1000"/>
                                        <p:tgtEl>
                                          <p:spTgt spid="9219"/>
                                        </p:tgtEl>
                                      </p:cBhvr>
                                    </p:animEffect>
                                    <p:anim calcmode="lin" valueType="num">
                                      <p:cBhvr>
                                        <p:cTn id="8" dur="1000" fill="hold"/>
                                        <p:tgtEl>
                                          <p:spTgt spid="9219"/>
                                        </p:tgtEl>
                                        <p:attrNameLst>
                                          <p:attrName>ppt_x</p:attrName>
                                        </p:attrNameLst>
                                      </p:cBhvr>
                                      <p:tavLst>
                                        <p:tav tm="0">
                                          <p:val>
                                            <p:strVal val="#ppt_x"/>
                                          </p:val>
                                        </p:tav>
                                        <p:tav tm="100000">
                                          <p:val>
                                            <p:strVal val="#ppt_x"/>
                                          </p:val>
                                        </p:tav>
                                      </p:tavLst>
                                    </p:anim>
                                    <p:anim calcmode="lin" valueType="num">
                                      <p:cBhvr>
                                        <p:cTn id="9" dur="900" decel="100000" fill="hold"/>
                                        <p:tgtEl>
                                          <p:spTgt spid="921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9219"/>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9220"/>
                                        </p:tgtEl>
                                        <p:attrNameLst>
                                          <p:attrName>style.visibility</p:attrName>
                                        </p:attrNameLst>
                                      </p:cBhvr>
                                      <p:to>
                                        <p:strVal val="visible"/>
                                      </p:to>
                                    </p:set>
                                    <p:animEffect transition="in" filter="fade">
                                      <p:cBhvr>
                                        <p:cTn id="15" dur="1000"/>
                                        <p:tgtEl>
                                          <p:spTgt spid="9220"/>
                                        </p:tgtEl>
                                      </p:cBhvr>
                                    </p:animEffect>
                                    <p:anim calcmode="lin" valueType="num">
                                      <p:cBhvr>
                                        <p:cTn id="16" dur="1000" fill="hold"/>
                                        <p:tgtEl>
                                          <p:spTgt spid="9220"/>
                                        </p:tgtEl>
                                        <p:attrNameLst>
                                          <p:attrName>ppt_x</p:attrName>
                                        </p:attrNameLst>
                                      </p:cBhvr>
                                      <p:tavLst>
                                        <p:tav tm="0">
                                          <p:val>
                                            <p:strVal val="#ppt_x"/>
                                          </p:val>
                                        </p:tav>
                                        <p:tav tm="100000">
                                          <p:val>
                                            <p:strVal val="#ppt_x"/>
                                          </p:val>
                                        </p:tav>
                                      </p:tavLst>
                                    </p:anim>
                                    <p:anim calcmode="lin" valueType="num">
                                      <p:cBhvr>
                                        <p:cTn id="17" dur="900" decel="100000" fill="hold"/>
                                        <p:tgtEl>
                                          <p:spTgt spid="9220"/>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922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391400" y="0"/>
            <a:ext cx="1752600" cy="338554"/>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0070A2"/>
                </a:solidFill>
                <a:latin typeface="Stencil" pitchFamily="82" charset="0"/>
                <a:ea typeface="+mn-ea"/>
              </a:rPr>
              <a:t>Introduction</a:t>
            </a:r>
          </a:p>
        </p:txBody>
      </p:sp>
      <p:sp>
        <p:nvSpPr>
          <p:cNvPr id="3" name="Rectangle 2"/>
          <p:cNvSpPr>
            <a:spLocks noChangeArrowheads="1"/>
          </p:cNvSpPr>
          <p:nvPr/>
        </p:nvSpPr>
        <p:spPr bwMode="auto">
          <a:xfrm>
            <a:off x="228600" y="1524000"/>
            <a:ext cx="70104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760076"/>
                </a:solidFill>
                <a:latin typeface="Imprint MT Shadow" charset="0"/>
              </a:rPr>
              <a:t>What a pity that Joshua had not trained his children to feel the same way. </a:t>
            </a:r>
          </a:p>
        </p:txBody>
      </p:sp>
      <p:sp>
        <p:nvSpPr>
          <p:cNvPr id="10243" name="Rectangle 3"/>
          <p:cNvSpPr>
            <a:spLocks noChangeArrowheads="1"/>
          </p:cNvSpPr>
          <p:nvPr/>
        </p:nvSpPr>
        <p:spPr bwMode="auto">
          <a:xfrm>
            <a:off x="914400" y="2743200"/>
            <a:ext cx="7391400" cy="2554545"/>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i="1" dirty="0">
                <a:solidFill>
                  <a:srgbClr val="CE7908"/>
                </a:solidFill>
                <a:latin typeface="Imprint MT Shadow" pitchFamily="82" charset="0"/>
                <a:ea typeface="Times"/>
                <a:cs typeface="Times New Roman" pitchFamily="18" charset="0"/>
              </a:rPr>
              <a:t>“And also all that generation were gathered unto their fathers: and there arose another generation after them, which knew not the Lord, nor yet the works which he had done for Israel.”</a:t>
            </a:r>
            <a:r>
              <a:rPr lang="en-US" sz="3200" b="1" dirty="0">
                <a:solidFill>
                  <a:srgbClr val="CE7908"/>
                </a:solidFill>
                <a:latin typeface="Imprint MT Shadow" pitchFamily="82" charset="0"/>
                <a:ea typeface="+mn-ea"/>
              </a:rPr>
              <a:t> </a:t>
            </a:r>
          </a:p>
        </p:txBody>
      </p:sp>
      <p:sp>
        <p:nvSpPr>
          <p:cNvPr id="5" name="Rectangle 4"/>
          <p:cNvSpPr>
            <a:spLocks noChangeArrowheads="1"/>
          </p:cNvSpPr>
          <p:nvPr/>
        </p:nvSpPr>
        <p:spPr bwMode="auto">
          <a:xfrm>
            <a:off x="3048000" y="5486400"/>
            <a:ext cx="57150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760076"/>
                </a:solidFill>
                <a:latin typeface="Imprint MT Shadow" charset="0"/>
              </a:rPr>
              <a:t>Joshua and his generation failed to follow God</a:t>
            </a:r>
            <a:r>
              <a:rPr lang="ja-JP" altLang="en-US" sz="3200" b="1">
                <a:solidFill>
                  <a:srgbClr val="760076"/>
                </a:solidFill>
                <a:latin typeface="Imprint MT Shadow" charset="0"/>
              </a:rPr>
              <a:t>’</a:t>
            </a:r>
            <a:r>
              <a:rPr lang="en-US" sz="3200" b="1">
                <a:solidFill>
                  <a:srgbClr val="760076"/>
                </a:solidFill>
                <a:latin typeface="Imprint MT Shadow" charset="0"/>
              </a:rPr>
              <a:t>s command.</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10243"/>
                                        </p:tgtEl>
                                        <p:attrNameLst>
                                          <p:attrName>style.visibility</p:attrName>
                                        </p:attrNameLst>
                                      </p:cBhvr>
                                      <p:to>
                                        <p:strVal val="visible"/>
                                      </p:to>
                                    </p:set>
                                    <p:animScale>
                                      <p:cBhvr>
                                        <p:cTn id="14" dur="1000" decel="50000" fill="hold">
                                          <p:stCondLst>
                                            <p:cond delay="0"/>
                                          </p:stCondLst>
                                        </p:cTn>
                                        <p:tgtEl>
                                          <p:spTgt spid="102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0243"/>
                                        </p:tgtEl>
                                        <p:attrNameLst>
                                          <p:attrName>ppt_x</p:attrName>
                                          <p:attrName>ppt_y</p:attrName>
                                        </p:attrNameLst>
                                      </p:cBhvr>
                                    </p:animMotion>
                                    <p:animEffect transition="in" filter="fade">
                                      <p:cBhvr>
                                        <p:cTn id="16" dur="1000"/>
                                        <p:tgtEl>
                                          <p:spTgt spid="1024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Scale>
                                      <p:cBhvr>
                                        <p:cTn id="21"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5"/>
                                        </p:tgtEl>
                                        <p:attrNameLst>
                                          <p:attrName>ppt_x</p:attrName>
                                          <p:attrName>ppt_y</p:attrName>
                                        </p:attrNameLst>
                                      </p:cBhvr>
                                    </p:animMotion>
                                    <p:animEffect transition="in" filter="fade">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7391400" y="0"/>
            <a:ext cx="1752600" cy="338554"/>
          </a:xfrm>
          <a:prstGeom prst="rect">
            <a:avLst/>
          </a:prstGeom>
          <a:noFill/>
        </p:spPr>
        <p:txBody>
          <a:bodyPr>
            <a:spAutoFit/>
            <a:scene3d>
              <a:camera prst="orthographicFront"/>
              <a:lightRig rig="threePt" dir="t"/>
            </a:scene3d>
            <a:sp3d extrusionH="57150">
              <a:bevelT w="38100" h="38100"/>
            </a:sp3d>
          </a:bodyPr>
          <a:lstStyle/>
          <a:p>
            <a:pPr algn="r">
              <a:defRPr/>
            </a:pPr>
            <a:r>
              <a:rPr lang="en-US" sz="1600" b="1" dirty="0">
                <a:solidFill>
                  <a:srgbClr val="0070A2"/>
                </a:solidFill>
                <a:latin typeface="Stencil" pitchFamily="82" charset="0"/>
                <a:ea typeface="+mn-ea"/>
              </a:rPr>
              <a:t>Introduction</a:t>
            </a:r>
          </a:p>
        </p:txBody>
      </p:sp>
      <p:sp>
        <p:nvSpPr>
          <p:cNvPr id="3" name="Rectangle 2"/>
          <p:cNvSpPr/>
          <p:nvPr/>
        </p:nvSpPr>
        <p:spPr>
          <a:xfrm>
            <a:off x="4343400" y="2057400"/>
            <a:ext cx="4495800" cy="452431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D24E04"/>
                </a:solidFill>
                <a:latin typeface="Imprint MT Shadow" pitchFamily="82" charset="0"/>
                <a:ea typeface="+mn-ea"/>
              </a:rPr>
              <a:t>It does not matter how dynamic your walk with God or how powerful your ministry. If you do not train your children to love the Lord, they will be lost (Ephesians 6:4; Genesis 18:19; Deuteronomy 6:2-9).</a:t>
            </a:r>
          </a:p>
        </p:txBody>
      </p:sp>
      <p:pic>
        <p:nvPicPr>
          <p:cNvPr id="11267" name="Picture 3" descr="C:\Users\Candra Poitras\Pictures\father-praying-over-child[1].jpg"/>
          <p:cNvPicPr>
            <a:picLocks noChangeAspect="1" noChangeArrowheads="1"/>
          </p:cNvPicPr>
          <p:nvPr/>
        </p:nvPicPr>
        <p:blipFill>
          <a:blip r:embed="rId3"/>
          <a:srcRect/>
          <a:stretch>
            <a:fillRect/>
          </a:stretch>
        </p:blipFill>
        <p:spPr bwMode="auto">
          <a:xfrm>
            <a:off x="152400" y="152400"/>
            <a:ext cx="3967163" cy="53340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nodeType="click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p:cTn id="7" dur="500" fill="hold"/>
                                        <p:tgtEl>
                                          <p:spTgt spid="11267"/>
                                        </p:tgtEl>
                                        <p:attrNameLst>
                                          <p:attrName>ppt_w</p:attrName>
                                        </p:attrNameLst>
                                      </p:cBhvr>
                                      <p:tavLst>
                                        <p:tav tm="0">
                                          <p:val>
                                            <p:fltVal val="0"/>
                                          </p:val>
                                        </p:tav>
                                        <p:tav tm="100000">
                                          <p:val>
                                            <p:strVal val="#ppt_w"/>
                                          </p:val>
                                        </p:tav>
                                      </p:tavLst>
                                    </p:anim>
                                    <p:anim calcmode="lin" valueType="num">
                                      <p:cBhvr>
                                        <p:cTn id="8" dur="500" fill="hold"/>
                                        <p:tgtEl>
                                          <p:spTgt spid="11267"/>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ye_bee_se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eye_bee_see</Template>
  <TotalTime>691</TotalTime>
  <Words>1449</Words>
  <Application>Microsoft Macintosh PowerPoint</Application>
  <PresentationFormat>On-screen Show (4:3)</PresentationFormat>
  <Paragraphs>81</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Times New Roman</vt:lpstr>
      <vt:lpstr>Calibri</vt:lpstr>
      <vt:lpstr>Imprint MT Shadow</vt:lpstr>
      <vt:lpstr>Times</vt:lpstr>
      <vt:lpstr>eye_bee_see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4</cp:revision>
  <dcterms:created xsi:type="dcterms:W3CDTF">2012-12-05T20:28:09Z</dcterms:created>
  <dcterms:modified xsi:type="dcterms:W3CDTF">2018-02-16T21:38:35Z</dcterms:modified>
</cp:coreProperties>
</file>