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 id="279" r:id="rId16"/>
    <p:sldId id="268" r:id="rId17"/>
    <p:sldId id="280" r:id="rId18"/>
    <p:sldId id="262" r:id="rId19"/>
    <p:sldId id="281" r:id="rId20"/>
    <p:sldId id="261"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D24E04"/>
    <a:srgbClr val="0070A2"/>
    <a:srgbClr val="CE7908"/>
    <a:srgbClr val="760076"/>
    <a:srgbClr val="EDC727"/>
    <a:srgbClr val="0066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64" d="100"/>
          <a:sy n="64" d="100"/>
        </p:scale>
        <p:origin x="-24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7ECD6B92-6FB4-C64F-9E98-96EB4B19B52E}" type="slidenum">
              <a:rPr lang="en-US"/>
              <a:pPr/>
              <a:t>‹#›</a:t>
            </a:fld>
            <a:endParaRPr lang="en-US"/>
          </a:p>
        </p:txBody>
      </p:sp>
    </p:spTree>
    <p:extLst>
      <p:ext uri="{BB962C8B-B14F-4D97-AF65-F5344CB8AC3E}">
        <p14:creationId xmlns:p14="http://schemas.microsoft.com/office/powerpoint/2010/main" val="2335748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A9E72BD-23D4-D243-954C-B5A756A3399C}" type="slidenum">
              <a:rPr lang="en-US"/>
              <a:pPr/>
              <a:t>‹#›</a:t>
            </a:fld>
            <a:endParaRPr lang="en-US"/>
          </a:p>
        </p:txBody>
      </p:sp>
    </p:spTree>
    <p:extLst>
      <p:ext uri="{BB962C8B-B14F-4D97-AF65-F5344CB8AC3E}">
        <p14:creationId xmlns:p14="http://schemas.microsoft.com/office/powerpoint/2010/main" val="2395955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A79C5E6-9E1D-4D4A-8A6F-2F137AE28687}" type="slidenum">
              <a:rPr lang="en-US"/>
              <a:pPr/>
              <a:t>‹#›</a:t>
            </a:fld>
            <a:endParaRPr lang="en-US"/>
          </a:p>
        </p:txBody>
      </p:sp>
    </p:spTree>
    <p:extLst>
      <p:ext uri="{BB962C8B-B14F-4D97-AF65-F5344CB8AC3E}">
        <p14:creationId xmlns:p14="http://schemas.microsoft.com/office/powerpoint/2010/main" val="1837506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8903AED-B349-C74B-929A-E4140035B6B3}" type="slidenum">
              <a:rPr lang="en-US"/>
              <a:pPr/>
              <a:t>‹#›</a:t>
            </a:fld>
            <a:endParaRPr lang="en-US"/>
          </a:p>
        </p:txBody>
      </p:sp>
    </p:spTree>
    <p:extLst>
      <p:ext uri="{BB962C8B-B14F-4D97-AF65-F5344CB8AC3E}">
        <p14:creationId xmlns:p14="http://schemas.microsoft.com/office/powerpoint/2010/main" val="719740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36781D7-325C-5B42-AA68-5E66DEE15308}" type="slidenum">
              <a:rPr lang="en-US"/>
              <a:pPr/>
              <a:t>‹#›</a:t>
            </a:fld>
            <a:endParaRPr lang="en-US"/>
          </a:p>
        </p:txBody>
      </p:sp>
    </p:spTree>
    <p:extLst>
      <p:ext uri="{BB962C8B-B14F-4D97-AF65-F5344CB8AC3E}">
        <p14:creationId xmlns:p14="http://schemas.microsoft.com/office/powerpoint/2010/main" val="1162548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7A00E9E4-D50C-FD40-A718-C6F741E958E7}" type="slidenum">
              <a:rPr lang="en-US"/>
              <a:pPr/>
              <a:t>‹#›</a:t>
            </a:fld>
            <a:endParaRPr lang="en-US"/>
          </a:p>
        </p:txBody>
      </p:sp>
    </p:spTree>
    <p:extLst>
      <p:ext uri="{BB962C8B-B14F-4D97-AF65-F5344CB8AC3E}">
        <p14:creationId xmlns:p14="http://schemas.microsoft.com/office/powerpoint/2010/main" val="717352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C4A416CC-F4BE-134E-98C7-5C809CDD7F75}" type="slidenum">
              <a:rPr lang="en-US"/>
              <a:pPr/>
              <a:t>‹#›</a:t>
            </a:fld>
            <a:endParaRPr lang="en-US"/>
          </a:p>
        </p:txBody>
      </p:sp>
    </p:spTree>
    <p:extLst>
      <p:ext uri="{BB962C8B-B14F-4D97-AF65-F5344CB8AC3E}">
        <p14:creationId xmlns:p14="http://schemas.microsoft.com/office/powerpoint/2010/main" val="3974515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99B1E8EC-F5A7-0743-89C4-D4EF4E6DBAC3}" type="slidenum">
              <a:rPr lang="en-US"/>
              <a:pPr/>
              <a:t>‹#›</a:t>
            </a:fld>
            <a:endParaRPr lang="en-US"/>
          </a:p>
        </p:txBody>
      </p:sp>
    </p:spTree>
    <p:extLst>
      <p:ext uri="{BB962C8B-B14F-4D97-AF65-F5344CB8AC3E}">
        <p14:creationId xmlns:p14="http://schemas.microsoft.com/office/powerpoint/2010/main" val="2481675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8BC8B13E-E34F-4D41-B0D8-9A79394BEC18}" type="slidenum">
              <a:rPr lang="en-US"/>
              <a:pPr/>
              <a:t>‹#›</a:t>
            </a:fld>
            <a:endParaRPr lang="en-US"/>
          </a:p>
        </p:txBody>
      </p:sp>
    </p:spTree>
    <p:extLst>
      <p:ext uri="{BB962C8B-B14F-4D97-AF65-F5344CB8AC3E}">
        <p14:creationId xmlns:p14="http://schemas.microsoft.com/office/powerpoint/2010/main" val="644613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A14C5BB-DA3D-F541-BC01-E262E41BE56C}" type="slidenum">
              <a:rPr lang="en-US"/>
              <a:pPr/>
              <a:t>‹#›</a:t>
            </a:fld>
            <a:endParaRPr lang="en-US"/>
          </a:p>
        </p:txBody>
      </p:sp>
    </p:spTree>
    <p:extLst>
      <p:ext uri="{BB962C8B-B14F-4D97-AF65-F5344CB8AC3E}">
        <p14:creationId xmlns:p14="http://schemas.microsoft.com/office/powerpoint/2010/main" val="1215614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A3DCA9E0-CC09-1648-BA32-FE534340D7F5}" type="slidenum">
              <a:rPr lang="en-US"/>
              <a:pPr/>
              <a:t>‹#›</a:t>
            </a:fld>
            <a:endParaRPr lang="en-US"/>
          </a:p>
        </p:txBody>
      </p:sp>
    </p:spTree>
    <p:extLst>
      <p:ext uri="{BB962C8B-B14F-4D97-AF65-F5344CB8AC3E}">
        <p14:creationId xmlns:p14="http://schemas.microsoft.com/office/powerpoint/2010/main" val="184333194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03622D3-DB4B-2546-AB75-29F791B6CB7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rPr>
              <a:t>Christian Education</a:t>
            </a:r>
          </a:p>
        </p:txBody>
      </p:sp>
      <p:sp>
        <p:nvSpPr>
          <p:cNvPr id="9" name="TextBox 8"/>
          <p:cNvSpPr txBox="1"/>
          <p:nvPr/>
        </p:nvSpPr>
        <p:spPr>
          <a:xfrm>
            <a:off x="152400" y="4648200"/>
            <a:ext cx="4419600" cy="830997"/>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760076"/>
                </a:solidFill>
                <a:latin typeface="Stencil" pitchFamily="82" charset="0"/>
                <a:ea typeface="+mn-ea"/>
              </a:rPr>
              <a:t>Lesson 13: the How of Christian Education</a:t>
            </a:r>
            <a:endParaRPr lang="en-US" sz="2400" b="1" dirty="0">
              <a:solidFill>
                <a:srgbClr val="760076"/>
              </a:solidFill>
              <a:latin typeface="Stencil" pitchFamily="82" charset="0"/>
              <a:ea typeface="+mn-ea"/>
            </a:endParaRPr>
          </a:p>
        </p:txBody>
      </p:sp>
      <p:sp>
        <p:nvSpPr>
          <p:cNvPr id="10" name="TextBox 9"/>
          <p:cNvSpPr txBox="1"/>
          <p:nvPr/>
        </p:nvSpPr>
        <p:spPr>
          <a:xfrm>
            <a:off x="152400" y="54102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rPr>
              <a:t>Global Association of Theological Studies</a:t>
            </a: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4" name="Rectangle 3"/>
          <p:cNvSpPr/>
          <p:nvPr/>
        </p:nvSpPr>
        <p:spPr>
          <a:xfrm>
            <a:off x="0" y="1447800"/>
            <a:ext cx="6324600" cy="2554545"/>
          </a:xfrm>
          <a:prstGeom prst="rect">
            <a:avLst/>
          </a:prstGeom>
        </p:spPr>
        <p:txBody>
          <a:bodyPr>
            <a:spAutoFit/>
          </a:bodyPr>
          <a:lstStyle/>
          <a:p>
            <a:pPr algn="ctr">
              <a:defRPr/>
            </a:pPr>
            <a:r>
              <a:rPr lang="en-US" sz="3200" b="1" dirty="0">
                <a:ln>
                  <a:solidFill>
                    <a:sysClr val="windowText" lastClr="000000"/>
                  </a:solidFill>
                </a:ln>
                <a:solidFill>
                  <a:srgbClr val="FFFFCC"/>
                </a:solidFill>
                <a:latin typeface="Imprint MT Shadow" pitchFamily="82" charset="0"/>
                <a:ea typeface="+mn-ea"/>
              </a:rPr>
              <a:t>It is not bad to use a made-up story, but when you do, tell the students that this story is one that someone thought up and wrote for other people to enjoy.</a:t>
            </a:r>
          </a:p>
        </p:txBody>
      </p:sp>
      <p:sp>
        <p:nvSpPr>
          <p:cNvPr id="12291" name="Rectangle 3"/>
          <p:cNvSpPr>
            <a:spLocks noChangeArrowheads="1"/>
          </p:cNvSpPr>
          <p:nvPr/>
        </p:nvSpPr>
        <p:spPr bwMode="auto">
          <a:xfrm>
            <a:off x="2971800" y="4495800"/>
            <a:ext cx="6019800" cy="2062103"/>
          </a:xfrm>
          <a:prstGeom prst="rect">
            <a:avLst/>
          </a:prstGeom>
          <a:noFill/>
          <a:ln w="9525">
            <a:noFill/>
            <a:miter lim="800000"/>
            <a:headEnd/>
            <a:tailEnd/>
          </a:ln>
          <a:effectLst/>
        </p:spPr>
        <p:txBody>
          <a:bodyPr anchor="ctr">
            <a:spAutoFit/>
          </a:bodyPr>
          <a:lstStyle/>
          <a:p>
            <a:pPr algn="ctr" eaLnBrk="0" hangingPunct="0">
              <a:defRPr/>
            </a:pPr>
            <a:r>
              <a:rPr lang="en-US" sz="3200" b="1" dirty="0">
                <a:ln>
                  <a:solidFill>
                    <a:sysClr val="windowText" lastClr="000000"/>
                  </a:solidFill>
                </a:ln>
                <a:solidFill>
                  <a:srgbClr val="760076"/>
                </a:solidFill>
                <a:latin typeface="Imprint MT Shadow" pitchFamily="82" charset="0"/>
                <a:ea typeface="Times"/>
                <a:cs typeface="Times New Roman" pitchFamily="18" charset="0"/>
              </a:rPr>
              <a:t>When telling a Bible story, however, make sure the students know that </a:t>
            </a:r>
            <a:r>
              <a:rPr lang="en-US" sz="3200" b="1" i="1" dirty="0">
                <a:ln>
                  <a:solidFill>
                    <a:sysClr val="windowText" lastClr="000000"/>
                  </a:solidFill>
                </a:ln>
                <a:solidFill>
                  <a:srgbClr val="760076"/>
                </a:solidFill>
                <a:latin typeface="Imprint MT Shadow" pitchFamily="82" charset="0"/>
                <a:ea typeface="Times"/>
                <a:cs typeface="Times New Roman" pitchFamily="18" charset="0"/>
              </a:rPr>
              <a:t>this</a:t>
            </a:r>
            <a:r>
              <a:rPr lang="en-US" sz="3200" b="1" dirty="0">
                <a:ln>
                  <a:solidFill>
                    <a:sysClr val="windowText" lastClr="000000"/>
                  </a:solidFill>
                </a:ln>
                <a:solidFill>
                  <a:srgbClr val="760076"/>
                </a:solidFill>
                <a:latin typeface="Imprint MT Shadow" pitchFamily="82" charset="0"/>
                <a:ea typeface="Times"/>
                <a:cs typeface="Times New Roman" pitchFamily="18" charset="0"/>
              </a:rPr>
              <a:t> story is true, and it comes straight from God’s Word. </a:t>
            </a:r>
            <a:endParaRPr lang="en-US" sz="3200" b="1" dirty="0">
              <a:ln>
                <a:solidFill>
                  <a:sysClr val="windowText" lastClr="000000"/>
                </a:solidFill>
              </a:ln>
              <a:solidFill>
                <a:srgbClr val="760076"/>
              </a:solidFill>
              <a:latin typeface="Imprint MT Shadow" pitchFamily="82" charset="0"/>
              <a:ea typeface="+mn-ea"/>
            </a:endParaRP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12291"/>
                                        </p:tgtEl>
                                        <p:attrNameLst>
                                          <p:attrName>style.visibility</p:attrName>
                                        </p:attrNameLst>
                                      </p:cBhvr>
                                      <p:to>
                                        <p:strVal val="visible"/>
                                      </p:to>
                                    </p:set>
                                    <p:anim calcmode="lin" valueType="num">
                                      <p:cBhvr>
                                        <p:cTn id="19" dur="500" decel="50000" fill="hold">
                                          <p:stCondLst>
                                            <p:cond delay="0"/>
                                          </p:stCondLst>
                                        </p:cTn>
                                        <p:tgtEl>
                                          <p:spTgt spid="12291"/>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2291"/>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2291"/>
                                        </p:tgtEl>
                                        <p:attrNameLst>
                                          <p:attrName>ppt_w</p:attrName>
                                        </p:attrNameLst>
                                      </p:cBhvr>
                                      <p:tavLst>
                                        <p:tav tm="0">
                                          <p:val>
                                            <p:strVal val="#ppt_w*.05"/>
                                          </p:val>
                                        </p:tav>
                                        <p:tav tm="100000">
                                          <p:val>
                                            <p:strVal val="#ppt_w"/>
                                          </p:val>
                                        </p:tav>
                                      </p:tavLst>
                                    </p:anim>
                                    <p:anim calcmode="lin" valueType="num">
                                      <p:cBhvr>
                                        <p:cTn id="22" dur="1000" fill="hold"/>
                                        <p:tgtEl>
                                          <p:spTgt spid="12291"/>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2291"/>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2291"/>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2291"/>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13315" name="Rectangle 3"/>
          <p:cNvSpPr>
            <a:spLocks noChangeArrowheads="1"/>
          </p:cNvSpPr>
          <p:nvPr/>
        </p:nvSpPr>
        <p:spPr bwMode="auto">
          <a:xfrm>
            <a:off x="0" y="0"/>
            <a:ext cx="4724400" cy="1107996"/>
          </a:xfrm>
          <a:prstGeom prst="rect">
            <a:avLst/>
          </a:prstGeom>
          <a:noFill/>
          <a:ln w="9525">
            <a:noFill/>
            <a:miter lim="800000"/>
            <a:headEnd/>
            <a:tailEnd/>
          </a:ln>
          <a:effectLst/>
        </p:spPr>
        <p:txBody>
          <a:bodyPr lIns="0" tIns="0" rIns="0" bIns="0" anchor="ctr">
            <a:spAutoFit/>
          </a:bodyPr>
          <a:lstStyle/>
          <a:p>
            <a:pPr eaLnBrk="0" hangingPunct="0">
              <a:defRPr/>
            </a:pPr>
            <a:r>
              <a:rPr lang="en-US" sz="3600" b="1" u="sng" dirty="0">
                <a:ln>
                  <a:solidFill>
                    <a:sysClr val="windowText" lastClr="000000"/>
                  </a:solidFill>
                </a:ln>
                <a:solidFill>
                  <a:srgbClr val="0070A2"/>
                </a:solidFill>
                <a:latin typeface="Imprint MT Shadow" pitchFamily="82" charset="0"/>
                <a:ea typeface="Times" charset="0"/>
              </a:rPr>
              <a:t>Lecture</a:t>
            </a:r>
            <a:endParaRPr lang="en-US" sz="3600" b="1" dirty="0">
              <a:ln>
                <a:solidFill>
                  <a:sysClr val="windowText" lastClr="000000"/>
                </a:solidFill>
              </a:ln>
              <a:solidFill>
                <a:srgbClr val="0070A2"/>
              </a:solidFill>
              <a:latin typeface="Imprint MT Shadow" pitchFamily="82" charset="0"/>
              <a:ea typeface="Times" charset="0"/>
            </a:endParaRPr>
          </a:p>
          <a:p>
            <a:pPr eaLnBrk="0" hangingPunct="0">
              <a:defRPr/>
            </a:pPr>
            <a:endParaRPr lang="en-US" sz="3600" dirty="0">
              <a:ln>
                <a:solidFill>
                  <a:sysClr val="windowText" lastClr="000000"/>
                </a:solidFill>
              </a:ln>
              <a:solidFill>
                <a:srgbClr val="0070A2"/>
              </a:solidFill>
              <a:latin typeface="Imprint MT Shadow" pitchFamily="82" charset="0"/>
              <a:ea typeface="+mn-ea"/>
            </a:endParaRPr>
          </a:p>
        </p:txBody>
      </p:sp>
      <p:sp>
        <p:nvSpPr>
          <p:cNvPr id="5" name="Rectangle 4"/>
          <p:cNvSpPr/>
          <p:nvPr/>
        </p:nvSpPr>
        <p:spPr>
          <a:xfrm>
            <a:off x="381000" y="533400"/>
            <a:ext cx="6858000" cy="1938992"/>
          </a:xfrm>
          <a:prstGeom prst="rect">
            <a:avLst/>
          </a:prstGeom>
        </p:spPr>
        <p:txBody>
          <a:bodyPr>
            <a:spAutoFit/>
          </a:bodyPr>
          <a:lstStyle/>
          <a:p>
            <a:pPr algn="ctr">
              <a:defRPr/>
            </a:pPr>
            <a:r>
              <a:rPr lang="en-US" sz="3000" b="1" dirty="0">
                <a:ln>
                  <a:solidFill>
                    <a:sysClr val="windowText" lastClr="000000"/>
                  </a:solidFill>
                </a:ln>
                <a:solidFill>
                  <a:srgbClr val="760076"/>
                </a:solidFill>
                <a:latin typeface="Imprint MT Shadow" pitchFamily="82" charset="0"/>
                <a:ea typeface="+mn-ea"/>
              </a:rPr>
              <a:t>This is probably the most familiar method of teaching a Bible lesson, and has been accused of being the most boring.  This does not have to be true!</a:t>
            </a:r>
          </a:p>
        </p:txBody>
      </p:sp>
      <p:sp>
        <p:nvSpPr>
          <p:cNvPr id="7" name="Rectangle 6"/>
          <p:cNvSpPr/>
          <p:nvPr/>
        </p:nvSpPr>
        <p:spPr>
          <a:xfrm>
            <a:off x="990600" y="2514600"/>
            <a:ext cx="7391400" cy="2400657"/>
          </a:xfrm>
          <a:prstGeom prst="rect">
            <a:avLst/>
          </a:prstGeom>
        </p:spPr>
        <p:txBody>
          <a:bodyPr>
            <a:spAutoFit/>
          </a:bodyPr>
          <a:lstStyle/>
          <a:p>
            <a:pPr algn="ctr">
              <a:defRPr/>
            </a:pPr>
            <a:r>
              <a:rPr lang="en-US" sz="3000" b="1" dirty="0">
                <a:ln>
                  <a:solidFill>
                    <a:sysClr val="windowText" lastClr="000000"/>
                  </a:solidFill>
                </a:ln>
                <a:solidFill>
                  <a:srgbClr val="FFFFCC"/>
                </a:solidFill>
                <a:latin typeface="Imprint MT Shadow" pitchFamily="82" charset="0"/>
                <a:ea typeface="+mn-ea"/>
              </a:rPr>
              <a:t>Lectures can be extremely interesting if you take the time to prepare them.  The reason lectures have been given a bad name, is that they do not usually involve anyone except the teacher.</a:t>
            </a:r>
          </a:p>
        </p:txBody>
      </p:sp>
      <p:sp>
        <p:nvSpPr>
          <p:cNvPr id="8" name="Rectangle 7"/>
          <p:cNvSpPr/>
          <p:nvPr/>
        </p:nvSpPr>
        <p:spPr>
          <a:xfrm>
            <a:off x="2438400" y="4953000"/>
            <a:ext cx="6705600" cy="1938992"/>
          </a:xfrm>
          <a:prstGeom prst="rect">
            <a:avLst/>
          </a:prstGeom>
        </p:spPr>
        <p:txBody>
          <a:bodyPr>
            <a:spAutoFit/>
          </a:bodyPr>
          <a:lstStyle/>
          <a:p>
            <a:pPr algn="ctr">
              <a:defRPr/>
            </a:pPr>
            <a:r>
              <a:rPr lang="en-US" sz="3000" b="1" dirty="0">
                <a:ln>
                  <a:solidFill>
                    <a:sysClr val="windowText" lastClr="000000"/>
                  </a:solidFill>
                </a:ln>
                <a:solidFill>
                  <a:srgbClr val="0070A2"/>
                </a:solidFill>
                <a:latin typeface="Imprint MT Shadow" pitchFamily="82" charset="0"/>
                <a:ea typeface="+mn-ea"/>
              </a:rPr>
              <a:t>If this is how you lecture, please do not try it with small children.  However, a great teacher can make the students feel as though they are a part of the lecture.</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1000" fill="hold"/>
                                        <p:tgtEl>
                                          <p:spTgt spid="13315"/>
                                        </p:tgtEl>
                                        <p:attrNameLst>
                                          <p:attrName>ppt_x</p:attrName>
                                        </p:attrNameLst>
                                      </p:cBhvr>
                                      <p:tavLst>
                                        <p:tav tm="0">
                                          <p:val>
                                            <p:strVal val="#ppt_x-.2"/>
                                          </p:val>
                                        </p:tav>
                                        <p:tav tm="100000">
                                          <p:val>
                                            <p:strVal val="#ppt_x"/>
                                          </p:val>
                                        </p:tav>
                                      </p:tavLst>
                                    </p:anim>
                                    <p:anim calcmode="lin" valueType="num">
                                      <p:cBhvr>
                                        <p:cTn id="8" dur="1000" fill="hold"/>
                                        <p:tgtEl>
                                          <p:spTgt spid="13315"/>
                                        </p:tgtEl>
                                        <p:attrNameLst>
                                          <p:attrName>ppt_y</p:attrName>
                                        </p:attrNameLst>
                                      </p:cBhvr>
                                      <p:tavLst>
                                        <p:tav tm="0">
                                          <p:val>
                                            <p:strVal val="#ppt_y"/>
                                          </p:val>
                                        </p:tav>
                                        <p:tav tm="100000">
                                          <p:val>
                                            <p:strVal val="#ppt_y"/>
                                          </p:val>
                                        </p:tav>
                                      </p:tavLst>
                                    </p:anim>
                                    <p:animEffect transition="in" filter="wipe(right)" prLst="gradientSize: 0.1">
                                      <p:cBhvr>
                                        <p:cTn id="9" dur="1000"/>
                                        <p:tgtEl>
                                          <p:spTgt spid="1331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ppt_x</p:attrName>
                                        </p:attrNameLst>
                                      </p:cBhvr>
                                      <p:tavLst>
                                        <p:tav tm="0">
                                          <p:val>
                                            <p:strVal val="#ppt_x-.2"/>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ppt_x</p:attrName>
                                        </p:attrNameLst>
                                      </p:cBhvr>
                                      <p:tavLst>
                                        <p:tav tm="0">
                                          <p:val>
                                            <p:strVal val="#ppt_x-.2"/>
                                          </p:val>
                                        </p:tav>
                                        <p:tav tm="100000">
                                          <p:val>
                                            <p:strVal val="#ppt_x"/>
                                          </p:val>
                                        </p:tav>
                                      </p:tavLst>
                                    </p:anim>
                                    <p:anim calcmode="lin" valueType="num">
                                      <p:cBhvr>
                                        <p:cTn id="29"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4" name="Rectangle 3"/>
          <p:cNvSpPr/>
          <p:nvPr/>
        </p:nvSpPr>
        <p:spPr>
          <a:xfrm>
            <a:off x="0" y="0"/>
            <a:ext cx="71628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0070A2"/>
                </a:solidFill>
                <a:latin typeface="Imprint MT Shadow" pitchFamily="82" charset="0"/>
                <a:ea typeface="+mn-ea"/>
              </a:rPr>
              <a:t>Jesus used some of the same techniques for lecturing that He did for storytelling. </a:t>
            </a:r>
          </a:p>
        </p:txBody>
      </p:sp>
      <p:sp>
        <p:nvSpPr>
          <p:cNvPr id="14339" name="Rectangle 3"/>
          <p:cNvSpPr>
            <a:spLocks noChangeArrowheads="1"/>
          </p:cNvSpPr>
          <p:nvPr/>
        </p:nvSpPr>
        <p:spPr bwMode="auto">
          <a:xfrm>
            <a:off x="304800" y="1157645"/>
            <a:ext cx="8610600" cy="5632311"/>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buFontTx/>
              <a:buChar char="•"/>
              <a:tabLst>
                <a:tab pos="228600" algn="l"/>
              </a:tabLst>
              <a:defRPr/>
            </a:pPr>
            <a:r>
              <a:rPr lang="en-US" sz="3000" b="1" dirty="0">
                <a:solidFill>
                  <a:srgbClr val="760076"/>
                </a:solidFill>
                <a:latin typeface="Imprint MT Shadow" pitchFamily="82" charset="0"/>
                <a:ea typeface="Times"/>
                <a:cs typeface="Times New Roman" pitchFamily="18" charset="0"/>
              </a:rPr>
              <a:t>He made sure that His words spoke to the needs of the people (Matthew 5:21-26).  </a:t>
            </a:r>
            <a:endParaRPr lang="en-US" sz="3000" b="1" dirty="0">
              <a:solidFill>
                <a:srgbClr val="760076"/>
              </a:solidFill>
              <a:latin typeface="Imprint MT Shadow" pitchFamily="82" charset="0"/>
              <a:ea typeface="+mn-ea"/>
            </a:endParaRPr>
          </a:p>
          <a:p>
            <a:pPr lvl="1" eaLnBrk="0" hangingPunct="0">
              <a:buFontTx/>
              <a:buChar char="•"/>
              <a:tabLst>
                <a:tab pos="228600" algn="l"/>
              </a:tabLst>
              <a:defRPr/>
            </a:pPr>
            <a:r>
              <a:rPr lang="en-US" sz="3000" b="1" dirty="0">
                <a:solidFill>
                  <a:srgbClr val="D24E04"/>
                </a:solidFill>
                <a:latin typeface="Imprint MT Shadow" pitchFamily="82" charset="0"/>
                <a:ea typeface="Times"/>
                <a:cs typeface="Times New Roman" pitchFamily="18" charset="0"/>
              </a:rPr>
              <a:t>He used illustrations about everyday things, such as salt and light (Matthew 5:13-16).</a:t>
            </a:r>
            <a:endParaRPr lang="en-US" sz="3000" b="1" dirty="0">
              <a:solidFill>
                <a:srgbClr val="D24E04"/>
              </a:solidFill>
              <a:latin typeface="Imprint MT Shadow" pitchFamily="82" charset="0"/>
              <a:ea typeface="+mn-ea"/>
            </a:endParaRPr>
          </a:p>
          <a:p>
            <a:pPr lvl="2" eaLnBrk="0" hangingPunct="0">
              <a:buFontTx/>
              <a:buChar char="•"/>
              <a:tabLst>
                <a:tab pos="228600" algn="l"/>
              </a:tabLst>
              <a:defRPr/>
            </a:pPr>
            <a:r>
              <a:rPr lang="en-US" sz="3000" b="1" dirty="0">
                <a:solidFill>
                  <a:srgbClr val="0070A2"/>
                </a:solidFill>
                <a:latin typeface="Imprint MT Shadow" pitchFamily="82" charset="0"/>
                <a:ea typeface="Times"/>
                <a:cs typeface="Times New Roman" pitchFamily="18" charset="0"/>
              </a:rPr>
              <a:t>He dealt with issues that were prevalent in that day (Matthew 5:27-32).</a:t>
            </a:r>
            <a:endParaRPr lang="en-US" sz="3000" b="1" dirty="0">
              <a:solidFill>
                <a:srgbClr val="0070A2"/>
              </a:solidFill>
              <a:latin typeface="Imprint MT Shadow" pitchFamily="82" charset="0"/>
              <a:ea typeface="+mn-ea"/>
            </a:endParaRPr>
          </a:p>
          <a:p>
            <a:pPr lvl="3" eaLnBrk="0" hangingPunct="0">
              <a:buFontTx/>
              <a:buChar char="•"/>
              <a:tabLst>
                <a:tab pos="228600" algn="l"/>
              </a:tabLst>
              <a:defRPr/>
            </a:pPr>
            <a:r>
              <a:rPr lang="en-US" sz="3000" b="1" dirty="0">
                <a:solidFill>
                  <a:srgbClr val="760076"/>
                </a:solidFill>
                <a:latin typeface="Imprint MT Shadow" pitchFamily="82" charset="0"/>
                <a:ea typeface="Times"/>
                <a:cs typeface="Times New Roman" pitchFamily="18" charset="0"/>
              </a:rPr>
              <a:t>After every rebuke for a wrongdoing, He made sure the people knew the reward for obedience (Matthew 6:1-4).</a:t>
            </a:r>
            <a:endParaRPr lang="en-US" sz="3000" b="1" dirty="0">
              <a:solidFill>
                <a:srgbClr val="760076"/>
              </a:solidFill>
              <a:latin typeface="Imprint MT Shadow" pitchFamily="82" charset="0"/>
              <a:ea typeface="+mn-ea"/>
            </a:endParaRPr>
          </a:p>
          <a:p>
            <a:pPr lvl="4" eaLnBrk="0" hangingPunct="0">
              <a:buFontTx/>
              <a:buChar char="•"/>
              <a:tabLst>
                <a:tab pos="228600" algn="l"/>
              </a:tabLst>
              <a:defRPr/>
            </a:pPr>
            <a:r>
              <a:rPr lang="en-US" sz="3000" b="1" dirty="0">
                <a:solidFill>
                  <a:srgbClr val="D24E04"/>
                </a:solidFill>
                <a:latin typeface="Imprint MT Shadow" pitchFamily="82" charset="0"/>
                <a:ea typeface="Times"/>
                <a:cs typeface="Times New Roman" pitchFamily="18" charset="0"/>
              </a:rPr>
              <a:t>He told stories and used examples that related to the culture and traditions (Matthew 5:33-42).</a:t>
            </a:r>
            <a:endParaRPr lang="en-US" sz="3000" b="1" dirty="0">
              <a:solidFill>
                <a:srgbClr val="D24E04"/>
              </a:solidFill>
              <a:latin typeface="Imprint MT Shadow" pitchFamily="82" charset="0"/>
              <a:ea typeface="+mn-ea"/>
            </a:endParaRP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15363" name="Rectangle 3"/>
          <p:cNvSpPr>
            <a:spLocks noChangeArrowheads="1"/>
          </p:cNvSpPr>
          <p:nvPr/>
        </p:nvSpPr>
        <p:spPr bwMode="auto">
          <a:xfrm>
            <a:off x="152400" y="228600"/>
            <a:ext cx="7315200" cy="984885"/>
          </a:xfrm>
          <a:prstGeom prst="rect">
            <a:avLst/>
          </a:prstGeom>
          <a:noFill/>
          <a:ln w="9525">
            <a:noFill/>
            <a:miter lim="800000"/>
            <a:headEnd/>
            <a:tailEnd/>
          </a:ln>
          <a:effectLst/>
        </p:spPr>
        <p:txBody>
          <a:bodyPr lIns="0" tIns="0" rIns="0" bIns="0" anchor="ctr">
            <a:spAutoFit/>
            <a:scene3d>
              <a:camera prst="orthographicFront"/>
              <a:lightRig rig="threePt" dir="t"/>
            </a:scene3d>
            <a:sp3d extrusionH="57150">
              <a:bevelT w="38100" h="38100"/>
            </a:sp3d>
          </a:bodyPr>
          <a:lstStyle/>
          <a:p>
            <a:pPr eaLnBrk="0" hangingPunct="0">
              <a:defRPr/>
            </a:pPr>
            <a:r>
              <a:rPr lang="en-US" sz="3200" b="1" u="sng" dirty="0">
                <a:solidFill>
                  <a:srgbClr val="D24E04"/>
                </a:solidFill>
                <a:latin typeface="Imprint MT Shadow" pitchFamily="82" charset="0"/>
                <a:ea typeface="Times"/>
              </a:rPr>
              <a:t>Questions That Make You THINK</a:t>
            </a:r>
            <a:endParaRPr lang="en-US" sz="3200" b="1" dirty="0">
              <a:solidFill>
                <a:srgbClr val="D24E04"/>
              </a:solidFill>
              <a:latin typeface="Imprint MT Shadow" pitchFamily="82" charset="0"/>
              <a:ea typeface="Times"/>
            </a:endParaRPr>
          </a:p>
          <a:p>
            <a:pPr eaLnBrk="0" hangingPunct="0">
              <a:defRPr/>
            </a:pPr>
            <a:endParaRPr lang="en-US" sz="3200" dirty="0">
              <a:solidFill>
                <a:srgbClr val="D24E04"/>
              </a:solidFill>
              <a:latin typeface="Imprint MT Shadow" pitchFamily="82" charset="0"/>
              <a:ea typeface="+mn-ea"/>
            </a:endParaRPr>
          </a:p>
        </p:txBody>
      </p:sp>
      <p:sp>
        <p:nvSpPr>
          <p:cNvPr id="5" name="Rectangle 4"/>
          <p:cNvSpPr/>
          <p:nvPr/>
        </p:nvSpPr>
        <p:spPr>
          <a:xfrm>
            <a:off x="685800" y="990600"/>
            <a:ext cx="7086600" cy="2554545"/>
          </a:xfrm>
          <a:prstGeom prst="rect">
            <a:avLst/>
          </a:prstGeom>
          <a:solidFill>
            <a:srgbClr val="EDC727"/>
          </a:solidFill>
          <a:ln w="76200">
            <a:solidFill>
              <a:srgbClr val="D24E04"/>
            </a:solidFill>
          </a:ln>
          <a:scene3d>
            <a:camera prst="orthographicFront"/>
            <a:lightRig rig="threePt" dir="t"/>
          </a:scene3d>
          <a:sp3d>
            <a:bevelT prst="angle"/>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3200" b="1">
                <a:solidFill>
                  <a:srgbClr val="D24E04"/>
                </a:solidFill>
                <a:latin typeface="Imprint MT Shadow" charset="0"/>
              </a:rPr>
              <a:t>This was probably one of Jesus</a:t>
            </a:r>
            <a:r>
              <a:rPr lang="ja-JP" altLang="en-US" sz="3200" b="1">
                <a:solidFill>
                  <a:srgbClr val="D24E04"/>
                </a:solidFill>
                <a:latin typeface="Imprint MT Shadow" charset="0"/>
              </a:rPr>
              <a:t>’</a:t>
            </a:r>
            <a:r>
              <a:rPr lang="en-US" sz="3200" b="1">
                <a:solidFill>
                  <a:srgbClr val="D24E04"/>
                </a:solidFill>
                <a:latin typeface="Imprint MT Shadow" charset="0"/>
              </a:rPr>
              <a:t> most effective teaching methods. Many times He refused to give a straight answer, but rather chose to ask questions that caused His followers to think.</a:t>
            </a:r>
          </a:p>
        </p:txBody>
      </p:sp>
      <p:sp>
        <p:nvSpPr>
          <p:cNvPr id="15364" name="Rectangle 4"/>
          <p:cNvSpPr>
            <a:spLocks noChangeArrowheads="1"/>
          </p:cNvSpPr>
          <p:nvPr/>
        </p:nvSpPr>
        <p:spPr bwMode="auto">
          <a:xfrm>
            <a:off x="1828800" y="3962400"/>
            <a:ext cx="7086600" cy="2554545"/>
          </a:xfrm>
          <a:prstGeom prst="rect">
            <a:avLst/>
          </a:prstGeom>
          <a:solidFill>
            <a:srgbClr val="D24E04"/>
          </a:solidFill>
          <a:ln w="76200">
            <a:solidFill>
              <a:srgbClr val="EDC727"/>
            </a:solidFill>
            <a:miter lim="800000"/>
            <a:headEnd/>
            <a:tailEnd/>
          </a:ln>
          <a:effectLst/>
          <a:scene3d>
            <a:camera prst="orthographicFront"/>
            <a:lightRig rig="threePt" dir="t"/>
          </a:scene3d>
          <a:sp3d>
            <a:bevelT prst="angle"/>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r>
              <a:rPr lang="en-US" sz="3200" b="1">
                <a:solidFill>
                  <a:srgbClr val="EDC727"/>
                </a:solidFill>
                <a:latin typeface="Imprint MT Shadow" charset="0"/>
                <a:cs typeface="Times New Roman" charset="0"/>
              </a:rPr>
              <a:t>This is an effective method of teaching.  However, you must ask questions that are specific—questions that require the students to focus on the problem or need that the lesson is dealing with.  </a:t>
            </a:r>
            <a:endParaRPr lang="en-US" sz="3200" b="1">
              <a:solidFill>
                <a:srgbClr val="EDC727"/>
              </a:solidFill>
              <a:latin typeface="Imprint MT Shadow" charset="0"/>
            </a:endParaRP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15363"/>
                                        </p:tgtEl>
                                        <p:attrNameLst>
                                          <p:attrName>style.visibility</p:attrName>
                                        </p:attrNameLst>
                                      </p:cBhvr>
                                      <p:to>
                                        <p:strVal val="visible"/>
                                      </p:to>
                                    </p:set>
                                    <p:animScale>
                                      <p:cBhvr>
                                        <p:cTn id="7" dur="1000" decel="50000" fill="hold">
                                          <p:stCondLst>
                                            <p:cond delay="0"/>
                                          </p:stCondLst>
                                        </p:cTn>
                                        <p:tgtEl>
                                          <p:spTgt spid="153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5363"/>
                                        </p:tgtEl>
                                        <p:attrNameLst>
                                          <p:attrName>ppt_x</p:attrName>
                                          <p:attrName>ppt_y</p:attrName>
                                        </p:attrNameLst>
                                      </p:cBhvr>
                                    </p:animMotion>
                                    <p:animEffect transition="in" filter="fade">
                                      <p:cBhvr>
                                        <p:cTn id="9" dur="1000"/>
                                        <p:tgtEl>
                                          <p:spTgt spid="1536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15364"/>
                                        </p:tgtEl>
                                        <p:attrNameLst>
                                          <p:attrName>style.visibility</p:attrName>
                                        </p:attrNameLst>
                                      </p:cBhvr>
                                      <p:to>
                                        <p:strVal val="visible"/>
                                      </p:to>
                                    </p:set>
                                    <p:animScale>
                                      <p:cBhvr>
                                        <p:cTn id="21" dur="1000" decel="50000" fill="hold">
                                          <p:stCondLst>
                                            <p:cond delay="0"/>
                                          </p:stCondLst>
                                        </p:cTn>
                                        <p:tgtEl>
                                          <p:spTgt spid="153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5364"/>
                                        </p:tgtEl>
                                        <p:attrNameLst>
                                          <p:attrName>ppt_x</p:attrName>
                                          <p:attrName>ppt_y</p:attrName>
                                        </p:attrNameLst>
                                      </p:cBhvr>
                                    </p:animMotion>
                                    <p:animEffect transition="in" filter="fade">
                                      <p:cBhvr>
                                        <p:cTn id="23" dur="10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4" name="Rectangle 3"/>
          <p:cNvSpPr/>
          <p:nvPr/>
        </p:nvSpPr>
        <p:spPr>
          <a:xfrm>
            <a:off x="1371600" y="1447800"/>
            <a:ext cx="6172200" cy="2062103"/>
          </a:xfrm>
          <a:prstGeom prst="rect">
            <a:avLst/>
          </a:prstGeom>
          <a:solidFill>
            <a:srgbClr val="FFFFCC"/>
          </a:solidFill>
          <a:ln w="76200">
            <a:solidFill>
              <a:srgbClr val="0070A2"/>
            </a:solidFill>
          </a:ln>
          <a:scene3d>
            <a:camera prst="orthographicFront"/>
            <a:lightRig rig="threePt" dir="t"/>
          </a:scene3d>
          <a:sp3d>
            <a:bevelT/>
          </a:sp3d>
        </p:spPr>
        <p:txBody>
          <a:bodyPr>
            <a:spAutoFit/>
          </a:bodyPr>
          <a:lstStyle/>
          <a:p>
            <a:pPr algn="ctr">
              <a:defRPr/>
            </a:pPr>
            <a:r>
              <a:rPr lang="en-US" sz="3200" b="1" dirty="0">
                <a:solidFill>
                  <a:srgbClr val="0070A2"/>
                </a:solidFill>
                <a:latin typeface="Imprint MT Shadow" pitchFamily="82" charset="0"/>
                <a:ea typeface="+mn-ea"/>
              </a:rPr>
              <a:t>Jesus used this method in two different ways.  He often asked a question, and then left the people to figure it out for themselves.</a:t>
            </a:r>
          </a:p>
        </p:txBody>
      </p:sp>
      <p:sp>
        <p:nvSpPr>
          <p:cNvPr id="16387" name="Rectangle 3"/>
          <p:cNvSpPr>
            <a:spLocks noChangeArrowheads="1"/>
          </p:cNvSpPr>
          <p:nvPr/>
        </p:nvSpPr>
        <p:spPr bwMode="auto">
          <a:xfrm>
            <a:off x="533400" y="3962400"/>
            <a:ext cx="8077200" cy="2062103"/>
          </a:xfrm>
          <a:prstGeom prst="rect">
            <a:avLst/>
          </a:prstGeom>
          <a:solidFill>
            <a:srgbClr val="0070A2"/>
          </a:solidFill>
          <a:ln w="76200">
            <a:solidFill>
              <a:srgbClr val="FFFFCC"/>
            </a:solidFill>
            <a:miter lim="800000"/>
            <a:headEnd/>
            <a:tailEnd/>
          </a:ln>
          <a:effectLst/>
          <a:scene3d>
            <a:camera prst="orthographicFront"/>
            <a:lightRig rig="threePt" dir="t"/>
          </a:scene3d>
          <a:sp3d>
            <a:bevelT/>
          </a:sp3d>
        </p:spPr>
        <p:txBody>
          <a:bodyPr anchor="ctr">
            <a:spAutoFit/>
          </a:bodyPr>
          <a:lstStyle/>
          <a:p>
            <a:pPr algn="ctr" eaLnBrk="0" hangingPunct="0">
              <a:defRPr/>
            </a:pPr>
            <a:r>
              <a:rPr lang="en-US" sz="3200" b="1" dirty="0">
                <a:solidFill>
                  <a:srgbClr val="FFFFCC"/>
                </a:solidFill>
                <a:latin typeface="Imprint MT Shadow" pitchFamily="82" charset="0"/>
                <a:ea typeface="Times New Roman" pitchFamily="18" charset="0"/>
                <a:cs typeface="Times New Roman" pitchFamily="18" charset="0"/>
              </a:rPr>
              <a:t>This was what happened in Matthew 16:13-20.  Again, in Matthew 21:23-27, when His authority was questioned, He answered with a question, and refused to say anything more.</a:t>
            </a:r>
            <a:endParaRPr lang="en-US" sz="3200" b="1" dirty="0">
              <a:solidFill>
                <a:srgbClr val="FFFFCC"/>
              </a:solidFill>
              <a:latin typeface="Imprint MT Shadow" pitchFamily="82" charset="0"/>
              <a:ea typeface="+mn-ea"/>
            </a:endParaRP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nodeType="clickEffect">
                                  <p:stCondLst>
                                    <p:cond delay="0"/>
                                  </p:stCondLst>
                                  <p:childTnLst>
                                    <p:set>
                                      <p:cBhvr>
                                        <p:cTn id="12" dur="1" fill="hold">
                                          <p:stCondLst>
                                            <p:cond delay="0"/>
                                          </p:stCondLst>
                                        </p:cTn>
                                        <p:tgtEl>
                                          <p:spTgt spid="16387"/>
                                        </p:tgtEl>
                                        <p:attrNameLst>
                                          <p:attrName>style.visibility</p:attrName>
                                        </p:attrNameLst>
                                      </p:cBhvr>
                                      <p:to>
                                        <p:strVal val="visible"/>
                                      </p:to>
                                    </p:set>
                                    <p:anim calcmode="lin" valueType="num">
                                      <p:cBhvr>
                                        <p:cTn id="13" dur="500" fill="hold"/>
                                        <p:tgtEl>
                                          <p:spTgt spid="16387"/>
                                        </p:tgtEl>
                                        <p:attrNameLst>
                                          <p:attrName>ppt_w</p:attrName>
                                        </p:attrNameLst>
                                      </p:cBhvr>
                                      <p:tavLst>
                                        <p:tav tm="0">
                                          <p:val>
                                            <p:fltVal val="0"/>
                                          </p:val>
                                        </p:tav>
                                        <p:tav tm="100000">
                                          <p:val>
                                            <p:strVal val="#ppt_w"/>
                                          </p:val>
                                        </p:tav>
                                      </p:tavLst>
                                    </p:anim>
                                    <p:anim calcmode="lin" valueType="num">
                                      <p:cBhvr>
                                        <p:cTn id="14" dur="500" fill="hold"/>
                                        <p:tgtEl>
                                          <p:spTgt spid="1638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4" name="Rectangle 3"/>
          <p:cNvSpPr/>
          <p:nvPr/>
        </p:nvSpPr>
        <p:spPr>
          <a:xfrm>
            <a:off x="152400" y="152400"/>
            <a:ext cx="70104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Both of these question methods are effective.  Their main purpose is to cause the student to think.</a:t>
            </a:r>
          </a:p>
        </p:txBody>
      </p:sp>
      <p:sp>
        <p:nvSpPr>
          <p:cNvPr id="5" name="Rectangle 4"/>
          <p:cNvSpPr/>
          <p:nvPr/>
        </p:nvSpPr>
        <p:spPr>
          <a:xfrm>
            <a:off x="2438400" y="1828800"/>
            <a:ext cx="4572000" cy="2554545"/>
          </a:xfrm>
          <a:prstGeom prst="rect">
            <a:avLst/>
          </a:prstGeom>
          <a:solidFill>
            <a:srgbClr val="760076"/>
          </a:solidFill>
          <a:ln w="76200">
            <a:solidFill>
              <a:srgbClr val="EDC727"/>
            </a:solidFill>
          </a:ln>
          <a:scene3d>
            <a:camera prst="orthographicFront"/>
            <a:lightRig rig="threePt" dir="t"/>
          </a:scene3d>
          <a:sp3d>
            <a:bevelT w="152400" h="50800" prst="softRound"/>
          </a:sp3d>
        </p:spPr>
        <p:txBody>
          <a:bodyPr>
            <a:spAutoFit/>
          </a:bodyPr>
          <a:lstStyle/>
          <a:p>
            <a:pPr algn="ctr">
              <a:defRPr/>
            </a:pPr>
            <a:r>
              <a:rPr lang="en-US" sz="3200" b="1" dirty="0">
                <a:solidFill>
                  <a:srgbClr val="EDC727"/>
                </a:solidFill>
                <a:latin typeface="Imprint MT Shadow" pitchFamily="82" charset="0"/>
                <a:ea typeface="+mn-ea"/>
              </a:rPr>
              <a:t>There does not always have to be just one answer, but there should be a specific principle involved in the answer.</a:t>
            </a:r>
          </a:p>
        </p:txBody>
      </p:sp>
      <p:sp>
        <p:nvSpPr>
          <p:cNvPr id="7" name="Rectangle 6"/>
          <p:cNvSpPr/>
          <p:nvPr/>
        </p:nvSpPr>
        <p:spPr>
          <a:xfrm>
            <a:off x="2057400" y="4572000"/>
            <a:ext cx="6858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This teaching method requires some serious thought and prayer on the part of the teacher, but can be extremely effective in touching hearts with truth. </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18435" name="Rectangle 3"/>
          <p:cNvSpPr>
            <a:spLocks noChangeArrowheads="1"/>
          </p:cNvSpPr>
          <p:nvPr/>
        </p:nvSpPr>
        <p:spPr bwMode="auto">
          <a:xfrm>
            <a:off x="152400" y="609600"/>
            <a:ext cx="5638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3600" b="1" u="sng">
                <a:solidFill>
                  <a:srgbClr val="FFFFCC"/>
                </a:solidFill>
                <a:latin typeface="Imprint MT Shadow" charset="0"/>
                <a:cs typeface="Times New Roman" charset="0"/>
              </a:rPr>
              <a:t>Monologue</a:t>
            </a:r>
            <a:endParaRPr lang="en-US" sz="3600">
              <a:solidFill>
                <a:srgbClr val="FFFFCC"/>
              </a:solidFill>
              <a:latin typeface="Imprint MT Shadow" charset="0"/>
            </a:endParaRPr>
          </a:p>
        </p:txBody>
      </p:sp>
      <p:sp>
        <p:nvSpPr>
          <p:cNvPr id="5" name="Rectangle 4"/>
          <p:cNvSpPr>
            <a:spLocks noChangeArrowheads="1"/>
          </p:cNvSpPr>
          <p:nvPr/>
        </p:nvSpPr>
        <p:spPr bwMode="auto">
          <a:xfrm>
            <a:off x="685800" y="1447800"/>
            <a:ext cx="64008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D24E04"/>
                </a:solidFill>
                <a:latin typeface="Imprint MT Shadow" charset="0"/>
              </a:rPr>
              <a:t>This teaching method does not require </a:t>
            </a:r>
            <a:r>
              <a:rPr lang="ja-JP" altLang="en-US" sz="3200" b="1">
                <a:solidFill>
                  <a:srgbClr val="D24E04"/>
                </a:solidFill>
                <a:latin typeface="Imprint MT Shadow" charset="0"/>
              </a:rPr>
              <a:t>“</a:t>
            </a:r>
            <a:r>
              <a:rPr lang="en-US" sz="3200" b="1">
                <a:solidFill>
                  <a:srgbClr val="D24E04"/>
                </a:solidFill>
                <a:latin typeface="Imprint MT Shadow" charset="0"/>
              </a:rPr>
              <a:t>things</a:t>
            </a:r>
            <a:r>
              <a:rPr lang="ja-JP" altLang="en-US" sz="3200" b="1">
                <a:solidFill>
                  <a:srgbClr val="D24E04"/>
                </a:solidFill>
                <a:latin typeface="Imprint MT Shadow" charset="0"/>
              </a:rPr>
              <a:t>”</a:t>
            </a:r>
            <a:r>
              <a:rPr lang="en-US" sz="3200" b="1">
                <a:solidFill>
                  <a:srgbClr val="D24E04"/>
                </a:solidFill>
                <a:latin typeface="Imprint MT Shadow" charset="0"/>
              </a:rPr>
              <a:t> to make it exciting, interesting, and effective.  A monologue is simply a </a:t>
            </a:r>
            <a:r>
              <a:rPr lang="ja-JP" altLang="en-US" sz="3200" b="1">
                <a:solidFill>
                  <a:srgbClr val="D24E04"/>
                </a:solidFill>
                <a:latin typeface="Imprint MT Shadow" charset="0"/>
              </a:rPr>
              <a:t>“</a:t>
            </a:r>
            <a:r>
              <a:rPr lang="en-US" sz="3200" b="1">
                <a:solidFill>
                  <a:srgbClr val="D24E04"/>
                </a:solidFill>
                <a:latin typeface="Imprint MT Shadow" charset="0"/>
              </a:rPr>
              <a:t>dramatized speech by one person."</a:t>
            </a:r>
          </a:p>
        </p:txBody>
      </p:sp>
      <p:sp>
        <p:nvSpPr>
          <p:cNvPr id="6" name="Rectangle 5"/>
          <p:cNvSpPr>
            <a:spLocks noChangeArrowheads="1"/>
          </p:cNvSpPr>
          <p:nvPr/>
        </p:nvSpPr>
        <p:spPr bwMode="auto">
          <a:xfrm>
            <a:off x="3124200" y="4419600"/>
            <a:ext cx="57150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It is not a lecture though, because the </a:t>
            </a:r>
            <a:r>
              <a:rPr lang="ja-JP" altLang="en-US" sz="3200" b="1">
                <a:solidFill>
                  <a:srgbClr val="0070A2"/>
                </a:solidFill>
                <a:latin typeface="Imprint MT Shadow" charset="0"/>
              </a:rPr>
              <a:t>“</a:t>
            </a:r>
            <a:r>
              <a:rPr lang="en-US" sz="3200" b="1">
                <a:solidFill>
                  <a:srgbClr val="0070A2"/>
                </a:solidFill>
                <a:latin typeface="Imprint MT Shadow" charset="0"/>
              </a:rPr>
              <a:t>one person</a:t>
            </a:r>
            <a:r>
              <a:rPr lang="ja-JP" altLang="en-US" sz="3200" b="1">
                <a:solidFill>
                  <a:srgbClr val="0070A2"/>
                </a:solidFill>
                <a:latin typeface="Imprint MT Shadow" charset="0"/>
              </a:rPr>
              <a:t>”</a:t>
            </a:r>
            <a:r>
              <a:rPr lang="en-US" sz="3200" b="1">
                <a:solidFill>
                  <a:srgbClr val="0070A2"/>
                </a:solidFill>
                <a:latin typeface="Imprint MT Shadow" charset="0"/>
              </a:rPr>
              <a:t> becomes the character or characters in the lesson/story.</a:t>
            </a: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strips(downLeft)">
                                      <p:cBhvr>
                                        <p:cTn id="7" dur="500"/>
                                        <p:tgtEl>
                                          <p:spTgt spid="1843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4" name="Rectangle 3"/>
          <p:cNvSpPr/>
          <p:nvPr/>
        </p:nvSpPr>
        <p:spPr>
          <a:xfrm>
            <a:off x="152400" y="228600"/>
            <a:ext cx="6553200" cy="1200329"/>
          </a:xfrm>
          <a:prstGeom prst="rect">
            <a:avLst/>
          </a:prstGeom>
        </p:spPr>
        <p:txBody>
          <a:bodyPr>
            <a:spAutoFit/>
          </a:bodyPr>
          <a:lstStyle/>
          <a:p>
            <a:pPr>
              <a:defRPr/>
            </a:pPr>
            <a:r>
              <a:rPr lang="en-US" sz="3600" b="1" dirty="0">
                <a:ln>
                  <a:solidFill>
                    <a:sysClr val="windowText" lastClr="000000"/>
                  </a:solidFill>
                </a:ln>
                <a:solidFill>
                  <a:srgbClr val="D24E04"/>
                </a:solidFill>
                <a:latin typeface="Imprint MT Shadow" pitchFamily="82" charset="0"/>
                <a:ea typeface="+mn-ea"/>
              </a:rPr>
              <a:t>How can you become more than one person in a monologue?</a:t>
            </a:r>
          </a:p>
        </p:txBody>
      </p:sp>
      <p:sp>
        <p:nvSpPr>
          <p:cNvPr id="19459" name="Rectangle 3"/>
          <p:cNvSpPr>
            <a:spLocks noChangeArrowheads="1"/>
          </p:cNvSpPr>
          <p:nvPr/>
        </p:nvSpPr>
        <p:spPr bwMode="auto">
          <a:xfrm>
            <a:off x="762000" y="1524000"/>
            <a:ext cx="7543800" cy="5078313"/>
          </a:xfrm>
          <a:prstGeom prst="rect">
            <a:avLst/>
          </a:prstGeom>
          <a:noFill/>
          <a:ln w="9525">
            <a:noFill/>
            <a:miter lim="800000"/>
            <a:headEnd/>
            <a:tailEnd/>
          </a:ln>
          <a:effectLst/>
        </p:spPr>
        <p:txBody>
          <a:bodyPr anchor="ctr">
            <a:spAutoFit/>
          </a:bodyPr>
          <a:lstStyle/>
          <a:p>
            <a:pPr eaLnBrk="0" hangingPunct="0">
              <a:buFontTx/>
              <a:buChar char="•"/>
              <a:tabLst>
                <a:tab pos="457200" algn="l"/>
              </a:tabLst>
              <a:defRPr/>
            </a:pPr>
            <a:r>
              <a:rPr lang="en-US" sz="3600" b="1" dirty="0">
                <a:ln>
                  <a:solidFill>
                    <a:sysClr val="windowText" lastClr="000000"/>
                  </a:solidFill>
                </a:ln>
                <a:solidFill>
                  <a:srgbClr val="CE7908"/>
                </a:solidFill>
                <a:latin typeface="Imprint MT Shadow" pitchFamily="82" charset="0"/>
                <a:ea typeface="Times New Roman" pitchFamily="18" charset="0"/>
                <a:cs typeface="Times New Roman" pitchFamily="18" charset="0"/>
              </a:rPr>
              <a:t>Change your voice. </a:t>
            </a:r>
            <a:endParaRPr lang="en-US" sz="3600" b="1" dirty="0">
              <a:ln>
                <a:solidFill>
                  <a:sysClr val="windowText" lastClr="000000"/>
                </a:solidFill>
              </a:ln>
              <a:solidFill>
                <a:srgbClr val="CE7908"/>
              </a:solidFill>
              <a:latin typeface="Imprint MT Shadow" pitchFamily="82" charset="0"/>
              <a:ea typeface="+mn-ea"/>
            </a:endParaRPr>
          </a:p>
          <a:p>
            <a:pPr lvl="1" eaLnBrk="0" hangingPunct="0">
              <a:buFontTx/>
              <a:buChar char="•"/>
              <a:tabLst>
                <a:tab pos="457200" algn="l"/>
              </a:tabLst>
              <a:defRPr/>
            </a:pPr>
            <a:r>
              <a:rPr lang="en-US" sz="3600" b="1" dirty="0">
                <a:ln>
                  <a:solidFill>
                    <a:sysClr val="windowText" lastClr="000000"/>
                  </a:solidFill>
                </a:ln>
                <a:solidFill>
                  <a:srgbClr val="EDC727"/>
                </a:solidFill>
                <a:latin typeface="Imprint MT Shadow" pitchFamily="82" charset="0"/>
                <a:ea typeface="Times New Roman" pitchFamily="18" charset="0"/>
                <a:cs typeface="Times New Roman" pitchFamily="18" charset="0"/>
              </a:rPr>
              <a:t>Turn away.  </a:t>
            </a:r>
            <a:endParaRPr lang="en-US" sz="3600" b="1" dirty="0">
              <a:ln>
                <a:solidFill>
                  <a:sysClr val="windowText" lastClr="000000"/>
                </a:solidFill>
              </a:ln>
              <a:solidFill>
                <a:srgbClr val="EDC727"/>
              </a:solidFill>
              <a:latin typeface="Imprint MT Shadow" pitchFamily="82" charset="0"/>
              <a:ea typeface="+mn-ea"/>
            </a:endParaRPr>
          </a:p>
          <a:p>
            <a:pPr lvl="2" eaLnBrk="0" hangingPunct="0">
              <a:buFontTx/>
              <a:buChar char="•"/>
              <a:tabLst>
                <a:tab pos="457200" algn="l"/>
              </a:tabLst>
              <a:defRPr/>
            </a:pPr>
            <a:r>
              <a:rPr lang="en-US" sz="3600" b="1" dirty="0">
                <a:ln>
                  <a:solidFill>
                    <a:sysClr val="windowText" lastClr="000000"/>
                  </a:solidFill>
                </a:ln>
                <a:solidFill>
                  <a:srgbClr val="D24E04"/>
                </a:solidFill>
                <a:latin typeface="Imprint MT Shadow" pitchFamily="82" charset="0"/>
                <a:ea typeface="Times New Roman" pitchFamily="18" charset="0"/>
                <a:cs typeface="Times New Roman" pitchFamily="18" charset="0"/>
              </a:rPr>
              <a:t>Put on a different hat or other clothing article. </a:t>
            </a:r>
            <a:endParaRPr lang="en-US" sz="3600" b="1" dirty="0">
              <a:ln>
                <a:solidFill>
                  <a:sysClr val="windowText" lastClr="000000"/>
                </a:solidFill>
              </a:ln>
              <a:solidFill>
                <a:srgbClr val="D24E04"/>
              </a:solidFill>
              <a:latin typeface="Imprint MT Shadow" pitchFamily="82" charset="0"/>
              <a:ea typeface="+mn-ea"/>
            </a:endParaRPr>
          </a:p>
          <a:p>
            <a:pPr lvl="3" eaLnBrk="0" hangingPunct="0">
              <a:buFontTx/>
              <a:buChar char="•"/>
              <a:tabLst>
                <a:tab pos="457200" algn="l"/>
              </a:tabLst>
              <a:defRPr/>
            </a:pPr>
            <a:r>
              <a:rPr lang="en-US" sz="3600" b="1" dirty="0">
                <a:ln>
                  <a:solidFill>
                    <a:sysClr val="windowText" lastClr="000000"/>
                  </a:solidFill>
                </a:ln>
                <a:solidFill>
                  <a:srgbClr val="CE7908"/>
                </a:solidFill>
                <a:latin typeface="Imprint MT Shadow" pitchFamily="82" charset="0"/>
                <a:ea typeface="Times New Roman" pitchFamily="18" charset="0"/>
                <a:cs typeface="Times New Roman" pitchFamily="18" charset="0"/>
              </a:rPr>
              <a:t>Change facial expressions.  </a:t>
            </a:r>
            <a:endParaRPr lang="en-US" sz="3600" b="1" dirty="0">
              <a:ln>
                <a:solidFill>
                  <a:sysClr val="windowText" lastClr="000000"/>
                </a:solidFill>
              </a:ln>
              <a:solidFill>
                <a:srgbClr val="CE7908"/>
              </a:solidFill>
              <a:latin typeface="Imprint MT Shadow" pitchFamily="82" charset="0"/>
              <a:ea typeface="+mn-ea"/>
            </a:endParaRPr>
          </a:p>
          <a:p>
            <a:pPr lvl="4" eaLnBrk="0" hangingPunct="0">
              <a:buFontTx/>
              <a:buChar char="•"/>
              <a:tabLst>
                <a:tab pos="457200" algn="l"/>
              </a:tabLst>
              <a:defRPr/>
            </a:pPr>
            <a:r>
              <a:rPr lang="en-US" sz="3600" b="1" dirty="0">
                <a:ln>
                  <a:solidFill>
                    <a:sysClr val="windowText" lastClr="000000"/>
                  </a:solidFill>
                </a:ln>
                <a:solidFill>
                  <a:srgbClr val="EDC727"/>
                </a:solidFill>
                <a:latin typeface="Imprint MT Shadow" pitchFamily="82" charset="0"/>
                <a:ea typeface="Times New Roman" pitchFamily="18" charset="0"/>
                <a:cs typeface="Times New Roman" pitchFamily="18" charset="0"/>
              </a:rPr>
              <a:t>Turn your back to the students, and when you face them again, you are a different person!</a:t>
            </a:r>
            <a:endParaRPr lang="en-US" sz="3600" b="1" dirty="0">
              <a:ln>
                <a:solidFill>
                  <a:sysClr val="windowText" lastClr="000000"/>
                </a:solidFill>
              </a:ln>
              <a:solidFill>
                <a:srgbClr val="EDC727"/>
              </a:solidFill>
              <a:latin typeface="Imprint MT Shadow" pitchFamily="82" charset="0"/>
              <a:ea typeface="+mn-ea"/>
            </a:endParaRP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4" name="Rectangle 3"/>
          <p:cNvSpPr/>
          <p:nvPr/>
        </p:nvSpPr>
        <p:spPr>
          <a:xfrm>
            <a:off x="152400" y="1524000"/>
            <a:ext cx="42672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One requirement for a monologue is an imagination. You must be able to imagine how the person looked, sounded, walked, felt, and spoke. </a:t>
            </a:r>
          </a:p>
        </p:txBody>
      </p:sp>
      <p:sp>
        <p:nvSpPr>
          <p:cNvPr id="5" name="Rectangle 4"/>
          <p:cNvSpPr/>
          <p:nvPr/>
        </p:nvSpPr>
        <p:spPr>
          <a:xfrm>
            <a:off x="4648200" y="3124200"/>
            <a:ext cx="42672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CE7908"/>
                </a:solidFill>
                <a:latin typeface="Imprint MT Shadow" pitchFamily="82" charset="0"/>
                <a:ea typeface="+mn-ea"/>
              </a:rPr>
              <a:t>Never add anything to the Bible truth, but give the characters personality.  Make them </a:t>
            </a:r>
            <a:r>
              <a:rPr lang="en-US" sz="3200" b="1" i="1" dirty="0">
                <a:solidFill>
                  <a:srgbClr val="CE7908"/>
                </a:solidFill>
                <a:latin typeface="Imprint MT Shadow" pitchFamily="82" charset="0"/>
                <a:ea typeface="+mn-ea"/>
              </a:rPr>
              <a:t>real</a:t>
            </a:r>
            <a:r>
              <a:rPr lang="en-US" sz="3200" b="1" dirty="0">
                <a:solidFill>
                  <a:srgbClr val="CE7908"/>
                </a:solidFill>
                <a:latin typeface="Imprint MT Shadow" pitchFamily="82" charset="0"/>
                <a:ea typeface="+mn-ea"/>
              </a:rPr>
              <a:t>.  Turn your imagination on, and let it soar.</a:t>
            </a: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4" name="Rectangle 3"/>
          <p:cNvSpPr/>
          <p:nvPr/>
        </p:nvSpPr>
        <p:spPr>
          <a:xfrm>
            <a:off x="152400" y="152400"/>
            <a:ext cx="7162800" cy="2062103"/>
          </a:xfrm>
          <a:prstGeom prst="rect">
            <a:avLst/>
          </a:prstGeom>
        </p:spPr>
        <p:txBody>
          <a:bodyPr>
            <a:spAutoFit/>
          </a:bodyPr>
          <a:lstStyle/>
          <a:p>
            <a:pPr algn="ctr">
              <a:defRPr/>
            </a:pPr>
            <a:r>
              <a:rPr lang="en-US" sz="3200" b="1" dirty="0">
                <a:ln>
                  <a:solidFill>
                    <a:sysClr val="windowText" lastClr="000000"/>
                  </a:solidFill>
                </a:ln>
                <a:solidFill>
                  <a:srgbClr val="0070A2"/>
                </a:solidFill>
                <a:latin typeface="Imprint MT Shadow" pitchFamily="82" charset="0"/>
                <a:ea typeface="+mn-ea"/>
              </a:rPr>
              <a:t>The methods we have talked about in this lesson (most of them used by Jesus Himself) do not require any movement on the part of the students. </a:t>
            </a:r>
          </a:p>
        </p:txBody>
      </p:sp>
      <p:sp>
        <p:nvSpPr>
          <p:cNvPr id="5" name="Rectangle 4"/>
          <p:cNvSpPr/>
          <p:nvPr/>
        </p:nvSpPr>
        <p:spPr>
          <a:xfrm>
            <a:off x="1371600" y="2362200"/>
            <a:ext cx="6858000" cy="2062103"/>
          </a:xfrm>
          <a:prstGeom prst="rect">
            <a:avLst/>
          </a:prstGeom>
        </p:spPr>
        <p:txBody>
          <a:bodyPr>
            <a:spAutoFit/>
          </a:bodyPr>
          <a:lstStyle/>
          <a:p>
            <a:pPr algn="ctr">
              <a:defRPr/>
            </a:pPr>
            <a:r>
              <a:rPr lang="en-US" sz="3200" b="1" dirty="0">
                <a:ln>
                  <a:solidFill>
                    <a:sysClr val="windowText" lastClr="000000"/>
                  </a:solidFill>
                </a:ln>
                <a:solidFill>
                  <a:srgbClr val="FFFFCC"/>
                </a:solidFill>
                <a:latin typeface="Imprint MT Shadow" pitchFamily="82" charset="0"/>
                <a:ea typeface="+mn-ea"/>
              </a:rPr>
              <a:t>The teacher does the action, and the response of the students may not be an obvious change, but a change of attitude/heart.</a:t>
            </a:r>
          </a:p>
        </p:txBody>
      </p:sp>
      <p:sp>
        <p:nvSpPr>
          <p:cNvPr id="7" name="Rectangle 6"/>
          <p:cNvSpPr/>
          <p:nvPr/>
        </p:nvSpPr>
        <p:spPr>
          <a:xfrm>
            <a:off x="2971800" y="4572000"/>
            <a:ext cx="6019800" cy="2062103"/>
          </a:xfrm>
          <a:prstGeom prst="rect">
            <a:avLst/>
          </a:prstGeom>
        </p:spPr>
        <p:txBody>
          <a:bodyPr>
            <a:spAutoFit/>
          </a:bodyPr>
          <a:lstStyle/>
          <a:p>
            <a:pPr algn="ctr">
              <a:defRPr/>
            </a:pPr>
            <a:r>
              <a:rPr lang="en-US" sz="3200" b="1" dirty="0">
                <a:ln>
                  <a:solidFill>
                    <a:sysClr val="windowText" lastClr="000000"/>
                  </a:solidFill>
                </a:ln>
                <a:solidFill>
                  <a:srgbClr val="D24E04"/>
                </a:solidFill>
                <a:latin typeface="Imprint MT Shadow" pitchFamily="82" charset="0"/>
                <a:ea typeface="+mn-ea"/>
              </a:rPr>
              <a:t>Using these methods you have to be well prepared, and work especially hard to make the lesson interesting and easily understood.</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strVal val="#ppt_w+.3"/>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Effect transition="in" filter="fade">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4099" name="Rectangle 3"/>
          <p:cNvSpPr>
            <a:spLocks noChangeArrowheads="1"/>
          </p:cNvSpPr>
          <p:nvPr/>
        </p:nvSpPr>
        <p:spPr bwMode="auto">
          <a:xfrm>
            <a:off x="381000" y="1600200"/>
            <a:ext cx="8229600" cy="507831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600" b="1" i="1" dirty="0">
                <a:solidFill>
                  <a:srgbClr val="0070A2"/>
                </a:solidFill>
                <a:latin typeface="Imprint MT Shadow" pitchFamily="82" charset="0"/>
                <a:ea typeface="Times New Roman" pitchFamily="18" charset="0"/>
                <a:cs typeface="Times New Roman" pitchFamily="18" charset="0"/>
              </a:rPr>
              <a:t>“AND He began again to teach by the sea side: and there was gathered unto him a great multitude, so that he entered into a ship, and sat in the sea; and the whole multitude was by the sea on the land.  And he taught them many things by parables, and said unto them in his doctrine”</a:t>
            </a:r>
            <a:endParaRPr lang="en-US" sz="3600" dirty="0">
              <a:solidFill>
                <a:srgbClr val="0070A2"/>
              </a:solidFill>
              <a:latin typeface="Imprint MT Shadow" pitchFamily="82" charset="0"/>
              <a:ea typeface="+mn-ea"/>
            </a:endParaRPr>
          </a:p>
          <a:p>
            <a:pPr algn="ctr" eaLnBrk="0" hangingPunct="0">
              <a:defRPr/>
            </a:pPr>
            <a:r>
              <a:rPr lang="en-US" sz="3600" b="1" dirty="0">
                <a:solidFill>
                  <a:srgbClr val="0070A2"/>
                </a:solidFill>
                <a:latin typeface="Imprint MT Shadow" pitchFamily="82" charset="0"/>
                <a:ea typeface="Times"/>
                <a:cs typeface="Times New Roman" pitchFamily="18" charset="0"/>
              </a:rPr>
              <a:t>(Mark 4:1-2).</a:t>
            </a:r>
            <a:endParaRPr lang="en-US" sz="3600" dirty="0">
              <a:solidFill>
                <a:srgbClr val="0070A2"/>
              </a:solidFill>
              <a:latin typeface="Imprint MT Shadow" pitchFamily="82" charset="0"/>
              <a:ea typeface="+mn-ea"/>
            </a:endParaRP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1000" fill="hold"/>
                                        <p:tgtEl>
                                          <p:spTgt spid="4099"/>
                                        </p:tgtEl>
                                        <p:attrNameLst>
                                          <p:attrName>ppt_w</p:attrName>
                                        </p:attrNameLst>
                                      </p:cBhvr>
                                      <p:tavLst>
                                        <p:tav tm="0">
                                          <p:val>
                                            <p:strVal val="#ppt_w+.3"/>
                                          </p:val>
                                        </p:tav>
                                        <p:tav tm="100000">
                                          <p:val>
                                            <p:strVal val="#ppt_w"/>
                                          </p:val>
                                        </p:tav>
                                      </p:tavLst>
                                    </p:anim>
                                    <p:anim calcmode="lin" valueType="num">
                                      <p:cBhvr>
                                        <p:cTn id="8" dur="1000" fill="hold"/>
                                        <p:tgtEl>
                                          <p:spTgt spid="4099"/>
                                        </p:tgtEl>
                                        <p:attrNameLst>
                                          <p:attrName>ppt_h</p:attrName>
                                        </p:attrNameLst>
                                      </p:cBhvr>
                                      <p:tavLst>
                                        <p:tav tm="0">
                                          <p:val>
                                            <p:strVal val="#ppt_h"/>
                                          </p:val>
                                        </p:tav>
                                        <p:tav tm="100000">
                                          <p:val>
                                            <p:strVal val="#ppt_h"/>
                                          </p:val>
                                        </p:tav>
                                      </p:tavLst>
                                    </p:anim>
                                    <p:animEffect transition="in" filter="fade">
                                      <p:cBhvr>
                                        <p:cTn id="9"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22531" name="Rectangle 3"/>
          <p:cNvSpPr>
            <a:spLocks noChangeArrowheads="1"/>
          </p:cNvSpPr>
          <p:nvPr/>
        </p:nvSpPr>
        <p:spPr bwMode="auto">
          <a:xfrm>
            <a:off x="3276600" y="3962400"/>
            <a:ext cx="5562600" cy="2554545"/>
          </a:xfrm>
          <a:prstGeom prst="rect">
            <a:avLst/>
          </a:prstGeom>
          <a:noFill/>
          <a:ln w="9525">
            <a:noFill/>
            <a:miter lim="800000"/>
            <a:headEnd/>
            <a:tailEnd/>
          </a:ln>
          <a:effectLst/>
        </p:spPr>
        <p:txBody>
          <a:bodyPr anchor="ctr">
            <a:spAutoFit/>
          </a:bodyPr>
          <a:lstStyle/>
          <a:p>
            <a:pPr algn="ctr" eaLnBrk="0" hangingPunct="0">
              <a:defRPr/>
            </a:pPr>
            <a:r>
              <a:rPr lang="en-US" sz="3200" b="1" dirty="0">
                <a:ln>
                  <a:solidFill>
                    <a:sysClr val="windowText" lastClr="000000"/>
                  </a:solidFill>
                </a:ln>
                <a:solidFill>
                  <a:srgbClr val="FFFFCC"/>
                </a:solidFill>
                <a:latin typeface="Imprint MT Shadow" pitchFamily="82" charset="0"/>
                <a:ea typeface="Times New Roman" pitchFamily="18" charset="0"/>
                <a:cs typeface="Times New Roman" pitchFamily="18" charset="0"/>
              </a:rPr>
              <a:t>Jesus is our best example of a great teacher, and He made these methods seem simple and exciting.  With prayer and work, you can do the same.</a:t>
            </a:r>
            <a:endParaRPr lang="en-US" sz="3200" b="1" dirty="0">
              <a:ln>
                <a:solidFill>
                  <a:sysClr val="windowText" lastClr="000000"/>
                </a:solidFill>
              </a:ln>
              <a:solidFill>
                <a:srgbClr val="FFFFCC"/>
              </a:solidFill>
              <a:latin typeface="Imprint MT Shadow" pitchFamily="82" charset="0"/>
              <a:ea typeface="+mn-ea"/>
            </a:endParaRPr>
          </a:p>
        </p:txBody>
      </p:sp>
      <p:pic>
        <p:nvPicPr>
          <p:cNvPr id="22532" name="Picture 4" descr="C:\Users\Candra Poitras\Pictures\teach[1].jpg"/>
          <p:cNvPicPr>
            <a:picLocks noChangeAspect="1" noChangeArrowheads="1"/>
          </p:cNvPicPr>
          <p:nvPr/>
        </p:nvPicPr>
        <p:blipFill>
          <a:blip r:embed="rId2" cstate="print"/>
          <a:srcRect/>
          <a:stretch>
            <a:fillRect/>
          </a:stretch>
        </p:blipFill>
        <p:spPr bwMode="auto">
          <a:xfrm rot="21064086">
            <a:off x="536567" y="574038"/>
            <a:ext cx="4711700" cy="3353523"/>
          </a:xfrm>
          <a:prstGeom prst="rect">
            <a:avLst/>
          </a:prstGeom>
          <a:ln>
            <a:noFill/>
          </a:ln>
          <a:effectLst>
            <a:softEdge rad="112500"/>
          </a:effectLst>
        </p:spPr>
      </p:pic>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22532"/>
                                        </p:tgtEl>
                                        <p:attrNameLst>
                                          <p:attrName>style.visibility</p:attrName>
                                        </p:attrNameLst>
                                      </p:cBhvr>
                                      <p:to>
                                        <p:strVal val="visible"/>
                                      </p:to>
                                    </p:set>
                                    <p:anim calcmode="lin" valueType="num">
                                      <p:cBhvr>
                                        <p:cTn id="7" dur="500" decel="50000" fill="hold">
                                          <p:stCondLst>
                                            <p:cond delay="0"/>
                                          </p:stCondLst>
                                        </p:cTn>
                                        <p:tgtEl>
                                          <p:spTgt spid="2253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253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2532"/>
                                        </p:tgtEl>
                                        <p:attrNameLst>
                                          <p:attrName>ppt_w</p:attrName>
                                        </p:attrNameLst>
                                      </p:cBhvr>
                                      <p:tavLst>
                                        <p:tav tm="0">
                                          <p:val>
                                            <p:strVal val="#ppt_w*.05"/>
                                          </p:val>
                                        </p:tav>
                                        <p:tav tm="100000">
                                          <p:val>
                                            <p:strVal val="#ppt_w"/>
                                          </p:val>
                                        </p:tav>
                                      </p:tavLst>
                                    </p:anim>
                                    <p:anim calcmode="lin" valueType="num">
                                      <p:cBhvr>
                                        <p:cTn id="10" dur="1000" fill="hold"/>
                                        <p:tgtEl>
                                          <p:spTgt spid="2253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253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253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253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2532"/>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22531"/>
                                        </p:tgtEl>
                                        <p:attrNameLst>
                                          <p:attrName>style.visibility</p:attrName>
                                        </p:attrNameLst>
                                      </p:cBhvr>
                                      <p:to>
                                        <p:strVal val="visible"/>
                                      </p:to>
                                    </p:set>
                                    <p:anim calcmode="lin" valueType="num">
                                      <p:cBhvr>
                                        <p:cTn id="19" dur="500" decel="50000" fill="hold">
                                          <p:stCondLst>
                                            <p:cond delay="0"/>
                                          </p:stCondLst>
                                        </p:cTn>
                                        <p:tgtEl>
                                          <p:spTgt spid="22531"/>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22531"/>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22531"/>
                                        </p:tgtEl>
                                        <p:attrNameLst>
                                          <p:attrName>ppt_w</p:attrName>
                                        </p:attrNameLst>
                                      </p:cBhvr>
                                      <p:tavLst>
                                        <p:tav tm="0">
                                          <p:val>
                                            <p:strVal val="#ppt_w*.05"/>
                                          </p:val>
                                        </p:tav>
                                        <p:tav tm="100000">
                                          <p:val>
                                            <p:strVal val="#ppt_w"/>
                                          </p:val>
                                        </p:tav>
                                      </p:tavLst>
                                    </p:anim>
                                    <p:anim calcmode="lin" valueType="num">
                                      <p:cBhvr>
                                        <p:cTn id="22" dur="1000" fill="hold"/>
                                        <p:tgtEl>
                                          <p:spTgt spid="22531"/>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22531"/>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22531"/>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22531"/>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4" name="Rectangle 3"/>
          <p:cNvSpPr/>
          <p:nvPr/>
        </p:nvSpPr>
        <p:spPr>
          <a:xfrm>
            <a:off x="152400" y="152400"/>
            <a:ext cx="5791200" cy="2062103"/>
          </a:xfrm>
          <a:prstGeom prst="rect">
            <a:avLst/>
          </a:prstGeom>
        </p:spPr>
        <p:txBody>
          <a:bodyPr>
            <a:spAutoFit/>
          </a:bodyPr>
          <a:lstStyle/>
          <a:p>
            <a:pPr algn="ctr">
              <a:defRPr/>
            </a:pPr>
            <a:r>
              <a:rPr lang="en-US" sz="3200" b="1" dirty="0">
                <a:ln>
                  <a:solidFill>
                    <a:sysClr val="windowText" lastClr="000000"/>
                  </a:solidFill>
                </a:ln>
                <a:solidFill>
                  <a:srgbClr val="760076"/>
                </a:solidFill>
                <a:latin typeface="Imprint MT Shadow" pitchFamily="82" charset="0"/>
                <a:ea typeface="+mn-ea"/>
              </a:rPr>
              <a:t>The </a:t>
            </a:r>
            <a:r>
              <a:rPr lang="en-US" sz="3200" b="1" i="1" dirty="0">
                <a:ln>
                  <a:solidFill>
                    <a:sysClr val="windowText" lastClr="000000"/>
                  </a:solidFill>
                </a:ln>
                <a:solidFill>
                  <a:srgbClr val="760076"/>
                </a:solidFill>
                <a:latin typeface="Imprint MT Shadow" pitchFamily="82" charset="0"/>
                <a:ea typeface="+mn-ea"/>
              </a:rPr>
              <a:t>how</a:t>
            </a:r>
            <a:r>
              <a:rPr lang="en-US" sz="3200" b="1" dirty="0">
                <a:ln>
                  <a:solidFill>
                    <a:sysClr val="windowText" lastClr="000000"/>
                  </a:solidFill>
                </a:ln>
                <a:solidFill>
                  <a:srgbClr val="760076"/>
                </a:solidFill>
                <a:latin typeface="Imprint MT Shadow" pitchFamily="82" charset="0"/>
                <a:ea typeface="+mn-ea"/>
              </a:rPr>
              <a:t> of Christian education is the method used to get the message/lesson across to the students.</a:t>
            </a:r>
          </a:p>
        </p:txBody>
      </p:sp>
      <p:sp>
        <p:nvSpPr>
          <p:cNvPr id="5" name="Rectangle 4"/>
          <p:cNvSpPr/>
          <p:nvPr/>
        </p:nvSpPr>
        <p:spPr>
          <a:xfrm>
            <a:off x="1752600" y="2590800"/>
            <a:ext cx="5562600" cy="1569660"/>
          </a:xfrm>
          <a:prstGeom prst="rect">
            <a:avLst/>
          </a:prstGeom>
        </p:spPr>
        <p:txBody>
          <a:bodyPr>
            <a:spAutoFit/>
          </a:bodyPr>
          <a:lstStyle/>
          <a:p>
            <a:pPr algn="ctr">
              <a:defRPr/>
            </a:pPr>
            <a:r>
              <a:rPr lang="en-US" sz="3200" b="1" dirty="0">
                <a:ln>
                  <a:solidFill>
                    <a:sysClr val="windowText" lastClr="000000"/>
                  </a:solidFill>
                </a:ln>
                <a:solidFill>
                  <a:srgbClr val="FFFFCC"/>
                </a:solidFill>
                <a:latin typeface="Imprint MT Shadow" pitchFamily="82" charset="0"/>
                <a:ea typeface="+mn-ea"/>
              </a:rPr>
              <a:t>There is no better place to search for methods than in God’s Word.</a:t>
            </a:r>
          </a:p>
        </p:txBody>
      </p:sp>
      <p:sp>
        <p:nvSpPr>
          <p:cNvPr id="7" name="Rectangle 6"/>
          <p:cNvSpPr/>
          <p:nvPr/>
        </p:nvSpPr>
        <p:spPr>
          <a:xfrm>
            <a:off x="2590800" y="4495800"/>
            <a:ext cx="6248400" cy="2062103"/>
          </a:xfrm>
          <a:prstGeom prst="rect">
            <a:avLst/>
          </a:prstGeom>
        </p:spPr>
        <p:txBody>
          <a:bodyPr>
            <a:spAutoFit/>
          </a:bodyPr>
          <a:lstStyle/>
          <a:p>
            <a:pPr algn="ctr">
              <a:defRPr/>
            </a:pPr>
            <a:r>
              <a:rPr lang="en-US" sz="3200" b="1" dirty="0">
                <a:ln w="3175">
                  <a:solidFill>
                    <a:sysClr val="windowText" lastClr="000000"/>
                  </a:solidFill>
                </a:ln>
                <a:solidFill>
                  <a:srgbClr val="D24E04"/>
                </a:solidFill>
                <a:latin typeface="Imprint MT Shadow" pitchFamily="82" charset="0"/>
                <a:ea typeface="+mn-ea"/>
              </a:rPr>
              <a:t>Jesus was the best teacher (Christian educator) there has ever been, or ever will be.  What He did and said is still changing lives.</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800" decel="100000"/>
                                        <p:tgtEl>
                                          <p:spTgt spid="7"/>
                                        </p:tgtEl>
                                      </p:cBhvr>
                                    </p:animEffect>
                                    <p:anim calcmode="lin" valueType="num">
                                      <p:cBhvr>
                                        <p:cTn id="28" dur="800" decel="100000" fill="hold"/>
                                        <p:tgtEl>
                                          <p:spTgt spid="7"/>
                                        </p:tgtEl>
                                        <p:attrNameLst>
                                          <p:attrName>style.rotation</p:attrName>
                                        </p:attrNameLst>
                                      </p:cBhvr>
                                      <p:tavLst>
                                        <p:tav tm="0">
                                          <p:val>
                                            <p:fltVal val="-90"/>
                                          </p:val>
                                        </p:tav>
                                        <p:tav tm="100000">
                                          <p:val>
                                            <p:fltVal val="0"/>
                                          </p:val>
                                        </p:tav>
                                      </p:tavLst>
                                    </p:anim>
                                    <p:anim calcmode="lin" valueType="num">
                                      <p:cBhvr>
                                        <p:cTn id="29" dur="800" decel="100000" fill="hold"/>
                                        <p:tgtEl>
                                          <p:spTgt spid="7"/>
                                        </p:tgtEl>
                                        <p:attrNameLst>
                                          <p:attrName>ppt_x</p:attrName>
                                        </p:attrNameLst>
                                      </p:cBhvr>
                                      <p:tavLst>
                                        <p:tav tm="0">
                                          <p:val>
                                            <p:strVal val="#ppt_x+0.4"/>
                                          </p:val>
                                        </p:tav>
                                        <p:tav tm="100000">
                                          <p:val>
                                            <p:strVal val="#ppt_x-0.05"/>
                                          </p:val>
                                        </p:tav>
                                      </p:tavLst>
                                    </p:anim>
                                    <p:anim calcmode="lin" valueType="num">
                                      <p:cBhvr>
                                        <p:cTn id="30" dur="800" decel="100000" fill="hold"/>
                                        <p:tgtEl>
                                          <p:spTgt spid="7"/>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4" name="Rectangle 3"/>
          <p:cNvSpPr/>
          <p:nvPr/>
        </p:nvSpPr>
        <p:spPr>
          <a:xfrm>
            <a:off x="381000" y="4572000"/>
            <a:ext cx="83058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CE7908"/>
                </a:solidFill>
                <a:latin typeface="Imprint MT Shadow" pitchFamily="82" charset="0"/>
                <a:ea typeface="+mn-ea"/>
              </a:rPr>
              <a:t>Jesus was a master at understanding what would get His lesson across to His students, and He took the time to be sure that He used the method that worked.</a:t>
            </a:r>
          </a:p>
        </p:txBody>
      </p:sp>
      <p:pic>
        <p:nvPicPr>
          <p:cNvPr id="6147" name="Picture 3" descr="C:\Users\Candra Poitras\Pictures\jesusteachinglovingchild[1].jpg"/>
          <p:cNvPicPr>
            <a:picLocks noChangeAspect="1" noChangeArrowheads="1"/>
          </p:cNvPicPr>
          <p:nvPr/>
        </p:nvPicPr>
        <p:blipFill>
          <a:blip r:embed="rId2" cstate="print"/>
          <a:srcRect/>
          <a:stretch>
            <a:fillRect/>
          </a:stretch>
        </p:blipFill>
        <p:spPr bwMode="auto">
          <a:xfrm>
            <a:off x="2057400" y="228600"/>
            <a:ext cx="5105400" cy="442255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fade">
                                      <p:cBhvr>
                                        <p:cTn id="7" dur="1000"/>
                                        <p:tgtEl>
                                          <p:spTgt spid="6147"/>
                                        </p:tgtEl>
                                      </p:cBhvr>
                                    </p:animEffect>
                                    <p:anim calcmode="lin" valueType="num">
                                      <p:cBhvr>
                                        <p:cTn id="8" dur="1000" fill="hold"/>
                                        <p:tgtEl>
                                          <p:spTgt spid="6147"/>
                                        </p:tgtEl>
                                        <p:attrNameLst>
                                          <p:attrName>ppt_x</p:attrName>
                                        </p:attrNameLst>
                                      </p:cBhvr>
                                      <p:tavLst>
                                        <p:tav tm="0">
                                          <p:val>
                                            <p:strVal val="#ppt_x"/>
                                          </p:val>
                                        </p:tav>
                                        <p:tav tm="100000">
                                          <p:val>
                                            <p:strVal val="#ppt_x"/>
                                          </p:val>
                                        </p:tav>
                                      </p:tavLst>
                                    </p:anim>
                                    <p:anim calcmode="lin" valueType="num">
                                      <p:cBhvr>
                                        <p:cTn id="9" dur="900" decel="100000" fill="hold"/>
                                        <p:tgtEl>
                                          <p:spTgt spid="614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147"/>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5" name="Oval 4"/>
          <p:cNvSpPr/>
          <p:nvPr/>
        </p:nvSpPr>
        <p:spPr>
          <a:xfrm>
            <a:off x="152400" y="228600"/>
            <a:ext cx="4419600" cy="5257800"/>
          </a:xfrm>
          <a:prstGeom prst="ellipse">
            <a:avLst/>
          </a:prstGeom>
          <a:solidFill>
            <a:srgbClr val="EDC727"/>
          </a:solidFill>
          <a:ln w="76200">
            <a:solidFill>
              <a:srgbClr val="0070A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b="1" dirty="0">
                <a:solidFill>
                  <a:srgbClr val="0070A2"/>
                </a:solidFill>
                <a:latin typeface="Imprint MT Shadow" pitchFamily="82" charset="0"/>
              </a:rPr>
              <a:t>Many methods are used to teach, no matter what your culture or where you live.  Different lessons call for different methods.</a:t>
            </a:r>
            <a:endParaRPr lang="en-US" sz="3200" b="1" dirty="0">
              <a:solidFill>
                <a:srgbClr val="0070A2"/>
              </a:solidFill>
              <a:latin typeface="Imprint MT Shadow" pitchFamily="82" charset="0"/>
            </a:endParaRPr>
          </a:p>
        </p:txBody>
      </p:sp>
      <p:sp>
        <p:nvSpPr>
          <p:cNvPr id="7" name="Oval 6"/>
          <p:cNvSpPr/>
          <p:nvPr/>
        </p:nvSpPr>
        <p:spPr>
          <a:xfrm>
            <a:off x="4800600" y="1828800"/>
            <a:ext cx="4191000" cy="4876800"/>
          </a:xfrm>
          <a:prstGeom prst="ellipse">
            <a:avLst/>
          </a:prstGeom>
          <a:solidFill>
            <a:srgbClr val="0070A2"/>
          </a:solidFill>
          <a:ln w="76200">
            <a:solidFill>
              <a:srgbClr val="EDC727"/>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r>
              <a:rPr lang="en-US" sz="3200" b="1" dirty="0">
                <a:solidFill>
                  <a:srgbClr val="EDC727"/>
                </a:solidFill>
                <a:latin typeface="Imprint MT Shadow" pitchFamily="82" charset="0"/>
                <a:ea typeface="Times"/>
                <a:cs typeface="Times New Roman" pitchFamily="18" charset="0"/>
              </a:rPr>
              <a:t>It also makes a difference what method you use if you know the students, or if they are strangers.</a:t>
            </a:r>
            <a:endParaRPr lang="en-US" sz="3200" b="1" dirty="0">
              <a:solidFill>
                <a:srgbClr val="EDC727"/>
              </a:solidFill>
              <a:latin typeface="Imprint MT Shadow" pitchFamily="82" charset="0"/>
            </a:endParaRP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10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4" name="Rectangle 3"/>
          <p:cNvSpPr/>
          <p:nvPr/>
        </p:nvSpPr>
        <p:spPr>
          <a:xfrm>
            <a:off x="152400" y="1066800"/>
            <a:ext cx="8763000" cy="2062103"/>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760076"/>
                </a:solidFill>
                <a:latin typeface="Imprint MT Shadow" pitchFamily="82" charset="0"/>
                <a:ea typeface="+mn-ea"/>
              </a:rPr>
              <a:t>Jesus knew the people He taught. (Not only was He one of them, He had made them.) He understood their needs, and spoke to them in simple language.</a:t>
            </a:r>
          </a:p>
        </p:txBody>
      </p:sp>
      <p:sp>
        <p:nvSpPr>
          <p:cNvPr id="8195" name="Rectangle 3"/>
          <p:cNvSpPr>
            <a:spLocks noChangeArrowheads="1"/>
          </p:cNvSpPr>
          <p:nvPr/>
        </p:nvSpPr>
        <p:spPr bwMode="auto">
          <a:xfrm>
            <a:off x="685800" y="3124200"/>
            <a:ext cx="8001000" cy="353943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buFontTx/>
              <a:buChar char="•"/>
              <a:tabLst>
                <a:tab pos="228600" algn="l"/>
                <a:tab pos="628650" algn="l"/>
              </a:tabLst>
              <a:defRPr/>
            </a:pPr>
            <a:r>
              <a:rPr lang="en-US" sz="3200" b="1" dirty="0">
                <a:solidFill>
                  <a:srgbClr val="CE7908"/>
                </a:solidFill>
                <a:latin typeface="Imprint MT Shadow" pitchFamily="82" charset="0"/>
                <a:ea typeface="Times"/>
                <a:cs typeface="Times New Roman" pitchFamily="18" charset="0"/>
              </a:rPr>
              <a:t>He used their tools. (Peter was a fisherman—Matthew 17:24-27.) </a:t>
            </a:r>
            <a:endParaRPr lang="en-US" sz="3200" b="1" dirty="0">
              <a:solidFill>
                <a:srgbClr val="CE7908"/>
              </a:solidFill>
              <a:latin typeface="Imprint MT Shadow" pitchFamily="82" charset="0"/>
              <a:ea typeface="+mn-ea"/>
            </a:endParaRPr>
          </a:p>
          <a:p>
            <a:pPr eaLnBrk="0" hangingPunct="0">
              <a:buFontTx/>
              <a:buChar char="•"/>
              <a:tabLst>
                <a:tab pos="228600" algn="l"/>
                <a:tab pos="628650" algn="l"/>
              </a:tabLst>
              <a:defRPr/>
            </a:pPr>
            <a:r>
              <a:rPr lang="en-US" sz="3200" b="1" dirty="0">
                <a:solidFill>
                  <a:srgbClr val="760076"/>
                </a:solidFill>
                <a:latin typeface="Imprint MT Shadow" pitchFamily="82" charset="0"/>
                <a:ea typeface="Times"/>
                <a:cs typeface="Times New Roman" pitchFamily="18" charset="0"/>
              </a:rPr>
              <a:t>He spoke of their problems. (Israel was a nation of shepherds—Matthew 18:10-14.)  </a:t>
            </a:r>
            <a:endParaRPr lang="en-US" sz="3200" b="1" dirty="0">
              <a:solidFill>
                <a:srgbClr val="760076"/>
              </a:solidFill>
              <a:latin typeface="Imprint MT Shadow" pitchFamily="82" charset="0"/>
              <a:ea typeface="+mn-ea"/>
            </a:endParaRPr>
          </a:p>
          <a:p>
            <a:pPr eaLnBrk="0" hangingPunct="0">
              <a:buFontTx/>
              <a:buChar char="•"/>
              <a:tabLst>
                <a:tab pos="228600" algn="l"/>
                <a:tab pos="628650" algn="l"/>
              </a:tabLst>
              <a:defRPr/>
            </a:pPr>
            <a:r>
              <a:rPr lang="en-US" sz="3200" b="1" dirty="0">
                <a:solidFill>
                  <a:srgbClr val="CE7908"/>
                </a:solidFill>
                <a:latin typeface="Imprint MT Shadow" pitchFamily="82" charset="0"/>
                <a:ea typeface="Times"/>
                <a:cs typeface="Times New Roman" pitchFamily="18" charset="0"/>
              </a:rPr>
              <a:t>He used their prejudices to teach some important lessons. (The Jews hated the Samaritans, a mixed race—Luke 10:30-37.)  </a:t>
            </a:r>
            <a:endParaRPr lang="en-US" sz="3200" b="1" dirty="0">
              <a:solidFill>
                <a:srgbClr val="CE7908"/>
              </a:solidFill>
              <a:latin typeface="Imprint MT Shadow" pitchFamily="82" charset="0"/>
              <a:ea typeface="+mn-ea"/>
            </a:endParaRP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9219" name="Rectangle 3"/>
          <p:cNvSpPr>
            <a:spLocks noChangeArrowheads="1"/>
          </p:cNvSpPr>
          <p:nvPr/>
        </p:nvSpPr>
        <p:spPr bwMode="auto">
          <a:xfrm>
            <a:off x="152400" y="152400"/>
            <a:ext cx="3733800" cy="1107996"/>
          </a:xfrm>
          <a:prstGeom prst="rect">
            <a:avLst/>
          </a:prstGeom>
          <a:noFill/>
          <a:ln w="9525">
            <a:noFill/>
            <a:miter lim="800000"/>
            <a:headEnd/>
            <a:tailEnd/>
          </a:ln>
          <a:effectLst/>
        </p:spPr>
        <p:txBody>
          <a:bodyPr lIns="0" tIns="0" rIns="0" bIns="0" anchor="ctr">
            <a:spAutoFit/>
          </a:bodyPr>
          <a:lstStyle/>
          <a:p>
            <a:pPr eaLnBrk="0" hangingPunct="0">
              <a:defRPr/>
            </a:pPr>
            <a:r>
              <a:rPr lang="en-US" sz="3600" b="1" u="sng" dirty="0">
                <a:ln>
                  <a:solidFill>
                    <a:sysClr val="windowText" lastClr="000000"/>
                  </a:solidFill>
                </a:ln>
                <a:solidFill>
                  <a:srgbClr val="FFFFCC"/>
                </a:solidFill>
                <a:latin typeface="Imprint MT Shadow" pitchFamily="82" charset="0"/>
                <a:ea typeface="Times" charset="0"/>
              </a:rPr>
              <a:t>Storytelling</a:t>
            </a:r>
            <a:endParaRPr lang="en-US" sz="3600" b="1" dirty="0">
              <a:ln>
                <a:solidFill>
                  <a:sysClr val="windowText" lastClr="000000"/>
                </a:solidFill>
              </a:ln>
              <a:solidFill>
                <a:srgbClr val="FFFFCC"/>
              </a:solidFill>
              <a:latin typeface="Imprint MT Shadow" pitchFamily="82" charset="0"/>
              <a:ea typeface="Times" charset="0"/>
            </a:endParaRPr>
          </a:p>
          <a:p>
            <a:pPr eaLnBrk="0" hangingPunct="0">
              <a:defRPr/>
            </a:pPr>
            <a:endParaRPr lang="en-US" sz="3600" dirty="0">
              <a:ln>
                <a:solidFill>
                  <a:sysClr val="windowText" lastClr="000000"/>
                </a:solidFill>
              </a:ln>
              <a:solidFill>
                <a:srgbClr val="FFFFCC"/>
              </a:solidFill>
              <a:latin typeface="Imprint MT Shadow" pitchFamily="82" charset="0"/>
              <a:ea typeface="+mn-ea"/>
            </a:endParaRPr>
          </a:p>
        </p:txBody>
      </p:sp>
      <p:sp>
        <p:nvSpPr>
          <p:cNvPr id="5" name="Rectangle 4"/>
          <p:cNvSpPr/>
          <p:nvPr/>
        </p:nvSpPr>
        <p:spPr>
          <a:xfrm>
            <a:off x="609600" y="1066800"/>
            <a:ext cx="6858000" cy="3046988"/>
          </a:xfrm>
          <a:prstGeom prst="rect">
            <a:avLst/>
          </a:prstGeom>
        </p:spPr>
        <p:txBody>
          <a:bodyPr>
            <a:spAutoFit/>
          </a:bodyPr>
          <a:lstStyle/>
          <a:p>
            <a:pPr>
              <a:defRPr/>
            </a:pPr>
            <a:r>
              <a:rPr lang="en-US" sz="3200" b="1" dirty="0">
                <a:ln>
                  <a:solidFill>
                    <a:sysClr val="windowText" lastClr="000000"/>
                  </a:solidFill>
                </a:ln>
                <a:solidFill>
                  <a:srgbClr val="0070A2"/>
                </a:solidFill>
                <a:latin typeface="Imprint MT Shadow" pitchFamily="82" charset="0"/>
                <a:ea typeface="+mn-ea"/>
              </a:rPr>
              <a:t>Storytelling is one of the most effective means to get your point across to all ages.  Studying Jesus' example, we learn that it is important that the story relates to the lives and understanding of the students.</a:t>
            </a:r>
          </a:p>
        </p:txBody>
      </p:sp>
      <p:sp>
        <p:nvSpPr>
          <p:cNvPr id="7" name="Rectangle 6"/>
          <p:cNvSpPr/>
          <p:nvPr/>
        </p:nvSpPr>
        <p:spPr>
          <a:xfrm>
            <a:off x="1752600" y="4419600"/>
            <a:ext cx="7162800" cy="2062103"/>
          </a:xfrm>
          <a:prstGeom prst="rect">
            <a:avLst/>
          </a:prstGeom>
        </p:spPr>
        <p:txBody>
          <a:bodyPr>
            <a:spAutoFit/>
          </a:bodyPr>
          <a:lstStyle/>
          <a:p>
            <a:pPr>
              <a:defRPr/>
            </a:pPr>
            <a:r>
              <a:rPr lang="en-US" sz="3200" b="1" dirty="0">
                <a:ln>
                  <a:solidFill>
                    <a:sysClr val="windowText" lastClr="000000"/>
                  </a:solidFill>
                </a:ln>
                <a:solidFill>
                  <a:srgbClr val="FFFFCC"/>
                </a:solidFill>
                <a:latin typeface="Imprint MT Shadow" pitchFamily="82" charset="0"/>
                <a:ea typeface="+mn-ea"/>
              </a:rPr>
              <a:t>The story should clearly illustrate the main point of the lesson.  There should be no need to explain the story.  It should speak for itself! </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wipe(down)">
                                      <p:cBhvr>
                                        <p:cTn id="7" dur="290">
                                          <p:stCondLst>
                                            <p:cond delay="0"/>
                                          </p:stCondLst>
                                        </p:cTn>
                                        <p:tgtEl>
                                          <p:spTgt spid="9219"/>
                                        </p:tgtEl>
                                      </p:cBhvr>
                                    </p:animEffect>
                                    <p:anim calcmode="lin" valueType="num">
                                      <p:cBhvr>
                                        <p:cTn id="8" dur="911" tmFilter="0,0; 0.14,0.36; 0.43,0.73; 0.71,0.91; 1.0,1.0">
                                          <p:stCondLst>
                                            <p:cond delay="0"/>
                                          </p:stCondLst>
                                        </p:cTn>
                                        <p:tgtEl>
                                          <p:spTgt spid="9219"/>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9219"/>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9219"/>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9219"/>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9219"/>
                                        </p:tgtEl>
                                        <p:attrNameLst>
                                          <p:attrName>ppt_y</p:attrName>
                                        </p:attrNameLst>
                                      </p:cBhvr>
                                      <p:tavLst>
                                        <p:tav tm="0" fmla="#ppt_y-sin(pi*$)/81">
                                          <p:val>
                                            <p:fltVal val="0"/>
                                          </p:val>
                                        </p:tav>
                                        <p:tav tm="100000">
                                          <p:val>
                                            <p:fltVal val="1"/>
                                          </p:val>
                                        </p:tav>
                                      </p:tavLst>
                                    </p:anim>
                                    <p:animScale>
                                      <p:cBhvr>
                                        <p:cTn id="13" dur="13">
                                          <p:stCondLst>
                                            <p:cond delay="325"/>
                                          </p:stCondLst>
                                        </p:cTn>
                                        <p:tgtEl>
                                          <p:spTgt spid="9219"/>
                                        </p:tgtEl>
                                      </p:cBhvr>
                                      <p:to x="100000" y="60000"/>
                                    </p:animScale>
                                    <p:animScale>
                                      <p:cBhvr>
                                        <p:cTn id="14" dur="83" decel="50000">
                                          <p:stCondLst>
                                            <p:cond delay="338"/>
                                          </p:stCondLst>
                                        </p:cTn>
                                        <p:tgtEl>
                                          <p:spTgt spid="9219"/>
                                        </p:tgtEl>
                                      </p:cBhvr>
                                      <p:to x="100000" y="100000"/>
                                    </p:animScale>
                                    <p:animScale>
                                      <p:cBhvr>
                                        <p:cTn id="15" dur="13">
                                          <p:stCondLst>
                                            <p:cond delay="656"/>
                                          </p:stCondLst>
                                        </p:cTn>
                                        <p:tgtEl>
                                          <p:spTgt spid="9219"/>
                                        </p:tgtEl>
                                      </p:cBhvr>
                                      <p:to x="100000" y="80000"/>
                                    </p:animScale>
                                    <p:animScale>
                                      <p:cBhvr>
                                        <p:cTn id="16" dur="83" decel="50000">
                                          <p:stCondLst>
                                            <p:cond delay="669"/>
                                          </p:stCondLst>
                                        </p:cTn>
                                        <p:tgtEl>
                                          <p:spTgt spid="9219"/>
                                        </p:tgtEl>
                                      </p:cBhvr>
                                      <p:to x="100000" y="100000"/>
                                    </p:animScale>
                                    <p:animScale>
                                      <p:cBhvr>
                                        <p:cTn id="17" dur="13">
                                          <p:stCondLst>
                                            <p:cond delay="821"/>
                                          </p:stCondLst>
                                        </p:cTn>
                                        <p:tgtEl>
                                          <p:spTgt spid="9219"/>
                                        </p:tgtEl>
                                      </p:cBhvr>
                                      <p:to x="100000" y="90000"/>
                                    </p:animScale>
                                    <p:animScale>
                                      <p:cBhvr>
                                        <p:cTn id="18" dur="83" decel="50000">
                                          <p:stCondLst>
                                            <p:cond delay="834"/>
                                          </p:stCondLst>
                                        </p:cTn>
                                        <p:tgtEl>
                                          <p:spTgt spid="9219"/>
                                        </p:tgtEl>
                                      </p:cBhvr>
                                      <p:to x="100000" y="100000"/>
                                    </p:animScale>
                                    <p:animScale>
                                      <p:cBhvr>
                                        <p:cTn id="19" dur="13">
                                          <p:stCondLst>
                                            <p:cond delay="904"/>
                                          </p:stCondLst>
                                        </p:cTn>
                                        <p:tgtEl>
                                          <p:spTgt spid="9219"/>
                                        </p:tgtEl>
                                      </p:cBhvr>
                                      <p:to x="100000" y="95000"/>
                                    </p:animScale>
                                    <p:animScale>
                                      <p:cBhvr>
                                        <p:cTn id="20" dur="83" decel="50000">
                                          <p:stCondLst>
                                            <p:cond delay="917"/>
                                          </p:stCondLst>
                                        </p:cTn>
                                        <p:tgtEl>
                                          <p:spTgt spid="9219"/>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290">
                                          <p:stCondLst>
                                            <p:cond delay="0"/>
                                          </p:stCondLst>
                                        </p:cTn>
                                        <p:tgtEl>
                                          <p:spTgt spid="5"/>
                                        </p:tgtEl>
                                      </p:cBhvr>
                                    </p:animEffect>
                                    <p:anim calcmode="lin" valueType="num">
                                      <p:cBhvr>
                                        <p:cTn id="26"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31" dur="13">
                                          <p:stCondLst>
                                            <p:cond delay="325"/>
                                          </p:stCondLst>
                                        </p:cTn>
                                        <p:tgtEl>
                                          <p:spTgt spid="5"/>
                                        </p:tgtEl>
                                      </p:cBhvr>
                                      <p:to x="100000" y="60000"/>
                                    </p:animScale>
                                    <p:animScale>
                                      <p:cBhvr>
                                        <p:cTn id="32" dur="83" decel="50000">
                                          <p:stCondLst>
                                            <p:cond delay="338"/>
                                          </p:stCondLst>
                                        </p:cTn>
                                        <p:tgtEl>
                                          <p:spTgt spid="5"/>
                                        </p:tgtEl>
                                      </p:cBhvr>
                                      <p:to x="100000" y="100000"/>
                                    </p:animScale>
                                    <p:animScale>
                                      <p:cBhvr>
                                        <p:cTn id="33" dur="13">
                                          <p:stCondLst>
                                            <p:cond delay="656"/>
                                          </p:stCondLst>
                                        </p:cTn>
                                        <p:tgtEl>
                                          <p:spTgt spid="5"/>
                                        </p:tgtEl>
                                      </p:cBhvr>
                                      <p:to x="100000" y="80000"/>
                                    </p:animScale>
                                    <p:animScale>
                                      <p:cBhvr>
                                        <p:cTn id="34" dur="83" decel="50000">
                                          <p:stCondLst>
                                            <p:cond delay="669"/>
                                          </p:stCondLst>
                                        </p:cTn>
                                        <p:tgtEl>
                                          <p:spTgt spid="5"/>
                                        </p:tgtEl>
                                      </p:cBhvr>
                                      <p:to x="100000" y="100000"/>
                                    </p:animScale>
                                    <p:animScale>
                                      <p:cBhvr>
                                        <p:cTn id="35" dur="13">
                                          <p:stCondLst>
                                            <p:cond delay="821"/>
                                          </p:stCondLst>
                                        </p:cTn>
                                        <p:tgtEl>
                                          <p:spTgt spid="5"/>
                                        </p:tgtEl>
                                      </p:cBhvr>
                                      <p:to x="100000" y="90000"/>
                                    </p:animScale>
                                    <p:animScale>
                                      <p:cBhvr>
                                        <p:cTn id="36" dur="83" decel="50000">
                                          <p:stCondLst>
                                            <p:cond delay="834"/>
                                          </p:stCondLst>
                                        </p:cTn>
                                        <p:tgtEl>
                                          <p:spTgt spid="5"/>
                                        </p:tgtEl>
                                      </p:cBhvr>
                                      <p:to x="100000" y="100000"/>
                                    </p:animScale>
                                    <p:animScale>
                                      <p:cBhvr>
                                        <p:cTn id="37" dur="13">
                                          <p:stCondLst>
                                            <p:cond delay="904"/>
                                          </p:stCondLst>
                                        </p:cTn>
                                        <p:tgtEl>
                                          <p:spTgt spid="5"/>
                                        </p:tgtEl>
                                      </p:cBhvr>
                                      <p:to x="100000" y="95000"/>
                                    </p:animScale>
                                    <p:animScale>
                                      <p:cBhvr>
                                        <p:cTn id="38" dur="83" decel="50000">
                                          <p:stCondLst>
                                            <p:cond delay="917"/>
                                          </p:stCondLst>
                                        </p:cTn>
                                        <p:tgtEl>
                                          <p:spTgt spid="5"/>
                                        </p:tgtEl>
                                      </p:cBhvr>
                                      <p:to x="100000" y="10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26"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290">
                                          <p:stCondLst>
                                            <p:cond delay="0"/>
                                          </p:stCondLst>
                                        </p:cTn>
                                        <p:tgtEl>
                                          <p:spTgt spid="7"/>
                                        </p:tgtEl>
                                      </p:cBhvr>
                                    </p:animEffect>
                                    <p:anim calcmode="lin" valueType="num">
                                      <p:cBhvr>
                                        <p:cTn id="44" dur="911"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7"/>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7"/>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7"/>
                                        </p:tgtEl>
                                        <p:attrNameLst>
                                          <p:attrName>ppt_y</p:attrName>
                                        </p:attrNameLst>
                                      </p:cBhvr>
                                      <p:tavLst>
                                        <p:tav tm="0" fmla="#ppt_y-sin(pi*$)/81">
                                          <p:val>
                                            <p:fltVal val="0"/>
                                          </p:val>
                                        </p:tav>
                                        <p:tav tm="100000">
                                          <p:val>
                                            <p:fltVal val="1"/>
                                          </p:val>
                                        </p:tav>
                                      </p:tavLst>
                                    </p:anim>
                                    <p:animScale>
                                      <p:cBhvr>
                                        <p:cTn id="49" dur="13">
                                          <p:stCondLst>
                                            <p:cond delay="325"/>
                                          </p:stCondLst>
                                        </p:cTn>
                                        <p:tgtEl>
                                          <p:spTgt spid="7"/>
                                        </p:tgtEl>
                                      </p:cBhvr>
                                      <p:to x="100000" y="60000"/>
                                    </p:animScale>
                                    <p:animScale>
                                      <p:cBhvr>
                                        <p:cTn id="50" dur="83" decel="50000">
                                          <p:stCondLst>
                                            <p:cond delay="338"/>
                                          </p:stCondLst>
                                        </p:cTn>
                                        <p:tgtEl>
                                          <p:spTgt spid="7"/>
                                        </p:tgtEl>
                                      </p:cBhvr>
                                      <p:to x="100000" y="100000"/>
                                    </p:animScale>
                                    <p:animScale>
                                      <p:cBhvr>
                                        <p:cTn id="51" dur="13">
                                          <p:stCondLst>
                                            <p:cond delay="656"/>
                                          </p:stCondLst>
                                        </p:cTn>
                                        <p:tgtEl>
                                          <p:spTgt spid="7"/>
                                        </p:tgtEl>
                                      </p:cBhvr>
                                      <p:to x="100000" y="80000"/>
                                    </p:animScale>
                                    <p:animScale>
                                      <p:cBhvr>
                                        <p:cTn id="52" dur="83" decel="50000">
                                          <p:stCondLst>
                                            <p:cond delay="669"/>
                                          </p:stCondLst>
                                        </p:cTn>
                                        <p:tgtEl>
                                          <p:spTgt spid="7"/>
                                        </p:tgtEl>
                                      </p:cBhvr>
                                      <p:to x="100000" y="100000"/>
                                    </p:animScale>
                                    <p:animScale>
                                      <p:cBhvr>
                                        <p:cTn id="53" dur="13">
                                          <p:stCondLst>
                                            <p:cond delay="821"/>
                                          </p:stCondLst>
                                        </p:cTn>
                                        <p:tgtEl>
                                          <p:spTgt spid="7"/>
                                        </p:tgtEl>
                                      </p:cBhvr>
                                      <p:to x="100000" y="90000"/>
                                    </p:animScale>
                                    <p:animScale>
                                      <p:cBhvr>
                                        <p:cTn id="54" dur="83" decel="50000">
                                          <p:stCondLst>
                                            <p:cond delay="834"/>
                                          </p:stCondLst>
                                        </p:cTn>
                                        <p:tgtEl>
                                          <p:spTgt spid="7"/>
                                        </p:tgtEl>
                                      </p:cBhvr>
                                      <p:to x="100000" y="100000"/>
                                    </p:animScale>
                                    <p:animScale>
                                      <p:cBhvr>
                                        <p:cTn id="55" dur="13">
                                          <p:stCondLst>
                                            <p:cond delay="904"/>
                                          </p:stCondLst>
                                        </p:cTn>
                                        <p:tgtEl>
                                          <p:spTgt spid="7"/>
                                        </p:tgtEl>
                                      </p:cBhvr>
                                      <p:to x="100000" y="95000"/>
                                    </p:animScale>
                                    <p:animScale>
                                      <p:cBhvr>
                                        <p:cTn id="56" dur="83" decel="50000">
                                          <p:stCondLst>
                                            <p:cond delay="917"/>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10243" name="Rectangle 3"/>
          <p:cNvSpPr>
            <a:spLocks noChangeArrowheads="1"/>
          </p:cNvSpPr>
          <p:nvPr/>
        </p:nvSpPr>
        <p:spPr bwMode="auto">
          <a:xfrm>
            <a:off x="152400" y="152400"/>
            <a:ext cx="7315200" cy="1077218"/>
          </a:xfrm>
          <a:prstGeom prst="rect">
            <a:avLst/>
          </a:prstGeom>
          <a:noFill/>
          <a:ln w="9525">
            <a:noFill/>
            <a:miter lim="800000"/>
            <a:headEnd/>
            <a:tailEnd/>
          </a:ln>
          <a:effectLst/>
        </p:spPr>
        <p:txBody>
          <a:bodyPr anchor="ctr">
            <a:spAutoFit/>
          </a:bodyPr>
          <a:lstStyle/>
          <a:p>
            <a:pPr eaLnBrk="0" hangingPunct="0">
              <a:defRPr/>
            </a:pPr>
            <a:r>
              <a:rPr lang="en-US" sz="3200" b="1" dirty="0">
                <a:ln>
                  <a:solidFill>
                    <a:sysClr val="windowText" lastClr="000000"/>
                  </a:solidFill>
                </a:ln>
                <a:solidFill>
                  <a:srgbClr val="D24E04"/>
                </a:solidFill>
                <a:latin typeface="Imprint MT Shadow" pitchFamily="82" charset="0"/>
                <a:ea typeface="Times"/>
                <a:cs typeface="Times New Roman" pitchFamily="18" charset="0"/>
              </a:rPr>
              <a:t>Here are some ways you can make a simple story come alive:</a:t>
            </a:r>
            <a:endParaRPr lang="en-US" sz="3200" b="1" dirty="0">
              <a:ln>
                <a:solidFill>
                  <a:sysClr val="windowText" lastClr="000000"/>
                </a:solidFill>
              </a:ln>
              <a:solidFill>
                <a:srgbClr val="D24E04"/>
              </a:solidFill>
              <a:latin typeface="Imprint MT Shadow" pitchFamily="82" charset="0"/>
              <a:ea typeface="+mn-ea"/>
            </a:endParaRPr>
          </a:p>
        </p:txBody>
      </p:sp>
      <p:sp>
        <p:nvSpPr>
          <p:cNvPr id="10244" name="Rectangle 4"/>
          <p:cNvSpPr>
            <a:spLocks noChangeArrowheads="1"/>
          </p:cNvSpPr>
          <p:nvPr/>
        </p:nvSpPr>
        <p:spPr bwMode="auto">
          <a:xfrm>
            <a:off x="381000" y="1371600"/>
            <a:ext cx="8610600" cy="5170646"/>
          </a:xfrm>
          <a:prstGeom prst="rect">
            <a:avLst/>
          </a:prstGeom>
          <a:noFill/>
          <a:ln w="9525">
            <a:noFill/>
            <a:miter lim="800000"/>
            <a:headEnd/>
            <a:tailEnd/>
          </a:ln>
          <a:effectLst/>
        </p:spPr>
        <p:txBody>
          <a:bodyPr anchor="ctr">
            <a:spAutoFit/>
          </a:bodyPr>
          <a:lstStyle/>
          <a:p>
            <a:pPr eaLnBrk="0" hangingPunct="0">
              <a:buFontTx/>
              <a:buChar char="•"/>
              <a:tabLst>
                <a:tab pos="228600" algn="l"/>
              </a:tabLst>
              <a:defRPr/>
            </a:pPr>
            <a:r>
              <a:rPr lang="en-US" sz="3000" b="1" dirty="0">
                <a:ln>
                  <a:solidFill>
                    <a:sysClr val="windowText" lastClr="000000"/>
                  </a:solidFill>
                </a:ln>
                <a:solidFill>
                  <a:srgbClr val="EDC727"/>
                </a:solidFill>
                <a:latin typeface="Imprint MT Shadow" pitchFamily="82" charset="0"/>
                <a:ea typeface="Times" charset="0"/>
                <a:cs typeface="Times New Roman" pitchFamily="18" charset="0"/>
              </a:rPr>
              <a:t>Use different voice techniques, such as whispering, shouting, singing.  Let your voice express the emotions of the story—sad, mad, happy, discouraged, lonely, hopeful, or just plain disgusted.</a:t>
            </a:r>
            <a:endParaRPr lang="en-US" sz="3000" b="1" dirty="0">
              <a:ln>
                <a:solidFill>
                  <a:sysClr val="windowText" lastClr="000000"/>
                </a:solidFill>
              </a:ln>
              <a:solidFill>
                <a:srgbClr val="EDC727"/>
              </a:solidFill>
              <a:latin typeface="Imprint MT Shadow" pitchFamily="82" charset="0"/>
              <a:ea typeface="+mn-ea"/>
            </a:endParaRPr>
          </a:p>
          <a:p>
            <a:pPr lvl="1" eaLnBrk="0" hangingPunct="0">
              <a:buFontTx/>
              <a:buChar char="•"/>
              <a:tabLst>
                <a:tab pos="228600" algn="l"/>
              </a:tabLst>
              <a:defRPr/>
            </a:pPr>
            <a:r>
              <a:rPr lang="en-US" sz="3000" b="1" dirty="0">
                <a:ln>
                  <a:solidFill>
                    <a:sysClr val="windowText" lastClr="000000"/>
                  </a:solidFill>
                </a:ln>
                <a:solidFill>
                  <a:srgbClr val="CE7908"/>
                </a:solidFill>
                <a:latin typeface="Imprint MT Shadow" pitchFamily="82" charset="0"/>
                <a:ea typeface="Times" charset="0"/>
                <a:cs typeface="Times New Roman" pitchFamily="18" charset="0"/>
              </a:rPr>
              <a:t>Involve the students in telling the story.  Have them take parts as characters in the story, or let them be the seeds planted, the trees in the forest, or animals such as a donkey, lion, or sheep.  </a:t>
            </a:r>
            <a:endParaRPr lang="en-US" sz="3000" b="1" dirty="0">
              <a:ln>
                <a:solidFill>
                  <a:sysClr val="windowText" lastClr="000000"/>
                </a:solidFill>
              </a:ln>
              <a:solidFill>
                <a:srgbClr val="CE7908"/>
              </a:solidFill>
              <a:latin typeface="Imprint MT Shadow" pitchFamily="82" charset="0"/>
              <a:ea typeface="+mn-ea"/>
            </a:endParaRPr>
          </a:p>
          <a:p>
            <a:pPr lvl="2" eaLnBrk="0" hangingPunct="0">
              <a:buFontTx/>
              <a:buChar char="•"/>
              <a:tabLst>
                <a:tab pos="228600" algn="l"/>
              </a:tabLst>
              <a:defRPr/>
            </a:pPr>
            <a:r>
              <a:rPr lang="en-US" sz="3000" b="1" dirty="0">
                <a:ln>
                  <a:solidFill>
                    <a:sysClr val="windowText" lastClr="000000"/>
                  </a:solidFill>
                </a:ln>
                <a:solidFill>
                  <a:srgbClr val="D24E04"/>
                </a:solidFill>
                <a:latin typeface="Imprint MT Shadow" pitchFamily="82" charset="0"/>
                <a:ea typeface="Times" charset="0"/>
                <a:cs typeface="Times New Roman" pitchFamily="18" charset="0"/>
              </a:rPr>
              <a:t>Allow the students to make the sounds and motions needed for the story, such as the wind, thunder and lightning, a burning bush.</a:t>
            </a:r>
            <a:endParaRPr lang="en-US" sz="3000" b="1" dirty="0">
              <a:ln>
                <a:solidFill>
                  <a:sysClr val="windowText" lastClr="000000"/>
                </a:solidFill>
              </a:ln>
              <a:solidFill>
                <a:srgbClr val="D24E04"/>
              </a:solidFill>
              <a:latin typeface="Imprint MT Shadow" pitchFamily="82" charset="0"/>
              <a:ea typeface="+mn-ea"/>
            </a:endParaRP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1000" fill="hold"/>
                                        <p:tgtEl>
                                          <p:spTgt spid="10243"/>
                                        </p:tgtEl>
                                        <p:attrNameLst>
                                          <p:attrName>ppt_w</p:attrName>
                                        </p:attrNameLst>
                                      </p:cBhvr>
                                      <p:tavLst>
                                        <p:tav tm="0">
                                          <p:val>
                                            <p:fltVal val="0"/>
                                          </p:val>
                                        </p:tav>
                                        <p:tav tm="100000">
                                          <p:val>
                                            <p:strVal val="#ppt_w"/>
                                          </p:val>
                                        </p:tav>
                                      </p:tavLst>
                                    </p:anim>
                                    <p:anim calcmode="lin" valueType="num">
                                      <p:cBhvr>
                                        <p:cTn id="8" dur="1000" fill="hold"/>
                                        <p:tgtEl>
                                          <p:spTgt spid="10243"/>
                                        </p:tgtEl>
                                        <p:attrNameLst>
                                          <p:attrName>ppt_h</p:attrName>
                                        </p:attrNameLst>
                                      </p:cBhvr>
                                      <p:tavLst>
                                        <p:tav tm="0">
                                          <p:val>
                                            <p:fltVal val="0"/>
                                          </p:val>
                                        </p:tav>
                                        <p:tav tm="100000">
                                          <p:val>
                                            <p:strVal val="#ppt_h"/>
                                          </p:val>
                                        </p:tav>
                                      </p:tavLst>
                                    </p:anim>
                                    <p:anim calcmode="lin" valueType="num">
                                      <p:cBhvr>
                                        <p:cTn id="9" dur="1000" fill="hold"/>
                                        <p:tgtEl>
                                          <p:spTgt spid="1024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24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13: The how of Christian Education</a:t>
            </a:r>
            <a:endParaRPr lang="en-US" sz="1200" b="1" dirty="0">
              <a:solidFill>
                <a:srgbClr val="0070A2"/>
              </a:solidFill>
              <a:latin typeface="Stencil" pitchFamily="82" charset="0"/>
              <a:ea typeface="+mn-ea"/>
            </a:endParaRPr>
          </a:p>
        </p:txBody>
      </p:sp>
      <p:sp>
        <p:nvSpPr>
          <p:cNvPr id="4" name="Rectangle 3"/>
          <p:cNvSpPr/>
          <p:nvPr/>
        </p:nvSpPr>
        <p:spPr>
          <a:xfrm>
            <a:off x="152400" y="152400"/>
            <a:ext cx="4343400" cy="501675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Be sure that your students understand that the Bible story is not a story you have made up.  Stories from God’s Word should be told with an open Bible in your hands as a sign that you are sharing what God has said.</a:t>
            </a:r>
          </a:p>
        </p:txBody>
      </p:sp>
      <p:sp>
        <p:nvSpPr>
          <p:cNvPr id="5" name="Rectangle 4"/>
          <p:cNvSpPr/>
          <p:nvPr/>
        </p:nvSpPr>
        <p:spPr>
          <a:xfrm>
            <a:off x="4724400" y="2133600"/>
            <a:ext cx="4191000" cy="452431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rPr>
              <a:t>If they have a Bible, or they are old enough to read, the students can be involved in the sharing of the verses.  No matter the age of your students, be sure that the source of the story is clear. </a:t>
            </a: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330</TotalTime>
  <Words>1557</Words>
  <Application>Microsoft Macintosh PowerPoint</Application>
  <PresentationFormat>On-screen Show (4:3)</PresentationFormat>
  <Paragraphs>79</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Times New Roman</vt:lpstr>
      <vt:lpstr>Calibri</vt:lpstr>
      <vt:lpstr>Imprint MT Shadow</vt:lpstr>
      <vt:lpstr>Times</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6</cp:revision>
  <dcterms:created xsi:type="dcterms:W3CDTF">2012-12-05T20:28:09Z</dcterms:created>
  <dcterms:modified xsi:type="dcterms:W3CDTF">2018-02-16T21:32:37Z</dcterms:modified>
</cp:coreProperties>
</file>