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4E04"/>
    <a:srgbClr val="760076"/>
    <a:srgbClr val="FFFFCC"/>
    <a:srgbClr val="0070A2"/>
    <a:srgbClr val="EDC727"/>
    <a:srgbClr val="CE7908"/>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51" d="100"/>
          <a:sy n="51" d="100"/>
        </p:scale>
        <p:origin x="-40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6F7A6F2C-421E-C74B-9225-FA0158190C82}" type="slidenum">
              <a:rPr lang="en-US"/>
              <a:pPr/>
              <a:t>‹#›</a:t>
            </a:fld>
            <a:endParaRPr lang="en-US"/>
          </a:p>
        </p:txBody>
      </p:sp>
    </p:spTree>
    <p:extLst>
      <p:ext uri="{BB962C8B-B14F-4D97-AF65-F5344CB8AC3E}">
        <p14:creationId xmlns:p14="http://schemas.microsoft.com/office/powerpoint/2010/main" val="2939885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329BD54-F85E-3F47-8551-A44546B53207}" type="slidenum">
              <a:rPr lang="en-US"/>
              <a:pPr/>
              <a:t>‹#›</a:t>
            </a:fld>
            <a:endParaRPr lang="en-US"/>
          </a:p>
        </p:txBody>
      </p:sp>
    </p:spTree>
    <p:extLst>
      <p:ext uri="{BB962C8B-B14F-4D97-AF65-F5344CB8AC3E}">
        <p14:creationId xmlns:p14="http://schemas.microsoft.com/office/powerpoint/2010/main" val="3320762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93A03A6-8AC1-F24E-BC29-B08C63592505}" type="slidenum">
              <a:rPr lang="en-US"/>
              <a:pPr/>
              <a:t>‹#›</a:t>
            </a:fld>
            <a:endParaRPr lang="en-US"/>
          </a:p>
        </p:txBody>
      </p:sp>
    </p:spTree>
    <p:extLst>
      <p:ext uri="{BB962C8B-B14F-4D97-AF65-F5344CB8AC3E}">
        <p14:creationId xmlns:p14="http://schemas.microsoft.com/office/powerpoint/2010/main" val="3764902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1023F94-BF29-2C4B-B185-473AA0B7A0A9}" type="slidenum">
              <a:rPr lang="en-US"/>
              <a:pPr/>
              <a:t>‹#›</a:t>
            </a:fld>
            <a:endParaRPr lang="en-US"/>
          </a:p>
        </p:txBody>
      </p:sp>
    </p:spTree>
    <p:extLst>
      <p:ext uri="{BB962C8B-B14F-4D97-AF65-F5344CB8AC3E}">
        <p14:creationId xmlns:p14="http://schemas.microsoft.com/office/powerpoint/2010/main" val="1636529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9F2C596B-0736-824F-981A-908A64B5FE5C}" type="slidenum">
              <a:rPr lang="en-US"/>
              <a:pPr/>
              <a:t>‹#›</a:t>
            </a:fld>
            <a:endParaRPr lang="en-US"/>
          </a:p>
        </p:txBody>
      </p:sp>
    </p:spTree>
    <p:extLst>
      <p:ext uri="{BB962C8B-B14F-4D97-AF65-F5344CB8AC3E}">
        <p14:creationId xmlns:p14="http://schemas.microsoft.com/office/powerpoint/2010/main" val="1875564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615918A-0DF2-174F-BA0D-A3BCBCB79322}" type="slidenum">
              <a:rPr lang="en-US"/>
              <a:pPr/>
              <a:t>‹#›</a:t>
            </a:fld>
            <a:endParaRPr lang="en-US"/>
          </a:p>
        </p:txBody>
      </p:sp>
    </p:spTree>
    <p:extLst>
      <p:ext uri="{BB962C8B-B14F-4D97-AF65-F5344CB8AC3E}">
        <p14:creationId xmlns:p14="http://schemas.microsoft.com/office/powerpoint/2010/main" val="670067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9DAB0054-1465-CC42-AAF3-B2334D5D0D5E}" type="slidenum">
              <a:rPr lang="en-US"/>
              <a:pPr/>
              <a:t>‹#›</a:t>
            </a:fld>
            <a:endParaRPr lang="en-US"/>
          </a:p>
        </p:txBody>
      </p:sp>
    </p:spTree>
    <p:extLst>
      <p:ext uri="{BB962C8B-B14F-4D97-AF65-F5344CB8AC3E}">
        <p14:creationId xmlns:p14="http://schemas.microsoft.com/office/powerpoint/2010/main" val="1439909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D2716563-6672-5F41-B67E-4CF08E045881}" type="slidenum">
              <a:rPr lang="en-US"/>
              <a:pPr/>
              <a:t>‹#›</a:t>
            </a:fld>
            <a:endParaRPr lang="en-US"/>
          </a:p>
        </p:txBody>
      </p:sp>
    </p:spTree>
    <p:extLst>
      <p:ext uri="{BB962C8B-B14F-4D97-AF65-F5344CB8AC3E}">
        <p14:creationId xmlns:p14="http://schemas.microsoft.com/office/powerpoint/2010/main" val="805192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C760441F-37C8-8A44-841B-1D7E4139A69E}" type="slidenum">
              <a:rPr lang="en-US"/>
              <a:pPr/>
              <a:t>‹#›</a:t>
            </a:fld>
            <a:endParaRPr lang="en-US"/>
          </a:p>
        </p:txBody>
      </p:sp>
    </p:spTree>
    <p:extLst>
      <p:ext uri="{BB962C8B-B14F-4D97-AF65-F5344CB8AC3E}">
        <p14:creationId xmlns:p14="http://schemas.microsoft.com/office/powerpoint/2010/main" val="717281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A75D1D1-4E1E-3343-9ADD-01B960A2BC5D}" type="slidenum">
              <a:rPr lang="en-US"/>
              <a:pPr/>
              <a:t>‹#›</a:t>
            </a:fld>
            <a:endParaRPr lang="en-US"/>
          </a:p>
        </p:txBody>
      </p:sp>
    </p:spTree>
    <p:extLst>
      <p:ext uri="{BB962C8B-B14F-4D97-AF65-F5344CB8AC3E}">
        <p14:creationId xmlns:p14="http://schemas.microsoft.com/office/powerpoint/2010/main" val="4098229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2F876D0-DA1E-C547-8AD7-49A9DB487774}" type="slidenum">
              <a:rPr lang="en-US"/>
              <a:pPr/>
              <a:t>‹#›</a:t>
            </a:fld>
            <a:endParaRPr lang="en-US"/>
          </a:p>
        </p:txBody>
      </p:sp>
    </p:spTree>
    <p:extLst>
      <p:ext uri="{BB962C8B-B14F-4D97-AF65-F5344CB8AC3E}">
        <p14:creationId xmlns:p14="http://schemas.microsoft.com/office/powerpoint/2010/main" val="26204380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6820319-6B5A-5A47-A520-9A7DE0454DD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4191000" cy="954107"/>
          </a:xfrm>
          <a:prstGeom prst="rect">
            <a:avLst/>
          </a:prstGeom>
          <a:noFill/>
        </p:spPr>
        <p:txBody>
          <a:bodyPr>
            <a:spAutoFit/>
            <a:scene3d>
              <a:camera prst="orthographicFront"/>
              <a:lightRig rig="threePt" dir="t"/>
            </a:scene3d>
            <a:sp3d extrusionH="57150">
              <a:bevelT w="38100" h="38100"/>
            </a:sp3d>
          </a:bodyPr>
          <a:lstStyle/>
          <a:p>
            <a:pPr>
              <a:defRPr/>
            </a:pPr>
            <a:r>
              <a:rPr lang="en-US" sz="2800" b="1" dirty="0">
                <a:solidFill>
                  <a:srgbClr val="760076"/>
                </a:solidFill>
                <a:latin typeface="Stencil" pitchFamily="82" charset="0"/>
                <a:ea typeface="+mn-ea"/>
              </a:rPr>
              <a:t>Lesson 18b: Write for life</a:t>
            </a:r>
            <a:endParaRPr lang="en-US" sz="2800" b="1" dirty="0">
              <a:solidFill>
                <a:srgbClr val="760076"/>
              </a:solidFill>
              <a:latin typeface="Stencil" pitchFamily="82" charset="0"/>
              <a:ea typeface="+mn-ea"/>
            </a:endParaRPr>
          </a:p>
        </p:txBody>
      </p:sp>
      <p:sp>
        <p:nvSpPr>
          <p:cNvPr id="10" name="TextBox 9"/>
          <p:cNvSpPr txBox="1"/>
          <p:nvPr/>
        </p:nvSpPr>
        <p:spPr>
          <a:xfrm>
            <a:off x="152400" y="54864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4" name="Rectangle 3"/>
          <p:cNvSpPr/>
          <p:nvPr/>
        </p:nvSpPr>
        <p:spPr>
          <a:xfrm>
            <a:off x="304800" y="304800"/>
            <a:ext cx="42672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Self-discipline is the third part of writing preparation.  The word “dedicate” comes from the same root word as “train." </a:t>
            </a:r>
          </a:p>
        </p:txBody>
      </p:sp>
      <p:sp>
        <p:nvSpPr>
          <p:cNvPr id="5" name="Rectangle 4"/>
          <p:cNvSpPr/>
          <p:nvPr/>
        </p:nvSpPr>
        <p:spPr>
          <a:xfrm>
            <a:off x="4267200" y="3505200"/>
            <a:ext cx="44958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We must train our minds and hearts to focus on God’s Word as we endeavor to write something that will be a blessing in His kingdom.</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4" name="Rectangle 3"/>
          <p:cNvSpPr/>
          <p:nvPr/>
        </p:nvSpPr>
        <p:spPr>
          <a:xfrm>
            <a:off x="228600" y="228600"/>
            <a:ext cx="4267200" cy="3539430"/>
          </a:xfrm>
          <a:prstGeom prst="rect">
            <a:avLst/>
          </a:prstGeom>
          <a:solidFill>
            <a:srgbClr val="FFFFCC"/>
          </a:solidFill>
          <a:ln w="76200">
            <a:solidFill>
              <a:srgbClr val="0070A2"/>
            </a:solidFill>
          </a:ln>
          <a:scene3d>
            <a:camera prst="orthographicFront"/>
            <a:lightRig rig="threePt" dir="t"/>
          </a:scene3d>
          <a:sp3d>
            <a:bevelT w="101600" prst="riblet"/>
          </a:sp3d>
        </p:spPr>
        <p:txBody>
          <a:bodyPr>
            <a:spAutoFit/>
            <a:sp3d extrusionH="57150">
              <a:bevelT w="38100" h="38100"/>
            </a:sp3d>
          </a:bodyPr>
          <a:lstStyle/>
          <a:p>
            <a:pPr algn="ctr">
              <a:defRPr/>
            </a:pPr>
            <a:r>
              <a:rPr lang="en-US" sz="3200" b="1" dirty="0">
                <a:solidFill>
                  <a:srgbClr val="760076"/>
                </a:solidFill>
                <a:latin typeface="Imprint MT Shadow" pitchFamily="82" charset="0"/>
                <a:ea typeface="+mn-ea"/>
              </a:rPr>
              <a:t>Do not allow these facts to discourage you from writing.  Now that you know they are a part of the work, just accept them, and keep on writing.</a:t>
            </a:r>
          </a:p>
        </p:txBody>
      </p:sp>
      <p:sp>
        <p:nvSpPr>
          <p:cNvPr id="5" name="Rectangle 4"/>
          <p:cNvSpPr/>
          <p:nvPr/>
        </p:nvSpPr>
        <p:spPr>
          <a:xfrm>
            <a:off x="4953000" y="3429000"/>
            <a:ext cx="3810000" cy="3046988"/>
          </a:xfrm>
          <a:prstGeom prst="rect">
            <a:avLst/>
          </a:prstGeom>
          <a:solidFill>
            <a:srgbClr val="FFFFCC"/>
          </a:solidFill>
          <a:ln w="76200">
            <a:solidFill>
              <a:srgbClr val="760076"/>
            </a:solidFill>
          </a:ln>
          <a:scene3d>
            <a:camera prst="orthographicFront"/>
            <a:lightRig rig="threePt" dir="t"/>
          </a:scene3d>
          <a:sp3d>
            <a:bevelT w="101600" prst="riblet"/>
          </a:sp3d>
        </p:spPr>
        <p:txBody>
          <a:bodyPr>
            <a:spAutoFit/>
            <a:sp3d extrusionH="57150">
              <a:bevelT w="38100" h="38100"/>
            </a:sp3d>
          </a:bodyPr>
          <a:lstStyle/>
          <a:p>
            <a:pPr algn="ctr">
              <a:defRPr/>
            </a:pPr>
            <a:r>
              <a:rPr lang="en-US" sz="3200" b="1" dirty="0">
                <a:solidFill>
                  <a:srgbClr val="0070A2"/>
                </a:solidFill>
                <a:latin typeface="Imprint MT Shadow" pitchFamily="82" charset="0"/>
                <a:ea typeface="+mn-ea"/>
              </a:rPr>
              <a:t>Discipline involves our entire lives.  Develop the habit of asking questions about everything you see, hear or read.</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4" name="Rectangle 3"/>
          <p:cNvSpPr/>
          <p:nvPr/>
        </p:nvSpPr>
        <p:spPr>
          <a:xfrm>
            <a:off x="152400" y="152400"/>
            <a:ext cx="7239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Many people are both creative and sensitive, but not disciplined.  It takes all three ingredients to make a well-balanced writer.</a:t>
            </a:r>
          </a:p>
        </p:txBody>
      </p:sp>
      <p:sp>
        <p:nvSpPr>
          <p:cNvPr id="5" name="Rectangle 4"/>
          <p:cNvSpPr/>
          <p:nvPr/>
        </p:nvSpPr>
        <p:spPr>
          <a:xfrm>
            <a:off x="2743200" y="4495800"/>
            <a:ext cx="6096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We </a:t>
            </a:r>
            <a:r>
              <a:rPr lang="en-US" sz="3200" b="1" i="1" dirty="0">
                <a:solidFill>
                  <a:srgbClr val="0070A2"/>
                </a:solidFill>
                <a:latin typeface="Imprint MT Shadow" pitchFamily="82" charset="0"/>
                <a:ea typeface="+mn-ea"/>
              </a:rPr>
              <a:t>must</a:t>
            </a:r>
            <a:r>
              <a:rPr lang="en-US" sz="3200" b="1" dirty="0">
                <a:solidFill>
                  <a:srgbClr val="0070A2"/>
                </a:solidFill>
                <a:latin typeface="Imprint MT Shadow" pitchFamily="82" charset="0"/>
                <a:ea typeface="+mn-ea"/>
              </a:rPr>
              <a:t> write, because the need is so great, and the prize is so important. The souls of people of all ages depend on it! </a:t>
            </a:r>
          </a:p>
        </p:txBody>
      </p:sp>
      <p:pic>
        <p:nvPicPr>
          <p:cNvPr id="14339" name="Picture 3" descr="C:\Users\Candra Poitras\Pictures\Writing-2[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14600" y="2209800"/>
            <a:ext cx="3114675" cy="2329113"/>
          </a:xfrm>
          <a:prstGeom prst="ellipse">
            <a:avLst/>
          </a:prstGeom>
          <a:ln>
            <a:noFill/>
          </a:ln>
          <a:effectLst>
            <a:softEdge rad="112500"/>
          </a:effectLst>
        </p:spPr>
      </p:pic>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14339"/>
                                        </p:tgtEl>
                                        <p:attrNameLst>
                                          <p:attrName>style.visibility</p:attrName>
                                        </p:attrNameLst>
                                      </p:cBhvr>
                                      <p:to>
                                        <p:strVal val="visible"/>
                                      </p:to>
                                    </p:set>
                                    <p:anim from="(-#ppt_w/2)" to="(#ppt_x)" calcmode="lin" valueType="num">
                                      <p:cBhvr>
                                        <p:cTn id="15" dur="600" fill="hold">
                                          <p:stCondLst>
                                            <p:cond delay="0"/>
                                          </p:stCondLst>
                                        </p:cTn>
                                        <p:tgtEl>
                                          <p:spTgt spid="14339"/>
                                        </p:tgtEl>
                                        <p:attrNameLst>
                                          <p:attrName>ppt_x</p:attrName>
                                        </p:attrNameLst>
                                      </p:cBhvr>
                                    </p:anim>
                                    <p:anim from="0" to="-1.0" calcmode="lin" valueType="num">
                                      <p:cBhvr>
                                        <p:cTn id="16" dur="200" decel="50000" autoRev="1" fill="hold">
                                          <p:stCondLst>
                                            <p:cond delay="600"/>
                                          </p:stCondLst>
                                        </p:cTn>
                                        <p:tgtEl>
                                          <p:spTgt spid="14339"/>
                                        </p:tgtEl>
                                        <p:attrNameLst>
                                          <p:attrName>xshear</p:attrName>
                                        </p:attrNameLst>
                                      </p:cBhvr>
                                    </p:anim>
                                    <p:animScale>
                                      <p:cBhvr>
                                        <p:cTn id="17" dur="200" decel="100000" autoRev="1" fill="hold">
                                          <p:stCondLst>
                                            <p:cond delay="600"/>
                                          </p:stCondLst>
                                        </p:cTn>
                                        <p:tgtEl>
                                          <p:spTgt spid="14339"/>
                                        </p:tgtEl>
                                      </p:cBhvr>
                                      <p:from x="100000" y="100000"/>
                                      <p:to x="80000" y="100000"/>
                                    </p:animScale>
                                    <p:anim by="(#ppt_h/3+#ppt_w*0.1)" calcmode="lin" valueType="num">
                                      <p:cBhvr additive="sum">
                                        <p:cTn id="18" dur="200" decel="100000" autoRev="1" fill="hold">
                                          <p:stCondLst>
                                            <p:cond delay="600"/>
                                          </p:stCondLst>
                                        </p:cTn>
                                        <p:tgtEl>
                                          <p:spTgt spid="14339"/>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from="(-#ppt_w/2)" to="(#ppt_x)" calcmode="lin" valueType="num">
                                      <p:cBhvr>
                                        <p:cTn id="23" dur="600" fill="hold">
                                          <p:stCondLst>
                                            <p:cond delay="0"/>
                                          </p:stCondLst>
                                        </p:cTn>
                                        <p:tgtEl>
                                          <p:spTgt spid="5"/>
                                        </p:tgtEl>
                                        <p:attrNameLst>
                                          <p:attrName>ppt_x</p:attrName>
                                        </p:attrNameLst>
                                      </p:cBhvr>
                                    </p:anim>
                                    <p:anim from="0" to="-1.0" calcmode="lin" valueType="num">
                                      <p:cBhvr>
                                        <p:cTn id="24" dur="200" decel="50000" autoRev="1" fill="hold">
                                          <p:stCondLst>
                                            <p:cond delay="600"/>
                                          </p:stCondLst>
                                        </p:cTn>
                                        <p:tgtEl>
                                          <p:spTgt spid="5"/>
                                        </p:tgtEl>
                                        <p:attrNameLst>
                                          <p:attrName>xshear</p:attrName>
                                        </p:attrNameLst>
                                      </p:cBhvr>
                                    </p:anim>
                                    <p:animScale>
                                      <p:cBhvr>
                                        <p:cTn id="25" dur="200" decel="100000" autoRev="1" fill="hold">
                                          <p:stCondLst>
                                            <p:cond delay="600"/>
                                          </p:stCondLst>
                                        </p:cTn>
                                        <p:tgtEl>
                                          <p:spTgt spid="5"/>
                                        </p:tgtEl>
                                      </p:cBhvr>
                                      <p:from x="100000" y="100000"/>
                                      <p:to x="80000" y="100000"/>
                                    </p:animScale>
                                    <p:anim by="(#ppt_h/3+#ppt_w*0.1)" calcmode="lin" valueType="num">
                                      <p:cBhvr additive="sum">
                                        <p:cTn id="26"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4" name="Rectangle 3"/>
          <p:cNvSpPr/>
          <p:nvPr/>
        </p:nvSpPr>
        <p:spPr>
          <a:xfrm>
            <a:off x="228600" y="228600"/>
            <a:ext cx="7543800" cy="1200329"/>
          </a:xfrm>
          <a:prstGeom prst="rect">
            <a:avLst/>
          </a:prstGeom>
        </p:spPr>
        <p:txBody>
          <a:bodyPr>
            <a:spAutoFit/>
          </a:bodyPr>
          <a:lstStyle/>
          <a:p>
            <a:pPr>
              <a:defRPr/>
            </a:pPr>
            <a:r>
              <a:rPr lang="en-US" sz="3600" b="1" dirty="0">
                <a:ln>
                  <a:solidFill>
                    <a:sysClr val="windowText" lastClr="000000"/>
                  </a:solidFill>
                </a:ln>
                <a:solidFill>
                  <a:srgbClr val="760076"/>
                </a:solidFill>
                <a:latin typeface="Imprint MT Shadow" pitchFamily="82" charset="0"/>
                <a:ea typeface="+mn-ea"/>
              </a:rPr>
              <a:t>Remember these things when writing a lesson for Christian education:</a:t>
            </a:r>
          </a:p>
        </p:txBody>
      </p:sp>
      <p:sp>
        <p:nvSpPr>
          <p:cNvPr id="5" name="Rectangle 4"/>
          <p:cNvSpPr/>
          <p:nvPr/>
        </p:nvSpPr>
        <p:spPr>
          <a:xfrm>
            <a:off x="990600" y="1600200"/>
            <a:ext cx="6781800" cy="2062103"/>
          </a:xfrm>
          <a:prstGeom prst="rect">
            <a:avLst/>
          </a:prstGeom>
        </p:spPr>
        <p:txBody>
          <a:bodyPr>
            <a:spAutoFit/>
          </a:bodyPr>
          <a:lstStyle/>
          <a:p>
            <a:pPr>
              <a:buFont typeface="Arial" pitchFamily="34" charset="0"/>
              <a:buChar char="•"/>
              <a:defRPr/>
            </a:pPr>
            <a:r>
              <a:rPr lang="en-US" sz="3200" b="1" dirty="0">
                <a:ln>
                  <a:solidFill>
                    <a:sysClr val="windowText" lastClr="000000"/>
                  </a:solidFill>
                </a:ln>
                <a:solidFill>
                  <a:srgbClr val="EDC727"/>
                </a:solidFill>
                <a:latin typeface="Imprint MT Shadow" pitchFamily="82" charset="0"/>
                <a:ea typeface="+mn-ea"/>
              </a:rPr>
              <a:t>Focus on God.  When writing a story about Daniel in the lion’s den, we are really writing about the God who delivered Daniel. </a:t>
            </a:r>
          </a:p>
        </p:txBody>
      </p:sp>
      <p:sp>
        <p:nvSpPr>
          <p:cNvPr id="15363" name="Rectangle 3"/>
          <p:cNvSpPr>
            <a:spLocks noChangeArrowheads="1"/>
          </p:cNvSpPr>
          <p:nvPr/>
        </p:nvSpPr>
        <p:spPr bwMode="auto">
          <a:xfrm>
            <a:off x="2209800" y="4038600"/>
            <a:ext cx="6705600" cy="2062103"/>
          </a:xfrm>
          <a:prstGeom prst="rect">
            <a:avLst/>
          </a:prstGeom>
          <a:noFill/>
          <a:ln w="9525">
            <a:noFill/>
            <a:miter lim="800000"/>
            <a:headEnd/>
            <a:tailEnd/>
          </a:ln>
          <a:effectLst/>
        </p:spPr>
        <p:txBody>
          <a:bodyPr anchor="ctr">
            <a:spAutoFit/>
          </a:bodyPr>
          <a:lstStyle/>
          <a:p>
            <a:pPr eaLnBrk="0" hangingPunct="0">
              <a:buFontTx/>
              <a:buChar char="•"/>
              <a:tabLst>
                <a:tab pos="228600" algn="l"/>
              </a:tabLst>
              <a:defRPr/>
            </a:pPr>
            <a:r>
              <a:rPr lang="en-US" sz="3200" b="1" dirty="0">
                <a:ln>
                  <a:solidFill>
                    <a:sysClr val="windowText" lastClr="000000"/>
                  </a:solidFill>
                </a:ln>
                <a:solidFill>
                  <a:srgbClr val="760076"/>
                </a:solidFill>
                <a:latin typeface="Imprint MT Shadow" pitchFamily="82" charset="0"/>
                <a:ea typeface="Times"/>
                <a:cs typeface="Times New Roman" pitchFamily="18" charset="0"/>
              </a:rPr>
              <a:t>God is ALWAYS the hero.  Be careful when writing about the devil.  He is the loser and should always be portrayed as such.</a:t>
            </a:r>
            <a:endParaRPr lang="en-US" sz="3200" b="1" dirty="0">
              <a:ln>
                <a:solidFill>
                  <a:sysClr val="windowText" lastClr="000000"/>
                </a:solidFill>
              </a:ln>
              <a:solidFill>
                <a:srgbClr val="760076"/>
              </a:solidFill>
              <a:latin typeface="Imprint MT Shadow" pitchFamily="82" charset="0"/>
              <a:ea typeface="+mn-ea"/>
            </a:endParaRP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8" presetClass="entr" presetSubtype="0" accel="50000" fill="hold" nodeType="clickEffect">
                                  <p:stCondLst>
                                    <p:cond delay="0"/>
                                  </p:stCondLst>
                                  <p:childTnLst>
                                    <p:set>
                                      <p:cBhvr>
                                        <p:cTn id="22" dur="1" fill="hold">
                                          <p:stCondLst>
                                            <p:cond delay="0"/>
                                          </p:stCondLst>
                                        </p:cTn>
                                        <p:tgtEl>
                                          <p:spTgt spid="15363"/>
                                        </p:tgtEl>
                                        <p:attrNameLst>
                                          <p:attrName>style.visibility</p:attrName>
                                        </p:attrNameLst>
                                      </p:cBhvr>
                                      <p:to>
                                        <p:strVal val="visible"/>
                                      </p:to>
                                    </p:set>
                                    <p:anim calcmode="lin" valueType="num">
                                      <p:cBhvr>
                                        <p:cTn id="23" dur="1000" fill="hold"/>
                                        <p:tgtEl>
                                          <p:spTgt spid="1536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15363"/>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15363"/>
                                        </p:tgtEl>
                                        <p:attrNameLst>
                                          <p:attrName>ppt_y</p:attrName>
                                        </p:attrNameLst>
                                      </p:cBhvr>
                                      <p:tavLst>
                                        <p:tav tm="0">
                                          <p:val>
                                            <p:strVal val="#ppt_y"/>
                                          </p:val>
                                        </p:tav>
                                        <p:tav tm="100000">
                                          <p:val>
                                            <p:strVal val="#ppt_y"/>
                                          </p:val>
                                        </p:tav>
                                      </p:tavLst>
                                    </p:anim>
                                    <p:animEffect transition="in" filter="fade">
                                      <p:cBhvr>
                                        <p:cTn id="26" dur="1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4" name="Rectangle 3"/>
          <p:cNvSpPr/>
          <p:nvPr/>
        </p:nvSpPr>
        <p:spPr>
          <a:xfrm>
            <a:off x="152400" y="304800"/>
            <a:ext cx="7620000" cy="2062103"/>
          </a:xfrm>
          <a:prstGeom prst="rect">
            <a:avLst/>
          </a:prstGeom>
        </p:spPr>
        <p:txBody>
          <a:bodyPr>
            <a:spAutoFit/>
          </a:bodyPr>
          <a:lstStyle/>
          <a:p>
            <a:pPr>
              <a:buFont typeface="Arial" pitchFamily="34" charset="0"/>
              <a:buChar char="•"/>
              <a:defRPr/>
            </a:pPr>
            <a:r>
              <a:rPr lang="en-US" sz="3200" b="1" dirty="0">
                <a:ln>
                  <a:solidFill>
                    <a:sysClr val="windowText" lastClr="000000"/>
                  </a:solidFill>
                </a:ln>
                <a:solidFill>
                  <a:srgbClr val="EDC727"/>
                </a:solidFill>
                <a:latin typeface="Imprint MT Shadow" pitchFamily="82" charset="0"/>
                <a:ea typeface="+mn-ea"/>
              </a:rPr>
              <a:t>Keep it simple.  It is important that we communicate our message to the readers.  This is not done with fancy phrases that have to be looked up in the dictionary. </a:t>
            </a:r>
          </a:p>
        </p:txBody>
      </p:sp>
      <p:sp>
        <p:nvSpPr>
          <p:cNvPr id="5" name="Rectangle 4"/>
          <p:cNvSpPr/>
          <p:nvPr/>
        </p:nvSpPr>
        <p:spPr>
          <a:xfrm>
            <a:off x="1066800" y="2514600"/>
            <a:ext cx="7543800" cy="2062103"/>
          </a:xfrm>
          <a:prstGeom prst="rect">
            <a:avLst/>
          </a:prstGeom>
        </p:spPr>
        <p:txBody>
          <a:bodyPr>
            <a:spAutoFit/>
          </a:bodyPr>
          <a:lstStyle/>
          <a:p>
            <a:pPr>
              <a:buFont typeface="Arial" pitchFamily="34" charset="0"/>
              <a:buChar char="•"/>
              <a:defRPr/>
            </a:pPr>
            <a:r>
              <a:rPr lang="en-US" sz="3200" b="1" dirty="0">
                <a:ln>
                  <a:solidFill>
                    <a:sysClr val="windowText" lastClr="000000"/>
                  </a:solidFill>
                </a:ln>
                <a:solidFill>
                  <a:srgbClr val="0070A2"/>
                </a:solidFill>
                <a:latin typeface="Imprint MT Shadow" pitchFamily="82" charset="0"/>
                <a:ea typeface="+mn-ea"/>
              </a:rPr>
              <a:t>Keep on the right track.  God's Word has so many wonderful points and references.  Be careful to stay on the subject (whatever it is) and keep Jesus as the focus. </a:t>
            </a:r>
          </a:p>
        </p:txBody>
      </p:sp>
      <p:sp>
        <p:nvSpPr>
          <p:cNvPr id="6" name="Rectangle 5"/>
          <p:cNvSpPr/>
          <p:nvPr/>
        </p:nvSpPr>
        <p:spPr>
          <a:xfrm>
            <a:off x="152400" y="4953000"/>
            <a:ext cx="7315200" cy="1569660"/>
          </a:xfrm>
          <a:prstGeom prst="rect">
            <a:avLst/>
          </a:prstGeom>
        </p:spPr>
        <p:txBody>
          <a:bodyPr>
            <a:spAutoFit/>
          </a:bodyPr>
          <a:lstStyle/>
          <a:p>
            <a:pPr>
              <a:buFont typeface="Arial" pitchFamily="34" charset="0"/>
              <a:buChar char="•"/>
              <a:defRPr/>
            </a:pPr>
            <a:r>
              <a:rPr lang="en-US" sz="3200" b="1" dirty="0">
                <a:ln>
                  <a:solidFill>
                    <a:sysClr val="windowText" lastClr="000000"/>
                  </a:solidFill>
                </a:ln>
                <a:solidFill>
                  <a:srgbClr val="D24E04"/>
                </a:solidFill>
                <a:latin typeface="Imprint MT Shadow" pitchFamily="82" charset="0"/>
                <a:ea typeface="+mn-ea"/>
              </a:rPr>
              <a:t>Write for the age level assigned.  The way we write changes drastically with the age of our students. </a:t>
            </a: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4" name="Rectangle 3"/>
          <p:cNvSpPr/>
          <p:nvPr/>
        </p:nvSpPr>
        <p:spPr>
          <a:xfrm>
            <a:off x="152400" y="152400"/>
            <a:ext cx="7696200" cy="2554545"/>
          </a:xfrm>
          <a:prstGeom prst="rect">
            <a:avLst/>
          </a:prstGeom>
          <a:solidFill>
            <a:srgbClr val="FFFFCC"/>
          </a:solidFill>
          <a:ln w="76200">
            <a:solidFill>
              <a:srgbClr val="D24E04"/>
            </a:solidFill>
          </a:ln>
          <a:scene3d>
            <a:camera prst="orthographicFront"/>
            <a:lightRig rig="threePt" dir="t"/>
          </a:scene3d>
          <a:sp3d>
            <a:bevelT w="139700" h="139700" prst="divot"/>
          </a:sp3d>
        </p:spPr>
        <p:txBody>
          <a:bodyPr>
            <a:spAutoFit/>
          </a:bodyPr>
          <a:lstStyle/>
          <a:p>
            <a:pPr algn="ctr">
              <a:defRPr/>
            </a:pPr>
            <a:r>
              <a:rPr lang="en-US" sz="3200" b="1" dirty="0">
                <a:solidFill>
                  <a:srgbClr val="760076"/>
                </a:solidFill>
                <a:latin typeface="Imprint MT Shadow" pitchFamily="82" charset="0"/>
                <a:ea typeface="+mn-ea"/>
              </a:rPr>
              <a:t>Just like every other work that we do for God, writing lessons for Christian education is basically </a:t>
            </a:r>
            <a:r>
              <a:rPr lang="en-US" sz="3200" b="1" i="1" dirty="0">
                <a:solidFill>
                  <a:srgbClr val="760076"/>
                </a:solidFill>
                <a:latin typeface="Imprint MT Shadow" pitchFamily="82" charset="0"/>
                <a:ea typeface="+mn-ea"/>
              </a:rPr>
              <a:t>work</a:t>
            </a:r>
            <a:r>
              <a:rPr lang="en-US" sz="3200" b="1" dirty="0">
                <a:solidFill>
                  <a:srgbClr val="760076"/>
                </a:solidFill>
                <a:latin typeface="Imprint MT Shadow" pitchFamily="82" charset="0"/>
                <a:ea typeface="+mn-ea"/>
              </a:rPr>
              <a:t>.  It may seem to come easier for some people than others, but all go through the same procedures.</a:t>
            </a:r>
          </a:p>
        </p:txBody>
      </p:sp>
      <p:sp>
        <p:nvSpPr>
          <p:cNvPr id="17411" name="Rectangle 3"/>
          <p:cNvSpPr>
            <a:spLocks noChangeArrowheads="1"/>
          </p:cNvSpPr>
          <p:nvPr/>
        </p:nvSpPr>
        <p:spPr bwMode="auto">
          <a:xfrm>
            <a:off x="1143000" y="3124200"/>
            <a:ext cx="7772400" cy="3539430"/>
          </a:xfrm>
          <a:prstGeom prst="rect">
            <a:avLst/>
          </a:prstGeom>
          <a:noFill/>
          <a:ln w="9525">
            <a:noFill/>
            <a:miter lim="800000"/>
            <a:headEnd/>
            <a:tailEnd/>
          </a:ln>
          <a:effectLst/>
        </p:spPr>
        <p:txBody>
          <a:bodyPr anchor="ctr">
            <a:spAutoFit/>
          </a:bodyPr>
          <a:lstStyle/>
          <a:p>
            <a:pPr eaLnBrk="0" hangingPunct="0">
              <a:tabLst>
                <a:tab pos="228600" algn="l"/>
              </a:tabLst>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We may never be famous, but if we help one soul to know God, it will be worth it all.  </a:t>
            </a:r>
            <a:endParaRPr lang="en-US" sz="3200" b="1" dirty="0">
              <a:ln>
                <a:solidFill>
                  <a:sysClr val="windowText" lastClr="000000"/>
                </a:solidFill>
              </a:ln>
              <a:solidFill>
                <a:srgbClr val="D24E04"/>
              </a:solidFill>
              <a:latin typeface="Imprint MT Shadow" pitchFamily="82" charset="0"/>
              <a:ea typeface="+mn-ea"/>
            </a:endParaRPr>
          </a:p>
          <a:p>
            <a:pPr lvl="1" eaLnBrk="0" hangingPunct="0">
              <a:buFontTx/>
              <a:buChar char="•"/>
              <a:tabLst>
                <a:tab pos="228600" algn="l"/>
              </a:tabLst>
              <a:defRPr/>
            </a:pPr>
            <a:r>
              <a:rPr lang="en-US" sz="3200" b="1" dirty="0">
                <a:ln>
                  <a:solidFill>
                    <a:sysClr val="windowText" lastClr="000000"/>
                  </a:solidFill>
                </a:ln>
                <a:solidFill>
                  <a:srgbClr val="FFFFCC"/>
                </a:solidFill>
                <a:latin typeface="Imprint MT Shadow" pitchFamily="82" charset="0"/>
                <a:ea typeface="Times"/>
                <a:cs typeface="Times New Roman" pitchFamily="18" charset="0"/>
              </a:rPr>
              <a:t>Keep on trying (discipline yourself).</a:t>
            </a:r>
            <a:endParaRPr lang="en-US" sz="3200" b="1" dirty="0">
              <a:ln>
                <a:solidFill>
                  <a:sysClr val="windowText" lastClr="000000"/>
                </a:solidFill>
              </a:ln>
              <a:solidFill>
                <a:srgbClr val="FFFFCC"/>
              </a:solidFill>
              <a:latin typeface="Imprint MT Shadow" pitchFamily="82" charset="0"/>
              <a:ea typeface="+mn-ea"/>
            </a:endParaRPr>
          </a:p>
          <a:p>
            <a:pPr lvl="2" eaLnBrk="0" hangingPunct="0">
              <a:buFontTx/>
              <a:buChar char="•"/>
              <a:tabLst>
                <a:tab pos="228600" algn="l"/>
              </a:tabLst>
              <a:defRPr/>
            </a:pPr>
            <a:r>
              <a:rPr lang="en-US" sz="3200" b="1" dirty="0">
                <a:ln>
                  <a:solidFill>
                    <a:sysClr val="windowText" lastClr="000000"/>
                  </a:solidFill>
                </a:ln>
                <a:solidFill>
                  <a:srgbClr val="760076"/>
                </a:solidFill>
                <a:latin typeface="Imprint MT Shadow" pitchFamily="82" charset="0"/>
                <a:ea typeface="Times"/>
                <a:cs typeface="Times New Roman" pitchFamily="18" charset="0"/>
              </a:rPr>
              <a:t>Let God breathe on you (develop creativity). </a:t>
            </a:r>
            <a:endParaRPr lang="en-US" sz="3200" b="1" dirty="0">
              <a:ln>
                <a:solidFill>
                  <a:sysClr val="windowText" lastClr="000000"/>
                </a:solidFill>
              </a:ln>
              <a:solidFill>
                <a:srgbClr val="760076"/>
              </a:solidFill>
              <a:latin typeface="Imprint MT Shadow" pitchFamily="82" charset="0"/>
              <a:ea typeface="+mn-ea"/>
            </a:endParaRPr>
          </a:p>
          <a:p>
            <a:pPr lvl="3" eaLnBrk="0" hangingPunct="0">
              <a:buFontTx/>
              <a:buChar char="•"/>
              <a:tabLst>
                <a:tab pos="228600" algn="l"/>
              </a:tabLst>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Listen to God’s voice (be sensitive) as He leads you in this work.</a:t>
            </a:r>
            <a:endParaRPr lang="en-US" sz="3200" b="1" dirty="0">
              <a:ln>
                <a:solidFill>
                  <a:sysClr val="windowText" lastClr="000000"/>
                </a:solidFill>
              </a:ln>
              <a:solidFill>
                <a:srgbClr val="D24E04"/>
              </a:solidFill>
              <a:latin typeface="Imprint MT Shadow" pitchFamily="82" charset="0"/>
              <a:ea typeface="+mn-ea"/>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3" name="Rectangle 2"/>
          <p:cNvSpPr/>
          <p:nvPr/>
        </p:nvSpPr>
        <p:spPr>
          <a:xfrm>
            <a:off x="228600" y="1600200"/>
            <a:ext cx="6858000" cy="2062103"/>
          </a:xfrm>
          <a:prstGeom prst="rect">
            <a:avLst/>
          </a:prstGeom>
        </p:spPr>
        <p:txBody>
          <a:bodyPr>
            <a:spAutoFit/>
          </a:bodyPr>
          <a:lstStyle/>
          <a:p>
            <a:pPr algn="ctr">
              <a:defRPr/>
            </a:pPr>
            <a:r>
              <a:rPr lang="en-US" sz="3200" b="1" dirty="0">
                <a:ln>
                  <a:solidFill>
                    <a:sysClr val="windowText" lastClr="000000"/>
                  </a:solidFill>
                </a:ln>
                <a:solidFill>
                  <a:srgbClr val="0070A2"/>
                </a:solidFill>
                <a:latin typeface="Imprint MT Shadow" pitchFamily="82" charset="0"/>
                <a:ea typeface="+mn-ea"/>
              </a:rPr>
              <a:t>You may be old or young, rich or poor, and you can write.  It matters not if you are from a small village or a large city.  Writing is talking on paper.</a:t>
            </a:r>
          </a:p>
        </p:txBody>
      </p:sp>
      <p:sp>
        <p:nvSpPr>
          <p:cNvPr id="4099" name="Rectangle 3"/>
          <p:cNvSpPr>
            <a:spLocks noChangeArrowheads="1"/>
          </p:cNvSpPr>
          <p:nvPr/>
        </p:nvSpPr>
        <p:spPr bwMode="auto">
          <a:xfrm>
            <a:off x="1981200" y="4419600"/>
            <a:ext cx="6781800" cy="2062103"/>
          </a:xfrm>
          <a:prstGeom prst="rect">
            <a:avLst/>
          </a:prstGeom>
          <a:noFill/>
          <a:ln w="9525">
            <a:noFill/>
            <a:miter lim="800000"/>
            <a:headEnd/>
            <a:tailEnd/>
          </a:ln>
          <a:effectLst/>
        </p:spPr>
        <p:txBody>
          <a:bodyPr anchor="ctr">
            <a:spAutoFit/>
          </a:bodyPr>
          <a:lstStyle/>
          <a:p>
            <a:pPr algn="ctr" eaLnBrk="0" hangingPunct="0">
              <a:defRPr/>
            </a:pPr>
            <a:r>
              <a:rPr lang="en-US" sz="3200" b="1">
                <a:ln w="3175">
                  <a:solidFill>
                    <a:schemeClr val="tx1"/>
                  </a:solidFill>
                </a:ln>
                <a:solidFill>
                  <a:srgbClr val="FFFFCC"/>
                </a:solidFill>
                <a:latin typeface="Imprint MT Shadow" pitchFamily="82" charset="0"/>
                <a:ea typeface="Times"/>
                <a:cs typeface="Times New Roman" pitchFamily="18" charset="0"/>
              </a:rPr>
              <a:t>All you need to be is someone who wants to make sure that future generations know and remember God and His works.</a:t>
            </a:r>
            <a:endParaRPr lang="en-US" sz="3200" b="1">
              <a:ln w="3175">
                <a:solidFill>
                  <a:schemeClr val="tx1"/>
                </a:solidFill>
              </a:ln>
              <a:solidFill>
                <a:srgbClr val="FFFFCC"/>
              </a:solidFill>
              <a:latin typeface="Imprint MT Shadow" pitchFamily="82" charset="0"/>
              <a:ea typeface="+mn-ea"/>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4099"/>
                                        </p:tgtEl>
                                        <p:attrNameLst>
                                          <p:attrName>style.visibility</p:attrName>
                                        </p:attrNameLst>
                                      </p:cBhvr>
                                      <p:to>
                                        <p:strVal val="visible"/>
                                      </p:to>
                                    </p:set>
                                    <p:anim calcmode="lin" valueType="num">
                                      <p:cBhvr>
                                        <p:cTn id="19" dur="500" decel="50000" fill="hold">
                                          <p:stCondLst>
                                            <p:cond delay="0"/>
                                          </p:stCondLst>
                                        </p:cTn>
                                        <p:tgtEl>
                                          <p:spTgt spid="4099"/>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4099"/>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4099"/>
                                        </p:tgtEl>
                                        <p:attrNameLst>
                                          <p:attrName>ppt_w</p:attrName>
                                        </p:attrNameLst>
                                      </p:cBhvr>
                                      <p:tavLst>
                                        <p:tav tm="0">
                                          <p:val>
                                            <p:strVal val="#ppt_w*.05"/>
                                          </p:val>
                                        </p:tav>
                                        <p:tav tm="100000">
                                          <p:val>
                                            <p:strVal val="#ppt_w"/>
                                          </p:val>
                                        </p:tav>
                                      </p:tavLst>
                                    </p:anim>
                                    <p:anim calcmode="lin" valueType="num">
                                      <p:cBhvr>
                                        <p:cTn id="22" dur="1000" fill="hold"/>
                                        <p:tgtEl>
                                          <p:spTgt spid="4099"/>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4099"/>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4099"/>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4099"/>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4" name="Rectangle 3"/>
          <p:cNvSpPr/>
          <p:nvPr/>
        </p:nvSpPr>
        <p:spPr>
          <a:xfrm>
            <a:off x="0" y="0"/>
            <a:ext cx="7620000" cy="2062103"/>
          </a:xfrm>
          <a:prstGeom prst="rect">
            <a:avLst/>
          </a:prstGeom>
        </p:spPr>
        <p:txBody>
          <a:bodyPr>
            <a:spAutoFit/>
          </a:bodyPr>
          <a:lstStyle/>
          <a:p>
            <a:pPr algn="ctr">
              <a:defRPr/>
            </a:pPr>
            <a:r>
              <a:rPr lang="en-US" sz="3200" b="1" dirty="0">
                <a:ln>
                  <a:solidFill>
                    <a:sysClr val="windowText" lastClr="000000"/>
                  </a:solidFill>
                </a:ln>
                <a:solidFill>
                  <a:srgbClr val="760076"/>
                </a:solidFill>
                <a:latin typeface="Imprint MT Shadow" pitchFamily="82" charset="0"/>
                <a:ea typeface="+mn-ea"/>
              </a:rPr>
              <a:t>God’s Word makes it clear that writing was an important part of sharing the truth, and making sure that those who come after us know and believe in God and His ways.</a:t>
            </a:r>
          </a:p>
        </p:txBody>
      </p:sp>
      <p:sp>
        <p:nvSpPr>
          <p:cNvPr id="5123" name="Rectangle 3"/>
          <p:cNvSpPr>
            <a:spLocks noChangeArrowheads="1"/>
          </p:cNvSpPr>
          <p:nvPr/>
        </p:nvSpPr>
        <p:spPr bwMode="auto">
          <a:xfrm>
            <a:off x="914400" y="2209800"/>
            <a:ext cx="7315200" cy="1938992"/>
          </a:xfrm>
          <a:prstGeom prst="rect">
            <a:avLst/>
          </a:prstGeom>
          <a:noFill/>
          <a:ln w="9525">
            <a:noFill/>
            <a:miter lim="800000"/>
            <a:headEnd/>
            <a:tailEnd/>
          </a:ln>
          <a:effectLst/>
        </p:spPr>
        <p:txBody>
          <a:bodyPr anchor="ctr">
            <a:spAutoFit/>
          </a:bodyPr>
          <a:lstStyle/>
          <a:p>
            <a:pPr algn="ctr" eaLnBrk="0" hangingPunct="0">
              <a:defRPr/>
            </a:pPr>
            <a:r>
              <a:rPr lang="en-US" sz="3000" b="1" i="1" dirty="0">
                <a:ln>
                  <a:solidFill>
                    <a:sysClr val="windowText" lastClr="000000"/>
                  </a:solidFill>
                </a:ln>
                <a:solidFill>
                  <a:srgbClr val="FFFFCC"/>
                </a:solidFill>
                <a:latin typeface="Imprint MT Shadow" pitchFamily="82" charset="0"/>
                <a:ea typeface="Times New Roman" pitchFamily="18" charset="0"/>
                <a:cs typeface="Times New Roman" pitchFamily="18" charset="0"/>
              </a:rPr>
              <a:t>“For whatsoever things were written aforetime were written for our learning, that we through patience and comfort of the scriptures might have hope”</a:t>
            </a:r>
            <a:r>
              <a:rPr lang="en-US" sz="3000" b="1" dirty="0">
                <a:ln>
                  <a:solidFill>
                    <a:sysClr val="windowText" lastClr="000000"/>
                  </a:solidFill>
                </a:ln>
                <a:solidFill>
                  <a:srgbClr val="FFFFCC"/>
                </a:solidFill>
                <a:latin typeface="Imprint MT Shadow" pitchFamily="82" charset="0"/>
                <a:ea typeface="Times New Roman" pitchFamily="18" charset="0"/>
                <a:cs typeface="Times New Roman" pitchFamily="18" charset="0"/>
              </a:rPr>
              <a:t> (Romans 15:4).</a:t>
            </a:r>
            <a:endParaRPr lang="en-US" sz="3000" b="1" dirty="0">
              <a:ln>
                <a:solidFill>
                  <a:sysClr val="windowText" lastClr="000000"/>
                </a:solidFill>
              </a:ln>
              <a:solidFill>
                <a:srgbClr val="FFFFCC"/>
              </a:solidFill>
              <a:latin typeface="Imprint MT Shadow" pitchFamily="82" charset="0"/>
              <a:ea typeface="+mn-ea"/>
            </a:endParaRPr>
          </a:p>
        </p:txBody>
      </p:sp>
      <p:sp>
        <p:nvSpPr>
          <p:cNvPr id="5124" name="Rectangle 4"/>
          <p:cNvSpPr>
            <a:spLocks noChangeArrowheads="1"/>
          </p:cNvSpPr>
          <p:nvPr/>
        </p:nvSpPr>
        <p:spPr bwMode="auto">
          <a:xfrm>
            <a:off x="1676400" y="4303455"/>
            <a:ext cx="7467600" cy="2554545"/>
          </a:xfrm>
          <a:prstGeom prst="rect">
            <a:avLst/>
          </a:prstGeom>
          <a:noFill/>
          <a:ln w="9525">
            <a:noFill/>
            <a:miter lim="800000"/>
            <a:headEnd/>
            <a:tailEnd/>
          </a:ln>
          <a:effectLst/>
        </p:spPr>
        <p:txBody>
          <a:bodyPr anchor="ctr">
            <a:spAutoFit/>
          </a:bodyPr>
          <a:lstStyle/>
          <a:p>
            <a:pPr algn="ctr" eaLnBrk="0" hangingPunct="0">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When Paul was writing to the church, he spent a good deal of time talking about the experiences of the Israelites in the wilderness.  Their mistakes were used as a guide for the new church at Corinth.</a:t>
            </a:r>
            <a:r>
              <a:rPr lang="en-US" sz="3200" b="1" dirty="0">
                <a:ln>
                  <a:solidFill>
                    <a:sysClr val="windowText" lastClr="000000"/>
                  </a:solidFill>
                </a:ln>
                <a:solidFill>
                  <a:srgbClr val="D24E04"/>
                </a:solidFill>
                <a:latin typeface="Imprint MT Shadow" pitchFamily="82" charset="0"/>
                <a:ea typeface="+mn-ea"/>
              </a:rPr>
              <a:t> </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123"/>
                                        </p:tgtEl>
                                        <p:attrNameLst>
                                          <p:attrName>style.visibility</p:attrName>
                                        </p:attrNameLst>
                                      </p:cBhvr>
                                      <p:to>
                                        <p:strVal val="visible"/>
                                      </p:to>
                                    </p:set>
                                    <p:animEffect transition="in" filter="fade">
                                      <p:cBhvr>
                                        <p:cTn id="17" dur="800" decel="100000"/>
                                        <p:tgtEl>
                                          <p:spTgt spid="5123"/>
                                        </p:tgtEl>
                                      </p:cBhvr>
                                    </p:animEffect>
                                    <p:anim calcmode="lin" valueType="num">
                                      <p:cBhvr>
                                        <p:cTn id="18" dur="800" decel="100000" fill="hold"/>
                                        <p:tgtEl>
                                          <p:spTgt spid="5123"/>
                                        </p:tgtEl>
                                        <p:attrNameLst>
                                          <p:attrName>style.rotation</p:attrName>
                                        </p:attrNameLst>
                                      </p:cBhvr>
                                      <p:tavLst>
                                        <p:tav tm="0">
                                          <p:val>
                                            <p:fltVal val="-90"/>
                                          </p:val>
                                        </p:tav>
                                        <p:tav tm="100000">
                                          <p:val>
                                            <p:fltVal val="0"/>
                                          </p:val>
                                        </p:tav>
                                      </p:tavLst>
                                    </p:anim>
                                    <p:anim calcmode="lin" valueType="num">
                                      <p:cBhvr>
                                        <p:cTn id="19" dur="800" decel="100000" fill="hold"/>
                                        <p:tgtEl>
                                          <p:spTgt spid="5123"/>
                                        </p:tgtEl>
                                        <p:attrNameLst>
                                          <p:attrName>ppt_x</p:attrName>
                                        </p:attrNameLst>
                                      </p:cBhvr>
                                      <p:tavLst>
                                        <p:tav tm="0">
                                          <p:val>
                                            <p:strVal val="#ppt_x+0.4"/>
                                          </p:val>
                                        </p:tav>
                                        <p:tav tm="100000">
                                          <p:val>
                                            <p:strVal val="#ppt_x-0.05"/>
                                          </p:val>
                                        </p:tav>
                                      </p:tavLst>
                                    </p:anim>
                                    <p:anim calcmode="lin" valueType="num">
                                      <p:cBhvr>
                                        <p:cTn id="20" dur="800" decel="100000" fill="hold"/>
                                        <p:tgtEl>
                                          <p:spTgt spid="5123"/>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123"/>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123"/>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5124"/>
                                        </p:tgtEl>
                                        <p:attrNameLst>
                                          <p:attrName>style.visibility</p:attrName>
                                        </p:attrNameLst>
                                      </p:cBhvr>
                                      <p:to>
                                        <p:strVal val="visible"/>
                                      </p:to>
                                    </p:set>
                                    <p:animEffect transition="in" filter="fade">
                                      <p:cBhvr>
                                        <p:cTn id="27" dur="800" decel="100000"/>
                                        <p:tgtEl>
                                          <p:spTgt spid="5124"/>
                                        </p:tgtEl>
                                      </p:cBhvr>
                                    </p:animEffect>
                                    <p:anim calcmode="lin" valueType="num">
                                      <p:cBhvr>
                                        <p:cTn id="28" dur="800" decel="100000" fill="hold"/>
                                        <p:tgtEl>
                                          <p:spTgt spid="5124"/>
                                        </p:tgtEl>
                                        <p:attrNameLst>
                                          <p:attrName>style.rotation</p:attrName>
                                        </p:attrNameLst>
                                      </p:cBhvr>
                                      <p:tavLst>
                                        <p:tav tm="0">
                                          <p:val>
                                            <p:fltVal val="-90"/>
                                          </p:val>
                                        </p:tav>
                                        <p:tav tm="100000">
                                          <p:val>
                                            <p:fltVal val="0"/>
                                          </p:val>
                                        </p:tav>
                                      </p:tavLst>
                                    </p:anim>
                                    <p:anim calcmode="lin" valueType="num">
                                      <p:cBhvr>
                                        <p:cTn id="29" dur="800" decel="100000" fill="hold"/>
                                        <p:tgtEl>
                                          <p:spTgt spid="5124"/>
                                        </p:tgtEl>
                                        <p:attrNameLst>
                                          <p:attrName>ppt_x</p:attrName>
                                        </p:attrNameLst>
                                      </p:cBhvr>
                                      <p:tavLst>
                                        <p:tav tm="0">
                                          <p:val>
                                            <p:strVal val="#ppt_x+0.4"/>
                                          </p:val>
                                        </p:tav>
                                        <p:tav tm="100000">
                                          <p:val>
                                            <p:strVal val="#ppt_x-0.05"/>
                                          </p:val>
                                        </p:tav>
                                      </p:tavLst>
                                    </p:anim>
                                    <p:anim calcmode="lin" valueType="num">
                                      <p:cBhvr>
                                        <p:cTn id="30" dur="800" decel="100000" fill="hold"/>
                                        <p:tgtEl>
                                          <p:spTgt spid="5124"/>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5124"/>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512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6147" name="Rectangle 3"/>
          <p:cNvSpPr>
            <a:spLocks noChangeArrowheads="1"/>
          </p:cNvSpPr>
          <p:nvPr/>
        </p:nvSpPr>
        <p:spPr bwMode="auto">
          <a:xfrm>
            <a:off x="381000" y="1554778"/>
            <a:ext cx="8458200" cy="5139869"/>
          </a:xfrm>
          <a:prstGeom prst="rect">
            <a:avLst/>
          </a:prstGeom>
          <a:noFill/>
          <a:ln w="9525">
            <a:noFill/>
            <a:miter lim="800000"/>
            <a:headEnd/>
            <a:tailEnd/>
          </a:ln>
          <a:effectLst/>
        </p:spPr>
        <p:txBody>
          <a:bodyPr anchor="ctr">
            <a:spAutoFit/>
          </a:bodyPr>
          <a:lstStyle/>
          <a:p>
            <a:pPr eaLnBrk="0" hangingPunct="0">
              <a:tabLst>
                <a:tab pos="228600" algn="l"/>
              </a:tabLst>
              <a:defRPr/>
            </a:pPr>
            <a:r>
              <a:rPr lang="en-US" sz="3600" b="1" dirty="0">
                <a:ln>
                  <a:solidFill>
                    <a:sysClr val="windowText" lastClr="000000"/>
                  </a:solidFill>
                </a:ln>
                <a:solidFill>
                  <a:srgbClr val="D24E04"/>
                </a:solidFill>
                <a:latin typeface="Imprint MT Shadow" pitchFamily="82" charset="0"/>
                <a:ea typeface="Times"/>
                <a:cs typeface="Times New Roman" pitchFamily="18" charset="0"/>
              </a:rPr>
              <a:t>Some things are necessary before you can write lessons for Christian education:</a:t>
            </a:r>
            <a:endParaRPr lang="en-US" sz="3600" b="1" dirty="0">
              <a:ln>
                <a:solidFill>
                  <a:sysClr val="windowText" lastClr="000000"/>
                </a:solidFill>
              </a:ln>
              <a:solidFill>
                <a:srgbClr val="D24E04"/>
              </a:solidFill>
              <a:latin typeface="Imprint MT Shadow" pitchFamily="82" charset="0"/>
              <a:ea typeface="+mn-ea"/>
            </a:endParaRPr>
          </a:p>
          <a:p>
            <a:pPr lvl="1" eaLnBrk="0" hangingPunct="0">
              <a:buFontTx/>
              <a:buChar char="•"/>
              <a:tabLst>
                <a:tab pos="228600" algn="l"/>
              </a:tabLst>
              <a:defRPr/>
            </a:pPr>
            <a:r>
              <a:rPr lang="en-US" sz="3200" b="1" dirty="0">
                <a:ln>
                  <a:solidFill>
                    <a:sysClr val="windowText" lastClr="000000"/>
                  </a:solidFill>
                </a:ln>
                <a:solidFill>
                  <a:srgbClr val="CE7908"/>
                </a:solidFill>
                <a:latin typeface="Imprint MT Shadow" pitchFamily="82" charset="0"/>
                <a:ea typeface="Times"/>
                <a:cs typeface="Times New Roman" pitchFamily="18" charset="0"/>
              </a:rPr>
              <a:t>A willingness to study God’s Word seriously.</a:t>
            </a:r>
            <a:endParaRPr lang="en-US" sz="3200" b="1" dirty="0">
              <a:ln>
                <a:solidFill>
                  <a:sysClr val="windowText" lastClr="000000"/>
                </a:solidFill>
              </a:ln>
              <a:solidFill>
                <a:srgbClr val="CE7908"/>
              </a:solidFill>
              <a:latin typeface="Imprint MT Shadow" pitchFamily="82" charset="0"/>
              <a:ea typeface="+mn-ea"/>
            </a:endParaRPr>
          </a:p>
          <a:p>
            <a:pPr lvl="2" eaLnBrk="0" hangingPunct="0">
              <a:buFontTx/>
              <a:buChar char="•"/>
              <a:tabLst>
                <a:tab pos="228600" algn="l"/>
              </a:tabLst>
              <a:defRPr/>
            </a:pPr>
            <a:r>
              <a:rPr lang="en-US" sz="3200" b="1" dirty="0">
                <a:ln>
                  <a:solidFill>
                    <a:sysClr val="windowText" lastClr="000000"/>
                  </a:solidFill>
                </a:ln>
                <a:solidFill>
                  <a:srgbClr val="EDC727"/>
                </a:solidFill>
                <a:latin typeface="Imprint MT Shadow" pitchFamily="82" charset="0"/>
                <a:ea typeface="Times"/>
                <a:cs typeface="Times New Roman" pitchFamily="18" charset="0"/>
              </a:rPr>
              <a:t>A desire to learn more about writing skills.</a:t>
            </a:r>
            <a:endParaRPr lang="en-US" sz="3200" b="1" dirty="0">
              <a:ln>
                <a:solidFill>
                  <a:sysClr val="windowText" lastClr="000000"/>
                </a:solidFill>
              </a:ln>
              <a:solidFill>
                <a:srgbClr val="EDC727"/>
              </a:solidFill>
              <a:latin typeface="Imprint MT Shadow" pitchFamily="82" charset="0"/>
              <a:ea typeface="+mn-ea"/>
            </a:endParaRPr>
          </a:p>
          <a:p>
            <a:pPr lvl="3" eaLnBrk="0" hangingPunct="0">
              <a:buFontTx/>
              <a:buChar char="•"/>
              <a:tabLst>
                <a:tab pos="228600" algn="l"/>
              </a:tabLst>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A creative, open mind and heart.</a:t>
            </a:r>
            <a:endParaRPr lang="en-US" sz="3200" b="1" dirty="0">
              <a:ln>
                <a:solidFill>
                  <a:sysClr val="windowText" lastClr="000000"/>
                </a:solidFill>
              </a:ln>
              <a:solidFill>
                <a:srgbClr val="D24E04"/>
              </a:solidFill>
              <a:latin typeface="Imprint MT Shadow" pitchFamily="82" charset="0"/>
              <a:ea typeface="+mn-ea"/>
            </a:endParaRPr>
          </a:p>
          <a:p>
            <a:pPr lvl="4" eaLnBrk="0" hangingPunct="0">
              <a:buFontTx/>
              <a:buChar char="•"/>
              <a:tabLst>
                <a:tab pos="228600" algn="l"/>
              </a:tabLst>
              <a:defRPr/>
            </a:pPr>
            <a:r>
              <a:rPr lang="en-US" sz="3200" b="1" dirty="0">
                <a:ln>
                  <a:solidFill>
                    <a:sysClr val="windowText" lastClr="000000"/>
                  </a:solidFill>
                </a:ln>
                <a:solidFill>
                  <a:srgbClr val="CE7908"/>
                </a:solidFill>
                <a:latin typeface="Imprint MT Shadow" pitchFamily="82" charset="0"/>
                <a:ea typeface="Times"/>
                <a:cs typeface="Times New Roman" pitchFamily="18" charset="0"/>
              </a:rPr>
              <a:t>A life sensitive to the moving of God’s Spirit.</a:t>
            </a:r>
          </a:p>
          <a:p>
            <a:pPr lvl="5" defTabSz="914400" eaLnBrk="0" hangingPunct="0">
              <a:buFont typeface="Arial" pitchFamily="34" charset="0"/>
              <a:buChar char="•"/>
              <a:tabLst>
                <a:tab pos="228600" algn="l"/>
              </a:tabLst>
              <a:defRPr/>
            </a:pPr>
            <a:r>
              <a:rPr lang="en-US" sz="3200" b="1" dirty="0">
                <a:ln>
                  <a:solidFill>
                    <a:sysClr val="windowText" lastClr="000000"/>
                  </a:solidFill>
                </a:ln>
                <a:solidFill>
                  <a:srgbClr val="EDC727"/>
                </a:solidFill>
                <a:latin typeface="Imprint MT Shadow" pitchFamily="82" charset="0"/>
                <a:ea typeface="Times"/>
                <a:cs typeface="Times New Roman" pitchFamily="18" charset="0"/>
              </a:rPr>
              <a:t>A disciplined lifestyle.</a:t>
            </a:r>
            <a:r>
              <a:rPr lang="en-US" sz="3200" b="1" dirty="0">
                <a:ln>
                  <a:solidFill>
                    <a:sysClr val="windowText" lastClr="000000"/>
                  </a:solidFill>
                </a:ln>
                <a:solidFill>
                  <a:srgbClr val="EDC727"/>
                </a:solidFill>
                <a:latin typeface="Imprint MT Shadow" pitchFamily="82" charset="0"/>
                <a:ea typeface="+mn-ea"/>
              </a:rPr>
              <a:t> </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1000"/>
                                        <p:tgtEl>
                                          <p:spTgt spid="6147">
                                            <p:txEl>
                                              <p:pRg st="0" end="0"/>
                                            </p:txEl>
                                          </p:spTgt>
                                        </p:tgtEl>
                                      </p:cBhvr>
                                    </p:animEffect>
                                    <p:anim calcmode="lin" valueType="num">
                                      <p:cBhvr>
                                        <p:cTn id="8" dur="1000" fill="hold"/>
                                        <p:tgtEl>
                                          <p:spTgt spid="6147">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6147">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14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6147">
                                            <p:txEl>
                                              <p:pRg st="1" end="1"/>
                                            </p:txEl>
                                          </p:spTgt>
                                        </p:tgtEl>
                                        <p:attrNameLst>
                                          <p:attrName>style.visibility</p:attrName>
                                        </p:attrNameLst>
                                      </p:cBhvr>
                                      <p:to>
                                        <p:strVal val="visible"/>
                                      </p:to>
                                    </p:set>
                                    <p:animEffect transition="in" filter="fade">
                                      <p:cBhvr>
                                        <p:cTn id="15" dur="1000"/>
                                        <p:tgtEl>
                                          <p:spTgt spid="6147">
                                            <p:txEl>
                                              <p:pRg st="1" end="1"/>
                                            </p:txEl>
                                          </p:spTgt>
                                        </p:tgtEl>
                                      </p:cBhvr>
                                    </p:animEffect>
                                    <p:anim calcmode="lin" valueType="num">
                                      <p:cBhvr>
                                        <p:cTn id="16" dur="1000" fill="hold"/>
                                        <p:tgtEl>
                                          <p:spTgt spid="6147">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6147">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6147">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6147">
                                            <p:txEl>
                                              <p:pRg st="2" end="2"/>
                                            </p:txEl>
                                          </p:spTgt>
                                        </p:tgtEl>
                                        <p:attrNameLst>
                                          <p:attrName>style.visibility</p:attrName>
                                        </p:attrNameLst>
                                      </p:cBhvr>
                                      <p:to>
                                        <p:strVal val="visible"/>
                                      </p:to>
                                    </p:set>
                                    <p:animEffect transition="in" filter="fade">
                                      <p:cBhvr>
                                        <p:cTn id="23" dur="1000"/>
                                        <p:tgtEl>
                                          <p:spTgt spid="6147">
                                            <p:txEl>
                                              <p:pRg st="2" end="2"/>
                                            </p:txEl>
                                          </p:spTgt>
                                        </p:tgtEl>
                                      </p:cBhvr>
                                    </p:animEffect>
                                    <p:anim calcmode="lin" valueType="num">
                                      <p:cBhvr>
                                        <p:cTn id="24" dur="1000" fill="hold"/>
                                        <p:tgtEl>
                                          <p:spTgt spid="6147">
                                            <p:txEl>
                                              <p:pRg st="2" end="2"/>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6147">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147">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6147">
                                            <p:txEl>
                                              <p:pRg st="3" end="3"/>
                                            </p:txEl>
                                          </p:spTgt>
                                        </p:tgtEl>
                                        <p:attrNameLst>
                                          <p:attrName>style.visibility</p:attrName>
                                        </p:attrNameLst>
                                      </p:cBhvr>
                                      <p:to>
                                        <p:strVal val="visible"/>
                                      </p:to>
                                    </p:set>
                                    <p:animEffect transition="in" filter="fade">
                                      <p:cBhvr>
                                        <p:cTn id="31" dur="1000"/>
                                        <p:tgtEl>
                                          <p:spTgt spid="6147">
                                            <p:txEl>
                                              <p:pRg st="3" end="3"/>
                                            </p:txEl>
                                          </p:spTgt>
                                        </p:tgtEl>
                                      </p:cBhvr>
                                    </p:animEffect>
                                    <p:anim calcmode="lin" valueType="num">
                                      <p:cBhvr>
                                        <p:cTn id="32" dur="1000" fill="hold"/>
                                        <p:tgtEl>
                                          <p:spTgt spid="6147">
                                            <p:txEl>
                                              <p:pRg st="3" end="3"/>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6147">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6147">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6147">
                                            <p:txEl>
                                              <p:pRg st="4" end="4"/>
                                            </p:txEl>
                                          </p:spTgt>
                                        </p:tgtEl>
                                        <p:attrNameLst>
                                          <p:attrName>style.visibility</p:attrName>
                                        </p:attrNameLst>
                                      </p:cBhvr>
                                      <p:to>
                                        <p:strVal val="visible"/>
                                      </p:to>
                                    </p:set>
                                    <p:animEffect transition="in" filter="fade">
                                      <p:cBhvr>
                                        <p:cTn id="39" dur="1000"/>
                                        <p:tgtEl>
                                          <p:spTgt spid="6147">
                                            <p:txEl>
                                              <p:pRg st="4" end="4"/>
                                            </p:txEl>
                                          </p:spTgt>
                                        </p:tgtEl>
                                      </p:cBhvr>
                                    </p:animEffect>
                                    <p:anim calcmode="lin" valueType="num">
                                      <p:cBhvr>
                                        <p:cTn id="40" dur="1000" fill="hold"/>
                                        <p:tgtEl>
                                          <p:spTgt spid="6147">
                                            <p:txEl>
                                              <p:pRg st="4" end="4"/>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6147">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6147">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6147">
                                            <p:txEl>
                                              <p:pRg st="5" end="5"/>
                                            </p:txEl>
                                          </p:spTgt>
                                        </p:tgtEl>
                                        <p:attrNameLst>
                                          <p:attrName>style.visibility</p:attrName>
                                        </p:attrNameLst>
                                      </p:cBhvr>
                                      <p:to>
                                        <p:strVal val="visible"/>
                                      </p:to>
                                    </p:set>
                                    <p:animEffect transition="in" filter="fade">
                                      <p:cBhvr>
                                        <p:cTn id="47" dur="1000"/>
                                        <p:tgtEl>
                                          <p:spTgt spid="6147">
                                            <p:txEl>
                                              <p:pRg st="5" end="5"/>
                                            </p:txEl>
                                          </p:spTgt>
                                        </p:tgtEl>
                                      </p:cBhvr>
                                    </p:animEffect>
                                    <p:anim calcmode="lin" valueType="num">
                                      <p:cBhvr>
                                        <p:cTn id="48" dur="1000" fill="hold"/>
                                        <p:tgtEl>
                                          <p:spTgt spid="6147">
                                            <p:txEl>
                                              <p:pRg st="5" end="5"/>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6147">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6147">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4" name="Rectangle 3"/>
          <p:cNvSpPr/>
          <p:nvPr/>
        </p:nvSpPr>
        <p:spPr>
          <a:xfrm>
            <a:off x="0" y="0"/>
            <a:ext cx="7772400" cy="2400657"/>
          </a:xfrm>
          <a:prstGeom prst="rect">
            <a:avLst/>
          </a:prstGeom>
        </p:spPr>
        <p:txBody>
          <a:bodyPr>
            <a:spAutoFit/>
          </a:bodyPr>
          <a:lstStyle/>
          <a:p>
            <a:pPr algn="ctr">
              <a:defRPr/>
            </a:pPr>
            <a:r>
              <a:rPr lang="en-US" sz="3000" b="1" dirty="0">
                <a:ln>
                  <a:solidFill>
                    <a:sysClr val="windowText" lastClr="000000"/>
                  </a:solidFill>
                </a:ln>
                <a:solidFill>
                  <a:srgbClr val="0070A2"/>
                </a:solidFill>
                <a:latin typeface="Imprint MT Shadow" pitchFamily="82" charset="0"/>
                <a:ea typeface="+mn-ea"/>
              </a:rPr>
              <a:t>When God created man, He made his brain in a special way.  The right side controls man’s creativity and is the dominant worker in artistic people such as artists, musicians, writers and other artistic folks.</a:t>
            </a:r>
            <a:endParaRPr lang="en-US" sz="3000" dirty="0">
              <a:ln>
                <a:solidFill>
                  <a:sysClr val="windowText" lastClr="000000"/>
                </a:solidFill>
              </a:ln>
              <a:solidFill>
                <a:srgbClr val="0070A2"/>
              </a:solidFill>
              <a:latin typeface="Imprint MT Shadow" pitchFamily="82" charset="0"/>
              <a:ea typeface="+mn-ea"/>
            </a:endParaRPr>
          </a:p>
        </p:txBody>
      </p:sp>
      <p:sp>
        <p:nvSpPr>
          <p:cNvPr id="5" name="Rectangle 4"/>
          <p:cNvSpPr/>
          <p:nvPr/>
        </p:nvSpPr>
        <p:spPr>
          <a:xfrm>
            <a:off x="2590800" y="4457343"/>
            <a:ext cx="6553200" cy="2400657"/>
          </a:xfrm>
          <a:prstGeom prst="rect">
            <a:avLst/>
          </a:prstGeom>
        </p:spPr>
        <p:txBody>
          <a:bodyPr>
            <a:spAutoFit/>
          </a:bodyPr>
          <a:lstStyle/>
          <a:p>
            <a:pPr algn="ctr">
              <a:defRPr/>
            </a:pPr>
            <a:r>
              <a:rPr lang="en-US" sz="3000" b="1" dirty="0">
                <a:ln>
                  <a:solidFill>
                    <a:sysClr val="windowText" lastClr="000000"/>
                  </a:solidFill>
                </a:ln>
                <a:solidFill>
                  <a:srgbClr val="EDC727"/>
                </a:solidFill>
                <a:latin typeface="Imprint MT Shadow" pitchFamily="82" charset="0"/>
                <a:ea typeface="+mn-ea"/>
              </a:rPr>
              <a:t>The left side of the brain handles all the critical, analytical thinking done by man and is evident in people such as accountants, engineers, computer experts, and editors.</a:t>
            </a:r>
            <a:endParaRPr lang="en-US" sz="3000" dirty="0">
              <a:ln>
                <a:solidFill>
                  <a:sysClr val="windowText" lastClr="000000"/>
                </a:solidFill>
              </a:ln>
              <a:solidFill>
                <a:srgbClr val="EDC727"/>
              </a:solidFill>
              <a:latin typeface="Imprint MT Shadow" pitchFamily="82" charset="0"/>
              <a:ea typeface="+mn-ea"/>
            </a:endParaRPr>
          </a:p>
        </p:txBody>
      </p:sp>
      <p:pic>
        <p:nvPicPr>
          <p:cNvPr id="7171" name="Picture 3" descr="C:\Users\Candra Poitras\Pictures\human-brain2[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67000" y="2362200"/>
            <a:ext cx="3429000" cy="2070340"/>
          </a:xfrm>
          <a:prstGeom prst="rect">
            <a:avLst/>
          </a:prstGeom>
          <a:ln>
            <a:noFill/>
          </a:ln>
          <a:effectLst>
            <a:softEdge rad="112500"/>
          </a:effectLst>
        </p:spPr>
      </p:pic>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7171"/>
                                        </p:tgtEl>
                                        <p:attrNameLst>
                                          <p:attrName>style.visibility</p:attrName>
                                        </p:attrNameLst>
                                      </p:cBhvr>
                                      <p:to>
                                        <p:strVal val="visible"/>
                                      </p:to>
                                    </p:set>
                                    <p:anim calcmode="lin" valueType="num">
                                      <p:cBhvr>
                                        <p:cTn id="14" dur="500" fill="hold"/>
                                        <p:tgtEl>
                                          <p:spTgt spid="7171"/>
                                        </p:tgtEl>
                                        <p:attrNameLst>
                                          <p:attrName>ppt_w</p:attrName>
                                        </p:attrNameLst>
                                      </p:cBhvr>
                                      <p:tavLst>
                                        <p:tav tm="0">
                                          <p:val>
                                            <p:fltVal val="0"/>
                                          </p:val>
                                        </p:tav>
                                        <p:tav tm="100000">
                                          <p:val>
                                            <p:strVal val="#ppt_w"/>
                                          </p:val>
                                        </p:tav>
                                      </p:tavLst>
                                    </p:anim>
                                    <p:anim calcmode="lin" valueType="num">
                                      <p:cBhvr>
                                        <p:cTn id="15" dur="500" fill="hold"/>
                                        <p:tgtEl>
                                          <p:spTgt spid="7171"/>
                                        </p:tgtEl>
                                        <p:attrNameLst>
                                          <p:attrName>ppt_h</p:attrName>
                                        </p:attrNameLst>
                                      </p:cBhvr>
                                      <p:tavLst>
                                        <p:tav tm="0">
                                          <p:val>
                                            <p:fltVal val="0"/>
                                          </p:val>
                                        </p:tav>
                                        <p:tav tm="100000">
                                          <p:val>
                                            <p:strVal val="#ppt_h"/>
                                          </p:val>
                                        </p:tav>
                                      </p:tavLst>
                                    </p:anim>
                                    <p:animEffect transition="in" filter="fade">
                                      <p:cBhvr>
                                        <p:cTn id="16" dur="500"/>
                                        <p:tgtEl>
                                          <p:spTgt spid="717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3"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4" name="Rectangle 3"/>
          <p:cNvSpPr/>
          <p:nvPr/>
        </p:nvSpPr>
        <p:spPr>
          <a:xfrm>
            <a:off x="152400" y="152400"/>
            <a:ext cx="4267200" cy="6001643"/>
          </a:xfrm>
          <a:prstGeom prst="rect">
            <a:avLst/>
          </a:prstGeom>
          <a:solidFill>
            <a:srgbClr val="760076"/>
          </a:solidFill>
          <a:ln w="76200">
            <a:solidFill>
              <a:srgbClr val="FFFFCC"/>
            </a:solidFill>
          </a:ln>
          <a:scene3d>
            <a:camera prst="orthographicFront"/>
            <a:lightRig rig="threePt" dir="t"/>
          </a:scene3d>
          <a:sp3d>
            <a:bevelT w="114300" prst="artDeco"/>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FFFFCC"/>
                </a:solidFill>
                <a:latin typeface="Imprint MT Shadow" charset="0"/>
              </a:rPr>
              <a:t>There is another way to look at the way we are made.  In a spiritual sense, when we are critical of things (the lesson we have been assigned, the deadline for completing the lesson, our leaders), we stop the flow of the Spirit, and our creativity is destroyed.</a:t>
            </a:r>
          </a:p>
        </p:txBody>
      </p:sp>
      <p:sp>
        <p:nvSpPr>
          <p:cNvPr id="5" name="Rectangle 4"/>
          <p:cNvSpPr/>
          <p:nvPr/>
        </p:nvSpPr>
        <p:spPr>
          <a:xfrm>
            <a:off x="4724400" y="685800"/>
            <a:ext cx="4267200" cy="6001643"/>
          </a:xfrm>
          <a:prstGeom prst="rect">
            <a:avLst/>
          </a:prstGeom>
          <a:solidFill>
            <a:srgbClr val="FFFFCC"/>
          </a:solidFill>
          <a:ln w="76200">
            <a:solidFill>
              <a:srgbClr val="760076"/>
            </a:solidFill>
          </a:ln>
          <a:scene3d>
            <a:camera prst="orthographicFront"/>
            <a:lightRig rig="threePt" dir="t"/>
          </a:scene3d>
          <a:sp3d>
            <a:bevelT w="114300" prst="artDeco"/>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760076"/>
                </a:solidFill>
                <a:latin typeface="Imprint MT Shadow" charset="0"/>
              </a:rPr>
              <a:t>True creativity is when God</a:t>
            </a:r>
            <a:r>
              <a:rPr lang="ja-JP" altLang="en-US" sz="3200" b="1">
                <a:solidFill>
                  <a:srgbClr val="760076"/>
                </a:solidFill>
                <a:latin typeface="Imprint MT Shadow" charset="0"/>
              </a:rPr>
              <a:t>’</a:t>
            </a:r>
            <a:r>
              <a:rPr lang="en-US" sz="3200" b="1">
                <a:solidFill>
                  <a:srgbClr val="760076"/>
                </a:solidFill>
                <a:latin typeface="Imprint MT Shadow" charset="0"/>
              </a:rPr>
              <a:t>s Spirit moves and gives us fresh and exciting ways to capture the attention of students and present the lesson in such a way that they will never forget it.  If we want to be creative, we must stay in touch with the Creator.</a:t>
            </a:r>
            <a:endParaRPr lang="en-US" sz="3200">
              <a:solidFill>
                <a:srgbClr val="760076"/>
              </a:solidFill>
              <a:latin typeface="Imprint MT Shadow" charset="0"/>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4" name="Rectangle 3"/>
          <p:cNvSpPr/>
          <p:nvPr/>
        </p:nvSpPr>
        <p:spPr>
          <a:xfrm>
            <a:off x="228600" y="152400"/>
            <a:ext cx="7391400" cy="2062103"/>
          </a:xfrm>
          <a:prstGeom prst="rect">
            <a:avLst/>
          </a:prstGeom>
        </p:spPr>
        <p:txBody>
          <a:bodyPr>
            <a:spAutoFit/>
          </a:bodyPr>
          <a:lstStyle/>
          <a:p>
            <a:pPr algn="ctr">
              <a:defRPr/>
            </a:pPr>
            <a:r>
              <a:rPr lang="en-US" sz="3200" b="1" dirty="0">
                <a:ln>
                  <a:solidFill>
                    <a:sysClr val="windowText" lastClr="000000"/>
                  </a:solidFill>
                </a:ln>
                <a:solidFill>
                  <a:srgbClr val="D24E04"/>
                </a:solidFill>
                <a:latin typeface="Imprint MT Shadow" pitchFamily="82" charset="0"/>
                <a:ea typeface="+mn-ea"/>
              </a:rPr>
              <a:t>Sensitivity is a very important part of writing.  Sensitivity actually means what it sounds like—using the senses to make writing more interesting.</a:t>
            </a:r>
          </a:p>
        </p:txBody>
      </p:sp>
      <p:sp>
        <p:nvSpPr>
          <p:cNvPr id="5" name="Rectangle 4"/>
          <p:cNvSpPr/>
          <p:nvPr/>
        </p:nvSpPr>
        <p:spPr>
          <a:xfrm>
            <a:off x="2362200" y="2286000"/>
            <a:ext cx="4953000" cy="1938992"/>
          </a:xfrm>
          <a:prstGeom prst="rect">
            <a:avLst/>
          </a:prstGeom>
          <a:solidFill>
            <a:srgbClr val="D24E04"/>
          </a:solidFill>
          <a:ln w="76200">
            <a:solidFill>
              <a:srgbClr val="EDC727"/>
            </a:solidFill>
          </a:ln>
          <a:scene3d>
            <a:camera prst="orthographicFront"/>
            <a:lightRig rig="threePt" dir="t"/>
          </a:scene3d>
          <a:sp3d>
            <a:bevelT prst="convex"/>
          </a:sp3d>
        </p:spPr>
        <p:txBody>
          <a:bodyPr>
            <a:spAutoFit/>
          </a:bodyPr>
          <a:lstStyle/>
          <a:p>
            <a:pPr algn="ctr">
              <a:defRPr/>
            </a:pPr>
            <a:r>
              <a:rPr lang="en-US" sz="4000" b="1" dirty="0">
                <a:ln>
                  <a:solidFill>
                    <a:sysClr val="windowText" lastClr="000000"/>
                  </a:solidFill>
                </a:ln>
                <a:solidFill>
                  <a:srgbClr val="EDC727"/>
                </a:solidFill>
                <a:latin typeface="Imprint MT Shadow" pitchFamily="82" charset="0"/>
                <a:ea typeface="+mn-ea"/>
              </a:rPr>
              <a:t>This includes what you see, feel, hear, smell and taste.</a:t>
            </a:r>
          </a:p>
        </p:txBody>
      </p:sp>
      <p:sp>
        <p:nvSpPr>
          <p:cNvPr id="7" name="Rectangle 6"/>
          <p:cNvSpPr/>
          <p:nvPr/>
        </p:nvSpPr>
        <p:spPr>
          <a:xfrm>
            <a:off x="2667000" y="4343400"/>
            <a:ext cx="6324600" cy="2308324"/>
          </a:xfrm>
          <a:prstGeom prst="rect">
            <a:avLst/>
          </a:prstGeom>
        </p:spPr>
        <p:txBody>
          <a:bodyPr>
            <a:spAutoFit/>
          </a:bodyPr>
          <a:lstStyle/>
          <a:p>
            <a:pPr algn="ctr">
              <a:defRPr/>
            </a:pPr>
            <a:r>
              <a:rPr lang="en-US" sz="3600" b="1" dirty="0">
                <a:ln>
                  <a:solidFill>
                    <a:sysClr val="windowText" lastClr="000000"/>
                  </a:solidFill>
                </a:ln>
                <a:solidFill>
                  <a:srgbClr val="EDC727"/>
                </a:solidFill>
                <a:latin typeface="Imprint MT Shadow" pitchFamily="82" charset="0"/>
                <a:ea typeface="+mn-ea"/>
              </a:rPr>
              <a:t>If you know what it means to “taste” the agony of defeat, when you write about it, this knowledge will shine through.</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Scale>
                                      <p:cBhvr>
                                        <p:cTn id="2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7"/>
                                        </p:tgtEl>
                                        <p:attrNameLst>
                                          <p:attrName>ppt_x</p:attrName>
                                          <p:attrName>ppt_y</p:attrName>
                                        </p:attrNameLst>
                                      </p:cBhvr>
                                    </p:animMotion>
                                    <p:animEffect transition="in" filter="fade">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4" name="Rectangle 3"/>
          <p:cNvSpPr/>
          <p:nvPr/>
        </p:nvSpPr>
        <p:spPr>
          <a:xfrm>
            <a:off x="228600" y="228600"/>
            <a:ext cx="4038600" cy="4031873"/>
          </a:xfrm>
          <a:prstGeom prst="rect">
            <a:avLst/>
          </a:prstGeom>
          <a:solidFill>
            <a:srgbClr val="EDC727"/>
          </a:solidFill>
          <a:ln w="76200">
            <a:solidFill>
              <a:srgbClr val="0070A2"/>
            </a:solidFill>
          </a:ln>
          <a:scene3d>
            <a:camera prst="orthographicFront"/>
            <a:lightRig rig="threePt" dir="t"/>
          </a:scene3d>
          <a:sp3d>
            <a:bevelT prst="angle"/>
          </a:sp3d>
        </p:spPr>
        <p:txBody>
          <a:bodyPr>
            <a:spAutoFit/>
          </a:bodyPr>
          <a:lstStyle/>
          <a:p>
            <a:pPr algn="ctr">
              <a:defRPr/>
            </a:pPr>
            <a:r>
              <a:rPr lang="en-US" sz="3200" b="1" dirty="0">
                <a:ln>
                  <a:solidFill>
                    <a:sysClr val="windowText" lastClr="000000"/>
                  </a:solidFill>
                </a:ln>
                <a:solidFill>
                  <a:srgbClr val="0070A2"/>
                </a:solidFill>
                <a:latin typeface="Imprint MT Shadow" pitchFamily="82" charset="0"/>
                <a:ea typeface="+mn-ea"/>
              </a:rPr>
              <a:t>The sensitivity needed when writing for Christian education comes from experiencing God and life with our senses.  We are “sensitive” to God's voice.</a:t>
            </a:r>
          </a:p>
        </p:txBody>
      </p:sp>
      <p:sp>
        <p:nvSpPr>
          <p:cNvPr id="5" name="Rectangle 4"/>
          <p:cNvSpPr/>
          <p:nvPr/>
        </p:nvSpPr>
        <p:spPr>
          <a:xfrm>
            <a:off x="4572000" y="2057400"/>
            <a:ext cx="4267200" cy="4524315"/>
          </a:xfrm>
          <a:prstGeom prst="rect">
            <a:avLst/>
          </a:prstGeom>
          <a:solidFill>
            <a:srgbClr val="0070A2"/>
          </a:solidFill>
          <a:ln w="76200">
            <a:solidFill>
              <a:srgbClr val="EDC727"/>
            </a:solidFill>
          </a:ln>
          <a:scene3d>
            <a:camera prst="orthographicFront"/>
            <a:lightRig rig="threePt" dir="t"/>
          </a:scene3d>
          <a:sp3d>
            <a:bevelT prst="angle"/>
          </a:sp3d>
        </p:spPr>
        <p:txBody>
          <a:bodyPr>
            <a:spAutoFit/>
          </a:bodyPr>
          <a:lstStyle/>
          <a:p>
            <a:pPr algn="ctr">
              <a:defRPr/>
            </a:pPr>
            <a:r>
              <a:rPr lang="en-US" sz="3200" b="1" dirty="0">
                <a:ln>
                  <a:solidFill>
                    <a:sysClr val="windowText" lastClr="000000"/>
                  </a:solidFill>
                </a:ln>
                <a:solidFill>
                  <a:srgbClr val="EDC727"/>
                </a:solidFill>
                <a:latin typeface="Imprint MT Shadow" pitchFamily="82" charset="0"/>
                <a:ea typeface="+mn-ea"/>
              </a:rPr>
              <a:t>We feel His touch. We experience all sorts of emotions, and these are needed for good writing.  We must have time with God, and our experiences with Him must be fresh and new every day.</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18b: Write for Life</a:t>
            </a:r>
            <a:endParaRPr lang="en-US" sz="1200" b="1" dirty="0">
              <a:solidFill>
                <a:srgbClr val="0070A2"/>
              </a:solidFill>
              <a:latin typeface="Stencil" pitchFamily="82" charset="0"/>
              <a:ea typeface="+mn-ea"/>
            </a:endParaRPr>
          </a:p>
        </p:txBody>
      </p:sp>
      <p:sp>
        <p:nvSpPr>
          <p:cNvPr id="4" name="Rectangle 3"/>
          <p:cNvSpPr/>
          <p:nvPr/>
        </p:nvSpPr>
        <p:spPr>
          <a:xfrm>
            <a:off x="228600" y="228600"/>
            <a:ext cx="6781800" cy="1569660"/>
          </a:xfrm>
          <a:prstGeom prst="rect">
            <a:avLst/>
          </a:prstGeom>
        </p:spPr>
        <p:txBody>
          <a:bodyPr>
            <a:spAutoFit/>
          </a:bodyPr>
          <a:lstStyle/>
          <a:p>
            <a:pPr algn="ctr">
              <a:defRPr/>
            </a:pPr>
            <a:r>
              <a:rPr lang="en-US" sz="3200" b="1" dirty="0">
                <a:ln>
                  <a:solidFill>
                    <a:sysClr val="windowText" lastClr="000000"/>
                  </a:solidFill>
                </a:ln>
                <a:solidFill>
                  <a:srgbClr val="D24E04"/>
                </a:solidFill>
                <a:latin typeface="Imprint MT Shadow" pitchFamily="82" charset="0"/>
                <a:ea typeface="+mn-ea"/>
              </a:rPr>
              <a:t>We must also be sensitive to the needs of our readers.  That does not mean that we write to please them.</a:t>
            </a:r>
          </a:p>
        </p:txBody>
      </p:sp>
      <p:sp>
        <p:nvSpPr>
          <p:cNvPr id="5" name="Rectangle 4"/>
          <p:cNvSpPr/>
          <p:nvPr/>
        </p:nvSpPr>
        <p:spPr>
          <a:xfrm>
            <a:off x="1219200" y="1905000"/>
            <a:ext cx="6324600" cy="3046988"/>
          </a:xfrm>
          <a:prstGeom prst="rect">
            <a:avLst/>
          </a:prstGeom>
        </p:spPr>
        <p:txBody>
          <a:bodyPr>
            <a:spAutoFit/>
          </a:bodyPr>
          <a:lstStyle/>
          <a:p>
            <a:pPr algn="ctr">
              <a:defRPr/>
            </a:pPr>
            <a:r>
              <a:rPr lang="en-US" sz="3200" b="1" dirty="0">
                <a:ln>
                  <a:solidFill>
                    <a:sysClr val="windowText" lastClr="000000"/>
                  </a:solidFill>
                </a:ln>
                <a:solidFill>
                  <a:srgbClr val="CE7908"/>
                </a:solidFill>
                <a:latin typeface="Imprint MT Shadow" pitchFamily="82" charset="0"/>
                <a:ea typeface="+mn-ea"/>
              </a:rPr>
              <a:t>It does, however, mean that we keep our senses tuned into the things we hear them talk about, the things our eyes tell us about them, and the way they respond to those around them. </a:t>
            </a:r>
          </a:p>
        </p:txBody>
      </p:sp>
      <p:sp>
        <p:nvSpPr>
          <p:cNvPr id="7" name="Rectangle 6"/>
          <p:cNvSpPr/>
          <p:nvPr/>
        </p:nvSpPr>
        <p:spPr>
          <a:xfrm>
            <a:off x="1752600" y="5029200"/>
            <a:ext cx="7239000" cy="1569660"/>
          </a:xfrm>
          <a:prstGeom prst="rect">
            <a:avLst/>
          </a:prstGeom>
        </p:spPr>
        <p:txBody>
          <a:bodyPr>
            <a:spAutoFit/>
          </a:bodyPr>
          <a:lstStyle/>
          <a:p>
            <a:pPr algn="ctr">
              <a:defRPr/>
            </a:pPr>
            <a:r>
              <a:rPr lang="en-US" sz="3200" b="1" dirty="0">
                <a:ln>
                  <a:solidFill>
                    <a:sysClr val="windowText" lastClr="000000"/>
                  </a:solidFill>
                </a:ln>
                <a:solidFill>
                  <a:srgbClr val="EDC727"/>
                </a:solidFill>
                <a:latin typeface="Imprint MT Shadow" pitchFamily="82" charset="0"/>
                <a:ea typeface="+mn-ea"/>
              </a:rPr>
              <a:t>Then, with direction from the Word of God and prayer, we will write in a way that will help them. </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290">
                                          <p:stCondLst>
                                            <p:cond delay="0"/>
                                          </p:stCondLst>
                                        </p:cTn>
                                        <p:tgtEl>
                                          <p:spTgt spid="5"/>
                                        </p:tgtEl>
                                      </p:cBhvr>
                                    </p:animEffect>
                                    <p:anim calcmode="lin" valueType="num">
                                      <p:cBhvr>
                                        <p:cTn id="26"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31" dur="13">
                                          <p:stCondLst>
                                            <p:cond delay="325"/>
                                          </p:stCondLst>
                                        </p:cTn>
                                        <p:tgtEl>
                                          <p:spTgt spid="5"/>
                                        </p:tgtEl>
                                      </p:cBhvr>
                                      <p:to x="100000" y="60000"/>
                                    </p:animScale>
                                    <p:animScale>
                                      <p:cBhvr>
                                        <p:cTn id="32" dur="83" decel="50000">
                                          <p:stCondLst>
                                            <p:cond delay="338"/>
                                          </p:stCondLst>
                                        </p:cTn>
                                        <p:tgtEl>
                                          <p:spTgt spid="5"/>
                                        </p:tgtEl>
                                      </p:cBhvr>
                                      <p:to x="100000" y="100000"/>
                                    </p:animScale>
                                    <p:animScale>
                                      <p:cBhvr>
                                        <p:cTn id="33" dur="13">
                                          <p:stCondLst>
                                            <p:cond delay="656"/>
                                          </p:stCondLst>
                                        </p:cTn>
                                        <p:tgtEl>
                                          <p:spTgt spid="5"/>
                                        </p:tgtEl>
                                      </p:cBhvr>
                                      <p:to x="100000" y="80000"/>
                                    </p:animScale>
                                    <p:animScale>
                                      <p:cBhvr>
                                        <p:cTn id="34" dur="83" decel="50000">
                                          <p:stCondLst>
                                            <p:cond delay="669"/>
                                          </p:stCondLst>
                                        </p:cTn>
                                        <p:tgtEl>
                                          <p:spTgt spid="5"/>
                                        </p:tgtEl>
                                      </p:cBhvr>
                                      <p:to x="100000" y="100000"/>
                                    </p:animScale>
                                    <p:animScale>
                                      <p:cBhvr>
                                        <p:cTn id="35" dur="13">
                                          <p:stCondLst>
                                            <p:cond delay="821"/>
                                          </p:stCondLst>
                                        </p:cTn>
                                        <p:tgtEl>
                                          <p:spTgt spid="5"/>
                                        </p:tgtEl>
                                      </p:cBhvr>
                                      <p:to x="100000" y="90000"/>
                                    </p:animScale>
                                    <p:animScale>
                                      <p:cBhvr>
                                        <p:cTn id="36" dur="83" decel="50000">
                                          <p:stCondLst>
                                            <p:cond delay="834"/>
                                          </p:stCondLst>
                                        </p:cTn>
                                        <p:tgtEl>
                                          <p:spTgt spid="5"/>
                                        </p:tgtEl>
                                      </p:cBhvr>
                                      <p:to x="100000" y="100000"/>
                                    </p:animScale>
                                    <p:animScale>
                                      <p:cBhvr>
                                        <p:cTn id="37" dur="13">
                                          <p:stCondLst>
                                            <p:cond delay="904"/>
                                          </p:stCondLst>
                                        </p:cTn>
                                        <p:tgtEl>
                                          <p:spTgt spid="5"/>
                                        </p:tgtEl>
                                      </p:cBhvr>
                                      <p:to x="100000" y="95000"/>
                                    </p:animScale>
                                    <p:animScale>
                                      <p:cBhvr>
                                        <p:cTn id="38" dur="83" decel="50000">
                                          <p:stCondLst>
                                            <p:cond delay="917"/>
                                          </p:stCondLst>
                                        </p:cTn>
                                        <p:tgtEl>
                                          <p:spTgt spid="5"/>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290">
                                          <p:stCondLst>
                                            <p:cond delay="0"/>
                                          </p:stCondLst>
                                        </p:cTn>
                                        <p:tgtEl>
                                          <p:spTgt spid="7"/>
                                        </p:tgtEl>
                                      </p:cBhvr>
                                    </p:animEffect>
                                    <p:anim calcmode="lin" valueType="num">
                                      <p:cBhvr>
                                        <p:cTn id="44"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49" dur="13">
                                          <p:stCondLst>
                                            <p:cond delay="325"/>
                                          </p:stCondLst>
                                        </p:cTn>
                                        <p:tgtEl>
                                          <p:spTgt spid="7"/>
                                        </p:tgtEl>
                                      </p:cBhvr>
                                      <p:to x="100000" y="60000"/>
                                    </p:animScale>
                                    <p:animScale>
                                      <p:cBhvr>
                                        <p:cTn id="50" dur="83" decel="50000">
                                          <p:stCondLst>
                                            <p:cond delay="338"/>
                                          </p:stCondLst>
                                        </p:cTn>
                                        <p:tgtEl>
                                          <p:spTgt spid="7"/>
                                        </p:tgtEl>
                                      </p:cBhvr>
                                      <p:to x="100000" y="100000"/>
                                    </p:animScale>
                                    <p:animScale>
                                      <p:cBhvr>
                                        <p:cTn id="51" dur="13">
                                          <p:stCondLst>
                                            <p:cond delay="656"/>
                                          </p:stCondLst>
                                        </p:cTn>
                                        <p:tgtEl>
                                          <p:spTgt spid="7"/>
                                        </p:tgtEl>
                                      </p:cBhvr>
                                      <p:to x="100000" y="80000"/>
                                    </p:animScale>
                                    <p:animScale>
                                      <p:cBhvr>
                                        <p:cTn id="52" dur="83" decel="50000">
                                          <p:stCondLst>
                                            <p:cond delay="669"/>
                                          </p:stCondLst>
                                        </p:cTn>
                                        <p:tgtEl>
                                          <p:spTgt spid="7"/>
                                        </p:tgtEl>
                                      </p:cBhvr>
                                      <p:to x="100000" y="100000"/>
                                    </p:animScale>
                                    <p:animScale>
                                      <p:cBhvr>
                                        <p:cTn id="53" dur="13">
                                          <p:stCondLst>
                                            <p:cond delay="821"/>
                                          </p:stCondLst>
                                        </p:cTn>
                                        <p:tgtEl>
                                          <p:spTgt spid="7"/>
                                        </p:tgtEl>
                                      </p:cBhvr>
                                      <p:to x="100000" y="90000"/>
                                    </p:animScale>
                                    <p:animScale>
                                      <p:cBhvr>
                                        <p:cTn id="54" dur="83" decel="50000">
                                          <p:stCondLst>
                                            <p:cond delay="834"/>
                                          </p:stCondLst>
                                        </p:cTn>
                                        <p:tgtEl>
                                          <p:spTgt spid="7"/>
                                        </p:tgtEl>
                                      </p:cBhvr>
                                      <p:to x="100000" y="100000"/>
                                    </p:animScale>
                                    <p:animScale>
                                      <p:cBhvr>
                                        <p:cTn id="55" dur="13">
                                          <p:stCondLst>
                                            <p:cond delay="904"/>
                                          </p:stCondLst>
                                        </p:cTn>
                                        <p:tgtEl>
                                          <p:spTgt spid="7"/>
                                        </p:tgtEl>
                                      </p:cBhvr>
                                      <p:to x="100000" y="95000"/>
                                    </p:animScale>
                                    <p:animScale>
                                      <p:cBhvr>
                                        <p:cTn id="56" dur="83" decel="50000">
                                          <p:stCondLst>
                                            <p:cond delay="917"/>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389</TotalTime>
  <Words>1128</Words>
  <Application>Microsoft Macintosh PowerPoint</Application>
  <PresentationFormat>On-screen Show (4:3)</PresentationFormat>
  <Paragraphs>58</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Times New Roman</vt:lpstr>
      <vt:lpstr>Calibri</vt:lpstr>
      <vt:lpstr>Imprint MT Shadow</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7</cp:revision>
  <dcterms:created xsi:type="dcterms:W3CDTF">2012-12-05T20:28:09Z</dcterms:created>
  <dcterms:modified xsi:type="dcterms:W3CDTF">2018-02-16T21:21:35Z</dcterms:modified>
</cp:coreProperties>
</file>