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EDC727"/>
    <a:srgbClr val="D24E04"/>
    <a:srgbClr val="FFFFCC"/>
    <a:srgbClr val="0070A2"/>
    <a:srgbClr val="CE7908"/>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7" d="100"/>
          <a:sy n="67" d="100"/>
        </p:scale>
        <p:origin x="-1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543DFCF4-8F2F-1246-8B15-BE0242933440}" type="slidenum">
              <a:rPr lang="en-US"/>
              <a:pPr/>
              <a:t>‹#›</a:t>
            </a:fld>
            <a:endParaRPr lang="en-US"/>
          </a:p>
        </p:txBody>
      </p:sp>
    </p:spTree>
    <p:extLst>
      <p:ext uri="{BB962C8B-B14F-4D97-AF65-F5344CB8AC3E}">
        <p14:creationId xmlns:p14="http://schemas.microsoft.com/office/powerpoint/2010/main" val="1051604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1AC5F01-57F0-B64A-A8EC-C0F7F15AAC15}" type="slidenum">
              <a:rPr lang="en-US"/>
              <a:pPr/>
              <a:t>‹#›</a:t>
            </a:fld>
            <a:endParaRPr lang="en-US"/>
          </a:p>
        </p:txBody>
      </p:sp>
    </p:spTree>
    <p:extLst>
      <p:ext uri="{BB962C8B-B14F-4D97-AF65-F5344CB8AC3E}">
        <p14:creationId xmlns:p14="http://schemas.microsoft.com/office/powerpoint/2010/main" val="2666676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7B24746-E800-EF46-8EB7-F683896E2E94}" type="slidenum">
              <a:rPr lang="en-US"/>
              <a:pPr/>
              <a:t>‹#›</a:t>
            </a:fld>
            <a:endParaRPr lang="en-US"/>
          </a:p>
        </p:txBody>
      </p:sp>
    </p:spTree>
    <p:extLst>
      <p:ext uri="{BB962C8B-B14F-4D97-AF65-F5344CB8AC3E}">
        <p14:creationId xmlns:p14="http://schemas.microsoft.com/office/powerpoint/2010/main" val="2831569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1DAB523-93F4-1D40-B5E1-A94928955500}" type="slidenum">
              <a:rPr lang="en-US"/>
              <a:pPr/>
              <a:t>‹#›</a:t>
            </a:fld>
            <a:endParaRPr lang="en-US"/>
          </a:p>
        </p:txBody>
      </p:sp>
    </p:spTree>
    <p:extLst>
      <p:ext uri="{BB962C8B-B14F-4D97-AF65-F5344CB8AC3E}">
        <p14:creationId xmlns:p14="http://schemas.microsoft.com/office/powerpoint/2010/main" val="2743961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6C147C5-56EB-2349-A1E8-4B7E291F55CD}" type="slidenum">
              <a:rPr lang="en-US"/>
              <a:pPr/>
              <a:t>‹#›</a:t>
            </a:fld>
            <a:endParaRPr lang="en-US"/>
          </a:p>
        </p:txBody>
      </p:sp>
    </p:spTree>
    <p:extLst>
      <p:ext uri="{BB962C8B-B14F-4D97-AF65-F5344CB8AC3E}">
        <p14:creationId xmlns:p14="http://schemas.microsoft.com/office/powerpoint/2010/main" val="1708206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E535851-24BD-FC4B-AA22-2B140E1282D1}" type="slidenum">
              <a:rPr lang="en-US"/>
              <a:pPr/>
              <a:t>‹#›</a:t>
            </a:fld>
            <a:endParaRPr lang="en-US"/>
          </a:p>
        </p:txBody>
      </p:sp>
    </p:spTree>
    <p:extLst>
      <p:ext uri="{BB962C8B-B14F-4D97-AF65-F5344CB8AC3E}">
        <p14:creationId xmlns:p14="http://schemas.microsoft.com/office/powerpoint/2010/main" val="4004420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D7F55E4-9F07-7944-B979-1206CB7EE2B9}" type="slidenum">
              <a:rPr lang="en-US"/>
              <a:pPr/>
              <a:t>‹#›</a:t>
            </a:fld>
            <a:endParaRPr lang="en-US"/>
          </a:p>
        </p:txBody>
      </p:sp>
    </p:spTree>
    <p:extLst>
      <p:ext uri="{BB962C8B-B14F-4D97-AF65-F5344CB8AC3E}">
        <p14:creationId xmlns:p14="http://schemas.microsoft.com/office/powerpoint/2010/main" val="406370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27B61D8-6077-A247-872E-825139C8C976}" type="slidenum">
              <a:rPr lang="en-US"/>
              <a:pPr/>
              <a:t>‹#›</a:t>
            </a:fld>
            <a:endParaRPr lang="en-US"/>
          </a:p>
        </p:txBody>
      </p:sp>
    </p:spTree>
    <p:extLst>
      <p:ext uri="{BB962C8B-B14F-4D97-AF65-F5344CB8AC3E}">
        <p14:creationId xmlns:p14="http://schemas.microsoft.com/office/powerpoint/2010/main" val="710472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E4E29062-1768-BF41-9F63-DF6F78E9BD6C}" type="slidenum">
              <a:rPr lang="en-US"/>
              <a:pPr/>
              <a:t>‹#›</a:t>
            </a:fld>
            <a:endParaRPr lang="en-US"/>
          </a:p>
        </p:txBody>
      </p:sp>
    </p:spTree>
    <p:extLst>
      <p:ext uri="{BB962C8B-B14F-4D97-AF65-F5344CB8AC3E}">
        <p14:creationId xmlns:p14="http://schemas.microsoft.com/office/powerpoint/2010/main" val="2659590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A07FE46-5821-C548-B3B8-7852B10DB538}" type="slidenum">
              <a:rPr lang="en-US"/>
              <a:pPr/>
              <a:t>‹#›</a:t>
            </a:fld>
            <a:endParaRPr lang="en-US"/>
          </a:p>
        </p:txBody>
      </p:sp>
    </p:spTree>
    <p:extLst>
      <p:ext uri="{BB962C8B-B14F-4D97-AF65-F5344CB8AC3E}">
        <p14:creationId xmlns:p14="http://schemas.microsoft.com/office/powerpoint/2010/main" val="303063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1D8F25C-913D-024F-BA41-2EBE7481883C}" type="slidenum">
              <a:rPr lang="en-US"/>
              <a:pPr/>
              <a:t>‹#›</a:t>
            </a:fld>
            <a:endParaRPr lang="en-US"/>
          </a:p>
        </p:txBody>
      </p:sp>
    </p:spTree>
    <p:extLst>
      <p:ext uri="{BB962C8B-B14F-4D97-AF65-F5344CB8AC3E}">
        <p14:creationId xmlns:p14="http://schemas.microsoft.com/office/powerpoint/2010/main" val="12230347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B4BA970-3567-CD49-8E57-867F0FD4BFB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954107"/>
          </a:xfrm>
          <a:prstGeom prst="rect">
            <a:avLst/>
          </a:prstGeom>
          <a:noFill/>
        </p:spPr>
        <p:txBody>
          <a:bodyPr>
            <a:spAutoFit/>
            <a:scene3d>
              <a:camera prst="orthographicFront"/>
              <a:lightRig rig="threePt" dir="t"/>
            </a:scene3d>
            <a:sp3d extrusionH="57150">
              <a:bevelT w="38100" h="38100"/>
            </a:sp3d>
          </a:bodyPr>
          <a:lstStyle/>
          <a:p>
            <a:pPr>
              <a:defRPr/>
            </a:pPr>
            <a:r>
              <a:rPr lang="en-US" sz="2800" b="1" dirty="0">
                <a:solidFill>
                  <a:srgbClr val="760076"/>
                </a:solidFill>
                <a:latin typeface="Stencil" pitchFamily="82" charset="0"/>
                <a:ea typeface="+mn-ea"/>
              </a:rPr>
              <a:t>Lesson 10: aim for understanding</a:t>
            </a:r>
            <a:endParaRPr lang="en-US" sz="2800" b="1" dirty="0">
              <a:solidFill>
                <a:srgbClr val="760076"/>
              </a:solidFill>
              <a:latin typeface="Stencil" pitchFamily="82" charset="0"/>
              <a:ea typeface="+mn-ea"/>
            </a:endParaRPr>
          </a:p>
        </p:txBody>
      </p:sp>
      <p:sp>
        <p:nvSpPr>
          <p:cNvPr id="10" name="TextBox 9"/>
          <p:cNvSpPr txBox="1"/>
          <p:nvPr/>
        </p:nvSpPr>
        <p:spPr>
          <a:xfrm>
            <a:off x="152400" y="55626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12291" name="Rectangle 3"/>
          <p:cNvSpPr>
            <a:spLocks noChangeArrowheads="1"/>
          </p:cNvSpPr>
          <p:nvPr/>
        </p:nvSpPr>
        <p:spPr bwMode="auto">
          <a:xfrm>
            <a:off x="304800" y="1660267"/>
            <a:ext cx="8305800" cy="4708981"/>
          </a:xfrm>
          <a:prstGeom prst="rect">
            <a:avLst/>
          </a:prstGeom>
          <a:solidFill>
            <a:srgbClr val="FFFFCC"/>
          </a:solidFill>
          <a:ln w="88900">
            <a:solidFill>
              <a:srgbClr val="760076"/>
            </a:solidFill>
            <a:miter lim="800000"/>
            <a:headEnd/>
            <a:tailEnd/>
          </a:ln>
          <a:effectLst/>
          <a:scene3d>
            <a:camera prst="orthographicFront"/>
            <a:lightRig rig="threePt" dir="t"/>
          </a:scene3d>
          <a:sp3d>
            <a:bevelT/>
          </a:sp3d>
        </p:spPr>
        <p:txBody>
          <a:bodyPr anchor="ctr">
            <a:spAutoFit/>
            <a:sp3d extrusionH="57150">
              <a:bevelT w="38100" h="38100"/>
            </a:sp3d>
          </a:bodyPr>
          <a:lstStyle/>
          <a:p>
            <a:pPr eaLnBrk="0" hangingPunct="0">
              <a:buFontTx/>
              <a:buChar char="•"/>
              <a:tabLst>
                <a:tab pos="304800" algn="l"/>
              </a:tabLst>
              <a:defRPr/>
            </a:pPr>
            <a:r>
              <a:rPr lang="en-US" sz="3200" b="1" dirty="0">
                <a:solidFill>
                  <a:srgbClr val="0070A2"/>
                </a:solidFill>
                <a:latin typeface="Imprint MT Shadow" pitchFamily="82" charset="0"/>
                <a:ea typeface="Times" charset="0"/>
                <a:cs typeface="Times New Roman" pitchFamily="18" charset="0"/>
              </a:rPr>
              <a:t>Each student needs to be taught a Bible-based lifestyle.  Developing Christian character in believers is a major aim of the church. It is vital to the student’s spiritual growth.</a:t>
            </a:r>
          </a:p>
          <a:p>
            <a:pPr eaLnBrk="0" hangingPunct="0">
              <a:buFontTx/>
              <a:buChar char="•"/>
              <a:tabLst>
                <a:tab pos="304800" algn="l"/>
              </a:tabLst>
              <a:defRPr/>
            </a:pPr>
            <a:endParaRPr lang="en-US" sz="1200" b="1" dirty="0">
              <a:solidFill>
                <a:srgbClr val="0070A2"/>
              </a:solidFill>
              <a:latin typeface="Imprint MT Shadow" pitchFamily="82" charset="0"/>
              <a:ea typeface="+mn-ea"/>
            </a:endParaRPr>
          </a:p>
          <a:p>
            <a:pPr lvl="1" eaLnBrk="0" hangingPunct="0">
              <a:buFontTx/>
              <a:buChar char="•"/>
              <a:tabLst>
                <a:tab pos="304800" algn="l"/>
              </a:tabLst>
              <a:defRPr/>
            </a:pPr>
            <a:r>
              <a:rPr lang="en-US" sz="3200" b="1" dirty="0">
                <a:solidFill>
                  <a:srgbClr val="D24E04"/>
                </a:solidFill>
                <a:latin typeface="Imprint MT Shadow" pitchFamily="82" charset="0"/>
                <a:ea typeface="Times" charset="0"/>
                <a:cs typeface="Times New Roman" pitchFamily="18" charset="0"/>
              </a:rPr>
              <a:t>It follows that when one is living for God on a daily basis, he will be looking for ways to be of service to the kingdom of God and His family.  Students will be more concerned for others with each passing day.</a:t>
            </a:r>
            <a:endParaRPr lang="en-US" sz="3200" b="1" dirty="0">
              <a:solidFill>
                <a:srgbClr val="D24E04"/>
              </a:solidFill>
              <a:latin typeface="Imprint MT Shadow" pitchFamily="82" charset="0"/>
              <a:ea typeface="+mn-ea"/>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p:cTn id="7" dur="1000" fill="hold"/>
                                        <p:tgtEl>
                                          <p:spTgt spid="12291">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1229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29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2291">
                                            <p:txEl>
                                              <p:pRg st="2" end="2"/>
                                            </p:txEl>
                                          </p:spTgt>
                                        </p:tgtEl>
                                        <p:attrNameLst>
                                          <p:attrName>style.visibility</p:attrName>
                                        </p:attrNameLst>
                                      </p:cBhvr>
                                      <p:to>
                                        <p:strVal val="visible"/>
                                      </p:to>
                                    </p:set>
                                    <p:anim calcmode="lin" valueType="num">
                                      <p:cBhvr>
                                        <p:cTn id="14" dur="1000" fill="hold"/>
                                        <p:tgtEl>
                                          <p:spTgt spid="12291">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12291">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2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4" name="Rectangle 3"/>
          <p:cNvSpPr/>
          <p:nvPr/>
        </p:nvSpPr>
        <p:spPr>
          <a:xfrm>
            <a:off x="0" y="0"/>
            <a:ext cx="73152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Christian education is concerned with the amount of knowledge that students have about God’s Word.  This includes facts and information, but the basis for this knowledge should be the understanding of God’s Word so it can be used. </a:t>
            </a:r>
          </a:p>
        </p:txBody>
      </p:sp>
      <p:sp>
        <p:nvSpPr>
          <p:cNvPr id="13315" name="Rectangle 3"/>
          <p:cNvSpPr>
            <a:spLocks noChangeArrowheads="1"/>
          </p:cNvSpPr>
          <p:nvPr/>
        </p:nvSpPr>
        <p:spPr bwMode="auto">
          <a:xfrm>
            <a:off x="1981200" y="3811012"/>
            <a:ext cx="71628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D24E04"/>
                </a:solidFill>
                <a:latin typeface="Imprint MT Shadow" pitchFamily="82" charset="0"/>
                <a:ea typeface="Times"/>
                <a:cs typeface="Times New Roman" pitchFamily="18" charset="0"/>
              </a:rPr>
              <a:t>As Christian educators, we are not just concerned with knowledge and attitude.  We are looking for changed lives.  Since it is easy to see a change in someone’s behavior, it is also easy to make this part of the lesson aim.  </a:t>
            </a:r>
            <a:endParaRPr lang="en-US" sz="3200" b="1" dirty="0">
              <a:solidFill>
                <a:srgbClr val="D24E04"/>
              </a:solidFill>
              <a:latin typeface="Imprint MT Shadow" pitchFamily="82" charset="0"/>
              <a:ea typeface="+mn-ea"/>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strips(downLeft)">
                                      <p:cBhvr>
                                        <p:cTn id="12"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14339" name="Rectangle 3"/>
          <p:cNvSpPr>
            <a:spLocks noChangeArrowheads="1"/>
          </p:cNvSpPr>
          <p:nvPr/>
        </p:nvSpPr>
        <p:spPr bwMode="auto">
          <a:xfrm>
            <a:off x="0" y="381000"/>
            <a:ext cx="81534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0070A2"/>
                </a:solidFill>
                <a:latin typeface="Imprint MT Shadow" pitchFamily="82" charset="0"/>
                <a:ea typeface="Times" charset="0"/>
                <a:cs typeface="Times New Roman" pitchFamily="18" charset="0"/>
              </a:rPr>
              <a:t>When you are ready to decide on an aim for your lesson, remember these points.  Your lesson aim should be:</a:t>
            </a:r>
            <a:endParaRPr lang="en-US" sz="3200" b="1" dirty="0">
              <a:solidFill>
                <a:srgbClr val="0070A2"/>
              </a:solidFill>
              <a:latin typeface="Imprint MT Shadow" pitchFamily="82" charset="0"/>
              <a:ea typeface="+mn-ea"/>
            </a:endParaRPr>
          </a:p>
        </p:txBody>
      </p:sp>
      <p:sp>
        <p:nvSpPr>
          <p:cNvPr id="14340" name="Rectangle 4"/>
          <p:cNvSpPr>
            <a:spLocks noChangeArrowheads="1"/>
          </p:cNvSpPr>
          <p:nvPr/>
        </p:nvSpPr>
        <p:spPr bwMode="auto">
          <a:xfrm>
            <a:off x="381000" y="2087463"/>
            <a:ext cx="8610600" cy="452431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defRPr/>
            </a:pPr>
            <a:r>
              <a:rPr lang="en-US" sz="3200" b="1" dirty="0">
                <a:solidFill>
                  <a:srgbClr val="760076"/>
                </a:solidFill>
                <a:latin typeface="Imprint MT Shadow" pitchFamily="82" charset="0"/>
                <a:ea typeface="Times" charset="0"/>
                <a:cs typeface="Times New Roman" pitchFamily="18" charset="0"/>
              </a:rPr>
              <a:t>Brief and easily remembered.</a:t>
            </a:r>
            <a:endParaRPr lang="en-US" sz="3200" b="1" dirty="0">
              <a:solidFill>
                <a:srgbClr val="760076"/>
              </a:solidFill>
              <a:latin typeface="Imprint MT Shadow" pitchFamily="82" charset="0"/>
              <a:ea typeface="+mn-ea"/>
            </a:endParaRPr>
          </a:p>
          <a:p>
            <a:pPr eaLnBrk="0" hangingPunct="0">
              <a:buFontTx/>
              <a:buChar char="•"/>
              <a:defRPr/>
            </a:pPr>
            <a:r>
              <a:rPr lang="en-US" sz="3200" b="1" dirty="0">
                <a:solidFill>
                  <a:srgbClr val="D24E04"/>
                </a:solidFill>
                <a:latin typeface="Imprint MT Shadow" pitchFamily="82" charset="0"/>
                <a:ea typeface="Times" charset="0"/>
                <a:cs typeface="Times New Roman" pitchFamily="18" charset="0"/>
              </a:rPr>
              <a:t>Plain enough to meet the needs of the students.</a:t>
            </a:r>
            <a:endParaRPr lang="en-US" sz="3200" b="1" dirty="0">
              <a:solidFill>
                <a:srgbClr val="D24E04"/>
              </a:solidFill>
              <a:latin typeface="Imprint MT Shadow" pitchFamily="82" charset="0"/>
              <a:ea typeface="+mn-ea"/>
            </a:endParaRPr>
          </a:p>
          <a:p>
            <a:pPr eaLnBrk="0" hangingPunct="0">
              <a:buFontTx/>
              <a:buChar char="•"/>
              <a:defRPr/>
            </a:pPr>
            <a:r>
              <a:rPr lang="en-US" sz="3200" b="1" dirty="0">
                <a:solidFill>
                  <a:srgbClr val="0070A2"/>
                </a:solidFill>
                <a:latin typeface="Imprint MT Shadow" pitchFamily="82" charset="0"/>
                <a:ea typeface="Times" charset="0"/>
                <a:cs typeface="Times New Roman" pitchFamily="18" charset="0"/>
              </a:rPr>
              <a:t>Clear enough for the point to be obvious.</a:t>
            </a:r>
            <a:endParaRPr lang="en-US" sz="3200" b="1" dirty="0">
              <a:solidFill>
                <a:srgbClr val="0070A2"/>
              </a:solidFill>
              <a:latin typeface="Imprint MT Shadow" pitchFamily="82" charset="0"/>
              <a:ea typeface="+mn-ea"/>
            </a:endParaRPr>
          </a:p>
          <a:p>
            <a:pPr eaLnBrk="0" hangingPunct="0">
              <a:buFontTx/>
              <a:buChar char="•"/>
              <a:defRPr/>
            </a:pPr>
            <a:r>
              <a:rPr lang="en-US" sz="3200" b="1" dirty="0">
                <a:solidFill>
                  <a:srgbClr val="760076"/>
                </a:solidFill>
                <a:latin typeface="Imprint MT Shadow" pitchFamily="82" charset="0"/>
                <a:ea typeface="Times" charset="0"/>
                <a:cs typeface="Times New Roman" pitchFamily="18" charset="0"/>
              </a:rPr>
              <a:t>Practical enough so that it is easily done.</a:t>
            </a:r>
            <a:endParaRPr lang="en-US" sz="3200" b="1" dirty="0">
              <a:solidFill>
                <a:srgbClr val="760076"/>
              </a:solidFill>
              <a:latin typeface="Imprint MT Shadow" pitchFamily="82" charset="0"/>
              <a:ea typeface="+mn-ea"/>
            </a:endParaRPr>
          </a:p>
          <a:p>
            <a:pPr eaLnBrk="0" hangingPunct="0">
              <a:buFontTx/>
              <a:buChar char="•"/>
              <a:defRPr/>
            </a:pPr>
            <a:r>
              <a:rPr lang="en-US" sz="3200" b="1" dirty="0">
                <a:solidFill>
                  <a:srgbClr val="D24E04"/>
                </a:solidFill>
                <a:latin typeface="Imprint MT Shadow" pitchFamily="82" charset="0"/>
                <a:ea typeface="Times" charset="0"/>
                <a:cs typeface="Times New Roman" pitchFamily="18" charset="0"/>
              </a:rPr>
              <a:t>Interesting enough for students to become involved.	</a:t>
            </a:r>
            <a:endParaRPr lang="en-US" sz="3200" b="1" dirty="0">
              <a:solidFill>
                <a:srgbClr val="D24E04"/>
              </a:solidFill>
              <a:latin typeface="Imprint MT Shadow" pitchFamily="82" charset="0"/>
              <a:ea typeface="+mn-ea"/>
            </a:endParaRPr>
          </a:p>
          <a:p>
            <a:pPr eaLnBrk="0" hangingPunct="0">
              <a:buFontTx/>
              <a:buChar char="•"/>
              <a:defRPr/>
            </a:pPr>
            <a:r>
              <a:rPr lang="en-US" sz="3200" b="1" dirty="0">
                <a:solidFill>
                  <a:srgbClr val="0070A2"/>
                </a:solidFill>
                <a:latin typeface="Imprint MT Shadow" pitchFamily="82" charset="0"/>
                <a:ea typeface="Times" charset="0"/>
                <a:cs typeface="Times New Roman" pitchFamily="18" charset="0"/>
              </a:rPr>
              <a:t>Relevant enough that it relates to both the students and the broad objectives of the unit of lessons being taught in the whole church.</a:t>
            </a:r>
            <a:endParaRPr lang="en-US" sz="3200" b="1" dirty="0">
              <a:solidFill>
                <a:srgbClr val="0070A2"/>
              </a:solidFill>
              <a:latin typeface="Imprint MT Shadow" pitchFamily="82" charset="0"/>
              <a:ea typeface="+mn-ea"/>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from="(-#ppt_w/2)" to="(#ppt_x)" calcmode="lin" valueType="num">
                                      <p:cBhvr>
                                        <p:cTn id="7" dur="600" fill="hold">
                                          <p:stCondLst>
                                            <p:cond delay="0"/>
                                          </p:stCondLst>
                                        </p:cTn>
                                        <p:tgtEl>
                                          <p:spTgt spid="14339"/>
                                        </p:tgtEl>
                                        <p:attrNameLst>
                                          <p:attrName>ppt_x</p:attrName>
                                        </p:attrNameLst>
                                      </p:cBhvr>
                                    </p:anim>
                                    <p:anim from="0" to="-1.0" calcmode="lin" valueType="num">
                                      <p:cBhvr>
                                        <p:cTn id="8" dur="200" decel="50000" autoRev="1" fill="hold">
                                          <p:stCondLst>
                                            <p:cond delay="600"/>
                                          </p:stCondLst>
                                        </p:cTn>
                                        <p:tgtEl>
                                          <p:spTgt spid="14339"/>
                                        </p:tgtEl>
                                        <p:attrNameLst>
                                          <p:attrName>xshear</p:attrName>
                                        </p:attrNameLst>
                                      </p:cBhvr>
                                    </p:anim>
                                    <p:animScale>
                                      <p:cBhvr>
                                        <p:cTn id="9" dur="200" decel="100000" autoRev="1" fill="hold">
                                          <p:stCondLst>
                                            <p:cond delay="600"/>
                                          </p:stCondLst>
                                        </p:cTn>
                                        <p:tgtEl>
                                          <p:spTgt spid="14339"/>
                                        </p:tgtEl>
                                      </p:cBhvr>
                                      <p:from x="100000" y="100000"/>
                                      <p:to x="80000" y="100000"/>
                                    </p:animScale>
                                    <p:anim by="(#ppt_h/3+#ppt_w*0.1)" calcmode="lin" valueType="num">
                                      <p:cBhvr additive="sum">
                                        <p:cTn id="10" dur="200" decel="100000" autoRev="1" fill="hold">
                                          <p:stCondLst>
                                            <p:cond delay="600"/>
                                          </p:stCondLst>
                                        </p:cTn>
                                        <p:tgtEl>
                                          <p:spTgt spid="1433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4" name="Rectangle 3"/>
          <p:cNvSpPr/>
          <p:nvPr/>
        </p:nvSpPr>
        <p:spPr>
          <a:xfrm>
            <a:off x="0" y="0"/>
            <a:ext cx="4191000" cy="4524315"/>
          </a:xfrm>
          <a:prstGeom prst="rect">
            <a:avLst/>
          </a:prstGeom>
          <a:solidFill>
            <a:srgbClr val="D24E04"/>
          </a:solidFill>
          <a:scene3d>
            <a:camera prst="orthographicFront"/>
            <a:lightRig rig="threePt" dir="t"/>
          </a:scene3d>
          <a:sp3d>
            <a:bevelT w="152400" h="50800" prst="softRound"/>
          </a:sp3d>
        </p:spPr>
        <p:txBody>
          <a:bodyPr>
            <a:spAutoFit/>
          </a:bodyPr>
          <a:lstStyle/>
          <a:p>
            <a:pPr algn="ctr">
              <a:defRPr/>
            </a:pPr>
            <a:r>
              <a:rPr lang="en-US" sz="3200" b="1" dirty="0">
                <a:solidFill>
                  <a:srgbClr val="FFFFCC"/>
                </a:solidFill>
                <a:latin typeface="Imprint MT Shadow" pitchFamily="82" charset="0"/>
                <a:ea typeface="+mn-ea"/>
              </a:rPr>
              <a:t>Determine the aim for each lesson, and work hard to fulfill its goals.  In this way, you accomplish a small portion of the broader vision of the whole church, one small bite at a time.</a:t>
            </a:r>
          </a:p>
        </p:txBody>
      </p:sp>
      <p:pic>
        <p:nvPicPr>
          <p:cNvPr id="15363" name="Picture 3" descr="C:\Users\Candra Poitras\Pictures\CAJX4FQBCAJFMYQNCAABF6ETCAEK0HJJCA19JW9ICAKHG6HHCA45QFEACAGXTRL1CAVBI18ACAIAOV4NCADDG7LYCADNQVYCCA1JZXYQCABZIAE7CA23RQGACAMAZJ34CAPA4R83CAWP9RXB.jpg"/>
          <p:cNvPicPr>
            <a:picLocks noChangeAspect="1" noChangeArrowheads="1"/>
          </p:cNvPicPr>
          <p:nvPr/>
        </p:nvPicPr>
        <p:blipFill>
          <a:blip r:embed="rId3"/>
          <a:srcRect/>
          <a:stretch>
            <a:fillRect/>
          </a:stretch>
        </p:blipFill>
        <p:spPr bwMode="auto">
          <a:xfrm>
            <a:off x="4419600" y="2133600"/>
            <a:ext cx="4533900" cy="45339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Scale>
                                      <p:cBhvr>
                                        <p:cTn id="14" dur="1000" decel="50000" fill="hold">
                                          <p:stCondLst>
                                            <p:cond delay="0"/>
                                          </p:stCondLst>
                                        </p:cTn>
                                        <p:tgtEl>
                                          <p:spTgt spid="153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5363"/>
                                        </p:tgtEl>
                                        <p:attrNameLst>
                                          <p:attrName>ppt_x</p:attrName>
                                          <p:attrName>ppt_y</p:attrName>
                                        </p:attrNameLst>
                                      </p:cBhvr>
                                    </p:animMotion>
                                    <p:animEffect transition="in" filter="fade">
                                      <p:cBhvr>
                                        <p:cTn id="16"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4" name="Rectangle 3"/>
          <p:cNvSpPr/>
          <p:nvPr/>
        </p:nvSpPr>
        <p:spPr>
          <a:xfrm>
            <a:off x="0" y="0"/>
            <a:ext cx="6553200" cy="2062103"/>
          </a:xfrm>
          <a:prstGeom prst="rect">
            <a:avLst/>
          </a:prstGeom>
          <a:solidFill>
            <a:srgbClr val="760076"/>
          </a:solidFill>
          <a:ln w="635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rPr>
              <a:t>It takes time to create an aim for each lesson, but it is well worth the effort.  Having a visible/spoken goal makes a difference.</a:t>
            </a:r>
          </a:p>
        </p:txBody>
      </p:sp>
      <p:sp>
        <p:nvSpPr>
          <p:cNvPr id="5" name="Rectangle 4"/>
          <p:cNvSpPr/>
          <p:nvPr/>
        </p:nvSpPr>
        <p:spPr>
          <a:xfrm>
            <a:off x="1600200" y="2362200"/>
            <a:ext cx="6248400" cy="2062103"/>
          </a:xfrm>
          <a:prstGeom prst="rect">
            <a:avLst/>
          </a:prstGeom>
          <a:solidFill>
            <a:srgbClr val="EDC727"/>
          </a:solidFill>
          <a:ln w="76200">
            <a:solidFill>
              <a:srgbClr val="760076"/>
            </a:solidFill>
          </a:ln>
          <a:scene3d>
            <a:camera prst="orthographicFront"/>
            <a:lightRig rig="threePt" dir="t"/>
          </a:scene3d>
          <a:sp3d>
            <a:bevelT/>
          </a:sp3d>
        </p:spPr>
        <p:txBody>
          <a:bodyPr>
            <a:spAutoFit/>
          </a:bodyPr>
          <a:lstStyle/>
          <a:p>
            <a:pPr algn="ctr">
              <a:defRPr/>
            </a:pPr>
            <a:r>
              <a:rPr lang="en-US" sz="3200" b="1" dirty="0">
                <a:solidFill>
                  <a:srgbClr val="760076"/>
                </a:solidFill>
                <a:latin typeface="Imprint MT Shadow" pitchFamily="82" charset="0"/>
                <a:ea typeface="+mn-ea"/>
              </a:rPr>
              <a:t>Knowing the aims of the church in general and your local assembly in particular makes your work in Christian education more focused.</a:t>
            </a:r>
          </a:p>
        </p:txBody>
      </p:sp>
      <p:sp>
        <p:nvSpPr>
          <p:cNvPr id="6" name="Rectangle 5"/>
          <p:cNvSpPr/>
          <p:nvPr/>
        </p:nvSpPr>
        <p:spPr>
          <a:xfrm>
            <a:off x="3352800" y="4795897"/>
            <a:ext cx="5791200" cy="2062103"/>
          </a:xfrm>
          <a:prstGeom prst="rect">
            <a:avLst/>
          </a:prstGeom>
          <a:solidFill>
            <a:srgbClr val="760076"/>
          </a:solidFill>
          <a:ln w="76200">
            <a:solidFill>
              <a:srgbClr val="EDC727"/>
            </a:solidFill>
          </a:ln>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rPr>
              <a:t>You will be able to see that your aims are being met, and this will be a blessing to you, your class, and the church as a whole.</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609600" y="1524000"/>
            <a:ext cx="7696200" cy="483209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indent="192088" algn="ctr" eaLnBrk="0" hangingPunct="0">
              <a:tabLst>
                <a:tab pos="457200" algn="l"/>
              </a:tabLst>
              <a:defRPr/>
            </a:pPr>
            <a:r>
              <a:rPr lang="en-US" sz="4400" b="1" i="1" dirty="0">
                <a:solidFill>
                  <a:srgbClr val="760076"/>
                </a:solidFill>
                <a:latin typeface="Imprint MT Shadow" pitchFamily="82" charset="0"/>
                <a:ea typeface="Times New Roman" pitchFamily="18" charset="0"/>
                <a:cs typeface="Times New Roman" pitchFamily="18" charset="0"/>
              </a:rPr>
              <a:t>“Teach me, O Lord, the way of thy statutes; and I shall keep it unto the end.  Give me understanding, and I shall keep thy law; yea, I shall observe it with my whole heart”</a:t>
            </a:r>
            <a:endParaRPr lang="en-US" sz="4400" b="1" dirty="0">
              <a:solidFill>
                <a:srgbClr val="760076"/>
              </a:solidFill>
              <a:latin typeface="Imprint MT Shadow" pitchFamily="82" charset="0"/>
              <a:ea typeface="+mn-ea"/>
            </a:endParaRPr>
          </a:p>
          <a:p>
            <a:pPr indent="192088" algn="ctr" eaLnBrk="0" hangingPunct="0">
              <a:tabLst>
                <a:tab pos="457200" algn="l"/>
              </a:tabLst>
              <a:defRPr/>
            </a:pPr>
            <a:r>
              <a:rPr lang="en-US" sz="4400" b="1" dirty="0">
                <a:solidFill>
                  <a:srgbClr val="760076"/>
                </a:solidFill>
                <a:latin typeface="Imprint MT Shadow" pitchFamily="82" charset="0"/>
                <a:ea typeface="Times New Roman" pitchFamily="18" charset="0"/>
                <a:cs typeface="Times New Roman" pitchFamily="18" charset="0"/>
              </a:rPr>
              <a:t>(Psalm 119:33-34).</a:t>
            </a:r>
            <a:endParaRPr lang="en-US" sz="4400" b="1" dirty="0">
              <a:solidFill>
                <a:srgbClr val="760076"/>
              </a:solidFill>
              <a:latin typeface="Imprint MT Shadow" pitchFamily="82" charset="0"/>
              <a:ea typeface="+mn-ea"/>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5123" name="Rectangle 3"/>
          <p:cNvSpPr>
            <a:spLocks noChangeArrowheads="1"/>
          </p:cNvSpPr>
          <p:nvPr/>
        </p:nvSpPr>
        <p:spPr bwMode="auto">
          <a:xfrm>
            <a:off x="0" y="0"/>
            <a:ext cx="5791200" cy="403187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D24E04"/>
                </a:solidFill>
                <a:latin typeface="Imprint MT Shadow" pitchFamily="82" charset="0"/>
                <a:ea typeface="Times"/>
                <a:cs typeface="Times New Roman" pitchFamily="18" charset="0"/>
              </a:rPr>
              <a:t>As we turn our hearts and efforts toward meeting the needs of our students, we should do all we possibly can to help them have a clear understanding.  Only when students understand God’s Word will they love and obey it.</a:t>
            </a:r>
            <a:endParaRPr lang="en-US" sz="3200" b="1" dirty="0">
              <a:solidFill>
                <a:srgbClr val="D24E04"/>
              </a:solidFill>
              <a:latin typeface="Imprint MT Shadow" pitchFamily="82" charset="0"/>
              <a:ea typeface="+mn-ea"/>
            </a:endParaRPr>
          </a:p>
        </p:txBody>
      </p:sp>
      <p:pic>
        <p:nvPicPr>
          <p:cNvPr id="5124" name="Picture 4" descr="C:\Users\Candra Poitras\Pictures\students_hands_raised[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8200" y="3514248"/>
            <a:ext cx="4495800" cy="3343751"/>
          </a:xfrm>
          <a:prstGeom prst="rect">
            <a:avLst/>
          </a:prstGeom>
          <a:ln>
            <a:noFill/>
          </a:ln>
          <a:effectLst>
            <a:softEdge rad="112500"/>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p:cTn id="7" dur="500" fill="hold"/>
                                        <p:tgtEl>
                                          <p:spTgt spid="5123"/>
                                        </p:tgtEl>
                                        <p:attrNameLst>
                                          <p:attrName>ppt_w</p:attrName>
                                        </p:attrNameLst>
                                      </p:cBhvr>
                                      <p:tavLst>
                                        <p:tav tm="0">
                                          <p:val>
                                            <p:fltVal val="0"/>
                                          </p:val>
                                        </p:tav>
                                        <p:tav tm="100000">
                                          <p:val>
                                            <p:strVal val="#ppt_w"/>
                                          </p:val>
                                        </p:tav>
                                      </p:tavLst>
                                    </p:anim>
                                    <p:anim calcmode="lin" valueType="num">
                                      <p:cBhvr>
                                        <p:cTn id="8" dur="500" fill="hold"/>
                                        <p:tgtEl>
                                          <p:spTgt spid="5123"/>
                                        </p:tgtEl>
                                        <p:attrNameLst>
                                          <p:attrName>ppt_h</p:attrName>
                                        </p:attrNameLst>
                                      </p:cBhvr>
                                      <p:tavLst>
                                        <p:tav tm="0">
                                          <p:val>
                                            <p:fltVal val="0"/>
                                          </p:val>
                                        </p:tav>
                                        <p:tav tm="100000">
                                          <p:val>
                                            <p:strVal val="#ppt_h"/>
                                          </p:val>
                                        </p:tav>
                                      </p:tavLst>
                                    </p:anim>
                                    <p:animEffect transition="in" filter="fade">
                                      <p:cBhvr>
                                        <p:cTn id="9" dur="500"/>
                                        <p:tgtEl>
                                          <p:spTgt spid="512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124"/>
                                        </p:tgtEl>
                                        <p:attrNameLst>
                                          <p:attrName>style.visibility</p:attrName>
                                        </p:attrNameLst>
                                      </p:cBhvr>
                                      <p:to>
                                        <p:strVal val="visible"/>
                                      </p:to>
                                    </p:set>
                                    <p:anim calcmode="lin" valueType="num">
                                      <p:cBhvr>
                                        <p:cTn id="14" dur="500" fill="hold"/>
                                        <p:tgtEl>
                                          <p:spTgt spid="5124"/>
                                        </p:tgtEl>
                                        <p:attrNameLst>
                                          <p:attrName>ppt_w</p:attrName>
                                        </p:attrNameLst>
                                      </p:cBhvr>
                                      <p:tavLst>
                                        <p:tav tm="0">
                                          <p:val>
                                            <p:fltVal val="0"/>
                                          </p:val>
                                        </p:tav>
                                        <p:tav tm="100000">
                                          <p:val>
                                            <p:strVal val="#ppt_w"/>
                                          </p:val>
                                        </p:tav>
                                      </p:tavLst>
                                    </p:anim>
                                    <p:anim calcmode="lin" valueType="num">
                                      <p:cBhvr>
                                        <p:cTn id="15" dur="500" fill="hold"/>
                                        <p:tgtEl>
                                          <p:spTgt spid="5124"/>
                                        </p:tgtEl>
                                        <p:attrNameLst>
                                          <p:attrName>ppt_h</p:attrName>
                                        </p:attrNameLst>
                                      </p:cBhvr>
                                      <p:tavLst>
                                        <p:tav tm="0">
                                          <p:val>
                                            <p:fltVal val="0"/>
                                          </p:val>
                                        </p:tav>
                                        <p:tav tm="100000">
                                          <p:val>
                                            <p:strVal val="#ppt_h"/>
                                          </p:val>
                                        </p:tav>
                                      </p:tavLst>
                                    </p:anim>
                                    <p:animEffect transition="in" filter="fade">
                                      <p:cBhvr>
                                        <p:cTn id="16"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4" name="Rectangle 3"/>
          <p:cNvSpPr/>
          <p:nvPr/>
        </p:nvSpPr>
        <p:spPr>
          <a:xfrm>
            <a:off x="152400" y="152400"/>
            <a:ext cx="4038600" cy="5016758"/>
          </a:xfrm>
          <a:prstGeom prst="rect">
            <a:avLst/>
          </a:prstGeom>
          <a:solidFill>
            <a:srgbClr val="FFFFCC"/>
          </a:solidFill>
          <a:ln w="63500">
            <a:solidFill>
              <a:srgbClr val="0070A2"/>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As we work toward being creative and presenting the gospel in a way that the people we oversee can relate to it, we must be careful that they understand what God</a:t>
            </a:r>
            <a:r>
              <a:rPr lang="ja-JP" altLang="en-US" sz="3200" b="1">
                <a:solidFill>
                  <a:srgbClr val="0070A2"/>
                </a:solidFill>
                <a:latin typeface="Imprint MT Shadow" charset="0"/>
              </a:rPr>
              <a:t>’</a:t>
            </a:r>
            <a:r>
              <a:rPr lang="en-US" sz="3200" b="1">
                <a:solidFill>
                  <a:srgbClr val="0070A2"/>
                </a:solidFill>
                <a:latin typeface="Imprint MT Shadow" charset="0"/>
              </a:rPr>
              <a:t>s Word requires of them. </a:t>
            </a:r>
          </a:p>
        </p:txBody>
      </p:sp>
      <p:sp>
        <p:nvSpPr>
          <p:cNvPr id="5" name="Rectangle 4"/>
          <p:cNvSpPr/>
          <p:nvPr/>
        </p:nvSpPr>
        <p:spPr>
          <a:xfrm>
            <a:off x="4343400" y="1143000"/>
            <a:ext cx="4572000" cy="5509200"/>
          </a:xfrm>
          <a:prstGeom prst="rect">
            <a:avLst/>
          </a:prstGeom>
          <a:solidFill>
            <a:srgbClr val="0070A2"/>
          </a:solidFill>
          <a:ln w="63500">
            <a:solidFill>
              <a:srgbClr val="FFFFCC"/>
            </a:solidFill>
          </a:ln>
          <a:scene3d>
            <a:camera prst="orthographicFront"/>
            <a:lightRig rig="threePt" dir="t"/>
          </a:scene3d>
          <a:sp3d>
            <a:bevelT w="152400" h="50800" prst="softRound"/>
          </a:sp3d>
        </p:spPr>
        <p:txBody>
          <a:bodyPr>
            <a:spAutoFit/>
          </a:bodyPr>
          <a:lstStyle/>
          <a:p>
            <a:pPr algn="ctr">
              <a:defRPr/>
            </a:pPr>
            <a:r>
              <a:rPr lang="en-US" sz="3200" b="1" dirty="0">
                <a:solidFill>
                  <a:srgbClr val="FFFFCC"/>
                </a:solidFill>
                <a:latin typeface="Imprint MT Shadow" pitchFamily="82" charset="0"/>
                <a:ea typeface="+mn-ea"/>
              </a:rPr>
              <a:t>An aim is a clear statement of what you hope to accomplish with the lesson.  The aim is designed for you, the teacher.  It gives your lesson direction and purpose, and helps you decide what methods are needed to get the point across.</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4" name="Rectangle 3"/>
          <p:cNvSpPr/>
          <p:nvPr/>
        </p:nvSpPr>
        <p:spPr>
          <a:xfrm>
            <a:off x="5029200" y="2667000"/>
            <a:ext cx="39624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If your aim is not clear, when something occurs that was not planned, you can be distracted and nothing of value will be accomplished with the lesson.</a:t>
            </a:r>
          </a:p>
        </p:txBody>
      </p:sp>
      <p:pic>
        <p:nvPicPr>
          <p:cNvPr id="7171" name="Picture 3" descr="C:\Users\Candra Poitras\Pictures\989640_f520[1].jpg"/>
          <p:cNvPicPr>
            <a:picLocks noChangeAspect="1" noChangeArrowheads="1"/>
          </p:cNvPicPr>
          <p:nvPr/>
        </p:nvPicPr>
        <p:blipFill>
          <a:blip r:embed="rId3" cstate="print"/>
          <a:srcRect/>
          <a:stretch>
            <a:fillRect/>
          </a:stretch>
        </p:blipFill>
        <p:spPr bwMode="auto">
          <a:xfrm>
            <a:off x="0" y="0"/>
            <a:ext cx="4953000" cy="4953000"/>
          </a:xfrm>
          <a:prstGeom prst="rect">
            <a:avLst/>
          </a:prstGeom>
          <a:ln>
            <a:noFill/>
          </a:ln>
          <a:effectLst>
            <a:softEdge rad="112500"/>
          </a:effectLst>
        </p:spPr>
      </p:pic>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500" fill="hold"/>
                                        <p:tgtEl>
                                          <p:spTgt spid="7171"/>
                                        </p:tgtEl>
                                        <p:attrNameLst>
                                          <p:attrName>ppt_w</p:attrName>
                                        </p:attrNameLst>
                                      </p:cBhvr>
                                      <p:tavLst>
                                        <p:tav tm="0">
                                          <p:val>
                                            <p:strVal val="#ppt_w*0.05"/>
                                          </p:val>
                                        </p:tav>
                                        <p:tav tm="100000">
                                          <p:val>
                                            <p:strVal val="#ppt_w"/>
                                          </p:val>
                                        </p:tav>
                                      </p:tavLst>
                                    </p:anim>
                                    <p:anim calcmode="lin" valueType="num">
                                      <p:cBhvr>
                                        <p:cTn id="8" dur="500" fill="hold"/>
                                        <p:tgtEl>
                                          <p:spTgt spid="7171"/>
                                        </p:tgtEl>
                                        <p:attrNameLst>
                                          <p:attrName>ppt_h</p:attrName>
                                        </p:attrNameLst>
                                      </p:cBhvr>
                                      <p:tavLst>
                                        <p:tav tm="0">
                                          <p:val>
                                            <p:strVal val="#ppt_h"/>
                                          </p:val>
                                        </p:tav>
                                        <p:tav tm="100000">
                                          <p:val>
                                            <p:strVal val="#ppt_h"/>
                                          </p:val>
                                        </p:tav>
                                      </p:tavLst>
                                    </p:anim>
                                    <p:anim calcmode="lin" valueType="num">
                                      <p:cBhvr>
                                        <p:cTn id="9" dur="500" fill="hold"/>
                                        <p:tgtEl>
                                          <p:spTgt spid="7171"/>
                                        </p:tgtEl>
                                        <p:attrNameLst>
                                          <p:attrName>ppt_x</p:attrName>
                                        </p:attrNameLst>
                                      </p:cBhvr>
                                      <p:tavLst>
                                        <p:tav tm="0">
                                          <p:val>
                                            <p:strVal val="#ppt_x-.2"/>
                                          </p:val>
                                        </p:tav>
                                        <p:tav tm="100000">
                                          <p:val>
                                            <p:strVal val="#ppt_x"/>
                                          </p:val>
                                        </p:tav>
                                      </p:tavLst>
                                    </p:anim>
                                    <p:anim calcmode="lin" valueType="num">
                                      <p:cBhvr>
                                        <p:cTn id="10" dur="500" fill="hold"/>
                                        <p:tgtEl>
                                          <p:spTgt spid="7171"/>
                                        </p:tgtEl>
                                        <p:attrNameLst>
                                          <p:attrName>ppt_y</p:attrName>
                                        </p:attrNameLst>
                                      </p:cBhvr>
                                      <p:tavLst>
                                        <p:tav tm="0">
                                          <p:val>
                                            <p:strVal val="#ppt_y"/>
                                          </p:val>
                                        </p:tav>
                                        <p:tav tm="100000">
                                          <p:val>
                                            <p:strVal val="#ppt_y"/>
                                          </p:val>
                                        </p:tav>
                                      </p:tavLst>
                                    </p:anim>
                                    <p:animEffect transition="in" filter="fade">
                                      <p:cBhvr>
                                        <p:cTn id="11" dur="500"/>
                                        <p:tgtEl>
                                          <p:spTgt spid="717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8195" name="Rectangle 3"/>
          <p:cNvSpPr>
            <a:spLocks noChangeArrowheads="1"/>
          </p:cNvSpPr>
          <p:nvPr/>
        </p:nvSpPr>
        <p:spPr bwMode="auto">
          <a:xfrm>
            <a:off x="0" y="381000"/>
            <a:ext cx="8077200" cy="107721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D24E04"/>
                </a:solidFill>
                <a:latin typeface="Imprint MT Shadow" pitchFamily="82" charset="0"/>
                <a:ea typeface="Times"/>
                <a:cs typeface="Times New Roman" pitchFamily="18" charset="0"/>
              </a:rPr>
              <a:t>There are two things that must be considered before deciding your aim.</a:t>
            </a:r>
            <a:endParaRPr lang="en-US" sz="3200" b="1" dirty="0">
              <a:solidFill>
                <a:srgbClr val="D24E04"/>
              </a:solidFill>
              <a:latin typeface="Imprint MT Shadow" pitchFamily="82" charset="0"/>
              <a:ea typeface="+mn-ea"/>
            </a:endParaRPr>
          </a:p>
        </p:txBody>
      </p:sp>
      <p:sp>
        <p:nvSpPr>
          <p:cNvPr id="8196" name="Rectangle 4"/>
          <p:cNvSpPr>
            <a:spLocks noChangeArrowheads="1"/>
          </p:cNvSpPr>
          <p:nvPr/>
        </p:nvSpPr>
        <p:spPr bwMode="auto">
          <a:xfrm>
            <a:off x="457200" y="1447800"/>
            <a:ext cx="70866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274638" algn="l"/>
              </a:tabLst>
              <a:defRPr/>
            </a:pPr>
            <a:r>
              <a:rPr lang="en-US" sz="3200" b="1" dirty="0">
                <a:solidFill>
                  <a:srgbClr val="760076"/>
                </a:solidFill>
                <a:latin typeface="Imprint MT Shadow" pitchFamily="82" charset="0"/>
                <a:ea typeface="Times" charset="0"/>
                <a:cs typeface="Times New Roman" pitchFamily="18" charset="0"/>
              </a:rPr>
              <a:t>What is the Bible story talking about?</a:t>
            </a:r>
            <a:endParaRPr lang="en-US" sz="3200" b="1" dirty="0">
              <a:solidFill>
                <a:srgbClr val="760076"/>
              </a:solidFill>
              <a:latin typeface="Imprint MT Shadow" pitchFamily="82" charset="0"/>
              <a:ea typeface="+mn-ea"/>
            </a:endParaRPr>
          </a:p>
          <a:p>
            <a:pPr eaLnBrk="0" hangingPunct="0">
              <a:buFontTx/>
              <a:buChar char="•"/>
              <a:tabLst>
                <a:tab pos="274638" algn="l"/>
              </a:tabLst>
              <a:defRPr/>
            </a:pPr>
            <a:r>
              <a:rPr lang="en-US" sz="3200" b="1" dirty="0">
                <a:solidFill>
                  <a:srgbClr val="D24E04"/>
                </a:solidFill>
                <a:latin typeface="Imprint MT Shadow" pitchFamily="82" charset="0"/>
                <a:ea typeface="Times" charset="0"/>
                <a:cs typeface="Times New Roman" pitchFamily="18" charset="0"/>
              </a:rPr>
              <a:t>What do my students need to learn from this story?</a:t>
            </a:r>
            <a:endParaRPr lang="en-US" sz="3200" b="1" dirty="0">
              <a:solidFill>
                <a:srgbClr val="D24E04"/>
              </a:solidFill>
              <a:latin typeface="Imprint MT Shadow" pitchFamily="82" charset="0"/>
              <a:ea typeface="+mn-ea"/>
            </a:endParaRPr>
          </a:p>
        </p:txBody>
      </p:sp>
      <p:sp>
        <p:nvSpPr>
          <p:cNvPr id="6" name="Rectangle 5"/>
          <p:cNvSpPr/>
          <p:nvPr/>
        </p:nvSpPr>
        <p:spPr>
          <a:xfrm>
            <a:off x="1981200" y="3581400"/>
            <a:ext cx="7010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The best source of reference for checking your Bible story is—you guessed it—the Bible.  God’s Word gives a clear picture of every Bible story.  Make sure that what you teach agrees with what the Word of God says.</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fill="hold"/>
                                        <p:tgtEl>
                                          <p:spTgt spid="819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819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819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4" name="Rectangle 3"/>
          <p:cNvSpPr/>
          <p:nvPr/>
        </p:nvSpPr>
        <p:spPr>
          <a:xfrm>
            <a:off x="228600" y="152400"/>
            <a:ext cx="5181600" cy="3046988"/>
          </a:xfrm>
          <a:prstGeom prst="rect">
            <a:avLst/>
          </a:prstGeom>
          <a:solidFill>
            <a:srgbClr val="0070A2"/>
          </a:solidFill>
          <a:ln w="63500">
            <a:solidFill>
              <a:srgbClr val="EDC727"/>
            </a:solidFill>
          </a:ln>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rPr>
              <a:t>When you know what the Bible says in any given story, you can then search for the things in that story that will help your students in their daily lives. </a:t>
            </a:r>
          </a:p>
        </p:txBody>
      </p:sp>
      <p:sp>
        <p:nvSpPr>
          <p:cNvPr id="5" name="Rectangle 4"/>
          <p:cNvSpPr/>
          <p:nvPr/>
        </p:nvSpPr>
        <p:spPr>
          <a:xfrm>
            <a:off x="3505200" y="3581400"/>
            <a:ext cx="5410200" cy="3046988"/>
          </a:xfrm>
          <a:prstGeom prst="rect">
            <a:avLst/>
          </a:prstGeom>
          <a:solidFill>
            <a:srgbClr val="EDC727"/>
          </a:solidFill>
          <a:ln w="63500">
            <a:solidFill>
              <a:srgbClr val="0070A2"/>
            </a:solidFill>
          </a:ln>
          <a:scene3d>
            <a:camera prst="orthographicFront"/>
            <a:lightRig rig="threePt" dir="t"/>
          </a:scene3d>
          <a:sp3d>
            <a:bevelT/>
          </a:sp3d>
        </p:spPr>
        <p:txBody>
          <a:bodyPr>
            <a:spAutoFit/>
          </a:bodyPr>
          <a:lstStyle/>
          <a:p>
            <a:pPr algn="ctr">
              <a:defRPr/>
            </a:pPr>
            <a:r>
              <a:rPr lang="en-US" sz="3200" b="1" dirty="0">
                <a:solidFill>
                  <a:srgbClr val="0070A2"/>
                </a:solidFill>
                <a:latin typeface="Imprint MT Shadow" pitchFamily="82" charset="0"/>
                <a:ea typeface="+mn-ea"/>
              </a:rPr>
              <a:t>There must always be a time of prayer and seeking the face of God before deciding on a lesson aim.  Sometimes, only God knows the things that your students need.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6" name="Flowchart: Alternate Process 5"/>
          <p:cNvSpPr/>
          <p:nvPr/>
        </p:nvSpPr>
        <p:spPr>
          <a:xfrm>
            <a:off x="990600" y="3048000"/>
            <a:ext cx="7239000" cy="3581400"/>
          </a:xfrm>
          <a:prstGeom prst="flowChartAlternateProcess">
            <a:avLst/>
          </a:prstGeom>
          <a:solidFill>
            <a:srgbClr val="D24E04"/>
          </a:solidFill>
          <a:ln w="63500">
            <a:solidFill>
              <a:srgbClr val="EDC727"/>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400" b="1" dirty="0">
                <a:solidFill>
                  <a:srgbClr val="EDC727"/>
                </a:solidFill>
                <a:latin typeface="Imprint MT Shadow" pitchFamily="82" charset="0"/>
              </a:rPr>
              <a:t>In Christian education, the major aim of the church is to share the Word of God so that every person who hears it will listen, obey, and learn how to use it.</a:t>
            </a:r>
            <a:endParaRPr lang="en-US" sz="3400" b="1" dirty="0">
              <a:solidFill>
                <a:srgbClr val="EDC727"/>
              </a:solidFill>
              <a:latin typeface="Imprint MT Shadow" pitchFamily="82" charset="0"/>
            </a:endParaRPr>
          </a:p>
        </p:txBody>
      </p:sp>
      <p:sp>
        <p:nvSpPr>
          <p:cNvPr id="7" name="Rounded Rectangle 6"/>
          <p:cNvSpPr/>
          <p:nvPr/>
        </p:nvSpPr>
        <p:spPr>
          <a:xfrm>
            <a:off x="1905000" y="152400"/>
            <a:ext cx="5181600" cy="2743200"/>
          </a:xfrm>
          <a:prstGeom prst="roundRect">
            <a:avLst/>
          </a:prstGeom>
          <a:solidFill>
            <a:srgbClr val="EDC727"/>
          </a:solidFill>
          <a:ln w="63500">
            <a:solidFill>
              <a:srgbClr val="D24E04"/>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rgbClr val="D24E04"/>
                </a:solidFill>
                <a:latin typeface="Imprint MT Shadow" pitchFamily="82" charset="0"/>
              </a:rPr>
              <a:t>Every teacher is responsible for helping fulfill the aims of the church.  </a:t>
            </a:r>
            <a:endParaRPr lang="en-US" sz="3200" b="1" dirty="0">
              <a:solidFill>
                <a:srgbClr val="D24E04"/>
              </a:solidFill>
              <a:latin typeface="Imprint MT Shadow" pitchFamily="82" charset="0"/>
            </a:endParaRP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3"/>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10: Aim for Understanding</a:t>
            </a:r>
            <a:endParaRPr lang="en-US" sz="1200" b="1" dirty="0">
              <a:solidFill>
                <a:srgbClr val="0070A2"/>
              </a:solidFill>
              <a:latin typeface="Stencil" pitchFamily="82" charset="0"/>
              <a:ea typeface="+mn-ea"/>
            </a:endParaRPr>
          </a:p>
        </p:txBody>
      </p:sp>
      <p:sp>
        <p:nvSpPr>
          <p:cNvPr id="11267" name="Rectangle 3"/>
          <p:cNvSpPr>
            <a:spLocks noChangeArrowheads="1"/>
          </p:cNvSpPr>
          <p:nvPr/>
        </p:nvSpPr>
        <p:spPr bwMode="auto">
          <a:xfrm>
            <a:off x="228600" y="228600"/>
            <a:ext cx="87630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304800" algn="l"/>
              </a:tabLst>
            </a:pPr>
            <a:r>
              <a:rPr lang="en-US" sz="3200" b="1">
                <a:solidFill>
                  <a:srgbClr val="FFFFCC"/>
                </a:solidFill>
                <a:latin typeface="Imprint MT Shadow" charset="0"/>
                <a:ea typeface="Times" charset="0"/>
                <a:cs typeface="Times New Roman" charset="0"/>
              </a:rPr>
              <a:t>All teaching should be done with the aim of winning souls to Christ.</a:t>
            </a:r>
          </a:p>
          <a:p>
            <a:pPr lvl="1" eaLnBrk="0" hangingPunct="0">
              <a:buFontTx/>
              <a:buChar char="•"/>
              <a:tabLst>
                <a:tab pos="304800" algn="l"/>
              </a:tabLst>
            </a:pPr>
            <a:r>
              <a:rPr lang="en-US" sz="3200" b="1">
                <a:solidFill>
                  <a:srgbClr val="760076"/>
                </a:solidFill>
                <a:latin typeface="Imprint MT Shadow" charset="0"/>
                <a:ea typeface="Times" charset="0"/>
                <a:cs typeface="Times New Roman" charset="0"/>
              </a:rPr>
              <a:t>All teaching should include the beautiful fact of Christ</a:t>
            </a:r>
            <a:r>
              <a:rPr lang="ja-JP" altLang="en-US" sz="3200" b="1">
                <a:solidFill>
                  <a:srgbClr val="760076"/>
                </a:solidFill>
                <a:latin typeface="Imprint MT Shadow" charset="0"/>
                <a:ea typeface="Times" charset="0"/>
                <a:cs typeface="Times New Roman" charset="0"/>
              </a:rPr>
              <a:t>’</a:t>
            </a:r>
            <a:r>
              <a:rPr lang="en-US" sz="3200" b="1">
                <a:solidFill>
                  <a:srgbClr val="760076"/>
                </a:solidFill>
                <a:latin typeface="Imprint MT Shadow" charset="0"/>
                <a:ea typeface="Times" charset="0"/>
                <a:cs typeface="Times New Roman" charset="0"/>
              </a:rPr>
              <a:t>s provision for </a:t>
            </a:r>
            <a:r>
              <a:rPr lang="ja-JP" altLang="en-US" sz="3200" b="1">
                <a:solidFill>
                  <a:srgbClr val="760076"/>
                </a:solidFill>
                <a:latin typeface="Imprint MT Shadow" charset="0"/>
                <a:ea typeface="Times" charset="0"/>
                <a:cs typeface="Times New Roman" charset="0"/>
              </a:rPr>
              <a:t>“</a:t>
            </a:r>
            <a:r>
              <a:rPr lang="en-US" sz="3200" b="1">
                <a:solidFill>
                  <a:srgbClr val="760076"/>
                </a:solidFill>
                <a:latin typeface="Imprint MT Shadow" charset="0"/>
                <a:ea typeface="Times" charset="0"/>
                <a:cs typeface="Times New Roman" charset="0"/>
              </a:rPr>
              <a:t>abundant</a:t>
            </a:r>
            <a:r>
              <a:rPr lang="ja-JP" altLang="en-US" sz="3200" b="1">
                <a:solidFill>
                  <a:srgbClr val="760076"/>
                </a:solidFill>
                <a:latin typeface="Imprint MT Shadow" charset="0"/>
                <a:ea typeface="Times" charset="0"/>
                <a:cs typeface="Times New Roman" charset="0"/>
              </a:rPr>
              <a:t>”</a:t>
            </a:r>
            <a:r>
              <a:rPr lang="en-US" sz="3200" b="1">
                <a:solidFill>
                  <a:srgbClr val="760076"/>
                </a:solidFill>
                <a:latin typeface="Imprint MT Shadow" charset="0"/>
                <a:ea typeface="Times" charset="0"/>
                <a:cs typeface="Times New Roman" charset="0"/>
              </a:rPr>
              <a:t> life.  We have the opportunity of living in a full and joyful way—following Jesus!</a:t>
            </a:r>
            <a:endParaRPr lang="en-US" sz="3200" b="1">
              <a:solidFill>
                <a:srgbClr val="760076"/>
              </a:solidFill>
              <a:latin typeface="Imprint MT Shadow" charset="0"/>
            </a:endParaRPr>
          </a:p>
          <a:p>
            <a:pPr lvl="2" eaLnBrk="0" hangingPunct="0">
              <a:buFontTx/>
              <a:buChar char="•"/>
              <a:tabLst>
                <a:tab pos="304800" algn="l"/>
              </a:tabLst>
            </a:pPr>
            <a:r>
              <a:rPr lang="en-US" sz="3200" b="1">
                <a:solidFill>
                  <a:srgbClr val="0070A2"/>
                </a:solidFill>
                <a:latin typeface="Imprint MT Shadow" charset="0"/>
                <a:cs typeface="Times" charset="0"/>
              </a:rPr>
              <a:t>We should help each student find God</a:t>
            </a:r>
            <a:r>
              <a:rPr lang="ja-JP" altLang="en-US" sz="3200" b="1">
                <a:solidFill>
                  <a:srgbClr val="0070A2"/>
                </a:solidFill>
                <a:latin typeface="Imprint MT Shadow" charset="0"/>
                <a:cs typeface="Times" charset="0"/>
              </a:rPr>
              <a:t>’</a:t>
            </a:r>
            <a:r>
              <a:rPr lang="en-US" sz="3200" b="1">
                <a:solidFill>
                  <a:srgbClr val="0070A2"/>
                </a:solidFill>
                <a:latin typeface="Imprint MT Shadow" charset="0"/>
                <a:cs typeface="Times" charset="0"/>
              </a:rPr>
              <a:t>s will for his life.</a:t>
            </a:r>
            <a:endParaRPr lang="en-US" sz="3200" b="1">
              <a:solidFill>
                <a:srgbClr val="0070A2"/>
              </a:solidFill>
              <a:latin typeface="Imprint MT Shadow" charset="0"/>
            </a:endParaRPr>
          </a:p>
        </p:txBody>
      </p:sp>
      <p:sp>
        <p:nvSpPr>
          <p:cNvPr id="11268" name="Rectangle 4"/>
          <p:cNvSpPr>
            <a:spLocks noChangeArrowheads="1"/>
          </p:cNvSpPr>
          <p:nvPr/>
        </p:nvSpPr>
        <p:spPr bwMode="auto">
          <a:xfrm>
            <a:off x="1676400" y="4114800"/>
            <a:ext cx="7315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Tx/>
              <a:buChar char="•"/>
              <a:tabLst>
                <a:tab pos="304800" algn="l"/>
              </a:tabLst>
            </a:pPr>
            <a:r>
              <a:rPr lang="en-US" sz="3200" b="1">
                <a:solidFill>
                  <a:srgbClr val="D24E04"/>
                </a:solidFill>
                <a:latin typeface="Imprint MT Shadow" charset="0"/>
                <a:ea typeface="Times" charset="0"/>
                <a:cs typeface="Times New Roman" charset="0"/>
              </a:rPr>
              <a:t>An underlying purpose in Christian education is to encourage and train students to worship God.  Worship simply means </a:t>
            </a:r>
            <a:r>
              <a:rPr lang="ja-JP" altLang="en-US" sz="3200" b="1">
                <a:solidFill>
                  <a:srgbClr val="D24E04"/>
                </a:solidFill>
                <a:latin typeface="Imprint MT Shadow" charset="0"/>
                <a:ea typeface="Times" charset="0"/>
                <a:cs typeface="Times New Roman" charset="0"/>
              </a:rPr>
              <a:t>“</a:t>
            </a:r>
            <a:r>
              <a:rPr lang="en-US" sz="3200" b="1">
                <a:solidFill>
                  <a:srgbClr val="D24E04"/>
                </a:solidFill>
                <a:latin typeface="Imprint MT Shadow" charset="0"/>
                <a:ea typeface="Times" charset="0"/>
                <a:cs typeface="Times New Roman" charset="0"/>
              </a:rPr>
              <a:t>fellowship with God</a:t>
            </a:r>
            <a:r>
              <a:rPr lang="ja-JP" altLang="en-US" sz="3200" b="1">
                <a:solidFill>
                  <a:srgbClr val="D24E04"/>
                </a:solidFill>
                <a:latin typeface="Imprint MT Shadow" charset="0"/>
                <a:ea typeface="Times" charset="0"/>
                <a:cs typeface="Times New Roman" charset="0"/>
              </a:rPr>
              <a:t>”</a:t>
            </a:r>
            <a:r>
              <a:rPr lang="en-US" sz="3200" b="1">
                <a:solidFill>
                  <a:srgbClr val="D24E04"/>
                </a:solidFill>
                <a:latin typeface="Imprint MT Shadow" charset="0"/>
                <a:ea typeface="Times" charset="0"/>
                <a:cs typeface="Times New Roman" charset="0"/>
              </a:rPr>
              <a:t> and without it, no one can draw close to Him.  </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1267">
                                            <p:txEl>
                                              <p:pRg st="0" end="0"/>
                                            </p:txEl>
                                          </p:spTgt>
                                        </p:tgtEl>
                                        <p:attrNameLst>
                                          <p:attrName>ppt_x</p:attrName>
                                        </p:attrNameLst>
                                      </p:cBhvr>
                                    </p:anim>
                                    <p:anim from="0" to="-1.0" calcmode="lin" valueType="num">
                                      <p:cBhvr>
                                        <p:cTn id="8" dur="200" decel="50000" autoRev="1" fill="hold">
                                          <p:stCondLst>
                                            <p:cond delay="600"/>
                                          </p:stCondLst>
                                        </p:cTn>
                                        <p:tgtEl>
                                          <p:spTgt spid="11267">
                                            <p:txEl>
                                              <p:pRg st="0" end="0"/>
                                            </p:txEl>
                                          </p:spTgt>
                                        </p:tgtEl>
                                        <p:attrNameLst>
                                          <p:attrName>xshear</p:attrName>
                                        </p:attrNameLst>
                                      </p:cBhvr>
                                    </p:anim>
                                    <p:animScale>
                                      <p:cBhvr>
                                        <p:cTn id="9" dur="200" decel="100000" autoRev="1" fill="hold">
                                          <p:stCondLst>
                                            <p:cond delay="600"/>
                                          </p:stCondLst>
                                        </p:cTn>
                                        <p:tgtEl>
                                          <p:spTgt spid="11267">
                                            <p:txEl>
                                              <p:pRg st="0" end="0"/>
                                            </p:txEl>
                                          </p:spTgt>
                                        </p:tgtEl>
                                      </p:cBhvr>
                                      <p:from x="100000" y="100000"/>
                                      <p:to x="80000" y="100000"/>
                                    </p:animScale>
                                    <p:anim by="(#ppt_h/3+#ppt_w*0.1)" calcmode="lin" valueType="num">
                                      <p:cBhvr additive="sum">
                                        <p:cTn id="10" dur="200" decel="100000" autoRev="1" fill="hold">
                                          <p:stCondLst>
                                            <p:cond delay="600"/>
                                          </p:stCondLst>
                                        </p:cTn>
                                        <p:tgtEl>
                                          <p:spTgt spid="11267">
                                            <p:txEl>
                                              <p:pRg st="0" end="0"/>
                                            </p:txEl>
                                          </p:spTgt>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1267">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11267">
                                            <p:txEl>
                                              <p:pRg st="1" end="1"/>
                                            </p:txEl>
                                          </p:spTgt>
                                        </p:tgtEl>
                                        <p:attrNameLst>
                                          <p:attrName>ppt_x</p:attrName>
                                        </p:attrNameLst>
                                      </p:cBhvr>
                                    </p:anim>
                                    <p:anim from="0" to="-1.0" calcmode="lin" valueType="num">
                                      <p:cBhvr>
                                        <p:cTn id="16" dur="200" decel="50000" autoRev="1" fill="hold">
                                          <p:stCondLst>
                                            <p:cond delay="600"/>
                                          </p:stCondLst>
                                        </p:cTn>
                                        <p:tgtEl>
                                          <p:spTgt spid="11267">
                                            <p:txEl>
                                              <p:pRg st="1" end="1"/>
                                            </p:txEl>
                                          </p:spTgt>
                                        </p:tgtEl>
                                        <p:attrNameLst>
                                          <p:attrName>xshear</p:attrName>
                                        </p:attrNameLst>
                                      </p:cBhvr>
                                    </p:anim>
                                    <p:animScale>
                                      <p:cBhvr>
                                        <p:cTn id="17" dur="200" decel="100000" autoRev="1" fill="hold">
                                          <p:stCondLst>
                                            <p:cond delay="600"/>
                                          </p:stCondLst>
                                        </p:cTn>
                                        <p:tgtEl>
                                          <p:spTgt spid="11267">
                                            <p:txEl>
                                              <p:pRg st="1" end="1"/>
                                            </p:txEl>
                                          </p:spTgt>
                                        </p:tgtEl>
                                      </p:cBhvr>
                                      <p:from x="100000" y="100000"/>
                                      <p:to x="80000" y="100000"/>
                                    </p:animScale>
                                    <p:anim by="(#ppt_h/3+#ppt_w*0.1)" calcmode="lin" valueType="num">
                                      <p:cBhvr additive="sum">
                                        <p:cTn id="18" dur="200" decel="100000" autoRev="1" fill="hold">
                                          <p:stCondLst>
                                            <p:cond delay="600"/>
                                          </p:stCondLst>
                                        </p:cTn>
                                        <p:tgtEl>
                                          <p:spTgt spid="11267">
                                            <p:txEl>
                                              <p:pRg st="1" end="1"/>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1267">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11267">
                                            <p:txEl>
                                              <p:pRg st="2" end="2"/>
                                            </p:txEl>
                                          </p:spTgt>
                                        </p:tgtEl>
                                        <p:attrNameLst>
                                          <p:attrName>ppt_x</p:attrName>
                                        </p:attrNameLst>
                                      </p:cBhvr>
                                    </p:anim>
                                    <p:anim from="0" to="-1.0" calcmode="lin" valueType="num">
                                      <p:cBhvr>
                                        <p:cTn id="24" dur="200" decel="50000" autoRev="1" fill="hold">
                                          <p:stCondLst>
                                            <p:cond delay="600"/>
                                          </p:stCondLst>
                                        </p:cTn>
                                        <p:tgtEl>
                                          <p:spTgt spid="11267">
                                            <p:txEl>
                                              <p:pRg st="2" end="2"/>
                                            </p:txEl>
                                          </p:spTgt>
                                        </p:tgtEl>
                                        <p:attrNameLst>
                                          <p:attrName>xshear</p:attrName>
                                        </p:attrNameLst>
                                      </p:cBhvr>
                                    </p:anim>
                                    <p:animScale>
                                      <p:cBhvr>
                                        <p:cTn id="25" dur="200" decel="100000" autoRev="1" fill="hold">
                                          <p:stCondLst>
                                            <p:cond delay="600"/>
                                          </p:stCondLst>
                                        </p:cTn>
                                        <p:tgtEl>
                                          <p:spTgt spid="11267">
                                            <p:txEl>
                                              <p:pRg st="2" end="2"/>
                                            </p:txEl>
                                          </p:spTgt>
                                        </p:tgtEl>
                                      </p:cBhvr>
                                      <p:from x="100000" y="100000"/>
                                      <p:to x="80000" y="100000"/>
                                    </p:animScale>
                                    <p:anim by="(#ppt_h/3+#ppt_w*0.1)" calcmode="lin" valueType="num">
                                      <p:cBhvr additive="sum">
                                        <p:cTn id="26" dur="200" decel="100000" autoRev="1" fill="hold">
                                          <p:stCondLst>
                                            <p:cond delay="600"/>
                                          </p:stCondLst>
                                        </p:cTn>
                                        <p:tgtEl>
                                          <p:spTgt spid="11267">
                                            <p:txEl>
                                              <p:pRg st="2" end="2"/>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1268">
                                            <p:txEl>
                                              <p:pRg st="0" end="0"/>
                                            </p:txEl>
                                          </p:spTgt>
                                        </p:tgtEl>
                                        <p:attrNameLst>
                                          <p:attrName>style.visibility</p:attrName>
                                        </p:attrNameLst>
                                      </p:cBhvr>
                                      <p:to>
                                        <p:strVal val="visible"/>
                                      </p:to>
                                    </p:set>
                                    <p:anim from="(-#ppt_w/2)" to="(#ppt_x)" calcmode="lin" valueType="num">
                                      <p:cBhvr>
                                        <p:cTn id="31" dur="600" fill="hold">
                                          <p:stCondLst>
                                            <p:cond delay="0"/>
                                          </p:stCondLst>
                                        </p:cTn>
                                        <p:tgtEl>
                                          <p:spTgt spid="11268">
                                            <p:txEl>
                                              <p:pRg st="0" end="0"/>
                                            </p:txEl>
                                          </p:spTgt>
                                        </p:tgtEl>
                                        <p:attrNameLst>
                                          <p:attrName>ppt_x</p:attrName>
                                        </p:attrNameLst>
                                      </p:cBhvr>
                                    </p:anim>
                                    <p:anim from="0" to="-1.0" calcmode="lin" valueType="num">
                                      <p:cBhvr>
                                        <p:cTn id="32" dur="200" decel="50000" autoRev="1" fill="hold">
                                          <p:stCondLst>
                                            <p:cond delay="600"/>
                                          </p:stCondLst>
                                        </p:cTn>
                                        <p:tgtEl>
                                          <p:spTgt spid="11268">
                                            <p:txEl>
                                              <p:pRg st="0" end="0"/>
                                            </p:txEl>
                                          </p:spTgt>
                                        </p:tgtEl>
                                        <p:attrNameLst>
                                          <p:attrName>xshear</p:attrName>
                                        </p:attrNameLst>
                                      </p:cBhvr>
                                    </p:anim>
                                    <p:animScale>
                                      <p:cBhvr>
                                        <p:cTn id="33" dur="200" decel="100000" autoRev="1" fill="hold">
                                          <p:stCondLst>
                                            <p:cond delay="600"/>
                                          </p:stCondLst>
                                        </p:cTn>
                                        <p:tgtEl>
                                          <p:spTgt spid="11268">
                                            <p:txEl>
                                              <p:pRg st="0" end="0"/>
                                            </p:txEl>
                                          </p:spTgt>
                                        </p:tgtEl>
                                      </p:cBhvr>
                                      <p:from x="100000" y="100000"/>
                                      <p:to x="80000" y="100000"/>
                                    </p:animScale>
                                    <p:anim by="(#ppt_h/3+#ppt_w*0.1)" calcmode="lin" valueType="num">
                                      <p:cBhvr additive="sum">
                                        <p:cTn id="34" dur="200" decel="100000" autoRev="1" fill="hold">
                                          <p:stCondLst>
                                            <p:cond delay="600"/>
                                          </p:stCondLst>
                                        </p:cTn>
                                        <p:tgtEl>
                                          <p:spTgt spid="11268">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414</TotalTime>
  <Words>943</Words>
  <Application>Microsoft Macintosh PowerPoint</Application>
  <PresentationFormat>On-screen Show (4:3)</PresentationFormat>
  <Paragraphs>51</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2018-02-16T21:34:06Z</dcterms:modified>
</cp:coreProperties>
</file>