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75" r:id="rId6"/>
    <p:sldId id="266" r:id="rId7"/>
    <p:sldId id="276" r:id="rId8"/>
    <p:sldId id="267" r:id="rId9"/>
    <p:sldId id="274" r:id="rId10"/>
    <p:sldId id="265" r:id="rId11"/>
    <p:sldId id="277" r:id="rId12"/>
    <p:sldId id="264" r:id="rId13"/>
    <p:sldId id="278" r:id="rId14"/>
    <p:sldId id="263" r:id="rId15"/>
    <p:sldId id="279" r:id="rId16"/>
    <p:sldId id="268" r:id="rId17"/>
    <p:sldId id="280"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E7908"/>
    <a:srgbClr val="760076"/>
    <a:srgbClr val="0070A2"/>
    <a:srgbClr val="EDC727"/>
    <a:srgbClr val="D24E04"/>
    <a:srgbClr val="FFFFCC"/>
    <a:srgbClr val="006699"/>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94660"/>
  </p:normalViewPr>
  <p:slideViewPr>
    <p:cSldViewPr>
      <p:cViewPr varScale="1">
        <p:scale>
          <a:sx n="67" d="100"/>
          <a:sy n="67" d="100"/>
        </p:scale>
        <p:origin x="-15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3429000"/>
            <a:ext cx="8153400" cy="1066800"/>
          </a:xfrm>
        </p:spPr>
        <p:txBody>
          <a:bodyPr/>
          <a:lstStyle>
            <a:lvl1pPr>
              <a:defRPr sz="4800" b="1">
                <a:solidFill>
                  <a:srgbClr val="FFE173"/>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52400" y="4495800"/>
            <a:ext cx="5257800" cy="685800"/>
          </a:xfrm>
        </p:spPr>
        <p:txBody>
          <a:bodyPr/>
          <a:lstStyle>
            <a:lvl1pPr marL="0" indent="0">
              <a:buFontTx/>
              <a:buNone/>
              <a:defRPr>
                <a:solidFill>
                  <a:schemeClr val="bg1"/>
                </a:solidFill>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6AD02F85-58D6-8748-AA52-605A7BD4C24B}" type="slidenum">
              <a:rPr lang="en-US"/>
              <a:pPr/>
              <a:t>‹#›</a:t>
            </a:fld>
            <a:endParaRPr lang="en-US"/>
          </a:p>
        </p:txBody>
      </p:sp>
    </p:spTree>
    <p:extLst>
      <p:ext uri="{BB962C8B-B14F-4D97-AF65-F5344CB8AC3E}">
        <p14:creationId xmlns:p14="http://schemas.microsoft.com/office/powerpoint/2010/main" val="2326208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D465373-9992-9A4A-9E76-8FFCE7D48231}" type="slidenum">
              <a:rPr lang="en-US"/>
              <a:pPr/>
              <a:t>‹#›</a:t>
            </a:fld>
            <a:endParaRPr lang="en-US"/>
          </a:p>
        </p:txBody>
      </p:sp>
    </p:spTree>
    <p:extLst>
      <p:ext uri="{BB962C8B-B14F-4D97-AF65-F5344CB8AC3E}">
        <p14:creationId xmlns:p14="http://schemas.microsoft.com/office/powerpoint/2010/main" val="3753273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41D0500F-0053-D148-9E8F-0D6DFF6C7A8D}" type="slidenum">
              <a:rPr lang="en-US"/>
              <a:pPr/>
              <a:t>‹#›</a:t>
            </a:fld>
            <a:endParaRPr lang="en-US"/>
          </a:p>
        </p:txBody>
      </p:sp>
    </p:spTree>
    <p:extLst>
      <p:ext uri="{BB962C8B-B14F-4D97-AF65-F5344CB8AC3E}">
        <p14:creationId xmlns:p14="http://schemas.microsoft.com/office/powerpoint/2010/main" val="386714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9AA0EA2-BB6B-5349-8A95-E32081EA3B63}" type="slidenum">
              <a:rPr lang="en-US"/>
              <a:pPr/>
              <a:t>‹#›</a:t>
            </a:fld>
            <a:endParaRPr lang="en-US"/>
          </a:p>
        </p:txBody>
      </p:sp>
    </p:spTree>
    <p:extLst>
      <p:ext uri="{BB962C8B-B14F-4D97-AF65-F5344CB8AC3E}">
        <p14:creationId xmlns:p14="http://schemas.microsoft.com/office/powerpoint/2010/main" val="3244278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E4E3D2A5-549A-3D4E-8FCF-0E275543798D}" type="slidenum">
              <a:rPr lang="en-US"/>
              <a:pPr/>
              <a:t>‹#›</a:t>
            </a:fld>
            <a:endParaRPr lang="en-US"/>
          </a:p>
        </p:txBody>
      </p:sp>
    </p:spTree>
    <p:extLst>
      <p:ext uri="{BB962C8B-B14F-4D97-AF65-F5344CB8AC3E}">
        <p14:creationId xmlns:p14="http://schemas.microsoft.com/office/powerpoint/2010/main" val="673253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1E844852-E203-9045-A7EA-197BFD34ABD4}" type="slidenum">
              <a:rPr lang="en-US"/>
              <a:pPr/>
              <a:t>‹#›</a:t>
            </a:fld>
            <a:endParaRPr lang="en-US"/>
          </a:p>
        </p:txBody>
      </p:sp>
    </p:spTree>
    <p:extLst>
      <p:ext uri="{BB962C8B-B14F-4D97-AF65-F5344CB8AC3E}">
        <p14:creationId xmlns:p14="http://schemas.microsoft.com/office/powerpoint/2010/main" val="2167729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9DD6A430-2791-FE4B-8945-61D6D34F9F01}" type="slidenum">
              <a:rPr lang="en-US"/>
              <a:pPr/>
              <a:t>‹#›</a:t>
            </a:fld>
            <a:endParaRPr lang="en-US"/>
          </a:p>
        </p:txBody>
      </p:sp>
    </p:spTree>
    <p:extLst>
      <p:ext uri="{BB962C8B-B14F-4D97-AF65-F5344CB8AC3E}">
        <p14:creationId xmlns:p14="http://schemas.microsoft.com/office/powerpoint/2010/main" val="28233351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4321F33F-3E35-E546-9C32-E0AC1A88B422}" type="slidenum">
              <a:rPr lang="en-US"/>
              <a:pPr/>
              <a:t>‹#›</a:t>
            </a:fld>
            <a:endParaRPr lang="en-US"/>
          </a:p>
        </p:txBody>
      </p:sp>
    </p:spTree>
    <p:extLst>
      <p:ext uri="{BB962C8B-B14F-4D97-AF65-F5344CB8AC3E}">
        <p14:creationId xmlns:p14="http://schemas.microsoft.com/office/powerpoint/2010/main" val="3126355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966B9B31-79A3-1E4F-A9B8-6D5CEA9D1903}" type="slidenum">
              <a:rPr lang="en-US"/>
              <a:pPr/>
              <a:t>‹#›</a:t>
            </a:fld>
            <a:endParaRPr lang="en-US"/>
          </a:p>
        </p:txBody>
      </p:sp>
    </p:spTree>
    <p:extLst>
      <p:ext uri="{BB962C8B-B14F-4D97-AF65-F5344CB8AC3E}">
        <p14:creationId xmlns:p14="http://schemas.microsoft.com/office/powerpoint/2010/main" val="1808035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8247C49E-1AD6-5B4C-ACB8-62562C511621}" type="slidenum">
              <a:rPr lang="en-US"/>
              <a:pPr/>
              <a:t>‹#›</a:t>
            </a:fld>
            <a:endParaRPr lang="en-US"/>
          </a:p>
        </p:txBody>
      </p:sp>
    </p:spTree>
    <p:extLst>
      <p:ext uri="{BB962C8B-B14F-4D97-AF65-F5344CB8AC3E}">
        <p14:creationId xmlns:p14="http://schemas.microsoft.com/office/powerpoint/2010/main" val="4062320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7094A930-AE55-364F-BF49-E3985F558457}" type="slidenum">
              <a:rPr lang="en-US"/>
              <a:pPr/>
              <a:t>‹#›</a:t>
            </a:fld>
            <a:endParaRPr lang="en-US"/>
          </a:p>
        </p:txBody>
      </p:sp>
    </p:spTree>
    <p:extLst>
      <p:ext uri="{BB962C8B-B14F-4D97-AF65-F5344CB8AC3E}">
        <p14:creationId xmlns:p14="http://schemas.microsoft.com/office/powerpoint/2010/main" val="403803868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BAE1177-B78C-8245-96D9-A99F0BC8165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rtl="0" eaLnBrk="0" fontAlgn="base" hangingPunct="0">
        <a:spcBef>
          <a:spcPct val="0"/>
        </a:spcBef>
        <a:spcAft>
          <a:spcPct val="0"/>
        </a:spcAft>
        <a:defRPr sz="4000">
          <a:solidFill>
            <a:srgbClr val="336699"/>
          </a:solidFill>
          <a:latin typeface="+mj-lt"/>
          <a:ea typeface="ＭＳ Ｐゴシック" charset="0"/>
          <a:cs typeface="+mj-cs"/>
        </a:defRPr>
      </a:lvl1pPr>
      <a:lvl2pPr algn="l" rtl="0" eaLnBrk="0" fontAlgn="base" hangingPunct="0">
        <a:spcBef>
          <a:spcPct val="0"/>
        </a:spcBef>
        <a:spcAft>
          <a:spcPct val="0"/>
        </a:spcAft>
        <a:defRPr sz="4000">
          <a:solidFill>
            <a:srgbClr val="336699"/>
          </a:solidFill>
          <a:latin typeface="Times New Roman" pitchFamily="18" charset="0"/>
          <a:ea typeface="ＭＳ Ｐゴシック" charset="0"/>
        </a:defRPr>
      </a:lvl2pPr>
      <a:lvl3pPr algn="l" rtl="0" eaLnBrk="0" fontAlgn="base" hangingPunct="0">
        <a:spcBef>
          <a:spcPct val="0"/>
        </a:spcBef>
        <a:spcAft>
          <a:spcPct val="0"/>
        </a:spcAft>
        <a:defRPr sz="4000">
          <a:solidFill>
            <a:srgbClr val="336699"/>
          </a:solidFill>
          <a:latin typeface="Times New Roman" pitchFamily="18" charset="0"/>
          <a:ea typeface="ＭＳ Ｐゴシック" charset="0"/>
        </a:defRPr>
      </a:lvl3pPr>
      <a:lvl4pPr algn="l" rtl="0" eaLnBrk="0" fontAlgn="base" hangingPunct="0">
        <a:spcBef>
          <a:spcPct val="0"/>
        </a:spcBef>
        <a:spcAft>
          <a:spcPct val="0"/>
        </a:spcAft>
        <a:defRPr sz="4000">
          <a:solidFill>
            <a:srgbClr val="336699"/>
          </a:solidFill>
          <a:latin typeface="Times New Roman" pitchFamily="18" charset="0"/>
          <a:ea typeface="ＭＳ Ｐゴシック" charset="0"/>
        </a:defRPr>
      </a:lvl4pPr>
      <a:lvl5pPr algn="l" rtl="0" eaLnBrk="0" fontAlgn="base" hangingPunct="0">
        <a:spcBef>
          <a:spcPct val="0"/>
        </a:spcBef>
        <a:spcAft>
          <a:spcPct val="0"/>
        </a:spcAft>
        <a:defRPr sz="4000">
          <a:solidFill>
            <a:srgbClr val="336699"/>
          </a:solidFill>
          <a:latin typeface="Times New Roman" pitchFamily="18" charset="0"/>
          <a:ea typeface="ＭＳ Ｐゴシック" charset="0"/>
        </a:defRPr>
      </a:lvl5pPr>
      <a:lvl6pPr marL="457200" algn="l" rtl="0" eaLnBrk="1" fontAlgn="base" hangingPunct="1">
        <a:spcBef>
          <a:spcPct val="0"/>
        </a:spcBef>
        <a:spcAft>
          <a:spcPct val="0"/>
        </a:spcAft>
        <a:defRPr sz="4000">
          <a:solidFill>
            <a:srgbClr val="336699"/>
          </a:solidFill>
          <a:latin typeface="Times New Roman" pitchFamily="18" charset="0"/>
        </a:defRPr>
      </a:lvl6pPr>
      <a:lvl7pPr marL="914400" algn="l" rtl="0" eaLnBrk="1" fontAlgn="base" hangingPunct="1">
        <a:spcBef>
          <a:spcPct val="0"/>
        </a:spcBef>
        <a:spcAft>
          <a:spcPct val="0"/>
        </a:spcAft>
        <a:defRPr sz="4000">
          <a:solidFill>
            <a:srgbClr val="336699"/>
          </a:solidFill>
          <a:latin typeface="Times New Roman" pitchFamily="18" charset="0"/>
        </a:defRPr>
      </a:lvl7pPr>
      <a:lvl8pPr marL="1371600" algn="l" rtl="0" eaLnBrk="1" fontAlgn="base" hangingPunct="1">
        <a:spcBef>
          <a:spcPct val="0"/>
        </a:spcBef>
        <a:spcAft>
          <a:spcPct val="0"/>
        </a:spcAft>
        <a:defRPr sz="4000">
          <a:solidFill>
            <a:srgbClr val="336699"/>
          </a:solidFill>
          <a:latin typeface="Times New Roman" pitchFamily="18" charset="0"/>
        </a:defRPr>
      </a:lvl8pPr>
      <a:lvl9pPr marL="1828800" algn="l" rtl="0" eaLnBrk="1" fontAlgn="base" hangingPunct="1">
        <a:spcBef>
          <a:spcPct val="0"/>
        </a:spcBef>
        <a:spcAft>
          <a:spcPct val="0"/>
        </a:spcAft>
        <a:defRPr sz="4000">
          <a:solidFill>
            <a:srgbClr val="336699"/>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rgbClr val="33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400">
          <a:solidFill>
            <a:srgbClr val="336699"/>
          </a:solidFill>
          <a:latin typeface="+mn-lt"/>
          <a:ea typeface="ＭＳ Ｐゴシック" charset="0"/>
        </a:defRPr>
      </a:lvl2pPr>
      <a:lvl3pPr marL="1143000" indent="-228600" algn="l" rtl="0" eaLnBrk="0" fontAlgn="base" hangingPunct="0">
        <a:spcBef>
          <a:spcPct val="20000"/>
        </a:spcBef>
        <a:spcAft>
          <a:spcPct val="0"/>
        </a:spcAft>
        <a:buChar char="•"/>
        <a:defRPr sz="2000">
          <a:solidFill>
            <a:srgbClr val="336699"/>
          </a:solidFill>
          <a:latin typeface="+mn-lt"/>
          <a:ea typeface="ＭＳ Ｐゴシック" charset="0"/>
        </a:defRPr>
      </a:lvl3pPr>
      <a:lvl4pPr marL="1600200" indent="-228600" algn="l" rtl="0" eaLnBrk="0" fontAlgn="base" hangingPunct="0">
        <a:spcBef>
          <a:spcPct val="20000"/>
        </a:spcBef>
        <a:spcAft>
          <a:spcPct val="0"/>
        </a:spcAft>
        <a:buChar char="–"/>
        <a:defRPr>
          <a:solidFill>
            <a:srgbClr val="336699"/>
          </a:solidFill>
          <a:latin typeface="+mn-lt"/>
          <a:ea typeface="ＭＳ Ｐゴシック" charset="0"/>
        </a:defRPr>
      </a:lvl4pPr>
      <a:lvl5pPr marL="2057400" indent="-228600" algn="l" rtl="0" eaLnBrk="0" fontAlgn="base" hangingPunct="0">
        <a:spcBef>
          <a:spcPct val="20000"/>
        </a:spcBef>
        <a:spcAft>
          <a:spcPct val="0"/>
        </a:spcAft>
        <a:buChar char="»"/>
        <a:defRPr>
          <a:solidFill>
            <a:srgbClr val="336699"/>
          </a:solidFill>
          <a:latin typeface="+mn-lt"/>
          <a:ea typeface="ＭＳ Ｐゴシック" charset="0"/>
        </a:defRPr>
      </a:lvl5pPr>
      <a:lvl6pPr marL="2514600" indent="-228600" algn="l" rtl="0" eaLnBrk="1" fontAlgn="base" hangingPunct="1">
        <a:spcBef>
          <a:spcPct val="20000"/>
        </a:spcBef>
        <a:spcAft>
          <a:spcPct val="0"/>
        </a:spcAft>
        <a:buChar char="»"/>
        <a:defRPr>
          <a:solidFill>
            <a:srgbClr val="336699"/>
          </a:solidFill>
          <a:latin typeface="+mn-lt"/>
        </a:defRPr>
      </a:lvl6pPr>
      <a:lvl7pPr marL="2971800" indent="-228600" algn="l" rtl="0" eaLnBrk="1" fontAlgn="base" hangingPunct="1">
        <a:spcBef>
          <a:spcPct val="20000"/>
        </a:spcBef>
        <a:spcAft>
          <a:spcPct val="0"/>
        </a:spcAft>
        <a:buChar char="»"/>
        <a:defRPr>
          <a:solidFill>
            <a:srgbClr val="336699"/>
          </a:solidFill>
          <a:latin typeface="+mn-lt"/>
        </a:defRPr>
      </a:lvl7pPr>
      <a:lvl8pPr marL="3429000" indent="-228600" algn="l" rtl="0" eaLnBrk="1" fontAlgn="base" hangingPunct="1">
        <a:spcBef>
          <a:spcPct val="20000"/>
        </a:spcBef>
        <a:spcAft>
          <a:spcPct val="0"/>
        </a:spcAft>
        <a:buChar char="»"/>
        <a:defRPr>
          <a:solidFill>
            <a:srgbClr val="336699"/>
          </a:solidFill>
          <a:latin typeface="+mn-lt"/>
        </a:defRPr>
      </a:lvl8pPr>
      <a:lvl9pPr marL="3886200" indent="-228600" algn="l" rtl="0" eaLnBrk="1" fontAlgn="base" hangingPunct="1">
        <a:spcBef>
          <a:spcPct val="20000"/>
        </a:spcBef>
        <a:spcAft>
          <a:spcPct val="0"/>
        </a:spcAft>
        <a:buChar char="»"/>
        <a:defRPr>
          <a:solidFill>
            <a:srgbClr val="3366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7.jpe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3505200"/>
            <a:ext cx="9144000" cy="1077218"/>
          </a:xfrm>
          <a:prstGeom prst="rect">
            <a:avLst/>
          </a:prstGeom>
          <a:solidFill>
            <a:srgbClr val="FFFFCC">
              <a:alpha val="85000"/>
            </a:srgbClr>
          </a:solidFill>
          <a:ln>
            <a:noFill/>
          </a:ln>
          <a:scene3d>
            <a:camera prst="orthographicFront"/>
            <a:lightRig rig="threePt" dir="t"/>
          </a:scene3d>
          <a:sp3d>
            <a:bevelT/>
          </a:sp3d>
        </p:spPr>
        <p:txBody>
          <a:bodyPr>
            <a:spAutoFit/>
            <a:sp3d extrusionH="57150">
              <a:bevelT w="38100" h="38100"/>
            </a:sp3d>
          </a:bodyPr>
          <a:lstStyle/>
          <a:p>
            <a:pPr algn="ctr">
              <a:defRPr/>
            </a:pPr>
            <a:r>
              <a:rPr lang="en-US" sz="6400" b="1" dirty="0">
                <a:solidFill>
                  <a:srgbClr val="0070A2"/>
                </a:solidFill>
                <a:latin typeface="Stencil" pitchFamily="82" charset="0"/>
                <a:ea typeface="+mn-ea"/>
              </a:rPr>
              <a:t>Christian Education</a:t>
            </a:r>
          </a:p>
        </p:txBody>
      </p:sp>
      <p:sp>
        <p:nvSpPr>
          <p:cNvPr id="9" name="TextBox 8"/>
          <p:cNvSpPr txBox="1"/>
          <p:nvPr/>
        </p:nvSpPr>
        <p:spPr>
          <a:xfrm>
            <a:off x="152400" y="4648200"/>
            <a:ext cx="4267200" cy="954107"/>
          </a:xfrm>
          <a:prstGeom prst="rect">
            <a:avLst/>
          </a:prstGeom>
          <a:noFill/>
        </p:spPr>
        <p:txBody>
          <a:bodyPr>
            <a:spAutoFit/>
            <a:scene3d>
              <a:camera prst="orthographicFront"/>
              <a:lightRig rig="threePt" dir="t"/>
            </a:scene3d>
            <a:sp3d extrusionH="57150">
              <a:bevelT w="38100" h="38100"/>
            </a:sp3d>
          </a:bodyPr>
          <a:lstStyle/>
          <a:p>
            <a:pPr>
              <a:defRPr/>
            </a:pPr>
            <a:r>
              <a:rPr lang="en-US" sz="2800" b="1" dirty="0">
                <a:solidFill>
                  <a:srgbClr val="760076"/>
                </a:solidFill>
                <a:latin typeface="Stencil" pitchFamily="82" charset="0"/>
                <a:ea typeface="+mn-ea"/>
              </a:rPr>
              <a:t>Lesson 11: From Start to Finish</a:t>
            </a:r>
            <a:endParaRPr lang="en-US" sz="2800" b="1" dirty="0">
              <a:solidFill>
                <a:srgbClr val="760076"/>
              </a:solidFill>
              <a:latin typeface="Stencil" pitchFamily="82" charset="0"/>
              <a:ea typeface="+mn-ea"/>
            </a:endParaRPr>
          </a:p>
        </p:txBody>
      </p:sp>
      <p:sp>
        <p:nvSpPr>
          <p:cNvPr id="10" name="TextBox 9"/>
          <p:cNvSpPr txBox="1"/>
          <p:nvPr/>
        </p:nvSpPr>
        <p:spPr>
          <a:xfrm>
            <a:off x="152400" y="5486400"/>
            <a:ext cx="33528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FFFFCC"/>
                </a:solidFill>
                <a:latin typeface="Stencil" pitchFamily="82" charset="0"/>
                <a:ea typeface="+mn-ea"/>
              </a:rPr>
              <a:t>Linda Poitras</a:t>
            </a:r>
          </a:p>
        </p:txBody>
      </p:sp>
      <p:sp>
        <p:nvSpPr>
          <p:cNvPr id="11" name="TextBox 10"/>
          <p:cNvSpPr txBox="1"/>
          <p:nvPr/>
        </p:nvSpPr>
        <p:spPr>
          <a:xfrm>
            <a:off x="4191000" y="0"/>
            <a:ext cx="4953000" cy="1077218"/>
          </a:xfrm>
          <a:prstGeom prst="rect">
            <a:avLst/>
          </a:prstGeom>
          <a:noFill/>
        </p:spPr>
        <p:txBody>
          <a:bodyPr>
            <a:spAutoFit/>
            <a:scene3d>
              <a:camera prst="orthographicFront"/>
              <a:lightRig rig="threePt" dir="t"/>
            </a:scene3d>
            <a:sp3d extrusionH="57150">
              <a:bevelT w="38100" h="38100"/>
            </a:sp3d>
          </a:bodyPr>
          <a:lstStyle/>
          <a:p>
            <a:pPr algn="ctr">
              <a:defRPr/>
            </a:pPr>
            <a:r>
              <a:rPr lang="en-US" sz="3200" dirty="0">
                <a:solidFill>
                  <a:srgbClr val="D24E04"/>
                </a:solidFill>
                <a:latin typeface="Stencil" pitchFamily="82" charset="0"/>
                <a:ea typeface="+mn-ea"/>
              </a:rPr>
              <a:t>Global Association of Theological Studies</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11: From Start to Finish</a:t>
            </a:r>
            <a:endParaRPr lang="en-US" sz="1200" b="1" dirty="0">
              <a:solidFill>
                <a:srgbClr val="0070A2"/>
              </a:solidFill>
              <a:latin typeface="Stencil" pitchFamily="82" charset="0"/>
              <a:ea typeface="+mn-ea"/>
            </a:endParaRPr>
          </a:p>
        </p:txBody>
      </p:sp>
      <p:sp>
        <p:nvSpPr>
          <p:cNvPr id="4" name="Rectangle 3"/>
          <p:cNvSpPr>
            <a:spLocks noChangeArrowheads="1"/>
          </p:cNvSpPr>
          <p:nvPr/>
        </p:nvSpPr>
        <p:spPr bwMode="auto">
          <a:xfrm>
            <a:off x="0" y="228600"/>
            <a:ext cx="80772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0070A2"/>
                </a:solidFill>
                <a:latin typeface="Imprint MT Shadow" charset="0"/>
              </a:rPr>
              <a:t>Here are some important things to remember with your beginning (or introduction):</a:t>
            </a:r>
          </a:p>
        </p:txBody>
      </p:sp>
      <p:sp>
        <p:nvSpPr>
          <p:cNvPr id="12291" name="Rectangle 3"/>
          <p:cNvSpPr>
            <a:spLocks noChangeArrowheads="1"/>
          </p:cNvSpPr>
          <p:nvPr/>
        </p:nvSpPr>
        <p:spPr bwMode="auto">
          <a:xfrm>
            <a:off x="381000" y="1447800"/>
            <a:ext cx="8458200" cy="517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3000" b="1">
                <a:solidFill>
                  <a:srgbClr val="760076"/>
                </a:solidFill>
                <a:latin typeface="Imprint MT Shadow" charset="0"/>
                <a:cs typeface="Times New Roman" charset="0"/>
              </a:rPr>
              <a:t>Be brief.   The Bible story is the most important thing; so spend most of your time with it.</a:t>
            </a:r>
            <a:endParaRPr lang="en-US" sz="3000" b="1">
              <a:solidFill>
                <a:srgbClr val="760076"/>
              </a:solidFill>
              <a:latin typeface="Imprint MT Shadow" charset="0"/>
            </a:endParaRPr>
          </a:p>
          <a:p>
            <a:pPr lvl="1" eaLnBrk="0" hangingPunct="0">
              <a:buFontTx/>
              <a:buChar char="•"/>
              <a:tabLst>
                <a:tab pos="228600" algn="l"/>
              </a:tabLst>
            </a:pPr>
            <a:r>
              <a:rPr lang="en-US" sz="3000" b="1">
                <a:solidFill>
                  <a:srgbClr val="FFFFCC"/>
                </a:solidFill>
                <a:latin typeface="Imprint MT Shadow" charset="0"/>
                <a:cs typeface="Times New Roman" charset="0"/>
              </a:rPr>
              <a:t>Concentrate on the lesson aim.  Remember what you are trying to accomplish with this lesson, and stick with it.</a:t>
            </a:r>
            <a:endParaRPr lang="en-US" sz="3000" b="1">
              <a:solidFill>
                <a:srgbClr val="FFFFCC"/>
              </a:solidFill>
              <a:latin typeface="Imprint MT Shadow" charset="0"/>
            </a:endParaRPr>
          </a:p>
          <a:p>
            <a:pPr lvl="2" eaLnBrk="0" hangingPunct="0">
              <a:buFontTx/>
              <a:buChar char="•"/>
              <a:tabLst>
                <a:tab pos="228600" algn="l"/>
              </a:tabLst>
            </a:pPr>
            <a:r>
              <a:rPr lang="en-US" sz="3000" b="1">
                <a:solidFill>
                  <a:srgbClr val="0070A2"/>
                </a:solidFill>
                <a:latin typeface="Imprint MT Shadow" charset="0"/>
                <a:cs typeface="Times New Roman" charset="0"/>
              </a:rPr>
              <a:t>Make your opening positive.  Speak positive goals from God</a:t>
            </a:r>
            <a:r>
              <a:rPr lang="ja-JP" altLang="en-US" sz="3000" b="1">
                <a:solidFill>
                  <a:srgbClr val="0070A2"/>
                </a:solidFill>
                <a:latin typeface="Imprint MT Shadow" charset="0"/>
                <a:cs typeface="Times New Roman" charset="0"/>
              </a:rPr>
              <a:t>’</a:t>
            </a:r>
            <a:r>
              <a:rPr lang="en-US" sz="3000" b="1">
                <a:solidFill>
                  <a:srgbClr val="0070A2"/>
                </a:solidFill>
                <a:latin typeface="Imprint MT Shadow" charset="0"/>
                <a:cs typeface="Times New Roman" charset="0"/>
              </a:rPr>
              <a:t>s Word, and not negative things about human failings.</a:t>
            </a:r>
            <a:endParaRPr lang="en-US" sz="3000" b="1">
              <a:solidFill>
                <a:srgbClr val="0070A2"/>
              </a:solidFill>
              <a:latin typeface="Imprint MT Shadow" charset="0"/>
            </a:endParaRPr>
          </a:p>
          <a:p>
            <a:pPr lvl="3" eaLnBrk="0" hangingPunct="0">
              <a:buFontTx/>
              <a:buChar char="•"/>
              <a:tabLst>
                <a:tab pos="228600" algn="l"/>
              </a:tabLst>
            </a:pPr>
            <a:r>
              <a:rPr lang="en-US" sz="3000" b="1">
                <a:solidFill>
                  <a:srgbClr val="760076"/>
                </a:solidFill>
                <a:latin typeface="Imprint MT Shadow" charset="0"/>
                <a:cs typeface="Times New Roman" charset="0"/>
              </a:rPr>
              <a:t>Use variety.  Use different means of beginning the lesson—if not every week, at least every month.</a:t>
            </a:r>
            <a:endParaRPr lang="en-US" sz="3000" b="1">
              <a:solidFill>
                <a:srgbClr val="760076"/>
              </a:solidFill>
              <a:latin typeface="Imprint MT Shadow" charset="0"/>
            </a:endParaRP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12291">
                                            <p:txEl>
                                              <p:pRg st="0" end="0"/>
                                            </p:txEl>
                                          </p:spTgt>
                                        </p:tgtEl>
                                        <p:attrNameLst>
                                          <p:attrName>style.visibility</p:attrName>
                                        </p:attrNameLst>
                                      </p:cBhvr>
                                      <p:to>
                                        <p:strVal val="visible"/>
                                      </p:to>
                                    </p:set>
                                    <p:anim calcmode="lin" valueType="num">
                                      <p:cBhvr>
                                        <p:cTn id="14" dur="1000" fill="hold"/>
                                        <p:tgtEl>
                                          <p:spTgt spid="12291">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1229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2291">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12291">
                                            <p:txEl>
                                              <p:pRg st="1" end="1"/>
                                            </p:txEl>
                                          </p:spTgt>
                                        </p:tgtEl>
                                        <p:attrNameLst>
                                          <p:attrName>style.visibility</p:attrName>
                                        </p:attrNameLst>
                                      </p:cBhvr>
                                      <p:to>
                                        <p:strVal val="visible"/>
                                      </p:to>
                                    </p:set>
                                    <p:anim calcmode="lin" valueType="num">
                                      <p:cBhvr>
                                        <p:cTn id="21" dur="1000" fill="hold"/>
                                        <p:tgtEl>
                                          <p:spTgt spid="12291">
                                            <p:txEl>
                                              <p:pRg st="1" end="1"/>
                                            </p:txEl>
                                          </p:spTgt>
                                        </p:tgtEl>
                                        <p:attrNameLst>
                                          <p:attrName>ppt_x</p:attrName>
                                        </p:attrNameLst>
                                      </p:cBhvr>
                                      <p:tavLst>
                                        <p:tav tm="0">
                                          <p:val>
                                            <p:strVal val="#ppt_x-.2"/>
                                          </p:val>
                                        </p:tav>
                                        <p:tav tm="100000">
                                          <p:val>
                                            <p:strVal val="#ppt_x"/>
                                          </p:val>
                                        </p:tav>
                                      </p:tavLst>
                                    </p:anim>
                                    <p:anim calcmode="lin" valueType="num">
                                      <p:cBhvr>
                                        <p:cTn id="22" dur="1000" fill="hold"/>
                                        <p:tgtEl>
                                          <p:spTgt spid="12291">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2291">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9" presetClass="entr" presetSubtype="0" fill="hold" nodeType="clickEffect">
                                  <p:stCondLst>
                                    <p:cond delay="0"/>
                                  </p:stCondLst>
                                  <p:childTnLst>
                                    <p:set>
                                      <p:cBhvr>
                                        <p:cTn id="27" dur="1" fill="hold">
                                          <p:stCondLst>
                                            <p:cond delay="0"/>
                                          </p:stCondLst>
                                        </p:cTn>
                                        <p:tgtEl>
                                          <p:spTgt spid="12291">
                                            <p:txEl>
                                              <p:pRg st="2" end="2"/>
                                            </p:txEl>
                                          </p:spTgt>
                                        </p:tgtEl>
                                        <p:attrNameLst>
                                          <p:attrName>style.visibility</p:attrName>
                                        </p:attrNameLst>
                                      </p:cBhvr>
                                      <p:to>
                                        <p:strVal val="visible"/>
                                      </p:to>
                                    </p:set>
                                    <p:anim calcmode="lin" valueType="num">
                                      <p:cBhvr>
                                        <p:cTn id="28" dur="1000" fill="hold"/>
                                        <p:tgtEl>
                                          <p:spTgt spid="12291">
                                            <p:txEl>
                                              <p:pRg st="2" end="2"/>
                                            </p:txEl>
                                          </p:spTgt>
                                        </p:tgtEl>
                                        <p:attrNameLst>
                                          <p:attrName>ppt_x</p:attrName>
                                        </p:attrNameLst>
                                      </p:cBhvr>
                                      <p:tavLst>
                                        <p:tav tm="0">
                                          <p:val>
                                            <p:strVal val="#ppt_x-.2"/>
                                          </p:val>
                                        </p:tav>
                                        <p:tav tm="100000">
                                          <p:val>
                                            <p:strVal val="#ppt_x"/>
                                          </p:val>
                                        </p:tav>
                                      </p:tavLst>
                                    </p:anim>
                                    <p:anim calcmode="lin" valueType="num">
                                      <p:cBhvr>
                                        <p:cTn id="29" dur="1000" fill="hold"/>
                                        <p:tgtEl>
                                          <p:spTgt spid="12291">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12291">
                                            <p:txEl>
                                              <p:pRg st="2" end="2"/>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9" presetClass="entr" presetSubtype="0" fill="hold" nodeType="clickEffect">
                                  <p:stCondLst>
                                    <p:cond delay="0"/>
                                  </p:stCondLst>
                                  <p:childTnLst>
                                    <p:set>
                                      <p:cBhvr>
                                        <p:cTn id="34" dur="1" fill="hold">
                                          <p:stCondLst>
                                            <p:cond delay="0"/>
                                          </p:stCondLst>
                                        </p:cTn>
                                        <p:tgtEl>
                                          <p:spTgt spid="12291">
                                            <p:txEl>
                                              <p:pRg st="3" end="3"/>
                                            </p:txEl>
                                          </p:spTgt>
                                        </p:tgtEl>
                                        <p:attrNameLst>
                                          <p:attrName>style.visibility</p:attrName>
                                        </p:attrNameLst>
                                      </p:cBhvr>
                                      <p:to>
                                        <p:strVal val="visible"/>
                                      </p:to>
                                    </p:set>
                                    <p:anim calcmode="lin" valueType="num">
                                      <p:cBhvr>
                                        <p:cTn id="35" dur="1000" fill="hold"/>
                                        <p:tgtEl>
                                          <p:spTgt spid="12291">
                                            <p:txEl>
                                              <p:pRg st="3" end="3"/>
                                            </p:txEl>
                                          </p:spTgt>
                                        </p:tgtEl>
                                        <p:attrNameLst>
                                          <p:attrName>ppt_x</p:attrName>
                                        </p:attrNameLst>
                                      </p:cBhvr>
                                      <p:tavLst>
                                        <p:tav tm="0">
                                          <p:val>
                                            <p:strVal val="#ppt_x-.2"/>
                                          </p:val>
                                        </p:tav>
                                        <p:tav tm="100000">
                                          <p:val>
                                            <p:strVal val="#ppt_x"/>
                                          </p:val>
                                        </p:tav>
                                      </p:tavLst>
                                    </p:anim>
                                    <p:anim calcmode="lin" valueType="num">
                                      <p:cBhvr>
                                        <p:cTn id="36" dur="1000" fill="hold"/>
                                        <p:tgtEl>
                                          <p:spTgt spid="12291">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122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11: From Start to Finish</a:t>
            </a:r>
            <a:endParaRPr lang="en-US" sz="1200" b="1" dirty="0">
              <a:solidFill>
                <a:srgbClr val="0070A2"/>
              </a:solidFill>
              <a:latin typeface="Stencil" pitchFamily="82" charset="0"/>
              <a:ea typeface="+mn-ea"/>
            </a:endParaRPr>
          </a:p>
        </p:txBody>
      </p:sp>
      <p:sp>
        <p:nvSpPr>
          <p:cNvPr id="4" name="Rectangle 3"/>
          <p:cNvSpPr/>
          <p:nvPr/>
        </p:nvSpPr>
        <p:spPr>
          <a:xfrm>
            <a:off x="0" y="0"/>
            <a:ext cx="7467600" cy="1200329"/>
          </a:xfrm>
          <a:prstGeom prst="rect">
            <a:avLst/>
          </a:prstGeom>
        </p:spPr>
        <p:txBody>
          <a:bodyPr>
            <a:spAutoFit/>
            <a:scene3d>
              <a:camera prst="orthographicFront"/>
              <a:lightRig rig="threePt" dir="t"/>
            </a:scene3d>
            <a:sp3d extrusionH="57150">
              <a:bevelT w="38100" h="38100"/>
            </a:sp3d>
          </a:bodyPr>
          <a:lstStyle/>
          <a:p>
            <a:pPr>
              <a:defRPr/>
            </a:pPr>
            <a:r>
              <a:rPr lang="en-US" sz="3600" b="1" dirty="0">
                <a:solidFill>
                  <a:srgbClr val="D24E04"/>
                </a:solidFill>
                <a:latin typeface="Imprint MT Shadow" pitchFamily="82" charset="0"/>
                <a:ea typeface="+mn-ea"/>
              </a:rPr>
              <a:t>Here are some ideas of a good way to begin a class:</a:t>
            </a:r>
          </a:p>
        </p:txBody>
      </p:sp>
      <p:sp>
        <p:nvSpPr>
          <p:cNvPr id="5" name="Rectangle 4"/>
          <p:cNvSpPr/>
          <p:nvPr/>
        </p:nvSpPr>
        <p:spPr>
          <a:xfrm>
            <a:off x="609600" y="1447800"/>
            <a:ext cx="8001000" cy="2554545"/>
          </a:xfrm>
          <a:prstGeom prst="rect">
            <a:avLst/>
          </a:prstGeom>
          <a:solidFill>
            <a:srgbClr val="EDC727"/>
          </a:solidFill>
          <a:ln w="76200">
            <a:solidFill>
              <a:srgbClr val="D24E04"/>
            </a:solidFill>
          </a:ln>
          <a:scene3d>
            <a:camera prst="orthographicFront"/>
            <a:lightRig rig="threePt" dir="t"/>
          </a:scene3d>
          <a:sp3d>
            <a:bevelT w="152400" h="50800" prst="softRound"/>
          </a:sp3d>
        </p:spPr>
        <p:txBody>
          <a:bodyPr>
            <a:spAutoFit/>
          </a:bodyPr>
          <a:lstStyle/>
          <a:p>
            <a:pPr>
              <a:defRPr/>
            </a:pPr>
            <a:r>
              <a:rPr lang="en-US" sz="3200" b="1" dirty="0">
                <a:solidFill>
                  <a:srgbClr val="D24E04"/>
                </a:solidFill>
                <a:latin typeface="Imprint MT Shadow" pitchFamily="82" charset="0"/>
                <a:ea typeface="+mn-ea"/>
              </a:rPr>
              <a:t>Use an illustration.  Jesus opened most of His lessons with an illustration (story) called a parable.  He caught His students' attention because He spoke about things they understood and used in their daily lives.</a:t>
            </a:r>
          </a:p>
        </p:txBody>
      </p:sp>
      <p:sp>
        <p:nvSpPr>
          <p:cNvPr id="7" name="Rectangle 6"/>
          <p:cNvSpPr/>
          <p:nvPr/>
        </p:nvSpPr>
        <p:spPr>
          <a:xfrm>
            <a:off x="1600200" y="4343400"/>
            <a:ext cx="7391400" cy="2062103"/>
          </a:xfrm>
          <a:prstGeom prst="rect">
            <a:avLst/>
          </a:prstGeom>
          <a:solidFill>
            <a:srgbClr val="D24E04"/>
          </a:solidFill>
          <a:ln w="76200">
            <a:solidFill>
              <a:srgbClr val="EDC727"/>
            </a:solidFill>
          </a:ln>
          <a:scene3d>
            <a:camera prst="orthographicFront"/>
            <a:lightRig rig="threePt" dir="t"/>
          </a:scene3d>
          <a:sp3d>
            <a:bevelT w="152400" h="50800" prst="softRound"/>
          </a:sp3d>
        </p:spPr>
        <p:txBody>
          <a:bodyPr>
            <a:spAutoFit/>
          </a:bodyPr>
          <a:lstStyle/>
          <a:p>
            <a:pPr>
              <a:defRPr/>
            </a:pPr>
            <a:r>
              <a:rPr lang="en-US" sz="3200" b="1" dirty="0">
                <a:solidFill>
                  <a:srgbClr val="EDC727"/>
                </a:solidFill>
                <a:latin typeface="Imprint MT Shadow" pitchFamily="82" charset="0"/>
                <a:ea typeface="+mn-ea"/>
              </a:rPr>
              <a:t>Asking a question that makes the students think is an effective means of beginning a class.  Make getting the class involved a major goal.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12"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downLeft)">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11: From Start to Finish</a:t>
            </a:r>
            <a:endParaRPr lang="en-US" sz="1200" b="1" dirty="0">
              <a:solidFill>
                <a:srgbClr val="0070A2"/>
              </a:solidFill>
              <a:latin typeface="Stencil" pitchFamily="82" charset="0"/>
              <a:ea typeface="+mn-ea"/>
            </a:endParaRPr>
          </a:p>
        </p:txBody>
      </p:sp>
      <p:sp>
        <p:nvSpPr>
          <p:cNvPr id="4" name="Rectangle 3"/>
          <p:cNvSpPr/>
          <p:nvPr/>
        </p:nvSpPr>
        <p:spPr>
          <a:xfrm>
            <a:off x="304800" y="457200"/>
            <a:ext cx="4343400" cy="2554545"/>
          </a:xfrm>
          <a:prstGeom prst="rect">
            <a:avLst/>
          </a:prstGeom>
          <a:solidFill>
            <a:srgbClr val="EDC727"/>
          </a:solidFill>
          <a:ln w="76200">
            <a:solidFill>
              <a:srgbClr val="0070A2"/>
            </a:solidFill>
          </a:ln>
          <a:scene3d>
            <a:camera prst="orthographicFront"/>
            <a:lightRig rig="threePt" dir="t"/>
          </a:scene3d>
          <a:sp3d>
            <a:bevelT/>
          </a:sp3d>
        </p:spPr>
        <p:txBody>
          <a:bodyPr>
            <a:spAutoFit/>
          </a:bodyPr>
          <a:lstStyle/>
          <a:p>
            <a:pPr algn="ctr">
              <a:defRPr/>
            </a:pPr>
            <a:r>
              <a:rPr lang="en-US" sz="3200" b="1" dirty="0">
                <a:solidFill>
                  <a:srgbClr val="0070A2"/>
                </a:solidFill>
                <a:latin typeface="Imprint MT Shadow" pitchFamily="82" charset="0"/>
                <a:ea typeface="+mn-ea"/>
              </a:rPr>
              <a:t>You can catch your students' attention in many other ways, and get their minds focused on the lesson.</a:t>
            </a:r>
          </a:p>
        </p:txBody>
      </p:sp>
      <p:sp>
        <p:nvSpPr>
          <p:cNvPr id="14339" name="Rectangle 3"/>
          <p:cNvSpPr>
            <a:spLocks noChangeArrowheads="1"/>
          </p:cNvSpPr>
          <p:nvPr/>
        </p:nvSpPr>
        <p:spPr bwMode="auto">
          <a:xfrm>
            <a:off x="4267200" y="3352800"/>
            <a:ext cx="4495800" cy="3046988"/>
          </a:xfrm>
          <a:prstGeom prst="rect">
            <a:avLst/>
          </a:prstGeom>
          <a:solidFill>
            <a:srgbClr val="0070A2"/>
          </a:solidFill>
          <a:ln w="76200">
            <a:solidFill>
              <a:srgbClr val="EDC727"/>
            </a:solidFill>
            <a:miter lim="800000"/>
            <a:headEnd/>
            <a:tailEnd/>
          </a:ln>
          <a:effectLst/>
          <a:scene3d>
            <a:camera prst="orthographicFront"/>
            <a:lightRig rig="threePt" dir="t"/>
          </a:scene3d>
          <a:sp3d>
            <a:bevelT/>
          </a:sp3d>
        </p:spPr>
        <p:txBody>
          <a:bodyPr anchor="ctr">
            <a:spAutoFit/>
          </a:bodyPr>
          <a:lstStyle/>
          <a:p>
            <a:pPr algn="ctr" eaLnBrk="0" hangingPunct="0">
              <a:defRPr/>
            </a:pPr>
            <a:r>
              <a:rPr lang="en-US" sz="3200" b="1" dirty="0">
                <a:solidFill>
                  <a:srgbClr val="EDC727"/>
                </a:solidFill>
                <a:latin typeface="Imprint MT Shadow" pitchFamily="82" charset="0"/>
                <a:ea typeface="Times New Roman" pitchFamily="18" charset="0"/>
                <a:cs typeface="Times New Roman" pitchFamily="18" charset="0"/>
              </a:rPr>
              <a:t>There is no one way to do this for any given subject.  It is the teacher's job to prayerfully find the best way for each lesson.</a:t>
            </a:r>
            <a:endParaRPr lang="en-US" sz="3200" b="1" dirty="0">
              <a:solidFill>
                <a:srgbClr val="EDC727"/>
              </a:solidFill>
              <a:latin typeface="Imprint MT Shadow" pitchFamily="82" charset="0"/>
              <a:ea typeface="+mn-ea"/>
            </a:endParaRP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4339"/>
                                        </p:tgtEl>
                                        <p:attrNameLst>
                                          <p:attrName>style.visibility</p:attrName>
                                        </p:attrNameLst>
                                      </p:cBhvr>
                                      <p:to>
                                        <p:strVal val="visible"/>
                                      </p:to>
                                    </p:set>
                                    <p:animEffect transition="in" filter="diamond(in)">
                                      <p:cBhvr>
                                        <p:cTn id="12" dur="1000"/>
                                        <p:tgtEl>
                                          <p:spTgt spid="14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11: From Start to Finish</a:t>
            </a:r>
            <a:endParaRPr lang="en-US" sz="1200" b="1" dirty="0">
              <a:solidFill>
                <a:srgbClr val="0070A2"/>
              </a:solidFill>
              <a:latin typeface="Stencil" pitchFamily="82" charset="0"/>
              <a:ea typeface="+mn-ea"/>
            </a:endParaRPr>
          </a:p>
        </p:txBody>
      </p:sp>
      <p:sp>
        <p:nvSpPr>
          <p:cNvPr id="4" name="Rectangle 3"/>
          <p:cNvSpPr>
            <a:spLocks noChangeArrowheads="1"/>
          </p:cNvSpPr>
          <p:nvPr/>
        </p:nvSpPr>
        <p:spPr bwMode="auto">
          <a:xfrm>
            <a:off x="0" y="0"/>
            <a:ext cx="4038600"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FFCC"/>
                </a:solidFill>
                <a:latin typeface="Imprint MT Shadow" charset="0"/>
              </a:rPr>
              <a:t>The next part of the lesson is the most important. The Bible story, (God</a:t>
            </a:r>
            <a:r>
              <a:rPr lang="ja-JP" altLang="en-US" sz="3200" b="1">
                <a:solidFill>
                  <a:srgbClr val="FFFFCC"/>
                </a:solidFill>
                <a:latin typeface="Imprint MT Shadow" charset="0"/>
              </a:rPr>
              <a:t>’</a:t>
            </a:r>
            <a:r>
              <a:rPr lang="en-US" sz="3200" b="1">
                <a:solidFill>
                  <a:srgbClr val="FFFFCC"/>
                </a:solidFill>
                <a:latin typeface="Imprint MT Shadow" charset="0"/>
              </a:rPr>
              <a:t>s Word), should always be given the most time, attention, and prayerful effort. </a:t>
            </a:r>
          </a:p>
        </p:txBody>
      </p:sp>
      <p:pic>
        <p:nvPicPr>
          <p:cNvPr id="15363" name="Picture 3" descr="C:\Users\Candra Poitras\Pictures\CA6V7D7XCAWFIE90CAJWQK3OCAOBDXJOCA7KA2KJCAFDAQ3ICAMYSS3PCAHHJ6JPCAYWU3ANCA6P2QI8CA1GTNS3CAVKO7BUCA244D7FCAAMD8BRCAJ8NRB3CAVOHKUNCAH6M3MMCA6RIAY9.jpg"/>
          <p:cNvPicPr>
            <a:picLocks noChangeAspect="1" noChangeArrowheads="1"/>
          </p:cNvPicPr>
          <p:nvPr/>
        </p:nvPicPr>
        <p:blipFill>
          <a:blip r:embed="rId3" cstate="print"/>
          <a:srcRect/>
          <a:stretch>
            <a:fillRect/>
          </a:stretch>
        </p:blipFill>
        <p:spPr bwMode="auto">
          <a:xfrm>
            <a:off x="4343400" y="1600200"/>
            <a:ext cx="2400300" cy="2857500"/>
          </a:xfrm>
          <a:prstGeom prst="rect">
            <a:avLst/>
          </a:prstGeom>
          <a:ln>
            <a:noFill/>
          </a:ln>
          <a:effectLst>
            <a:softEdge rad="112500"/>
          </a:effectLst>
        </p:spPr>
      </p:pic>
      <p:pic>
        <p:nvPicPr>
          <p:cNvPr id="15364" name="Picture 4" descr="C:\Users\Candra Poitras\Pictures\zacchaeus-bible-story-21262976[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408018">
            <a:off x="6629400" y="2133600"/>
            <a:ext cx="1990725" cy="2362878"/>
          </a:xfrm>
          <a:prstGeom prst="rect">
            <a:avLst/>
          </a:prstGeom>
          <a:ln>
            <a:noFill/>
          </a:ln>
          <a:effectLst>
            <a:softEdge rad="112500"/>
          </a:effectLst>
        </p:spPr>
      </p:pic>
      <p:pic>
        <p:nvPicPr>
          <p:cNvPr id="15365" name="Picture 5" descr="C:\Users\Candra Poitras\Pictures\CA7YIQMHCA506A6RCAI2YTHACAU3F294CAOQH4I5CAKLL3KICA117P47CA20ANGJCABRRFYFCANXEKOACA41NMYRCA3QM4O4CA1DUV8UCA7UXPOFCAMM33U3CAAD2GQACASIFQDECA8GVJ56.jpg"/>
          <p:cNvPicPr>
            <a:picLocks noChangeAspect="1" noChangeArrowheads="1"/>
          </p:cNvPicPr>
          <p:nvPr/>
        </p:nvPicPr>
        <p:blipFill>
          <a:blip r:embed="rId5" cstate="print"/>
          <a:srcRect/>
          <a:stretch>
            <a:fillRect/>
          </a:stretch>
        </p:blipFill>
        <p:spPr bwMode="auto">
          <a:xfrm rot="21273555">
            <a:off x="3200400" y="3810000"/>
            <a:ext cx="2857500" cy="2857500"/>
          </a:xfrm>
          <a:prstGeom prst="rect">
            <a:avLst/>
          </a:prstGeom>
          <a:ln>
            <a:noFill/>
          </a:ln>
          <a:effectLst>
            <a:softEdge rad="112500"/>
          </a:effectLst>
        </p:spPr>
      </p:pic>
      <p:pic>
        <p:nvPicPr>
          <p:cNvPr id="15366" name="Picture 6" descr="C:\Users\Candra Poitras\Pictures\childrens_Bible_story_of_david_goliath[1].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638800" y="4191000"/>
            <a:ext cx="2952750" cy="2417955"/>
          </a:xfrm>
          <a:prstGeom prst="rect">
            <a:avLst/>
          </a:prstGeom>
          <a:ln>
            <a:noFill/>
          </a:ln>
          <a:effectLst>
            <a:softEdge rad="112500"/>
          </a:effectLst>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11: From Start to Finish</a:t>
            </a:r>
            <a:endParaRPr lang="en-US" sz="1200" b="1" dirty="0">
              <a:solidFill>
                <a:srgbClr val="0070A2"/>
              </a:solidFill>
              <a:latin typeface="Stencil" pitchFamily="82" charset="0"/>
              <a:ea typeface="+mn-ea"/>
            </a:endParaRPr>
          </a:p>
        </p:txBody>
      </p:sp>
      <p:sp>
        <p:nvSpPr>
          <p:cNvPr id="4" name="Rectangle 3"/>
          <p:cNvSpPr/>
          <p:nvPr/>
        </p:nvSpPr>
        <p:spPr>
          <a:xfrm>
            <a:off x="152400" y="152400"/>
            <a:ext cx="4114800" cy="501675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760076"/>
                </a:solidFill>
                <a:latin typeface="Imprint MT Shadow" pitchFamily="82" charset="0"/>
                <a:ea typeface="+mn-ea"/>
              </a:rPr>
              <a:t>Another important part of every lesson is the closing.  During this time, always give your students an opportunity to pray and become a part of God’s family. This takes proper planning and preparation.</a:t>
            </a:r>
          </a:p>
        </p:txBody>
      </p:sp>
      <p:sp>
        <p:nvSpPr>
          <p:cNvPr id="5" name="Rectangle 4"/>
          <p:cNvSpPr/>
          <p:nvPr/>
        </p:nvSpPr>
        <p:spPr>
          <a:xfrm>
            <a:off x="4648200" y="1066800"/>
            <a:ext cx="4343400" cy="550920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70A2"/>
                </a:solidFill>
                <a:latin typeface="Imprint MT Shadow" pitchFamily="82" charset="0"/>
                <a:ea typeface="+mn-ea"/>
              </a:rPr>
              <a:t>Be careful that your lesson does not just stop.  In closing, be sure that your main point has been understood and will be applied in the days to come. Plan the amount of time needed to give the students an opportunity to respond to the lesson.</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900" decel="100000" fill="hold"/>
                                        <p:tgtEl>
                                          <p:spTgt spid="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11: From Start to Finish</a:t>
            </a:r>
            <a:endParaRPr lang="en-US" sz="1200" b="1" dirty="0">
              <a:solidFill>
                <a:srgbClr val="0070A2"/>
              </a:solidFill>
              <a:latin typeface="Stencil" pitchFamily="82" charset="0"/>
              <a:ea typeface="+mn-ea"/>
            </a:endParaRPr>
          </a:p>
        </p:txBody>
      </p:sp>
      <p:sp>
        <p:nvSpPr>
          <p:cNvPr id="4" name="Rectangle 3"/>
          <p:cNvSpPr>
            <a:spLocks noChangeArrowheads="1"/>
          </p:cNvSpPr>
          <p:nvPr/>
        </p:nvSpPr>
        <p:spPr bwMode="auto">
          <a:xfrm>
            <a:off x="152400" y="152400"/>
            <a:ext cx="58674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FFFFCC"/>
                </a:solidFill>
                <a:latin typeface="Imprint MT Shadow" charset="0"/>
              </a:rPr>
              <a:t>There are some important things to remember at the finish line:</a:t>
            </a:r>
          </a:p>
        </p:txBody>
      </p:sp>
      <p:sp>
        <p:nvSpPr>
          <p:cNvPr id="17411" name="Rectangle 3"/>
          <p:cNvSpPr>
            <a:spLocks noChangeArrowheads="1"/>
          </p:cNvSpPr>
          <p:nvPr/>
        </p:nvSpPr>
        <p:spPr bwMode="auto">
          <a:xfrm>
            <a:off x="762000" y="1219200"/>
            <a:ext cx="59436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228600" algn="l"/>
              </a:tabLst>
            </a:pPr>
            <a:r>
              <a:rPr lang="en-US" sz="3200" b="1">
                <a:solidFill>
                  <a:srgbClr val="760076"/>
                </a:solidFill>
                <a:latin typeface="Imprint MT Shadow" charset="0"/>
                <a:cs typeface="Times New Roman" charset="0"/>
              </a:rPr>
              <a:t>Make sure that the aim has been accomplished.</a:t>
            </a:r>
            <a:endParaRPr lang="en-US" sz="3200" b="1">
              <a:solidFill>
                <a:srgbClr val="760076"/>
              </a:solidFill>
              <a:latin typeface="Imprint MT Shadow" charset="0"/>
            </a:endParaRPr>
          </a:p>
          <a:p>
            <a:pPr eaLnBrk="0" hangingPunct="0">
              <a:buFontTx/>
              <a:buChar char="•"/>
              <a:tabLst>
                <a:tab pos="228600" algn="l"/>
              </a:tabLst>
            </a:pPr>
            <a:r>
              <a:rPr lang="en-US" sz="3200" b="1">
                <a:solidFill>
                  <a:srgbClr val="0070A2"/>
                </a:solidFill>
                <a:latin typeface="Imprint MT Shadow" charset="0"/>
                <a:cs typeface="Times New Roman" charset="0"/>
              </a:rPr>
              <a:t>Give the students an opportunity to decide to follow Jesus, or to obey Him more fully.</a:t>
            </a:r>
            <a:endParaRPr lang="en-US" sz="3200" b="1">
              <a:solidFill>
                <a:srgbClr val="0070A2"/>
              </a:solidFill>
              <a:latin typeface="Imprint MT Shadow" charset="0"/>
            </a:endParaRPr>
          </a:p>
        </p:txBody>
      </p:sp>
      <p:sp>
        <p:nvSpPr>
          <p:cNvPr id="17412" name="Rectangle 4"/>
          <p:cNvSpPr>
            <a:spLocks noChangeArrowheads="1"/>
          </p:cNvSpPr>
          <p:nvPr/>
        </p:nvSpPr>
        <p:spPr bwMode="auto">
          <a:xfrm>
            <a:off x="4267200" y="4495800"/>
            <a:ext cx="4572000" cy="2062103"/>
          </a:xfrm>
          <a:prstGeom prst="rect">
            <a:avLst/>
          </a:prstGeom>
          <a:solidFill>
            <a:srgbClr val="760076"/>
          </a:solidFill>
          <a:ln w="88900">
            <a:solidFill>
              <a:srgbClr val="0070A2"/>
            </a:solidFill>
            <a:miter lim="800000"/>
            <a:headEnd/>
            <a:tailEnd/>
          </a:ln>
          <a:effectLst/>
          <a:scene3d>
            <a:camera prst="orthographicFront"/>
            <a:lightRig rig="threePt" dir="t"/>
          </a:scene3d>
          <a:sp3d>
            <a:bevelT/>
          </a:sp3d>
        </p:spPr>
        <p:txBody>
          <a:bodyPr anchor="ctr">
            <a:spAutoFit/>
          </a:bodyPr>
          <a:lstStyle/>
          <a:p>
            <a:pPr algn="ctr" eaLnBrk="0" hangingPunct="0">
              <a:defRPr/>
            </a:pPr>
            <a:r>
              <a:rPr lang="en-US" sz="3200" b="1" dirty="0">
                <a:solidFill>
                  <a:srgbClr val="FFFFCC"/>
                </a:solidFill>
                <a:latin typeface="Imprint MT Shadow" pitchFamily="82" charset="0"/>
                <a:ea typeface="Times New Roman" pitchFamily="18" charset="0"/>
                <a:cs typeface="Times New Roman" pitchFamily="18" charset="0"/>
              </a:rPr>
              <a:t>If we do not plan to close properly, the opportunity to reach our students' hearts will be lost.</a:t>
            </a:r>
            <a:endParaRPr lang="en-US" sz="3200" b="1" dirty="0">
              <a:solidFill>
                <a:srgbClr val="FFFFCC"/>
              </a:solidFill>
              <a:latin typeface="Imprint MT Shadow" pitchFamily="82" charset="0"/>
              <a:ea typeface="+mn-ea"/>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17411">
                                            <p:txEl>
                                              <p:pRg st="0" end="0"/>
                                            </p:txEl>
                                          </p:spTgt>
                                        </p:tgtEl>
                                        <p:attrNameLst>
                                          <p:attrName>style.visibility</p:attrName>
                                        </p:attrNameLst>
                                      </p:cBhvr>
                                      <p:to>
                                        <p:strVal val="visible"/>
                                      </p:to>
                                    </p:set>
                                    <p:animScale>
                                      <p:cBhvr>
                                        <p:cTn id="14" dur="1000" decel="50000" fill="hold">
                                          <p:stCondLst>
                                            <p:cond delay="0"/>
                                          </p:stCondLst>
                                        </p:cTn>
                                        <p:tgtEl>
                                          <p:spTgt spid="1741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7411">
                                            <p:txEl>
                                              <p:pRg st="0" end="0"/>
                                            </p:txEl>
                                          </p:spTgt>
                                        </p:tgtEl>
                                        <p:attrNameLst>
                                          <p:attrName>ppt_x</p:attrName>
                                          <p:attrName>ppt_y</p:attrName>
                                        </p:attrNameLst>
                                      </p:cBhvr>
                                    </p:animMotion>
                                    <p:animEffect transition="in" filter="fade">
                                      <p:cBhvr>
                                        <p:cTn id="16" dur="1000"/>
                                        <p:tgtEl>
                                          <p:spTgt spid="17411">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17411">
                                            <p:txEl>
                                              <p:pRg st="1" end="1"/>
                                            </p:txEl>
                                          </p:spTgt>
                                        </p:tgtEl>
                                        <p:attrNameLst>
                                          <p:attrName>style.visibility</p:attrName>
                                        </p:attrNameLst>
                                      </p:cBhvr>
                                      <p:to>
                                        <p:strVal val="visible"/>
                                      </p:to>
                                    </p:set>
                                    <p:animScale>
                                      <p:cBhvr>
                                        <p:cTn id="21" dur="1000" decel="50000" fill="hold">
                                          <p:stCondLst>
                                            <p:cond delay="0"/>
                                          </p:stCondLst>
                                        </p:cTn>
                                        <p:tgtEl>
                                          <p:spTgt spid="17411">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7411">
                                            <p:txEl>
                                              <p:pRg st="1" end="1"/>
                                            </p:txEl>
                                          </p:spTgt>
                                        </p:tgtEl>
                                        <p:attrNameLst>
                                          <p:attrName>ppt_x</p:attrName>
                                          <p:attrName>ppt_y</p:attrName>
                                        </p:attrNameLst>
                                      </p:cBhvr>
                                    </p:animMotion>
                                    <p:animEffect transition="in" filter="fade">
                                      <p:cBhvr>
                                        <p:cTn id="23" dur="1000"/>
                                        <p:tgtEl>
                                          <p:spTgt spid="17411">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2" presetClass="entr" presetSubtype="0" fill="hold" nodeType="clickEffect">
                                  <p:stCondLst>
                                    <p:cond delay="0"/>
                                  </p:stCondLst>
                                  <p:childTnLst>
                                    <p:set>
                                      <p:cBhvr>
                                        <p:cTn id="27" dur="1" fill="hold">
                                          <p:stCondLst>
                                            <p:cond delay="0"/>
                                          </p:stCondLst>
                                        </p:cTn>
                                        <p:tgtEl>
                                          <p:spTgt spid="17412"/>
                                        </p:tgtEl>
                                        <p:attrNameLst>
                                          <p:attrName>style.visibility</p:attrName>
                                        </p:attrNameLst>
                                      </p:cBhvr>
                                      <p:to>
                                        <p:strVal val="visible"/>
                                      </p:to>
                                    </p:set>
                                    <p:animScale>
                                      <p:cBhvr>
                                        <p:cTn id="28" dur="1000" decel="50000" fill="hold">
                                          <p:stCondLst>
                                            <p:cond delay="0"/>
                                          </p:stCondLst>
                                        </p:cTn>
                                        <p:tgtEl>
                                          <p:spTgt spid="174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7412"/>
                                        </p:tgtEl>
                                        <p:attrNameLst>
                                          <p:attrName>ppt_x</p:attrName>
                                          <p:attrName>ppt_y</p:attrName>
                                        </p:attrNameLst>
                                      </p:cBhvr>
                                    </p:animMotion>
                                    <p:animEffect transition="in" filter="fade">
                                      <p:cBhvr>
                                        <p:cTn id="30" dur="1000"/>
                                        <p:tgtEl>
                                          <p:spTgt spid="17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11: From Start to Finish</a:t>
            </a:r>
            <a:endParaRPr lang="en-US" sz="1200" b="1" dirty="0">
              <a:solidFill>
                <a:srgbClr val="0070A2"/>
              </a:solidFill>
              <a:latin typeface="Stencil" pitchFamily="82" charset="0"/>
              <a:ea typeface="+mn-ea"/>
            </a:endParaRPr>
          </a:p>
        </p:txBody>
      </p:sp>
      <p:sp>
        <p:nvSpPr>
          <p:cNvPr id="4" name="Rectangle 3"/>
          <p:cNvSpPr/>
          <p:nvPr/>
        </p:nvSpPr>
        <p:spPr>
          <a:xfrm>
            <a:off x="0" y="1295400"/>
            <a:ext cx="6705682" cy="646331"/>
          </a:xfrm>
          <a:prstGeom prst="rect">
            <a:avLst/>
          </a:prstGeom>
        </p:spPr>
        <p:txBody>
          <a:bodyPr wrap="none">
            <a:spAutoFit/>
            <a:scene3d>
              <a:camera prst="orthographicFront"/>
              <a:lightRig rig="threePt" dir="t"/>
            </a:scene3d>
            <a:sp3d extrusionH="57150">
              <a:bevelT w="38100" h="38100"/>
            </a:sp3d>
          </a:bodyPr>
          <a:lstStyle/>
          <a:p>
            <a:pPr>
              <a:defRPr/>
            </a:pPr>
            <a:r>
              <a:rPr lang="en-US" sz="3600" b="1" u="sng" dirty="0">
                <a:solidFill>
                  <a:srgbClr val="D24E04"/>
                </a:solidFill>
                <a:latin typeface="Imprint MT Shadow" pitchFamily="82" charset="0"/>
                <a:ea typeface="+mn-ea"/>
              </a:rPr>
              <a:t>How Do I Cross the Finish Line?</a:t>
            </a:r>
            <a:endParaRPr lang="en-US" sz="3600" dirty="0">
              <a:solidFill>
                <a:srgbClr val="D24E04"/>
              </a:solidFill>
              <a:latin typeface="Imprint MT Shadow" pitchFamily="82" charset="0"/>
              <a:ea typeface="+mn-ea"/>
            </a:endParaRPr>
          </a:p>
        </p:txBody>
      </p:sp>
      <p:sp>
        <p:nvSpPr>
          <p:cNvPr id="18435" name="Rectangle 3"/>
          <p:cNvSpPr>
            <a:spLocks noChangeArrowheads="1"/>
          </p:cNvSpPr>
          <p:nvPr/>
        </p:nvSpPr>
        <p:spPr bwMode="auto">
          <a:xfrm>
            <a:off x="762000" y="2133600"/>
            <a:ext cx="8001000" cy="4524315"/>
          </a:xfrm>
          <a:prstGeom prst="rect">
            <a:avLst/>
          </a:prstGeom>
          <a:solidFill>
            <a:srgbClr val="EDC727"/>
          </a:solidFill>
          <a:ln w="88900">
            <a:solidFill>
              <a:srgbClr val="D24E04"/>
            </a:solidFill>
            <a:miter lim="800000"/>
            <a:headEnd/>
            <a:tailEnd/>
          </a:ln>
          <a:effectLst/>
          <a:scene3d>
            <a:camera prst="orthographicFront"/>
            <a:lightRig rig="threePt" dir="t"/>
          </a:scene3d>
          <a:sp3d>
            <a:bevelT w="152400" h="50800" prst="softRound"/>
          </a:sp3d>
        </p:spPr>
        <p:txBody>
          <a:bodyPr anchor="ctr">
            <a:spAutoFit/>
            <a:sp3d extrusionH="57150">
              <a:bevelT w="38100" h="38100"/>
            </a:sp3d>
          </a:bodyPr>
          <a:lstStyle/>
          <a:p>
            <a:pPr eaLnBrk="0" hangingPunct="0">
              <a:buFontTx/>
              <a:buChar char="•"/>
              <a:tabLst>
                <a:tab pos="228600" algn="l"/>
              </a:tabLst>
              <a:defRPr/>
            </a:pPr>
            <a:r>
              <a:rPr lang="en-US" sz="3200" b="1" dirty="0">
                <a:solidFill>
                  <a:srgbClr val="0070A2"/>
                </a:solidFill>
                <a:latin typeface="Imprint MT Shadow" pitchFamily="82" charset="0"/>
                <a:ea typeface="Times New Roman" pitchFamily="18" charset="0"/>
                <a:cs typeface="Times New Roman" pitchFamily="18" charset="0"/>
              </a:rPr>
              <a:t>Keep your closing short and to the point.</a:t>
            </a:r>
            <a:endParaRPr lang="en-US" sz="3200" b="1" dirty="0">
              <a:solidFill>
                <a:srgbClr val="0070A2"/>
              </a:solidFill>
              <a:latin typeface="Imprint MT Shadow" pitchFamily="82" charset="0"/>
              <a:ea typeface="+mn-ea"/>
            </a:endParaRPr>
          </a:p>
          <a:p>
            <a:pPr lvl="1" eaLnBrk="0" hangingPunct="0">
              <a:buFontTx/>
              <a:buChar char="•"/>
              <a:tabLst>
                <a:tab pos="228600" algn="l"/>
              </a:tabLst>
              <a:defRPr/>
            </a:pPr>
            <a:r>
              <a:rPr lang="en-US" sz="3200" b="1" dirty="0">
                <a:solidFill>
                  <a:srgbClr val="D24E04"/>
                </a:solidFill>
                <a:latin typeface="Imprint MT Shadow" pitchFamily="82" charset="0"/>
                <a:ea typeface="Times New Roman" pitchFamily="18" charset="0"/>
                <a:cs typeface="Times New Roman" pitchFamily="18" charset="0"/>
              </a:rPr>
              <a:t>Lead your students to action and decision.</a:t>
            </a:r>
            <a:endParaRPr lang="en-US" sz="3200" b="1" dirty="0">
              <a:solidFill>
                <a:srgbClr val="D24E04"/>
              </a:solidFill>
              <a:latin typeface="Imprint MT Shadow" pitchFamily="82" charset="0"/>
              <a:ea typeface="+mn-ea"/>
            </a:endParaRPr>
          </a:p>
          <a:p>
            <a:pPr lvl="2" eaLnBrk="0" hangingPunct="0">
              <a:buFontTx/>
              <a:buChar char="•"/>
              <a:tabLst>
                <a:tab pos="228600" algn="l"/>
              </a:tabLst>
              <a:defRPr/>
            </a:pPr>
            <a:r>
              <a:rPr lang="en-US" sz="3200" b="1" dirty="0">
                <a:solidFill>
                  <a:srgbClr val="0070A2"/>
                </a:solidFill>
                <a:latin typeface="Imprint MT Shadow" pitchFamily="82" charset="0"/>
                <a:ea typeface="Times New Roman" pitchFamily="18" charset="0"/>
                <a:cs typeface="Times New Roman" pitchFamily="18" charset="0"/>
              </a:rPr>
              <a:t>Always show your concern for the response that you receive.</a:t>
            </a:r>
            <a:endParaRPr lang="en-US" sz="3200" b="1" dirty="0">
              <a:solidFill>
                <a:srgbClr val="0070A2"/>
              </a:solidFill>
              <a:latin typeface="Imprint MT Shadow" pitchFamily="82" charset="0"/>
              <a:ea typeface="Times"/>
              <a:cs typeface="Times New Roman" pitchFamily="18" charset="0"/>
            </a:endParaRPr>
          </a:p>
          <a:p>
            <a:pPr lvl="3" eaLnBrk="0" hangingPunct="0">
              <a:buFont typeface="Arial" pitchFamily="34" charset="0"/>
              <a:buChar char="•"/>
              <a:tabLst>
                <a:tab pos="228600" algn="l"/>
              </a:tabLst>
              <a:defRPr/>
            </a:pPr>
            <a:r>
              <a:rPr lang="en-US" sz="3200" b="1" dirty="0">
                <a:solidFill>
                  <a:srgbClr val="D24E04"/>
                </a:solidFill>
                <a:latin typeface="Imprint MT Shadow" pitchFamily="82" charset="0"/>
                <a:ea typeface="Times"/>
                <a:cs typeface="Times New Roman" pitchFamily="18" charset="0"/>
              </a:rPr>
              <a:t>Have a clear plan for leading the students to do something about what they have learned—in the following week and eventually throughout their lives.</a:t>
            </a:r>
            <a:r>
              <a:rPr lang="en-US" sz="3200" b="1" dirty="0">
                <a:solidFill>
                  <a:srgbClr val="D24E04"/>
                </a:solidFill>
                <a:latin typeface="Imprint MT Shadow" pitchFamily="82" charset="0"/>
                <a:ea typeface="+mn-ea"/>
              </a:rPr>
              <a:t> </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11: From Start to Finish</a:t>
            </a:r>
            <a:endParaRPr lang="en-US" sz="1200" b="1" dirty="0">
              <a:solidFill>
                <a:srgbClr val="0070A2"/>
              </a:solidFill>
              <a:latin typeface="Stencil" pitchFamily="82" charset="0"/>
              <a:ea typeface="+mn-ea"/>
            </a:endParaRPr>
          </a:p>
        </p:txBody>
      </p:sp>
      <p:sp>
        <p:nvSpPr>
          <p:cNvPr id="4" name="Rectangle 3"/>
          <p:cNvSpPr/>
          <p:nvPr/>
        </p:nvSpPr>
        <p:spPr>
          <a:xfrm>
            <a:off x="228600" y="228600"/>
            <a:ext cx="63246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760076"/>
                </a:solidFill>
                <a:latin typeface="Imprint MT Shadow" pitchFamily="82" charset="0"/>
                <a:ea typeface="+mn-ea"/>
              </a:rPr>
              <a:t>Whatever you do, do not allow the lesson to just wind down.  There must be a definite, decisive time of actual closing, and it must involve a decision for some type of action on the part of the student.</a:t>
            </a:r>
          </a:p>
        </p:txBody>
      </p:sp>
      <p:sp>
        <p:nvSpPr>
          <p:cNvPr id="19459" name="Rectangle 3"/>
          <p:cNvSpPr>
            <a:spLocks noChangeArrowheads="1"/>
          </p:cNvSpPr>
          <p:nvPr/>
        </p:nvSpPr>
        <p:spPr bwMode="auto">
          <a:xfrm>
            <a:off x="2971800" y="3505200"/>
            <a:ext cx="5867400" cy="3046988"/>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CE7908"/>
                </a:solidFill>
                <a:latin typeface="Imprint MT Shadow" pitchFamily="82" charset="0"/>
                <a:ea typeface="Times New Roman" pitchFamily="18" charset="0"/>
                <a:cs typeface="Times New Roman" pitchFamily="18" charset="0"/>
              </a:rPr>
              <a:t>In every race, it is important that we begin and end well.  This can make the difference in winning (being successful) and losing (just spending time and accomplishing nothing).</a:t>
            </a:r>
            <a:endParaRPr lang="en-US" sz="3200" b="1" dirty="0">
              <a:solidFill>
                <a:srgbClr val="CE7908"/>
              </a:solidFill>
              <a:latin typeface="Imprint MT Shadow" pitchFamily="82" charset="0"/>
              <a:ea typeface="+mn-ea"/>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19459"/>
                                        </p:tgtEl>
                                        <p:attrNameLst>
                                          <p:attrName>style.visibility</p:attrName>
                                        </p:attrNameLst>
                                      </p:cBhvr>
                                      <p:to>
                                        <p:strVal val="visible"/>
                                      </p:to>
                                    </p:set>
                                    <p:anim calcmode="lin" valueType="num">
                                      <p:cBhvr>
                                        <p:cTn id="19" dur="500" decel="50000" fill="hold">
                                          <p:stCondLst>
                                            <p:cond delay="0"/>
                                          </p:stCondLst>
                                        </p:cTn>
                                        <p:tgtEl>
                                          <p:spTgt spid="19459"/>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19459"/>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19459"/>
                                        </p:tgtEl>
                                        <p:attrNameLst>
                                          <p:attrName>ppt_w</p:attrName>
                                        </p:attrNameLst>
                                      </p:cBhvr>
                                      <p:tavLst>
                                        <p:tav tm="0">
                                          <p:val>
                                            <p:strVal val="#ppt_w*.05"/>
                                          </p:val>
                                        </p:tav>
                                        <p:tav tm="100000">
                                          <p:val>
                                            <p:strVal val="#ppt_w"/>
                                          </p:val>
                                        </p:tav>
                                      </p:tavLst>
                                    </p:anim>
                                    <p:anim calcmode="lin" valueType="num">
                                      <p:cBhvr>
                                        <p:cTn id="22" dur="1000" fill="hold"/>
                                        <p:tgtEl>
                                          <p:spTgt spid="19459"/>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19459"/>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19459"/>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19459"/>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19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620000" y="0"/>
            <a:ext cx="1524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11: From Start to Finish</a:t>
            </a:r>
            <a:endParaRPr lang="en-US" sz="1200" b="1" dirty="0">
              <a:solidFill>
                <a:srgbClr val="0070A2"/>
              </a:solidFill>
              <a:latin typeface="Stencil" pitchFamily="82" charset="0"/>
              <a:ea typeface="+mn-ea"/>
            </a:endParaRPr>
          </a:p>
        </p:txBody>
      </p:sp>
      <p:sp>
        <p:nvSpPr>
          <p:cNvPr id="4099" name="Rectangle 3"/>
          <p:cNvSpPr>
            <a:spLocks noChangeArrowheads="1"/>
          </p:cNvSpPr>
          <p:nvPr/>
        </p:nvSpPr>
        <p:spPr bwMode="auto">
          <a:xfrm>
            <a:off x="533400" y="1828800"/>
            <a:ext cx="7924800" cy="4524315"/>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4800" b="1" i="1" dirty="0">
                <a:solidFill>
                  <a:srgbClr val="760076"/>
                </a:solidFill>
                <a:latin typeface="Imprint MT Shadow" pitchFamily="82" charset="0"/>
                <a:ea typeface="Times New Roman" pitchFamily="18" charset="0"/>
                <a:cs typeface="Times New Roman" pitchFamily="18" charset="0"/>
              </a:rPr>
              <a:t>“I am Alpha and Omega, the beginning and the ending, saith the Lord, which is, and which was, and which is to come, the Almighty”</a:t>
            </a:r>
            <a:endParaRPr lang="en-US" sz="4800" dirty="0">
              <a:solidFill>
                <a:srgbClr val="760076"/>
              </a:solidFill>
              <a:latin typeface="Imprint MT Shadow" pitchFamily="82" charset="0"/>
              <a:ea typeface="+mn-ea"/>
            </a:endParaRPr>
          </a:p>
          <a:p>
            <a:pPr algn="ctr" eaLnBrk="0" hangingPunct="0">
              <a:defRPr/>
            </a:pPr>
            <a:r>
              <a:rPr lang="en-US" sz="4800" b="1" dirty="0">
                <a:solidFill>
                  <a:srgbClr val="760076"/>
                </a:solidFill>
                <a:latin typeface="Imprint MT Shadow" pitchFamily="82" charset="0"/>
                <a:ea typeface="Times"/>
                <a:cs typeface="Times New Roman" pitchFamily="18" charset="0"/>
              </a:rPr>
              <a:t>(Revelation 1:8).</a:t>
            </a:r>
            <a:endParaRPr lang="en-US" sz="4800" dirty="0">
              <a:solidFill>
                <a:srgbClr val="760076"/>
              </a:solidFill>
              <a:latin typeface="Imprint MT Shadow" pitchFamily="82" charset="0"/>
              <a:ea typeface="+mn-ea"/>
            </a:endParaRP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p:cTn id="7" dur="500" fill="hold"/>
                                        <p:tgtEl>
                                          <p:spTgt spid="4099"/>
                                        </p:tgtEl>
                                        <p:attrNameLst>
                                          <p:attrName>ppt_w</p:attrName>
                                        </p:attrNameLst>
                                      </p:cBhvr>
                                      <p:tavLst>
                                        <p:tav tm="0">
                                          <p:val>
                                            <p:fltVal val="0"/>
                                          </p:val>
                                        </p:tav>
                                        <p:tav tm="100000">
                                          <p:val>
                                            <p:strVal val="#ppt_w"/>
                                          </p:val>
                                        </p:tav>
                                      </p:tavLst>
                                    </p:anim>
                                    <p:anim calcmode="lin" valueType="num">
                                      <p:cBhvr>
                                        <p:cTn id="8" dur="500" fill="hold"/>
                                        <p:tgtEl>
                                          <p:spTgt spid="4099"/>
                                        </p:tgtEl>
                                        <p:attrNameLst>
                                          <p:attrName>ppt_h</p:attrName>
                                        </p:attrNameLst>
                                      </p:cBhvr>
                                      <p:tavLst>
                                        <p:tav tm="0">
                                          <p:val>
                                            <p:fltVal val="0"/>
                                          </p:val>
                                        </p:tav>
                                        <p:tav tm="100000">
                                          <p:val>
                                            <p:strVal val="#ppt_h"/>
                                          </p:val>
                                        </p:tav>
                                      </p:tavLst>
                                    </p:anim>
                                    <p:animEffect transition="in" filter="fade">
                                      <p:cBhvr>
                                        <p:cTn id="9"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11: From Start to Finish</a:t>
            </a:r>
            <a:endParaRPr lang="en-US" sz="1200" b="1" dirty="0">
              <a:solidFill>
                <a:srgbClr val="0070A2"/>
              </a:solidFill>
              <a:latin typeface="Stencil" pitchFamily="82" charset="0"/>
              <a:ea typeface="+mn-ea"/>
            </a:endParaRPr>
          </a:p>
        </p:txBody>
      </p:sp>
      <p:sp>
        <p:nvSpPr>
          <p:cNvPr id="4" name="Rectangle 3"/>
          <p:cNvSpPr/>
          <p:nvPr/>
        </p:nvSpPr>
        <p:spPr>
          <a:xfrm>
            <a:off x="0" y="0"/>
            <a:ext cx="4343400" cy="4524315"/>
          </a:xfrm>
          <a:prstGeom prst="rect">
            <a:avLst/>
          </a:prstGeom>
          <a:solidFill>
            <a:srgbClr val="EDC727"/>
          </a:solidFill>
          <a:scene3d>
            <a:camera prst="orthographicFront"/>
            <a:lightRig rig="threePt" dir="t"/>
          </a:scene3d>
          <a:sp3d>
            <a:bevelT w="152400" h="50800" prst="softRound"/>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D24E04"/>
                </a:solidFill>
                <a:latin typeface="Imprint MT Shadow" charset="0"/>
              </a:rPr>
              <a:t>Everything we do for God needs to have a proper beginning and a correct ending.  God began His creation with approval that everything He had made was </a:t>
            </a:r>
            <a:r>
              <a:rPr lang="ja-JP" altLang="en-US" sz="3200" b="1" i="1">
                <a:solidFill>
                  <a:srgbClr val="D24E04"/>
                </a:solidFill>
                <a:latin typeface="Imprint MT Shadow" charset="0"/>
              </a:rPr>
              <a:t>“</a:t>
            </a:r>
            <a:r>
              <a:rPr lang="en-US" sz="3200" b="1" i="1">
                <a:solidFill>
                  <a:srgbClr val="D24E04"/>
                </a:solidFill>
                <a:latin typeface="Imprint MT Shadow" charset="0"/>
              </a:rPr>
              <a:t>very good</a:t>
            </a:r>
            <a:r>
              <a:rPr lang="ja-JP" altLang="en-US" sz="3200" b="1" i="1">
                <a:solidFill>
                  <a:srgbClr val="D24E04"/>
                </a:solidFill>
                <a:latin typeface="Imprint MT Shadow" charset="0"/>
              </a:rPr>
              <a:t>”</a:t>
            </a:r>
            <a:r>
              <a:rPr lang="en-US" sz="3200" b="1" i="1">
                <a:solidFill>
                  <a:srgbClr val="D24E04"/>
                </a:solidFill>
                <a:latin typeface="Imprint MT Shadow" charset="0"/>
              </a:rPr>
              <a:t> </a:t>
            </a:r>
            <a:r>
              <a:rPr lang="en-US" sz="3200" b="1">
                <a:solidFill>
                  <a:srgbClr val="D24E04"/>
                </a:solidFill>
                <a:latin typeface="Imprint MT Shadow" charset="0"/>
              </a:rPr>
              <a:t>(Genesis 1:31). </a:t>
            </a:r>
          </a:p>
        </p:txBody>
      </p:sp>
      <p:sp>
        <p:nvSpPr>
          <p:cNvPr id="5" name="Rectangle 4"/>
          <p:cNvSpPr/>
          <p:nvPr/>
        </p:nvSpPr>
        <p:spPr>
          <a:xfrm>
            <a:off x="4724400" y="1841242"/>
            <a:ext cx="4419600" cy="5016758"/>
          </a:xfrm>
          <a:prstGeom prst="rect">
            <a:avLst/>
          </a:prstGeom>
          <a:solidFill>
            <a:srgbClr val="D24E04"/>
          </a:solidFill>
          <a:scene3d>
            <a:camera prst="orthographicFront"/>
            <a:lightRig rig="threePt" dir="t"/>
          </a:scene3d>
          <a:sp3d>
            <a:bevelT w="152400" h="50800" prst="softRound"/>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EDC727"/>
                </a:solidFill>
                <a:latin typeface="Imprint MT Shadow" charset="0"/>
              </a:rPr>
              <a:t>When He judges His redeemed creation, the final words will be, </a:t>
            </a:r>
            <a:r>
              <a:rPr lang="ja-JP" altLang="en-US" sz="3200" b="1" i="1">
                <a:solidFill>
                  <a:srgbClr val="EDC727"/>
                </a:solidFill>
                <a:latin typeface="Imprint MT Shadow" charset="0"/>
              </a:rPr>
              <a:t>“</a:t>
            </a:r>
            <a:r>
              <a:rPr lang="en-US" sz="3200" b="1" i="1">
                <a:solidFill>
                  <a:srgbClr val="EDC727"/>
                </a:solidFill>
                <a:latin typeface="Imprint MT Shadow" charset="0"/>
              </a:rPr>
              <a:t>Well done, thou good and faithful servant</a:t>
            </a:r>
            <a:r>
              <a:rPr lang="ja-JP" altLang="en-US" sz="3200" b="1" i="1">
                <a:solidFill>
                  <a:srgbClr val="EDC727"/>
                </a:solidFill>
                <a:latin typeface="Imprint MT Shadow" charset="0"/>
              </a:rPr>
              <a:t>”</a:t>
            </a:r>
            <a:r>
              <a:rPr lang="en-US" sz="3200" b="1">
                <a:solidFill>
                  <a:srgbClr val="EDC727"/>
                </a:solidFill>
                <a:latin typeface="Imprint MT Shadow" charset="0"/>
              </a:rPr>
              <a:t> (Matthew 25:21).  When we teach a lesson, we need to keep these same principles in mind— begin and end well.</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strVal val="#ppt_w*0.05"/>
                                          </p:val>
                                        </p:tav>
                                        <p:tav tm="100000">
                                          <p:val>
                                            <p:strVal val="#ppt_w"/>
                                          </p:val>
                                        </p:tav>
                                      </p:tavLst>
                                    </p:anim>
                                    <p:anim calcmode="lin" valueType="num">
                                      <p:cBhvr>
                                        <p:cTn id="17" dur="500" fill="hold"/>
                                        <p:tgtEl>
                                          <p:spTgt spid="5"/>
                                        </p:tgtEl>
                                        <p:attrNameLst>
                                          <p:attrName>ppt_h</p:attrName>
                                        </p:attrNameLst>
                                      </p:cBhvr>
                                      <p:tavLst>
                                        <p:tav tm="0">
                                          <p:val>
                                            <p:strVal val="#ppt_h"/>
                                          </p:val>
                                        </p:tav>
                                        <p:tav tm="100000">
                                          <p:val>
                                            <p:strVal val="#ppt_h"/>
                                          </p:val>
                                        </p:tav>
                                      </p:tavLst>
                                    </p:anim>
                                    <p:anim calcmode="lin" valueType="num">
                                      <p:cBhvr>
                                        <p:cTn id="18" dur="500" fill="hold"/>
                                        <p:tgtEl>
                                          <p:spTgt spid="5"/>
                                        </p:tgtEl>
                                        <p:attrNameLst>
                                          <p:attrName>ppt_x</p:attrName>
                                        </p:attrNameLst>
                                      </p:cBhvr>
                                      <p:tavLst>
                                        <p:tav tm="0">
                                          <p:val>
                                            <p:strVal val="#ppt_x-.2"/>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11: From Start to Finish</a:t>
            </a:r>
            <a:endParaRPr lang="en-US" sz="1200" b="1" dirty="0">
              <a:solidFill>
                <a:srgbClr val="0070A2"/>
              </a:solidFill>
              <a:latin typeface="Stencil" pitchFamily="82" charset="0"/>
              <a:ea typeface="+mn-ea"/>
            </a:endParaRPr>
          </a:p>
        </p:txBody>
      </p:sp>
      <p:sp>
        <p:nvSpPr>
          <p:cNvPr id="4" name="Rectangle 3"/>
          <p:cNvSpPr/>
          <p:nvPr/>
        </p:nvSpPr>
        <p:spPr>
          <a:xfrm>
            <a:off x="152400" y="1524000"/>
            <a:ext cx="6934200" cy="1569660"/>
          </a:xfrm>
          <a:prstGeom prst="rect">
            <a:avLst/>
          </a:prstGeom>
          <a:solidFill>
            <a:srgbClr val="FFFFCC"/>
          </a:solidFill>
          <a:ln w="76200">
            <a:solidFill>
              <a:srgbClr val="760076"/>
            </a:solidFill>
          </a:ln>
          <a:scene3d>
            <a:camera prst="orthographicFront"/>
            <a:lightRig rig="threePt" dir="t"/>
          </a:scene3d>
          <a:sp3d>
            <a:bevelT w="152400" h="50800" prst="softRound"/>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0070A2"/>
                </a:solidFill>
                <a:latin typeface="Imprint MT Shadow" charset="0"/>
              </a:rPr>
              <a:t>Besides the need to begin immediately, let</a:t>
            </a:r>
            <a:r>
              <a:rPr lang="ja-JP" altLang="en-US" sz="3200" b="1">
                <a:solidFill>
                  <a:srgbClr val="0070A2"/>
                </a:solidFill>
                <a:latin typeface="Imprint MT Shadow" charset="0"/>
              </a:rPr>
              <a:t>’</a:t>
            </a:r>
            <a:r>
              <a:rPr lang="en-US" sz="3200" b="1">
                <a:solidFill>
                  <a:srgbClr val="0070A2"/>
                </a:solidFill>
                <a:latin typeface="Imprint MT Shadow" charset="0"/>
              </a:rPr>
              <a:t>s do it </a:t>
            </a:r>
            <a:r>
              <a:rPr lang="en-US" sz="3200" b="1" i="1">
                <a:solidFill>
                  <a:srgbClr val="0070A2"/>
                </a:solidFill>
                <a:latin typeface="Imprint MT Shadow" charset="0"/>
              </a:rPr>
              <a:t>right</a:t>
            </a:r>
            <a:r>
              <a:rPr lang="en-US" sz="3200" b="1">
                <a:solidFill>
                  <a:srgbClr val="0070A2"/>
                </a:solidFill>
                <a:latin typeface="Imprint MT Shadow" charset="0"/>
              </a:rPr>
              <a:t>.  In Christian education, we begin in God</a:t>
            </a:r>
            <a:r>
              <a:rPr lang="ja-JP" altLang="en-US" sz="3200" b="1">
                <a:solidFill>
                  <a:srgbClr val="0070A2"/>
                </a:solidFill>
                <a:latin typeface="Imprint MT Shadow" charset="0"/>
              </a:rPr>
              <a:t>’</a:t>
            </a:r>
            <a:r>
              <a:rPr lang="en-US" sz="3200" b="1">
                <a:solidFill>
                  <a:srgbClr val="0070A2"/>
                </a:solidFill>
                <a:latin typeface="Imprint MT Shadow" charset="0"/>
              </a:rPr>
              <a:t>s Word.</a:t>
            </a:r>
          </a:p>
        </p:txBody>
      </p:sp>
      <p:sp>
        <p:nvSpPr>
          <p:cNvPr id="5" name="Rectangle 4"/>
          <p:cNvSpPr/>
          <p:nvPr/>
        </p:nvSpPr>
        <p:spPr>
          <a:xfrm>
            <a:off x="1371600" y="3276600"/>
            <a:ext cx="7010400" cy="1569660"/>
          </a:xfrm>
          <a:prstGeom prst="rect">
            <a:avLst/>
          </a:prstGeom>
          <a:solidFill>
            <a:srgbClr val="760076"/>
          </a:solidFill>
          <a:ln w="76200">
            <a:solidFill>
              <a:srgbClr val="0070A2"/>
            </a:solidFill>
          </a:ln>
          <a:scene3d>
            <a:camera prst="orthographicFront"/>
            <a:lightRig rig="threePt" dir="t"/>
          </a:scene3d>
          <a:sp3d>
            <a:bevelT w="152400" h="50800" prst="softRound"/>
          </a:sp3d>
        </p:spPr>
        <p:txBody>
          <a:bodyPr>
            <a:spAutoFit/>
          </a:bodyPr>
          <a:lstStyle/>
          <a:p>
            <a:pPr algn="ctr">
              <a:defRPr/>
            </a:pPr>
            <a:r>
              <a:rPr lang="en-US" sz="3200" b="1" dirty="0">
                <a:solidFill>
                  <a:srgbClr val="FFFFCC"/>
                </a:solidFill>
                <a:latin typeface="Imprint MT Shadow" pitchFamily="82" charset="0"/>
                <a:ea typeface="+mn-ea"/>
              </a:rPr>
              <a:t>That is the only sure foundation for every lesson and study that we share.  We have no beginning outside of Him. </a:t>
            </a:r>
          </a:p>
        </p:txBody>
      </p:sp>
      <p:sp>
        <p:nvSpPr>
          <p:cNvPr id="7" name="Rectangle 6"/>
          <p:cNvSpPr/>
          <p:nvPr/>
        </p:nvSpPr>
        <p:spPr>
          <a:xfrm>
            <a:off x="2743200" y="5105400"/>
            <a:ext cx="6248400" cy="1569660"/>
          </a:xfrm>
          <a:prstGeom prst="rect">
            <a:avLst/>
          </a:prstGeom>
          <a:solidFill>
            <a:srgbClr val="0070A2"/>
          </a:solidFill>
          <a:ln w="76200">
            <a:solidFill>
              <a:srgbClr val="FFFFCC"/>
            </a:solidFill>
          </a:ln>
          <a:scene3d>
            <a:camera prst="orthographicFront"/>
            <a:lightRig rig="threePt" dir="t"/>
          </a:scene3d>
          <a:sp3d>
            <a:bevelT/>
          </a:sp3d>
        </p:spPr>
        <p:txBody>
          <a:bodyPr>
            <a:spAutoFit/>
          </a:bodyPr>
          <a:lstStyle/>
          <a:p>
            <a:pPr algn="ctr">
              <a:defRPr/>
            </a:pPr>
            <a:r>
              <a:rPr lang="en-US" sz="3200" b="1" dirty="0">
                <a:solidFill>
                  <a:srgbClr val="760076"/>
                </a:solidFill>
                <a:latin typeface="Imprint MT Shadow" pitchFamily="82" charset="0"/>
                <a:ea typeface="+mn-ea"/>
              </a:rPr>
              <a:t>When we base our efforts inside of His book (the Bible), we can be sure it will be "very good." </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ppt_x</p:attrName>
                                        </p:attrNameLst>
                                      </p:cBhvr>
                                      <p:tavLst>
                                        <p:tav tm="0">
                                          <p:val>
                                            <p:strVal val="#ppt_x-.2"/>
                                          </p:val>
                                        </p:tav>
                                        <p:tav tm="100000">
                                          <p:val>
                                            <p:strVal val="#ppt_x"/>
                                          </p:val>
                                        </p:tav>
                                      </p:tavLst>
                                    </p:anim>
                                    <p:anim calcmode="lin" valueType="num">
                                      <p:cBhvr>
                                        <p:cTn id="22"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11: From Start to Finish</a:t>
            </a:r>
            <a:endParaRPr lang="en-US" sz="1200" b="1" dirty="0">
              <a:solidFill>
                <a:srgbClr val="0070A2"/>
              </a:solidFill>
              <a:latin typeface="Stencil" pitchFamily="82" charset="0"/>
              <a:ea typeface="+mn-ea"/>
            </a:endParaRPr>
          </a:p>
        </p:txBody>
      </p:sp>
      <p:sp>
        <p:nvSpPr>
          <p:cNvPr id="4" name="Rectangle 3"/>
          <p:cNvSpPr>
            <a:spLocks noChangeArrowheads="1"/>
          </p:cNvSpPr>
          <p:nvPr/>
        </p:nvSpPr>
        <p:spPr bwMode="auto">
          <a:xfrm>
            <a:off x="609600" y="914400"/>
            <a:ext cx="77724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D24E04"/>
                </a:solidFill>
                <a:latin typeface="Imprint MT Shadow" charset="0"/>
              </a:rPr>
              <a:t>Your first job is to determine exactly which scriptures you are going to use as the basis for your lesson.</a:t>
            </a:r>
          </a:p>
        </p:txBody>
      </p:sp>
      <p:sp>
        <p:nvSpPr>
          <p:cNvPr id="5" name="Rectangle 4"/>
          <p:cNvSpPr/>
          <p:nvPr/>
        </p:nvSpPr>
        <p:spPr>
          <a:xfrm>
            <a:off x="2590800" y="2667000"/>
            <a:ext cx="3733800" cy="2062103"/>
          </a:xfrm>
          <a:prstGeom prst="rect">
            <a:avLst/>
          </a:prstGeom>
          <a:solidFill>
            <a:srgbClr val="FFFFCC"/>
          </a:solidFill>
          <a:ln w="76200">
            <a:solidFill>
              <a:srgbClr val="D24E04"/>
            </a:solidFill>
          </a:ln>
          <a:scene3d>
            <a:camera prst="orthographicFront"/>
            <a:lightRig rig="threePt" dir="t"/>
          </a:scene3d>
          <a:sp3d>
            <a:bevelT w="152400" h="50800" prst="softRound"/>
          </a:sp3d>
        </p:spPr>
        <p:txBody>
          <a:bodyPr>
            <a:spAutoFit/>
            <a:sp3d extrusionH="57150">
              <a:bevelT w="38100" h="38100"/>
            </a:sp3d>
          </a:bodyPr>
          <a:lstStyle/>
          <a:p>
            <a:pPr algn="ctr">
              <a:defRPr/>
            </a:pPr>
            <a:r>
              <a:rPr lang="en-US" sz="3200" b="1" dirty="0">
                <a:solidFill>
                  <a:srgbClr val="0070A2"/>
                </a:solidFill>
                <a:latin typeface="Imprint MT Shadow" pitchFamily="82" charset="0"/>
                <a:ea typeface="+mn-ea"/>
              </a:rPr>
              <a:t>Make sure that the verses you choose best tell the story you are using.</a:t>
            </a:r>
          </a:p>
        </p:txBody>
      </p:sp>
      <p:sp>
        <p:nvSpPr>
          <p:cNvPr id="7" name="Rectangle 6"/>
          <p:cNvSpPr/>
          <p:nvPr/>
        </p:nvSpPr>
        <p:spPr>
          <a:xfrm>
            <a:off x="685800" y="4876800"/>
            <a:ext cx="7620000" cy="1569660"/>
          </a:xfrm>
          <a:prstGeom prst="rect">
            <a:avLst/>
          </a:prstGeom>
          <a:scene3d>
            <a:camera prst="orthographicFront"/>
            <a:lightRig rig="threePt" dir="t"/>
          </a:scene3d>
          <a:sp3d>
            <a:bevelT w="152400" h="50800" prst="softRound"/>
          </a:sp3d>
        </p:spPr>
        <p:txBody>
          <a:bodyPr>
            <a:spAutoFit/>
          </a:bodyPr>
          <a:lstStyle/>
          <a:p>
            <a:pPr algn="ctr">
              <a:defRPr/>
            </a:pPr>
            <a:r>
              <a:rPr lang="en-US" sz="3200" b="1" dirty="0">
                <a:solidFill>
                  <a:srgbClr val="0070A2"/>
                </a:solidFill>
                <a:latin typeface="Imprint MT Shadow" pitchFamily="82" charset="0"/>
                <a:ea typeface="+mn-ea"/>
              </a:rPr>
              <a:t>Do not try to use every scripture available that talks about your lesson. Be specific with the aim and doctrine involved. </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Scale>
                                      <p:cBhvr>
                                        <p:cTn id="21"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7"/>
                                        </p:tgtEl>
                                        <p:attrNameLst>
                                          <p:attrName>ppt_x</p:attrName>
                                          <p:attrName>ppt_y</p:attrName>
                                        </p:attrNameLst>
                                      </p:cBhvr>
                                    </p:animMotion>
                                    <p:animEffect transition="in" filter="fade">
                                      <p:cBhvr>
                                        <p:cTn id="2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11: From Start to Finish</a:t>
            </a:r>
            <a:endParaRPr lang="en-US" sz="1200" b="1" dirty="0">
              <a:solidFill>
                <a:srgbClr val="0070A2"/>
              </a:solidFill>
              <a:latin typeface="Stencil" pitchFamily="82" charset="0"/>
              <a:ea typeface="+mn-ea"/>
            </a:endParaRPr>
          </a:p>
        </p:txBody>
      </p:sp>
      <p:sp>
        <p:nvSpPr>
          <p:cNvPr id="4" name="Rectangle 3"/>
          <p:cNvSpPr/>
          <p:nvPr/>
        </p:nvSpPr>
        <p:spPr>
          <a:xfrm>
            <a:off x="228600" y="228600"/>
            <a:ext cx="3962400" cy="4031873"/>
          </a:xfrm>
          <a:prstGeom prst="rect">
            <a:avLst/>
          </a:prstGeom>
          <a:solidFill>
            <a:srgbClr val="EDC727"/>
          </a:solidFill>
          <a:ln w="76200">
            <a:solidFill>
              <a:srgbClr val="760076"/>
            </a:solidFill>
          </a:ln>
          <a:scene3d>
            <a:camera prst="orthographicFront"/>
            <a:lightRig rig="threePt" dir="t"/>
          </a:scene3d>
          <a:sp3d>
            <a:bevelT w="152400" h="50800" prst="softRound"/>
          </a:sp3d>
        </p:spPr>
        <p:txBody>
          <a:bodyPr>
            <a:spAutoFit/>
          </a:bodyPr>
          <a:lstStyle/>
          <a:p>
            <a:pPr algn="ctr">
              <a:defRPr/>
            </a:pPr>
            <a:r>
              <a:rPr lang="en-US" sz="3200" b="1" dirty="0">
                <a:solidFill>
                  <a:srgbClr val="760076"/>
                </a:solidFill>
                <a:latin typeface="Imprint MT Shadow" pitchFamily="82" charset="0"/>
                <a:ea typeface="+mn-ea"/>
              </a:rPr>
              <a:t>After you have carefully read and decided upon the scripture setting, look for a key verse that best applies to the purpose/aim of the lesson.</a:t>
            </a:r>
          </a:p>
        </p:txBody>
      </p:sp>
      <p:sp>
        <p:nvSpPr>
          <p:cNvPr id="5" name="Rectangle 4"/>
          <p:cNvSpPr/>
          <p:nvPr/>
        </p:nvSpPr>
        <p:spPr>
          <a:xfrm>
            <a:off x="4495800" y="2057400"/>
            <a:ext cx="4419600" cy="4524315"/>
          </a:xfrm>
          <a:prstGeom prst="rect">
            <a:avLst/>
          </a:prstGeom>
          <a:solidFill>
            <a:srgbClr val="760076"/>
          </a:solidFill>
          <a:ln w="76200">
            <a:solidFill>
              <a:srgbClr val="EDC727"/>
            </a:solidFill>
          </a:ln>
          <a:scene3d>
            <a:camera prst="orthographicFront"/>
            <a:lightRig rig="threePt" dir="t"/>
          </a:scene3d>
          <a:sp3d>
            <a:bevelT w="152400" h="50800" prst="softRound"/>
          </a:sp3d>
        </p:spPr>
        <p:txBody>
          <a:bodyPr>
            <a:spAutoFit/>
          </a:bodyPr>
          <a:lstStyle/>
          <a:p>
            <a:pPr algn="ctr">
              <a:defRPr/>
            </a:pPr>
            <a:r>
              <a:rPr lang="en-US" sz="3200" b="1" dirty="0">
                <a:solidFill>
                  <a:srgbClr val="EDC727"/>
                </a:solidFill>
                <a:latin typeface="Imprint MT Shadow" pitchFamily="82" charset="0"/>
                <a:ea typeface="+mn-ea"/>
              </a:rPr>
              <a:t>It may be inside the scripture setting you have chosen, or it may be in an entirely different chapter and book.  The whole idea is to find one verse that will drive home the doctrine being studied. </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11: From Start to Finish</a:t>
            </a:r>
            <a:endParaRPr lang="en-US" sz="1200" b="1" dirty="0">
              <a:solidFill>
                <a:srgbClr val="0070A2"/>
              </a:solidFill>
              <a:latin typeface="Stencil" pitchFamily="82" charset="0"/>
              <a:ea typeface="+mn-ea"/>
            </a:endParaRPr>
          </a:p>
        </p:txBody>
      </p:sp>
      <p:sp>
        <p:nvSpPr>
          <p:cNvPr id="9219" name="Rectangle 3"/>
          <p:cNvSpPr>
            <a:spLocks noChangeArrowheads="1"/>
          </p:cNvSpPr>
          <p:nvPr/>
        </p:nvSpPr>
        <p:spPr bwMode="auto">
          <a:xfrm>
            <a:off x="152400" y="152400"/>
            <a:ext cx="6858000" cy="1077218"/>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defRPr/>
            </a:pPr>
            <a:r>
              <a:rPr lang="en-US" sz="3200" b="1" dirty="0">
                <a:solidFill>
                  <a:srgbClr val="D24E04"/>
                </a:solidFill>
                <a:latin typeface="Imprint MT Shadow" pitchFamily="82" charset="0"/>
                <a:ea typeface="Times New Roman" pitchFamily="18" charset="0"/>
                <a:cs typeface="Times New Roman" pitchFamily="18" charset="0"/>
              </a:rPr>
              <a:t>Your choice of a key verse will depend on several things:</a:t>
            </a:r>
            <a:endParaRPr lang="en-US" sz="3200" b="1" dirty="0">
              <a:solidFill>
                <a:srgbClr val="D24E04"/>
              </a:solidFill>
              <a:latin typeface="Imprint MT Shadow" pitchFamily="82" charset="0"/>
              <a:ea typeface="+mn-ea"/>
            </a:endParaRPr>
          </a:p>
        </p:txBody>
      </p:sp>
      <p:sp>
        <p:nvSpPr>
          <p:cNvPr id="9220" name="Rectangle 4"/>
          <p:cNvSpPr>
            <a:spLocks noChangeArrowheads="1"/>
          </p:cNvSpPr>
          <p:nvPr/>
        </p:nvSpPr>
        <p:spPr bwMode="auto">
          <a:xfrm>
            <a:off x="762000" y="1295400"/>
            <a:ext cx="5791200" cy="2062103"/>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buFontTx/>
              <a:buChar char="•"/>
              <a:tabLst>
                <a:tab pos="228600" algn="l"/>
              </a:tabLst>
              <a:defRPr/>
            </a:pPr>
            <a:r>
              <a:rPr lang="en-US" sz="3200" b="1" dirty="0">
                <a:solidFill>
                  <a:srgbClr val="0070A2"/>
                </a:solidFill>
                <a:latin typeface="Imprint MT Shadow" pitchFamily="82" charset="0"/>
                <a:ea typeface="Times New Roman" pitchFamily="18" charset="0"/>
                <a:cs typeface="Times New Roman" pitchFamily="18" charset="0"/>
              </a:rPr>
              <a:t>What age are your students?</a:t>
            </a:r>
            <a:endParaRPr lang="en-US" sz="3200" b="1" dirty="0">
              <a:solidFill>
                <a:srgbClr val="0070A2"/>
              </a:solidFill>
              <a:latin typeface="Imprint MT Shadow" pitchFamily="82" charset="0"/>
              <a:ea typeface="+mn-ea"/>
            </a:endParaRPr>
          </a:p>
          <a:p>
            <a:pPr eaLnBrk="0" hangingPunct="0">
              <a:buFontTx/>
              <a:buChar char="•"/>
              <a:tabLst>
                <a:tab pos="228600" algn="l"/>
              </a:tabLst>
              <a:defRPr/>
            </a:pPr>
            <a:r>
              <a:rPr lang="en-US" sz="3200" b="1" dirty="0">
                <a:solidFill>
                  <a:srgbClr val="760076"/>
                </a:solidFill>
                <a:latin typeface="Imprint MT Shadow" pitchFamily="82" charset="0"/>
                <a:ea typeface="Times New Roman" pitchFamily="18" charset="0"/>
                <a:cs typeface="Times New Roman" pitchFamily="18" charset="0"/>
              </a:rPr>
              <a:t>What is the doctrine you are teaching?</a:t>
            </a:r>
            <a:endParaRPr lang="en-US" sz="3200" b="1" dirty="0">
              <a:solidFill>
                <a:srgbClr val="760076"/>
              </a:solidFill>
              <a:latin typeface="Imprint MT Shadow" pitchFamily="82" charset="0"/>
              <a:ea typeface="+mn-ea"/>
            </a:endParaRPr>
          </a:p>
          <a:p>
            <a:pPr eaLnBrk="0" hangingPunct="0">
              <a:buFontTx/>
              <a:buChar char="•"/>
              <a:tabLst>
                <a:tab pos="228600" algn="l"/>
              </a:tabLst>
              <a:defRPr/>
            </a:pPr>
            <a:r>
              <a:rPr lang="en-US" sz="3200" b="1" dirty="0">
                <a:solidFill>
                  <a:srgbClr val="D24E04"/>
                </a:solidFill>
                <a:latin typeface="Imprint MT Shadow" pitchFamily="82" charset="0"/>
                <a:ea typeface="Times New Roman" pitchFamily="18" charset="0"/>
                <a:cs typeface="Times New Roman" pitchFamily="18" charset="0"/>
              </a:rPr>
              <a:t>What is the aim of your lesson?</a:t>
            </a:r>
            <a:endParaRPr lang="en-US" sz="3200" b="1" dirty="0">
              <a:solidFill>
                <a:srgbClr val="D24E04"/>
              </a:solidFill>
              <a:latin typeface="Imprint MT Shadow" pitchFamily="82" charset="0"/>
              <a:ea typeface="+mn-ea"/>
            </a:endParaRPr>
          </a:p>
        </p:txBody>
      </p:sp>
      <p:sp>
        <p:nvSpPr>
          <p:cNvPr id="9221" name="Rectangle 5"/>
          <p:cNvSpPr>
            <a:spLocks noChangeArrowheads="1"/>
          </p:cNvSpPr>
          <p:nvPr/>
        </p:nvSpPr>
        <p:spPr bwMode="auto">
          <a:xfrm>
            <a:off x="3276600" y="3657600"/>
            <a:ext cx="5715000" cy="3046988"/>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760076"/>
                </a:solidFill>
                <a:latin typeface="Imprint MT Shadow" pitchFamily="82" charset="0"/>
                <a:ea typeface="Times New Roman" pitchFamily="18" charset="0"/>
                <a:cs typeface="Times New Roman" pitchFamily="18" charset="0"/>
              </a:rPr>
              <a:t>When you have answered each of these questions, it becomes simple to choose the right verse for the students to hide in their heart—the one that focuses on the aim of the lesson.</a:t>
            </a:r>
            <a:endParaRPr lang="en-US" sz="3200" b="1" dirty="0">
              <a:solidFill>
                <a:srgbClr val="760076"/>
              </a:solidFill>
              <a:latin typeface="Imprint MT Shadow" pitchFamily="82" charset="0"/>
              <a:ea typeface="+mn-ea"/>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9219"/>
                                        </p:tgtEl>
                                        <p:attrNameLst>
                                          <p:attrName>style.visibility</p:attrName>
                                        </p:attrNameLst>
                                      </p:cBhvr>
                                      <p:to>
                                        <p:strVal val="visible"/>
                                      </p:to>
                                    </p:set>
                                    <p:anim from="(-#ppt_w/2)" to="(#ppt_x)" calcmode="lin" valueType="num">
                                      <p:cBhvr>
                                        <p:cTn id="7" dur="600" fill="hold">
                                          <p:stCondLst>
                                            <p:cond delay="0"/>
                                          </p:stCondLst>
                                        </p:cTn>
                                        <p:tgtEl>
                                          <p:spTgt spid="9219"/>
                                        </p:tgtEl>
                                        <p:attrNameLst>
                                          <p:attrName>ppt_x</p:attrName>
                                        </p:attrNameLst>
                                      </p:cBhvr>
                                    </p:anim>
                                    <p:anim from="0" to="-1.0" calcmode="lin" valueType="num">
                                      <p:cBhvr>
                                        <p:cTn id="8" dur="200" decel="50000" autoRev="1" fill="hold">
                                          <p:stCondLst>
                                            <p:cond delay="600"/>
                                          </p:stCondLst>
                                        </p:cTn>
                                        <p:tgtEl>
                                          <p:spTgt spid="9219"/>
                                        </p:tgtEl>
                                        <p:attrNameLst>
                                          <p:attrName>xshear</p:attrName>
                                        </p:attrNameLst>
                                      </p:cBhvr>
                                    </p:anim>
                                    <p:animScale>
                                      <p:cBhvr>
                                        <p:cTn id="9" dur="200" decel="100000" autoRev="1" fill="hold">
                                          <p:stCondLst>
                                            <p:cond delay="600"/>
                                          </p:stCondLst>
                                        </p:cTn>
                                        <p:tgtEl>
                                          <p:spTgt spid="9219"/>
                                        </p:tgtEl>
                                      </p:cBhvr>
                                      <p:from x="100000" y="100000"/>
                                      <p:to x="80000" y="100000"/>
                                    </p:animScale>
                                    <p:anim by="(#ppt_h/3+#ppt_w*0.1)" calcmode="lin" valueType="num">
                                      <p:cBhvr additive="sum">
                                        <p:cTn id="10" dur="200" decel="100000" autoRev="1" fill="hold">
                                          <p:stCondLst>
                                            <p:cond delay="600"/>
                                          </p:stCondLst>
                                        </p:cTn>
                                        <p:tgtEl>
                                          <p:spTgt spid="9219"/>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9221"/>
                                        </p:tgtEl>
                                        <p:attrNameLst>
                                          <p:attrName>style.visibility</p:attrName>
                                        </p:attrNameLst>
                                      </p:cBhvr>
                                      <p:to>
                                        <p:strVal val="visible"/>
                                      </p:to>
                                    </p:set>
                                    <p:anim from="(-#ppt_w/2)" to="(#ppt_x)" calcmode="lin" valueType="num">
                                      <p:cBhvr>
                                        <p:cTn id="15" dur="600" fill="hold">
                                          <p:stCondLst>
                                            <p:cond delay="0"/>
                                          </p:stCondLst>
                                        </p:cTn>
                                        <p:tgtEl>
                                          <p:spTgt spid="9221"/>
                                        </p:tgtEl>
                                        <p:attrNameLst>
                                          <p:attrName>ppt_x</p:attrName>
                                        </p:attrNameLst>
                                      </p:cBhvr>
                                    </p:anim>
                                    <p:anim from="0" to="-1.0" calcmode="lin" valueType="num">
                                      <p:cBhvr>
                                        <p:cTn id="16" dur="200" decel="50000" autoRev="1" fill="hold">
                                          <p:stCondLst>
                                            <p:cond delay="600"/>
                                          </p:stCondLst>
                                        </p:cTn>
                                        <p:tgtEl>
                                          <p:spTgt spid="9221"/>
                                        </p:tgtEl>
                                        <p:attrNameLst>
                                          <p:attrName>xshear</p:attrName>
                                        </p:attrNameLst>
                                      </p:cBhvr>
                                    </p:anim>
                                    <p:animScale>
                                      <p:cBhvr>
                                        <p:cTn id="17" dur="200" decel="100000" autoRev="1" fill="hold">
                                          <p:stCondLst>
                                            <p:cond delay="600"/>
                                          </p:stCondLst>
                                        </p:cTn>
                                        <p:tgtEl>
                                          <p:spTgt spid="9221"/>
                                        </p:tgtEl>
                                      </p:cBhvr>
                                      <p:from x="100000" y="100000"/>
                                      <p:to x="80000" y="100000"/>
                                    </p:animScale>
                                    <p:anim by="(#ppt_h/3+#ppt_w*0.1)" calcmode="lin" valueType="num">
                                      <p:cBhvr additive="sum">
                                        <p:cTn id="18" dur="200" decel="100000" autoRev="1" fill="hold">
                                          <p:stCondLst>
                                            <p:cond delay="600"/>
                                          </p:stCondLst>
                                        </p:cTn>
                                        <p:tgtEl>
                                          <p:spTgt spid="9221"/>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11: From Start to Finish</a:t>
            </a:r>
            <a:endParaRPr lang="en-US" sz="1200" b="1" dirty="0">
              <a:solidFill>
                <a:srgbClr val="0070A2"/>
              </a:solidFill>
              <a:latin typeface="Stencil" pitchFamily="82" charset="0"/>
              <a:ea typeface="+mn-ea"/>
            </a:endParaRPr>
          </a:p>
        </p:txBody>
      </p:sp>
      <p:sp>
        <p:nvSpPr>
          <p:cNvPr id="4" name="Rectangle 3"/>
          <p:cNvSpPr/>
          <p:nvPr/>
        </p:nvSpPr>
        <p:spPr>
          <a:xfrm>
            <a:off x="152400" y="152400"/>
            <a:ext cx="4343400" cy="4031873"/>
          </a:xfrm>
          <a:prstGeom prst="rect">
            <a:avLst/>
          </a:prstGeom>
          <a:solidFill>
            <a:srgbClr val="0070A2"/>
          </a:solidFill>
          <a:ln w="76200">
            <a:solidFill>
              <a:srgbClr val="FFFFCC"/>
            </a:solidFill>
          </a:ln>
          <a:scene3d>
            <a:camera prst="orthographicFront"/>
            <a:lightRig rig="threePt" dir="t"/>
          </a:scene3d>
          <a:sp3d>
            <a:bevelT w="152400" h="50800" prst="softRound"/>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FFFFCC"/>
                </a:solidFill>
                <a:latin typeface="Imprint MT Shadow" charset="0"/>
              </a:rPr>
              <a:t>It is easier to decide </a:t>
            </a:r>
            <a:r>
              <a:rPr lang="en-US" sz="3200" b="1" i="1">
                <a:solidFill>
                  <a:srgbClr val="FFFFCC"/>
                </a:solidFill>
                <a:latin typeface="Imprint MT Shadow" charset="0"/>
              </a:rPr>
              <a:t>how</a:t>
            </a:r>
            <a:r>
              <a:rPr lang="en-US" sz="3200" b="1">
                <a:solidFill>
                  <a:srgbClr val="FFFFCC"/>
                </a:solidFill>
                <a:latin typeface="Imprint MT Shadow" charset="0"/>
              </a:rPr>
              <a:t> to begin the lesson when you are sure about </a:t>
            </a:r>
            <a:r>
              <a:rPr lang="en-US" sz="3200" b="1" i="1">
                <a:solidFill>
                  <a:srgbClr val="FFFFCC"/>
                </a:solidFill>
                <a:latin typeface="Imprint MT Shadow" charset="0"/>
              </a:rPr>
              <a:t>whom</a:t>
            </a:r>
            <a:r>
              <a:rPr lang="en-US" sz="3200" b="1">
                <a:solidFill>
                  <a:srgbClr val="FFFFCC"/>
                </a:solidFill>
                <a:latin typeface="Imprint MT Shadow" charset="0"/>
              </a:rPr>
              <a:t>. Always begin a children</a:t>
            </a:r>
            <a:r>
              <a:rPr lang="ja-JP" altLang="en-US" sz="3200" b="1">
                <a:solidFill>
                  <a:srgbClr val="FFFFCC"/>
                </a:solidFill>
                <a:latin typeface="Imprint MT Shadow" charset="0"/>
              </a:rPr>
              <a:t>’</a:t>
            </a:r>
            <a:r>
              <a:rPr lang="en-US" sz="3200" b="1">
                <a:solidFill>
                  <a:srgbClr val="FFFFCC"/>
                </a:solidFill>
                <a:latin typeface="Imprint MT Shadow" charset="0"/>
              </a:rPr>
              <a:t>s lesson in a different way than you would one for an adult.</a:t>
            </a:r>
          </a:p>
        </p:txBody>
      </p:sp>
      <p:sp>
        <p:nvSpPr>
          <p:cNvPr id="5" name="Rectangle 4"/>
          <p:cNvSpPr/>
          <p:nvPr/>
        </p:nvSpPr>
        <p:spPr>
          <a:xfrm>
            <a:off x="5181600" y="2667000"/>
            <a:ext cx="3733800" cy="4031873"/>
          </a:xfrm>
          <a:prstGeom prst="rect">
            <a:avLst/>
          </a:prstGeom>
          <a:solidFill>
            <a:srgbClr val="FFFFCC"/>
          </a:solidFill>
          <a:ln w="76200">
            <a:solidFill>
              <a:srgbClr val="0070A2"/>
            </a:solidFill>
          </a:ln>
          <a:scene3d>
            <a:camera prst="orthographicFront"/>
            <a:lightRig rig="threePt" dir="t"/>
          </a:scene3d>
          <a:sp3d>
            <a:bevelT w="152400" h="50800" prst="softRound"/>
          </a:sp3d>
        </p:spPr>
        <p:txBody>
          <a:bodyPr>
            <a:spAutoFit/>
          </a:bodyPr>
          <a:lstStyle/>
          <a:p>
            <a:pPr algn="ctr">
              <a:defRPr/>
            </a:pPr>
            <a:r>
              <a:rPr lang="en-US" sz="3200" b="1" dirty="0">
                <a:solidFill>
                  <a:srgbClr val="0070A2"/>
                </a:solidFill>
                <a:latin typeface="Imprint MT Shadow" pitchFamily="82" charset="0"/>
                <a:ea typeface="+mn-ea"/>
              </a:rPr>
              <a:t>As with every other part of your lesson, the introduction will be treated differently, according to the age and need of your students. </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11: From Start to Finish</a:t>
            </a:r>
            <a:endParaRPr lang="en-US" sz="1200" b="1" dirty="0">
              <a:solidFill>
                <a:srgbClr val="0070A2"/>
              </a:solidFill>
              <a:latin typeface="Stencil" pitchFamily="82" charset="0"/>
              <a:ea typeface="+mn-ea"/>
            </a:endParaRPr>
          </a:p>
        </p:txBody>
      </p:sp>
      <p:sp>
        <p:nvSpPr>
          <p:cNvPr id="4" name="Rectangle 3"/>
          <p:cNvSpPr/>
          <p:nvPr/>
        </p:nvSpPr>
        <p:spPr>
          <a:xfrm>
            <a:off x="228600" y="152400"/>
            <a:ext cx="38862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D24E04"/>
                </a:solidFill>
                <a:latin typeface="Imprint MT Shadow" pitchFamily="82" charset="0"/>
                <a:ea typeface="+mn-ea"/>
              </a:rPr>
              <a:t>The age of your students, and even their spiritual age, makes a difference in their ability to comprehend and apply the lesson. </a:t>
            </a:r>
          </a:p>
        </p:txBody>
      </p:sp>
      <p:sp>
        <p:nvSpPr>
          <p:cNvPr id="5" name="Rectangle 4"/>
          <p:cNvSpPr/>
          <p:nvPr/>
        </p:nvSpPr>
        <p:spPr>
          <a:xfrm>
            <a:off x="4343400" y="2590800"/>
            <a:ext cx="4572000" cy="403187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760076"/>
                </a:solidFill>
                <a:latin typeface="Imprint MT Shadow" pitchFamily="82" charset="0"/>
                <a:ea typeface="+mn-ea"/>
              </a:rPr>
              <a:t>After you have considered the ages and needs of your students, choose a method of introduction that will gain their attention and make them hungry to know more.</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plus(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ye_bee_se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eye_bee_see</Template>
  <TotalTime>792</TotalTime>
  <Words>1194</Words>
  <Application>Microsoft Macintosh PowerPoint</Application>
  <PresentationFormat>On-screen Show (4:3)</PresentationFormat>
  <Paragraphs>65</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Times New Roman</vt:lpstr>
      <vt:lpstr>Calibri</vt:lpstr>
      <vt:lpstr>Imprint MT Shadow</vt:lpstr>
      <vt:lpstr>eye_bee_see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8</cp:revision>
  <dcterms:created xsi:type="dcterms:W3CDTF">2012-12-05T20:28:09Z</dcterms:created>
  <dcterms:modified xsi:type="dcterms:W3CDTF">2018-02-16T21:33:18Z</dcterms:modified>
</cp:coreProperties>
</file>