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 id="280" r:id="rId18"/>
    <p:sldId id="262" r:id="rId19"/>
    <p:sldId id="281"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076"/>
    <a:srgbClr val="006699"/>
    <a:srgbClr val="D24E04"/>
    <a:srgbClr val="EDC727"/>
    <a:srgbClr val="FFFFCC"/>
    <a:srgbClr val="CE7908"/>
    <a:srgbClr val="0070A2"/>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26" autoAdjust="0"/>
    <p:restoredTop sz="94660" autoAdjust="0"/>
  </p:normalViewPr>
  <p:slideViewPr>
    <p:cSldViewPr>
      <p:cViewPr varScale="1">
        <p:scale>
          <a:sx n="70" d="100"/>
          <a:sy n="70" d="100"/>
        </p:scale>
        <p:origin x="-96" y="-5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EC331E49-55EC-AE4D-B8D7-947DFB462747}" type="slidenum">
              <a:rPr lang="en-US"/>
              <a:pPr/>
              <a:t>‹#›</a:t>
            </a:fld>
            <a:endParaRPr lang="en-US"/>
          </a:p>
        </p:txBody>
      </p:sp>
    </p:spTree>
    <p:extLst>
      <p:ext uri="{BB962C8B-B14F-4D97-AF65-F5344CB8AC3E}">
        <p14:creationId xmlns:p14="http://schemas.microsoft.com/office/powerpoint/2010/main" val="3545009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6016577-58A6-BF4D-B0FF-D434D2A87B01}" type="slidenum">
              <a:rPr lang="en-US"/>
              <a:pPr/>
              <a:t>‹#›</a:t>
            </a:fld>
            <a:endParaRPr lang="en-US"/>
          </a:p>
        </p:txBody>
      </p:sp>
    </p:spTree>
    <p:extLst>
      <p:ext uri="{BB962C8B-B14F-4D97-AF65-F5344CB8AC3E}">
        <p14:creationId xmlns:p14="http://schemas.microsoft.com/office/powerpoint/2010/main" val="2054387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A3A156D-F496-704F-86C1-E7A27F70F0C0}" type="slidenum">
              <a:rPr lang="en-US"/>
              <a:pPr/>
              <a:t>‹#›</a:t>
            </a:fld>
            <a:endParaRPr lang="en-US"/>
          </a:p>
        </p:txBody>
      </p:sp>
    </p:spTree>
    <p:extLst>
      <p:ext uri="{BB962C8B-B14F-4D97-AF65-F5344CB8AC3E}">
        <p14:creationId xmlns:p14="http://schemas.microsoft.com/office/powerpoint/2010/main" val="1671673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0DB8C6C-4AE3-8F40-AA4A-581CAA277904}" type="slidenum">
              <a:rPr lang="en-US"/>
              <a:pPr/>
              <a:t>‹#›</a:t>
            </a:fld>
            <a:endParaRPr lang="en-US"/>
          </a:p>
        </p:txBody>
      </p:sp>
    </p:spTree>
    <p:extLst>
      <p:ext uri="{BB962C8B-B14F-4D97-AF65-F5344CB8AC3E}">
        <p14:creationId xmlns:p14="http://schemas.microsoft.com/office/powerpoint/2010/main" val="1772504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EF334E8-4FD4-874C-A250-8E2376588CBA}" type="slidenum">
              <a:rPr lang="en-US"/>
              <a:pPr/>
              <a:t>‹#›</a:t>
            </a:fld>
            <a:endParaRPr lang="en-US"/>
          </a:p>
        </p:txBody>
      </p:sp>
    </p:spTree>
    <p:extLst>
      <p:ext uri="{BB962C8B-B14F-4D97-AF65-F5344CB8AC3E}">
        <p14:creationId xmlns:p14="http://schemas.microsoft.com/office/powerpoint/2010/main" val="2738814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876E16E-7218-6847-9A50-6A7694A2FA15}" type="slidenum">
              <a:rPr lang="en-US"/>
              <a:pPr/>
              <a:t>‹#›</a:t>
            </a:fld>
            <a:endParaRPr lang="en-US"/>
          </a:p>
        </p:txBody>
      </p:sp>
    </p:spTree>
    <p:extLst>
      <p:ext uri="{BB962C8B-B14F-4D97-AF65-F5344CB8AC3E}">
        <p14:creationId xmlns:p14="http://schemas.microsoft.com/office/powerpoint/2010/main" val="1680482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43DCCA31-D69B-824B-9548-568EDA2D4C59}" type="slidenum">
              <a:rPr lang="en-US"/>
              <a:pPr/>
              <a:t>‹#›</a:t>
            </a:fld>
            <a:endParaRPr lang="en-US"/>
          </a:p>
        </p:txBody>
      </p:sp>
    </p:spTree>
    <p:extLst>
      <p:ext uri="{BB962C8B-B14F-4D97-AF65-F5344CB8AC3E}">
        <p14:creationId xmlns:p14="http://schemas.microsoft.com/office/powerpoint/2010/main" val="2710242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C00EB46-3257-A843-8434-6E0A34F1ABBB}" type="slidenum">
              <a:rPr lang="en-US"/>
              <a:pPr/>
              <a:t>‹#›</a:t>
            </a:fld>
            <a:endParaRPr lang="en-US"/>
          </a:p>
        </p:txBody>
      </p:sp>
    </p:spTree>
    <p:extLst>
      <p:ext uri="{BB962C8B-B14F-4D97-AF65-F5344CB8AC3E}">
        <p14:creationId xmlns:p14="http://schemas.microsoft.com/office/powerpoint/2010/main" val="1215060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F7FC4B94-6CE6-2E40-A4BB-39816F9AAFA3}" type="slidenum">
              <a:rPr lang="en-US"/>
              <a:pPr/>
              <a:t>‹#›</a:t>
            </a:fld>
            <a:endParaRPr lang="en-US"/>
          </a:p>
        </p:txBody>
      </p:sp>
    </p:spTree>
    <p:extLst>
      <p:ext uri="{BB962C8B-B14F-4D97-AF65-F5344CB8AC3E}">
        <p14:creationId xmlns:p14="http://schemas.microsoft.com/office/powerpoint/2010/main" val="3027403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9F423BE-FB89-F64A-B1CD-381EB6880828}" type="slidenum">
              <a:rPr lang="en-US"/>
              <a:pPr/>
              <a:t>‹#›</a:t>
            </a:fld>
            <a:endParaRPr lang="en-US"/>
          </a:p>
        </p:txBody>
      </p:sp>
    </p:spTree>
    <p:extLst>
      <p:ext uri="{BB962C8B-B14F-4D97-AF65-F5344CB8AC3E}">
        <p14:creationId xmlns:p14="http://schemas.microsoft.com/office/powerpoint/2010/main" val="2446913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799D0FE-7FE6-6048-AE78-25B8344DF389}" type="slidenum">
              <a:rPr lang="en-US"/>
              <a:pPr/>
              <a:t>‹#›</a:t>
            </a:fld>
            <a:endParaRPr lang="en-US"/>
          </a:p>
        </p:txBody>
      </p:sp>
    </p:spTree>
    <p:extLst>
      <p:ext uri="{BB962C8B-B14F-4D97-AF65-F5344CB8AC3E}">
        <p14:creationId xmlns:p14="http://schemas.microsoft.com/office/powerpoint/2010/main" val="167081065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8F9B5F0D-BDC4-984C-BC55-CC047B89565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419600" cy="830997"/>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760076"/>
                </a:solidFill>
                <a:latin typeface="Stencil" pitchFamily="82" charset="0"/>
                <a:ea typeface="+mn-ea"/>
              </a:rPr>
              <a:t>Lesson 2: Can God Trust you with the future?</a:t>
            </a:r>
          </a:p>
        </p:txBody>
      </p:sp>
      <p:sp>
        <p:nvSpPr>
          <p:cNvPr id="10" name="TextBox 9"/>
          <p:cNvSpPr txBox="1"/>
          <p:nvPr/>
        </p:nvSpPr>
        <p:spPr>
          <a:xfrm>
            <a:off x="152400" y="54102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p:nvPr/>
        </p:nvSpPr>
        <p:spPr>
          <a:xfrm>
            <a:off x="152400" y="228600"/>
            <a:ext cx="6858000" cy="1569660"/>
          </a:xfrm>
          <a:prstGeom prst="rect">
            <a:avLst/>
          </a:prstGeom>
          <a:solidFill>
            <a:srgbClr val="EDC727"/>
          </a:solidFill>
          <a:scene3d>
            <a:camera prst="orthographicFront"/>
            <a:lightRig rig="threePt" dir="t"/>
          </a:scene3d>
          <a:sp3d>
            <a:bevelT w="152400" h="50800" prst="softRound"/>
          </a:sp3d>
        </p:spPr>
        <p:txBody>
          <a:bodyPr>
            <a:spAutoFit/>
          </a:bodyPr>
          <a:lstStyle/>
          <a:p>
            <a:pPr algn="ctr">
              <a:defRPr/>
            </a:pPr>
            <a:r>
              <a:rPr lang="en-US" sz="3200" b="1" dirty="0">
                <a:solidFill>
                  <a:srgbClr val="006699"/>
                </a:solidFill>
                <a:latin typeface="Imprint MT Shadow" pitchFamily="82" charset="0"/>
                <a:ea typeface="+mn-ea"/>
              </a:rPr>
              <a:t>God granted his request and gave him fifteen more years of life.  </a:t>
            </a:r>
          </a:p>
          <a:p>
            <a:pPr algn="ctr">
              <a:defRPr/>
            </a:pPr>
            <a:r>
              <a:rPr lang="en-US" sz="3200" b="1" dirty="0">
                <a:solidFill>
                  <a:srgbClr val="006699"/>
                </a:solidFill>
                <a:latin typeface="Imprint MT Shadow" pitchFamily="82" charset="0"/>
                <a:ea typeface="+mn-ea"/>
              </a:rPr>
              <a:t>(Read II Kings 20:1-11.)</a:t>
            </a:r>
          </a:p>
        </p:txBody>
      </p:sp>
      <p:sp>
        <p:nvSpPr>
          <p:cNvPr id="5" name="Rectangle 4"/>
          <p:cNvSpPr/>
          <p:nvPr/>
        </p:nvSpPr>
        <p:spPr>
          <a:xfrm>
            <a:off x="1905000" y="1981200"/>
            <a:ext cx="5105400" cy="2554545"/>
          </a:xfrm>
          <a:prstGeom prst="rect">
            <a:avLst/>
          </a:prstGeom>
          <a:solidFill>
            <a:srgbClr val="006699"/>
          </a:solidFill>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rPr>
              <a:t>During this extra fifteen years his son was born.  It was also during this time that Hezekiah revealed his true character.</a:t>
            </a:r>
          </a:p>
        </p:txBody>
      </p:sp>
      <p:sp>
        <p:nvSpPr>
          <p:cNvPr id="6" name="Rectangle 5"/>
          <p:cNvSpPr/>
          <p:nvPr/>
        </p:nvSpPr>
        <p:spPr>
          <a:xfrm>
            <a:off x="1905000" y="4648200"/>
            <a:ext cx="7010400" cy="2062103"/>
          </a:xfrm>
          <a:prstGeom prst="rect">
            <a:avLst/>
          </a:prstGeom>
          <a:solidFill>
            <a:srgbClr val="EDC727"/>
          </a:solidFill>
          <a:scene3d>
            <a:camera prst="orthographicFront"/>
            <a:lightRig rig="threePt" dir="t"/>
          </a:scene3d>
          <a:sp3d>
            <a:bevelT w="152400" h="50800" prst="softRound"/>
          </a:sp3d>
        </p:spPr>
        <p:txBody>
          <a:bodyPr>
            <a:spAutoFit/>
          </a:bodyPr>
          <a:lstStyle/>
          <a:p>
            <a:pPr algn="ctr">
              <a:defRPr/>
            </a:pPr>
            <a:r>
              <a:rPr lang="en-US" sz="3200" b="1" dirty="0">
                <a:solidFill>
                  <a:srgbClr val="006699"/>
                </a:solidFill>
                <a:latin typeface="Imprint MT Shadow" pitchFamily="82" charset="0"/>
                <a:ea typeface="+mn-ea"/>
              </a:rPr>
              <a:t>A distant king sent one of his sons to greet Hezekiah and inquire of his health. He revealed all the secrets of his kingdom.  (Read II Kings 20:12-15.)</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p:nvPr/>
        </p:nvSpPr>
        <p:spPr>
          <a:xfrm>
            <a:off x="1447800" y="533400"/>
            <a:ext cx="6172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When the prophet returned to rebuke him, Hezekiah was not even sorry.  He was not worried about anything, because the trouble that the prophet foretold was to come after his death.  </a:t>
            </a:r>
          </a:p>
        </p:txBody>
      </p:sp>
      <p:sp>
        <p:nvSpPr>
          <p:cNvPr id="5" name="Rectangle 4"/>
          <p:cNvSpPr/>
          <p:nvPr/>
        </p:nvSpPr>
        <p:spPr>
          <a:xfrm>
            <a:off x="228600" y="3657600"/>
            <a:ext cx="8686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He did not care that his descendants would be carried away into captivity. He was not concerned that his family would be destroyed.  He was not a bit dismayed that the king after him would lead the people into terrible acts of idolatry and wickedness.</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14339" name="Rectangle 3"/>
          <p:cNvSpPr>
            <a:spLocks noChangeArrowheads="1"/>
          </p:cNvSpPr>
          <p:nvPr/>
        </p:nvSpPr>
        <p:spPr bwMode="auto">
          <a:xfrm>
            <a:off x="609600" y="609600"/>
            <a:ext cx="7924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FFFFCC"/>
                </a:solidFill>
                <a:latin typeface="Imprint MT Shadow" charset="0"/>
                <a:ea typeface="Times" charset="0"/>
                <a:cs typeface="Times New Roman" charset="0"/>
              </a:rPr>
              <a:t>That king would be his son—a boy by the name of Manasseh, who was just twelve years old at the time he began to rule Judah.  This new king ruled for fifty-five years, much longer than Hezekiah himself. </a:t>
            </a:r>
          </a:p>
        </p:txBody>
      </p:sp>
      <p:sp>
        <p:nvSpPr>
          <p:cNvPr id="14340" name="Rectangle 4"/>
          <p:cNvSpPr>
            <a:spLocks noChangeArrowheads="1"/>
          </p:cNvSpPr>
          <p:nvPr/>
        </p:nvSpPr>
        <p:spPr bwMode="auto">
          <a:xfrm>
            <a:off x="0" y="3276600"/>
            <a:ext cx="91440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2400" b="1" i="1">
                <a:solidFill>
                  <a:srgbClr val="006699"/>
                </a:solidFill>
                <a:latin typeface="Imprint MT Shadow" charset="0"/>
                <a:ea typeface="Times" charset="0"/>
                <a:cs typeface="Times New Roman" charset="0"/>
              </a:rPr>
              <a:t>“</a:t>
            </a:r>
            <a:r>
              <a:rPr lang="en-US" sz="2400" b="1" i="1">
                <a:solidFill>
                  <a:srgbClr val="006699"/>
                </a:solidFill>
                <a:latin typeface="Imprint MT Shadow" charset="0"/>
                <a:ea typeface="Times" charset="0"/>
                <a:cs typeface="Times New Roman" charset="0"/>
              </a:rPr>
              <a:t>And Isaiah said unto Hezekiah, Hear the word of the Lord.  Behold the days come, that all that is in thine house, and that which thy fathers have laid up in store unto this day, shall be carried into Babylon: nothing shall be left, saith the Lord.  And of thy sons that shall issue from thee, which thou shalt beget, shall they take away; and they shall be eunuchs in the palace of the king of Babylon.  Then said Hezekiah unto Isaiah, Good is the word of the Lord which thou hast spoken.  And he said, Is it not good, if peace and truth be in my days?</a:t>
            </a:r>
            <a:r>
              <a:rPr lang="ja-JP" altLang="en-US" sz="2400" b="1" i="1">
                <a:solidFill>
                  <a:srgbClr val="006699"/>
                </a:solidFill>
                <a:latin typeface="Imprint MT Shadow" charset="0"/>
                <a:ea typeface="Times" charset="0"/>
                <a:cs typeface="Times New Roman" charset="0"/>
              </a:rPr>
              <a:t>”</a:t>
            </a:r>
            <a:r>
              <a:rPr lang="en-US" sz="2400" b="1">
                <a:solidFill>
                  <a:srgbClr val="006699"/>
                </a:solidFill>
                <a:latin typeface="Imprint MT Shadow" charset="0"/>
                <a:ea typeface="Times" charset="0"/>
                <a:cs typeface="Times New Roman" charset="0"/>
              </a:rPr>
              <a:t>  (II Kings 20:16-19). </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500" fill="hold"/>
                                        <p:tgtEl>
                                          <p:spTgt spid="14339"/>
                                        </p:tgtEl>
                                        <p:attrNameLst>
                                          <p:attrName>ppt_w</p:attrName>
                                        </p:attrNameLst>
                                      </p:cBhvr>
                                      <p:tavLst>
                                        <p:tav tm="0">
                                          <p:val>
                                            <p:fltVal val="0"/>
                                          </p:val>
                                        </p:tav>
                                        <p:tav tm="100000">
                                          <p:val>
                                            <p:strVal val="#ppt_w"/>
                                          </p:val>
                                        </p:tav>
                                      </p:tavLst>
                                    </p:anim>
                                    <p:anim calcmode="lin" valueType="num">
                                      <p:cBhvr>
                                        <p:cTn id="8" dur="500" fill="hold"/>
                                        <p:tgtEl>
                                          <p:spTgt spid="14339"/>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4340"/>
                                        </p:tgtEl>
                                        <p:attrNameLst>
                                          <p:attrName>style.visibility</p:attrName>
                                        </p:attrNameLst>
                                      </p:cBhvr>
                                      <p:to>
                                        <p:strVal val="visible"/>
                                      </p:to>
                                    </p:set>
                                    <p:anim calcmode="lin" valueType="num">
                                      <p:cBhvr>
                                        <p:cTn id="13" dur="500" fill="hold"/>
                                        <p:tgtEl>
                                          <p:spTgt spid="14340"/>
                                        </p:tgtEl>
                                        <p:attrNameLst>
                                          <p:attrName>ppt_w</p:attrName>
                                        </p:attrNameLst>
                                      </p:cBhvr>
                                      <p:tavLst>
                                        <p:tav tm="0">
                                          <p:val>
                                            <p:fltVal val="0"/>
                                          </p:val>
                                        </p:tav>
                                        <p:tav tm="100000">
                                          <p:val>
                                            <p:strVal val="#ppt_w"/>
                                          </p:val>
                                        </p:tav>
                                      </p:tavLst>
                                    </p:anim>
                                    <p:anim calcmode="lin" valueType="num">
                                      <p:cBhvr>
                                        <p:cTn id="14" dur="500" fill="hold"/>
                                        <p:tgtEl>
                                          <p:spTgt spid="1434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p:bldP spid="1434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a:spLocks noChangeArrowheads="1"/>
          </p:cNvSpPr>
          <p:nvPr/>
        </p:nvSpPr>
        <p:spPr bwMode="auto">
          <a:xfrm>
            <a:off x="228600" y="228600"/>
            <a:ext cx="4495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Another example in the Scripture shows a man who was determined to make the path of God clear to his children and their children!</a:t>
            </a:r>
          </a:p>
        </p:txBody>
      </p:sp>
      <p:sp>
        <p:nvSpPr>
          <p:cNvPr id="15363" name="Rectangle 3"/>
          <p:cNvSpPr>
            <a:spLocks noChangeArrowheads="1"/>
          </p:cNvSpPr>
          <p:nvPr/>
        </p:nvSpPr>
        <p:spPr bwMode="auto">
          <a:xfrm>
            <a:off x="4191000" y="3581400"/>
            <a:ext cx="46482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D24E04"/>
                </a:solidFill>
                <a:latin typeface="Imprint MT Shadow" charset="0"/>
                <a:ea typeface="Times" charset="0"/>
                <a:cs typeface="Times New Roman" charset="0"/>
              </a:rPr>
              <a:t>His name was Jonathan.  He was the son of Israel's first king.  Jonathan had every reason (according to human understanding) to hate David. </a:t>
            </a:r>
          </a:p>
        </p:txBody>
      </p:sp>
      <p:pic>
        <p:nvPicPr>
          <p:cNvPr id="15365" name="Picture 4" descr="C:\Users\Candra Poitras\Pictures\CA3P8OVACA9CXR3LCA8OWGFECAKSO200CA0AFK2DCAPIIPW9CAP8YSL0CAF5I6YFCAOKNK02CAGFOZBMCAEEL874CA13CN9VCAIVI32NCA7Q7ESECA30L4H4CANN6WQOCA6NE4TVCA0U2URS.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91200" y="533400"/>
            <a:ext cx="238125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6" name="Picture 4" descr="C:\Users\Candra Poitras\Pictures\CA3P8OVACA9CXR3LCA8OWGFECAKSO200CA0AFK2DCAPIIPW9CAP8YSL0CAF5I6YFCAOKNK02CAGFOZBMCAEEL874CA13CN9VCAIVI32NCA7Q7ESECA30L4H4CANN6WQOCA6NE4TVCA0U2URS.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90600" y="3657600"/>
            <a:ext cx="238125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5363"/>
                                        </p:tgtEl>
                                        <p:attrNameLst>
                                          <p:attrName>style.visibility</p:attrName>
                                        </p:attrNameLst>
                                      </p:cBhvr>
                                      <p:to>
                                        <p:strVal val="visible"/>
                                      </p:to>
                                    </p:set>
                                    <p:anim calcmode="lin" valueType="num">
                                      <p:cBhvr>
                                        <p:cTn id="14" dur="500" fill="hold"/>
                                        <p:tgtEl>
                                          <p:spTgt spid="15363"/>
                                        </p:tgtEl>
                                        <p:attrNameLst>
                                          <p:attrName>ppt_w</p:attrName>
                                        </p:attrNameLst>
                                      </p:cBhvr>
                                      <p:tavLst>
                                        <p:tav tm="0">
                                          <p:val>
                                            <p:fltVal val="0"/>
                                          </p:val>
                                        </p:tav>
                                        <p:tav tm="100000">
                                          <p:val>
                                            <p:strVal val="#ppt_w"/>
                                          </p:val>
                                        </p:tav>
                                      </p:tavLst>
                                    </p:anim>
                                    <p:anim calcmode="lin" valueType="num">
                                      <p:cBhvr>
                                        <p:cTn id="15" dur="500" fill="hold"/>
                                        <p:tgtEl>
                                          <p:spTgt spid="15363"/>
                                        </p:tgtEl>
                                        <p:attrNameLst>
                                          <p:attrName>ppt_h</p:attrName>
                                        </p:attrNameLst>
                                      </p:cBhvr>
                                      <p:tavLst>
                                        <p:tav tm="0">
                                          <p:val>
                                            <p:fltVal val="0"/>
                                          </p:val>
                                        </p:tav>
                                        <p:tav tm="100000">
                                          <p:val>
                                            <p:strVal val="#ppt_h"/>
                                          </p:val>
                                        </p:tav>
                                      </p:tavLst>
                                    </p:anim>
                                    <p:animEffect transition="in" filter="fade">
                                      <p:cBhvr>
                                        <p:cTn id="16" dur="5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3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p:nvPr/>
        </p:nvSpPr>
        <p:spPr>
          <a:xfrm>
            <a:off x="1295400" y="685800"/>
            <a:ext cx="6477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David had been anointed as king, and the royal line had been removed from Jonathan’s family forever.  But Jonathan did not blame David. </a:t>
            </a:r>
          </a:p>
        </p:txBody>
      </p:sp>
      <p:sp>
        <p:nvSpPr>
          <p:cNvPr id="5" name="Rectangle 4"/>
          <p:cNvSpPr/>
          <p:nvPr/>
        </p:nvSpPr>
        <p:spPr>
          <a:xfrm>
            <a:off x="304800" y="2971800"/>
            <a:ext cx="85344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6699"/>
                </a:solidFill>
                <a:latin typeface="Imprint MT Shadow" pitchFamily="82" charset="0"/>
                <a:ea typeface="+mn-ea"/>
              </a:rPr>
              <a:t>Jonathan became David’s best friend, one that he made a special covenant with (I Samuel 18:1,3).  He loved David, and went so far as to give to David the symbols of his own royalty—his robe, his sword, his bow, and his girdle (I Samuel 18:4).  He gave these things to the man who would become king in his place. </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17411" name="Rectangle 3"/>
          <p:cNvSpPr>
            <a:spLocks noChangeArrowheads="1"/>
          </p:cNvSpPr>
          <p:nvPr/>
        </p:nvSpPr>
        <p:spPr bwMode="auto">
          <a:xfrm>
            <a:off x="228600" y="228600"/>
            <a:ext cx="3810000" cy="470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D24E04"/>
                </a:solidFill>
                <a:latin typeface="Imprint MT Shadow" charset="0"/>
                <a:ea typeface="Times" charset="0"/>
                <a:cs typeface="Times New Roman" charset="0"/>
              </a:rPr>
              <a:t>After Jonathan</a:t>
            </a:r>
            <a:r>
              <a:rPr lang="ja-JP" altLang="en-US" sz="3200" b="1">
                <a:solidFill>
                  <a:srgbClr val="D24E04"/>
                </a:solidFill>
                <a:latin typeface="Imprint MT Shadow" charset="0"/>
                <a:ea typeface="Times" charset="0"/>
                <a:cs typeface="Times New Roman" charset="0"/>
              </a:rPr>
              <a:t>’</a:t>
            </a:r>
            <a:r>
              <a:rPr lang="en-US" sz="3200" b="1">
                <a:solidFill>
                  <a:srgbClr val="D24E04"/>
                </a:solidFill>
                <a:latin typeface="Imprint MT Shadow" charset="0"/>
                <a:ea typeface="Times" charset="0"/>
                <a:cs typeface="Times New Roman" charset="0"/>
              </a:rPr>
              <a:t>s death, when David had peacefully taken over the throne of Israel, David remembered his friend and asked about his descendants. </a:t>
            </a:r>
          </a:p>
        </p:txBody>
      </p:sp>
      <p:sp>
        <p:nvSpPr>
          <p:cNvPr id="4" name="Rectangle 3"/>
          <p:cNvSpPr>
            <a:spLocks noChangeArrowheads="1"/>
          </p:cNvSpPr>
          <p:nvPr/>
        </p:nvSpPr>
        <p:spPr bwMode="auto">
          <a:xfrm>
            <a:off x="4800600" y="2133600"/>
            <a:ext cx="41148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Sure enough, Jonathan had a son who was still alive.  His name was Mephibosheth. He had been crippled trying to escape after his father</a:t>
            </a:r>
            <a:r>
              <a:rPr lang="ja-JP" altLang="en-US" sz="3200" b="1">
                <a:solidFill>
                  <a:srgbClr val="FFFFCC"/>
                </a:solidFill>
                <a:latin typeface="Imprint MT Shadow" charset="0"/>
              </a:rPr>
              <a:t>’</a:t>
            </a:r>
            <a:r>
              <a:rPr lang="en-US" sz="3200" b="1">
                <a:solidFill>
                  <a:srgbClr val="FFFFCC"/>
                </a:solidFill>
                <a:latin typeface="Imprint MT Shadow" charset="0"/>
              </a:rPr>
              <a:t>s death in battle.  </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plus(in)">
                                      <p:cBhvr>
                                        <p:cTn id="7" dur="1000"/>
                                        <p:tgtEl>
                                          <p:spTgt spid="174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plus(in)">
                                      <p:cBhvr>
                                        <p:cTn id="1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p:nvPr/>
        </p:nvSpPr>
        <p:spPr>
          <a:xfrm>
            <a:off x="228600" y="228600"/>
            <a:ext cx="5105400" cy="3046988"/>
          </a:xfrm>
          <a:prstGeom prst="rect">
            <a:avLst/>
          </a:prstGeom>
          <a:solidFill>
            <a:srgbClr val="760076"/>
          </a:solidFill>
          <a:ln w="76200">
            <a:solidFill>
              <a:srgbClr val="EDC727"/>
            </a:solidFill>
          </a:ln>
          <a:scene3d>
            <a:camera prst="orthographicFront"/>
            <a:lightRig rig="threePt" dir="t"/>
          </a:scene3d>
          <a:sp3d>
            <a:bevelT prst="convex"/>
          </a:sp3d>
        </p:spPr>
        <p:txBody>
          <a:bodyPr>
            <a:spAutoFit/>
          </a:bodyPr>
          <a:lstStyle/>
          <a:p>
            <a:pPr algn="ctr">
              <a:defRPr/>
            </a:pPr>
            <a:r>
              <a:rPr lang="en-US" sz="3200" b="1" dirty="0" err="1">
                <a:solidFill>
                  <a:srgbClr val="EDC727"/>
                </a:solidFill>
                <a:latin typeface="Imprint MT Shadow" pitchFamily="82" charset="0"/>
                <a:ea typeface="+mn-ea"/>
              </a:rPr>
              <a:t>Mephiboseth</a:t>
            </a:r>
            <a:r>
              <a:rPr lang="en-US" sz="3200" b="1" dirty="0">
                <a:solidFill>
                  <a:srgbClr val="EDC727"/>
                </a:solidFill>
                <a:latin typeface="Imprint MT Shadow" pitchFamily="82" charset="0"/>
                <a:ea typeface="+mn-ea"/>
              </a:rPr>
              <a:t> found a man who still loved his father and remembered their covenant.  He found a friend who wanted to take care of him for the rest of his life.</a:t>
            </a:r>
          </a:p>
        </p:txBody>
      </p:sp>
      <p:sp>
        <p:nvSpPr>
          <p:cNvPr id="5" name="Rectangle 4"/>
          <p:cNvSpPr/>
          <p:nvPr/>
        </p:nvSpPr>
        <p:spPr>
          <a:xfrm>
            <a:off x="2667000" y="3581400"/>
            <a:ext cx="6172200" cy="3046988"/>
          </a:xfrm>
          <a:prstGeom prst="rect">
            <a:avLst/>
          </a:prstGeom>
          <a:solidFill>
            <a:srgbClr val="EDC727"/>
          </a:solidFill>
          <a:ln w="76200">
            <a:solidFill>
              <a:srgbClr val="760076"/>
            </a:solidFill>
          </a:ln>
          <a:scene3d>
            <a:camera prst="orthographicFront"/>
            <a:lightRig rig="threePt" dir="t"/>
          </a:scene3d>
          <a:sp3d>
            <a:bevelT prst="convex"/>
          </a:sp3d>
        </p:spPr>
        <p:txBody>
          <a:bodyPr>
            <a:spAutoFit/>
          </a:bodyPr>
          <a:lstStyle/>
          <a:p>
            <a:pPr algn="ctr">
              <a:defRPr/>
            </a:pPr>
            <a:r>
              <a:rPr lang="en-US" sz="3200" b="1" dirty="0">
                <a:solidFill>
                  <a:srgbClr val="760076"/>
                </a:solidFill>
                <a:latin typeface="Imprint MT Shadow" pitchFamily="82" charset="0"/>
                <a:ea typeface="+mn-ea"/>
              </a:rPr>
              <a:t>He found out that his father had provided well for him by his love and friendship with the future king.  He discovered that his father was a man God could trust.  (Read II Samuel 9:1-13.)</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4)">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a:spLocks noChangeArrowheads="1"/>
          </p:cNvSpPr>
          <p:nvPr/>
        </p:nvSpPr>
        <p:spPr bwMode="auto">
          <a:xfrm>
            <a:off x="0" y="0"/>
            <a:ext cx="62484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a:solidFill>
                  <a:srgbClr val="FFFFCC"/>
                </a:solidFill>
                <a:latin typeface="Imprint MT Shadow" charset="0"/>
              </a:rPr>
              <a:t>What are we doing with the </a:t>
            </a:r>
            <a:r>
              <a:rPr lang="ja-JP" altLang="en-US" sz="3600" b="1">
                <a:solidFill>
                  <a:srgbClr val="FFFFCC"/>
                </a:solidFill>
                <a:latin typeface="Imprint MT Shadow" charset="0"/>
              </a:rPr>
              <a:t>“</a:t>
            </a:r>
            <a:r>
              <a:rPr lang="en-US" sz="3600" b="1">
                <a:solidFill>
                  <a:srgbClr val="FFFFCC"/>
                </a:solidFill>
                <a:latin typeface="Imprint MT Shadow" charset="0"/>
              </a:rPr>
              <a:t>future</a:t>
            </a:r>
            <a:r>
              <a:rPr lang="ja-JP" altLang="en-US" sz="3600" b="1">
                <a:solidFill>
                  <a:srgbClr val="FFFFCC"/>
                </a:solidFill>
                <a:latin typeface="Imprint MT Shadow" charset="0"/>
              </a:rPr>
              <a:t>”</a:t>
            </a:r>
            <a:r>
              <a:rPr lang="en-US" sz="3600" b="1">
                <a:solidFill>
                  <a:srgbClr val="FFFFCC"/>
                </a:solidFill>
                <a:latin typeface="Imprint MT Shadow" charset="0"/>
              </a:rPr>
              <a:t> that God has placed in our hands?</a:t>
            </a:r>
          </a:p>
        </p:txBody>
      </p:sp>
      <p:sp>
        <p:nvSpPr>
          <p:cNvPr id="19459" name="Rectangle 3"/>
          <p:cNvSpPr>
            <a:spLocks noChangeArrowheads="1"/>
          </p:cNvSpPr>
          <p:nvPr/>
        </p:nvSpPr>
        <p:spPr bwMode="auto">
          <a:xfrm>
            <a:off x="609600" y="2209800"/>
            <a:ext cx="6324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760076"/>
                </a:solidFill>
                <a:latin typeface="Imprint MT Shadow" charset="0"/>
                <a:ea typeface="Times" charset="0"/>
                <a:cs typeface="Times New Roman" charset="0"/>
              </a:rPr>
              <a:t>As families, we have a job to do.  But the church of God has the greatest task!  We must take care of our future. </a:t>
            </a:r>
          </a:p>
        </p:txBody>
      </p:sp>
      <p:sp>
        <p:nvSpPr>
          <p:cNvPr id="5" name="Rectangle 4"/>
          <p:cNvSpPr>
            <a:spLocks noChangeArrowheads="1"/>
          </p:cNvSpPr>
          <p:nvPr/>
        </p:nvSpPr>
        <p:spPr bwMode="auto">
          <a:xfrm>
            <a:off x="3124200" y="4953000"/>
            <a:ext cx="5562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We must be careful to provide well for those who follow in our footsteps—our children.</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19459"/>
                                        </p:tgtEl>
                                        <p:attrNameLst>
                                          <p:attrName>style.visibility</p:attrName>
                                        </p:attrNameLst>
                                      </p:cBhvr>
                                      <p:to>
                                        <p:strVal val="visible"/>
                                      </p:to>
                                    </p:set>
                                    <p:anim from="(-#ppt_w/2)" to="(#ppt_x)" calcmode="lin" valueType="num">
                                      <p:cBhvr>
                                        <p:cTn id="15" dur="600" fill="hold">
                                          <p:stCondLst>
                                            <p:cond delay="0"/>
                                          </p:stCondLst>
                                        </p:cTn>
                                        <p:tgtEl>
                                          <p:spTgt spid="19459"/>
                                        </p:tgtEl>
                                        <p:attrNameLst>
                                          <p:attrName>ppt_x</p:attrName>
                                        </p:attrNameLst>
                                      </p:cBhvr>
                                    </p:anim>
                                    <p:anim from="0" to="-1.0" calcmode="lin" valueType="num">
                                      <p:cBhvr>
                                        <p:cTn id="16" dur="200" decel="50000" autoRev="1" fill="hold">
                                          <p:stCondLst>
                                            <p:cond delay="600"/>
                                          </p:stCondLst>
                                        </p:cTn>
                                        <p:tgtEl>
                                          <p:spTgt spid="19459"/>
                                        </p:tgtEl>
                                        <p:attrNameLst>
                                          <p:attrName>xshear</p:attrName>
                                        </p:attrNameLst>
                                      </p:cBhvr>
                                    </p:anim>
                                    <p:animScale>
                                      <p:cBhvr>
                                        <p:cTn id="17" dur="200" decel="100000" autoRev="1" fill="hold">
                                          <p:stCondLst>
                                            <p:cond delay="600"/>
                                          </p:stCondLst>
                                        </p:cTn>
                                        <p:tgtEl>
                                          <p:spTgt spid="19459"/>
                                        </p:tgtEl>
                                      </p:cBhvr>
                                      <p:from x="100000" y="100000"/>
                                      <p:to x="80000" y="100000"/>
                                    </p:animScale>
                                    <p:anim by="(#ppt_h/3+#ppt_w*0.1)" calcmode="lin" valueType="num">
                                      <p:cBhvr additive="sum">
                                        <p:cTn id="18" dur="200" decel="100000" autoRev="1" fill="hold">
                                          <p:stCondLst>
                                            <p:cond delay="600"/>
                                          </p:stCondLst>
                                        </p:cTn>
                                        <p:tgtEl>
                                          <p:spTgt spid="19459"/>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from="(-#ppt_w/2)" to="(#ppt_x)" calcmode="lin" valueType="num">
                                      <p:cBhvr>
                                        <p:cTn id="23" dur="600" fill="hold">
                                          <p:stCondLst>
                                            <p:cond delay="0"/>
                                          </p:stCondLst>
                                        </p:cTn>
                                        <p:tgtEl>
                                          <p:spTgt spid="5"/>
                                        </p:tgtEl>
                                        <p:attrNameLst>
                                          <p:attrName>ppt_x</p:attrName>
                                        </p:attrNameLst>
                                      </p:cBhvr>
                                    </p:anim>
                                    <p:anim from="0" to="-1.0" calcmode="lin" valueType="num">
                                      <p:cBhvr>
                                        <p:cTn id="24" dur="200" decel="50000" autoRev="1" fill="hold">
                                          <p:stCondLst>
                                            <p:cond delay="600"/>
                                          </p:stCondLst>
                                        </p:cTn>
                                        <p:tgtEl>
                                          <p:spTgt spid="5"/>
                                        </p:tgtEl>
                                        <p:attrNameLst>
                                          <p:attrName>xshear</p:attrName>
                                        </p:attrNameLst>
                                      </p:cBhvr>
                                    </p:anim>
                                    <p:animScale>
                                      <p:cBhvr>
                                        <p:cTn id="25" dur="200" decel="100000" autoRev="1" fill="hold">
                                          <p:stCondLst>
                                            <p:cond delay="600"/>
                                          </p:stCondLst>
                                        </p:cTn>
                                        <p:tgtEl>
                                          <p:spTgt spid="5"/>
                                        </p:tgtEl>
                                      </p:cBhvr>
                                      <p:from x="100000" y="100000"/>
                                      <p:to x="80000" y="100000"/>
                                    </p:animScale>
                                    <p:anim by="(#ppt_h/3+#ppt_w*0.1)" calcmode="lin" valueType="num">
                                      <p:cBhvr additive="sum">
                                        <p:cTn id="26"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9459"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20483" name="Rectangle 3"/>
          <p:cNvSpPr>
            <a:spLocks noChangeArrowheads="1"/>
          </p:cNvSpPr>
          <p:nvPr/>
        </p:nvSpPr>
        <p:spPr bwMode="auto">
          <a:xfrm>
            <a:off x="152400" y="152400"/>
            <a:ext cx="6934200" cy="3046988"/>
          </a:xfrm>
          <a:prstGeom prst="rect">
            <a:avLst/>
          </a:prstGeom>
          <a:solidFill>
            <a:srgbClr val="D24E04"/>
          </a:solidFill>
          <a:ln w="63500">
            <a:solidFill>
              <a:srgbClr val="EDC727"/>
            </a:solidFill>
            <a:miter lim="800000"/>
            <a:headEnd/>
            <a:tailEnd/>
          </a:ln>
          <a:effectLst/>
          <a:scene3d>
            <a:camera prst="orthographicFront"/>
            <a:lightRig rig="threePt" dir="t"/>
          </a:scene3d>
          <a:sp3d>
            <a:bevelT w="152400" h="50800" prst="softRound"/>
          </a:sp3d>
        </p:spPr>
        <p:txBody>
          <a:bodyPr anchor="ctr">
            <a:spAutoFit/>
          </a:bodyPr>
          <a:lstStyle/>
          <a:p>
            <a:pPr algn="ctr" eaLnBrk="0" hangingPunct="0">
              <a:defRPr/>
            </a:pPr>
            <a:r>
              <a:rPr lang="en-US" sz="3200" b="1" dirty="0">
                <a:solidFill>
                  <a:srgbClr val="EDC727"/>
                </a:solidFill>
                <a:latin typeface="Imprint MT Shadow" pitchFamily="82" charset="0"/>
                <a:ea typeface="Times" charset="0"/>
                <a:cs typeface="Times New Roman" pitchFamily="18" charset="0"/>
              </a:rPr>
              <a:t>This great United Pentecostal Church has a rich history of pioneers who fought and suffered so that we could know God in His fullness.  We have a rich heritage to guard.  If we do not take care of our future, we will die.</a:t>
            </a:r>
            <a:r>
              <a:rPr lang="en-US" sz="3200" b="1" dirty="0">
                <a:solidFill>
                  <a:srgbClr val="EDC727"/>
                </a:solidFill>
                <a:latin typeface="Imprint MT Shadow" pitchFamily="82" charset="0"/>
                <a:ea typeface="+mn-ea"/>
              </a:rPr>
              <a:t> </a:t>
            </a:r>
          </a:p>
        </p:txBody>
      </p:sp>
      <p:sp>
        <p:nvSpPr>
          <p:cNvPr id="4" name="Rectangle 3"/>
          <p:cNvSpPr/>
          <p:nvPr/>
        </p:nvSpPr>
        <p:spPr>
          <a:xfrm>
            <a:off x="2743200" y="3581400"/>
            <a:ext cx="6248400" cy="3046988"/>
          </a:xfrm>
          <a:prstGeom prst="rect">
            <a:avLst/>
          </a:prstGeom>
          <a:solidFill>
            <a:srgbClr val="EDC727"/>
          </a:solidFill>
          <a:ln w="63500">
            <a:solidFill>
              <a:srgbClr val="D24E04"/>
            </a:solidFill>
          </a:ln>
          <a:scene3d>
            <a:camera prst="orthographicFront"/>
            <a:lightRig rig="threePt" dir="t"/>
          </a:scene3d>
          <a:sp3d>
            <a:bevelT w="152400" h="50800" prst="softRound"/>
          </a:sp3d>
        </p:spPr>
        <p:txBody>
          <a:bodyPr>
            <a:spAutoFit/>
          </a:bodyPr>
          <a:lstStyle/>
          <a:p>
            <a:pPr algn="ctr">
              <a:defRPr/>
            </a:pPr>
            <a:r>
              <a:rPr lang="en-US" sz="3200" b="1" dirty="0">
                <a:solidFill>
                  <a:srgbClr val="D24E04"/>
                </a:solidFill>
                <a:latin typeface="Imprint MT Shadow" pitchFamily="82" charset="0"/>
                <a:ea typeface="+mn-ea"/>
              </a:rPr>
              <a:t>The only way this church can continue is if we guard our future, and make sure that those who follow us have an understanding of the past and realize the responsibility of the future.</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500" decel="50000" fill="hold">
                                          <p:stCondLst>
                                            <p:cond delay="0"/>
                                          </p:stCondLst>
                                        </p:cTn>
                                        <p:tgtEl>
                                          <p:spTgt spid="2048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48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483"/>
                                        </p:tgtEl>
                                        <p:attrNameLst>
                                          <p:attrName>ppt_w</p:attrName>
                                        </p:attrNameLst>
                                      </p:cBhvr>
                                      <p:tavLst>
                                        <p:tav tm="0">
                                          <p:val>
                                            <p:strVal val="#ppt_w*.05"/>
                                          </p:val>
                                        </p:tav>
                                        <p:tav tm="100000">
                                          <p:val>
                                            <p:strVal val="#ppt_w"/>
                                          </p:val>
                                        </p:tav>
                                      </p:tavLst>
                                    </p:anim>
                                    <p:anim calcmode="lin" valueType="num">
                                      <p:cBhvr>
                                        <p:cTn id="10" dur="1000" fill="hold"/>
                                        <p:tgtEl>
                                          <p:spTgt spid="2048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48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48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48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48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2" dur="1000" fill="hold"/>
                                        <p:tgtEl>
                                          <p:spTgt spid="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p:nvPr/>
        </p:nvSpPr>
        <p:spPr>
          <a:xfrm>
            <a:off x="0" y="0"/>
            <a:ext cx="6400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6699"/>
                </a:solidFill>
                <a:latin typeface="Imprint MT Shadow" pitchFamily="82" charset="0"/>
                <a:ea typeface="+mn-ea"/>
              </a:rPr>
              <a:t>This is a never-ending cycle.  We are the present.  But it will not be many years before we are history.  And what we call the “future” will be the “present.”</a:t>
            </a:r>
          </a:p>
        </p:txBody>
      </p:sp>
      <p:sp>
        <p:nvSpPr>
          <p:cNvPr id="5" name="Rectangle 4"/>
          <p:cNvSpPr/>
          <p:nvPr/>
        </p:nvSpPr>
        <p:spPr>
          <a:xfrm>
            <a:off x="3733800" y="5288340"/>
            <a:ext cx="5410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We must train our children to walk in the ways of the Lord, and to love His Word.</a:t>
            </a:r>
          </a:p>
        </p:txBody>
      </p:sp>
      <p:pic>
        <p:nvPicPr>
          <p:cNvPr id="21507" name="Picture 3" descr="C:\Users\Candra Poitras\Pictures\4870059836_068b37b9cd_z[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895600" y="2514600"/>
            <a:ext cx="3757613" cy="2819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21507"/>
                                        </p:tgtEl>
                                        <p:attrNameLst>
                                          <p:attrName>style.visibility</p:attrName>
                                        </p:attrNameLst>
                                      </p:cBhvr>
                                      <p:to>
                                        <p:strVal val="visible"/>
                                      </p:to>
                                    </p:set>
                                    <p:animScale>
                                      <p:cBhvr>
                                        <p:cTn id="14" dur="1000" decel="50000" fill="hold">
                                          <p:stCondLst>
                                            <p:cond delay="0"/>
                                          </p:stCondLst>
                                        </p:cTn>
                                        <p:tgtEl>
                                          <p:spTgt spid="215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1507"/>
                                        </p:tgtEl>
                                        <p:attrNameLst>
                                          <p:attrName>ppt_x</p:attrName>
                                          <p:attrName>ppt_y</p:attrName>
                                        </p:attrNameLst>
                                      </p:cBhvr>
                                    </p:animMotion>
                                    <p:animEffect transition="in" filter="fade">
                                      <p:cBhvr>
                                        <p:cTn id="16" dur="1000"/>
                                        <p:tgtEl>
                                          <p:spTgt spid="2150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099" name="Rectangle 3"/>
          <p:cNvSpPr>
            <a:spLocks noChangeArrowheads="1"/>
          </p:cNvSpPr>
          <p:nvPr/>
        </p:nvSpPr>
        <p:spPr bwMode="auto">
          <a:xfrm>
            <a:off x="762000" y="1564957"/>
            <a:ext cx="7696200" cy="501675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000" b="1" i="1" dirty="0">
                <a:solidFill>
                  <a:srgbClr val="006699"/>
                </a:solidFill>
                <a:latin typeface="Imprint MT Shadow" pitchFamily="82" charset="0"/>
                <a:ea typeface="Times New Roman" pitchFamily="18" charset="0"/>
                <a:cs typeface="Times New Roman" pitchFamily="18" charset="0"/>
              </a:rPr>
              <a:t>“For I know him, that he will command his children and his household after him, and they shall keep the way of the Lord, to do justice and judgment; that the Lord may bring upon Abraham that which he hath spoken of him”</a:t>
            </a:r>
            <a:endParaRPr lang="en-US" sz="4000" b="1" dirty="0">
              <a:solidFill>
                <a:srgbClr val="006699"/>
              </a:solidFill>
              <a:latin typeface="Imprint MT Shadow" pitchFamily="82" charset="0"/>
              <a:ea typeface="Times"/>
              <a:cs typeface="Times New Roman" pitchFamily="18" charset="0"/>
            </a:endParaRPr>
          </a:p>
          <a:p>
            <a:pPr algn="ctr" eaLnBrk="0" hangingPunct="0">
              <a:defRPr/>
            </a:pPr>
            <a:r>
              <a:rPr lang="en-US" sz="4000" b="1" dirty="0">
                <a:solidFill>
                  <a:srgbClr val="006699"/>
                </a:solidFill>
                <a:latin typeface="Imprint MT Shadow" pitchFamily="82" charset="0"/>
                <a:ea typeface="Times"/>
                <a:cs typeface="Times New Roman" pitchFamily="18" charset="0"/>
              </a:rPr>
              <a:t>(Genesis 18:19).</a:t>
            </a:r>
            <a:r>
              <a:rPr lang="en-US" sz="4000" b="1" dirty="0">
                <a:solidFill>
                  <a:srgbClr val="006699"/>
                </a:solidFill>
                <a:latin typeface="Imprint MT Shadow" pitchFamily="82" charset="0"/>
                <a:ea typeface="+mn-ea"/>
              </a:rPr>
              <a:t> </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strips(downLeft)">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p:nvPr/>
        </p:nvSpPr>
        <p:spPr>
          <a:xfrm>
            <a:off x="304800" y="228600"/>
            <a:ext cx="4953000" cy="649408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When God called Abraham, He expected him to lead his household in the ways of the Lord.  His children were of utmost importance—even though it was many years after God’s first call of Abraham before Isaac was born.  God knew Abraham well enough that He could trust him to do this important task.</a:t>
            </a:r>
          </a:p>
        </p:txBody>
      </p:sp>
      <p:pic>
        <p:nvPicPr>
          <p:cNvPr id="5123" name="Picture 3" descr="C:\Users\Candra Poitras\Pictures\abraham[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43600" y="381000"/>
            <a:ext cx="2667000" cy="6477000"/>
          </a:xfrm>
          <a:prstGeom prst="rect">
            <a:avLst/>
          </a:prstGeom>
          <a:ln>
            <a:noFill/>
          </a:ln>
          <a:effectLst>
            <a:softEdge rad="112500"/>
          </a:effectLst>
        </p:spPr>
      </p:pic>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5123"/>
                                        </p:tgtEl>
                                        <p:attrNameLst>
                                          <p:attrName>style.visibility</p:attrName>
                                        </p:attrNameLst>
                                      </p:cBhvr>
                                      <p:to>
                                        <p:strVal val="visible"/>
                                      </p:to>
                                    </p:set>
                                    <p:anim calcmode="lin" valueType="num">
                                      <p:cBhvr>
                                        <p:cTn id="13" dur="500" fill="hold"/>
                                        <p:tgtEl>
                                          <p:spTgt spid="5123"/>
                                        </p:tgtEl>
                                        <p:attrNameLst>
                                          <p:attrName>ppt_w</p:attrName>
                                        </p:attrNameLst>
                                      </p:cBhvr>
                                      <p:tavLst>
                                        <p:tav tm="0">
                                          <p:val>
                                            <p:fltVal val="0"/>
                                          </p:val>
                                        </p:tav>
                                        <p:tav tm="100000">
                                          <p:val>
                                            <p:strVal val="#ppt_w"/>
                                          </p:val>
                                        </p:tav>
                                      </p:tavLst>
                                    </p:anim>
                                    <p:anim calcmode="lin" valueType="num">
                                      <p:cBhvr>
                                        <p:cTn id="14" dur="500" fill="hold"/>
                                        <p:tgtEl>
                                          <p:spTgt spid="512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a:spLocks noChangeArrowheads="1"/>
          </p:cNvSpPr>
          <p:nvPr/>
        </p:nvSpPr>
        <p:spPr bwMode="auto">
          <a:xfrm>
            <a:off x="152400" y="152400"/>
            <a:ext cx="6324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6699"/>
                </a:solidFill>
                <a:latin typeface="Imprint MT Shadow" charset="0"/>
              </a:rPr>
              <a:t>Abraham was ninety-nine years old, and Sarah was ninety when the three visitors of Genesis 18 appeared at the tent door.</a:t>
            </a:r>
            <a:endParaRPr lang="en-US" sz="3200">
              <a:solidFill>
                <a:srgbClr val="006699"/>
              </a:solidFill>
              <a:latin typeface="Imprint MT Shadow" charset="0"/>
            </a:endParaRPr>
          </a:p>
        </p:txBody>
      </p:sp>
      <p:sp>
        <p:nvSpPr>
          <p:cNvPr id="5" name="Rectangle 4"/>
          <p:cNvSpPr>
            <a:spLocks noChangeArrowheads="1"/>
          </p:cNvSpPr>
          <p:nvPr/>
        </p:nvSpPr>
        <p:spPr bwMode="auto">
          <a:xfrm>
            <a:off x="1676400" y="2362200"/>
            <a:ext cx="5943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They asked for Sarah (who was hiding) and told Abraham that the time had come for the promise of a son to be fulfilled. </a:t>
            </a:r>
            <a:endParaRPr lang="en-US" sz="3200">
              <a:solidFill>
                <a:srgbClr val="FFFFCC"/>
              </a:solidFill>
              <a:latin typeface="Imprint MT Shadow" charset="0"/>
            </a:endParaRPr>
          </a:p>
        </p:txBody>
      </p:sp>
      <p:sp>
        <p:nvSpPr>
          <p:cNvPr id="6" name="Rectangle 5"/>
          <p:cNvSpPr>
            <a:spLocks noChangeArrowheads="1"/>
          </p:cNvSpPr>
          <p:nvPr/>
        </p:nvSpPr>
        <p:spPr bwMode="auto">
          <a:xfrm>
            <a:off x="3352800" y="4648200"/>
            <a:ext cx="5638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Sarah laughed.  She thought that it was impossible to produce a child at her age, but </a:t>
            </a:r>
            <a:r>
              <a:rPr lang="en-US" sz="3200" b="1" i="1">
                <a:solidFill>
                  <a:srgbClr val="760076"/>
                </a:solidFill>
                <a:latin typeface="Imprint MT Shadow" charset="0"/>
              </a:rPr>
              <a:t>nothing</a:t>
            </a:r>
            <a:r>
              <a:rPr lang="en-US" sz="3200" b="1">
                <a:solidFill>
                  <a:srgbClr val="760076"/>
                </a:solidFill>
                <a:latin typeface="Imprint MT Shadow" charset="0"/>
              </a:rPr>
              <a:t> is too hard for God.</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p:nvPr/>
        </p:nvSpPr>
        <p:spPr>
          <a:xfrm>
            <a:off x="0" y="0"/>
            <a:ext cx="6858000" cy="1323439"/>
          </a:xfrm>
          <a:prstGeom prst="rect">
            <a:avLst/>
          </a:prstGeom>
        </p:spPr>
        <p:txBody>
          <a:bodyPr>
            <a:spAutoFit/>
            <a:scene3d>
              <a:camera prst="orthographicFront"/>
              <a:lightRig rig="threePt" dir="t"/>
            </a:scene3d>
            <a:sp3d extrusionH="57150">
              <a:bevelT w="38100" h="38100"/>
            </a:sp3d>
          </a:bodyPr>
          <a:lstStyle/>
          <a:p>
            <a:pPr>
              <a:defRPr/>
            </a:pPr>
            <a:r>
              <a:rPr lang="en-US" sz="4000" b="1" dirty="0">
                <a:solidFill>
                  <a:srgbClr val="D24E04"/>
                </a:solidFill>
                <a:latin typeface="Imprint MT Shadow" pitchFamily="82" charset="0"/>
                <a:ea typeface="+mn-ea"/>
              </a:rPr>
              <a:t>Could God trust Abraham?  Genesis 18:18-19 answers this:</a:t>
            </a:r>
          </a:p>
        </p:txBody>
      </p:sp>
      <p:sp>
        <p:nvSpPr>
          <p:cNvPr id="7171" name="Rectangle 3"/>
          <p:cNvSpPr>
            <a:spLocks noChangeArrowheads="1"/>
          </p:cNvSpPr>
          <p:nvPr/>
        </p:nvSpPr>
        <p:spPr bwMode="auto">
          <a:xfrm>
            <a:off x="457200" y="1371600"/>
            <a:ext cx="8458200" cy="572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nchor="ctr">
            <a:spAutoFit/>
          </a:bodyPr>
          <a:lstStyle/>
          <a:p>
            <a:pPr eaLnBrk="0" hangingPunct="0">
              <a:buFont typeface="Arial" charset="0"/>
              <a:buChar char="•"/>
            </a:pPr>
            <a:r>
              <a:rPr lang="en-US" sz="3100" b="1">
                <a:solidFill>
                  <a:srgbClr val="006699"/>
                </a:solidFill>
                <a:latin typeface="Imprint MT Shadow" charset="0"/>
                <a:ea typeface="Times" charset="0"/>
                <a:cs typeface="Times New Roman" charset="0"/>
              </a:rPr>
              <a:t>Abraham was going to become a great and mighty nation.</a:t>
            </a:r>
          </a:p>
          <a:p>
            <a:pPr lvl="1" eaLnBrk="0" hangingPunct="0">
              <a:buFontTx/>
              <a:buChar char="•"/>
            </a:pPr>
            <a:r>
              <a:rPr lang="en-US" sz="3100" b="1">
                <a:solidFill>
                  <a:srgbClr val="CE7908"/>
                </a:solidFill>
                <a:latin typeface="Imprint MT Shadow" charset="0"/>
                <a:ea typeface="Times" charset="0"/>
                <a:cs typeface="Times New Roman" charset="0"/>
              </a:rPr>
              <a:t>All the people of the earth were going to be blessed by this nation.</a:t>
            </a:r>
            <a:endParaRPr lang="en-US" sz="3100" b="1">
              <a:solidFill>
                <a:srgbClr val="CE7908"/>
              </a:solidFill>
              <a:latin typeface="Imprint MT Shadow" charset="0"/>
            </a:endParaRPr>
          </a:p>
          <a:p>
            <a:pPr lvl="2" eaLnBrk="0" hangingPunct="0">
              <a:buFontTx/>
              <a:buChar char="•"/>
            </a:pPr>
            <a:r>
              <a:rPr lang="en-US" sz="3100" b="1">
                <a:solidFill>
                  <a:srgbClr val="006699"/>
                </a:solidFill>
                <a:latin typeface="Imprint MT Shadow" charset="0"/>
                <a:cs typeface="Times" charset="0"/>
              </a:rPr>
              <a:t>God knew Abraham would command his children and his household so they would not only </a:t>
            </a:r>
            <a:r>
              <a:rPr lang="en-US" sz="3100" b="1" u="sng">
                <a:solidFill>
                  <a:srgbClr val="006699"/>
                </a:solidFill>
                <a:latin typeface="Imprint MT Shadow" charset="0"/>
                <a:cs typeface="Times" charset="0"/>
              </a:rPr>
              <a:t>know</a:t>
            </a:r>
            <a:r>
              <a:rPr lang="en-US" sz="3100" b="1">
                <a:solidFill>
                  <a:srgbClr val="006699"/>
                </a:solidFill>
                <a:latin typeface="Imprint MT Shadow" charset="0"/>
                <a:cs typeface="Times" charset="0"/>
              </a:rPr>
              <a:t>, but </a:t>
            </a:r>
            <a:r>
              <a:rPr lang="en-US" sz="3100" b="1" u="sng">
                <a:solidFill>
                  <a:srgbClr val="006699"/>
                </a:solidFill>
                <a:latin typeface="Imprint MT Shadow" charset="0"/>
                <a:cs typeface="Times" charset="0"/>
              </a:rPr>
              <a:t>keep</a:t>
            </a:r>
            <a:r>
              <a:rPr lang="en-US" sz="3100" b="1">
                <a:solidFill>
                  <a:srgbClr val="006699"/>
                </a:solidFill>
                <a:latin typeface="Imprint MT Shadow" charset="0"/>
                <a:cs typeface="Times" charset="0"/>
              </a:rPr>
              <a:t> the ways of the LORD.     </a:t>
            </a:r>
            <a:endParaRPr lang="en-US" sz="3100" b="1">
              <a:solidFill>
                <a:srgbClr val="006699"/>
              </a:solidFill>
              <a:latin typeface="Imprint MT Shadow" charset="0"/>
            </a:endParaRPr>
          </a:p>
          <a:p>
            <a:pPr lvl="3" eaLnBrk="0" hangingPunct="0">
              <a:buFontTx/>
              <a:buChar char="•"/>
            </a:pPr>
            <a:r>
              <a:rPr lang="en-US" sz="3100" b="1">
                <a:solidFill>
                  <a:srgbClr val="D24E04"/>
                </a:solidFill>
                <a:latin typeface="Imprint MT Shadow" charset="0"/>
                <a:cs typeface="Times" charset="0"/>
              </a:rPr>
              <a:t>God knew Abraham</a:t>
            </a:r>
            <a:r>
              <a:rPr lang="ja-JP" altLang="en-US" sz="3100" b="1">
                <a:solidFill>
                  <a:srgbClr val="D24E04"/>
                </a:solidFill>
                <a:latin typeface="Imprint MT Shadow" charset="0"/>
                <a:cs typeface="Times" charset="0"/>
              </a:rPr>
              <a:t>’</a:t>
            </a:r>
            <a:r>
              <a:rPr lang="en-US" sz="3100" b="1">
                <a:solidFill>
                  <a:srgbClr val="D24E04"/>
                </a:solidFill>
                <a:latin typeface="Imprint MT Shadow" charset="0"/>
                <a:cs typeface="Times" charset="0"/>
              </a:rPr>
              <a:t>s children would do justice and judgment. </a:t>
            </a:r>
          </a:p>
          <a:p>
            <a:pPr lvl="3" eaLnBrk="0" hangingPunct="0"/>
            <a:r>
              <a:rPr lang="en-US" sz="3100" b="1">
                <a:solidFill>
                  <a:srgbClr val="D24E04"/>
                </a:solidFill>
                <a:latin typeface="Imprint MT Shadow" charset="0"/>
                <a:cs typeface="Times" charset="0"/>
              </a:rPr>
              <a:t>(See Genesis 18:19.)</a:t>
            </a:r>
            <a:endParaRPr lang="en-US" sz="3100" b="1">
              <a:solidFill>
                <a:srgbClr val="D24E04"/>
              </a:solidFill>
              <a:latin typeface="Imprint MT Shadow" charset="0"/>
            </a:endParaRPr>
          </a:p>
          <a:p>
            <a:pPr eaLnBrk="0" hangingPunct="0">
              <a:buFont typeface="Arial" charset="0"/>
              <a:buChar char="•"/>
            </a:pPr>
            <a:endParaRPr lang="en-US" sz="3100" b="1">
              <a:latin typeface="Imprint MT Shadow" charset="0"/>
            </a:endParaRP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7171">
                                            <p:txEl>
                                              <p:pRg st="0" end="0"/>
                                            </p:txEl>
                                          </p:spTgt>
                                        </p:tgtEl>
                                        <p:attrNameLst>
                                          <p:attrName>style.visibility</p:attrName>
                                        </p:attrNameLst>
                                      </p:cBhvr>
                                      <p:to>
                                        <p:strVal val="visible"/>
                                      </p:to>
                                    </p:set>
                                    <p:animEffect transition="in" filter="fade">
                                      <p:cBhvr>
                                        <p:cTn id="15" dur="1000"/>
                                        <p:tgtEl>
                                          <p:spTgt spid="7171">
                                            <p:txEl>
                                              <p:pRg st="0" end="0"/>
                                            </p:txEl>
                                          </p:spTgt>
                                        </p:tgtEl>
                                      </p:cBhvr>
                                    </p:animEffect>
                                    <p:anim calcmode="lin" valueType="num">
                                      <p:cBhvr>
                                        <p:cTn id="16" dur="10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7171">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17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7171">
                                            <p:txEl>
                                              <p:pRg st="1" end="1"/>
                                            </p:txEl>
                                          </p:spTgt>
                                        </p:tgtEl>
                                        <p:attrNameLst>
                                          <p:attrName>style.visibility</p:attrName>
                                        </p:attrNameLst>
                                      </p:cBhvr>
                                      <p:to>
                                        <p:strVal val="visible"/>
                                      </p:to>
                                    </p:set>
                                    <p:animEffect transition="in" filter="fade">
                                      <p:cBhvr>
                                        <p:cTn id="23" dur="1000"/>
                                        <p:tgtEl>
                                          <p:spTgt spid="7171">
                                            <p:txEl>
                                              <p:pRg st="1" end="1"/>
                                            </p:txEl>
                                          </p:spTgt>
                                        </p:tgtEl>
                                      </p:cBhvr>
                                    </p:animEffect>
                                    <p:anim calcmode="lin" valueType="num">
                                      <p:cBhvr>
                                        <p:cTn id="24"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7171">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17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nodeType="clickEffect">
                                  <p:stCondLst>
                                    <p:cond delay="0"/>
                                  </p:stCondLst>
                                  <p:childTnLst>
                                    <p:set>
                                      <p:cBhvr>
                                        <p:cTn id="30" dur="1" fill="hold">
                                          <p:stCondLst>
                                            <p:cond delay="0"/>
                                          </p:stCondLst>
                                        </p:cTn>
                                        <p:tgtEl>
                                          <p:spTgt spid="7171">
                                            <p:txEl>
                                              <p:pRg st="2" end="2"/>
                                            </p:txEl>
                                          </p:spTgt>
                                        </p:tgtEl>
                                        <p:attrNameLst>
                                          <p:attrName>style.visibility</p:attrName>
                                        </p:attrNameLst>
                                      </p:cBhvr>
                                      <p:to>
                                        <p:strVal val="visible"/>
                                      </p:to>
                                    </p:set>
                                    <p:animEffect transition="in" filter="fade">
                                      <p:cBhvr>
                                        <p:cTn id="31" dur="1000"/>
                                        <p:tgtEl>
                                          <p:spTgt spid="7171">
                                            <p:txEl>
                                              <p:pRg st="2" end="2"/>
                                            </p:txEl>
                                          </p:spTgt>
                                        </p:tgtEl>
                                      </p:cBhvr>
                                    </p:animEffect>
                                    <p:anim calcmode="lin" valueType="num">
                                      <p:cBhvr>
                                        <p:cTn id="32"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7171">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717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nodeType="clickEffect">
                                  <p:stCondLst>
                                    <p:cond delay="0"/>
                                  </p:stCondLst>
                                  <p:childTnLst>
                                    <p:set>
                                      <p:cBhvr>
                                        <p:cTn id="38" dur="1" fill="hold">
                                          <p:stCondLst>
                                            <p:cond delay="0"/>
                                          </p:stCondLst>
                                        </p:cTn>
                                        <p:tgtEl>
                                          <p:spTgt spid="7171">
                                            <p:txEl>
                                              <p:pRg st="3" end="3"/>
                                            </p:txEl>
                                          </p:spTgt>
                                        </p:tgtEl>
                                        <p:attrNameLst>
                                          <p:attrName>style.visibility</p:attrName>
                                        </p:attrNameLst>
                                      </p:cBhvr>
                                      <p:to>
                                        <p:strVal val="visible"/>
                                      </p:to>
                                    </p:set>
                                    <p:animEffect transition="in" filter="fade">
                                      <p:cBhvr>
                                        <p:cTn id="39" dur="1000"/>
                                        <p:tgtEl>
                                          <p:spTgt spid="7171">
                                            <p:txEl>
                                              <p:pRg st="3" end="3"/>
                                            </p:txEl>
                                          </p:spTgt>
                                        </p:tgtEl>
                                      </p:cBhvr>
                                    </p:animEffect>
                                    <p:anim calcmode="lin" valueType="num">
                                      <p:cBhvr>
                                        <p:cTn id="40"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7171">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7171">
                                            <p:txEl>
                                              <p:pRg st="3" end="3"/>
                                            </p:txEl>
                                          </p:spTgt>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7171">
                                            <p:txEl>
                                              <p:pRg st="4" end="4"/>
                                            </p:txEl>
                                          </p:spTgt>
                                        </p:tgtEl>
                                        <p:attrNameLst>
                                          <p:attrName>style.visibility</p:attrName>
                                        </p:attrNameLst>
                                      </p:cBhvr>
                                      <p:to>
                                        <p:strVal val="visible"/>
                                      </p:to>
                                    </p:set>
                                    <p:animEffect transition="in" filter="fade">
                                      <p:cBhvr>
                                        <p:cTn id="45" dur="1000"/>
                                        <p:tgtEl>
                                          <p:spTgt spid="7171">
                                            <p:txEl>
                                              <p:pRg st="4" end="4"/>
                                            </p:txEl>
                                          </p:spTgt>
                                        </p:tgtEl>
                                      </p:cBhvr>
                                    </p:animEffect>
                                    <p:anim calcmode="lin" valueType="num">
                                      <p:cBhvr>
                                        <p:cTn id="46"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47" dur="900" decel="100000" fill="hold"/>
                                        <p:tgtEl>
                                          <p:spTgt spid="7171">
                                            <p:txEl>
                                              <p:pRg st="4" end="4"/>
                                            </p:txEl>
                                          </p:spTgt>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7171">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p:nvPr/>
        </p:nvSpPr>
        <p:spPr>
          <a:xfrm>
            <a:off x="0" y="0"/>
            <a:ext cx="72390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760076"/>
                </a:solidFill>
                <a:latin typeface="Imprint MT Shadow" pitchFamily="82" charset="0"/>
                <a:ea typeface="+mn-ea"/>
              </a:rPr>
              <a:t>Why was it so important that God know these things about Abraham?</a:t>
            </a:r>
          </a:p>
        </p:txBody>
      </p:sp>
      <p:sp>
        <p:nvSpPr>
          <p:cNvPr id="5" name="Rectangle 4"/>
          <p:cNvSpPr/>
          <p:nvPr/>
        </p:nvSpPr>
        <p:spPr>
          <a:xfrm>
            <a:off x="457200" y="1143000"/>
            <a:ext cx="5943600" cy="2062103"/>
          </a:xfrm>
          <a:prstGeom prst="rect">
            <a:avLst/>
          </a:prstGeom>
          <a:solidFill>
            <a:srgbClr val="006699">
              <a:alpha val="80000"/>
            </a:srgbClr>
          </a:solidFill>
          <a:scene3d>
            <a:camera prst="orthographicFront"/>
            <a:lightRig rig="threePt" dir="t"/>
          </a:scene3d>
          <a:sp3d>
            <a:bevelT/>
          </a:sp3d>
        </p:spPr>
        <p:txBody>
          <a:bodyPr>
            <a:spAutoFit/>
          </a:bodyPr>
          <a:lstStyle/>
          <a:p>
            <a:pPr algn="ctr">
              <a:defRPr/>
            </a:pPr>
            <a:r>
              <a:rPr lang="en-US" sz="3200" b="1" dirty="0">
                <a:solidFill>
                  <a:srgbClr val="FFFFCC"/>
                </a:solidFill>
                <a:latin typeface="Imprint MT Shadow" pitchFamily="82" charset="0"/>
                <a:ea typeface="+mn-ea"/>
              </a:rPr>
              <a:t>The nation that he was going to father would be different from any race, tribe or group of people on the earth.</a:t>
            </a:r>
          </a:p>
        </p:txBody>
      </p:sp>
      <p:sp>
        <p:nvSpPr>
          <p:cNvPr id="6" name="Rectangle 5"/>
          <p:cNvSpPr/>
          <p:nvPr/>
        </p:nvSpPr>
        <p:spPr>
          <a:xfrm>
            <a:off x="1219200" y="3200400"/>
            <a:ext cx="67056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6699"/>
                </a:solidFill>
                <a:latin typeface="Imprint MT Shadow" pitchFamily="82" charset="0"/>
                <a:ea typeface="+mn-ea"/>
              </a:rPr>
              <a:t>They would eat differently, dress differently, worship differently, marry for different reasons, and follow a totally different code of ethics.</a:t>
            </a:r>
          </a:p>
        </p:txBody>
      </p:sp>
      <p:sp>
        <p:nvSpPr>
          <p:cNvPr id="7" name="Rectangle 6"/>
          <p:cNvSpPr/>
          <p:nvPr/>
        </p:nvSpPr>
        <p:spPr>
          <a:xfrm>
            <a:off x="3124200" y="5288340"/>
            <a:ext cx="6019800" cy="1569660"/>
          </a:xfrm>
          <a:prstGeom prst="rect">
            <a:avLst/>
          </a:prstGeom>
          <a:solidFill>
            <a:srgbClr val="760076">
              <a:alpha val="80000"/>
            </a:srgbClr>
          </a:solidFill>
          <a:scene3d>
            <a:camera prst="orthographicFront"/>
            <a:lightRig rig="threePt" dir="t"/>
          </a:scene3d>
          <a:sp3d>
            <a:bevelT/>
          </a:sp3d>
        </p:spPr>
        <p:txBody>
          <a:bodyPr>
            <a:spAutoFit/>
          </a:bodyPr>
          <a:lstStyle/>
          <a:p>
            <a:pPr algn="ctr">
              <a:defRPr/>
            </a:pPr>
            <a:r>
              <a:rPr lang="en-US" sz="3200" b="1" dirty="0">
                <a:solidFill>
                  <a:srgbClr val="FFFFCC"/>
                </a:solidFill>
                <a:latin typeface="Imprint MT Shadow" pitchFamily="82" charset="0"/>
                <a:ea typeface="+mn-ea"/>
              </a:rPr>
              <a:t>All of this would be possible </a:t>
            </a:r>
            <a:r>
              <a:rPr lang="en-US" sz="3200" b="1" i="1" dirty="0">
                <a:solidFill>
                  <a:srgbClr val="FFFFCC"/>
                </a:solidFill>
                <a:latin typeface="Imprint MT Shadow" pitchFamily="82" charset="0"/>
                <a:ea typeface="+mn-ea"/>
              </a:rPr>
              <a:t>only</a:t>
            </a:r>
            <a:r>
              <a:rPr lang="en-US" sz="3200" b="1" dirty="0">
                <a:solidFill>
                  <a:srgbClr val="FFFFCC"/>
                </a:solidFill>
                <a:latin typeface="Imprint MT Shadow" pitchFamily="82" charset="0"/>
                <a:ea typeface="+mn-ea"/>
              </a:rPr>
              <a:t> if they were taught and trained to follow the ways of the Lord!</a:t>
            </a:r>
            <a:endParaRPr lang="en-US" sz="3200" b="1" dirty="0">
              <a:solidFill>
                <a:srgbClr val="FFFFCC"/>
              </a:solidFill>
              <a:latin typeface="Imprint MT Shadow" pitchFamily="82" charset="0"/>
              <a:ea typeface="+mn-ea"/>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from="(-#ppt_w/2)" to="(#ppt_x)" calcmode="lin" valueType="num">
                                      <p:cBhvr>
                                        <p:cTn id="31" dur="600" fill="hold">
                                          <p:stCondLst>
                                            <p:cond delay="0"/>
                                          </p:stCondLst>
                                        </p:cTn>
                                        <p:tgtEl>
                                          <p:spTgt spid="7"/>
                                        </p:tgtEl>
                                        <p:attrNameLst>
                                          <p:attrName>ppt_x</p:attrName>
                                        </p:attrNameLst>
                                      </p:cBhvr>
                                    </p:anim>
                                    <p:anim from="0" to="-1.0" calcmode="lin" valueType="num">
                                      <p:cBhvr>
                                        <p:cTn id="32" dur="200" decel="50000" autoRev="1" fill="hold">
                                          <p:stCondLst>
                                            <p:cond delay="600"/>
                                          </p:stCondLst>
                                        </p:cTn>
                                        <p:tgtEl>
                                          <p:spTgt spid="7"/>
                                        </p:tgtEl>
                                        <p:attrNameLst>
                                          <p:attrName>xshear</p:attrName>
                                        </p:attrNameLst>
                                      </p:cBhvr>
                                    </p:anim>
                                    <p:animScale>
                                      <p:cBhvr>
                                        <p:cTn id="33" dur="200" decel="100000" autoRev="1" fill="hold">
                                          <p:stCondLst>
                                            <p:cond delay="600"/>
                                          </p:stCondLst>
                                        </p:cTn>
                                        <p:tgtEl>
                                          <p:spTgt spid="7"/>
                                        </p:tgtEl>
                                      </p:cBhvr>
                                      <p:from x="100000" y="100000"/>
                                      <p:to x="80000" y="100000"/>
                                    </p:animScale>
                                    <p:anim by="(#ppt_h/3+#ppt_w*0.1)" calcmode="lin" valueType="num">
                                      <p:cBhvr additive="sum">
                                        <p:cTn id="34"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4" name="Rectangle 3"/>
          <p:cNvSpPr>
            <a:spLocks noChangeArrowheads="1"/>
          </p:cNvSpPr>
          <p:nvPr/>
        </p:nvSpPr>
        <p:spPr bwMode="auto">
          <a:xfrm>
            <a:off x="152400" y="152400"/>
            <a:ext cx="45720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God will reveal His secrets to a people that He can trust to command their children in His ways.  We will become a great and mighty church only if we teach our children the ways of the Lord.</a:t>
            </a:r>
          </a:p>
        </p:txBody>
      </p:sp>
      <p:sp>
        <p:nvSpPr>
          <p:cNvPr id="5" name="Rectangle 4"/>
          <p:cNvSpPr>
            <a:spLocks noChangeArrowheads="1"/>
          </p:cNvSpPr>
          <p:nvPr/>
        </p:nvSpPr>
        <p:spPr bwMode="auto">
          <a:xfrm>
            <a:off x="4876800" y="2590800"/>
            <a:ext cx="41148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6699"/>
                </a:solidFill>
                <a:latin typeface="Imprint MT Shadow" charset="0"/>
              </a:rPr>
              <a:t>We cannot show the world Jesus unless we follow His ways. Only God</a:t>
            </a:r>
            <a:r>
              <a:rPr lang="ja-JP" altLang="en-US" sz="3200" b="1">
                <a:solidFill>
                  <a:srgbClr val="006699"/>
                </a:solidFill>
                <a:latin typeface="Imprint MT Shadow" charset="0"/>
              </a:rPr>
              <a:t>’</a:t>
            </a:r>
            <a:r>
              <a:rPr lang="en-US" sz="3200" b="1">
                <a:solidFill>
                  <a:srgbClr val="006699"/>
                </a:solidFill>
                <a:latin typeface="Imprint MT Shadow" charset="0"/>
              </a:rPr>
              <a:t>s Word will show us that path.  Someone must teach us what is found in its pages.</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10243" name="Rectangle 3"/>
          <p:cNvSpPr>
            <a:spLocks noChangeArrowheads="1"/>
          </p:cNvSpPr>
          <p:nvPr/>
        </p:nvSpPr>
        <p:spPr bwMode="auto">
          <a:xfrm>
            <a:off x="152400" y="152400"/>
            <a:ext cx="4114800" cy="5016758"/>
          </a:xfrm>
          <a:prstGeom prst="rect">
            <a:avLst/>
          </a:prstGeom>
          <a:solidFill>
            <a:srgbClr val="FFFFCC"/>
          </a:solidFill>
          <a:ln w="9525">
            <a:noFill/>
            <a:miter lim="800000"/>
            <a:headEnd/>
            <a:tailEnd/>
          </a:ln>
          <a:effectLst/>
          <a:scene3d>
            <a:camera prst="orthographicFront"/>
            <a:lightRig rig="threePt" dir="t"/>
          </a:scene3d>
          <a:sp3d>
            <a:bevelT prst="slope"/>
          </a:sp3d>
        </p:spPr>
        <p:txBody>
          <a:bodyPr anchor="ctr">
            <a:spAutoFit/>
            <a:sp3d extrusionH="57150">
              <a:bevelT w="38100" h="38100"/>
            </a:sp3d>
          </a:bodyPr>
          <a:lstStyle/>
          <a:p>
            <a:pPr algn="ctr" eaLnBrk="0" hangingPunct="0">
              <a:defRPr/>
            </a:pPr>
            <a:r>
              <a:rPr lang="en-US" sz="3200" b="1" dirty="0">
                <a:solidFill>
                  <a:srgbClr val="760076"/>
                </a:solidFill>
                <a:latin typeface="Imprint MT Shadow" pitchFamily="82" charset="0"/>
                <a:ea typeface="Times" charset="0"/>
                <a:cs typeface="Times New Roman" pitchFamily="18" charset="0"/>
              </a:rPr>
              <a:t>The Scriptures tell us of another man who was not trustworthy with God’s plan.  Hezekiah was a king of Judah.  His father had been a godless man who had even erected idols in Solomon's Temple. </a:t>
            </a:r>
            <a:endParaRPr lang="en-US" sz="3200" b="1" dirty="0">
              <a:solidFill>
                <a:srgbClr val="760076"/>
              </a:solidFill>
              <a:latin typeface="Imprint MT Shadow" pitchFamily="82" charset="0"/>
              <a:ea typeface="+mn-ea"/>
            </a:endParaRPr>
          </a:p>
        </p:txBody>
      </p:sp>
      <p:sp>
        <p:nvSpPr>
          <p:cNvPr id="10244" name="Rectangle 4"/>
          <p:cNvSpPr>
            <a:spLocks noChangeArrowheads="1"/>
          </p:cNvSpPr>
          <p:nvPr/>
        </p:nvSpPr>
        <p:spPr bwMode="auto">
          <a:xfrm>
            <a:off x="4800600" y="685800"/>
            <a:ext cx="4114800" cy="6001643"/>
          </a:xfrm>
          <a:prstGeom prst="rect">
            <a:avLst/>
          </a:prstGeom>
          <a:solidFill>
            <a:srgbClr val="760076"/>
          </a:solidFill>
          <a:ln w="9525">
            <a:noFill/>
            <a:miter lim="800000"/>
            <a:headEnd/>
            <a:tailEnd/>
          </a:ln>
          <a:effectLst/>
          <a:scene3d>
            <a:camera prst="orthographicFront"/>
            <a:lightRig rig="threePt" dir="t"/>
          </a:scene3d>
          <a:sp3d>
            <a:bevelT prst="slope"/>
          </a:sp3d>
        </p:spPr>
        <p:txBody>
          <a:bodyPr anchor="ctr">
            <a:spAutoFit/>
            <a:sp3d/>
          </a:bodyPr>
          <a:lstStyle/>
          <a:p>
            <a:pPr algn="ctr" eaLnBrk="0" hangingPunct="0">
              <a:defRPr/>
            </a:pPr>
            <a:r>
              <a:rPr lang="en-US" sz="3200" b="1" dirty="0">
                <a:solidFill>
                  <a:srgbClr val="FFFFCC"/>
                </a:solidFill>
                <a:latin typeface="Imprint MT Shadow" pitchFamily="82" charset="0"/>
                <a:ea typeface="Times" charset="0"/>
                <a:cs typeface="Times New Roman" pitchFamily="18" charset="0"/>
              </a:rPr>
              <a:t>Hezekiah did not learn of God from his home, but he knew how his people were supposed to live.  When his father died and he became king, he restored the Temple to its rightful place of importance, and removed the idols that his father had allowed. </a:t>
            </a:r>
            <a:endParaRPr lang="en-US" sz="3200" b="1" dirty="0">
              <a:solidFill>
                <a:srgbClr val="FFFFCC"/>
              </a:solidFill>
              <a:latin typeface="Imprint MT Shadow" pitchFamily="82" charset="0"/>
              <a:ea typeface="+mn-ea"/>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fill="hold"/>
                                        <p:tgtEl>
                                          <p:spTgt spid="10243"/>
                                        </p:tgtEl>
                                        <p:attrNameLst>
                                          <p:attrName>ppt_w</p:attrName>
                                        </p:attrNameLst>
                                      </p:cBhvr>
                                      <p:tavLst>
                                        <p:tav tm="0">
                                          <p:val>
                                            <p:fltVal val="0"/>
                                          </p:val>
                                        </p:tav>
                                        <p:tav tm="100000">
                                          <p:val>
                                            <p:strVal val="#ppt_w"/>
                                          </p:val>
                                        </p:tav>
                                      </p:tavLst>
                                    </p:anim>
                                    <p:anim calcmode="lin" valueType="num">
                                      <p:cBhvr>
                                        <p:cTn id="8" dur="500" fill="hold"/>
                                        <p:tgtEl>
                                          <p:spTgt spid="10243"/>
                                        </p:tgtEl>
                                        <p:attrNameLst>
                                          <p:attrName>ppt_h</p:attrName>
                                        </p:attrNameLst>
                                      </p:cBhvr>
                                      <p:tavLst>
                                        <p:tav tm="0">
                                          <p:val>
                                            <p:fltVal val="0"/>
                                          </p:val>
                                        </p:tav>
                                        <p:tav tm="100000">
                                          <p:val>
                                            <p:strVal val="#ppt_h"/>
                                          </p:val>
                                        </p:tav>
                                      </p:tavLst>
                                    </p:anim>
                                    <p:animEffect transition="in" filter="fade">
                                      <p:cBhvr>
                                        <p:cTn id="9" dur="500"/>
                                        <p:tgtEl>
                                          <p:spTgt spid="1024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10244"/>
                                        </p:tgtEl>
                                        <p:attrNameLst>
                                          <p:attrName>style.visibility</p:attrName>
                                        </p:attrNameLst>
                                      </p:cBhvr>
                                      <p:to>
                                        <p:strVal val="visible"/>
                                      </p:to>
                                    </p:set>
                                    <p:anim calcmode="lin" valueType="num">
                                      <p:cBhvr>
                                        <p:cTn id="14" dur="500" fill="hold"/>
                                        <p:tgtEl>
                                          <p:spTgt spid="10244"/>
                                        </p:tgtEl>
                                        <p:attrNameLst>
                                          <p:attrName>ppt_w</p:attrName>
                                        </p:attrNameLst>
                                      </p:cBhvr>
                                      <p:tavLst>
                                        <p:tav tm="0">
                                          <p:val>
                                            <p:fltVal val="0"/>
                                          </p:val>
                                        </p:tav>
                                        <p:tav tm="100000">
                                          <p:val>
                                            <p:strVal val="#ppt_w"/>
                                          </p:val>
                                        </p:tav>
                                      </p:tavLst>
                                    </p:anim>
                                    <p:anim calcmode="lin" valueType="num">
                                      <p:cBhvr>
                                        <p:cTn id="15" dur="500" fill="hold"/>
                                        <p:tgtEl>
                                          <p:spTgt spid="10244"/>
                                        </p:tgtEl>
                                        <p:attrNameLst>
                                          <p:attrName>ppt_h</p:attrName>
                                        </p:attrNameLst>
                                      </p:cBhvr>
                                      <p:tavLst>
                                        <p:tav tm="0">
                                          <p:val>
                                            <p:fltVal val="0"/>
                                          </p:val>
                                        </p:tav>
                                        <p:tav tm="100000">
                                          <p:val>
                                            <p:strVal val="#ppt_h"/>
                                          </p:val>
                                        </p:tav>
                                      </p:tavLst>
                                    </p:anim>
                                    <p:animEffect transition="in" filter="fade">
                                      <p:cBhvr>
                                        <p:cTn id="16"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934200" y="0"/>
            <a:ext cx="2209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2: Can God Trust you with the Future?</a:t>
            </a:r>
          </a:p>
        </p:txBody>
      </p:sp>
      <p:sp>
        <p:nvSpPr>
          <p:cNvPr id="11267" name="Rectangle 3"/>
          <p:cNvSpPr>
            <a:spLocks noChangeArrowheads="1"/>
          </p:cNvSpPr>
          <p:nvPr/>
        </p:nvSpPr>
        <p:spPr bwMode="auto">
          <a:xfrm>
            <a:off x="152400" y="152400"/>
            <a:ext cx="6629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006699"/>
                </a:solidFill>
                <a:latin typeface="Imprint MT Shadow" charset="0"/>
                <a:ea typeface="Times" charset="0"/>
                <a:cs typeface="Times New Roman" charset="0"/>
              </a:rPr>
              <a:t>He did many good things for Judah, and even led them to defeat some of their major enemies. </a:t>
            </a:r>
          </a:p>
        </p:txBody>
      </p:sp>
      <p:sp>
        <p:nvSpPr>
          <p:cNvPr id="4" name="Rectangle 3"/>
          <p:cNvSpPr>
            <a:spLocks noChangeArrowheads="1"/>
          </p:cNvSpPr>
          <p:nvPr/>
        </p:nvSpPr>
        <p:spPr bwMode="auto">
          <a:xfrm>
            <a:off x="1981200" y="1905000"/>
            <a:ext cx="4800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But then God sent the prophet Isaiah to tell Hezekiah that he was about to die.</a:t>
            </a:r>
          </a:p>
        </p:txBody>
      </p:sp>
      <p:sp>
        <p:nvSpPr>
          <p:cNvPr id="5" name="Rectangle 4"/>
          <p:cNvSpPr>
            <a:spLocks noChangeArrowheads="1"/>
          </p:cNvSpPr>
          <p:nvPr/>
        </p:nvSpPr>
        <p:spPr bwMode="auto">
          <a:xfrm>
            <a:off x="2819400" y="4114800"/>
            <a:ext cx="6096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Instead of accepting God</a:t>
            </a:r>
            <a:r>
              <a:rPr lang="ja-JP" altLang="en-US" sz="3200" b="1">
                <a:solidFill>
                  <a:srgbClr val="FFFFCC"/>
                </a:solidFill>
                <a:latin typeface="Imprint MT Shadow" charset="0"/>
              </a:rPr>
              <a:t>’</a:t>
            </a:r>
            <a:r>
              <a:rPr lang="en-US" sz="3200" b="1">
                <a:solidFill>
                  <a:srgbClr val="FFFFCC"/>
                </a:solidFill>
                <a:latin typeface="Imprint MT Shadow" charset="0"/>
              </a:rPr>
              <a:t>s will, Hezekiah turned his face to the wall, reminded God of all the good things he had done, and asked for more time.</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500" fill="hold"/>
                                        <p:tgtEl>
                                          <p:spTgt spid="11267"/>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1267"/>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1267"/>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P spid="4" grpId="0"/>
      <p:bldP spid="5" grpId="0"/>
    </p:bld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598</TotalTime>
  <Words>1649</Words>
  <Application>Microsoft Macintosh PowerPoint</Application>
  <PresentationFormat>On-screen Show (4:3)</PresentationFormat>
  <Paragraphs>68</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2012-12-05T20:28:09Z</dcterms:created>
  <dcterms:modified xsi:type="dcterms:W3CDTF">2018-02-16T21:37:53Z</dcterms:modified>
</cp:coreProperties>
</file>