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A2"/>
    <a:srgbClr val="FFFFCC"/>
    <a:srgbClr val="760076"/>
    <a:srgbClr val="EDC727"/>
    <a:srgbClr val="D24E04"/>
    <a:srgbClr val="CE7908"/>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60"/>
  </p:normalViewPr>
  <p:slideViewPr>
    <p:cSldViewPr>
      <p:cViewPr varScale="1">
        <p:scale>
          <a:sx n="69" d="100"/>
          <a:sy n="69" d="100"/>
        </p:scale>
        <p:origin x="-96" y="-2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C2923D4A-091A-7F4C-BA53-5B7605F420FE}" type="slidenum">
              <a:rPr lang="en-US"/>
              <a:pPr/>
              <a:t>‹#›</a:t>
            </a:fld>
            <a:endParaRPr lang="en-US"/>
          </a:p>
        </p:txBody>
      </p:sp>
    </p:spTree>
    <p:extLst>
      <p:ext uri="{BB962C8B-B14F-4D97-AF65-F5344CB8AC3E}">
        <p14:creationId xmlns:p14="http://schemas.microsoft.com/office/powerpoint/2010/main" val="1049042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2C14E7F9-3957-E643-A79A-2DE5D81D785B}" type="slidenum">
              <a:rPr lang="en-US"/>
              <a:pPr/>
              <a:t>‹#›</a:t>
            </a:fld>
            <a:endParaRPr lang="en-US"/>
          </a:p>
        </p:txBody>
      </p:sp>
    </p:spTree>
    <p:extLst>
      <p:ext uri="{BB962C8B-B14F-4D97-AF65-F5344CB8AC3E}">
        <p14:creationId xmlns:p14="http://schemas.microsoft.com/office/powerpoint/2010/main" val="1825788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22E840B-499F-9E47-A4CE-6761A7B742DB}" type="slidenum">
              <a:rPr lang="en-US"/>
              <a:pPr/>
              <a:t>‹#›</a:t>
            </a:fld>
            <a:endParaRPr lang="en-US"/>
          </a:p>
        </p:txBody>
      </p:sp>
    </p:spTree>
    <p:extLst>
      <p:ext uri="{BB962C8B-B14F-4D97-AF65-F5344CB8AC3E}">
        <p14:creationId xmlns:p14="http://schemas.microsoft.com/office/powerpoint/2010/main" val="107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E512576-5712-2E46-BD9A-4448C6B31475}" type="slidenum">
              <a:rPr lang="en-US"/>
              <a:pPr/>
              <a:t>‹#›</a:t>
            </a:fld>
            <a:endParaRPr lang="en-US"/>
          </a:p>
        </p:txBody>
      </p:sp>
    </p:spTree>
    <p:extLst>
      <p:ext uri="{BB962C8B-B14F-4D97-AF65-F5344CB8AC3E}">
        <p14:creationId xmlns:p14="http://schemas.microsoft.com/office/powerpoint/2010/main" val="2514788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246AD98-2C14-8547-A73B-44B19DDB59BB}" type="slidenum">
              <a:rPr lang="en-US"/>
              <a:pPr/>
              <a:t>‹#›</a:t>
            </a:fld>
            <a:endParaRPr lang="en-US"/>
          </a:p>
        </p:txBody>
      </p:sp>
    </p:spTree>
    <p:extLst>
      <p:ext uri="{BB962C8B-B14F-4D97-AF65-F5344CB8AC3E}">
        <p14:creationId xmlns:p14="http://schemas.microsoft.com/office/powerpoint/2010/main" val="632526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81CE6777-54C2-804D-B020-38CCA959CE3D}" type="slidenum">
              <a:rPr lang="en-US"/>
              <a:pPr/>
              <a:t>‹#›</a:t>
            </a:fld>
            <a:endParaRPr lang="en-US"/>
          </a:p>
        </p:txBody>
      </p:sp>
    </p:spTree>
    <p:extLst>
      <p:ext uri="{BB962C8B-B14F-4D97-AF65-F5344CB8AC3E}">
        <p14:creationId xmlns:p14="http://schemas.microsoft.com/office/powerpoint/2010/main" val="3165627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9D43B202-B316-9F47-83D0-B956BD93F331}" type="slidenum">
              <a:rPr lang="en-US"/>
              <a:pPr/>
              <a:t>‹#›</a:t>
            </a:fld>
            <a:endParaRPr lang="en-US"/>
          </a:p>
        </p:txBody>
      </p:sp>
    </p:spTree>
    <p:extLst>
      <p:ext uri="{BB962C8B-B14F-4D97-AF65-F5344CB8AC3E}">
        <p14:creationId xmlns:p14="http://schemas.microsoft.com/office/powerpoint/2010/main" val="569909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81B2D824-9951-D749-93B4-3021AA07E8B0}" type="slidenum">
              <a:rPr lang="en-US"/>
              <a:pPr/>
              <a:t>‹#›</a:t>
            </a:fld>
            <a:endParaRPr lang="en-US"/>
          </a:p>
        </p:txBody>
      </p:sp>
    </p:spTree>
    <p:extLst>
      <p:ext uri="{BB962C8B-B14F-4D97-AF65-F5344CB8AC3E}">
        <p14:creationId xmlns:p14="http://schemas.microsoft.com/office/powerpoint/2010/main" val="2784709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211BB43E-B2FB-CA44-8380-6C32E89A8DD8}" type="slidenum">
              <a:rPr lang="en-US"/>
              <a:pPr/>
              <a:t>‹#›</a:t>
            </a:fld>
            <a:endParaRPr lang="en-US"/>
          </a:p>
        </p:txBody>
      </p:sp>
    </p:spTree>
    <p:extLst>
      <p:ext uri="{BB962C8B-B14F-4D97-AF65-F5344CB8AC3E}">
        <p14:creationId xmlns:p14="http://schemas.microsoft.com/office/powerpoint/2010/main" val="1163371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67F5FF97-EB54-6241-ACF9-E8D81E77908F}" type="slidenum">
              <a:rPr lang="en-US"/>
              <a:pPr/>
              <a:t>‹#›</a:t>
            </a:fld>
            <a:endParaRPr lang="en-US"/>
          </a:p>
        </p:txBody>
      </p:sp>
    </p:spTree>
    <p:extLst>
      <p:ext uri="{BB962C8B-B14F-4D97-AF65-F5344CB8AC3E}">
        <p14:creationId xmlns:p14="http://schemas.microsoft.com/office/powerpoint/2010/main" val="306215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04BCCF5C-DFAE-F14D-BA26-0F8C5BA08083}" type="slidenum">
              <a:rPr lang="en-US"/>
              <a:pPr/>
              <a:t>‹#›</a:t>
            </a:fld>
            <a:endParaRPr lang="en-US"/>
          </a:p>
        </p:txBody>
      </p:sp>
    </p:spTree>
    <p:extLst>
      <p:ext uri="{BB962C8B-B14F-4D97-AF65-F5344CB8AC3E}">
        <p14:creationId xmlns:p14="http://schemas.microsoft.com/office/powerpoint/2010/main" val="61656036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mn-ea"/>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mn-ea"/>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E7F94AC9-9CC6-BF40-B98D-2A623036989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19"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rPr>
              <a:t>Christian Education</a:t>
            </a:r>
          </a:p>
        </p:txBody>
      </p:sp>
      <p:sp>
        <p:nvSpPr>
          <p:cNvPr id="9" name="TextBox 8"/>
          <p:cNvSpPr txBox="1"/>
          <p:nvPr/>
        </p:nvSpPr>
        <p:spPr>
          <a:xfrm>
            <a:off x="152400" y="4648200"/>
            <a:ext cx="4419600" cy="830997"/>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760076"/>
                </a:solidFill>
                <a:latin typeface="Stencil" pitchFamily="82" charset="0"/>
                <a:ea typeface="+mn-ea"/>
              </a:rPr>
              <a:t>Lesson 4: Reaching through Teaching</a:t>
            </a:r>
          </a:p>
        </p:txBody>
      </p:sp>
      <p:sp>
        <p:nvSpPr>
          <p:cNvPr id="10" name="TextBox 9"/>
          <p:cNvSpPr txBox="1"/>
          <p:nvPr/>
        </p:nvSpPr>
        <p:spPr>
          <a:xfrm>
            <a:off x="152400" y="53340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rPr>
              <a:t>Global Association of Theological Studies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4" name="Rectangle 3"/>
          <p:cNvSpPr>
            <a:spLocks noChangeArrowheads="1"/>
          </p:cNvSpPr>
          <p:nvPr/>
        </p:nvSpPr>
        <p:spPr bwMode="auto">
          <a:xfrm>
            <a:off x="228600" y="1447800"/>
            <a:ext cx="7162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FFFFCC"/>
                </a:solidFill>
                <a:latin typeface="Imprint MT Shadow" charset="0"/>
              </a:rPr>
              <a:t>3.Portable Bible Schools are another way that the entire church in any nation can be used of God to help new converts in this </a:t>
            </a:r>
            <a:r>
              <a:rPr lang="en-US" sz="3200" b="1" i="1">
                <a:solidFill>
                  <a:srgbClr val="FFFFCC"/>
                </a:solidFill>
                <a:latin typeface="Imprint MT Shadow" charset="0"/>
              </a:rPr>
              <a:t>knowing</a:t>
            </a:r>
            <a:r>
              <a:rPr lang="en-US" sz="3200" b="1">
                <a:solidFill>
                  <a:srgbClr val="FFFFCC"/>
                </a:solidFill>
                <a:latin typeface="Imprint MT Shadow" charset="0"/>
              </a:rPr>
              <a:t> process. </a:t>
            </a:r>
          </a:p>
        </p:txBody>
      </p:sp>
      <p:sp>
        <p:nvSpPr>
          <p:cNvPr id="5" name="Rectangle 4"/>
          <p:cNvSpPr>
            <a:spLocks noChangeArrowheads="1"/>
          </p:cNvSpPr>
          <p:nvPr/>
        </p:nvSpPr>
        <p:spPr bwMode="auto">
          <a:xfrm>
            <a:off x="1676400" y="3657600"/>
            <a:ext cx="74676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0070A2"/>
                </a:solidFill>
                <a:latin typeface="Imprint MT Shadow" charset="0"/>
              </a:rPr>
              <a:t>4.The Sunday school department of any church body is vitally important to the </a:t>
            </a:r>
            <a:r>
              <a:rPr lang="en-US" sz="3200" b="1" i="1">
                <a:solidFill>
                  <a:srgbClr val="0070A2"/>
                </a:solidFill>
                <a:latin typeface="Imprint MT Shadow" charset="0"/>
              </a:rPr>
              <a:t>knowing</a:t>
            </a:r>
            <a:r>
              <a:rPr lang="en-US" sz="3200" b="1">
                <a:solidFill>
                  <a:srgbClr val="0070A2"/>
                </a:solidFill>
                <a:latin typeface="Imprint MT Shadow" charset="0"/>
              </a:rPr>
              <a:t> process.  In Sunday school every member of the assembly can be taught what God</a:t>
            </a:r>
            <a:r>
              <a:rPr lang="ja-JP" altLang="en-US" sz="3200" b="1">
                <a:solidFill>
                  <a:srgbClr val="0070A2"/>
                </a:solidFill>
                <a:latin typeface="Imprint MT Shadow" charset="0"/>
              </a:rPr>
              <a:t>’</a:t>
            </a:r>
            <a:r>
              <a:rPr lang="en-US" sz="3200" b="1">
                <a:solidFill>
                  <a:srgbClr val="0070A2"/>
                </a:solidFill>
                <a:latin typeface="Imprint MT Shadow" charset="0"/>
              </a:rPr>
              <a:t>s Word has to say about his particular needs.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4" name="Rectangle 3"/>
          <p:cNvSpPr>
            <a:spLocks noChangeArrowheads="1"/>
          </p:cNvSpPr>
          <p:nvPr/>
        </p:nvSpPr>
        <p:spPr bwMode="auto">
          <a:xfrm>
            <a:off x="152400" y="152400"/>
            <a:ext cx="7010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At the same time, Sunday school helps those who have never heard Bible stories or understood that God</a:t>
            </a:r>
            <a:r>
              <a:rPr lang="ja-JP" altLang="en-US" sz="3200" b="1">
                <a:solidFill>
                  <a:srgbClr val="0070A2"/>
                </a:solidFill>
                <a:latin typeface="Imprint MT Shadow" charset="0"/>
              </a:rPr>
              <a:t>’</a:t>
            </a:r>
            <a:r>
              <a:rPr lang="en-US" sz="3200" b="1">
                <a:solidFill>
                  <a:srgbClr val="0070A2"/>
                </a:solidFill>
                <a:latin typeface="Imprint MT Shadow" charset="0"/>
              </a:rPr>
              <a:t>s Word is for them – right here – right now. </a:t>
            </a:r>
          </a:p>
        </p:txBody>
      </p:sp>
      <p:sp>
        <p:nvSpPr>
          <p:cNvPr id="5" name="Rectangle 4"/>
          <p:cNvSpPr>
            <a:spLocks noChangeArrowheads="1"/>
          </p:cNvSpPr>
          <p:nvPr/>
        </p:nvSpPr>
        <p:spPr bwMode="auto">
          <a:xfrm>
            <a:off x="1295400" y="2362200"/>
            <a:ext cx="6096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This includes new converts, those who are visiting for the first time, and even those who are in service out of curiosity.</a:t>
            </a:r>
          </a:p>
        </p:txBody>
      </p:sp>
      <p:sp>
        <p:nvSpPr>
          <p:cNvPr id="6" name="Rectangle 5"/>
          <p:cNvSpPr>
            <a:spLocks noChangeArrowheads="1"/>
          </p:cNvSpPr>
          <p:nvPr/>
        </p:nvSpPr>
        <p:spPr bwMode="auto">
          <a:xfrm>
            <a:off x="2590800" y="4572000"/>
            <a:ext cx="6324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Their needs are also addressed, and many times, their love for God is nurtured best in the Sunday school environment.</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0.05"/>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anim calcmode="lin" valueType="num">
                                      <p:cBhvr>
                                        <p:cTn id="9" dur="500" fill="hold"/>
                                        <p:tgtEl>
                                          <p:spTgt spid="4"/>
                                        </p:tgtEl>
                                        <p:attrNameLst>
                                          <p:attrName>ppt_x</p:attrName>
                                        </p:attrNameLst>
                                      </p:cBhvr>
                                      <p:tavLst>
                                        <p:tav tm="0">
                                          <p:val>
                                            <p:strVal val="#ppt_x-.2"/>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animEffect transition="in" filter="fade">
                                      <p:cBhvr>
                                        <p:cTn id="11" dur="500"/>
                                        <p:tgtEl>
                                          <p:spTgt spid="4"/>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strVal val="#ppt_w*0.05"/>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anim calcmode="lin" valueType="num">
                                      <p:cBhvr>
                                        <p:cTn id="18" dur="500" fill="hold"/>
                                        <p:tgtEl>
                                          <p:spTgt spid="5"/>
                                        </p:tgtEl>
                                        <p:attrNameLst>
                                          <p:attrName>ppt_x</p:attrName>
                                        </p:attrNameLst>
                                      </p:cBhvr>
                                      <p:tavLst>
                                        <p:tav tm="0">
                                          <p:val>
                                            <p:strVal val="#ppt_x-.2"/>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Effect transition="in" filter="fade">
                                      <p:cBhvr>
                                        <p:cTn id="20" dur="500"/>
                                        <p:tgtEl>
                                          <p:spTgt spid="5"/>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strVal val="#ppt_w*0.05"/>
                                          </p:val>
                                        </p:tav>
                                        <p:tav tm="100000">
                                          <p:val>
                                            <p:strVal val="#ppt_w"/>
                                          </p:val>
                                        </p:tav>
                                      </p:tavLst>
                                    </p:anim>
                                    <p:anim calcmode="lin" valueType="num">
                                      <p:cBhvr>
                                        <p:cTn id="26" dur="500" fill="hold"/>
                                        <p:tgtEl>
                                          <p:spTgt spid="6"/>
                                        </p:tgtEl>
                                        <p:attrNameLst>
                                          <p:attrName>ppt_h</p:attrName>
                                        </p:attrNameLst>
                                      </p:cBhvr>
                                      <p:tavLst>
                                        <p:tav tm="0">
                                          <p:val>
                                            <p:strVal val="#ppt_h"/>
                                          </p:val>
                                        </p:tav>
                                        <p:tav tm="100000">
                                          <p:val>
                                            <p:strVal val="#ppt_h"/>
                                          </p:val>
                                        </p:tav>
                                      </p:tavLst>
                                    </p:anim>
                                    <p:anim calcmode="lin" valueType="num">
                                      <p:cBhvr>
                                        <p:cTn id="27" dur="500" fill="hold"/>
                                        <p:tgtEl>
                                          <p:spTgt spid="6"/>
                                        </p:tgtEl>
                                        <p:attrNameLst>
                                          <p:attrName>ppt_x</p:attrName>
                                        </p:attrNameLst>
                                      </p:cBhvr>
                                      <p:tavLst>
                                        <p:tav tm="0">
                                          <p:val>
                                            <p:strVal val="#ppt_x-.2"/>
                                          </p:val>
                                        </p:tav>
                                        <p:tav tm="100000">
                                          <p:val>
                                            <p:strVal val="#ppt_x"/>
                                          </p:val>
                                        </p:tav>
                                      </p:tavLst>
                                    </p:anim>
                                    <p:anim calcmode="lin" valueType="num">
                                      <p:cBhvr>
                                        <p:cTn id="28" dur="500" fill="hold"/>
                                        <p:tgtEl>
                                          <p:spTgt spid="6"/>
                                        </p:tgtEl>
                                        <p:attrNameLst>
                                          <p:attrName>ppt_y</p:attrName>
                                        </p:attrNameLst>
                                      </p:cBhvr>
                                      <p:tavLst>
                                        <p:tav tm="0">
                                          <p:val>
                                            <p:strVal val="#ppt_y"/>
                                          </p:val>
                                        </p:tav>
                                        <p:tav tm="100000">
                                          <p:val>
                                            <p:strVal val="#ppt_y"/>
                                          </p:val>
                                        </p:tav>
                                      </p:tavLst>
                                    </p:anim>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14339" name="Rectangle 3"/>
          <p:cNvSpPr>
            <a:spLocks noChangeArrowheads="1"/>
          </p:cNvSpPr>
          <p:nvPr/>
        </p:nvSpPr>
        <p:spPr bwMode="auto">
          <a:xfrm>
            <a:off x="152400" y="457200"/>
            <a:ext cx="6019800" cy="707886"/>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tabLst>
                <a:tab pos="457200" algn="l"/>
              </a:tabLst>
              <a:defRPr/>
            </a:pPr>
            <a:r>
              <a:rPr lang="en-US" sz="4000" b="1" u="sng">
                <a:solidFill>
                  <a:srgbClr val="D24E04"/>
                </a:solidFill>
                <a:latin typeface="Imprint MT Shadow" pitchFamily="82" charset="0"/>
                <a:ea typeface="Times New Roman" pitchFamily="18" charset="0"/>
                <a:cs typeface="Times New Roman" pitchFamily="18" charset="0"/>
              </a:rPr>
              <a:t>On the LOCAL LEVEL</a:t>
            </a:r>
            <a:endParaRPr lang="en-US" sz="4000">
              <a:solidFill>
                <a:srgbClr val="D24E04"/>
              </a:solidFill>
              <a:latin typeface="Imprint MT Shadow" pitchFamily="82" charset="0"/>
              <a:ea typeface="+mn-ea"/>
            </a:endParaRPr>
          </a:p>
        </p:txBody>
      </p:sp>
      <p:sp>
        <p:nvSpPr>
          <p:cNvPr id="4" name="Rectangle 3"/>
          <p:cNvSpPr/>
          <p:nvPr/>
        </p:nvSpPr>
        <p:spPr>
          <a:xfrm>
            <a:off x="457200" y="1905000"/>
            <a:ext cx="7467600" cy="2554545"/>
          </a:xfrm>
          <a:prstGeom prst="rect">
            <a:avLst/>
          </a:prstGeom>
          <a:solidFill>
            <a:srgbClr val="EDC727"/>
          </a:solidFill>
          <a:ln w="76200">
            <a:solidFill>
              <a:srgbClr val="D24E04"/>
            </a:solidFill>
          </a:ln>
          <a:scene3d>
            <a:camera prst="orthographicFront"/>
            <a:lightRig rig="threePt" dir="t"/>
          </a:scene3d>
          <a:sp3d>
            <a:bevelT prst="convex"/>
          </a:sp3d>
        </p:spPr>
        <p:txBody>
          <a:bodyPr>
            <a:spAutoFit/>
          </a:bodyPr>
          <a:lstStyle/>
          <a:p>
            <a:pPr algn="ctr">
              <a:defRPr/>
            </a:pPr>
            <a:r>
              <a:rPr lang="en-US" sz="3200" b="1" dirty="0">
                <a:solidFill>
                  <a:srgbClr val="D24E04"/>
                </a:solidFill>
                <a:latin typeface="Imprint MT Shadow" pitchFamily="82" charset="0"/>
                <a:ea typeface="+mn-ea"/>
              </a:rPr>
              <a:t>1.You may not be able to have an extensive training program for the leaders of your local church, but it is vitally important that you have some type of Biblical instruction designed for them.</a:t>
            </a:r>
          </a:p>
        </p:txBody>
      </p:sp>
      <p:sp>
        <p:nvSpPr>
          <p:cNvPr id="5" name="Rectangle 4"/>
          <p:cNvSpPr/>
          <p:nvPr/>
        </p:nvSpPr>
        <p:spPr>
          <a:xfrm>
            <a:off x="2057400" y="4876800"/>
            <a:ext cx="6781800" cy="1569660"/>
          </a:xfrm>
          <a:prstGeom prst="rect">
            <a:avLst/>
          </a:prstGeom>
          <a:solidFill>
            <a:srgbClr val="D24E04"/>
          </a:solidFill>
          <a:ln w="76200">
            <a:solidFill>
              <a:srgbClr val="EDC727"/>
            </a:solidFill>
          </a:ln>
          <a:scene3d>
            <a:camera prst="orthographicFront"/>
            <a:lightRig rig="threePt" dir="t"/>
          </a:scene3d>
          <a:sp3d>
            <a:bevelT prst="convex"/>
          </a:sp3d>
        </p:spPr>
        <p:txBody>
          <a:bodyPr>
            <a:spAutoFit/>
          </a:bodyPr>
          <a:lstStyle/>
          <a:p>
            <a:pPr algn="ctr">
              <a:defRPr/>
            </a:pPr>
            <a:r>
              <a:rPr lang="en-US" sz="3200" b="1" dirty="0">
                <a:solidFill>
                  <a:srgbClr val="EDC727"/>
                </a:solidFill>
                <a:latin typeface="Imprint MT Shadow" pitchFamily="82" charset="0"/>
                <a:ea typeface="+mn-ea"/>
              </a:rPr>
              <a:t>2.Any church leader who is able should be sent to the Bible school for further training, especially the pastor.</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0" presetClass="entr" presetSubtype="0"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fade">
                                      <p:cBhvr>
                                        <p:cTn id="7" dur="800" decel="100000"/>
                                        <p:tgtEl>
                                          <p:spTgt spid="14339"/>
                                        </p:tgtEl>
                                      </p:cBhvr>
                                    </p:animEffect>
                                    <p:anim calcmode="lin" valueType="num">
                                      <p:cBhvr>
                                        <p:cTn id="8" dur="800" decel="100000" fill="hold"/>
                                        <p:tgtEl>
                                          <p:spTgt spid="14339"/>
                                        </p:tgtEl>
                                        <p:attrNameLst>
                                          <p:attrName>style.rotation</p:attrName>
                                        </p:attrNameLst>
                                      </p:cBhvr>
                                      <p:tavLst>
                                        <p:tav tm="0">
                                          <p:val>
                                            <p:fltVal val="-90"/>
                                          </p:val>
                                        </p:tav>
                                        <p:tav tm="100000">
                                          <p:val>
                                            <p:fltVal val="0"/>
                                          </p:val>
                                        </p:tav>
                                      </p:tavLst>
                                    </p:anim>
                                    <p:anim calcmode="lin" valueType="num">
                                      <p:cBhvr>
                                        <p:cTn id="9" dur="800" decel="100000" fill="hold"/>
                                        <p:tgtEl>
                                          <p:spTgt spid="14339"/>
                                        </p:tgtEl>
                                        <p:attrNameLst>
                                          <p:attrName>ppt_x</p:attrName>
                                        </p:attrNameLst>
                                      </p:cBhvr>
                                      <p:tavLst>
                                        <p:tav tm="0">
                                          <p:val>
                                            <p:strVal val="#ppt_x+0.4"/>
                                          </p:val>
                                        </p:tav>
                                        <p:tav tm="100000">
                                          <p:val>
                                            <p:strVal val="#ppt_x-0.05"/>
                                          </p:val>
                                        </p:tav>
                                      </p:tavLst>
                                    </p:anim>
                                    <p:anim calcmode="lin" valueType="num">
                                      <p:cBhvr>
                                        <p:cTn id="10" dur="800" decel="100000" fill="hold"/>
                                        <p:tgtEl>
                                          <p:spTgt spid="1433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33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339"/>
                                        </p:tgtEl>
                                        <p:attrNameLst>
                                          <p:attrName>ppt_y</p:attrName>
                                        </p:attrNameLst>
                                      </p:cBhvr>
                                      <p:tavLst>
                                        <p:tav tm="0">
                                          <p:val>
                                            <p:strVal val="#ppt_y+0.1"/>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3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800" decel="100000"/>
                                        <p:tgtEl>
                                          <p:spTgt spid="4"/>
                                        </p:tgtEl>
                                      </p:cBhvr>
                                    </p:animEffect>
                                    <p:anim calcmode="lin" valueType="num">
                                      <p:cBhvr>
                                        <p:cTn id="18" dur="800" decel="100000" fill="hold"/>
                                        <p:tgtEl>
                                          <p:spTgt spid="4"/>
                                        </p:tgtEl>
                                        <p:attrNameLst>
                                          <p:attrName>style.rotation</p:attrName>
                                        </p:attrNameLst>
                                      </p:cBhvr>
                                      <p:tavLst>
                                        <p:tav tm="0">
                                          <p:val>
                                            <p:fltVal val="-90"/>
                                          </p:val>
                                        </p:tav>
                                        <p:tav tm="100000">
                                          <p:val>
                                            <p:fltVal val="0"/>
                                          </p:val>
                                        </p:tav>
                                      </p:tavLst>
                                    </p:anim>
                                    <p:anim calcmode="lin" valueType="num">
                                      <p:cBhvr>
                                        <p:cTn id="19" dur="800" decel="100000" fill="hold"/>
                                        <p:tgtEl>
                                          <p:spTgt spid="4"/>
                                        </p:tgtEl>
                                        <p:attrNameLst>
                                          <p:attrName>ppt_x</p:attrName>
                                        </p:attrNameLst>
                                      </p:cBhvr>
                                      <p:tavLst>
                                        <p:tav tm="0">
                                          <p:val>
                                            <p:strVal val="#ppt_x+0.4"/>
                                          </p:val>
                                        </p:tav>
                                        <p:tav tm="100000">
                                          <p:val>
                                            <p:strVal val="#ppt_x-0.05"/>
                                          </p:val>
                                        </p:tav>
                                      </p:tavLst>
                                    </p:anim>
                                    <p:anim calcmode="lin" valueType="num">
                                      <p:cBhvr>
                                        <p:cTn id="20" dur="800" decel="100000" fill="hold"/>
                                        <p:tgtEl>
                                          <p:spTgt spid="4"/>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30"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800" decel="100000"/>
                                        <p:tgtEl>
                                          <p:spTgt spid="5"/>
                                        </p:tgtEl>
                                      </p:cBhvr>
                                    </p:animEffect>
                                    <p:anim calcmode="lin" valueType="num">
                                      <p:cBhvr>
                                        <p:cTn id="28" dur="800" decel="100000" fill="hold"/>
                                        <p:tgtEl>
                                          <p:spTgt spid="5"/>
                                        </p:tgtEl>
                                        <p:attrNameLst>
                                          <p:attrName>style.rotation</p:attrName>
                                        </p:attrNameLst>
                                      </p:cBhvr>
                                      <p:tavLst>
                                        <p:tav tm="0">
                                          <p:val>
                                            <p:fltVal val="-90"/>
                                          </p:val>
                                        </p:tav>
                                        <p:tav tm="100000">
                                          <p:val>
                                            <p:fltVal val="0"/>
                                          </p:val>
                                        </p:tav>
                                      </p:tavLst>
                                    </p:anim>
                                    <p:anim calcmode="lin" valueType="num">
                                      <p:cBhvr>
                                        <p:cTn id="29" dur="800" decel="100000" fill="hold"/>
                                        <p:tgtEl>
                                          <p:spTgt spid="5"/>
                                        </p:tgtEl>
                                        <p:attrNameLst>
                                          <p:attrName>ppt_x</p:attrName>
                                        </p:attrNameLst>
                                      </p:cBhvr>
                                      <p:tavLst>
                                        <p:tav tm="0">
                                          <p:val>
                                            <p:strVal val="#ppt_x+0.4"/>
                                          </p:val>
                                        </p:tav>
                                        <p:tav tm="100000">
                                          <p:val>
                                            <p:strVal val="#ppt_x-0.05"/>
                                          </p:val>
                                        </p:tav>
                                      </p:tavLst>
                                    </p:anim>
                                    <p:anim calcmode="lin" valueType="num">
                                      <p:cBhvr>
                                        <p:cTn id="30" dur="800" decel="100000" fill="hold"/>
                                        <p:tgtEl>
                                          <p:spTgt spid="5"/>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4" name="Rectangle 3"/>
          <p:cNvSpPr>
            <a:spLocks noChangeArrowheads="1"/>
          </p:cNvSpPr>
          <p:nvPr/>
        </p:nvSpPr>
        <p:spPr bwMode="auto">
          <a:xfrm>
            <a:off x="152400" y="152400"/>
            <a:ext cx="6934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FFFFCC"/>
                </a:solidFill>
                <a:latin typeface="Imprint MT Shadow" charset="0"/>
              </a:rPr>
              <a:t>3.The Portable Bible School is ideal for local church needs.  It brings the training of the first church into the local setting.</a:t>
            </a:r>
          </a:p>
        </p:txBody>
      </p:sp>
      <p:sp>
        <p:nvSpPr>
          <p:cNvPr id="5" name="Rectangle 4"/>
          <p:cNvSpPr>
            <a:spLocks noChangeArrowheads="1"/>
          </p:cNvSpPr>
          <p:nvPr/>
        </p:nvSpPr>
        <p:spPr bwMode="auto">
          <a:xfrm>
            <a:off x="1066800" y="2209800"/>
            <a:ext cx="7315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solidFill>
                  <a:srgbClr val="0070A2"/>
                </a:solidFill>
                <a:latin typeface="Imprint MT Shadow" charset="0"/>
              </a:rPr>
              <a:t>4.The local Sunday school is the most consistent and useful tool available to us since it is carried out on a weekly basis.</a:t>
            </a:r>
          </a:p>
        </p:txBody>
      </p:sp>
      <p:sp>
        <p:nvSpPr>
          <p:cNvPr id="6" name="Rectangle 5"/>
          <p:cNvSpPr/>
          <p:nvPr/>
        </p:nvSpPr>
        <p:spPr>
          <a:xfrm>
            <a:off x="228600" y="4572000"/>
            <a:ext cx="8686800" cy="2062103"/>
          </a:xfrm>
          <a:prstGeom prst="rect">
            <a:avLst/>
          </a:prstGeom>
          <a:solidFill>
            <a:srgbClr val="0070A2"/>
          </a:solidFill>
          <a:ln w="76200">
            <a:solidFill>
              <a:srgbClr val="FFFFCC"/>
            </a:solidFill>
          </a:ln>
          <a:scene3d>
            <a:camera prst="orthographicFront"/>
            <a:lightRig rig="threePt" dir="t"/>
          </a:scene3d>
          <a:sp3d>
            <a:bevelT w="114300" prst="hardEdge"/>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FFFFCC"/>
                </a:solidFill>
                <a:latin typeface="Imprint MT Shadow" charset="0"/>
              </a:rPr>
              <a:t>As with every other thing in life, if you only talk about it, no one believes you.  You have to </a:t>
            </a:r>
            <a:r>
              <a:rPr lang="ja-JP" altLang="en-US" sz="3200" b="1">
                <a:solidFill>
                  <a:srgbClr val="FFFFCC"/>
                </a:solidFill>
                <a:latin typeface="Imprint MT Shadow" charset="0"/>
              </a:rPr>
              <a:t>“</a:t>
            </a:r>
            <a:r>
              <a:rPr lang="en-US" sz="3200" b="1">
                <a:solidFill>
                  <a:srgbClr val="FFFFCC"/>
                </a:solidFill>
                <a:latin typeface="Imprint MT Shadow" charset="0"/>
              </a:rPr>
              <a:t>practice what you preach." This is not always easy, but is supported throughout the Scriptures.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290">
                                          <p:stCondLst>
                                            <p:cond delay="0"/>
                                          </p:stCondLst>
                                        </p:cTn>
                                        <p:tgtEl>
                                          <p:spTgt spid="4"/>
                                        </p:tgtEl>
                                      </p:cBhvr>
                                    </p:animEffect>
                                    <p:anim calcmode="lin" valueType="num">
                                      <p:cBhvr>
                                        <p:cTn id="8" dur="911"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
                                        </p:tgtEl>
                                        <p:attrNameLst>
                                          <p:attrName>ppt_y</p:attrName>
                                        </p:attrNameLst>
                                      </p:cBhvr>
                                      <p:tavLst>
                                        <p:tav tm="0" fmla="#ppt_y-sin(pi*$)/81">
                                          <p:val>
                                            <p:fltVal val="0"/>
                                          </p:val>
                                        </p:tav>
                                        <p:tav tm="100000">
                                          <p:val>
                                            <p:fltVal val="1"/>
                                          </p:val>
                                        </p:tav>
                                      </p:tavLst>
                                    </p:anim>
                                    <p:animScale>
                                      <p:cBhvr>
                                        <p:cTn id="13" dur="13">
                                          <p:stCondLst>
                                            <p:cond delay="325"/>
                                          </p:stCondLst>
                                        </p:cTn>
                                        <p:tgtEl>
                                          <p:spTgt spid="4"/>
                                        </p:tgtEl>
                                      </p:cBhvr>
                                      <p:to x="100000" y="60000"/>
                                    </p:animScale>
                                    <p:animScale>
                                      <p:cBhvr>
                                        <p:cTn id="14" dur="83" decel="50000">
                                          <p:stCondLst>
                                            <p:cond delay="338"/>
                                          </p:stCondLst>
                                        </p:cTn>
                                        <p:tgtEl>
                                          <p:spTgt spid="4"/>
                                        </p:tgtEl>
                                      </p:cBhvr>
                                      <p:to x="100000" y="100000"/>
                                    </p:animScale>
                                    <p:animScale>
                                      <p:cBhvr>
                                        <p:cTn id="15" dur="13">
                                          <p:stCondLst>
                                            <p:cond delay="656"/>
                                          </p:stCondLst>
                                        </p:cTn>
                                        <p:tgtEl>
                                          <p:spTgt spid="4"/>
                                        </p:tgtEl>
                                      </p:cBhvr>
                                      <p:to x="100000" y="80000"/>
                                    </p:animScale>
                                    <p:animScale>
                                      <p:cBhvr>
                                        <p:cTn id="16" dur="83" decel="50000">
                                          <p:stCondLst>
                                            <p:cond delay="669"/>
                                          </p:stCondLst>
                                        </p:cTn>
                                        <p:tgtEl>
                                          <p:spTgt spid="4"/>
                                        </p:tgtEl>
                                      </p:cBhvr>
                                      <p:to x="100000" y="100000"/>
                                    </p:animScale>
                                    <p:animScale>
                                      <p:cBhvr>
                                        <p:cTn id="17" dur="13">
                                          <p:stCondLst>
                                            <p:cond delay="821"/>
                                          </p:stCondLst>
                                        </p:cTn>
                                        <p:tgtEl>
                                          <p:spTgt spid="4"/>
                                        </p:tgtEl>
                                      </p:cBhvr>
                                      <p:to x="100000" y="90000"/>
                                    </p:animScale>
                                    <p:animScale>
                                      <p:cBhvr>
                                        <p:cTn id="18" dur="83" decel="50000">
                                          <p:stCondLst>
                                            <p:cond delay="834"/>
                                          </p:stCondLst>
                                        </p:cTn>
                                        <p:tgtEl>
                                          <p:spTgt spid="4"/>
                                        </p:tgtEl>
                                      </p:cBhvr>
                                      <p:to x="100000" y="100000"/>
                                    </p:animScale>
                                    <p:animScale>
                                      <p:cBhvr>
                                        <p:cTn id="19" dur="13">
                                          <p:stCondLst>
                                            <p:cond delay="904"/>
                                          </p:stCondLst>
                                        </p:cTn>
                                        <p:tgtEl>
                                          <p:spTgt spid="4"/>
                                        </p:tgtEl>
                                      </p:cBhvr>
                                      <p:to x="100000" y="95000"/>
                                    </p:animScale>
                                    <p:animScale>
                                      <p:cBhvr>
                                        <p:cTn id="20" dur="83" decel="50000">
                                          <p:stCondLst>
                                            <p:cond delay="917"/>
                                          </p:stCondLst>
                                        </p:cTn>
                                        <p:tgtEl>
                                          <p:spTgt spid="4"/>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290">
                                          <p:stCondLst>
                                            <p:cond delay="0"/>
                                          </p:stCondLst>
                                        </p:cTn>
                                        <p:tgtEl>
                                          <p:spTgt spid="5"/>
                                        </p:tgtEl>
                                      </p:cBhvr>
                                    </p:animEffect>
                                    <p:anim calcmode="lin" valueType="num">
                                      <p:cBhvr>
                                        <p:cTn id="26"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31" dur="13">
                                          <p:stCondLst>
                                            <p:cond delay="325"/>
                                          </p:stCondLst>
                                        </p:cTn>
                                        <p:tgtEl>
                                          <p:spTgt spid="5"/>
                                        </p:tgtEl>
                                      </p:cBhvr>
                                      <p:to x="100000" y="60000"/>
                                    </p:animScale>
                                    <p:animScale>
                                      <p:cBhvr>
                                        <p:cTn id="32" dur="83" decel="50000">
                                          <p:stCondLst>
                                            <p:cond delay="338"/>
                                          </p:stCondLst>
                                        </p:cTn>
                                        <p:tgtEl>
                                          <p:spTgt spid="5"/>
                                        </p:tgtEl>
                                      </p:cBhvr>
                                      <p:to x="100000" y="100000"/>
                                    </p:animScale>
                                    <p:animScale>
                                      <p:cBhvr>
                                        <p:cTn id="33" dur="13">
                                          <p:stCondLst>
                                            <p:cond delay="656"/>
                                          </p:stCondLst>
                                        </p:cTn>
                                        <p:tgtEl>
                                          <p:spTgt spid="5"/>
                                        </p:tgtEl>
                                      </p:cBhvr>
                                      <p:to x="100000" y="80000"/>
                                    </p:animScale>
                                    <p:animScale>
                                      <p:cBhvr>
                                        <p:cTn id="34" dur="83" decel="50000">
                                          <p:stCondLst>
                                            <p:cond delay="669"/>
                                          </p:stCondLst>
                                        </p:cTn>
                                        <p:tgtEl>
                                          <p:spTgt spid="5"/>
                                        </p:tgtEl>
                                      </p:cBhvr>
                                      <p:to x="100000" y="100000"/>
                                    </p:animScale>
                                    <p:animScale>
                                      <p:cBhvr>
                                        <p:cTn id="35" dur="13">
                                          <p:stCondLst>
                                            <p:cond delay="821"/>
                                          </p:stCondLst>
                                        </p:cTn>
                                        <p:tgtEl>
                                          <p:spTgt spid="5"/>
                                        </p:tgtEl>
                                      </p:cBhvr>
                                      <p:to x="100000" y="90000"/>
                                    </p:animScale>
                                    <p:animScale>
                                      <p:cBhvr>
                                        <p:cTn id="36" dur="83" decel="50000">
                                          <p:stCondLst>
                                            <p:cond delay="834"/>
                                          </p:stCondLst>
                                        </p:cTn>
                                        <p:tgtEl>
                                          <p:spTgt spid="5"/>
                                        </p:tgtEl>
                                      </p:cBhvr>
                                      <p:to x="100000" y="100000"/>
                                    </p:animScale>
                                    <p:animScale>
                                      <p:cBhvr>
                                        <p:cTn id="37" dur="13">
                                          <p:stCondLst>
                                            <p:cond delay="904"/>
                                          </p:stCondLst>
                                        </p:cTn>
                                        <p:tgtEl>
                                          <p:spTgt spid="5"/>
                                        </p:tgtEl>
                                      </p:cBhvr>
                                      <p:to x="100000" y="95000"/>
                                    </p:animScale>
                                    <p:animScale>
                                      <p:cBhvr>
                                        <p:cTn id="38" dur="83" decel="50000">
                                          <p:stCondLst>
                                            <p:cond delay="917"/>
                                          </p:stCondLst>
                                        </p:cTn>
                                        <p:tgtEl>
                                          <p:spTgt spid="5"/>
                                        </p:tgtEl>
                                      </p:cBhvr>
                                      <p:to x="100000" y="100000"/>
                                    </p:animScale>
                                  </p:childTnLst>
                                </p:cTn>
                              </p:par>
                            </p:childTnLst>
                          </p:cTn>
                        </p:par>
                      </p:childTnLst>
                    </p:cTn>
                  </p:par>
                  <p:par>
                    <p:cTn id="39" fill="hold" nodeType="clickPar">
                      <p:stCondLst>
                        <p:cond delay="indefinite"/>
                      </p:stCondLst>
                      <p:childTnLst>
                        <p:par>
                          <p:cTn id="40" fill="hold" nodeType="withGroup">
                            <p:stCondLst>
                              <p:cond delay="0"/>
                            </p:stCondLst>
                            <p:childTnLst>
                              <p:par>
                                <p:cTn id="41" presetID="26" presetClass="entr" presetSubtype="0"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290">
                                          <p:stCondLst>
                                            <p:cond delay="0"/>
                                          </p:stCondLst>
                                        </p:cTn>
                                        <p:tgtEl>
                                          <p:spTgt spid="6"/>
                                        </p:tgtEl>
                                      </p:cBhvr>
                                    </p:animEffect>
                                    <p:anim calcmode="lin" valueType="num">
                                      <p:cBhvr>
                                        <p:cTn id="44"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47"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48"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49" dur="13">
                                          <p:stCondLst>
                                            <p:cond delay="325"/>
                                          </p:stCondLst>
                                        </p:cTn>
                                        <p:tgtEl>
                                          <p:spTgt spid="6"/>
                                        </p:tgtEl>
                                      </p:cBhvr>
                                      <p:to x="100000" y="60000"/>
                                    </p:animScale>
                                    <p:animScale>
                                      <p:cBhvr>
                                        <p:cTn id="50" dur="83" decel="50000">
                                          <p:stCondLst>
                                            <p:cond delay="338"/>
                                          </p:stCondLst>
                                        </p:cTn>
                                        <p:tgtEl>
                                          <p:spTgt spid="6"/>
                                        </p:tgtEl>
                                      </p:cBhvr>
                                      <p:to x="100000" y="100000"/>
                                    </p:animScale>
                                    <p:animScale>
                                      <p:cBhvr>
                                        <p:cTn id="51" dur="13">
                                          <p:stCondLst>
                                            <p:cond delay="656"/>
                                          </p:stCondLst>
                                        </p:cTn>
                                        <p:tgtEl>
                                          <p:spTgt spid="6"/>
                                        </p:tgtEl>
                                      </p:cBhvr>
                                      <p:to x="100000" y="80000"/>
                                    </p:animScale>
                                    <p:animScale>
                                      <p:cBhvr>
                                        <p:cTn id="52" dur="83" decel="50000">
                                          <p:stCondLst>
                                            <p:cond delay="669"/>
                                          </p:stCondLst>
                                        </p:cTn>
                                        <p:tgtEl>
                                          <p:spTgt spid="6"/>
                                        </p:tgtEl>
                                      </p:cBhvr>
                                      <p:to x="100000" y="100000"/>
                                    </p:animScale>
                                    <p:animScale>
                                      <p:cBhvr>
                                        <p:cTn id="53" dur="13">
                                          <p:stCondLst>
                                            <p:cond delay="821"/>
                                          </p:stCondLst>
                                        </p:cTn>
                                        <p:tgtEl>
                                          <p:spTgt spid="6"/>
                                        </p:tgtEl>
                                      </p:cBhvr>
                                      <p:to x="100000" y="90000"/>
                                    </p:animScale>
                                    <p:animScale>
                                      <p:cBhvr>
                                        <p:cTn id="54" dur="83" decel="50000">
                                          <p:stCondLst>
                                            <p:cond delay="834"/>
                                          </p:stCondLst>
                                        </p:cTn>
                                        <p:tgtEl>
                                          <p:spTgt spid="6"/>
                                        </p:tgtEl>
                                      </p:cBhvr>
                                      <p:to x="100000" y="100000"/>
                                    </p:animScale>
                                    <p:animScale>
                                      <p:cBhvr>
                                        <p:cTn id="55" dur="13">
                                          <p:stCondLst>
                                            <p:cond delay="904"/>
                                          </p:stCondLst>
                                        </p:cTn>
                                        <p:tgtEl>
                                          <p:spTgt spid="6"/>
                                        </p:tgtEl>
                                      </p:cBhvr>
                                      <p:to x="100000" y="95000"/>
                                    </p:animScale>
                                    <p:animScale>
                                      <p:cBhvr>
                                        <p:cTn id="56" dur="83" decel="50000">
                                          <p:stCondLst>
                                            <p:cond delay="917"/>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4" name="Rectangle 3"/>
          <p:cNvSpPr/>
          <p:nvPr/>
        </p:nvSpPr>
        <p:spPr>
          <a:xfrm>
            <a:off x="152400" y="152400"/>
            <a:ext cx="4419600" cy="4524315"/>
          </a:xfrm>
          <a:prstGeom prst="rect">
            <a:avLst/>
          </a:prstGeom>
          <a:solidFill>
            <a:srgbClr val="760076"/>
          </a:solidFill>
          <a:ln w="76200">
            <a:solidFill>
              <a:srgbClr val="EDC727"/>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James uses the example of Abraham to remind us that faith cannot really exist without commitment to and love for God.  We must be devoted to doing His will—if we truly believe in Him and love Him.</a:t>
            </a:r>
          </a:p>
        </p:txBody>
      </p:sp>
      <p:sp>
        <p:nvSpPr>
          <p:cNvPr id="16387" name="Rectangle 3"/>
          <p:cNvSpPr>
            <a:spLocks noChangeArrowheads="1"/>
          </p:cNvSpPr>
          <p:nvPr/>
        </p:nvSpPr>
        <p:spPr bwMode="auto">
          <a:xfrm>
            <a:off x="4876800" y="1676400"/>
            <a:ext cx="4114800" cy="5016758"/>
          </a:xfrm>
          <a:prstGeom prst="rect">
            <a:avLst/>
          </a:prstGeom>
          <a:solidFill>
            <a:srgbClr val="EDC727"/>
          </a:solidFill>
          <a:ln w="76200">
            <a:solidFill>
              <a:srgbClr val="760076"/>
            </a:solidFill>
            <a:miter lim="800000"/>
            <a:headEnd/>
            <a:tailEnd/>
          </a:ln>
          <a:effectLst/>
          <a:scene3d>
            <a:camera prst="orthographicFront"/>
            <a:lightRig rig="threePt" dir="t"/>
          </a:scene3d>
          <a:sp3d>
            <a:bevelT w="152400" h="50800" prst="softRound"/>
          </a:sp3d>
        </p:spPr>
        <p:txBody>
          <a:bodyPr anchor="ctr">
            <a:spAutoFit/>
          </a:bodyPr>
          <a:lstStyle>
            <a:lvl1pPr eaLnBrk="0" hangingPunct="0">
              <a:tabLst>
                <a:tab pos="457200" algn="l"/>
              </a:tabLst>
              <a:defRPr>
                <a:solidFill>
                  <a:schemeClr val="tx1"/>
                </a:solidFill>
                <a:latin typeface="Arial" charset="0"/>
                <a:ea typeface="ＭＳ Ｐゴシック" charset="0"/>
              </a:defRPr>
            </a:lvl1pPr>
            <a:lvl2pPr marL="742950" indent="-285750" eaLnBrk="0" hangingPunct="0">
              <a:tabLst>
                <a:tab pos="457200" algn="l"/>
              </a:tabLst>
              <a:defRPr>
                <a:solidFill>
                  <a:schemeClr val="tx1"/>
                </a:solidFill>
                <a:latin typeface="Arial" charset="0"/>
                <a:ea typeface="ＭＳ Ｐゴシック" charset="0"/>
              </a:defRPr>
            </a:lvl2pPr>
            <a:lvl3pPr marL="1143000" indent="-228600" eaLnBrk="0" hangingPunct="0">
              <a:tabLst>
                <a:tab pos="457200" algn="l"/>
              </a:tabLst>
              <a:defRPr>
                <a:solidFill>
                  <a:schemeClr val="tx1"/>
                </a:solidFill>
                <a:latin typeface="Arial" charset="0"/>
                <a:ea typeface="ＭＳ Ｐゴシック" charset="0"/>
              </a:defRPr>
            </a:lvl3pPr>
            <a:lvl4pPr marL="1600200" indent="-228600" eaLnBrk="0" hangingPunct="0">
              <a:tabLst>
                <a:tab pos="457200" algn="l"/>
              </a:tabLst>
              <a:defRPr>
                <a:solidFill>
                  <a:schemeClr val="tx1"/>
                </a:solidFill>
                <a:latin typeface="Arial" charset="0"/>
                <a:ea typeface="ＭＳ Ｐゴシック" charset="0"/>
              </a:defRPr>
            </a:lvl4pPr>
            <a:lvl5pPr marL="2057400" indent="-228600" eaLnBrk="0" hangingPunct="0">
              <a:tabLst>
                <a:tab pos="457200" algn="l"/>
              </a:tabLst>
              <a:defRPr>
                <a:solidFill>
                  <a:schemeClr val="tx1"/>
                </a:solidFill>
                <a:latin typeface="Arial" charset="0"/>
                <a:ea typeface="ＭＳ Ｐゴシック" charset="0"/>
              </a:defRPr>
            </a:lvl5pPr>
            <a:lvl6pPr marL="2514600" indent="-228600" eaLnBrk="0" fontAlgn="base" hangingPunct="0">
              <a:spcBef>
                <a:spcPct val="0"/>
              </a:spcBef>
              <a:spcAft>
                <a:spcPct val="0"/>
              </a:spcAft>
              <a:tabLst>
                <a:tab pos="457200" algn="l"/>
              </a:tabLst>
              <a:defRPr>
                <a:solidFill>
                  <a:schemeClr val="tx1"/>
                </a:solidFill>
                <a:latin typeface="Arial" charset="0"/>
                <a:ea typeface="ＭＳ Ｐゴシック" charset="0"/>
              </a:defRPr>
            </a:lvl6pPr>
            <a:lvl7pPr marL="2971800" indent="-228600" eaLnBrk="0" fontAlgn="base" hangingPunct="0">
              <a:spcBef>
                <a:spcPct val="0"/>
              </a:spcBef>
              <a:spcAft>
                <a:spcPct val="0"/>
              </a:spcAft>
              <a:tabLst>
                <a:tab pos="457200" algn="l"/>
              </a:tabLst>
              <a:defRPr>
                <a:solidFill>
                  <a:schemeClr val="tx1"/>
                </a:solidFill>
                <a:latin typeface="Arial" charset="0"/>
                <a:ea typeface="ＭＳ Ｐゴシック" charset="0"/>
              </a:defRPr>
            </a:lvl7pPr>
            <a:lvl8pPr marL="3429000" indent="-228600" eaLnBrk="0" fontAlgn="base" hangingPunct="0">
              <a:spcBef>
                <a:spcPct val="0"/>
              </a:spcBef>
              <a:spcAft>
                <a:spcPct val="0"/>
              </a:spcAft>
              <a:tabLst>
                <a:tab pos="457200" algn="l"/>
              </a:tabLst>
              <a:defRPr>
                <a:solidFill>
                  <a:schemeClr val="tx1"/>
                </a:solidFill>
                <a:latin typeface="Arial" charset="0"/>
                <a:ea typeface="ＭＳ Ｐゴシック" charset="0"/>
              </a:defRPr>
            </a:lvl8pPr>
            <a:lvl9pPr marL="3886200" indent="-228600" eaLnBrk="0" fontAlgn="base" hangingPunct="0">
              <a:spcBef>
                <a:spcPct val="0"/>
              </a:spcBef>
              <a:spcAft>
                <a:spcPct val="0"/>
              </a:spcAft>
              <a:tabLst>
                <a:tab pos="457200" algn="l"/>
              </a:tabLst>
              <a:defRPr>
                <a:solidFill>
                  <a:schemeClr val="tx1"/>
                </a:solidFill>
                <a:latin typeface="Arial" charset="0"/>
                <a:ea typeface="ＭＳ Ｐゴシック" charset="0"/>
              </a:defRPr>
            </a:lvl9pPr>
          </a:lstStyle>
          <a:p>
            <a:pPr algn="ctr"/>
            <a:r>
              <a:rPr lang="en-US" sz="3200" b="1">
                <a:solidFill>
                  <a:srgbClr val="760076"/>
                </a:solidFill>
                <a:latin typeface="Imprint MT Shadow" charset="0"/>
                <a:cs typeface="Times New Roman" charset="0"/>
              </a:rPr>
              <a:t>John said it well. </a:t>
            </a:r>
            <a:r>
              <a:rPr lang="ja-JP" altLang="en-US" sz="3200" b="1" i="1">
                <a:solidFill>
                  <a:srgbClr val="760076"/>
                </a:solidFill>
                <a:latin typeface="Imprint MT Shadow" charset="0"/>
                <a:cs typeface="Times New Roman" charset="0"/>
              </a:rPr>
              <a:t>“</a:t>
            </a:r>
            <a:r>
              <a:rPr lang="en-US" sz="3200" b="1" i="1">
                <a:solidFill>
                  <a:srgbClr val="760076"/>
                </a:solidFill>
                <a:latin typeface="Imprint MT Shadow" charset="0"/>
                <a:cs typeface="Times New Roman" charset="0"/>
              </a:rPr>
              <a:t>Jesus answered and said unto him, If a man love me, he will keep my words: and my Father will love him, and we will come unto him, and make our abode with him</a:t>
            </a:r>
            <a:r>
              <a:rPr lang="ja-JP" altLang="en-US" sz="3200" b="1" i="1">
                <a:solidFill>
                  <a:srgbClr val="760076"/>
                </a:solidFill>
                <a:latin typeface="Imprint MT Shadow" charset="0"/>
                <a:cs typeface="Times New Roman" charset="0"/>
              </a:rPr>
              <a:t>”</a:t>
            </a:r>
            <a:r>
              <a:rPr lang="en-US" sz="3200" b="1">
                <a:solidFill>
                  <a:srgbClr val="760076"/>
                </a:solidFill>
                <a:latin typeface="Imprint MT Shadow" charset="0"/>
                <a:cs typeface="Times New Roman" charset="0"/>
              </a:rPr>
              <a:t> (John 14: 23).</a:t>
            </a:r>
            <a:endParaRPr lang="en-US" sz="3200" b="1">
              <a:solidFill>
                <a:srgbClr val="760076"/>
              </a:solidFill>
              <a:latin typeface="Imprint MT Shadow" charset="0"/>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16387"/>
                                        </p:tgtEl>
                                        <p:attrNameLst>
                                          <p:attrName>style.visibility</p:attrName>
                                        </p:attrNameLst>
                                      </p:cBhvr>
                                      <p:to>
                                        <p:strVal val="visible"/>
                                      </p:to>
                                    </p:set>
                                    <p:anim calcmode="lin" valueType="num">
                                      <p:cBhvr>
                                        <p:cTn id="15" dur="1000" fill="hold"/>
                                        <p:tgtEl>
                                          <p:spTgt spid="16387"/>
                                        </p:tgtEl>
                                        <p:attrNameLst>
                                          <p:attrName>ppt_w</p:attrName>
                                        </p:attrNameLst>
                                      </p:cBhvr>
                                      <p:tavLst>
                                        <p:tav tm="0">
                                          <p:val>
                                            <p:fltVal val="0"/>
                                          </p:val>
                                        </p:tav>
                                        <p:tav tm="100000">
                                          <p:val>
                                            <p:strVal val="#ppt_w"/>
                                          </p:val>
                                        </p:tav>
                                      </p:tavLst>
                                    </p:anim>
                                    <p:anim calcmode="lin" valueType="num">
                                      <p:cBhvr>
                                        <p:cTn id="16" dur="1000" fill="hold"/>
                                        <p:tgtEl>
                                          <p:spTgt spid="16387"/>
                                        </p:tgtEl>
                                        <p:attrNameLst>
                                          <p:attrName>ppt_h</p:attrName>
                                        </p:attrNameLst>
                                      </p:cBhvr>
                                      <p:tavLst>
                                        <p:tav tm="0">
                                          <p:val>
                                            <p:fltVal val="0"/>
                                          </p:val>
                                        </p:tav>
                                        <p:tav tm="100000">
                                          <p:val>
                                            <p:strVal val="#ppt_h"/>
                                          </p:val>
                                        </p:tav>
                                      </p:tavLst>
                                    </p:anim>
                                    <p:anim calcmode="lin" valueType="num">
                                      <p:cBhvr>
                                        <p:cTn id="17" dur="1000" fill="hold"/>
                                        <p:tgtEl>
                                          <p:spTgt spid="16387"/>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638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4" name="Rectangle 3"/>
          <p:cNvSpPr/>
          <p:nvPr/>
        </p:nvSpPr>
        <p:spPr>
          <a:xfrm>
            <a:off x="152400" y="152400"/>
            <a:ext cx="4572000" cy="4524315"/>
          </a:xfrm>
          <a:prstGeom prst="rect">
            <a:avLst/>
          </a:prstGeom>
          <a:solidFill>
            <a:srgbClr val="0070A2"/>
          </a:solidFill>
          <a:ln w="76200">
            <a:solidFill>
              <a:srgbClr val="760076"/>
            </a:solidFill>
          </a:ln>
          <a:scene3d>
            <a:camera prst="orthographicFront"/>
            <a:lightRig rig="threePt" dir="t"/>
          </a:scene3d>
          <a:sp3d>
            <a:bevelT w="101600" prst="riblet"/>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FFFFCC"/>
                </a:solidFill>
                <a:latin typeface="Imprint MT Shadow" charset="0"/>
              </a:rPr>
              <a:t>The great commission is not a request—it is a command.  Jesus was not talking about just teaching those who are mature.  He was speaking about all people, of all ages, everywhere.</a:t>
            </a:r>
          </a:p>
        </p:txBody>
      </p:sp>
      <p:sp>
        <p:nvSpPr>
          <p:cNvPr id="17411" name="Rectangle 3"/>
          <p:cNvSpPr>
            <a:spLocks noChangeArrowheads="1"/>
          </p:cNvSpPr>
          <p:nvPr/>
        </p:nvSpPr>
        <p:spPr bwMode="auto">
          <a:xfrm>
            <a:off x="4953000" y="2133600"/>
            <a:ext cx="3962400" cy="4524315"/>
          </a:xfrm>
          <a:prstGeom prst="rect">
            <a:avLst/>
          </a:prstGeom>
          <a:solidFill>
            <a:srgbClr val="FFFFCC"/>
          </a:solidFill>
          <a:ln w="76200">
            <a:solidFill>
              <a:srgbClr val="0070A2"/>
            </a:solidFill>
            <a:miter lim="800000"/>
            <a:headEnd/>
            <a:tailEnd/>
          </a:ln>
          <a:effectLst/>
          <a:scene3d>
            <a:camera prst="orthographicFront"/>
            <a:lightRig rig="threePt" dir="t"/>
          </a:scene3d>
          <a:sp3d>
            <a:bevelT w="139700" h="139700" prst="divot"/>
          </a:sp3d>
        </p:spPr>
        <p:txBody>
          <a:bodyPr anchor="ctr">
            <a:spAutoFit/>
            <a:sp3d extrusionH="57150">
              <a:bevelT w="38100" h="38100"/>
            </a:sp3d>
          </a:bodyPr>
          <a:lstStyle/>
          <a:p>
            <a:pPr algn="ctr" eaLnBrk="0" hangingPunct="0">
              <a:tabLst>
                <a:tab pos="457200" algn="l"/>
              </a:tabLst>
              <a:defRPr/>
            </a:pPr>
            <a:r>
              <a:rPr lang="en-US" sz="3200" b="1" i="1">
                <a:solidFill>
                  <a:srgbClr val="760076"/>
                </a:solidFill>
                <a:latin typeface="Imprint MT Shadow" pitchFamily="82" charset="0"/>
                <a:ea typeface="Times New Roman" pitchFamily="18" charset="0"/>
                <a:cs typeface="Times New Roman" pitchFamily="18" charset="0"/>
              </a:rPr>
              <a:t>“Teaching them to observe all things whatsoever I have commanded you: and, lo, I am with you always, even unto the end of the world.  Amen”</a:t>
            </a:r>
            <a:r>
              <a:rPr lang="en-US" sz="3200" b="1">
                <a:solidFill>
                  <a:srgbClr val="760076"/>
                </a:solidFill>
                <a:latin typeface="Imprint MT Shadow" pitchFamily="82" charset="0"/>
                <a:ea typeface="Times New Roman" pitchFamily="18" charset="0"/>
                <a:cs typeface="Times New Roman" pitchFamily="18" charset="0"/>
              </a:rPr>
              <a:t> (Matthew 28:20).</a:t>
            </a:r>
            <a:endParaRPr lang="en-US" sz="3200" b="1">
              <a:solidFill>
                <a:srgbClr val="760076"/>
              </a:solidFill>
              <a:latin typeface="Imprint MT Shadow" pitchFamily="82" charset="0"/>
              <a:ea typeface="+mn-ea"/>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nodeType="clickEffect">
                                  <p:stCondLst>
                                    <p:cond delay="0"/>
                                  </p:stCondLst>
                                  <p:childTnLst>
                                    <p:set>
                                      <p:cBhvr>
                                        <p:cTn id="14" dur="1" fill="hold">
                                          <p:stCondLst>
                                            <p:cond delay="0"/>
                                          </p:stCondLst>
                                        </p:cTn>
                                        <p:tgtEl>
                                          <p:spTgt spid="17411"/>
                                        </p:tgtEl>
                                        <p:attrNameLst>
                                          <p:attrName>style.visibility</p:attrName>
                                        </p:attrNameLst>
                                      </p:cBhvr>
                                      <p:to>
                                        <p:strVal val="visible"/>
                                      </p:to>
                                    </p:set>
                                    <p:anim from="(-#ppt_w/2)" to="(#ppt_x)" calcmode="lin" valueType="num">
                                      <p:cBhvr>
                                        <p:cTn id="15" dur="600" fill="hold">
                                          <p:stCondLst>
                                            <p:cond delay="0"/>
                                          </p:stCondLst>
                                        </p:cTn>
                                        <p:tgtEl>
                                          <p:spTgt spid="17411"/>
                                        </p:tgtEl>
                                        <p:attrNameLst>
                                          <p:attrName>ppt_x</p:attrName>
                                        </p:attrNameLst>
                                      </p:cBhvr>
                                    </p:anim>
                                    <p:anim from="0" to="-1.0" calcmode="lin" valueType="num">
                                      <p:cBhvr>
                                        <p:cTn id="16" dur="200" decel="50000" autoRev="1" fill="hold">
                                          <p:stCondLst>
                                            <p:cond delay="600"/>
                                          </p:stCondLst>
                                        </p:cTn>
                                        <p:tgtEl>
                                          <p:spTgt spid="17411"/>
                                        </p:tgtEl>
                                        <p:attrNameLst>
                                          <p:attrName>xshear</p:attrName>
                                        </p:attrNameLst>
                                      </p:cBhvr>
                                    </p:anim>
                                    <p:animScale>
                                      <p:cBhvr>
                                        <p:cTn id="17" dur="200" decel="100000" autoRev="1" fill="hold">
                                          <p:stCondLst>
                                            <p:cond delay="600"/>
                                          </p:stCondLst>
                                        </p:cTn>
                                        <p:tgtEl>
                                          <p:spTgt spid="17411"/>
                                        </p:tgtEl>
                                      </p:cBhvr>
                                      <p:from x="100000" y="100000"/>
                                      <p:to x="80000" y="100000"/>
                                    </p:animScale>
                                    <p:anim by="(#ppt_h/3+#ppt_w*0.1)" calcmode="lin" valueType="num">
                                      <p:cBhvr additive="sum">
                                        <p:cTn id="18" dur="200" decel="100000" autoRev="1" fill="hold">
                                          <p:stCondLst>
                                            <p:cond delay="600"/>
                                          </p:stCondLst>
                                        </p:cTn>
                                        <p:tgtEl>
                                          <p:spTgt spid="17411"/>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4099" name="Rectangle 3"/>
          <p:cNvSpPr>
            <a:spLocks noChangeArrowheads="1"/>
          </p:cNvSpPr>
          <p:nvPr/>
        </p:nvSpPr>
        <p:spPr bwMode="auto">
          <a:xfrm>
            <a:off x="1295400" y="1447800"/>
            <a:ext cx="6858000" cy="5262979"/>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tabLst>
                <a:tab pos="457200" algn="l"/>
              </a:tabLst>
              <a:defRPr/>
            </a:pPr>
            <a:r>
              <a:rPr lang="en-US" sz="4800" b="1" i="1" dirty="0">
                <a:solidFill>
                  <a:srgbClr val="CE7908"/>
                </a:solidFill>
                <a:latin typeface="Imprint MT Shadow" pitchFamily="82" charset="0"/>
                <a:ea typeface="Times New Roman" pitchFamily="18" charset="0"/>
                <a:cs typeface="Times New Roman" pitchFamily="18" charset="0"/>
              </a:rPr>
              <a:t>“Whom we preach, warning every man, and teaching every man in all wisdom; that we may present every man perfect in Christ Jesus”</a:t>
            </a:r>
            <a:endParaRPr lang="en-US" sz="4800" b="1" dirty="0">
              <a:solidFill>
                <a:srgbClr val="CE7908"/>
              </a:solidFill>
              <a:latin typeface="Imprint MT Shadow" pitchFamily="82" charset="0"/>
              <a:ea typeface="+mn-ea"/>
            </a:endParaRPr>
          </a:p>
          <a:p>
            <a:pPr algn="ctr" eaLnBrk="0" hangingPunct="0">
              <a:tabLst>
                <a:tab pos="457200" algn="l"/>
              </a:tabLst>
              <a:defRPr/>
            </a:pPr>
            <a:r>
              <a:rPr lang="en-US" sz="4800" b="1" i="1" dirty="0">
                <a:solidFill>
                  <a:srgbClr val="CE7908"/>
                </a:solidFill>
                <a:latin typeface="Imprint MT Shadow" pitchFamily="82" charset="0"/>
                <a:ea typeface="Times New Roman" pitchFamily="18" charset="0"/>
                <a:cs typeface="Times New Roman" pitchFamily="18" charset="0"/>
              </a:rPr>
              <a:t>(Colossians 1:28).</a:t>
            </a:r>
            <a:endParaRPr lang="en-US" sz="4800" b="1" dirty="0">
              <a:solidFill>
                <a:srgbClr val="CE7908"/>
              </a:solidFill>
              <a:latin typeface="Imprint MT Shadow" pitchFamily="82" charset="0"/>
              <a:ea typeface="+mn-ea"/>
            </a:endParaRP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strips(downLeft)">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4" name="Rectangle 3"/>
          <p:cNvSpPr/>
          <p:nvPr/>
        </p:nvSpPr>
        <p:spPr>
          <a:xfrm>
            <a:off x="152400" y="152400"/>
            <a:ext cx="44196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Our goal is that we (along with our children) may see Jesus with joy.  We are all striving to be perfected in Him, but this only comes through learning His Word and following His ways.</a:t>
            </a:r>
          </a:p>
        </p:txBody>
      </p:sp>
      <p:pic>
        <p:nvPicPr>
          <p:cNvPr id="5123" name="Picture 3" descr="C:\Users\Candra Poitras\Pictures\jesus-watching-over-jesus-28992616-1024-768[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00600" y="2895600"/>
            <a:ext cx="4114800" cy="375126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Effect transition="in" filter="box(in)">
                                      <p:cBhvr>
                                        <p:cTn id="12"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4" name="Rectangle 3"/>
          <p:cNvSpPr/>
          <p:nvPr/>
        </p:nvSpPr>
        <p:spPr>
          <a:xfrm>
            <a:off x="152400" y="304800"/>
            <a:ext cx="7162800" cy="1200329"/>
          </a:xfrm>
          <a:prstGeom prst="rect">
            <a:avLst/>
          </a:prstGeom>
        </p:spPr>
        <p:txBody>
          <a:bodyPr>
            <a:spAutoFit/>
            <a:scene3d>
              <a:camera prst="orthographicFront"/>
              <a:lightRig rig="threePt" dir="t"/>
            </a:scene3d>
            <a:sp3d extrusionH="57150">
              <a:bevelT w="38100" h="38100"/>
            </a:sp3d>
          </a:bodyPr>
          <a:lstStyle/>
          <a:p>
            <a:pPr>
              <a:defRPr/>
            </a:pPr>
            <a:r>
              <a:rPr lang="en-US" sz="3600" b="1" dirty="0">
                <a:solidFill>
                  <a:srgbClr val="0070A2"/>
                </a:solidFill>
                <a:latin typeface="Imprint MT Shadow" pitchFamily="82" charset="0"/>
                <a:ea typeface="+mn-ea"/>
              </a:rPr>
              <a:t>From Genesis to Revelation, God’s Word is used for two purposes:</a:t>
            </a:r>
          </a:p>
        </p:txBody>
      </p:sp>
      <p:sp>
        <p:nvSpPr>
          <p:cNvPr id="6147" name="Rectangle 3"/>
          <p:cNvSpPr>
            <a:spLocks noChangeArrowheads="1"/>
          </p:cNvSpPr>
          <p:nvPr/>
        </p:nvSpPr>
        <p:spPr bwMode="auto">
          <a:xfrm>
            <a:off x="609600" y="1447800"/>
            <a:ext cx="6705600" cy="1200329"/>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eaLnBrk="0" hangingPunct="0">
              <a:buFontTx/>
              <a:buChar char="•"/>
              <a:tabLst>
                <a:tab pos="457200" algn="l"/>
              </a:tabLst>
              <a:defRPr/>
            </a:pPr>
            <a:r>
              <a:rPr lang="en-US" sz="3600" b="1" dirty="0">
                <a:solidFill>
                  <a:srgbClr val="760076"/>
                </a:solidFill>
                <a:latin typeface="Imprint MT Shadow" pitchFamily="82" charset="0"/>
                <a:ea typeface="Times New Roman" pitchFamily="18" charset="0"/>
                <a:cs typeface="Times New Roman" pitchFamily="18" charset="0"/>
              </a:rPr>
              <a:t>Reaching souls </a:t>
            </a:r>
            <a:endParaRPr lang="en-US" sz="3600" b="1" dirty="0">
              <a:solidFill>
                <a:srgbClr val="760076"/>
              </a:solidFill>
              <a:latin typeface="Imprint MT Shadow" pitchFamily="82" charset="0"/>
              <a:ea typeface="+mn-ea"/>
            </a:endParaRPr>
          </a:p>
          <a:p>
            <a:pPr eaLnBrk="0" hangingPunct="0">
              <a:buFontTx/>
              <a:buChar char="•"/>
              <a:tabLst>
                <a:tab pos="457200" algn="l"/>
              </a:tabLst>
              <a:defRPr/>
            </a:pPr>
            <a:r>
              <a:rPr lang="en-US" sz="3600" b="1" dirty="0">
                <a:solidFill>
                  <a:srgbClr val="0070A2"/>
                </a:solidFill>
                <a:latin typeface="Imprint MT Shadow" pitchFamily="82" charset="0"/>
                <a:ea typeface="Times New Roman" pitchFamily="18" charset="0"/>
                <a:cs typeface="Times New Roman" pitchFamily="18" charset="0"/>
              </a:rPr>
              <a:t>Teaching them to obey His laws  </a:t>
            </a:r>
            <a:endParaRPr lang="en-US" sz="3600" b="1" dirty="0">
              <a:solidFill>
                <a:srgbClr val="0070A2"/>
              </a:solidFill>
              <a:latin typeface="Imprint MT Shadow" pitchFamily="82" charset="0"/>
              <a:ea typeface="+mn-ea"/>
            </a:endParaRPr>
          </a:p>
        </p:txBody>
      </p:sp>
      <p:sp>
        <p:nvSpPr>
          <p:cNvPr id="5" name="Rectangle 4"/>
          <p:cNvSpPr/>
          <p:nvPr/>
        </p:nvSpPr>
        <p:spPr>
          <a:xfrm>
            <a:off x="2667000" y="3733800"/>
            <a:ext cx="6172200" cy="2862322"/>
          </a:xfrm>
          <a:prstGeom prst="rect">
            <a:avLst/>
          </a:prstGeom>
        </p:spPr>
        <p:txBody>
          <a:bodyPr>
            <a:spAutoFit/>
            <a:scene3d>
              <a:camera prst="orthographicFront"/>
              <a:lightRig rig="threePt" dir="t"/>
            </a:scene3d>
            <a:sp3d extrusionH="57150">
              <a:bevelT w="38100" h="38100"/>
            </a:sp3d>
          </a:bodyPr>
          <a:lstStyle/>
          <a:p>
            <a:pPr algn="ctr">
              <a:defRPr/>
            </a:pPr>
            <a:r>
              <a:rPr lang="en-US" sz="3600" b="1" dirty="0">
                <a:solidFill>
                  <a:srgbClr val="760076"/>
                </a:solidFill>
                <a:latin typeface="Imprint MT Shadow" pitchFamily="82" charset="0"/>
                <a:ea typeface="+mn-ea"/>
              </a:rPr>
              <a:t>It involves first </a:t>
            </a:r>
            <a:r>
              <a:rPr lang="en-US" sz="3600" b="1" i="1" dirty="0">
                <a:solidFill>
                  <a:srgbClr val="760076"/>
                </a:solidFill>
                <a:latin typeface="Imprint MT Shadow" pitchFamily="82" charset="0"/>
                <a:ea typeface="+mn-ea"/>
              </a:rPr>
              <a:t>knowing</a:t>
            </a:r>
            <a:r>
              <a:rPr lang="en-US" sz="3600" b="1" dirty="0">
                <a:solidFill>
                  <a:srgbClr val="760076"/>
                </a:solidFill>
                <a:latin typeface="Imprint MT Shadow" pitchFamily="82" charset="0"/>
                <a:ea typeface="+mn-ea"/>
              </a:rPr>
              <a:t>, and then </a:t>
            </a:r>
            <a:r>
              <a:rPr lang="en-US" sz="3600" b="1" i="1" dirty="0">
                <a:solidFill>
                  <a:srgbClr val="760076"/>
                </a:solidFill>
                <a:latin typeface="Imprint MT Shadow" pitchFamily="82" charset="0"/>
                <a:ea typeface="+mn-ea"/>
              </a:rPr>
              <a:t>doing</a:t>
            </a:r>
            <a:r>
              <a:rPr lang="en-US" sz="3600" b="1" dirty="0">
                <a:solidFill>
                  <a:srgbClr val="760076"/>
                </a:solidFill>
                <a:latin typeface="Imprint MT Shadow" pitchFamily="82" charset="0"/>
                <a:ea typeface="+mn-ea"/>
              </a:rPr>
              <a:t>. This process is never finished, and should continue until the day we are called to be with Jesus.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4" name="Rectangle 3"/>
          <p:cNvSpPr/>
          <p:nvPr/>
        </p:nvSpPr>
        <p:spPr>
          <a:xfrm>
            <a:off x="228600" y="228600"/>
            <a:ext cx="61722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As a never-ending process, teaching involves much prayer, study, and hard work.</a:t>
            </a:r>
          </a:p>
        </p:txBody>
      </p:sp>
      <p:sp>
        <p:nvSpPr>
          <p:cNvPr id="5" name="Rectangle 4"/>
          <p:cNvSpPr/>
          <p:nvPr/>
        </p:nvSpPr>
        <p:spPr>
          <a:xfrm>
            <a:off x="1828800" y="2590800"/>
            <a:ext cx="5943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It is not something you simply learn in your head, then stand before a group of people and do.</a:t>
            </a:r>
          </a:p>
        </p:txBody>
      </p:sp>
      <p:sp>
        <p:nvSpPr>
          <p:cNvPr id="6" name="Rectangle 5"/>
          <p:cNvSpPr/>
          <p:nvPr/>
        </p:nvSpPr>
        <p:spPr>
          <a:xfrm>
            <a:off x="4495800" y="5029200"/>
            <a:ext cx="44196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rPr>
              <a:t>It must be learned with the heart and lived in the life.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Scale>
                                      <p:cBhvr>
                                        <p:cTn id="2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gtEl>
                                        <p:attrNameLst>
                                          <p:attrName>ppt_x</p:attrName>
                                          <p:attrName>ppt_y</p:attrName>
                                        </p:attrNameLst>
                                      </p:cBhvr>
                                    </p:animMotion>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4" name="Rectangle 3"/>
          <p:cNvSpPr/>
          <p:nvPr/>
        </p:nvSpPr>
        <p:spPr>
          <a:xfrm>
            <a:off x="0" y="0"/>
            <a:ext cx="7239000" cy="156966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rPr>
              <a:t>In this journey called “life," God’s Word is the guidebook and road map.  Without it, we will fall into a great pit.</a:t>
            </a:r>
          </a:p>
        </p:txBody>
      </p:sp>
      <p:sp>
        <p:nvSpPr>
          <p:cNvPr id="5" name="Rectangle 4"/>
          <p:cNvSpPr/>
          <p:nvPr/>
        </p:nvSpPr>
        <p:spPr>
          <a:xfrm>
            <a:off x="1981200" y="4795897"/>
            <a:ext cx="7162800" cy="2062103"/>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rPr>
              <a:t>Even when we have it (and most people in our world do have God’s Word in some form or translation), if we do not use it, we will still fall into the pit.</a:t>
            </a:r>
          </a:p>
        </p:txBody>
      </p:sp>
      <p:pic>
        <p:nvPicPr>
          <p:cNvPr id="8195" name="Picture 3" descr="C:\Users\Candra Poitras\Pictures\bible-small1[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76400" y="1600200"/>
            <a:ext cx="4876800" cy="3191933"/>
          </a:xfrm>
          <a:prstGeom prst="rect">
            <a:avLst/>
          </a:prstGeom>
          <a:ln>
            <a:noFill/>
          </a:ln>
          <a:effectLst>
            <a:softEdge rad="112500"/>
          </a:effectLst>
        </p:spPr>
      </p:pic>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8195"/>
                                        </p:tgtEl>
                                        <p:attrNameLst>
                                          <p:attrName>style.visibility</p:attrName>
                                        </p:attrNameLst>
                                      </p:cBhvr>
                                      <p:to>
                                        <p:strVal val="visible"/>
                                      </p:to>
                                    </p:set>
                                    <p:anim calcmode="lin" valueType="num">
                                      <p:cBhvr>
                                        <p:cTn id="15" dur="500" fill="hold"/>
                                        <p:tgtEl>
                                          <p:spTgt spid="819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819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819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4" name="Rectangle 3"/>
          <p:cNvSpPr/>
          <p:nvPr/>
        </p:nvSpPr>
        <p:spPr>
          <a:xfrm>
            <a:off x="304800" y="228600"/>
            <a:ext cx="4572000" cy="4031873"/>
          </a:xfrm>
          <a:prstGeom prst="rect">
            <a:avLst/>
          </a:prstGeom>
          <a:solidFill>
            <a:srgbClr val="FFFFCC"/>
          </a:solidFill>
          <a:ln w="76200">
            <a:solidFill>
              <a:srgbClr val="0070A2"/>
            </a:solidFill>
          </a:ln>
          <a:scene3d>
            <a:camera prst="orthographicFront"/>
            <a:lightRig rig="threePt" dir="t"/>
          </a:scene3d>
          <a:sp3d>
            <a:bevelT w="114300" prst="artDeco"/>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0070A2"/>
                </a:solidFill>
                <a:latin typeface="Imprint MT Shadow" charset="0"/>
              </a:rPr>
              <a:t>The part of the </a:t>
            </a:r>
            <a:r>
              <a:rPr lang="ja-JP" altLang="en-US" sz="3200" b="1">
                <a:solidFill>
                  <a:srgbClr val="0070A2"/>
                </a:solidFill>
                <a:latin typeface="Imprint MT Shadow" charset="0"/>
              </a:rPr>
              <a:t>“</a:t>
            </a:r>
            <a:r>
              <a:rPr lang="en-US" sz="3200" b="1">
                <a:solidFill>
                  <a:srgbClr val="0070A2"/>
                </a:solidFill>
                <a:latin typeface="Imprint MT Shadow" charset="0"/>
              </a:rPr>
              <a:t>reaching</a:t>
            </a:r>
            <a:r>
              <a:rPr lang="ja-JP" altLang="en-US" sz="3200" b="1">
                <a:solidFill>
                  <a:srgbClr val="0070A2"/>
                </a:solidFill>
                <a:latin typeface="Imprint MT Shadow" charset="0"/>
              </a:rPr>
              <a:t>”</a:t>
            </a:r>
            <a:r>
              <a:rPr lang="en-US" sz="3200" b="1">
                <a:solidFill>
                  <a:srgbClr val="0070A2"/>
                </a:solidFill>
                <a:latin typeface="Imprint MT Shadow" charset="0"/>
              </a:rPr>
              <a:t> process (after </a:t>
            </a:r>
            <a:r>
              <a:rPr lang="en-US" sz="3200" b="1" i="1">
                <a:solidFill>
                  <a:srgbClr val="0070A2"/>
                </a:solidFill>
                <a:latin typeface="Imprint MT Shadow" charset="0"/>
              </a:rPr>
              <a:t>knowing</a:t>
            </a:r>
            <a:r>
              <a:rPr lang="en-US" sz="3200" b="1">
                <a:solidFill>
                  <a:srgbClr val="0070A2"/>
                </a:solidFill>
                <a:latin typeface="Imprint MT Shadow" charset="0"/>
              </a:rPr>
              <a:t> and </a:t>
            </a:r>
            <a:r>
              <a:rPr lang="en-US" sz="3200" b="1" i="1">
                <a:solidFill>
                  <a:srgbClr val="0070A2"/>
                </a:solidFill>
                <a:latin typeface="Imprint MT Shadow" charset="0"/>
              </a:rPr>
              <a:t>doing</a:t>
            </a:r>
            <a:r>
              <a:rPr lang="en-US" sz="3200" b="1">
                <a:solidFill>
                  <a:srgbClr val="0070A2"/>
                </a:solidFill>
                <a:latin typeface="Imprint MT Shadow" charset="0"/>
              </a:rPr>
              <a:t>) that makes it happen is "understanding" or "comprehension."  Many times, this part is forgotten or ignored.</a:t>
            </a:r>
          </a:p>
        </p:txBody>
      </p:sp>
      <p:sp>
        <p:nvSpPr>
          <p:cNvPr id="5" name="Rectangle 4"/>
          <p:cNvSpPr/>
          <p:nvPr/>
        </p:nvSpPr>
        <p:spPr>
          <a:xfrm>
            <a:off x="5257800" y="3048000"/>
            <a:ext cx="3581400" cy="3539430"/>
          </a:xfrm>
          <a:prstGeom prst="rect">
            <a:avLst/>
          </a:prstGeom>
          <a:solidFill>
            <a:srgbClr val="0070A2"/>
          </a:solidFill>
          <a:ln w="76200">
            <a:solidFill>
              <a:srgbClr val="FFFFCC"/>
            </a:solidFill>
          </a:ln>
          <a:scene3d>
            <a:camera prst="orthographicFront"/>
            <a:lightRig rig="threePt" dir="t"/>
          </a:scene3d>
          <a:sp3d>
            <a:bevelT w="114300" prst="artDeco"/>
          </a:sp3d>
        </p:spPr>
        <p:txBody>
          <a:bodyPr>
            <a:spAutoFit/>
          </a:bodyPr>
          <a:lstStyle/>
          <a:p>
            <a:pPr algn="ctr">
              <a:defRPr/>
            </a:pPr>
            <a:r>
              <a:rPr lang="en-US" sz="3200" b="1" dirty="0">
                <a:solidFill>
                  <a:srgbClr val="FFFFCC"/>
                </a:solidFill>
                <a:latin typeface="Imprint MT Shadow" pitchFamily="82" charset="0"/>
                <a:ea typeface="+mn-ea"/>
              </a:rPr>
              <a:t>Many teachers feel that if their students can repeat what they have heard, they must surely know the lesson. </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10243" name="Rectangle 3"/>
          <p:cNvSpPr>
            <a:spLocks noChangeArrowheads="1"/>
          </p:cNvSpPr>
          <p:nvPr/>
        </p:nvSpPr>
        <p:spPr bwMode="auto">
          <a:xfrm>
            <a:off x="304800" y="609600"/>
            <a:ext cx="8458200" cy="3539430"/>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tabLst>
                <a:tab pos="457200" algn="l"/>
              </a:tabLst>
              <a:defRPr/>
            </a:pPr>
            <a:r>
              <a:rPr lang="en-US" sz="3200" b="1" dirty="0">
                <a:solidFill>
                  <a:srgbClr val="760076"/>
                </a:solidFill>
                <a:latin typeface="Imprint MT Shadow" pitchFamily="82" charset="0"/>
                <a:ea typeface="Times New Roman" pitchFamily="18" charset="0"/>
                <a:cs typeface="Times New Roman" pitchFamily="18" charset="0"/>
              </a:rPr>
              <a:t>It takes time to learn how to apply the Scriptures to your life.  Even after using one scripture for a long time, you may discover another way it can touch you.  God’s Word is never changing, but always new and helpful, no matter what your circumstance or situation.</a:t>
            </a:r>
            <a:endParaRPr lang="en-US" sz="3200" b="1" dirty="0">
              <a:solidFill>
                <a:srgbClr val="760076"/>
              </a:solidFill>
              <a:latin typeface="Imprint MT Shadow" pitchFamily="82" charset="0"/>
              <a:ea typeface="+mn-ea"/>
            </a:endParaRPr>
          </a:p>
          <a:p>
            <a:pPr algn="ctr" eaLnBrk="0" hangingPunct="0">
              <a:tabLst>
                <a:tab pos="457200" algn="l"/>
              </a:tabLst>
              <a:defRPr/>
            </a:pPr>
            <a:endParaRPr lang="en-US" sz="3200" b="1" dirty="0">
              <a:solidFill>
                <a:srgbClr val="760076"/>
              </a:solidFill>
              <a:latin typeface="Imprint MT Shadow" pitchFamily="82" charset="0"/>
              <a:ea typeface="+mn-ea"/>
            </a:endParaRPr>
          </a:p>
        </p:txBody>
      </p:sp>
      <p:sp>
        <p:nvSpPr>
          <p:cNvPr id="4" name="Rectangle 3"/>
          <p:cNvSpPr/>
          <p:nvPr/>
        </p:nvSpPr>
        <p:spPr>
          <a:xfrm>
            <a:off x="1905000" y="4114800"/>
            <a:ext cx="5638800" cy="2554545"/>
          </a:xfrm>
          <a:prstGeom prst="rect">
            <a:avLst/>
          </a:prstGeom>
          <a:solidFill>
            <a:srgbClr val="EDC727"/>
          </a:solidFill>
          <a:scene3d>
            <a:camera prst="orthographicFront"/>
            <a:lightRig rig="threePt" dir="t"/>
          </a:scene3d>
          <a:sp3d>
            <a:bevelT w="152400" h="50800" prst="softRound"/>
          </a:sp3d>
        </p:spPr>
        <p:txBody>
          <a:bodyPr>
            <a:spAutoFit/>
            <a:sp3d extrusionH="57150">
              <a:bevelT w="38100" h="38100"/>
            </a:sp3d>
          </a:bodyPr>
          <a:lstStyle/>
          <a:p>
            <a:pPr algn="ctr">
              <a:defRPr/>
            </a:pPr>
            <a:r>
              <a:rPr lang="en-US" sz="3200" b="1" dirty="0">
                <a:solidFill>
                  <a:srgbClr val="760076"/>
                </a:solidFill>
                <a:latin typeface="Imprint MT Shadow" pitchFamily="82" charset="0"/>
                <a:ea typeface="+mn-ea"/>
              </a:rPr>
              <a:t>“Reaching Through Teaching” is a ministry of the church that works hard to be sure those who are taught God’s Word apply it to their lives.</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p:cTn id="7" dur="500" fill="hold"/>
                                        <p:tgtEl>
                                          <p:spTgt spid="10243"/>
                                        </p:tgtEl>
                                        <p:attrNameLst>
                                          <p:attrName>ppt_w</p:attrName>
                                        </p:attrNameLst>
                                      </p:cBhvr>
                                      <p:tavLst>
                                        <p:tav tm="0">
                                          <p:val>
                                            <p:fltVal val="0"/>
                                          </p:val>
                                        </p:tav>
                                        <p:tav tm="100000">
                                          <p:val>
                                            <p:strVal val="#ppt_w"/>
                                          </p:val>
                                        </p:tav>
                                      </p:tavLst>
                                    </p:anim>
                                    <p:anim calcmode="lin" valueType="num">
                                      <p:cBhvr>
                                        <p:cTn id="8" dur="500" fill="hold"/>
                                        <p:tgtEl>
                                          <p:spTgt spid="10243"/>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7391400" y="0"/>
            <a:ext cx="1752600" cy="461665"/>
          </a:xfrm>
          <a:prstGeom prst="rect">
            <a:avLst/>
          </a:prstGeom>
          <a:noFill/>
        </p:spPr>
        <p:txBody>
          <a:bodyPr>
            <a:spAutoFit/>
            <a:scene3d>
              <a:camera prst="orthographicFront"/>
              <a:lightRig rig="threePt" dir="t"/>
            </a:scene3d>
            <a:sp3d extrusionH="57150">
              <a:bevelT w="38100" h="38100"/>
            </a:sp3d>
          </a:bodyPr>
          <a:lstStyle/>
          <a:p>
            <a:pPr algn="r">
              <a:defRPr/>
            </a:pPr>
            <a:r>
              <a:rPr lang="en-US" sz="1200" b="1" dirty="0">
                <a:solidFill>
                  <a:srgbClr val="0070A2"/>
                </a:solidFill>
                <a:latin typeface="Stencil" pitchFamily="82" charset="0"/>
                <a:ea typeface="+mn-ea"/>
              </a:rPr>
              <a:t>Lesson 4: Reaching through Teaching</a:t>
            </a:r>
          </a:p>
        </p:txBody>
      </p:sp>
      <p:sp>
        <p:nvSpPr>
          <p:cNvPr id="11267" name="Rectangle 3"/>
          <p:cNvSpPr>
            <a:spLocks noChangeArrowheads="1"/>
          </p:cNvSpPr>
          <p:nvPr/>
        </p:nvSpPr>
        <p:spPr bwMode="auto">
          <a:xfrm>
            <a:off x="0" y="0"/>
            <a:ext cx="7086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tabLst>
                <a:tab pos="457200" algn="l"/>
              </a:tabLst>
            </a:pPr>
            <a:r>
              <a:rPr lang="en-US" sz="4000" b="1" u="sng">
                <a:solidFill>
                  <a:srgbClr val="FFFFCC"/>
                </a:solidFill>
                <a:latin typeface="Imprint MT Shadow" charset="0"/>
                <a:cs typeface="Times New Roman" charset="0"/>
              </a:rPr>
              <a:t>On the NATIONAL LEVEL</a:t>
            </a:r>
            <a:endParaRPr lang="en-US" sz="4000">
              <a:solidFill>
                <a:srgbClr val="FFFFCC"/>
              </a:solidFill>
              <a:latin typeface="Imprint MT Shadow" charset="0"/>
            </a:endParaRPr>
          </a:p>
        </p:txBody>
      </p:sp>
      <p:sp>
        <p:nvSpPr>
          <p:cNvPr id="4" name="Rectangle 3"/>
          <p:cNvSpPr/>
          <p:nvPr/>
        </p:nvSpPr>
        <p:spPr>
          <a:xfrm>
            <a:off x="533400" y="838200"/>
            <a:ext cx="6705600" cy="2062103"/>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760076"/>
                </a:solidFill>
                <a:latin typeface="Imprint MT Shadow" pitchFamily="82" charset="0"/>
                <a:ea typeface="+mn-ea"/>
              </a:rPr>
              <a:t>1.The National Board and ministerial body (pastors of the church in any nation) meet regularly to learn and grow in the ways of God. </a:t>
            </a:r>
          </a:p>
        </p:txBody>
      </p:sp>
      <p:sp>
        <p:nvSpPr>
          <p:cNvPr id="5" name="Rectangle 4"/>
          <p:cNvSpPr/>
          <p:nvPr/>
        </p:nvSpPr>
        <p:spPr>
          <a:xfrm>
            <a:off x="1600200" y="3318570"/>
            <a:ext cx="7543800" cy="3539430"/>
          </a:xfrm>
          <a:prstGeom prst="rect">
            <a:avLst/>
          </a:prstGeom>
        </p:spPr>
        <p:txBody>
          <a:bodyPr>
            <a:spAutoFit/>
            <a:scene3d>
              <a:camera prst="orthographicFront"/>
              <a:lightRig rig="threePt" dir="t"/>
            </a:scene3d>
            <a:sp3d extrusionH="57150">
              <a:bevelT w="38100" h="38100"/>
            </a:sp3d>
          </a:bodyPr>
          <a:lstStyle/>
          <a:p>
            <a:pPr>
              <a:defRPr/>
            </a:pPr>
            <a:r>
              <a:rPr lang="en-US" sz="3200" b="1" dirty="0">
                <a:solidFill>
                  <a:srgbClr val="CE7908"/>
                </a:solidFill>
                <a:latin typeface="Imprint MT Shadow" pitchFamily="82" charset="0"/>
                <a:ea typeface="+mn-ea"/>
              </a:rPr>
              <a:t>2.The Bible school in any nation is vital to the process of </a:t>
            </a:r>
            <a:r>
              <a:rPr lang="en-US" sz="3200" b="1" i="1" dirty="0">
                <a:solidFill>
                  <a:srgbClr val="CE7908"/>
                </a:solidFill>
                <a:latin typeface="Imprint MT Shadow" pitchFamily="82" charset="0"/>
                <a:ea typeface="+mn-ea"/>
              </a:rPr>
              <a:t>knowing</a:t>
            </a:r>
            <a:r>
              <a:rPr lang="en-US" sz="3200" b="1" dirty="0">
                <a:solidFill>
                  <a:srgbClr val="CE7908"/>
                </a:solidFill>
                <a:latin typeface="Imprint MT Shadow" pitchFamily="82" charset="0"/>
                <a:ea typeface="+mn-ea"/>
              </a:rPr>
              <a:t> God’s Word.  If the men and women who are being trained in the ministry do not understand what God’s Word says, and if they do not live it every day, then the church is not alive and will never grow.</a:t>
            </a:r>
          </a:p>
        </p:txBody>
      </p:sp>
    </p:spTree>
  </p:cSld>
  <p:clrMapOvr>
    <a:masterClrMapping/>
  </p:clrMapOvr>
  <p:transition xmlns:p14="http://schemas.microsoft.com/office/powerpoint/2010/main">
    <p:dissolv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fade">
                                      <p:cBhvr>
                                        <p:cTn id="7" dur="1000"/>
                                        <p:tgtEl>
                                          <p:spTgt spid="11267"/>
                                        </p:tgtEl>
                                      </p:cBhvr>
                                    </p:animEffect>
                                    <p:anim calcmode="lin" valueType="num">
                                      <p:cBhvr>
                                        <p:cTn id="8" dur="1000" fill="hold"/>
                                        <p:tgtEl>
                                          <p:spTgt spid="11267"/>
                                        </p:tgtEl>
                                        <p:attrNameLst>
                                          <p:attrName>ppt_x</p:attrName>
                                        </p:attrNameLst>
                                      </p:cBhvr>
                                      <p:tavLst>
                                        <p:tav tm="0">
                                          <p:val>
                                            <p:strVal val="#ppt_x"/>
                                          </p:val>
                                        </p:tav>
                                        <p:tav tm="100000">
                                          <p:val>
                                            <p:strVal val="#ppt_x"/>
                                          </p:val>
                                        </p:tav>
                                      </p:tavLst>
                                    </p:anim>
                                    <p:anim calcmode="lin" valueType="num">
                                      <p:cBhvr>
                                        <p:cTn id="9" dur="900" decel="100000" fill="hold"/>
                                        <p:tgtEl>
                                          <p:spTgt spid="1126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267"/>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7"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p:bld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281</TotalTime>
  <Words>1054</Words>
  <Application>Microsoft Macintosh PowerPoint</Application>
  <PresentationFormat>On-screen Show (4:3)</PresentationFormat>
  <Paragraphs>52</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Times New Roman</vt:lpstr>
      <vt:lpstr>Calibri</vt:lpstr>
      <vt:lpstr>Imprint MT Shadow</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7</cp:revision>
  <dcterms:created xsi:type="dcterms:W3CDTF">2012-12-05T20:28:09Z</dcterms:created>
  <dcterms:modified xsi:type="dcterms:W3CDTF">2018-02-16T21:37:16Z</dcterms:modified>
</cp:coreProperties>
</file>