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75" r:id="rId6"/>
    <p:sldId id="266" r:id="rId7"/>
    <p:sldId id="276" r:id="rId8"/>
    <p:sldId id="267" r:id="rId9"/>
    <p:sldId id="274" r:id="rId10"/>
    <p:sldId id="265" r:id="rId11"/>
    <p:sldId id="277" r:id="rId12"/>
    <p:sldId id="264" r:id="rId13"/>
    <p:sldId id="278" r:id="rId14"/>
    <p:sldId id="263" r:id="rId15"/>
    <p:sldId id="279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0076"/>
    <a:srgbClr val="CE7908"/>
    <a:srgbClr val="0070A2"/>
    <a:srgbClr val="D24E04"/>
    <a:srgbClr val="FFFFCC"/>
    <a:srgbClr val="EDC727"/>
    <a:srgbClr val="006699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60" d="100"/>
          <a:sy n="60" d="100"/>
        </p:scale>
        <p:origin x="-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3429000"/>
            <a:ext cx="8153400" cy="1066800"/>
          </a:xfrm>
        </p:spPr>
        <p:txBody>
          <a:bodyPr/>
          <a:lstStyle>
            <a:lvl1pPr>
              <a:defRPr sz="4800" b="1">
                <a:solidFill>
                  <a:srgbClr val="FFE17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495800"/>
            <a:ext cx="5257800" cy="6858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507BF-62C5-1842-938F-99B6C093CFD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91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20CD3C-C848-2E41-A177-C541F6D5C9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022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2EE611-F3D6-A746-AFD7-FA677ED165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523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176FB4-E8D4-044F-990A-988A09B3DA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46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FB8AB-FA2D-F04D-8D05-05668B2993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36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14E803-F445-414A-A827-AEF6DFCD26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568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E5681A-3F5C-0144-9F3A-6F4898CE1C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775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9D619D-EF8D-6547-BDC3-F69DE58B45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61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56BCE7-8935-2249-87EB-AB9B380FF7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1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637910-DE5E-0B4B-9E85-0694AB3783E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885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900813-1E0C-7141-A5ED-5AD42470EF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473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124A69C-A982-054C-AABB-37AA6BC7853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336699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336699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336699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336699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336699"/>
          </a:solidFill>
          <a:latin typeface="+mn-lt"/>
          <a:ea typeface="ＭＳ Ｐゴシック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3366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3366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3366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3366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3505200"/>
            <a:ext cx="9144000" cy="1077218"/>
          </a:xfrm>
          <a:prstGeom prst="rect">
            <a:avLst/>
          </a:prstGeom>
          <a:solidFill>
            <a:srgbClr val="FFFFCC">
              <a:alpha val="85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64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Christian Education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4648200"/>
            <a:ext cx="4419600" cy="89255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600" b="1" dirty="0">
                <a:solidFill>
                  <a:srgbClr val="760076"/>
                </a:solidFill>
                <a:latin typeface="Stencil" pitchFamily="82" charset="0"/>
                <a:ea typeface="+mn-ea"/>
              </a:rPr>
              <a:t>Lesson 15: Learning to enjoy God’s Ways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" y="5486400"/>
            <a:ext cx="33528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2400" b="1" dirty="0">
                <a:solidFill>
                  <a:srgbClr val="FFFFCC"/>
                </a:solidFill>
                <a:latin typeface="Stencil" pitchFamily="82" charset="0"/>
                <a:ea typeface="+mn-ea"/>
              </a:rPr>
              <a:t>Linda Poitras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91000" y="0"/>
            <a:ext cx="4953000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dirty="0">
                <a:solidFill>
                  <a:srgbClr val="D24E04"/>
                </a:solidFill>
                <a:latin typeface="Stencil" pitchFamily="82" charset="0"/>
                <a:ea typeface="+mn-ea"/>
              </a:rPr>
              <a:t>Global Association of Theological Studies</a:t>
            </a:r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9000" y="0"/>
            <a:ext cx="1905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15: Learning to enjoy god’s ways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52400" y="152400"/>
            <a:ext cx="7162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en-US" sz="3600" b="1">
                <a:ln>
                  <a:solidFill>
                    <a:sysClr val="windowText" lastClr="000000"/>
                  </a:solidFill>
                </a:ln>
                <a:solidFill>
                  <a:srgbClr val="760076"/>
                </a:solidFill>
                <a:latin typeface="Imprint MT Shadow" pitchFamily="82" charset="0"/>
                <a:ea typeface="Times"/>
                <a:cs typeface="Times New Roman" pitchFamily="18" charset="0"/>
              </a:rPr>
              <a:t>This is accomplished by the consistent practice of two things:</a:t>
            </a:r>
            <a:endParaRPr lang="en-US" sz="3600" b="1">
              <a:ln>
                <a:solidFill>
                  <a:sysClr val="windowText" lastClr="000000"/>
                </a:solidFill>
              </a:ln>
              <a:solidFill>
                <a:srgbClr val="760076"/>
              </a:solidFill>
              <a:latin typeface="Imprint MT Shadow" pitchFamily="82" charset="0"/>
              <a:ea typeface="+mn-ea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762000" y="990600"/>
            <a:ext cx="69342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0" bIns="0" anchor="ctr">
            <a:spAutoFit/>
          </a:bodyPr>
          <a:lstStyle/>
          <a:p>
            <a:pPr eaLnBrk="0" hangingPunct="0">
              <a:defRPr/>
            </a:pPr>
            <a:endParaRPr lang="en-US" sz="3200" b="1" dirty="0">
              <a:ln>
                <a:solidFill>
                  <a:sysClr val="windowText" lastClr="000000"/>
                </a:solidFill>
              </a:ln>
              <a:latin typeface="Imprint MT Shadow" pitchFamily="82" charset="0"/>
              <a:ea typeface="+mn-ea"/>
            </a:endParaRPr>
          </a:p>
          <a:p>
            <a:pPr eaLnBrk="0" hangingPunct="0">
              <a:buFontTx/>
              <a:buAutoNum type="arabicPeriod"/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FFFFCC"/>
                </a:solidFill>
                <a:latin typeface="Imprint MT Shadow" pitchFamily="82" charset="0"/>
                <a:ea typeface="Times" charset="0"/>
                <a:cs typeface="Times New Roman" pitchFamily="18" charset="0"/>
              </a:rPr>
              <a:t>Separation from the evil influences of this world.</a:t>
            </a:r>
          </a:p>
          <a:p>
            <a:pPr eaLnBrk="0" hangingPunct="0">
              <a:buFontTx/>
              <a:buAutoNum type="arabicPeriod"/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760076"/>
                </a:solidFill>
                <a:latin typeface="Imprint MT Shadow" pitchFamily="82" charset="0"/>
                <a:ea typeface="Times" charset="0"/>
                <a:cs typeface="Times New Roman" pitchFamily="18" charset="0"/>
              </a:rPr>
              <a:t>Constant instruction in godly conduct—found daily in God’s Word.</a:t>
            </a:r>
            <a:endParaRPr lang="en-US" sz="3200" b="1" dirty="0">
              <a:ln>
                <a:solidFill>
                  <a:sysClr val="windowText" lastClr="000000"/>
                </a:solidFill>
              </a:ln>
              <a:solidFill>
                <a:srgbClr val="760076"/>
              </a:solidFill>
              <a:latin typeface="Imprint MT Shadow" pitchFamily="82" charset="0"/>
              <a:ea typeface="+mn-ea"/>
            </a:endParaRPr>
          </a:p>
          <a:p>
            <a:pPr eaLnBrk="0" hangingPunct="0">
              <a:defRPr/>
            </a:pPr>
            <a:endParaRPr lang="en-US" sz="3200" b="1" dirty="0">
              <a:ln>
                <a:solidFill>
                  <a:sysClr val="windowText" lastClr="000000"/>
                </a:solidFill>
              </a:ln>
              <a:latin typeface="Imprint MT Shadow" pitchFamily="82" charset="0"/>
              <a:ea typeface="+mn-ea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962400" y="4038600"/>
            <a:ext cx="4800600" cy="2554545"/>
          </a:xfrm>
          <a:prstGeom prst="rect">
            <a:avLst/>
          </a:prstGeom>
          <a:solidFill>
            <a:srgbClr val="FFFFCC"/>
          </a:solidFill>
          <a:ln w="76200">
            <a:solidFill>
              <a:srgbClr val="760076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anchor="ctr">
            <a:spAutoFit/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3200" b="1" dirty="0">
                <a:solidFill>
                  <a:srgbClr val="760076"/>
                </a:solidFill>
                <a:latin typeface="Imprint MT Shadow" pitchFamily="82" charset="0"/>
                <a:ea typeface="Times" charset="0"/>
                <a:cs typeface="Times New Roman" pitchFamily="18" charset="0"/>
              </a:rPr>
              <a:t>As leaders/teachers of our children and newborns in Christ, we must be careful to “train” and not just “teach."  </a:t>
            </a:r>
            <a:endParaRPr lang="en-US" sz="3200" b="1" dirty="0">
              <a:solidFill>
                <a:srgbClr val="760076"/>
              </a:solidFill>
              <a:latin typeface="Imprint MT Shadow" pitchFamily="82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9000" y="0"/>
            <a:ext cx="1905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15: Learning to enjoy god’s ways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533400"/>
            <a:ext cx="81534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D24E04"/>
                </a:solidFill>
                <a:latin typeface="Imprint MT Shadow" pitchFamily="82" charset="0"/>
                <a:ea typeface="+mn-ea"/>
              </a:rPr>
              <a:t>Another meaning for the Hebrew root word for “train” is to “cultivate a taste for."  A failure to “train” in this manner can cause our children to desire things other than God and His ways.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3124200"/>
            <a:ext cx="4343400" cy="35394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0070A2"/>
                </a:solidFill>
                <a:latin typeface="Imprint MT Shadow" pitchFamily="82" charset="0"/>
                <a:ea typeface="+mn-ea"/>
              </a:rPr>
              <a:t>This is like getting your children to eat vegetables instead of sweet biscuits.  What do you place in their hands when they ask for something to eat?</a:t>
            </a:r>
          </a:p>
        </p:txBody>
      </p:sp>
      <p:pic>
        <p:nvPicPr>
          <p:cNvPr id="13317" name="Picture 5" descr="C:\Users\Candra Poitras\Pictures\when-kids-wont-eat-vegetables-arti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05"/>
          <a:stretch>
            <a:fillRect/>
          </a:stretch>
        </p:blipFill>
        <p:spPr bwMode="auto">
          <a:xfrm>
            <a:off x="4572000" y="3429000"/>
            <a:ext cx="4424516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9000" y="0"/>
            <a:ext cx="1905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15: Learning to enjoy god’s ways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304800"/>
            <a:ext cx="4343400" cy="35394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CE7908"/>
                </a:solidFill>
                <a:latin typeface="Imprint MT Shadow" pitchFamily="82" charset="0"/>
                <a:ea typeface="+mn-ea"/>
              </a:rPr>
              <a:t>It is up to us as parents (both spiritual and physical) to show them, with our lives and choices, that following God is the “sweetest” life possible.</a:t>
            </a:r>
          </a:p>
        </p:txBody>
      </p:sp>
      <p:pic>
        <p:nvPicPr>
          <p:cNvPr id="14339" name="Picture 3" descr="C:\Users\Candra Poitras\Pictures\header_FamilyEatingFruit_1e3e_header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4267200"/>
            <a:ext cx="4905375" cy="2428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0" name="Picture 4" descr="C:\Users\Candra Poitras\Pictures\parents_as_spiritual_leaders_faith_begins_at_home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43608">
            <a:off x="4669602" y="2472392"/>
            <a:ext cx="4210684" cy="3182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xmlns:p14="http://schemas.microsoft.com/office/powerpoint/2010/main">
    <p:wipe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9000" y="0"/>
            <a:ext cx="1905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15: Learning to enjoy god’s ways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" y="228600"/>
            <a:ext cx="3733800" cy="4031873"/>
          </a:xfrm>
          <a:prstGeom prst="rect">
            <a:avLst/>
          </a:prstGeom>
          <a:solidFill>
            <a:srgbClr val="EDC727"/>
          </a:solidFill>
          <a:ln w="76200">
            <a:solidFill>
              <a:srgbClr val="760076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b="1">
                <a:solidFill>
                  <a:srgbClr val="760076"/>
                </a:solidFill>
                <a:latin typeface="Imprint MT Shadow" charset="0"/>
              </a:rPr>
              <a:t>After they have personally experienced the goodness of God (they have </a:t>
            </a:r>
            <a:r>
              <a:rPr lang="ja-JP" altLang="en-US" sz="3200" b="1">
                <a:solidFill>
                  <a:srgbClr val="760076"/>
                </a:solidFill>
                <a:latin typeface="Imprint MT Shadow" charset="0"/>
              </a:rPr>
              <a:t>“</a:t>
            </a:r>
            <a:r>
              <a:rPr lang="en-US" sz="3200" b="1">
                <a:solidFill>
                  <a:srgbClr val="760076"/>
                </a:solidFill>
                <a:latin typeface="Imprint MT Shadow" charset="0"/>
              </a:rPr>
              <a:t>tasted</a:t>
            </a:r>
            <a:r>
              <a:rPr lang="ja-JP" altLang="en-US" sz="3200" b="1">
                <a:solidFill>
                  <a:srgbClr val="760076"/>
                </a:solidFill>
                <a:latin typeface="Imprint MT Shadow" charset="0"/>
              </a:rPr>
              <a:t>”</a:t>
            </a:r>
            <a:r>
              <a:rPr lang="en-US" sz="3200" b="1">
                <a:solidFill>
                  <a:srgbClr val="760076"/>
                </a:solidFill>
                <a:latin typeface="Imprint MT Shadow" charset="0"/>
              </a:rPr>
              <a:t> for themselves), they will want more and more. </a:t>
            </a:r>
          </a:p>
        </p:txBody>
      </p:sp>
      <p:sp>
        <p:nvSpPr>
          <p:cNvPr id="5" name="Rectangle 4"/>
          <p:cNvSpPr/>
          <p:nvPr/>
        </p:nvSpPr>
        <p:spPr>
          <a:xfrm>
            <a:off x="4648200" y="2590800"/>
            <a:ext cx="4191000" cy="4031873"/>
          </a:xfrm>
          <a:prstGeom prst="rect">
            <a:avLst/>
          </a:prstGeom>
          <a:solidFill>
            <a:srgbClr val="760076"/>
          </a:solidFill>
          <a:ln w="76200">
            <a:solidFill>
              <a:srgbClr val="EDC727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EDC727"/>
                </a:solidFill>
                <a:latin typeface="Imprint MT Shadow" pitchFamily="82" charset="0"/>
                <a:ea typeface="+mn-ea"/>
              </a:rPr>
              <a:t>When children follow the example of their leaders, and they discover that God is </a:t>
            </a:r>
            <a:r>
              <a:rPr lang="en-US" sz="3200" b="1" i="1" dirty="0">
                <a:solidFill>
                  <a:srgbClr val="EDC727"/>
                </a:solidFill>
                <a:latin typeface="Imprint MT Shadow" pitchFamily="82" charset="0"/>
                <a:ea typeface="+mn-ea"/>
              </a:rPr>
              <a:t>good</a:t>
            </a:r>
            <a:r>
              <a:rPr lang="en-US" sz="3200" b="1" dirty="0">
                <a:solidFill>
                  <a:srgbClr val="EDC727"/>
                </a:solidFill>
                <a:latin typeface="Imprint MT Shadow" pitchFamily="82" charset="0"/>
                <a:ea typeface="+mn-ea"/>
              </a:rPr>
              <a:t>, they will continue this dedication throughout their lives.</a:t>
            </a:r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9000" y="0"/>
            <a:ext cx="1905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15: Learning to enjoy god’s ways</a:t>
            </a:r>
          </a:p>
        </p:txBody>
      </p:sp>
      <p:sp>
        <p:nvSpPr>
          <p:cNvPr id="4" name="Rectangle 3"/>
          <p:cNvSpPr/>
          <p:nvPr/>
        </p:nvSpPr>
        <p:spPr>
          <a:xfrm>
            <a:off x="152400" y="152400"/>
            <a:ext cx="6172199" cy="1200329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600" b="1" u="sng" dirty="0">
                <a:solidFill>
                  <a:srgbClr val="D24E04"/>
                </a:solidFill>
                <a:latin typeface="Imprint MT Shadow" pitchFamily="82" charset="0"/>
                <a:ea typeface="+mn-ea"/>
              </a:rPr>
              <a:t>Discipline in the Sunday School Class</a:t>
            </a:r>
            <a:endParaRPr lang="en-US" sz="3600" b="1" dirty="0">
              <a:solidFill>
                <a:srgbClr val="D24E04"/>
              </a:solidFill>
              <a:latin typeface="Imprint MT Shadow" pitchFamily="82" charset="0"/>
              <a:ea typeface="+mn-e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1981200"/>
            <a:ext cx="5181600" cy="2062103"/>
          </a:xfrm>
          <a:prstGeom prst="rect">
            <a:avLst/>
          </a:prstGeom>
          <a:solidFill>
            <a:srgbClr val="FFFFCC"/>
          </a:solidFill>
          <a:ln w="76200">
            <a:solidFill>
              <a:srgbClr val="D24E04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b="1">
                <a:solidFill>
                  <a:srgbClr val="0070A2"/>
                </a:solidFill>
                <a:latin typeface="Imprint MT Shadow" charset="0"/>
              </a:rPr>
              <a:t>Discipline is </a:t>
            </a:r>
            <a:r>
              <a:rPr lang="en-US" sz="3200" b="1" i="1">
                <a:solidFill>
                  <a:srgbClr val="0070A2"/>
                </a:solidFill>
                <a:latin typeface="Imprint MT Shadow" charset="0"/>
              </a:rPr>
              <a:t>not</a:t>
            </a:r>
            <a:r>
              <a:rPr lang="en-US" sz="3200" b="1">
                <a:solidFill>
                  <a:srgbClr val="0070A2"/>
                </a:solidFill>
                <a:latin typeface="Imprint MT Shadow" charset="0"/>
              </a:rPr>
              <a:t> punishment!  This point must be clear.  Discipline is </a:t>
            </a:r>
            <a:r>
              <a:rPr lang="ja-JP" altLang="en-US" sz="3200" b="1">
                <a:solidFill>
                  <a:srgbClr val="0070A2"/>
                </a:solidFill>
                <a:latin typeface="Imprint MT Shadow" charset="0"/>
              </a:rPr>
              <a:t>“</a:t>
            </a:r>
            <a:r>
              <a:rPr lang="en-US" sz="3200" b="1">
                <a:solidFill>
                  <a:srgbClr val="0070A2"/>
                </a:solidFill>
                <a:latin typeface="Imprint MT Shadow" charset="0"/>
              </a:rPr>
              <a:t>control," not </a:t>
            </a:r>
            <a:r>
              <a:rPr lang="ja-JP" altLang="en-US" sz="3200" b="1">
                <a:solidFill>
                  <a:srgbClr val="0070A2"/>
                </a:solidFill>
                <a:latin typeface="Imprint MT Shadow" charset="0"/>
              </a:rPr>
              <a:t>“</a:t>
            </a:r>
            <a:r>
              <a:rPr lang="en-US" sz="3200" b="1">
                <a:solidFill>
                  <a:srgbClr val="0070A2"/>
                </a:solidFill>
                <a:latin typeface="Imprint MT Shadow" charset="0"/>
              </a:rPr>
              <a:t>force."</a:t>
            </a:r>
          </a:p>
        </p:txBody>
      </p:sp>
      <p:sp>
        <p:nvSpPr>
          <p:cNvPr id="6" name="Rectangle 5"/>
          <p:cNvSpPr/>
          <p:nvPr/>
        </p:nvSpPr>
        <p:spPr>
          <a:xfrm>
            <a:off x="2895600" y="4495800"/>
            <a:ext cx="5943600" cy="2062103"/>
          </a:xfrm>
          <a:prstGeom prst="rect">
            <a:avLst/>
          </a:prstGeom>
          <a:solidFill>
            <a:srgbClr val="D24E04"/>
          </a:solidFill>
          <a:ln w="76200">
            <a:solidFill>
              <a:srgbClr val="0070A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FFFFCC"/>
                </a:solidFill>
                <a:latin typeface="Imprint MT Shadow" pitchFamily="82" charset="0"/>
                <a:ea typeface="+mn-ea"/>
              </a:rPr>
              <a:t>As a dedicated Christian educator, we must strive to use every means to keep our children involved and interested.</a:t>
            </a:r>
          </a:p>
        </p:txBody>
      </p:sp>
    </p:spTree>
  </p:cSld>
  <p:clrMapOvr>
    <a:masterClrMapping/>
  </p:clrMapOvr>
  <p:transition xmlns:p14="http://schemas.microsoft.com/office/powerpoint/2010/main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9000" y="0"/>
            <a:ext cx="1905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15: Learning to enjoy god’s ways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52400" y="152400"/>
            <a:ext cx="7391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defRPr/>
            </a:pPr>
            <a:r>
              <a:rPr lang="en-US" sz="3200" b="1" dirty="0">
                <a:solidFill>
                  <a:srgbClr val="760076"/>
                </a:solidFill>
                <a:latin typeface="Imprint MT Shadow" pitchFamily="82" charset="0"/>
                <a:ea typeface="Times New Roman" pitchFamily="18" charset="0"/>
                <a:cs typeface="Times New Roman" pitchFamily="18" charset="0"/>
              </a:rPr>
              <a:t>1.  Do not expect adult behavior out of younger students.</a:t>
            </a:r>
            <a:endParaRPr lang="en-US" sz="3200" b="1" dirty="0">
              <a:solidFill>
                <a:srgbClr val="760076"/>
              </a:solidFill>
              <a:latin typeface="Imprint MT Shadow" pitchFamily="82" charset="0"/>
              <a:ea typeface="+mn-ea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85800" y="1447800"/>
            <a:ext cx="7924800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solidFill>
                  <a:srgbClr val="CE7908"/>
                </a:solidFill>
                <a:latin typeface="Imprint MT Shadow" pitchFamily="82" charset="0"/>
                <a:ea typeface="Times"/>
                <a:cs typeface="Times New Roman" pitchFamily="18" charset="0"/>
              </a:rPr>
              <a:t>Children will pay attention for a short time (approximately one minute per year of age).  This is talking about their ability to listen, not play.  </a:t>
            </a:r>
          </a:p>
          <a:p>
            <a:pPr eaLnBrk="0" hangingPunct="0">
              <a:buFontTx/>
              <a:buChar char="•"/>
              <a:tabLst>
                <a:tab pos="228600" algn="l"/>
              </a:tabLst>
              <a:defRPr/>
            </a:pPr>
            <a:endParaRPr lang="en-US" sz="1000" b="1" dirty="0">
              <a:latin typeface="Imprint MT Shadow" pitchFamily="82" charset="0"/>
              <a:ea typeface="+mn-ea"/>
            </a:endParaRPr>
          </a:p>
          <a:p>
            <a:pPr lvl="1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solidFill>
                  <a:srgbClr val="760076"/>
                </a:solidFill>
                <a:latin typeface="Imprint MT Shadow" pitchFamily="82" charset="0"/>
                <a:ea typeface="Times"/>
                <a:cs typeface="Times New Roman" pitchFamily="18" charset="0"/>
              </a:rPr>
              <a:t>God gave all children, of every race and tongue, a built-in need to move. They cannot sit still for long. If they are not interested or doing something, they will fall asleep.</a:t>
            </a:r>
            <a:endParaRPr lang="en-US" sz="3200" b="1" dirty="0">
              <a:solidFill>
                <a:srgbClr val="760076"/>
              </a:solidFill>
              <a:latin typeface="Imprint MT Shadow" pitchFamily="82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239000" y="0"/>
            <a:ext cx="1905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15: Learning to enjoy god’s ways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62000" y="1752600"/>
            <a:ext cx="75438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0" hangingPunct="0">
              <a:defRPr/>
            </a:pPr>
            <a:r>
              <a:rPr lang="en-US" sz="5400" b="1" i="1" dirty="0">
                <a:solidFill>
                  <a:srgbClr val="0070A2"/>
                </a:solidFill>
                <a:latin typeface="Imprint MT Shadow" pitchFamily="82" charset="0"/>
                <a:ea typeface="Times New Roman" pitchFamily="18" charset="0"/>
                <a:cs typeface="Times New Roman" pitchFamily="18" charset="0"/>
              </a:rPr>
              <a:t>“Train up a child in the way he should go;</a:t>
            </a:r>
            <a:endParaRPr lang="en-US" sz="5400" dirty="0">
              <a:solidFill>
                <a:srgbClr val="0070A2"/>
              </a:solidFill>
              <a:latin typeface="Imprint MT Shadow" pitchFamily="82" charset="0"/>
              <a:ea typeface="+mn-ea"/>
            </a:endParaRPr>
          </a:p>
          <a:p>
            <a:pPr algn="ctr" eaLnBrk="0" hangingPunct="0">
              <a:defRPr/>
            </a:pPr>
            <a:r>
              <a:rPr lang="en-US" sz="5400" b="1" i="1" dirty="0">
                <a:solidFill>
                  <a:srgbClr val="0070A2"/>
                </a:solidFill>
                <a:latin typeface="Imprint MT Shadow" pitchFamily="82" charset="0"/>
                <a:ea typeface="Times New Roman" pitchFamily="18" charset="0"/>
                <a:cs typeface="Times New Roman" pitchFamily="18" charset="0"/>
              </a:rPr>
              <a:t>and when he is old, he will not depart from it”</a:t>
            </a:r>
            <a:endParaRPr lang="en-US" sz="5400" dirty="0">
              <a:solidFill>
                <a:srgbClr val="0070A2"/>
              </a:solidFill>
              <a:latin typeface="Imprint MT Shadow" pitchFamily="82" charset="0"/>
              <a:ea typeface="+mn-ea"/>
            </a:endParaRPr>
          </a:p>
          <a:p>
            <a:pPr algn="ctr" eaLnBrk="0" hangingPunct="0">
              <a:defRPr/>
            </a:pPr>
            <a:r>
              <a:rPr lang="en-US" sz="5400" b="1" dirty="0">
                <a:solidFill>
                  <a:srgbClr val="0070A2"/>
                </a:solidFill>
                <a:latin typeface="Imprint MT Shadow" pitchFamily="82" charset="0"/>
                <a:ea typeface="Times"/>
                <a:cs typeface="Times New Roman" pitchFamily="18" charset="0"/>
              </a:rPr>
              <a:t>(Proverbs 22:6).</a:t>
            </a:r>
            <a:endParaRPr lang="en-US" sz="5400" dirty="0">
              <a:solidFill>
                <a:srgbClr val="0070A2"/>
              </a:solidFill>
              <a:latin typeface="Imprint MT Shadow" pitchFamily="82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9000" y="0"/>
            <a:ext cx="1905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15: Learning to enjoy god’s ways</a:t>
            </a:r>
          </a:p>
        </p:txBody>
      </p:sp>
      <p:sp>
        <p:nvSpPr>
          <p:cNvPr id="4" name="Rectangle 3"/>
          <p:cNvSpPr/>
          <p:nvPr/>
        </p:nvSpPr>
        <p:spPr>
          <a:xfrm>
            <a:off x="152400" y="152400"/>
            <a:ext cx="4267200" cy="403187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D24E04"/>
                </a:solidFill>
                <a:latin typeface="Imprint MT Shadow" pitchFamily="82" charset="0"/>
                <a:ea typeface="+mn-ea"/>
              </a:rPr>
              <a:t>As Christian educators, we are not just imparting knowledge, but developing lifelong practices that will make a tremendous difference in how our students think and act.</a:t>
            </a:r>
          </a:p>
        </p:txBody>
      </p:sp>
      <p:sp>
        <p:nvSpPr>
          <p:cNvPr id="5" name="Rectangle 4"/>
          <p:cNvSpPr/>
          <p:nvPr/>
        </p:nvSpPr>
        <p:spPr>
          <a:xfrm>
            <a:off x="4648200" y="3581400"/>
            <a:ext cx="4267200" cy="304698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760076"/>
                </a:solidFill>
                <a:latin typeface="Imprint MT Shadow" pitchFamily="82" charset="0"/>
                <a:ea typeface="+mn-ea"/>
              </a:rPr>
              <a:t>Our goal is to lead them to </a:t>
            </a:r>
            <a:r>
              <a:rPr lang="en-US" sz="3200" b="1" i="1" dirty="0">
                <a:solidFill>
                  <a:srgbClr val="760076"/>
                </a:solidFill>
                <a:latin typeface="Imprint MT Shadow" pitchFamily="82" charset="0"/>
                <a:ea typeface="+mn-ea"/>
              </a:rPr>
              <a:t>love </a:t>
            </a:r>
            <a:r>
              <a:rPr lang="en-US" sz="3200" b="1" dirty="0">
                <a:solidFill>
                  <a:srgbClr val="760076"/>
                </a:solidFill>
                <a:latin typeface="Imprint MT Shadow" pitchFamily="82" charset="0"/>
                <a:ea typeface="+mn-ea"/>
              </a:rPr>
              <a:t>what they learn and to </a:t>
            </a:r>
            <a:r>
              <a:rPr lang="en-US" sz="3200" b="1" i="1" dirty="0">
                <a:solidFill>
                  <a:srgbClr val="760076"/>
                </a:solidFill>
                <a:latin typeface="Imprint MT Shadow" pitchFamily="82" charset="0"/>
                <a:ea typeface="+mn-ea"/>
              </a:rPr>
              <a:t>live</a:t>
            </a:r>
            <a:r>
              <a:rPr lang="en-US" sz="3200" b="1" dirty="0">
                <a:solidFill>
                  <a:srgbClr val="760076"/>
                </a:solidFill>
                <a:latin typeface="Imprint MT Shadow" pitchFamily="82" charset="0"/>
                <a:ea typeface="+mn-ea"/>
              </a:rPr>
              <a:t> it. To “train” children (and adults too) involves proper discipline. </a:t>
            </a:r>
          </a:p>
        </p:txBody>
      </p:sp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9000" y="0"/>
            <a:ext cx="1905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15: Learning to enjoy god’s ways</a:t>
            </a:r>
          </a:p>
        </p:txBody>
      </p:sp>
      <p:sp>
        <p:nvSpPr>
          <p:cNvPr id="4" name="Rectangle 3"/>
          <p:cNvSpPr/>
          <p:nvPr/>
        </p:nvSpPr>
        <p:spPr>
          <a:xfrm>
            <a:off x="152400" y="228600"/>
            <a:ext cx="43434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ln w="3175">
                  <a:solidFill>
                    <a:sysClr val="windowText" lastClr="000000"/>
                  </a:solidFill>
                </a:ln>
                <a:solidFill>
                  <a:srgbClr val="EDC727"/>
                </a:solidFill>
                <a:latin typeface="Imprint MT Shadow" pitchFamily="82" charset="0"/>
                <a:ea typeface="+mn-ea"/>
              </a:rPr>
              <a:t>The Hebrew word for “train” means to “dedicate."  The meaning for the English word “dedicate” (according to </a:t>
            </a:r>
            <a:r>
              <a:rPr lang="en-US" sz="3200" b="1" i="1" dirty="0">
                <a:ln w="3175">
                  <a:solidFill>
                    <a:sysClr val="windowText" lastClr="000000"/>
                  </a:solidFill>
                </a:ln>
                <a:solidFill>
                  <a:srgbClr val="EDC727"/>
                </a:solidFill>
                <a:latin typeface="Imprint MT Shadow" pitchFamily="82" charset="0"/>
                <a:ea typeface="+mn-ea"/>
              </a:rPr>
              <a:t>Webster’s New World Encyclopedic Dictionary</a:t>
            </a:r>
            <a:r>
              <a:rPr lang="en-US" sz="3200" b="1" dirty="0">
                <a:ln w="3175">
                  <a:solidFill>
                    <a:sysClr val="windowText" lastClr="000000"/>
                  </a:solidFill>
                </a:ln>
                <a:solidFill>
                  <a:srgbClr val="EDC727"/>
                </a:solidFill>
                <a:latin typeface="Imprint MT Shadow" pitchFamily="82" charset="0"/>
                <a:ea typeface="+mn-ea"/>
              </a:rPr>
              <a:t>) is “to devote to a serious purpose."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800600" y="1600200"/>
            <a:ext cx="41148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D24E04"/>
                </a:solidFill>
                <a:latin typeface="Imprint MT Shadow" pitchFamily="82" charset="0"/>
                <a:ea typeface="Times"/>
                <a:cs typeface="Times New Roman" pitchFamily="18" charset="0"/>
              </a:rPr>
              <a:t>Solomon's writing tells us that we should take the ways of the Lord seriously, and be sure that our children/followers are devoted to walking in them. Any type of “dedication” requires “discipline.”</a:t>
            </a:r>
            <a:endParaRPr lang="en-US" sz="3200" b="1" dirty="0">
              <a:ln>
                <a:solidFill>
                  <a:sysClr val="windowText" lastClr="000000"/>
                </a:solidFill>
              </a:ln>
              <a:solidFill>
                <a:srgbClr val="D24E04"/>
              </a:solidFill>
              <a:latin typeface="Imprint MT Shadow" pitchFamily="82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wipe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9000" y="0"/>
            <a:ext cx="1905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15: Learning to enjoy god’s ways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0"/>
            <a:ext cx="70866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eaLnBrk="0" hangingPunct="0"/>
            <a:r>
              <a:rPr lang="en-US" sz="3200" b="1" u="sng">
                <a:solidFill>
                  <a:srgbClr val="FFFFCC"/>
                </a:solidFill>
                <a:latin typeface="Imprint MT Shadow" charset="0"/>
                <a:cs typeface="Times" charset="0"/>
              </a:rPr>
              <a:t>What Does </a:t>
            </a:r>
            <a:r>
              <a:rPr lang="ja-JP" altLang="en-US" sz="3200" b="1" u="sng">
                <a:solidFill>
                  <a:srgbClr val="FFFFCC"/>
                </a:solidFill>
                <a:latin typeface="Imprint MT Shadow" charset="0"/>
                <a:cs typeface="Times" charset="0"/>
              </a:rPr>
              <a:t>“</a:t>
            </a:r>
            <a:r>
              <a:rPr lang="en-US" sz="3200" b="1" u="sng">
                <a:solidFill>
                  <a:srgbClr val="FFFFCC"/>
                </a:solidFill>
                <a:latin typeface="Imprint MT Shadow" charset="0"/>
                <a:cs typeface="Times" charset="0"/>
              </a:rPr>
              <a:t>Discipline</a:t>
            </a:r>
            <a:r>
              <a:rPr lang="ja-JP" altLang="en-US" sz="3200" b="1" u="sng">
                <a:solidFill>
                  <a:srgbClr val="FFFFCC"/>
                </a:solidFill>
                <a:latin typeface="Imprint MT Shadow" charset="0"/>
                <a:cs typeface="Times" charset="0"/>
              </a:rPr>
              <a:t>”</a:t>
            </a:r>
            <a:r>
              <a:rPr lang="en-US" sz="3200" b="1" u="sng">
                <a:solidFill>
                  <a:srgbClr val="FFFFCC"/>
                </a:solidFill>
                <a:latin typeface="Imprint MT Shadow" charset="0"/>
                <a:cs typeface="Times" charset="0"/>
              </a:rPr>
              <a:t> Have to Do with </a:t>
            </a:r>
            <a:r>
              <a:rPr lang="ja-JP" altLang="en-US" sz="3200" b="1" u="sng">
                <a:solidFill>
                  <a:srgbClr val="FFFFCC"/>
                </a:solidFill>
                <a:latin typeface="Imprint MT Shadow" charset="0"/>
                <a:cs typeface="Times" charset="0"/>
              </a:rPr>
              <a:t>“</a:t>
            </a:r>
            <a:r>
              <a:rPr lang="en-US" sz="3200" b="1" u="sng">
                <a:solidFill>
                  <a:srgbClr val="FFFFCC"/>
                </a:solidFill>
                <a:latin typeface="Imprint MT Shadow" charset="0"/>
                <a:cs typeface="Times" charset="0"/>
              </a:rPr>
              <a:t>Training</a:t>
            </a:r>
            <a:r>
              <a:rPr lang="ja-JP" altLang="en-US" sz="3200" b="1" u="sng">
                <a:solidFill>
                  <a:srgbClr val="FFFFCC"/>
                </a:solidFill>
                <a:latin typeface="Imprint MT Shadow" charset="0"/>
                <a:cs typeface="Times" charset="0"/>
              </a:rPr>
              <a:t>”</a:t>
            </a:r>
            <a:r>
              <a:rPr lang="en-US" sz="3200" b="1" u="sng">
                <a:solidFill>
                  <a:srgbClr val="FFFFCC"/>
                </a:solidFill>
                <a:latin typeface="Imprint MT Shadow" charset="0"/>
                <a:cs typeface="Times" charset="0"/>
              </a:rPr>
              <a:t>?</a:t>
            </a:r>
            <a:endParaRPr lang="en-US" sz="3200" b="1">
              <a:solidFill>
                <a:srgbClr val="FFFFCC"/>
              </a:solidFill>
              <a:latin typeface="Imprint MT Shadow" charset="0"/>
              <a:cs typeface="Times" charset="0"/>
            </a:endParaRPr>
          </a:p>
          <a:p>
            <a:pPr eaLnBrk="0" hangingPunct="0"/>
            <a:endParaRPr lang="en-US" sz="3200">
              <a:solidFill>
                <a:srgbClr val="FFFFCC"/>
              </a:solidFill>
              <a:latin typeface="Imprint MT Shadow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066800"/>
            <a:ext cx="7467600" cy="255454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760076"/>
                </a:solidFill>
                <a:latin typeface="Imprint MT Shadow" pitchFamily="82" charset="0"/>
                <a:ea typeface="+mn-ea"/>
              </a:rPr>
              <a:t>How do you “train” an athlete From an early age, he spends time developing muscles, learning special skills, and constantly improving the methods and practices of his chosen sport. </a:t>
            </a:r>
          </a:p>
        </p:txBody>
      </p:sp>
      <p:sp>
        <p:nvSpPr>
          <p:cNvPr id="5" name="Rectangle 4"/>
          <p:cNvSpPr/>
          <p:nvPr/>
        </p:nvSpPr>
        <p:spPr>
          <a:xfrm>
            <a:off x="1752600" y="3810000"/>
            <a:ext cx="7391400" cy="304698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0070A2"/>
                </a:solidFill>
                <a:latin typeface="Imprint MT Shadow" pitchFamily="82" charset="0"/>
                <a:ea typeface="+mn-ea"/>
              </a:rPr>
              <a:t>His devotion to his sport costs something.  He does not play around as other children do, but spends many hours daily working, usually with a coach. He focuses his whole life on achieving his goal of being the best in his field.</a:t>
            </a:r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9000" y="0"/>
            <a:ext cx="1905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15: Learning to enjoy god’s ways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524000"/>
            <a:ext cx="88392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ln w="3175">
                  <a:solidFill>
                    <a:sysClr val="windowText" lastClr="000000"/>
                  </a:solidFill>
                </a:ln>
                <a:solidFill>
                  <a:srgbClr val="760076"/>
                </a:solidFill>
                <a:latin typeface="Imprint MT Shadow" pitchFamily="82" charset="0"/>
                <a:ea typeface="+mn-ea"/>
              </a:rPr>
              <a:t>This type of dedication and devotion requires discipline.  </a:t>
            </a:r>
            <a:r>
              <a:rPr lang="en-US" sz="3600" b="1" i="1" dirty="0">
                <a:ln w="3175">
                  <a:solidFill>
                    <a:sysClr val="windowText" lastClr="000000"/>
                  </a:solidFill>
                </a:ln>
                <a:solidFill>
                  <a:srgbClr val="760076"/>
                </a:solidFill>
                <a:latin typeface="Imprint MT Shadow" pitchFamily="82" charset="0"/>
                <a:ea typeface="+mn-ea"/>
              </a:rPr>
              <a:t>Webster’s Encyclopedic Dictionary</a:t>
            </a:r>
            <a:r>
              <a:rPr lang="en-US" sz="3600" b="1" dirty="0">
                <a:ln w="3175">
                  <a:solidFill>
                    <a:sysClr val="windowText" lastClr="000000"/>
                  </a:solidFill>
                </a:ln>
                <a:solidFill>
                  <a:srgbClr val="760076"/>
                </a:solidFill>
                <a:latin typeface="Imprint MT Shadow" pitchFamily="82" charset="0"/>
                <a:ea typeface="+mn-ea"/>
              </a:rPr>
              <a:t> defines “discipline” as several things: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990600" y="3962400"/>
            <a:ext cx="74676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CE7908"/>
                </a:solidFill>
                <a:latin typeface="Imprint MT Shadow" pitchFamily="82" charset="0"/>
                <a:ea typeface="Times"/>
                <a:cs typeface="Times New Roman" pitchFamily="18" charset="0"/>
              </a:rPr>
              <a:t>The training of the mind and character</a:t>
            </a:r>
            <a:endParaRPr lang="en-US" sz="3200" b="1" dirty="0">
              <a:ln>
                <a:solidFill>
                  <a:sysClr val="windowText" lastClr="000000"/>
                </a:solidFill>
              </a:ln>
              <a:solidFill>
                <a:srgbClr val="CE7908"/>
              </a:solidFill>
              <a:latin typeface="Imprint MT Shadow" pitchFamily="82" charset="0"/>
              <a:ea typeface="+mn-ea"/>
            </a:endParaRPr>
          </a:p>
          <a:p>
            <a:pPr lvl="1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760076"/>
                </a:solidFill>
                <a:latin typeface="Imprint MT Shadow" pitchFamily="82" charset="0"/>
                <a:ea typeface="Times"/>
                <a:cs typeface="Times New Roman" pitchFamily="18" charset="0"/>
              </a:rPr>
              <a:t>A mode of life in accordance with rules</a:t>
            </a:r>
            <a:endParaRPr lang="en-US" sz="3200" b="1" dirty="0">
              <a:ln>
                <a:solidFill>
                  <a:sysClr val="windowText" lastClr="000000"/>
                </a:solidFill>
              </a:ln>
              <a:solidFill>
                <a:srgbClr val="760076"/>
              </a:solidFill>
              <a:latin typeface="Imprint MT Shadow" pitchFamily="82" charset="0"/>
              <a:ea typeface="+mn-ea"/>
            </a:endParaRPr>
          </a:p>
          <a:p>
            <a:pPr lvl="2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CE7908"/>
                </a:solidFill>
                <a:latin typeface="Imprint MT Shadow" pitchFamily="82" charset="0"/>
                <a:ea typeface="Times"/>
                <a:cs typeface="Times New Roman" pitchFamily="18" charset="0"/>
              </a:rPr>
              <a:t>Self-control</a:t>
            </a:r>
            <a:endParaRPr lang="en-US" sz="3200" b="1" dirty="0">
              <a:ln>
                <a:solidFill>
                  <a:sysClr val="windowText" lastClr="000000"/>
                </a:solidFill>
              </a:ln>
              <a:solidFill>
                <a:srgbClr val="CE7908"/>
              </a:solidFill>
              <a:latin typeface="Imprint MT Shadow" pitchFamily="82" charset="0"/>
              <a:ea typeface="+mn-ea"/>
            </a:endParaRPr>
          </a:p>
          <a:p>
            <a:pPr lvl="3" eaLnBrk="0" hangingPunct="0">
              <a:buFontTx/>
              <a:buChar char="•"/>
              <a:tabLst>
                <a:tab pos="228600" algn="l"/>
              </a:tabLst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760076"/>
                </a:solidFill>
                <a:latin typeface="Imprint MT Shadow" pitchFamily="82" charset="0"/>
                <a:ea typeface="Times"/>
                <a:cs typeface="Times New Roman" pitchFamily="18" charset="0"/>
              </a:rPr>
              <a:t>Control, order, obedience to rules</a:t>
            </a:r>
            <a:endParaRPr lang="en-US" sz="3200" b="1" dirty="0">
              <a:ln>
                <a:solidFill>
                  <a:sysClr val="windowText" lastClr="000000"/>
                </a:solidFill>
              </a:ln>
              <a:solidFill>
                <a:srgbClr val="760076"/>
              </a:solidFill>
              <a:latin typeface="Imprint MT Shadow" pitchFamily="82" charset="0"/>
              <a:ea typeface="+mn-ea"/>
            </a:endParaRPr>
          </a:p>
        </p:txBody>
      </p:sp>
    </p:spTree>
  </p:cSld>
  <p:clrMapOvr>
    <a:masterClrMapping/>
  </p:clrMapOvr>
  <p:transition xmlns:p14="http://schemas.microsoft.com/office/powerpoint/2010/main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9000" y="0"/>
            <a:ext cx="1905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15: Learning to enjoy god’s ways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" y="228600"/>
            <a:ext cx="43434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ln>
                  <a:solidFill>
                    <a:sysClr val="windowText" lastClr="000000"/>
                  </a:solidFill>
                </a:ln>
                <a:solidFill>
                  <a:srgbClr val="FFFFCC"/>
                </a:solidFill>
                <a:latin typeface="Imprint MT Shadow" pitchFamily="82" charset="0"/>
                <a:ea typeface="+mn-ea"/>
              </a:rPr>
              <a:t>Without proper self-discipline, an athlete cannot be trained. Unless he has a sense of the importance of what he is doing, he wastes the coach's time.</a:t>
            </a:r>
          </a:p>
        </p:txBody>
      </p:sp>
      <p:pic>
        <p:nvPicPr>
          <p:cNvPr id="9219" name="Picture 3" descr="C:\Users\Candra Poitras\Pictures\athlete[1]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90683">
            <a:off x="4126738" y="3260013"/>
            <a:ext cx="4726904" cy="31463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xmlns:p14="http://schemas.microsoft.com/office/powerpoint/2010/main">
    <p:wipe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9000" y="0"/>
            <a:ext cx="1905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15: Learning to enjoy god’s ways</a:t>
            </a:r>
          </a:p>
        </p:txBody>
      </p:sp>
      <p:sp>
        <p:nvSpPr>
          <p:cNvPr id="4" name="Rectangle 3"/>
          <p:cNvSpPr/>
          <p:nvPr/>
        </p:nvSpPr>
        <p:spPr>
          <a:xfrm>
            <a:off x="152400" y="152400"/>
            <a:ext cx="4191000" cy="3539430"/>
          </a:xfrm>
          <a:prstGeom prst="rect">
            <a:avLst/>
          </a:prstGeom>
          <a:solidFill>
            <a:srgbClr val="0070A2"/>
          </a:solidFill>
          <a:ln w="76200">
            <a:solidFill>
              <a:srgbClr val="EDC727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EDC727"/>
                </a:solidFill>
                <a:latin typeface="Imprint MT Shadow" pitchFamily="82" charset="0"/>
                <a:ea typeface="+mn-ea"/>
              </a:rPr>
              <a:t>Many times, other things pull at his time and attention. But if he really wants to succeed, he will remain focused and refuse to be diverted.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4648200" y="3048000"/>
            <a:ext cx="4191000" cy="3539430"/>
          </a:xfrm>
          <a:prstGeom prst="rect">
            <a:avLst/>
          </a:prstGeom>
          <a:solidFill>
            <a:srgbClr val="EDC727"/>
          </a:solidFill>
          <a:ln w="76200">
            <a:solidFill>
              <a:srgbClr val="0070A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0070A2"/>
                </a:solidFill>
                <a:latin typeface="Imprint MT Shadow" pitchFamily="82" charset="0"/>
                <a:ea typeface="+mn-ea"/>
              </a:rPr>
              <a:t>We admire this extremely self-disciplined lifestyle when we see these dedicated people achieve great accomplishments.</a:t>
            </a:r>
          </a:p>
        </p:txBody>
      </p:sp>
    </p:spTree>
  </p:cSld>
  <p:clrMapOvr>
    <a:masterClrMapping/>
  </p:clrMapOvr>
  <p:transition xmlns:p14="http://schemas.microsoft.com/office/powerpoint/2010/main">
    <p:wipe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39000" y="0"/>
            <a:ext cx="190500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>
              <a:defRPr/>
            </a:pPr>
            <a:r>
              <a:rPr lang="en-US" sz="1200" b="1" dirty="0">
                <a:solidFill>
                  <a:srgbClr val="0070A2"/>
                </a:solidFill>
                <a:latin typeface="Stencil" pitchFamily="82" charset="0"/>
                <a:ea typeface="+mn-ea"/>
              </a:rPr>
              <a:t>Lesson 15: Learning to enjoy god’s ways</a:t>
            </a:r>
          </a:p>
        </p:txBody>
      </p:sp>
      <p:sp>
        <p:nvSpPr>
          <p:cNvPr id="4" name="Rectangle 3"/>
          <p:cNvSpPr/>
          <p:nvPr/>
        </p:nvSpPr>
        <p:spPr>
          <a:xfrm>
            <a:off x="152400" y="152400"/>
            <a:ext cx="7620000" cy="206210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200" b="1" dirty="0">
                <a:solidFill>
                  <a:srgbClr val="760076"/>
                </a:solidFill>
                <a:latin typeface="Imprint MT Shadow" pitchFamily="82" charset="0"/>
                <a:ea typeface="+mn-ea"/>
              </a:rPr>
              <a:t>Why is it that we assume that the “training” of a child in the ways of God requires less than this single-minded dedication?</a:t>
            </a:r>
          </a:p>
        </p:txBody>
      </p:sp>
      <p:sp>
        <p:nvSpPr>
          <p:cNvPr id="5" name="Rectangle 4"/>
          <p:cNvSpPr/>
          <p:nvPr/>
        </p:nvSpPr>
        <p:spPr>
          <a:xfrm>
            <a:off x="914400" y="2514600"/>
            <a:ext cx="7315200" cy="2062103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200" b="1" dirty="0">
                <a:solidFill>
                  <a:srgbClr val="D24E04"/>
                </a:solidFill>
                <a:latin typeface="Imprint MT Shadow" pitchFamily="82" charset="0"/>
                <a:ea typeface="+mn-ea"/>
              </a:rPr>
              <a:t>To “train” a child (whether your physical baby or a spiritual one), you must understand how serious and important your work is.</a:t>
            </a:r>
          </a:p>
        </p:txBody>
      </p:sp>
      <p:sp>
        <p:nvSpPr>
          <p:cNvPr id="6" name="Rectangle 5"/>
          <p:cNvSpPr/>
          <p:nvPr/>
        </p:nvSpPr>
        <p:spPr>
          <a:xfrm>
            <a:off x="2438400" y="5029200"/>
            <a:ext cx="6477000" cy="156966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sz="3200" b="1" dirty="0">
                <a:solidFill>
                  <a:srgbClr val="0070A2"/>
                </a:solidFill>
                <a:latin typeface="Imprint MT Shadow" pitchFamily="82" charset="0"/>
                <a:ea typeface="+mn-ea"/>
              </a:rPr>
              <a:t>Then, you will dedicate your life to making sure that those you teach catch your devotion and dedication.</a:t>
            </a:r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ye_bee_se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eye_bee_see</Template>
  <TotalTime>5998</TotalTime>
  <Words>946</Words>
  <Application>Microsoft Macintosh PowerPoint</Application>
  <PresentationFormat>On-screen Show (4:3)</PresentationFormat>
  <Paragraphs>56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Times New Roman</vt:lpstr>
      <vt:lpstr>Calibri</vt:lpstr>
      <vt:lpstr>Imprint MT Shadow</vt:lpstr>
      <vt:lpstr>Times</vt:lpstr>
      <vt:lpstr>eye_bee_see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Candra Poitras</dc:creator>
  <cp:lastModifiedBy>Ashton Loyd</cp:lastModifiedBy>
  <cp:revision>7</cp:revision>
  <dcterms:created xsi:type="dcterms:W3CDTF">2012-12-05T20:28:09Z</dcterms:created>
  <dcterms:modified xsi:type="dcterms:W3CDTF">2018-02-16T21:32:00Z</dcterms:modified>
</cp:coreProperties>
</file>