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E04"/>
    <a:srgbClr val="EDC727"/>
    <a:srgbClr val="CE7908"/>
    <a:srgbClr val="FFFFCC"/>
    <a:srgbClr val="0070A2"/>
    <a:srgbClr val="760076"/>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55" d="100"/>
          <a:sy n="55" d="100"/>
        </p:scale>
        <p:origin x="-3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FCCA6EB5-4403-C947-8A1F-3AFC35AC42E5}" type="slidenum">
              <a:rPr lang="en-US"/>
              <a:pPr/>
              <a:t>‹#›</a:t>
            </a:fld>
            <a:endParaRPr lang="en-US"/>
          </a:p>
        </p:txBody>
      </p:sp>
    </p:spTree>
    <p:extLst>
      <p:ext uri="{BB962C8B-B14F-4D97-AF65-F5344CB8AC3E}">
        <p14:creationId xmlns:p14="http://schemas.microsoft.com/office/powerpoint/2010/main" val="3629364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27602B6-5F52-F941-BBDB-685CBDCF1853}" type="slidenum">
              <a:rPr lang="en-US"/>
              <a:pPr/>
              <a:t>‹#›</a:t>
            </a:fld>
            <a:endParaRPr lang="en-US"/>
          </a:p>
        </p:txBody>
      </p:sp>
    </p:spTree>
    <p:extLst>
      <p:ext uri="{BB962C8B-B14F-4D97-AF65-F5344CB8AC3E}">
        <p14:creationId xmlns:p14="http://schemas.microsoft.com/office/powerpoint/2010/main" val="2036820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E700241-F609-BA4F-9C5F-490FC9486D57}" type="slidenum">
              <a:rPr lang="en-US"/>
              <a:pPr/>
              <a:t>‹#›</a:t>
            </a:fld>
            <a:endParaRPr lang="en-US"/>
          </a:p>
        </p:txBody>
      </p:sp>
    </p:spTree>
    <p:extLst>
      <p:ext uri="{BB962C8B-B14F-4D97-AF65-F5344CB8AC3E}">
        <p14:creationId xmlns:p14="http://schemas.microsoft.com/office/powerpoint/2010/main" val="91031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DF4DDFC-3501-B740-8765-162441F57602}" type="slidenum">
              <a:rPr lang="en-US"/>
              <a:pPr/>
              <a:t>‹#›</a:t>
            </a:fld>
            <a:endParaRPr lang="en-US"/>
          </a:p>
        </p:txBody>
      </p:sp>
    </p:spTree>
    <p:extLst>
      <p:ext uri="{BB962C8B-B14F-4D97-AF65-F5344CB8AC3E}">
        <p14:creationId xmlns:p14="http://schemas.microsoft.com/office/powerpoint/2010/main" val="2544040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B6CDEB5-6D0A-6A44-89B0-458B4CF35364}" type="slidenum">
              <a:rPr lang="en-US"/>
              <a:pPr/>
              <a:t>‹#›</a:t>
            </a:fld>
            <a:endParaRPr lang="en-US"/>
          </a:p>
        </p:txBody>
      </p:sp>
    </p:spTree>
    <p:extLst>
      <p:ext uri="{BB962C8B-B14F-4D97-AF65-F5344CB8AC3E}">
        <p14:creationId xmlns:p14="http://schemas.microsoft.com/office/powerpoint/2010/main" val="2467984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014DBB2-9D70-DE4D-82CD-B632A5897BCE}" type="slidenum">
              <a:rPr lang="en-US"/>
              <a:pPr/>
              <a:t>‹#›</a:t>
            </a:fld>
            <a:endParaRPr lang="en-US"/>
          </a:p>
        </p:txBody>
      </p:sp>
    </p:spTree>
    <p:extLst>
      <p:ext uri="{BB962C8B-B14F-4D97-AF65-F5344CB8AC3E}">
        <p14:creationId xmlns:p14="http://schemas.microsoft.com/office/powerpoint/2010/main" val="544461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46A5FCBE-EF5B-FA42-9D24-7BBBA3AF99AC}" type="slidenum">
              <a:rPr lang="en-US"/>
              <a:pPr/>
              <a:t>‹#›</a:t>
            </a:fld>
            <a:endParaRPr lang="en-US"/>
          </a:p>
        </p:txBody>
      </p:sp>
    </p:spTree>
    <p:extLst>
      <p:ext uri="{BB962C8B-B14F-4D97-AF65-F5344CB8AC3E}">
        <p14:creationId xmlns:p14="http://schemas.microsoft.com/office/powerpoint/2010/main" val="1856174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C4BEF8AA-2ED2-734C-9C2B-9E60D4625041}" type="slidenum">
              <a:rPr lang="en-US"/>
              <a:pPr/>
              <a:t>‹#›</a:t>
            </a:fld>
            <a:endParaRPr lang="en-US"/>
          </a:p>
        </p:txBody>
      </p:sp>
    </p:spTree>
    <p:extLst>
      <p:ext uri="{BB962C8B-B14F-4D97-AF65-F5344CB8AC3E}">
        <p14:creationId xmlns:p14="http://schemas.microsoft.com/office/powerpoint/2010/main" val="2066141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5DCEED3F-0C8B-A94F-8FC5-B3F3D22D9702}" type="slidenum">
              <a:rPr lang="en-US"/>
              <a:pPr/>
              <a:t>‹#›</a:t>
            </a:fld>
            <a:endParaRPr lang="en-US"/>
          </a:p>
        </p:txBody>
      </p:sp>
    </p:spTree>
    <p:extLst>
      <p:ext uri="{BB962C8B-B14F-4D97-AF65-F5344CB8AC3E}">
        <p14:creationId xmlns:p14="http://schemas.microsoft.com/office/powerpoint/2010/main" val="2364521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3181043-679F-6949-813E-14450DB0CDD2}" type="slidenum">
              <a:rPr lang="en-US"/>
              <a:pPr/>
              <a:t>‹#›</a:t>
            </a:fld>
            <a:endParaRPr lang="en-US"/>
          </a:p>
        </p:txBody>
      </p:sp>
    </p:spTree>
    <p:extLst>
      <p:ext uri="{BB962C8B-B14F-4D97-AF65-F5344CB8AC3E}">
        <p14:creationId xmlns:p14="http://schemas.microsoft.com/office/powerpoint/2010/main" val="2347687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D71ED64-237B-5A40-9967-780DFA01F66A}" type="slidenum">
              <a:rPr lang="en-US"/>
              <a:pPr/>
              <a:t>‹#›</a:t>
            </a:fld>
            <a:endParaRPr lang="en-US"/>
          </a:p>
        </p:txBody>
      </p:sp>
    </p:spTree>
    <p:extLst>
      <p:ext uri="{BB962C8B-B14F-4D97-AF65-F5344CB8AC3E}">
        <p14:creationId xmlns:p14="http://schemas.microsoft.com/office/powerpoint/2010/main" val="10113081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F04C6C7-030E-594F-AF27-36DF0520475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0" y="4648200"/>
            <a:ext cx="44196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rPr>
              <a:t>Lesson 17: The same old thing a brand new way</a:t>
            </a:r>
            <a:endParaRPr lang="en-US" sz="2400" b="1" dirty="0">
              <a:solidFill>
                <a:srgbClr val="760076"/>
              </a:solidFill>
              <a:latin typeface="Stencil" pitchFamily="82" charset="0"/>
              <a:ea typeface="+mn-ea"/>
            </a:endParaRPr>
          </a:p>
        </p:txBody>
      </p:sp>
      <p:sp>
        <p:nvSpPr>
          <p:cNvPr id="10" name="TextBox 9"/>
          <p:cNvSpPr txBox="1"/>
          <p:nvPr/>
        </p:nvSpPr>
        <p:spPr>
          <a:xfrm>
            <a:off x="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457200" y="3505200"/>
            <a:ext cx="8229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To spark creativity, remind yourself of your God-given gifts.  You do not have to have a college degree to take a small milk tin and make a toy motor.  However, you </a:t>
            </a:r>
            <a:r>
              <a:rPr lang="en-US" sz="3200" b="1" i="1" dirty="0">
                <a:solidFill>
                  <a:srgbClr val="760076"/>
                </a:solidFill>
                <a:latin typeface="Imprint MT Shadow" pitchFamily="82" charset="0"/>
                <a:ea typeface="+mn-ea"/>
              </a:rPr>
              <a:t>do</a:t>
            </a:r>
            <a:r>
              <a:rPr lang="en-US" sz="3200" b="1" dirty="0">
                <a:solidFill>
                  <a:srgbClr val="760076"/>
                </a:solidFill>
                <a:latin typeface="Imprint MT Shadow" pitchFamily="82" charset="0"/>
                <a:ea typeface="+mn-ea"/>
              </a:rPr>
              <a:t> have to have an imagination.  Turn on your imagination, and let it soar.</a:t>
            </a:r>
          </a:p>
        </p:txBody>
      </p:sp>
      <p:pic>
        <p:nvPicPr>
          <p:cNvPr id="12291" name="Picture 3" descr="C:\Users\Candra Poitras\Pictures\creativity[1].gif"/>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81200" y="-990600"/>
            <a:ext cx="5334000" cy="538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12291"/>
                                        </p:tgtEl>
                                        <p:attrNameLst>
                                          <p:attrName>style.visibility</p:attrName>
                                        </p:attrNameLst>
                                      </p:cBhvr>
                                      <p:to>
                                        <p:strVal val="visible"/>
                                      </p:to>
                                    </p:set>
                                    <p:animEffect transition="in" filter="wipe(down)">
                                      <p:cBhvr>
                                        <p:cTn id="25" dur="290">
                                          <p:stCondLst>
                                            <p:cond delay="0"/>
                                          </p:stCondLst>
                                        </p:cTn>
                                        <p:tgtEl>
                                          <p:spTgt spid="12291"/>
                                        </p:tgtEl>
                                      </p:cBhvr>
                                    </p:animEffect>
                                    <p:anim calcmode="lin" valueType="num">
                                      <p:cBhvr>
                                        <p:cTn id="26" dur="911" tmFilter="0,0; 0.14,0.36; 0.43,0.73; 0.71,0.91; 1.0,1.0">
                                          <p:stCondLst>
                                            <p:cond delay="0"/>
                                          </p:stCondLst>
                                        </p:cTn>
                                        <p:tgtEl>
                                          <p:spTgt spid="12291"/>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12291"/>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12291"/>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12291"/>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12291"/>
                                        </p:tgtEl>
                                        <p:attrNameLst>
                                          <p:attrName>ppt_y</p:attrName>
                                        </p:attrNameLst>
                                      </p:cBhvr>
                                      <p:tavLst>
                                        <p:tav tm="0" fmla="#ppt_y-sin(pi*$)/81">
                                          <p:val>
                                            <p:fltVal val="0"/>
                                          </p:val>
                                        </p:tav>
                                        <p:tav tm="100000">
                                          <p:val>
                                            <p:fltVal val="1"/>
                                          </p:val>
                                        </p:tav>
                                      </p:tavLst>
                                    </p:anim>
                                    <p:animScale>
                                      <p:cBhvr>
                                        <p:cTn id="31" dur="13">
                                          <p:stCondLst>
                                            <p:cond delay="325"/>
                                          </p:stCondLst>
                                        </p:cTn>
                                        <p:tgtEl>
                                          <p:spTgt spid="12291"/>
                                        </p:tgtEl>
                                      </p:cBhvr>
                                      <p:to x="100000" y="60000"/>
                                    </p:animScale>
                                    <p:animScale>
                                      <p:cBhvr>
                                        <p:cTn id="32" dur="83" decel="50000">
                                          <p:stCondLst>
                                            <p:cond delay="338"/>
                                          </p:stCondLst>
                                        </p:cTn>
                                        <p:tgtEl>
                                          <p:spTgt spid="12291"/>
                                        </p:tgtEl>
                                      </p:cBhvr>
                                      <p:to x="100000" y="100000"/>
                                    </p:animScale>
                                    <p:animScale>
                                      <p:cBhvr>
                                        <p:cTn id="33" dur="13">
                                          <p:stCondLst>
                                            <p:cond delay="656"/>
                                          </p:stCondLst>
                                        </p:cTn>
                                        <p:tgtEl>
                                          <p:spTgt spid="12291"/>
                                        </p:tgtEl>
                                      </p:cBhvr>
                                      <p:to x="100000" y="80000"/>
                                    </p:animScale>
                                    <p:animScale>
                                      <p:cBhvr>
                                        <p:cTn id="34" dur="83" decel="50000">
                                          <p:stCondLst>
                                            <p:cond delay="669"/>
                                          </p:stCondLst>
                                        </p:cTn>
                                        <p:tgtEl>
                                          <p:spTgt spid="12291"/>
                                        </p:tgtEl>
                                      </p:cBhvr>
                                      <p:to x="100000" y="100000"/>
                                    </p:animScale>
                                    <p:animScale>
                                      <p:cBhvr>
                                        <p:cTn id="35" dur="13">
                                          <p:stCondLst>
                                            <p:cond delay="821"/>
                                          </p:stCondLst>
                                        </p:cTn>
                                        <p:tgtEl>
                                          <p:spTgt spid="12291"/>
                                        </p:tgtEl>
                                      </p:cBhvr>
                                      <p:to x="100000" y="90000"/>
                                    </p:animScale>
                                    <p:animScale>
                                      <p:cBhvr>
                                        <p:cTn id="36" dur="83" decel="50000">
                                          <p:stCondLst>
                                            <p:cond delay="834"/>
                                          </p:stCondLst>
                                        </p:cTn>
                                        <p:tgtEl>
                                          <p:spTgt spid="12291"/>
                                        </p:tgtEl>
                                      </p:cBhvr>
                                      <p:to x="100000" y="100000"/>
                                    </p:animScale>
                                    <p:animScale>
                                      <p:cBhvr>
                                        <p:cTn id="37" dur="13">
                                          <p:stCondLst>
                                            <p:cond delay="904"/>
                                          </p:stCondLst>
                                        </p:cTn>
                                        <p:tgtEl>
                                          <p:spTgt spid="12291"/>
                                        </p:tgtEl>
                                      </p:cBhvr>
                                      <p:to x="100000" y="95000"/>
                                    </p:animScale>
                                    <p:animScale>
                                      <p:cBhvr>
                                        <p:cTn id="38" dur="83" decel="50000">
                                          <p:stCondLst>
                                            <p:cond delay="917"/>
                                          </p:stCondLst>
                                        </p:cTn>
                                        <p:tgtEl>
                                          <p:spTgt spid="1229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457200" y="762000"/>
            <a:ext cx="5638800" cy="2554545"/>
          </a:xfrm>
          <a:prstGeom prst="rect">
            <a:avLst/>
          </a:prstGeom>
          <a:solidFill>
            <a:srgbClr val="FFFFCC"/>
          </a:solidFill>
          <a:ln w="82550">
            <a:solidFill>
              <a:srgbClr val="D24E04"/>
            </a:solidFill>
          </a:ln>
          <a:scene3d>
            <a:camera prst="orthographicFront"/>
            <a:lightRig rig="threePt" dir="t"/>
          </a:scene3d>
          <a:sp3d>
            <a:bevelT prst="convex"/>
          </a:sp3d>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The key to creativity is to live your life as one great adventure.  Everything has possibilities, and you are out exploring—looking for them. </a:t>
            </a:r>
          </a:p>
        </p:txBody>
      </p:sp>
      <p:sp>
        <p:nvSpPr>
          <p:cNvPr id="5" name="Rectangle 4"/>
          <p:cNvSpPr/>
          <p:nvPr/>
        </p:nvSpPr>
        <p:spPr>
          <a:xfrm>
            <a:off x="2667000" y="3962400"/>
            <a:ext cx="6096000" cy="2554545"/>
          </a:xfrm>
          <a:prstGeom prst="rect">
            <a:avLst/>
          </a:prstGeom>
          <a:solidFill>
            <a:srgbClr val="FFFFCC"/>
          </a:solidFill>
          <a:ln w="82550">
            <a:solidFill>
              <a:srgbClr val="0070A2"/>
            </a:solidFill>
          </a:ln>
          <a:scene3d>
            <a:camera prst="orthographicFront"/>
            <a:lightRig rig="threePt" dir="t"/>
          </a:scene3d>
          <a:sp3d>
            <a:bevelT prst="convex"/>
          </a:sp3d>
        </p:spPr>
        <p:txBody>
          <a:bodyPr>
            <a:spAutoFit/>
          </a:bodyPr>
          <a:lstStyle/>
          <a:p>
            <a:pPr algn="ctr">
              <a:defRPr/>
            </a:pPr>
            <a:r>
              <a:rPr lang="en-US" sz="3200" b="1" dirty="0">
                <a:ln>
                  <a:solidFill>
                    <a:sysClr val="windowText" lastClr="000000"/>
                  </a:solidFill>
                </a:ln>
                <a:solidFill>
                  <a:srgbClr val="D24E04"/>
                </a:solidFill>
                <a:latin typeface="Imprint MT Shadow" pitchFamily="82" charset="0"/>
                <a:ea typeface="+mn-ea"/>
              </a:rPr>
              <a:t>Do not study new ideas in a critical way, but search for their potential.  Try to find ways to change what is available into something fresh and different.  </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52400"/>
            <a:ext cx="4495800" cy="4031873"/>
          </a:xfrm>
          <a:prstGeom prst="rect">
            <a:avLst/>
          </a:prstGeom>
          <a:solidFill>
            <a:srgbClr val="D24E04"/>
          </a:solidFill>
          <a:ln w="82550">
            <a:solidFill>
              <a:srgbClr val="EDC727"/>
            </a:solidFill>
          </a:ln>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Unless it is biblically </a:t>
            </a:r>
            <a:r>
              <a:rPr lang="en-US" sz="3200" b="1" i="1" dirty="0">
                <a:solidFill>
                  <a:srgbClr val="EDC727"/>
                </a:solidFill>
                <a:latin typeface="Imprint MT Shadow" pitchFamily="82" charset="0"/>
                <a:ea typeface="+mn-ea"/>
              </a:rPr>
              <a:t>wrong</a:t>
            </a:r>
            <a:r>
              <a:rPr lang="en-US" sz="3200" b="1" dirty="0">
                <a:solidFill>
                  <a:srgbClr val="EDC727"/>
                </a:solidFill>
                <a:latin typeface="Imprint MT Shadow" pitchFamily="82" charset="0"/>
                <a:ea typeface="+mn-ea"/>
              </a:rPr>
              <a:t>, try it out and see if it will work.  If it does not produce the result you are looking for, check to see if the result is still beneficial in some other way.</a:t>
            </a:r>
          </a:p>
        </p:txBody>
      </p:sp>
      <p:sp>
        <p:nvSpPr>
          <p:cNvPr id="5" name="Rectangle 4"/>
          <p:cNvSpPr/>
          <p:nvPr/>
        </p:nvSpPr>
        <p:spPr>
          <a:xfrm>
            <a:off x="4953000" y="3124200"/>
            <a:ext cx="3886200" cy="3539430"/>
          </a:xfrm>
          <a:prstGeom prst="rect">
            <a:avLst/>
          </a:prstGeom>
          <a:solidFill>
            <a:srgbClr val="EDC727"/>
          </a:solidFill>
          <a:ln w="82550">
            <a:solidFill>
              <a:srgbClr val="D24E04"/>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D24E04"/>
                </a:solidFill>
                <a:latin typeface="Imprint MT Shadow" charset="0"/>
              </a:rPr>
              <a:t>This will change the way you look at everything—especially the way you educate the souls God has placed in your care.</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52400"/>
            <a:ext cx="7010400" cy="2062103"/>
          </a:xfrm>
          <a:prstGeom prst="rect">
            <a:avLst/>
          </a:prstGeom>
        </p:spPr>
        <p:txBody>
          <a:bodyPr>
            <a:spAutoFit/>
          </a:bodyPr>
          <a:lstStyle/>
          <a:p>
            <a:pPr algn="ctr">
              <a:defRPr/>
            </a:pPr>
            <a:r>
              <a:rPr lang="en-US" sz="3200" b="1" dirty="0">
                <a:ln>
                  <a:solidFill>
                    <a:sysClr val="windowText" lastClr="000000"/>
                  </a:solidFill>
                </a:ln>
                <a:solidFill>
                  <a:srgbClr val="760076"/>
                </a:solidFill>
                <a:latin typeface="Imprint MT Shadow" pitchFamily="82" charset="0"/>
                <a:ea typeface="+mn-ea"/>
              </a:rPr>
              <a:t>Our world is constantly changing.  The church experiences many changes as it continually grows.  These things make creativity a necessity—not a choice.</a:t>
            </a:r>
          </a:p>
        </p:txBody>
      </p:sp>
      <p:sp>
        <p:nvSpPr>
          <p:cNvPr id="5" name="Rectangle 4"/>
          <p:cNvSpPr/>
          <p:nvPr/>
        </p:nvSpPr>
        <p:spPr>
          <a:xfrm>
            <a:off x="2286000" y="4648200"/>
            <a:ext cx="6705600" cy="2062103"/>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We should learn how to use our “God-breathed inspiration” to present His never-changing gospel in ways that today’s world will hear and obey. </a:t>
            </a:r>
          </a:p>
        </p:txBody>
      </p:sp>
      <p:pic>
        <p:nvPicPr>
          <p:cNvPr id="15363" name="Picture 3" descr="C:\Users\Candra Poitras\Pictures\change_world[1].jpg"/>
          <p:cNvPicPr>
            <a:picLocks noChangeAspect="1" noChangeArrowheads="1"/>
          </p:cNvPicPr>
          <p:nvPr/>
        </p:nvPicPr>
        <p:blipFill>
          <a:blip r:embed="rId3" cstate="print"/>
          <a:srcRect/>
          <a:stretch>
            <a:fillRect/>
          </a:stretch>
        </p:blipFill>
        <p:spPr bwMode="auto">
          <a:xfrm>
            <a:off x="2667000" y="2133600"/>
            <a:ext cx="3733800" cy="2488002"/>
          </a:xfrm>
          <a:prstGeom prst="ellipse">
            <a:avLst/>
          </a:prstGeom>
          <a:ln>
            <a:noFill/>
          </a:ln>
          <a:effectLst>
            <a:softEdge rad="112500"/>
          </a:effec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5363"/>
                                        </p:tgtEl>
                                        <p:attrNameLst>
                                          <p:attrName>style.visibility</p:attrName>
                                        </p:attrNameLst>
                                      </p:cBhvr>
                                      <p:to>
                                        <p:strVal val="visible"/>
                                      </p:to>
                                    </p:set>
                                    <p:anim calcmode="lin" valueType="num">
                                      <p:cBhvr>
                                        <p:cTn id="15" dur="500" fill="hold"/>
                                        <p:tgtEl>
                                          <p:spTgt spid="15363"/>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5363"/>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5363"/>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5363"/>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52400"/>
            <a:ext cx="4267200" cy="4524315"/>
          </a:xfrm>
          <a:prstGeom prst="rect">
            <a:avLst/>
          </a:prstGeom>
          <a:solidFill>
            <a:srgbClr val="760076"/>
          </a:solidFill>
          <a:ln w="76200">
            <a:solidFill>
              <a:srgbClr val="EDC727"/>
            </a:solidFill>
          </a:ln>
          <a:scene3d>
            <a:camera prst="orthographicFront"/>
            <a:lightRig rig="threePt" dir="t"/>
          </a:scene3d>
          <a:sp3d>
            <a:bevelT prst="angle"/>
          </a:sp3d>
        </p:spPr>
        <p:txBody>
          <a:bodyPr>
            <a:spAutoFit/>
          </a:bodyPr>
          <a:lstStyle/>
          <a:p>
            <a:pPr algn="ctr">
              <a:defRPr/>
            </a:pPr>
            <a:r>
              <a:rPr lang="en-US" sz="3200" b="1" dirty="0">
                <a:solidFill>
                  <a:srgbClr val="EDC727"/>
                </a:solidFill>
                <a:latin typeface="Imprint MT Shadow" pitchFamily="82" charset="0"/>
                <a:ea typeface="+mn-ea"/>
              </a:rPr>
              <a:t>When we are creative, the learning process never stops.  We will learn from young and old alike.  Then we, in turn, teach those who follow us to use creative methods to continue learning.</a:t>
            </a:r>
          </a:p>
        </p:txBody>
      </p:sp>
      <p:sp>
        <p:nvSpPr>
          <p:cNvPr id="5" name="Rectangle 4"/>
          <p:cNvSpPr/>
          <p:nvPr/>
        </p:nvSpPr>
        <p:spPr>
          <a:xfrm>
            <a:off x="4876800" y="2209800"/>
            <a:ext cx="4038600" cy="4524315"/>
          </a:xfrm>
          <a:prstGeom prst="rect">
            <a:avLst/>
          </a:prstGeom>
          <a:solidFill>
            <a:srgbClr val="EDC727"/>
          </a:solidFill>
          <a:ln w="82550">
            <a:solidFill>
              <a:srgbClr val="760076"/>
            </a:solidFill>
          </a:ln>
          <a:scene3d>
            <a:camera prst="orthographicFront"/>
            <a:lightRig rig="threePt" dir="t"/>
          </a:scene3d>
          <a:sp3d>
            <a:bevelT prst="angle"/>
          </a:sp3d>
        </p:spPr>
        <p:txBody>
          <a:bodyPr>
            <a:spAutoFit/>
          </a:bodyPr>
          <a:lstStyle/>
          <a:p>
            <a:pPr algn="ctr">
              <a:defRPr/>
            </a:pPr>
            <a:r>
              <a:rPr lang="en-US" sz="3200" b="1" dirty="0">
                <a:solidFill>
                  <a:srgbClr val="760076"/>
                </a:solidFill>
                <a:latin typeface="Imprint MT Shadow" pitchFamily="82" charset="0"/>
                <a:ea typeface="+mn-ea"/>
              </a:rPr>
              <a:t>When we, as teachers, are creative, our students </a:t>
            </a:r>
            <a:r>
              <a:rPr lang="en-US" sz="3200" b="1" i="1" dirty="0">
                <a:solidFill>
                  <a:srgbClr val="760076"/>
                </a:solidFill>
                <a:latin typeface="Imprint MT Shadow" pitchFamily="82" charset="0"/>
                <a:ea typeface="+mn-ea"/>
              </a:rPr>
              <a:t>enjoy</a:t>
            </a:r>
            <a:r>
              <a:rPr lang="en-US" sz="3200" b="1" dirty="0">
                <a:solidFill>
                  <a:srgbClr val="760076"/>
                </a:solidFill>
                <a:latin typeface="Imprint MT Shadow" pitchFamily="82" charset="0"/>
                <a:ea typeface="+mn-ea"/>
              </a:rPr>
              <a:t> being in our classes.  We speak, move and live with a freshness and vitality that is contagious and inspiring.</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52400"/>
            <a:ext cx="7086600" cy="2400657"/>
          </a:xfrm>
          <a:prstGeom prst="rect">
            <a:avLst/>
          </a:prstGeom>
        </p:spPr>
        <p:txBody>
          <a:bodyPr>
            <a:spAutoFit/>
          </a:bodyPr>
          <a:lstStyle/>
          <a:p>
            <a:pPr algn="ctr">
              <a:defRPr/>
            </a:pPr>
            <a:r>
              <a:rPr lang="en-US" sz="3000" b="1" dirty="0">
                <a:ln>
                  <a:solidFill>
                    <a:sysClr val="windowText" lastClr="000000"/>
                  </a:solidFill>
                </a:ln>
                <a:solidFill>
                  <a:srgbClr val="0070A2"/>
                </a:solidFill>
                <a:latin typeface="Imprint MT Shadow" pitchFamily="82" charset="0"/>
                <a:ea typeface="+mn-ea"/>
              </a:rPr>
              <a:t>For too long, Christian education has been tagged as “boring, too long, hard, not worth the effort."  It is time for us to wake up to the God-given gifts inside us and begin </a:t>
            </a:r>
            <a:r>
              <a:rPr lang="en-US" sz="3000" b="1" i="1" dirty="0">
                <a:ln>
                  <a:solidFill>
                    <a:sysClr val="windowText" lastClr="000000"/>
                  </a:solidFill>
                </a:ln>
                <a:solidFill>
                  <a:srgbClr val="0070A2"/>
                </a:solidFill>
                <a:latin typeface="Imprint MT Shadow" pitchFamily="82" charset="0"/>
                <a:ea typeface="+mn-ea"/>
              </a:rPr>
              <a:t>creating</a:t>
            </a:r>
            <a:r>
              <a:rPr lang="en-US" sz="3000" b="1" dirty="0">
                <a:ln>
                  <a:solidFill>
                    <a:sysClr val="windowText" lastClr="000000"/>
                  </a:solidFill>
                </a:ln>
                <a:solidFill>
                  <a:srgbClr val="0070A2"/>
                </a:solidFill>
                <a:latin typeface="Imprint MT Shadow" pitchFamily="82" charset="0"/>
                <a:ea typeface="+mn-ea"/>
              </a:rPr>
              <a:t> something.</a:t>
            </a:r>
          </a:p>
        </p:txBody>
      </p:sp>
      <p:sp>
        <p:nvSpPr>
          <p:cNvPr id="5" name="Rectangle 4"/>
          <p:cNvSpPr/>
          <p:nvPr/>
        </p:nvSpPr>
        <p:spPr>
          <a:xfrm>
            <a:off x="1143000" y="2667000"/>
            <a:ext cx="6248400" cy="1477328"/>
          </a:xfrm>
          <a:prstGeom prst="rect">
            <a:avLst/>
          </a:prstGeom>
        </p:spPr>
        <p:txBody>
          <a:bodyPr>
            <a:spAutoFit/>
          </a:bodyPr>
          <a:lstStyle/>
          <a:p>
            <a:pPr algn="ctr">
              <a:defRPr/>
            </a:pPr>
            <a:r>
              <a:rPr lang="en-US" sz="3000" b="1" dirty="0">
                <a:ln>
                  <a:solidFill>
                    <a:sysClr val="windowText" lastClr="000000"/>
                  </a:solidFill>
                </a:ln>
                <a:solidFill>
                  <a:srgbClr val="FFFFCC"/>
                </a:solidFill>
                <a:latin typeface="Imprint MT Shadow" pitchFamily="82" charset="0"/>
                <a:ea typeface="+mn-ea"/>
              </a:rPr>
              <a:t>Granted, we cannot make something out of nothing, but we have so many things available.</a:t>
            </a:r>
          </a:p>
        </p:txBody>
      </p:sp>
      <p:sp>
        <p:nvSpPr>
          <p:cNvPr id="7" name="Rectangle 6"/>
          <p:cNvSpPr/>
          <p:nvPr/>
        </p:nvSpPr>
        <p:spPr>
          <a:xfrm>
            <a:off x="2209800" y="4267200"/>
            <a:ext cx="6781800" cy="2400657"/>
          </a:xfrm>
          <a:prstGeom prst="rect">
            <a:avLst/>
          </a:prstGeom>
        </p:spPr>
        <p:txBody>
          <a:bodyPr>
            <a:spAutoFit/>
          </a:bodyPr>
          <a:lstStyle/>
          <a:p>
            <a:pPr algn="ctr">
              <a:defRPr/>
            </a:pPr>
            <a:r>
              <a:rPr lang="en-US" sz="3000" b="1" dirty="0">
                <a:ln>
                  <a:solidFill>
                    <a:sysClr val="windowText" lastClr="000000"/>
                  </a:solidFill>
                </a:ln>
                <a:solidFill>
                  <a:srgbClr val="D24E04"/>
                </a:solidFill>
                <a:latin typeface="Imprint MT Shadow" pitchFamily="82" charset="0"/>
                <a:ea typeface="+mn-ea"/>
              </a:rPr>
              <a:t>After all, if we are made in the image of God, there is something inside of us just waiting to come out—that element of surprise that will help us express God’s glorious truth to others.</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600200"/>
            <a:ext cx="6400800" cy="1077218"/>
          </a:xfrm>
          <a:prstGeom prst="rect">
            <a:avLst/>
          </a:prstGeom>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While learning to be more creative, we must never change God’s Word.</a:t>
            </a:r>
          </a:p>
        </p:txBody>
      </p:sp>
      <p:sp>
        <p:nvSpPr>
          <p:cNvPr id="5" name="Rectangle 4"/>
          <p:cNvSpPr/>
          <p:nvPr/>
        </p:nvSpPr>
        <p:spPr>
          <a:xfrm>
            <a:off x="1752600" y="2895600"/>
            <a:ext cx="5867400" cy="1569660"/>
          </a:xfrm>
          <a:prstGeom prst="rect">
            <a:avLst/>
          </a:prstGeom>
        </p:spPr>
        <p:txBody>
          <a:bodyPr>
            <a:spAutoFit/>
          </a:bodyPr>
          <a:lstStyle/>
          <a:p>
            <a:pPr algn="ctr">
              <a:defRPr/>
            </a:pPr>
            <a:r>
              <a:rPr lang="en-US" sz="3200" b="1" dirty="0">
                <a:ln>
                  <a:solidFill>
                    <a:sysClr val="windowText" lastClr="000000"/>
                  </a:solidFill>
                </a:ln>
                <a:solidFill>
                  <a:srgbClr val="CE7908"/>
                </a:solidFill>
                <a:latin typeface="Imprint MT Shadow" pitchFamily="82" charset="0"/>
                <a:ea typeface="+mn-ea"/>
              </a:rPr>
              <a:t>His Word does not need to be changed or helped to add excitement. It is complete.</a:t>
            </a:r>
          </a:p>
        </p:txBody>
      </p:sp>
      <p:sp>
        <p:nvSpPr>
          <p:cNvPr id="6" name="Rectangle 5"/>
          <p:cNvSpPr/>
          <p:nvPr/>
        </p:nvSpPr>
        <p:spPr>
          <a:xfrm>
            <a:off x="3200400" y="4648200"/>
            <a:ext cx="5715000" cy="2062103"/>
          </a:xfrm>
          <a:prstGeom prst="rect">
            <a:avLst/>
          </a:prstGeom>
        </p:spPr>
        <p:txBody>
          <a:bodyPr>
            <a:spAutoFit/>
          </a:bodyPr>
          <a:lstStyle/>
          <a:p>
            <a:pPr algn="ctr">
              <a:defRPr/>
            </a:pPr>
            <a:r>
              <a:rPr lang="en-US" sz="3200" b="1" dirty="0">
                <a:ln>
                  <a:solidFill>
                    <a:sysClr val="windowText" lastClr="000000"/>
                  </a:solidFill>
                </a:ln>
                <a:solidFill>
                  <a:srgbClr val="D24E04"/>
                </a:solidFill>
                <a:latin typeface="Imprint MT Shadow" pitchFamily="82" charset="0"/>
                <a:ea typeface="+mn-ea"/>
              </a:rPr>
              <a:t>While we should be creative in the way we </a:t>
            </a:r>
            <a:r>
              <a:rPr lang="en-US" sz="3200" b="1" i="1" dirty="0">
                <a:ln>
                  <a:solidFill>
                    <a:sysClr val="windowText" lastClr="000000"/>
                  </a:solidFill>
                </a:ln>
                <a:solidFill>
                  <a:srgbClr val="D24E04"/>
                </a:solidFill>
                <a:latin typeface="Imprint MT Shadow" pitchFamily="82" charset="0"/>
                <a:ea typeface="+mn-ea"/>
              </a:rPr>
              <a:t>present</a:t>
            </a:r>
            <a:r>
              <a:rPr lang="en-US" sz="3200" b="1" dirty="0">
                <a:ln>
                  <a:solidFill>
                    <a:sysClr val="windowText" lastClr="000000"/>
                  </a:solidFill>
                </a:ln>
                <a:solidFill>
                  <a:srgbClr val="D24E04"/>
                </a:solidFill>
                <a:latin typeface="Imprint MT Shadow" pitchFamily="82" charset="0"/>
                <a:ea typeface="+mn-ea"/>
              </a:rPr>
              <a:t> His Word (the methods we use), we must never change the message.</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533400" y="1828800"/>
            <a:ext cx="8001000" cy="452431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800" b="1" i="1">
                <a:solidFill>
                  <a:srgbClr val="760076"/>
                </a:solidFill>
                <a:latin typeface="Imprint MT Shadow" pitchFamily="82" charset="0"/>
                <a:ea typeface="Times New Roman" pitchFamily="18" charset="0"/>
                <a:cs typeface="Times New Roman" pitchFamily="18" charset="0"/>
              </a:rPr>
              <a:t>“Finally, my brethren, rejoice in the Lord.  To write the same things to you, to me indeed is not grievous, but for you it is safe”</a:t>
            </a:r>
            <a:endParaRPr lang="en-US" sz="4800" b="1">
              <a:solidFill>
                <a:srgbClr val="760076"/>
              </a:solidFill>
              <a:latin typeface="Imprint MT Shadow" pitchFamily="82" charset="0"/>
              <a:ea typeface="+mn-ea"/>
            </a:endParaRPr>
          </a:p>
          <a:p>
            <a:pPr algn="ctr" eaLnBrk="0" hangingPunct="0">
              <a:defRPr/>
            </a:pPr>
            <a:r>
              <a:rPr lang="en-US" sz="4800" b="1">
                <a:solidFill>
                  <a:srgbClr val="760076"/>
                </a:solidFill>
                <a:latin typeface="Imprint MT Shadow" pitchFamily="82" charset="0"/>
                <a:ea typeface="Times New Roman" pitchFamily="18" charset="0"/>
                <a:cs typeface="Times New Roman" pitchFamily="18" charset="0"/>
              </a:rPr>
              <a:t>(Philippians 3:1).</a:t>
            </a:r>
            <a:endParaRPr lang="en-US" sz="4800" b="1">
              <a:solidFill>
                <a:srgbClr val="760076"/>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52400"/>
            <a:ext cx="6934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God is the author of creativity (Genesis 1:1).  He is the only one who has ever made something entirely new from nothing.  When God made the first man, He </a:t>
            </a:r>
            <a:r>
              <a:rPr lang="en-US" sz="3200" b="1" i="1" dirty="0">
                <a:solidFill>
                  <a:srgbClr val="D24E04"/>
                </a:solidFill>
                <a:latin typeface="Imprint MT Shadow" pitchFamily="82" charset="0"/>
                <a:ea typeface="+mn-ea"/>
              </a:rPr>
              <a:t>breathed</a:t>
            </a:r>
            <a:r>
              <a:rPr lang="en-US" sz="3200" b="1" dirty="0">
                <a:solidFill>
                  <a:srgbClr val="D24E04"/>
                </a:solidFill>
                <a:latin typeface="Imprint MT Shadow" pitchFamily="82" charset="0"/>
                <a:ea typeface="+mn-ea"/>
              </a:rPr>
              <a:t> into his nostrils the </a:t>
            </a:r>
            <a:r>
              <a:rPr lang="en-US" sz="3200" b="1" i="1" dirty="0">
                <a:solidFill>
                  <a:srgbClr val="D24E04"/>
                </a:solidFill>
                <a:latin typeface="Imprint MT Shadow" pitchFamily="82" charset="0"/>
                <a:ea typeface="+mn-ea"/>
              </a:rPr>
              <a:t>“breath of life”</a:t>
            </a:r>
            <a:r>
              <a:rPr lang="en-US" sz="3200" b="1" dirty="0">
                <a:solidFill>
                  <a:srgbClr val="D24E04"/>
                </a:solidFill>
                <a:latin typeface="Imprint MT Shadow" pitchFamily="82" charset="0"/>
                <a:ea typeface="+mn-ea"/>
              </a:rPr>
              <a:t> (Genesis 2:7). </a:t>
            </a:r>
          </a:p>
        </p:txBody>
      </p:sp>
      <p:sp>
        <p:nvSpPr>
          <p:cNvPr id="5" name="Rectangle 4"/>
          <p:cNvSpPr/>
          <p:nvPr/>
        </p:nvSpPr>
        <p:spPr>
          <a:xfrm>
            <a:off x="1828800" y="3657600"/>
            <a:ext cx="70866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His creativity did not stop there.  He has placed in each of us the spark (breath) that gives us the inspiration we need to take what is available and make something exciting and beneficial from it.  Let God </a:t>
            </a:r>
            <a:r>
              <a:rPr lang="en-US" sz="3200" b="1" i="1" dirty="0">
                <a:solidFill>
                  <a:srgbClr val="0070A2"/>
                </a:solidFill>
                <a:latin typeface="Imprint MT Shadow" pitchFamily="82" charset="0"/>
                <a:ea typeface="+mn-ea"/>
              </a:rPr>
              <a:t>inspire</a:t>
            </a:r>
            <a:r>
              <a:rPr lang="en-US" sz="3200" b="1" dirty="0">
                <a:solidFill>
                  <a:srgbClr val="0070A2"/>
                </a:solidFill>
                <a:latin typeface="Imprint MT Shadow" pitchFamily="82" charset="0"/>
                <a:ea typeface="+mn-ea"/>
              </a:rPr>
              <a:t> you.</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0" y="0"/>
            <a:ext cx="6705600" cy="2062103"/>
          </a:xfrm>
          <a:prstGeom prst="rect">
            <a:avLst/>
          </a:prstGeom>
        </p:spPr>
        <p:txBody>
          <a:bodyPr>
            <a:spAutoFit/>
          </a:bodyPr>
          <a:lstStyle/>
          <a:p>
            <a:pPr algn="ctr">
              <a:defRPr/>
            </a:pPr>
            <a:r>
              <a:rPr lang="en-US" sz="3200" b="1" dirty="0">
                <a:ln>
                  <a:solidFill>
                    <a:sysClr val="windowText" lastClr="000000"/>
                  </a:solidFill>
                </a:ln>
                <a:solidFill>
                  <a:srgbClr val="D24E04"/>
                </a:solidFill>
                <a:latin typeface="Imprint MT Shadow" pitchFamily="82" charset="0"/>
                <a:ea typeface="+mn-ea"/>
              </a:rPr>
              <a:t>In the beginning, God started the exciting adventure called “creativity."  Since that time, men have been “inspired” to “create.”</a:t>
            </a:r>
          </a:p>
        </p:txBody>
      </p:sp>
      <p:sp>
        <p:nvSpPr>
          <p:cNvPr id="5" name="Rectangle 4"/>
          <p:cNvSpPr/>
          <p:nvPr/>
        </p:nvSpPr>
        <p:spPr>
          <a:xfrm>
            <a:off x="1143000" y="2133600"/>
            <a:ext cx="6477000" cy="2554545"/>
          </a:xfrm>
          <a:prstGeom prst="rect">
            <a:avLst/>
          </a:prstGeom>
        </p:spPr>
        <p:txBody>
          <a:bodyPr>
            <a:spAutoFit/>
          </a:bodyPr>
          <a:lstStyle/>
          <a:p>
            <a:pPr algn="ctr">
              <a:defRPr/>
            </a:pPr>
            <a:r>
              <a:rPr lang="en-US" sz="3200" b="1" dirty="0">
                <a:ln>
                  <a:solidFill>
                    <a:sysClr val="windowText" lastClr="000000"/>
                  </a:solidFill>
                </a:ln>
                <a:solidFill>
                  <a:srgbClr val="CE7908"/>
                </a:solidFill>
                <a:latin typeface="Imprint MT Shadow" pitchFamily="82" charset="0"/>
                <a:ea typeface="+mn-ea"/>
              </a:rPr>
              <a:t>Actually, they took something that God had </a:t>
            </a:r>
            <a:r>
              <a:rPr lang="en-US" sz="3200" b="1" i="1" dirty="0">
                <a:ln>
                  <a:solidFill>
                    <a:sysClr val="windowText" lastClr="000000"/>
                  </a:solidFill>
                </a:ln>
                <a:solidFill>
                  <a:srgbClr val="CE7908"/>
                </a:solidFill>
                <a:latin typeface="Imprint MT Shadow" pitchFamily="82" charset="0"/>
                <a:ea typeface="+mn-ea"/>
              </a:rPr>
              <a:t>created</a:t>
            </a:r>
            <a:r>
              <a:rPr lang="en-US" sz="3200" b="1" dirty="0">
                <a:ln>
                  <a:solidFill>
                    <a:sysClr val="windowText" lastClr="000000"/>
                  </a:solidFill>
                </a:ln>
                <a:solidFill>
                  <a:srgbClr val="CE7908"/>
                </a:solidFill>
                <a:latin typeface="Imprint MT Shadow" pitchFamily="82" charset="0"/>
                <a:ea typeface="+mn-ea"/>
              </a:rPr>
              <a:t> and found a different or more functional use for it.  Where did they get their ideas? God </a:t>
            </a:r>
            <a:r>
              <a:rPr lang="en-US" sz="3200" b="1" i="1" dirty="0">
                <a:ln>
                  <a:solidFill>
                    <a:sysClr val="windowText" lastClr="000000"/>
                  </a:solidFill>
                </a:ln>
                <a:solidFill>
                  <a:srgbClr val="CE7908"/>
                </a:solidFill>
                <a:latin typeface="Imprint MT Shadow" pitchFamily="82" charset="0"/>
                <a:ea typeface="+mn-ea"/>
              </a:rPr>
              <a:t>breathed</a:t>
            </a:r>
            <a:r>
              <a:rPr lang="en-US" sz="3200" b="1" dirty="0">
                <a:ln>
                  <a:solidFill>
                    <a:sysClr val="windowText" lastClr="000000"/>
                  </a:solidFill>
                </a:ln>
                <a:solidFill>
                  <a:srgbClr val="CE7908"/>
                </a:solidFill>
                <a:latin typeface="Imprint MT Shadow" pitchFamily="82" charset="0"/>
                <a:ea typeface="+mn-ea"/>
              </a:rPr>
              <a:t> on them.</a:t>
            </a:r>
          </a:p>
        </p:txBody>
      </p:sp>
      <p:sp>
        <p:nvSpPr>
          <p:cNvPr id="6147" name="Rectangle 3"/>
          <p:cNvSpPr>
            <a:spLocks noChangeArrowheads="1"/>
          </p:cNvSpPr>
          <p:nvPr/>
        </p:nvSpPr>
        <p:spPr bwMode="auto">
          <a:xfrm>
            <a:off x="2590800" y="4795897"/>
            <a:ext cx="6553200" cy="2062103"/>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EDC727"/>
                </a:solidFill>
                <a:latin typeface="Imprint MT Shadow" pitchFamily="82" charset="0"/>
                <a:ea typeface="Times"/>
                <a:cs typeface="Times New Roman" pitchFamily="18" charset="0"/>
              </a:rPr>
              <a:t>We call this “God-breathed,” </a:t>
            </a:r>
            <a:r>
              <a:rPr lang="en-US" sz="3200" b="1" i="1" dirty="0">
                <a:ln>
                  <a:solidFill>
                    <a:sysClr val="windowText" lastClr="000000"/>
                  </a:solidFill>
                </a:ln>
                <a:solidFill>
                  <a:srgbClr val="EDC727"/>
                </a:solidFill>
                <a:latin typeface="Imprint MT Shadow" pitchFamily="82" charset="0"/>
                <a:ea typeface="Times"/>
                <a:cs typeface="Times New Roman" pitchFamily="18" charset="0"/>
              </a:rPr>
              <a:t>inspiration, or creativity </a:t>
            </a:r>
            <a:r>
              <a:rPr lang="en-US" sz="3200" b="1" dirty="0">
                <a:ln>
                  <a:solidFill>
                    <a:sysClr val="windowText" lastClr="000000"/>
                  </a:solidFill>
                </a:ln>
                <a:solidFill>
                  <a:srgbClr val="EDC727"/>
                </a:solidFill>
                <a:latin typeface="Imprint MT Shadow" pitchFamily="82" charset="0"/>
                <a:ea typeface="Times"/>
                <a:cs typeface="Times New Roman" pitchFamily="18" charset="0"/>
              </a:rPr>
              <a:t>(or anointing).  All come from the same word as “breath, Spirit, wind."</a:t>
            </a:r>
            <a:endParaRPr lang="en-US" sz="3200" b="1" dirty="0">
              <a:ln>
                <a:solidFill>
                  <a:sysClr val="windowText" lastClr="000000"/>
                </a:solidFill>
              </a:ln>
              <a:solidFill>
                <a:srgbClr val="EDC727"/>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6147"/>
                                        </p:tgtEl>
                                        <p:attrNameLst>
                                          <p:attrName>style.visibility</p:attrName>
                                        </p:attrNameLst>
                                      </p:cBhvr>
                                      <p:to>
                                        <p:strVal val="visible"/>
                                      </p:to>
                                    </p:set>
                                    <p:animScale>
                                      <p:cBhvr>
                                        <p:cTn id="21" dur="1000" decel="50000" fill="hold">
                                          <p:stCondLst>
                                            <p:cond delay="0"/>
                                          </p:stCondLst>
                                        </p:cTn>
                                        <p:tgtEl>
                                          <p:spTgt spid="61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147"/>
                                        </p:tgtEl>
                                        <p:attrNameLst>
                                          <p:attrName>ppt_x</p:attrName>
                                          <p:attrName>ppt_y</p:attrName>
                                        </p:attrNameLst>
                                      </p:cBhvr>
                                    </p:animMotion>
                                    <p:animEffect transition="in" filter="fade">
                                      <p:cBhvr>
                                        <p:cTn id="23"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0" y="0"/>
            <a:ext cx="6934200" cy="2062103"/>
          </a:xfrm>
          <a:prstGeom prst="rect">
            <a:avLst/>
          </a:prstGeom>
        </p:spPr>
        <p:txBody>
          <a:bodyPr>
            <a:spAutoFit/>
          </a:bodyPr>
          <a:lstStyle/>
          <a:p>
            <a:pPr algn="ctr">
              <a:defRPr/>
            </a:pPr>
            <a:r>
              <a:rPr lang="en-US" sz="3200" b="1" i="1" dirty="0">
                <a:ln>
                  <a:solidFill>
                    <a:sysClr val="windowText" lastClr="000000"/>
                  </a:solidFill>
                </a:ln>
                <a:solidFill>
                  <a:srgbClr val="760076"/>
                </a:solidFill>
                <a:latin typeface="Imprint MT Shadow" pitchFamily="82" charset="0"/>
                <a:ea typeface="+mn-ea"/>
              </a:rPr>
              <a:t>“There came a sound from heaven as of a rushing mighty wind, and it filled all the house where they were sitting.”  </a:t>
            </a:r>
            <a:r>
              <a:rPr lang="en-US" sz="3200" b="1" dirty="0">
                <a:ln>
                  <a:solidFill>
                    <a:sysClr val="windowText" lastClr="000000"/>
                  </a:solidFill>
                </a:ln>
                <a:solidFill>
                  <a:srgbClr val="760076"/>
                </a:solidFill>
                <a:latin typeface="Imprint MT Shadow" pitchFamily="82" charset="0"/>
                <a:ea typeface="+mn-ea"/>
              </a:rPr>
              <a:t>(Acts 2:2) </a:t>
            </a:r>
          </a:p>
        </p:txBody>
      </p:sp>
      <p:sp>
        <p:nvSpPr>
          <p:cNvPr id="5" name="Rectangle 4"/>
          <p:cNvSpPr/>
          <p:nvPr/>
        </p:nvSpPr>
        <p:spPr>
          <a:xfrm>
            <a:off x="609600" y="2133600"/>
            <a:ext cx="6934200" cy="2062103"/>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Note the reference to a wind from God—His creativity in action.  The old Peter who denied his relationship with Jesus Christ was gone for good. </a:t>
            </a:r>
          </a:p>
        </p:txBody>
      </p:sp>
      <p:sp>
        <p:nvSpPr>
          <p:cNvPr id="7" name="Rectangle 6"/>
          <p:cNvSpPr/>
          <p:nvPr/>
        </p:nvSpPr>
        <p:spPr>
          <a:xfrm>
            <a:off x="2209800" y="4303455"/>
            <a:ext cx="6934200" cy="2554545"/>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In his place was a new man—one who was bold and unashamed to proclaim the saving mercy of a mighty God.  He was not just a changed man.  He was a new creation.</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228600" y="228600"/>
            <a:ext cx="3810000" cy="5016758"/>
          </a:xfrm>
          <a:prstGeom prst="rect">
            <a:avLst/>
          </a:prstGeom>
          <a:solidFill>
            <a:srgbClr val="EDC727"/>
          </a:solidFill>
          <a:ln w="76200">
            <a:solidFill>
              <a:srgbClr val="0070A2"/>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Even after we have become </a:t>
            </a:r>
            <a:r>
              <a:rPr lang="ja-JP" altLang="en-US" sz="3200" b="1">
                <a:solidFill>
                  <a:srgbClr val="0070A2"/>
                </a:solidFill>
                <a:latin typeface="Imprint MT Shadow" charset="0"/>
              </a:rPr>
              <a:t>“</a:t>
            </a:r>
            <a:r>
              <a:rPr lang="en-US" sz="3200" b="1">
                <a:solidFill>
                  <a:srgbClr val="0070A2"/>
                </a:solidFill>
                <a:latin typeface="Imprint MT Shadow" charset="0"/>
              </a:rPr>
              <a:t>new creatures</a:t>
            </a:r>
            <a:r>
              <a:rPr lang="ja-JP" altLang="en-US" sz="3200" b="1">
                <a:solidFill>
                  <a:srgbClr val="0070A2"/>
                </a:solidFill>
                <a:latin typeface="Imprint MT Shadow" charset="0"/>
              </a:rPr>
              <a:t>”</a:t>
            </a:r>
            <a:r>
              <a:rPr lang="en-US" sz="3200" b="1">
                <a:solidFill>
                  <a:srgbClr val="0070A2"/>
                </a:solidFill>
                <a:latin typeface="Imprint MT Shadow" charset="0"/>
              </a:rPr>
              <a:t> in Christ Jesus, this </a:t>
            </a:r>
            <a:r>
              <a:rPr lang="ja-JP" altLang="en-US" sz="3200" b="1">
                <a:solidFill>
                  <a:srgbClr val="0070A2"/>
                </a:solidFill>
                <a:latin typeface="Imprint MT Shadow" charset="0"/>
              </a:rPr>
              <a:t>“</a:t>
            </a:r>
            <a:r>
              <a:rPr lang="en-US" sz="3200" b="1">
                <a:solidFill>
                  <a:srgbClr val="0070A2"/>
                </a:solidFill>
                <a:latin typeface="Imprint MT Shadow" charset="0"/>
              </a:rPr>
              <a:t>God-breathed</a:t>
            </a:r>
            <a:r>
              <a:rPr lang="ja-JP" altLang="en-US" sz="3200" b="1">
                <a:solidFill>
                  <a:srgbClr val="0070A2"/>
                </a:solidFill>
                <a:latin typeface="Imprint MT Shadow" charset="0"/>
              </a:rPr>
              <a:t>”</a:t>
            </a:r>
            <a:r>
              <a:rPr lang="en-US" sz="3200" b="1">
                <a:solidFill>
                  <a:srgbClr val="0070A2"/>
                </a:solidFill>
                <a:latin typeface="Imprint MT Shadow" charset="0"/>
              </a:rPr>
              <a:t> inspiration comes to us again and again and gives us the spark of creativity we need.</a:t>
            </a:r>
          </a:p>
        </p:txBody>
      </p:sp>
      <p:sp>
        <p:nvSpPr>
          <p:cNvPr id="5" name="Rectangle 4"/>
          <p:cNvSpPr/>
          <p:nvPr/>
        </p:nvSpPr>
        <p:spPr>
          <a:xfrm>
            <a:off x="4800600" y="1676400"/>
            <a:ext cx="4114800" cy="5016758"/>
          </a:xfrm>
          <a:prstGeom prst="rect">
            <a:avLst/>
          </a:prstGeom>
          <a:solidFill>
            <a:srgbClr val="0070A2"/>
          </a:solidFill>
          <a:ln w="76200">
            <a:solidFill>
              <a:srgbClr val="EDC727"/>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What God began in the Garden of Eden, and what He did at Pentecost, He is continuing in our lives.  As we endeavor to reach, teach and keep souls, we need more of this </a:t>
            </a:r>
            <a:r>
              <a:rPr lang="ja-JP" altLang="en-US" sz="3200" b="1">
                <a:solidFill>
                  <a:srgbClr val="EDC727"/>
                </a:solidFill>
                <a:latin typeface="Imprint MT Shadow" charset="0"/>
              </a:rPr>
              <a:t>“</a:t>
            </a:r>
            <a:r>
              <a:rPr lang="en-US" sz="3200" b="1">
                <a:solidFill>
                  <a:srgbClr val="EDC727"/>
                </a:solidFill>
                <a:latin typeface="Imprint MT Shadow" charset="0"/>
              </a:rPr>
              <a:t>God-breathed</a:t>
            </a:r>
            <a:r>
              <a:rPr lang="ja-JP" altLang="en-US" sz="3200" b="1">
                <a:solidFill>
                  <a:srgbClr val="EDC727"/>
                </a:solidFill>
                <a:latin typeface="Imprint MT Shadow" charset="0"/>
              </a:rPr>
              <a:t>”</a:t>
            </a:r>
            <a:r>
              <a:rPr lang="en-US" sz="3200" b="1">
                <a:solidFill>
                  <a:srgbClr val="EDC727"/>
                </a:solidFill>
                <a:latin typeface="Imprint MT Shadow" charset="0"/>
              </a:rPr>
              <a:t> spark.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0" y="0"/>
            <a:ext cx="73914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760076"/>
                </a:solidFill>
                <a:latin typeface="Imprint MT Shadow" pitchFamily="82" charset="0"/>
                <a:ea typeface="+mn-ea"/>
              </a:rPr>
              <a:t>New converts fall away, because we lack the inspiration to teach them how to find answers for their needs in God’s Word.</a:t>
            </a:r>
          </a:p>
        </p:txBody>
      </p:sp>
      <p:sp>
        <p:nvSpPr>
          <p:cNvPr id="5" name="Rectangle 4"/>
          <p:cNvSpPr/>
          <p:nvPr/>
        </p:nvSpPr>
        <p:spPr>
          <a:xfrm>
            <a:off x="685800" y="1524000"/>
            <a:ext cx="7010400" cy="1015663"/>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D24E04"/>
                </a:solidFill>
                <a:latin typeface="Imprint MT Shadow" pitchFamily="82" charset="0"/>
                <a:ea typeface="+mn-ea"/>
              </a:rPr>
              <a:t>We need to do spend more time seeking this God-breathed inspiration.</a:t>
            </a:r>
          </a:p>
        </p:txBody>
      </p:sp>
      <p:sp>
        <p:nvSpPr>
          <p:cNvPr id="7" name="Rectangle 6"/>
          <p:cNvSpPr/>
          <p:nvPr/>
        </p:nvSpPr>
        <p:spPr>
          <a:xfrm>
            <a:off x="2057400" y="2590800"/>
            <a:ext cx="69342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CE7908"/>
                </a:solidFill>
                <a:latin typeface="Imprint MT Shadow" pitchFamily="82" charset="0"/>
                <a:ea typeface="+mn-ea"/>
              </a:rPr>
              <a:t>No more excuses that we do not have the materials, equipment, supplies, facilities, or anything else!</a:t>
            </a:r>
          </a:p>
        </p:txBody>
      </p:sp>
      <p:sp>
        <p:nvSpPr>
          <p:cNvPr id="8" name="Rectangle 7"/>
          <p:cNvSpPr/>
          <p:nvPr/>
        </p:nvSpPr>
        <p:spPr>
          <a:xfrm>
            <a:off x="685800" y="4114800"/>
            <a:ext cx="7010400" cy="1477328"/>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D24E04"/>
                </a:solidFill>
                <a:latin typeface="Imprint MT Shadow" pitchFamily="82" charset="0"/>
                <a:ea typeface="+mn-ea"/>
              </a:rPr>
              <a:t>God has given us what we need, but we must start </a:t>
            </a:r>
            <a:r>
              <a:rPr lang="en-US" sz="3000" b="1" i="1" dirty="0">
                <a:solidFill>
                  <a:srgbClr val="D24E04"/>
                </a:solidFill>
                <a:latin typeface="Imprint MT Shadow" pitchFamily="82" charset="0"/>
                <a:ea typeface="+mn-ea"/>
              </a:rPr>
              <a:t>now</a:t>
            </a:r>
            <a:r>
              <a:rPr lang="en-US" sz="3000" b="1" dirty="0">
                <a:solidFill>
                  <a:srgbClr val="D24E04"/>
                </a:solidFill>
                <a:latin typeface="Imprint MT Shadow" pitchFamily="82" charset="0"/>
                <a:ea typeface="+mn-ea"/>
              </a:rPr>
              <a:t> to use it.  His divine inspiration will help us find a way.</a:t>
            </a:r>
          </a:p>
        </p:txBody>
      </p:sp>
      <p:sp>
        <p:nvSpPr>
          <p:cNvPr id="9" name="Rectangle 8"/>
          <p:cNvSpPr/>
          <p:nvPr/>
        </p:nvSpPr>
        <p:spPr>
          <a:xfrm>
            <a:off x="0" y="5638800"/>
            <a:ext cx="6934200" cy="1015663"/>
          </a:xfrm>
          <a:prstGeom prst="rect">
            <a:avLst/>
          </a:prstGeom>
        </p:spPr>
        <p:txBody>
          <a:bodyPr>
            <a:spAutoFit/>
            <a:scene3d>
              <a:camera prst="orthographicFront"/>
              <a:lightRig rig="threePt" dir="t"/>
            </a:scene3d>
            <a:sp3d extrusionH="57150">
              <a:bevelT w="38100" h="38100"/>
            </a:sp3d>
          </a:bodyPr>
          <a:lstStyle/>
          <a:p>
            <a:pPr algn="ctr">
              <a:defRPr/>
            </a:pPr>
            <a:r>
              <a:rPr lang="en-US" sz="3000" b="1" dirty="0">
                <a:solidFill>
                  <a:srgbClr val="760076"/>
                </a:solidFill>
                <a:latin typeface="Imprint MT Shadow" pitchFamily="82" charset="0"/>
                <a:ea typeface="+mn-ea"/>
              </a:rPr>
              <a:t>His “creativity” in us will accomplish what no facility or material could ever do.</a:t>
            </a: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from="(-#ppt_w/2)" to="(#ppt_x)" calcmode="lin" valueType="num">
                                      <p:cBhvr>
                                        <p:cTn id="23" dur="600" fill="hold">
                                          <p:stCondLst>
                                            <p:cond delay="0"/>
                                          </p:stCondLst>
                                        </p:cTn>
                                        <p:tgtEl>
                                          <p:spTgt spid="7"/>
                                        </p:tgtEl>
                                        <p:attrNameLst>
                                          <p:attrName>ppt_x</p:attrName>
                                        </p:attrNameLst>
                                      </p:cBhvr>
                                    </p:anim>
                                    <p:anim from="0" to="-1.0" calcmode="lin" valueType="num">
                                      <p:cBhvr>
                                        <p:cTn id="24" dur="200" decel="50000" autoRev="1" fill="hold">
                                          <p:stCondLst>
                                            <p:cond delay="600"/>
                                          </p:stCondLst>
                                        </p:cTn>
                                        <p:tgtEl>
                                          <p:spTgt spid="7"/>
                                        </p:tgtEl>
                                        <p:attrNameLst>
                                          <p:attrName>xshear</p:attrName>
                                        </p:attrNameLst>
                                      </p:cBhvr>
                                    </p:anim>
                                    <p:animScale>
                                      <p:cBhvr>
                                        <p:cTn id="25" dur="200" decel="100000" autoRev="1" fill="hold">
                                          <p:stCondLst>
                                            <p:cond delay="600"/>
                                          </p:stCondLst>
                                        </p:cTn>
                                        <p:tgtEl>
                                          <p:spTgt spid="7"/>
                                        </p:tgtEl>
                                      </p:cBhvr>
                                      <p:from x="100000" y="100000"/>
                                      <p:to x="80000" y="100000"/>
                                    </p:animScale>
                                    <p:anim by="(#ppt_h/3+#ppt_w*0.1)" calcmode="lin" valueType="num">
                                      <p:cBhvr additive="sum">
                                        <p:cTn id="26" dur="200" decel="100000" autoRev="1" fill="hold">
                                          <p:stCondLst>
                                            <p:cond delay="600"/>
                                          </p:stCondLst>
                                        </p:cTn>
                                        <p:tgtEl>
                                          <p:spTgt spid="7"/>
                                        </p:tgtEl>
                                        <p:attrNameLst>
                                          <p:attrName>ppt_x</p:attrName>
                                        </p:attrNameLst>
                                      </p:cBhvr>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4"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from="(-#ppt_w/2)" to="(#ppt_x)" calcmode="lin" valueType="num">
                                      <p:cBhvr>
                                        <p:cTn id="31" dur="600" fill="hold">
                                          <p:stCondLst>
                                            <p:cond delay="0"/>
                                          </p:stCondLst>
                                        </p:cTn>
                                        <p:tgtEl>
                                          <p:spTgt spid="8"/>
                                        </p:tgtEl>
                                        <p:attrNameLst>
                                          <p:attrName>ppt_x</p:attrName>
                                        </p:attrNameLst>
                                      </p:cBhvr>
                                    </p:anim>
                                    <p:anim from="0" to="-1.0" calcmode="lin" valueType="num">
                                      <p:cBhvr>
                                        <p:cTn id="32" dur="200" decel="50000" autoRev="1" fill="hold">
                                          <p:stCondLst>
                                            <p:cond delay="600"/>
                                          </p:stCondLst>
                                        </p:cTn>
                                        <p:tgtEl>
                                          <p:spTgt spid="8"/>
                                        </p:tgtEl>
                                        <p:attrNameLst>
                                          <p:attrName>xshear</p:attrName>
                                        </p:attrNameLst>
                                      </p:cBhvr>
                                    </p:anim>
                                    <p:animScale>
                                      <p:cBhvr>
                                        <p:cTn id="33" dur="200" decel="100000" autoRev="1" fill="hold">
                                          <p:stCondLst>
                                            <p:cond delay="600"/>
                                          </p:stCondLst>
                                        </p:cTn>
                                        <p:tgtEl>
                                          <p:spTgt spid="8"/>
                                        </p:tgtEl>
                                      </p:cBhvr>
                                      <p:from x="100000" y="100000"/>
                                      <p:to x="80000" y="100000"/>
                                    </p:animScale>
                                    <p:anim by="(#ppt_h/3+#ppt_w*0.1)" calcmode="lin" valueType="num">
                                      <p:cBhvr additive="sum">
                                        <p:cTn id="34" dur="200" decel="100000" autoRev="1" fill="hold">
                                          <p:stCondLst>
                                            <p:cond delay="600"/>
                                          </p:stCondLst>
                                        </p:cTn>
                                        <p:tgtEl>
                                          <p:spTgt spid="8"/>
                                        </p:tgtEl>
                                        <p:attrNameLst>
                                          <p:attrName>ppt_x</p:attrName>
                                        </p:attrNameLst>
                                      </p:cBhvr>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4"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 from="(-#ppt_w/2)" to="(#ppt_x)" calcmode="lin" valueType="num">
                                      <p:cBhvr>
                                        <p:cTn id="39" dur="600" fill="hold">
                                          <p:stCondLst>
                                            <p:cond delay="0"/>
                                          </p:stCondLst>
                                        </p:cTn>
                                        <p:tgtEl>
                                          <p:spTgt spid="9"/>
                                        </p:tgtEl>
                                        <p:attrNameLst>
                                          <p:attrName>ppt_x</p:attrName>
                                        </p:attrNameLst>
                                      </p:cBhvr>
                                    </p:anim>
                                    <p:anim from="0" to="-1.0" calcmode="lin" valueType="num">
                                      <p:cBhvr>
                                        <p:cTn id="40" dur="200" decel="50000" autoRev="1" fill="hold">
                                          <p:stCondLst>
                                            <p:cond delay="600"/>
                                          </p:stCondLst>
                                        </p:cTn>
                                        <p:tgtEl>
                                          <p:spTgt spid="9"/>
                                        </p:tgtEl>
                                        <p:attrNameLst>
                                          <p:attrName>xshear</p:attrName>
                                        </p:attrNameLst>
                                      </p:cBhvr>
                                    </p:anim>
                                    <p:animScale>
                                      <p:cBhvr>
                                        <p:cTn id="41" dur="200" decel="100000" autoRev="1" fill="hold">
                                          <p:stCondLst>
                                            <p:cond delay="600"/>
                                          </p:stCondLst>
                                        </p:cTn>
                                        <p:tgtEl>
                                          <p:spTgt spid="9"/>
                                        </p:tgtEl>
                                      </p:cBhvr>
                                      <p:from x="100000" y="100000"/>
                                      <p:to x="80000" y="100000"/>
                                    </p:animScale>
                                    <p:anim by="(#ppt_h/3+#ppt_w*0.1)" calcmode="lin" valueType="num">
                                      <p:cBhvr additive="sum">
                                        <p:cTn id="42" dur="200" decel="100000" autoRev="1" fill="hold">
                                          <p:stCondLst>
                                            <p:cond delay="600"/>
                                          </p:stCondLst>
                                        </p:cTn>
                                        <p:tgtEl>
                                          <p:spTgt spid="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pic>
        <p:nvPicPr>
          <p:cNvPr id="10243" name="Picture 3" descr="C:\Users\Candra Poitras\Pictures\creativityletters[1].jpg"/>
          <p:cNvPicPr>
            <a:picLocks noChangeAspect="1" noChangeArrowheads="1"/>
          </p:cNvPicPr>
          <p:nvPr/>
        </p:nvPicPr>
        <p:blipFill>
          <a:blip r:embed="rId2" cstate="print"/>
          <a:srcRect/>
          <a:stretch>
            <a:fillRect/>
          </a:stretch>
        </p:blipFill>
        <p:spPr bwMode="auto">
          <a:xfrm rot="21299618">
            <a:off x="336254" y="336835"/>
            <a:ext cx="4419600" cy="4406863"/>
          </a:xfrm>
          <a:prstGeom prst="rect">
            <a:avLst/>
          </a:prstGeom>
          <a:ln>
            <a:noFill/>
          </a:ln>
          <a:effectLst>
            <a:softEdge rad="112500"/>
          </a:effectLst>
        </p:spPr>
      </p:pic>
      <p:sp>
        <p:nvSpPr>
          <p:cNvPr id="10244" name="Rectangle 4"/>
          <p:cNvSpPr>
            <a:spLocks noChangeArrowheads="1"/>
          </p:cNvSpPr>
          <p:nvPr/>
        </p:nvSpPr>
        <p:spPr bwMode="auto">
          <a:xfrm>
            <a:off x="4495800" y="3563779"/>
            <a:ext cx="44196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0070A2"/>
                </a:solidFill>
                <a:latin typeface="Imprint MT Shadow" pitchFamily="82" charset="0"/>
                <a:ea typeface="Times"/>
                <a:cs typeface="Times New Roman" pitchFamily="18" charset="0"/>
              </a:rPr>
              <a:t>Creativity gives us a vehicle to cross the chasm between the students and God's message that will meet those needs.</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decel="50000" fill="hold">
                                          <p:stCondLst>
                                            <p:cond delay="0"/>
                                          </p:stCondLst>
                                        </p:cTn>
                                        <p:tgtEl>
                                          <p:spTgt spid="1024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3"/>
                                        </p:tgtEl>
                                        <p:attrNameLst>
                                          <p:attrName>ppt_w</p:attrName>
                                        </p:attrNameLst>
                                      </p:cBhvr>
                                      <p:tavLst>
                                        <p:tav tm="0">
                                          <p:val>
                                            <p:strVal val="#ppt_w*.05"/>
                                          </p:val>
                                        </p:tav>
                                        <p:tav tm="100000">
                                          <p:val>
                                            <p:strVal val="#ppt_w"/>
                                          </p:val>
                                        </p:tav>
                                      </p:tavLst>
                                    </p:anim>
                                    <p:anim calcmode="lin" valueType="num">
                                      <p:cBhvr>
                                        <p:cTn id="10" dur="1000" fill="hold"/>
                                        <p:tgtEl>
                                          <p:spTgt spid="1024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3"/>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0244"/>
                                        </p:tgtEl>
                                        <p:attrNameLst>
                                          <p:attrName>style.visibility</p:attrName>
                                        </p:attrNameLst>
                                      </p:cBhvr>
                                      <p:to>
                                        <p:strVal val="visible"/>
                                      </p:to>
                                    </p:set>
                                    <p:anim calcmode="lin" valueType="num">
                                      <p:cBhvr>
                                        <p:cTn id="19" dur="500" decel="50000" fill="hold">
                                          <p:stCondLst>
                                            <p:cond delay="0"/>
                                          </p:stCondLst>
                                        </p:cTn>
                                        <p:tgtEl>
                                          <p:spTgt spid="10244"/>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244"/>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244"/>
                                        </p:tgtEl>
                                        <p:attrNameLst>
                                          <p:attrName>ppt_w</p:attrName>
                                        </p:attrNameLst>
                                      </p:cBhvr>
                                      <p:tavLst>
                                        <p:tav tm="0">
                                          <p:val>
                                            <p:strVal val="#ppt_w*.05"/>
                                          </p:val>
                                        </p:tav>
                                        <p:tav tm="100000">
                                          <p:val>
                                            <p:strVal val="#ppt_w"/>
                                          </p:val>
                                        </p:tav>
                                      </p:tavLst>
                                    </p:anim>
                                    <p:anim calcmode="lin" valueType="num">
                                      <p:cBhvr>
                                        <p:cTn id="22" dur="1000" fill="hold"/>
                                        <p:tgtEl>
                                          <p:spTgt spid="10244"/>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244"/>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244"/>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244"/>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010400" y="0"/>
            <a:ext cx="2133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17: The same old thing a brand new way</a:t>
            </a:r>
            <a:endParaRPr lang="en-US" sz="1200" b="1" dirty="0">
              <a:solidFill>
                <a:srgbClr val="0070A2"/>
              </a:solidFill>
              <a:latin typeface="Stencil" pitchFamily="82" charset="0"/>
              <a:ea typeface="+mn-ea"/>
            </a:endParaRPr>
          </a:p>
        </p:txBody>
      </p:sp>
      <p:sp>
        <p:nvSpPr>
          <p:cNvPr id="4" name="Rectangle 3"/>
          <p:cNvSpPr/>
          <p:nvPr/>
        </p:nvSpPr>
        <p:spPr>
          <a:xfrm>
            <a:off x="152400" y="152400"/>
            <a:ext cx="4419600" cy="5509200"/>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Every one of God’s creatures has the ability to be creative.  Every man, woman, boy or girl can use what is around them to create something beautiful, fun, or useful.  We are made in the image of God—the original Creator.</a:t>
            </a:r>
          </a:p>
        </p:txBody>
      </p:sp>
      <p:sp>
        <p:nvSpPr>
          <p:cNvPr id="5" name="Rectangle 4"/>
          <p:cNvSpPr/>
          <p:nvPr/>
        </p:nvSpPr>
        <p:spPr>
          <a:xfrm>
            <a:off x="4876800" y="2133600"/>
            <a:ext cx="4038600" cy="4524315"/>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Talk about an imagination—God truly was blessed with one.  He did not leave out this part of Himself when He made us.  His design was complete, and it included creativity.</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1519</TotalTime>
  <Words>1277</Words>
  <Application>Microsoft Macintosh PowerPoint</Application>
  <PresentationFormat>On-screen Show (4:3)</PresentationFormat>
  <Paragraphs>54</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2012-12-05T20:28:09Z</dcterms:created>
  <dcterms:modified xsi:type="dcterms:W3CDTF">2018-02-16T21:29:32Z</dcterms:modified>
</cp:coreProperties>
</file>