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FFFFCC"/>
    <a:srgbClr val="0070A2"/>
    <a:srgbClr val="EDC727"/>
    <a:srgbClr val="D24E04"/>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53" d="100"/>
          <a:sy n="53" d="100"/>
        </p:scale>
        <p:origin x="-36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CB80D755-16FA-9A4F-8A83-4A7A8A8EAFEE}" type="slidenum">
              <a:rPr lang="en-US"/>
              <a:pPr/>
              <a:t>‹#›</a:t>
            </a:fld>
            <a:endParaRPr lang="en-US"/>
          </a:p>
        </p:txBody>
      </p:sp>
    </p:spTree>
    <p:extLst>
      <p:ext uri="{BB962C8B-B14F-4D97-AF65-F5344CB8AC3E}">
        <p14:creationId xmlns:p14="http://schemas.microsoft.com/office/powerpoint/2010/main" val="1591198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8C6B881-D03C-7744-A1DF-D18A1BC1CE3B}" type="slidenum">
              <a:rPr lang="en-US"/>
              <a:pPr/>
              <a:t>‹#›</a:t>
            </a:fld>
            <a:endParaRPr lang="en-US"/>
          </a:p>
        </p:txBody>
      </p:sp>
    </p:spTree>
    <p:extLst>
      <p:ext uri="{BB962C8B-B14F-4D97-AF65-F5344CB8AC3E}">
        <p14:creationId xmlns:p14="http://schemas.microsoft.com/office/powerpoint/2010/main" val="13266614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F8E076B-7419-7A4E-B1C8-8D0DB9284091}" type="slidenum">
              <a:rPr lang="en-US"/>
              <a:pPr/>
              <a:t>‹#›</a:t>
            </a:fld>
            <a:endParaRPr lang="en-US"/>
          </a:p>
        </p:txBody>
      </p:sp>
    </p:spTree>
    <p:extLst>
      <p:ext uri="{BB962C8B-B14F-4D97-AF65-F5344CB8AC3E}">
        <p14:creationId xmlns:p14="http://schemas.microsoft.com/office/powerpoint/2010/main" val="2941126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EF54103-6A06-934E-92D1-DDF82C03CDB1}" type="slidenum">
              <a:rPr lang="en-US"/>
              <a:pPr/>
              <a:t>‹#›</a:t>
            </a:fld>
            <a:endParaRPr lang="en-US"/>
          </a:p>
        </p:txBody>
      </p:sp>
    </p:spTree>
    <p:extLst>
      <p:ext uri="{BB962C8B-B14F-4D97-AF65-F5344CB8AC3E}">
        <p14:creationId xmlns:p14="http://schemas.microsoft.com/office/powerpoint/2010/main" val="1595074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7FB422A-695C-7347-8D33-7A5D404FC7AC}" type="slidenum">
              <a:rPr lang="en-US"/>
              <a:pPr/>
              <a:t>‹#›</a:t>
            </a:fld>
            <a:endParaRPr lang="en-US"/>
          </a:p>
        </p:txBody>
      </p:sp>
    </p:spTree>
    <p:extLst>
      <p:ext uri="{BB962C8B-B14F-4D97-AF65-F5344CB8AC3E}">
        <p14:creationId xmlns:p14="http://schemas.microsoft.com/office/powerpoint/2010/main" val="2652345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7E49B05-9321-8C47-8F18-48251019B6B0}" type="slidenum">
              <a:rPr lang="en-US"/>
              <a:pPr/>
              <a:t>‹#›</a:t>
            </a:fld>
            <a:endParaRPr lang="en-US"/>
          </a:p>
        </p:txBody>
      </p:sp>
    </p:spTree>
    <p:extLst>
      <p:ext uri="{BB962C8B-B14F-4D97-AF65-F5344CB8AC3E}">
        <p14:creationId xmlns:p14="http://schemas.microsoft.com/office/powerpoint/2010/main" val="191805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6D596C5-685D-BF4C-B1CD-37A947E89ED7}" type="slidenum">
              <a:rPr lang="en-US"/>
              <a:pPr/>
              <a:t>‹#›</a:t>
            </a:fld>
            <a:endParaRPr lang="en-US"/>
          </a:p>
        </p:txBody>
      </p:sp>
    </p:spTree>
    <p:extLst>
      <p:ext uri="{BB962C8B-B14F-4D97-AF65-F5344CB8AC3E}">
        <p14:creationId xmlns:p14="http://schemas.microsoft.com/office/powerpoint/2010/main" val="10998961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71A3666-DAE1-5744-AA7F-1865B062BBD5}" type="slidenum">
              <a:rPr lang="en-US"/>
              <a:pPr/>
              <a:t>‹#›</a:t>
            </a:fld>
            <a:endParaRPr lang="en-US"/>
          </a:p>
        </p:txBody>
      </p:sp>
    </p:spTree>
    <p:extLst>
      <p:ext uri="{BB962C8B-B14F-4D97-AF65-F5344CB8AC3E}">
        <p14:creationId xmlns:p14="http://schemas.microsoft.com/office/powerpoint/2010/main" val="4133430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219EF62-437D-5A48-A8F4-C12FD82C10EE}" type="slidenum">
              <a:rPr lang="en-US"/>
              <a:pPr/>
              <a:t>‹#›</a:t>
            </a:fld>
            <a:endParaRPr lang="en-US"/>
          </a:p>
        </p:txBody>
      </p:sp>
    </p:spTree>
    <p:extLst>
      <p:ext uri="{BB962C8B-B14F-4D97-AF65-F5344CB8AC3E}">
        <p14:creationId xmlns:p14="http://schemas.microsoft.com/office/powerpoint/2010/main" val="3180823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5551B3F-F4E1-774A-A2A0-CE83A74A63C8}" type="slidenum">
              <a:rPr lang="en-US"/>
              <a:pPr/>
              <a:t>‹#›</a:t>
            </a:fld>
            <a:endParaRPr lang="en-US"/>
          </a:p>
        </p:txBody>
      </p:sp>
    </p:spTree>
    <p:extLst>
      <p:ext uri="{BB962C8B-B14F-4D97-AF65-F5344CB8AC3E}">
        <p14:creationId xmlns:p14="http://schemas.microsoft.com/office/powerpoint/2010/main" val="217110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E73BA53-0B28-EE4A-AFE8-37D9D587DD3F}" type="slidenum">
              <a:rPr lang="en-US"/>
              <a:pPr/>
              <a:t>‹#›</a:t>
            </a:fld>
            <a:endParaRPr lang="en-US"/>
          </a:p>
        </p:txBody>
      </p:sp>
    </p:spTree>
    <p:extLst>
      <p:ext uri="{BB962C8B-B14F-4D97-AF65-F5344CB8AC3E}">
        <p14:creationId xmlns:p14="http://schemas.microsoft.com/office/powerpoint/2010/main" val="4615237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6C22C51-990E-5442-8910-E24286C57E1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39624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18: Write for Life</a:t>
            </a:r>
            <a:endParaRPr lang="en-US" sz="2800" b="1" dirty="0">
              <a:solidFill>
                <a:srgbClr val="760076"/>
              </a:solidFill>
              <a:latin typeface="Stencil" pitchFamily="82" charset="0"/>
              <a:ea typeface="+mn-ea"/>
            </a:endParaRPr>
          </a:p>
        </p:txBody>
      </p:sp>
      <p:sp>
        <p:nvSpPr>
          <p:cNvPr id="10" name="TextBox 9"/>
          <p:cNvSpPr txBox="1"/>
          <p:nvPr/>
        </p:nvSpPr>
        <p:spPr>
          <a:xfrm>
            <a:off x="152400" y="54864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12291" name="Rectangle 3"/>
          <p:cNvSpPr>
            <a:spLocks noChangeArrowheads="1"/>
          </p:cNvSpPr>
          <p:nvPr/>
        </p:nvSpPr>
        <p:spPr bwMode="auto">
          <a:xfrm>
            <a:off x="0" y="61555"/>
            <a:ext cx="7848600" cy="1938992"/>
          </a:xfrm>
          <a:prstGeom prst="rect">
            <a:avLst/>
          </a:prstGeom>
          <a:noFill/>
          <a:ln w="9525">
            <a:noFill/>
            <a:miter lim="800000"/>
            <a:headEnd/>
            <a:tailEnd/>
          </a:ln>
          <a:effectLst/>
        </p:spPr>
        <p:txBody>
          <a:bodyPr anchor="ctr">
            <a:spAutoFit/>
          </a:bodyPr>
          <a:lstStyle/>
          <a:p>
            <a:pPr algn="ctr" eaLnBrk="0" hangingPunct="0">
              <a:defRPr/>
            </a:pPr>
            <a:r>
              <a:rPr lang="en-US" sz="3000" b="1" dirty="0">
                <a:ln>
                  <a:solidFill>
                    <a:sysClr val="windowText" lastClr="000000"/>
                  </a:solidFill>
                </a:ln>
                <a:solidFill>
                  <a:srgbClr val="0070A2"/>
                </a:solidFill>
                <a:latin typeface="Imprint MT Shadow" pitchFamily="82" charset="0"/>
                <a:ea typeface="Times"/>
                <a:cs typeface="Times New Roman" pitchFamily="18" charset="0"/>
              </a:rPr>
              <a:t>All of the miracles that God did in Egypt meant nothing to Jonathan (Exodus 7:8-24; chapters 8-12).  The crossing of the Red Sea was not important (Exodus 13:17-22; 14:1-31). </a:t>
            </a:r>
            <a:endParaRPr lang="en-US" sz="3000" b="1" dirty="0">
              <a:ln>
                <a:solidFill>
                  <a:sysClr val="windowText" lastClr="000000"/>
                </a:solidFill>
              </a:ln>
              <a:solidFill>
                <a:srgbClr val="0070A2"/>
              </a:solidFill>
              <a:latin typeface="Imprint MT Shadow" pitchFamily="82" charset="0"/>
              <a:ea typeface="+mn-ea"/>
            </a:endParaRPr>
          </a:p>
        </p:txBody>
      </p:sp>
      <p:sp>
        <p:nvSpPr>
          <p:cNvPr id="5" name="Rectangle 4"/>
          <p:cNvSpPr/>
          <p:nvPr/>
        </p:nvSpPr>
        <p:spPr>
          <a:xfrm>
            <a:off x="914400" y="2133600"/>
            <a:ext cx="8077200" cy="2554545"/>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The wondrous signs in the wilderness for forty years made no difference: water from a rock (Exodus 17:1-7), manna from heaven (Exodus 16:1-36), and fiery serpents (Deuteronomy 21:5-9).</a:t>
            </a:r>
          </a:p>
        </p:txBody>
      </p:sp>
      <p:sp>
        <p:nvSpPr>
          <p:cNvPr id="12292" name="Rectangle 4"/>
          <p:cNvSpPr>
            <a:spLocks noChangeArrowheads="1"/>
          </p:cNvSpPr>
          <p:nvPr/>
        </p:nvSpPr>
        <p:spPr bwMode="auto">
          <a:xfrm>
            <a:off x="0" y="4857452"/>
            <a:ext cx="7467600" cy="1938992"/>
          </a:xfrm>
          <a:prstGeom prst="rect">
            <a:avLst/>
          </a:prstGeom>
          <a:noFill/>
          <a:ln w="9525">
            <a:noFill/>
            <a:miter lim="800000"/>
            <a:headEnd/>
            <a:tailEnd/>
          </a:ln>
          <a:effectLst/>
        </p:spPr>
        <p:txBody>
          <a:bodyPr anchor="ctr">
            <a:spAutoFit/>
          </a:bodyPr>
          <a:lstStyle/>
          <a:p>
            <a:pPr algn="ctr" eaLnBrk="0" hangingPunct="0">
              <a:defRPr/>
            </a:pPr>
            <a:r>
              <a:rPr lang="en-US" sz="3000" b="1" dirty="0">
                <a:ln>
                  <a:solidFill>
                    <a:sysClr val="windowText" lastClr="000000"/>
                  </a:solidFill>
                </a:ln>
                <a:solidFill>
                  <a:srgbClr val="760076"/>
                </a:solidFill>
                <a:latin typeface="Imprint MT Shadow" pitchFamily="82" charset="0"/>
                <a:ea typeface="Times"/>
                <a:cs typeface="Times New Roman" pitchFamily="18" charset="0"/>
              </a:rPr>
              <a:t>The Ten Commandments, given to Moses on Mt. Sinai, were blatantly ignored, especially the second commandment against graven images.</a:t>
            </a:r>
            <a:r>
              <a:rPr lang="en-US" sz="3000" b="1" dirty="0">
                <a:ln>
                  <a:solidFill>
                    <a:sysClr val="windowText" lastClr="000000"/>
                  </a:solidFill>
                </a:ln>
                <a:solidFill>
                  <a:srgbClr val="760076"/>
                </a:solidFill>
                <a:latin typeface="Imprint MT Shadow" pitchFamily="82" charset="0"/>
                <a:ea typeface="+mn-ea"/>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1000"/>
                                        <p:tgtEl>
                                          <p:spTgt spid="12291"/>
                                        </p:tgtEl>
                                      </p:cBhvr>
                                    </p:animEffect>
                                    <p:anim calcmode="lin" valueType="num">
                                      <p:cBhvr>
                                        <p:cTn id="8" dur="1000" fill="hold"/>
                                        <p:tgtEl>
                                          <p:spTgt spid="12291"/>
                                        </p:tgtEl>
                                        <p:attrNameLst>
                                          <p:attrName>ppt_x</p:attrName>
                                        </p:attrNameLst>
                                      </p:cBhvr>
                                      <p:tavLst>
                                        <p:tav tm="0">
                                          <p:val>
                                            <p:strVal val="#ppt_x"/>
                                          </p:val>
                                        </p:tav>
                                        <p:tav tm="100000">
                                          <p:val>
                                            <p:strVal val="#ppt_x"/>
                                          </p:val>
                                        </p:tav>
                                      </p:tavLst>
                                    </p:anim>
                                    <p:anim calcmode="lin" valueType="num">
                                      <p:cBhvr>
                                        <p:cTn id="9" dur="900" decel="100000" fill="hold"/>
                                        <p:tgtEl>
                                          <p:spTgt spid="1229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91"/>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2292"/>
                                        </p:tgtEl>
                                        <p:attrNameLst>
                                          <p:attrName>style.visibility</p:attrName>
                                        </p:attrNameLst>
                                      </p:cBhvr>
                                      <p:to>
                                        <p:strVal val="visible"/>
                                      </p:to>
                                    </p:set>
                                    <p:animEffect transition="in" filter="fade">
                                      <p:cBhvr>
                                        <p:cTn id="23" dur="1000"/>
                                        <p:tgtEl>
                                          <p:spTgt spid="12292"/>
                                        </p:tgtEl>
                                      </p:cBhvr>
                                    </p:animEffect>
                                    <p:anim calcmode="lin" valueType="num">
                                      <p:cBhvr>
                                        <p:cTn id="24" dur="1000" fill="hold"/>
                                        <p:tgtEl>
                                          <p:spTgt spid="12292"/>
                                        </p:tgtEl>
                                        <p:attrNameLst>
                                          <p:attrName>ppt_x</p:attrName>
                                        </p:attrNameLst>
                                      </p:cBhvr>
                                      <p:tavLst>
                                        <p:tav tm="0">
                                          <p:val>
                                            <p:strVal val="#ppt_x"/>
                                          </p:val>
                                        </p:tav>
                                        <p:tav tm="100000">
                                          <p:val>
                                            <p:strVal val="#ppt_x"/>
                                          </p:val>
                                        </p:tav>
                                      </p:tavLst>
                                    </p:anim>
                                    <p:anim calcmode="lin" valueType="num">
                                      <p:cBhvr>
                                        <p:cTn id="25" dur="900" decel="100000" fill="hold"/>
                                        <p:tgtEl>
                                          <p:spTgt spid="1229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29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a:spLocks noChangeArrowheads="1"/>
          </p:cNvSpPr>
          <p:nvPr/>
        </p:nvSpPr>
        <p:spPr bwMode="auto">
          <a:xfrm>
            <a:off x="228600" y="152400"/>
            <a:ext cx="7391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There can only be one explanation for this, and it is found in the book of Judges, in two different places.</a:t>
            </a:r>
          </a:p>
        </p:txBody>
      </p:sp>
      <p:sp>
        <p:nvSpPr>
          <p:cNvPr id="13315" name="Rectangle 3"/>
          <p:cNvSpPr>
            <a:spLocks noChangeArrowheads="1"/>
          </p:cNvSpPr>
          <p:nvPr/>
        </p:nvSpPr>
        <p:spPr bwMode="auto">
          <a:xfrm>
            <a:off x="1905000" y="1752600"/>
            <a:ext cx="7086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200" b="1" i="1">
                <a:solidFill>
                  <a:srgbClr val="D24E04"/>
                </a:solidFill>
                <a:latin typeface="Imprint MT Shadow" charset="0"/>
                <a:ea typeface="Times" charset="0"/>
                <a:cs typeface="Times New Roman" charset="0"/>
              </a:rPr>
              <a:t>“</a:t>
            </a:r>
            <a:r>
              <a:rPr lang="en-US" sz="3200" b="1" i="1">
                <a:solidFill>
                  <a:srgbClr val="D24E04"/>
                </a:solidFill>
                <a:latin typeface="Imprint MT Shadow" charset="0"/>
                <a:ea typeface="Times" charset="0"/>
                <a:cs typeface="Times New Roman" charset="0"/>
              </a:rPr>
              <a:t>In those days there was no king in Israel, but every man did that which was right in his own eyes</a:t>
            </a:r>
            <a:r>
              <a:rPr lang="ja-JP" altLang="en-US" sz="3200" b="1" i="1">
                <a:solidFill>
                  <a:srgbClr val="D24E04"/>
                </a:solidFill>
                <a:latin typeface="Imprint MT Shadow" charset="0"/>
                <a:ea typeface="Times" charset="0"/>
                <a:cs typeface="Times New Roman" charset="0"/>
              </a:rPr>
              <a:t>”</a:t>
            </a:r>
            <a:r>
              <a:rPr lang="en-US" sz="3200" b="1">
                <a:solidFill>
                  <a:srgbClr val="D24E04"/>
                </a:solidFill>
                <a:latin typeface="Imprint MT Shadow" charset="0"/>
                <a:ea typeface="Times" charset="0"/>
                <a:cs typeface="Times New Roman" charset="0"/>
              </a:rPr>
              <a:t>(Judges 17:6; Judges 21:25). </a:t>
            </a:r>
          </a:p>
        </p:txBody>
      </p:sp>
      <p:sp>
        <p:nvSpPr>
          <p:cNvPr id="7" name="Rectangle 6"/>
          <p:cNvSpPr/>
          <p:nvPr/>
        </p:nvSpPr>
        <p:spPr>
          <a:xfrm>
            <a:off x="152400" y="4114800"/>
            <a:ext cx="8839200" cy="2554545"/>
          </a:xfrm>
          <a:prstGeom prst="rect">
            <a:avLst/>
          </a:prstGeom>
          <a:solidFill>
            <a:srgbClr val="0070A2"/>
          </a:solidFill>
          <a:ln w="95250">
            <a:solidFill>
              <a:srgbClr val="D24E04"/>
            </a:solidFill>
          </a:ln>
          <a:scene3d>
            <a:camera prst="orthographicFront"/>
            <a:lightRig rig="threePt" dir="t"/>
          </a:scene3d>
          <a:sp3d>
            <a:bevelT w="114300" prst="hardEdg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It does not take a long time for the things of God and His ways to be lost in a family, or even a nation.  Immediately after the death of Joshua, and the men who had seen and known the ways of the Lord, God</a:t>
            </a:r>
            <a:r>
              <a:rPr lang="ja-JP" altLang="en-US" sz="3200" b="1">
                <a:solidFill>
                  <a:srgbClr val="EDC727"/>
                </a:solidFill>
                <a:latin typeface="Imprint MT Shadow" charset="0"/>
              </a:rPr>
              <a:t>’</a:t>
            </a:r>
            <a:r>
              <a:rPr lang="en-US" sz="3200" b="1">
                <a:solidFill>
                  <a:srgbClr val="EDC727"/>
                </a:solidFill>
                <a:latin typeface="Imprint MT Shadow" charset="0"/>
              </a:rPr>
              <a:t>s ways were forgotten.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13315"/>
                                        </p:tgtEl>
                                        <p:attrNameLst>
                                          <p:attrName>style.visibility</p:attrName>
                                        </p:attrNameLst>
                                      </p:cBhvr>
                                      <p:to>
                                        <p:strVal val="visible"/>
                                      </p:to>
                                    </p:set>
                                    <p:anim calcmode="lin" valueType="num">
                                      <p:cBhvr>
                                        <p:cTn id="19" dur="500" decel="50000" fill="hold">
                                          <p:stCondLst>
                                            <p:cond delay="0"/>
                                          </p:stCondLst>
                                        </p:cTn>
                                        <p:tgtEl>
                                          <p:spTgt spid="1331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331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3315"/>
                                        </p:tgtEl>
                                        <p:attrNameLst>
                                          <p:attrName>ppt_w</p:attrName>
                                        </p:attrNameLst>
                                      </p:cBhvr>
                                      <p:tavLst>
                                        <p:tav tm="0">
                                          <p:val>
                                            <p:strVal val="#ppt_w*.05"/>
                                          </p:val>
                                        </p:tav>
                                        <p:tav tm="100000">
                                          <p:val>
                                            <p:strVal val="#ppt_w"/>
                                          </p:val>
                                        </p:tav>
                                      </p:tavLst>
                                    </p:anim>
                                    <p:anim calcmode="lin" valueType="num">
                                      <p:cBhvr>
                                        <p:cTn id="22" dur="1000" fill="hold"/>
                                        <p:tgtEl>
                                          <p:spTgt spid="1331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331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331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331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331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3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14339" name="Rectangle 3"/>
          <p:cNvSpPr>
            <a:spLocks noChangeArrowheads="1"/>
          </p:cNvSpPr>
          <p:nvPr/>
        </p:nvSpPr>
        <p:spPr bwMode="auto">
          <a:xfrm>
            <a:off x="152400" y="167045"/>
            <a:ext cx="7696200" cy="2677656"/>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600" b="1" dirty="0">
                <a:ln>
                  <a:solidFill>
                    <a:sysClr val="windowText" lastClr="000000"/>
                  </a:solidFill>
                </a:ln>
                <a:solidFill>
                  <a:srgbClr val="760076"/>
                </a:solidFill>
                <a:latin typeface="Imprint MT Shadow" pitchFamily="82" charset="0"/>
                <a:ea typeface="Times"/>
                <a:cs typeface="Times New Roman" pitchFamily="18" charset="0"/>
              </a:rPr>
              <a:t>We need to write in order to keep our most precious gifts safe:  </a:t>
            </a:r>
            <a:endParaRPr lang="en-US" sz="3600" b="1" dirty="0">
              <a:ln>
                <a:solidFill>
                  <a:sysClr val="windowText" lastClr="000000"/>
                </a:solidFill>
              </a:ln>
              <a:solidFill>
                <a:srgbClr val="760076"/>
              </a:solidFill>
              <a:latin typeface="Imprint MT Shadow" pitchFamily="82" charset="0"/>
              <a:ea typeface="+mn-ea"/>
            </a:endParaRPr>
          </a:p>
          <a:p>
            <a:pPr lvl="1" algn="just" eaLnBrk="0" hangingPunct="0">
              <a:buFontTx/>
              <a:buChar char="•"/>
              <a:tabLst>
                <a:tab pos="228600" algn="l"/>
              </a:tabLst>
              <a:defRPr/>
            </a:pPr>
            <a:r>
              <a:rPr lang="en-US" sz="3200" b="1" dirty="0">
                <a:ln>
                  <a:solidFill>
                    <a:sysClr val="windowText" lastClr="000000"/>
                  </a:solidFill>
                </a:ln>
                <a:solidFill>
                  <a:srgbClr val="FFFFCC"/>
                </a:solidFill>
                <a:latin typeface="Imprint MT Shadow" pitchFamily="82" charset="0"/>
                <a:ea typeface="Times"/>
                <a:cs typeface="Times New Roman" pitchFamily="18" charset="0"/>
              </a:rPr>
              <a:t>Our heritage.</a:t>
            </a:r>
            <a:endParaRPr lang="en-US" sz="3200" b="1" dirty="0">
              <a:ln>
                <a:solidFill>
                  <a:sysClr val="windowText" lastClr="000000"/>
                </a:solidFill>
              </a:ln>
              <a:solidFill>
                <a:srgbClr val="FFFFCC"/>
              </a:solidFill>
              <a:latin typeface="Imprint MT Shadow" pitchFamily="82" charset="0"/>
              <a:ea typeface="+mn-ea"/>
            </a:endParaRPr>
          </a:p>
          <a:p>
            <a:pPr lvl="2" algn="just" eaLnBrk="0" hangingPunct="0">
              <a:buFontTx/>
              <a:buChar char="•"/>
              <a:tabLst>
                <a:tab pos="228600" algn="l"/>
              </a:tabLst>
              <a:defRPr/>
            </a:pPr>
            <a:r>
              <a:rPr lang="en-US" sz="3200" b="1" dirty="0">
                <a:ln>
                  <a:solidFill>
                    <a:sysClr val="windowText" lastClr="000000"/>
                  </a:solidFill>
                </a:ln>
                <a:solidFill>
                  <a:srgbClr val="760076"/>
                </a:solidFill>
                <a:latin typeface="Imprint MT Shadow" pitchFamily="82" charset="0"/>
                <a:ea typeface="Times"/>
                <a:cs typeface="Times New Roman" pitchFamily="18" charset="0"/>
              </a:rPr>
              <a:t>Our message (faith).</a:t>
            </a:r>
            <a:endParaRPr lang="en-US" sz="3200" b="1" dirty="0">
              <a:ln>
                <a:solidFill>
                  <a:sysClr val="windowText" lastClr="000000"/>
                </a:solidFill>
              </a:ln>
              <a:solidFill>
                <a:srgbClr val="760076"/>
              </a:solidFill>
              <a:latin typeface="Imprint MT Shadow" pitchFamily="82" charset="0"/>
              <a:ea typeface="+mn-ea"/>
            </a:endParaRPr>
          </a:p>
          <a:p>
            <a:pPr lvl="3" algn="just" eaLnBrk="0" hangingPunct="0">
              <a:buFontTx/>
              <a:buChar char="•"/>
              <a:tabLst>
                <a:tab pos="228600" algn="l"/>
              </a:tabLst>
              <a:defRPr/>
            </a:pPr>
            <a:r>
              <a:rPr lang="en-US" sz="3200" b="1" dirty="0">
                <a:ln>
                  <a:solidFill>
                    <a:sysClr val="windowText" lastClr="000000"/>
                  </a:solidFill>
                </a:ln>
                <a:solidFill>
                  <a:srgbClr val="FFFFCC"/>
                </a:solidFill>
                <a:latin typeface="Imprint MT Shadow" pitchFamily="82" charset="0"/>
                <a:ea typeface="Times"/>
                <a:cs typeface="Times New Roman" pitchFamily="18" charset="0"/>
              </a:rPr>
              <a:t>Our descendants.</a:t>
            </a:r>
            <a:endParaRPr lang="en-US" sz="3200" b="1" dirty="0">
              <a:ln>
                <a:solidFill>
                  <a:sysClr val="windowText" lastClr="000000"/>
                </a:solidFill>
              </a:ln>
              <a:solidFill>
                <a:srgbClr val="FFFFCC"/>
              </a:solidFill>
              <a:latin typeface="Imprint MT Shadow" pitchFamily="82" charset="0"/>
              <a:ea typeface="+mn-ea"/>
            </a:endParaRPr>
          </a:p>
        </p:txBody>
      </p:sp>
      <p:pic>
        <p:nvPicPr>
          <p:cNvPr id="14340" name="Picture 4" descr="C:\Users\Candra Poitras\Pictures\Oldest_surviving_writing_in_Lithuanian_languag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29200" y="2133600"/>
            <a:ext cx="3520440" cy="4400550"/>
          </a:xfrm>
          <a:prstGeom prst="rect">
            <a:avLst/>
          </a:prstGeom>
          <a:ln>
            <a:noFill/>
          </a:ln>
          <a:effectLst>
            <a:softEdge rad="112500"/>
          </a:effectLst>
        </p:spPr>
      </p:pic>
      <p:pic>
        <p:nvPicPr>
          <p:cNvPr id="14341" name="Picture 5" descr="C:\Users\Candra Poitras\Pictures\Oldest_surviving_writing_in_Lithuanian_language[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6405956">
            <a:off x="1562100" y="2552700"/>
            <a:ext cx="3352800" cy="4191000"/>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800" decel="100000"/>
                                        <p:tgtEl>
                                          <p:spTgt spid="14339">
                                            <p:txEl>
                                              <p:pRg st="0" end="0"/>
                                            </p:txEl>
                                          </p:spTgt>
                                        </p:tgtEl>
                                      </p:cBhvr>
                                    </p:animEffect>
                                    <p:anim calcmode="lin" valueType="num">
                                      <p:cBhvr>
                                        <p:cTn id="8" dur="800" decel="100000" fill="hold"/>
                                        <p:tgtEl>
                                          <p:spTgt spid="14339">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4339">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4339">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9">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9">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animEffect transition="in" filter="fade">
                                      <p:cBhvr>
                                        <p:cTn id="17" dur="800" decel="100000"/>
                                        <p:tgtEl>
                                          <p:spTgt spid="14339">
                                            <p:txEl>
                                              <p:pRg st="1" end="1"/>
                                            </p:txEl>
                                          </p:spTgt>
                                        </p:tgtEl>
                                      </p:cBhvr>
                                    </p:animEffect>
                                    <p:anim calcmode="lin" valueType="num">
                                      <p:cBhvr>
                                        <p:cTn id="18" dur="800" decel="100000" fill="hold"/>
                                        <p:tgtEl>
                                          <p:spTgt spid="14339">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4339">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4339">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4339">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4339">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nodeType="clickEffect">
                                  <p:stCondLst>
                                    <p:cond delay="0"/>
                                  </p:stCondLst>
                                  <p:childTnLst>
                                    <p:set>
                                      <p:cBhvr>
                                        <p:cTn id="26" dur="1" fill="hold">
                                          <p:stCondLst>
                                            <p:cond delay="0"/>
                                          </p:stCondLst>
                                        </p:cTn>
                                        <p:tgtEl>
                                          <p:spTgt spid="14339">
                                            <p:txEl>
                                              <p:pRg st="2" end="2"/>
                                            </p:txEl>
                                          </p:spTgt>
                                        </p:tgtEl>
                                        <p:attrNameLst>
                                          <p:attrName>style.visibility</p:attrName>
                                        </p:attrNameLst>
                                      </p:cBhvr>
                                      <p:to>
                                        <p:strVal val="visible"/>
                                      </p:to>
                                    </p:set>
                                    <p:animEffect transition="in" filter="fade">
                                      <p:cBhvr>
                                        <p:cTn id="27" dur="800" decel="100000"/>
                                        <p:tgtEl>
                                          <p:spTgt spid="14339">
                                            <p:txEl>
                                              <p:pRg st="2" end="2"/>
                                            </p:txEl>
                                          </p:spTgt>
                                        </p:tgtEl>
                                      </p:cBhvr>
                                    </p:animEffect>
                                    <p:anim calcmode="lin" valueType="num">
                                      <p:cBhvr>
                                        <p:cTn id="28" dur="800" decel="100000" fill="hold"/>
                                        <p:tgtEl>
                                          <p:spTgt spid="14339">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4339">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4339">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4339">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4339">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nodeType="clickEffect">
                                  <p:stCondLst>
                                    <p:cond delay="0"/>
                                  </p:stCondLst>
                                  <p:childTnLst>
                                    <p:set>
                                      <p:cBhvr>
                                        <p:cTn id="36" dur="1" fill="hold">
                                          <p:stCondLst>
                                            <p:cond delay="0"/>
                                          </p:stCondLst>
                                        </p:cTn>
                                        <p:tgtEl>
                                          <p:spTgt spid="14339">
                                            <p:txEl>
                                              <p:pRg st="3" end="3"/>
                                            </p:txEl>
                                          </p:spTgt>
                                        </p:tgtEl>
                                        <p:attrNameLst>
                                          <p:attrName>style.visibility</p:attrName>
                                        </p:attrNameLst>
                                      </p:cBhvr>
                                      <p:to>
                                        <p:strVal val="visible"/>
                                      </p:to>
                                    </p:set>
                                    <p:animEffect transition="in" filter="fade">
                                      <p:cBhvr>
                                        <p:cTn id="37" dur="800" decel="100000"/>
                                        <p:tgtEl>
                                          <p:spTgt spid="14339">
                                            <p:txEl>
                                              <p:pRg st="3" end="3"/>
                                            </p:txEl>
                                          </p:spTgt>
                                        </p:tgtEl>
                                      </p:cBhvr>
                                    </p:animEffect>
                                    <p:anim calcmode="lin" valueType="num">
                                      <p:cBhvr>
                                        <p:cTn id="38" dur="800" decel="100000" fill="hold"/>
                                        <p:tgtEl>
                                          <p:spTgt spid="14339">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14339">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14339">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4339">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4339">
                                            <p:txEl>
                                              <p:pRg st="3" end="3"/>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152400" y="152400"/>
            <a:ext cx="5334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In order to preserve our heritage (the past) and our descendants (the future) we must preserve our faith.  One of the best ways to do this is through the written word.</a:t>
            </a:r>
          </a:p>
        </p:txBody>
      </p:sp>
      <p:sp>
        <p:nvSpPr>
          <p:cNvPr id="5" name="Rectangle 4"/>
          <p:cNvSpPr/>
          <p:nvPr/>
        </p:nvSpPr>
        <p:spPr>
          <a:xfrm>
            <a:off x="3581400" y="3581400"/>
            <a:ext cx="5257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We are not writing the Bible, but we should be keeping a written record of the wonderful things that God has done, and is doing in His church.</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4038600" cy="4524315"/>
          </a:xfrm>
          <a:prstGeom prst="rect">
            <a:avLst/>
          </a:prstGeom>
          <a:solidFill>
            <a:srgbClr val="0070A2"/>
          </a:solidFill>
          <a:ln w="76200">
            <a:solidFill>
              <a:srgbClr val="EDC727"/>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We </a:t>
            </a:r>
            <a:r>
              <a:rPr lang="en-US" sz="3200" b="1" i="1">
                <a:solidFill>
                  <a:srgbClr val="EDC727"/>
                </a:solidFill>
                <a:latin typeface="Imprint MT Shadow" charset="0"/>
              </a:rPr>
              <a:t>must</a:t>
            </a:r>
            <a:r>
              <a:rPr lang="en-US" sz="3200" b="1">
                <a:solidFill>
                  <a:srgbClr val="EDC727"/>
                </a:solidFill>
                <a:latin typeface="Imprint MT Shadow" charset="0"/>
              </a:rPr>
              <a:t> keep a record of our testimonies, and we </a:t>
            </a:r>
            <a:r>
              <a:rPr lang="en-US" sz="3200" b="1" i="1">
                <a:solidFill>
                  <a:srgbClr val="EDC727"/>
                </a:solidFill>
                <a:latin typeface="Imprint MT Shadow" charset="0"/>
              </a:rPr>
              <a:t>must</a:t>
            </a:r>
            <a:r>
              <a:rPr lang="en-US" sz="3200" b="1">
                <a:solidFill>
                  <a:srgbClr val="EDC727"/>
                </a:solidFill>
                <a:latin typeface="Imprint MT Shadow" charset="0"/>
              </a:rPr>
              <a:t> make sure that we have God</a:t>
            </a:r>
            <a:r>
              <a:rPr lang="ja-JP" altLang="en-US" sz="3200" b="1">
                <a:solidFill>
                  <a:srgbClr val="EDC727"/>
                </a:solidFill>
                <a:latin typeface="Imprint MT Shadow" charset="0"/>
              </a:rPr>
              <a:t>’</a:t>
            </a:r>
            <a:r>
              <a:rPr lang="en-US" sz="3200" b="1">
                <a:solidFill>
                  <a:srgbClr val="EDC727"/>
                </a:solidFill>
                <a:latin typeface="Imprint MT Shadow" charset="0"/>
              </a:rPr>
              <a:t>s ways and His will written down in a language that our children can understand and obey.</a:t>
            </a:r>
          </a:p>
        </p:txBody>
      </p:sp>
      <p:sp>
        <p:nvSpPr>
          <p:cNvPr id="5" name="Rectangle 4"/>
          <p:cNvSpPr/>
          <p:nvPr/>
        </p:nvSpPr>
        <p:spPr>
          <a:xfrm>
            <a:off x="4724400" y="2514600"/>
            <a:ext cx="4114800" cy="4031873"/>
          </a:xfrm>
          <a:prstGeom prst="rect">
            <a:avLst/>
          </a:prstGeom>
          <a:solidFill>
            <a:srgbClr val="EDC727"/>
          </a:solidFill>
          <a:ln w="76200">
            <a:solidFill>
              <a:srgbClr val="0070A2"/>
            </a:solidFill>
          </a:ln>
          <a:scene3d>
            <a:camera prst="orthographicFront"/>
            <a:lightRig rig="threePt" dir="t"/>
          </a:scene3d>
          <a:sp3d>
            <a:bevelT w="114300" prst="artDeco"/>
          </a:sp3d>
        </p:spPr>
        <p:txBody>
          <a:bodyPr>
            <a:spAutoFit/>
          </a:bodyPr>
          <a:lstStyle/>
          <a:p>
            <a:pPr algn="ctr">
              <a:defRPr/>
            </a:pPr>
            <a:r>
              <a:rPr lang="en-US" sz="3200" b="1" dirty="0">
                <a:solidFill>
                  <a:srgbClr val="0070A2"/>
                </a:solidFill>
                <a:latin typeface="Imprint MT Shadow" pitchFamily="82" charset="0"/>
                <a:ea typeface="+mn-ea"/>
              </a:rPr>
              <a:t>The written word is not easily changed, and difficult to forget, so write it for future generations.  This will require extra effort on our part, but is well worth it.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1524000" y="838200"/>
            <a:ext cx="5791200" cy="2308324"/>
          </a:xfrm>
          <a:prstGeom prst="rect">
            <a:avLst/>
          </a:prstGeom>
          <a:solidFill>
            <a:srgbClr val="760076"/>
          </a:solidFill>
          <a:ln w="76200">
            <a:solidFill>
              <a:srgbClr val="FFFFCC"/>
            </a:solidFill>
          </a:ln>
          <a:scene3d>
            <a:camera prst="orthographicFront"/>
            <a:lightRig rig="threePt" dir="t"/>
          </a:scene3d>
          <a:sp3d>
            <a:bevelT w="114300" prst="artDeco"/>
          </a:sp3d>
        </p:spPr>
        <p:txBody>
          <a:bodyPr>
            <a:spAutoFit/>
          </a:bodyPr>
          <a:lstStyle/>
          <a:p>
            <a:pPr algn="ctr">
              <a:defRPr/>
            </a:pPr>
            <a:r>
              <a:rPr lang="en-US" sz="3600" b="1" dirty="0">
                <a:solidFill>
                  <a:srgbClr val="FFFFCC"/>
                </a:solidFill>
                <a:latin typeface="Imprint MT Shadow" pitchFamily="82" charset="0"/>
                <a:ea typeface="+mn-ea"/>
              </a:rPr>
              <a:t>Many people are afraid to write, because they think that a college/university education is required.</a:t>
            </a:r>
          </a:p>
        </p:txBody>
      </p:sp>
      <p:sp>
        <p:nvSpPr>
          <p:cNvPr id="5" name="Rectangle 4"/>
          <p:cNvSpPr/>
          <p:nvPr/>
        </p:nvSpPr>
        <p:spPr>
          <a:xfrm>
            <a:off x="533400" y="3733800"/>
            <a:ext cx="8077200" cy="2862322"/>
          </a:xfrm>
          <a:prstGeom prst="rect">
            <a:avLst/>
          </a:prstGeom>
          <a:solidFill>
            <a:srgbClr val="FFFFCC"/>
          </a:solidFill>
          <a:ln w="76200">
            <a:solidFill>
              <a:srgbClr val="760076"/>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600" b="1">
                <a:solidFill>
                  <a:srgbClr val="760076"/>
                </a:solidFill>
                <a:latin typeface="Imprint MT Shadow" charset="0"/>
              </a:rPr>
              <a:t>There are many excuses, such as "I am not a good speaker, so I can</a:t>
            </a:r>
            <a:r>
              <a:rPr lang="ja-JP" altLang="en-US" sz="3600" b="1">
                <a:solidFill>
                  <a:srgbClr val="760076"/>
                </a:solidFill>
                <a:latin typeface="Imprint MT Shadow" charset="0"/>
              </a:rPr>
              <a:t>’</a:t>
            </a:r>
            <a:r>
              <a:rPr lang="en-US" sz="3600" b="1">
                <a:solidFill>
                  <a:srgbClr val="760076"/>
                </a:solidFill>
                <a:latin typeface="Imprint MT Shadow" charset="0"/>
              </a:rPr>
              <a:t>t write," but they are only excuses.  If you are able to talk to your family or friends, you are able to write.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457200" y="762000"/>
            <a:ext cx="8153400" cy="590931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5400" b="1" i="1" dirty="0">
                <a:solidFill>
                  <a:srgbClr val="CE7908"/>
                </a:solidFill>
                <a:latin typeface="Imprint MT Shadow" pitchFamily="82" charset="0"/>
                <a:ea typeface="Times New Roman" pitchFamily="18" charset="0"/>
                <a:cs typeface="Times New Roman" pitchFamily="18" charset="0"/>
              </a:rPr>
              <a:t>“But these are written, that ye might believe that Jesus is the Christ, the Son of God; and that believing ye might have life through his name”</a:t>
            </a:r>
            <a:endParaRPr lang="en-US" sz="5400" b="1" dirty="0">
              <a:solidFill>
                <a:srgbClr val="CE7908"/>
              </a:solidFill>
              <a:latin typeface="Imprint MT Shadow" pitchFamily="82" charset="0"/>
              <a:ea typeface="+mn-ea"/>
            </a:endParaRPr>
          </a:p>
          <a:p>
            <a:pPr algn="ctr" eaLnBrk="0" hangingPunct="0">
              <a:defRPr/>
            </a:pPr>
            <a:r>
              <a:rPr lang="en-US" sz="5400" b="1" dirty="0">
                <a:solidFill>
                  <a:srgbClr val="CE7908"/>
                </a:solidFill>
                <a:latin typeface="Imprint MT Shadow" pitchFamily="82" charset="0"/>
                <a:ea typeface="Times New Roman" pitchFamily="18" charset="0"/>
                <a:cs typeface="Times New Roman" pitchFamily="18" charset="0"/>
              </a:rPr>
              <a:t>(John 20:31).</a:t>
            </a:r>
            <a:endParaRPr lang="en-US" sz="5400" b="1" dirty="0">
              <a:solidFill>
                <a:srgbClr val="CE7908"/>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trips(down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4114800" cy="4524315"/>
          </a:xfrm>
          <a:prstGeom prst="rect">
            <a:avLst/>
          </a:prstGeom>
        </p:spPr>
        <p:txBody>
          <a:bodyPr>
            <a:spAutoFit/>
          </a:bodyPr>
          <a:lstStyle/>
          <a:p>
            <a:pPr algn="ctr">
              <a:defRPr/>
            </a:pPr>
            <a:r>
              <a:rPr lang="en-US" sz="3200" b="1" dirty="0">
                <a:ln w="3175">
                  <a:solidFill>
                    <a:schemeClr val="tx1"/>
                  </a:solidFill>
                </a:ln>
                <a:solidFill>
                  <a:srgbClr val="0070A2"/>
                </a:solidFill>
                <a:latin typeface="Imprint MT Shadow" pitchFamily="82" charset="0"/>
                <a:ea typeface="+mn-ea"/>
              </a:rPr>
              <a:t>The spoken word is good. Children enjoy hearing family stories.  But, with something as serious as their eternal destiny, we cannot take chances.  We must keep good records.</a:t>
            </a:r>
          </a:p>
        </p:txBody>
      </p:sp>
      <p:sp>
        <p:nvSpPr>
          <p:cNvPr id="5" name="Rectangle 4"/>
          <p:cNvSpPr/>
          <p:nvPr/>
        </p:nvSpPr>
        <p:spPr>
          <a:xfrm>
            <a:off x="4724400" y="2057400"/>
            <a:ext cx="4114800" cy="4524315"/>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Then, we need to tell our stories over and over from the written record.  With every family story and testimony, we need to share from God’s Word His promises and plan for us.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152400" y="1447800"/>
            <a:ext cx="85344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760076"/>
                </a:solidFill>
                <a:latin typeface="Imprint MT Shadow" pitchFamily="82" charset="0"/>
                <a:ea typeface="+mn-ea"/>
              </a:rPr>
              <a:t>In our key verse, John, the beloved apostle of Jesus, tells us why he found it necessary to write what Jesus did and said:</a:t>
            </a:r>
          </a:p>
        </p:txBody>
      </p:sp>
      <p:sp>
        <p:nvSpPr>
          <p:cNvPr id="6147" name="Rectangle 3"/>
          <p:cNvSpPr>
            <a:spLocks noChangeArrowheads="1"/>
          </p:cNvSpPr>
          <p:nvPr/>
        </p:nvSpPr>
        <p:spPr bwMode="auto">
          <a:xfrm>
            <a:off x="762000" y="3352800"/>
            <a:ext cx="7467600" cy="227754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buFontTx/>
              <a:buChar char="•"/>
              <a:tabLst>
                <a:tab pos="228600" algn="l"/>
              </a:tabLst>
              <a:defRPr/>
            </a:pPr>
            <a:r>
              <a:rPr lang="en-US" sz="3200" b="1" dirty="0">
                <a:solidFill>
                  <a:srgbClr val="CE7908"/>
                </a:solidFill>
                <a:latin typeface="Imprint MT Shadow" pitchFamily="82" charset="0"/>
                <a:ea typeface="Times New Roman" pitchFamily="18" charset="0"/>
                <a:cs typeface="Times New Roman" pitchFamily="18" charset="0"/>
              </a:rPr>
              <a:t>That we might believe that Jesus is the Son of God</a:t>
            </a:r>
          </a:p>
          <a:p>
            <a:pPr algn="just" eaLnBrk="0" hangingPunct="0">
              <a:buFontTx/>
              <a:buChar char="•"/>
              <a:tabLst>
                <a:tab pos="228600" algn="l"/>
              </a:tabLst>
              <a:defRPr/>
            </a:pPr>
            <a:endParaRPr lang="en-US" sz="1400" b="1" dirty="0">
              <a:latin typeface="Imprint MT Shadow" pitchFamily="82" charset="0"/>
              <a:ea typeface="+mn-ea"/>
            </a:endParaRPr>
          </a:p>
          <a:p>
            <a:pPr lvl="1" algn="just" eaLnBrk="0" hangingPunct="0">
              <a:buFontTx/>
              <a:buChar char="•"/>
              <a:tabLst>
                <a:tab pos="228600" algn="l"/>
              </a:tabLst>
              <a:defRPr/>
            </a:pPr>
            <a:r>
              <a:rPr lang="en-US" sz="3200" b="1" dirty="0">
                <a:solidFill>
                  <a:srgbClr val="760076"/>
                </a:solidFill>
                <a:latin typeface="Imprint MT Shadow" pitchFamily="82" charset="0"/>
                <a:ea typeface="Times New Roman" pitchFamily="18" charset="0"/>
                <a:cs typeface="Times New Roman" pitchFamily="18" charset="0"/>
              </a:rPr>
              <a:t>That our belief might give us eternal life through His name</a:t>
            </a:r>
            <a:endParaRPr lang="en-US" sz="3200" b="1" dirty="0">
              <a:solidFill>
                <a:srgbClr val="760076"/>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152400" y="152400"/>
            <a:ext cx="7848600" cy="1200329"/>
          </a:xfrm>
          <a:prstGeom prst="rect">
            <a:avLst/>
          </a:prstGeom>
        </p:spPr>
        <p:txBody>
          <a:bodyPr>
            <a:spAutoFit/>
          </a:bodyPr>
          <a:lstStyle/>
          <a:p>
            <a:pPr>
              <a:defRPr/>
            </a:pPr>
            <a:r>
              <a:rPr lang="en-US" sz="3600" b="1" dirty="0">
                <a:ln>
                  <a:solidFill>
                    <a:sysClr val="windowText" lastClr="000000"/>
                  </a:solidFill>
                </a:ln>
                <a:solidFill>
                  <a:srgbClr val="0070A2"/>
                </a:solidFill>
                <a:latin typeface="Imprint MT Shadow" pitchFamily="82" charset="0"/>
                <a:ea typeface="+mn-ea"/>
              </a:rPr>
              <a:t>Over and over in God’s Word, we read a sad story.  It goes something like this:</a:t>
            </a:r>
          </a:p>
        </p:txBody>
      </p:sp>
      <p:sp>
        <p:nvSpPr>
          <p:cNvPr id="7171" name="Rectangle 3"/>
          <p:cNvSpPr>
            <a:spLocks noChangeArrowheads="1"/>
          </p:cNvSpPr>
          <p:nvPr/>
        </p:nvSpPr>
        <p:spPr bwMode="auto">
          <a:xfrm>
            <a:off x="685800" y="1379577"/>
            <a:ext cx="8077200" cy="5478423"/>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God’s people (for whatever reason) forgot to tell their children stories about God’s laws and His protection.</a:t>
            </a:r>
          </a:p>
          <a:p>
            <a:pPr eaLnBrk="0" hangingPunct="0">
              <a:buFontTx/>
              <a:buChar char="•"/>
              <a:tabLst>
                <a:tab pos="228600" algn="l"/>
              </a:tabLst>
              <a:defRPr/>
            </a:pPr>
            <a:endParaRPr lang="en-US" sz="1000" b="1" dirty="0">
              <a:ln>
                <a:solidFill>
                  <a:sysClr val="windowText" lastClr="000000"/>
                </a:solidFill>
              </a:ln>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FFFFCC"/>
                </a:solidFill>
                <a:latin typeface="Imprint MT Shadow" pitchFamily="82" charset="0"/>
                <a:ea typeface="Times"/>
                <a:cs typeface="Times New Roman" pitchFamily="18" charset="0"/>
              </a:rPr>
              <a:t>The generation that first experienced these things died.</a:t>
            </a:r>
          </a:p>
          <a:p>
            <a:pPr eaLnBrk="0" hangingPunct="0">
              <a:buFontTx/>
              <a:buChar char="•"/>
              <a:tabLst>
                <a:tab pos="228600" algn="l"/>
              </a:tabLst>
              <a:defRPr/>
            </a:pPr>
            <a:endParaRPr lang="en-US" sz="1000" b="1" dirty="0">
              <a:ln>
                <a:solidFill>
                  <a:sysClr val="windowText" lastClr="000000"/>
                </a:solidFill>
              </a:ln>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0070A2"/>
                </a:solidFill>
                <a:latin typeface="Imprint MT Shadow" pitchFamily="82" charset="0"/>
                <a:ea typeface="Times"/>
                <a:cs typeface="Times New Roman" pitchFamily="18" charset="0"/>
              </a:rPr>
              <a:t>The new generation had no idea of what God had already done, or what He wanted them to do.</a:t>
            </a:r>
          </a:p>
          <a:p>
            <a:pPr eaLnBrk="0" hangingPunct="0">
              <a:buFontTx/>
              <a:buChar char="•"/>
              <a:tabLst>
                <a:tab pos="228600" algn="l"/>
              </a:tabLst>
              <a:defRPr/>
            </a:pPr>
            <a:endParaRPr lang="en-US" sz="1000" b="1" dirty="0">
              <a:ln>
                <a:solidFill>
                  <a:sysClr val="windowText" lastClr="000000"/>
                </a:solidFill>
              </a:ln>
              <a:latin typeface="Imprint MT Shadow" pitchFamily="82" charset="0"/>
              <a:ea typeface="+mn-ea"/>
            </a:endParaRPr>
          </a:p>
          <a:p>
            <a:pPr lvl="3"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God’s laws were forgotten, and God’s people were destroyed.</a:t>
            </a:r>
            <a:endParaRPr lang="en-US" sz="3200" b="1" dirty="0">
              <a:ln>
                <a:solidFill>
                  <a:sysClr val="windowText" lastClr="000000"/>
                </a:solidFill>
              </a:ln>
              <a:solidFill>
                <a:srgbClr val="D24E04"/>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8195" name="Rectangle 3"/>
          <p:cNvSpPr>
            <a:spLocks noChangeArrowheads="1"/>
          </p:cNvSpPr>
          <p:nvPr/>
        </p:nvSpPr>
        <p:spPr bwMode="auto">
          <a:xfrm>
            <a:off x="152400" y="134779"/>
            <a:ext cx="5410200" cy="6494085"/>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This pattern is repeated in many places in scripture, especially in Judges:</a:t>
            </a:r>
            <a:endParaRPr lang="en-US" sz="3200" b="1" dirty="0">
              <a:ln>
                <a:solidFill>
                  <a:sysClr val="windowText" lastClr="000000"/>
                </a:solidFill>
              </a:ln>
              <a:solidFill>
                <a:srgbClr val="D24E04"/>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CE7908"/>
                </a:solidFill>
                <a:latin typeface="Imprint MT Shadow" pitchFamily="82" charset="0"/>
                <a:ea typeface="Times"/>
                <a:cs typeface="Times New Roman" pitchFamily="18" charset="0"/>
              </a:rPr>
              <a:t>Judges 2:8-10</a:t>
            </a:r>
            <a:endParaRPr lang="en-US" sz="3200" b="1" dirty="0">
              <a:ln>
                <a:solidFill>
                  <a:sysClr val="windowText" lastClr="000000"/>
                </a:solidFill>
              </a:ln>
              <a:solidFill>
                <a:srgbClr val="CE7908"/>
              </a:solidFill>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Judges 2:16-19</a:t>
            </a:r>
            <a:endParaRPr lang="en-US" sz="3200" b="1" dirty="0">
              <a:ln>
                <a:solidFill>
                  <a:sysClr val="windowText" lastClr="000000"/>
                </a:solidFill>
              </a:ln>
              <a:solidFill>
                <a:srgbClr val="EDC727"/>
              </a:solidFill>
              <a:latin typeface="Imprint MT Shadow" pitchFamily="82" charset="0"/>
              <a:ea typeface="+mn-ea"/>
            </a:endParaRPr>
          </a:p>
          <a:p>
            <a:pPr lvl="3"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Judges 3:7-8</a:t>
            </a:r>
            <a:endParaRPr lang="en-US" sz="3200" b="1" dirty="0">
              <a:ln>
                <a:solidFill>
                  <a:sysClr val="windowText" lastClr="000000"/>
                </a:solidFill>
              </a:ln>
              <a:solidFill>
                <a:srgbClr val="D24E04"/>
              </a:solidFill>
              <a:latin typeface="Imprint MT Shadow" pitchFamily="82" charset="0"/>
              <a:ea typeface="+mn-ea"/>
            </a:endParaRPr>
          </a:p>
          <a:p>
            <a:pPr lvl="4" eaLnBrk="0" hangingPunct="0">
              <a:buFontTx/>
              <a:buChar char="•"/>
              <a:tabLst>
                <a:tab pos="228600" algn="l"/>
              </a:tabLst>
              <a:defRPr/>
            </a:pPr>
            <a:r>
              <a:rPr lang="en-US" sz="3200" b="1" dirty="0">
                <a:ln>
                  <a:solidFill>
                    <a:sysClr val="windowText" lastClr="000000"/>
                  </a:solidFill>
                </a:ln>
                <a:solidFill>
                  <a:srgbClr val="CE7908"/>
                </a:solidFill>
                <a:latin typeface="Imprint MT Shadow" pitchFamily="82" charset="0"/>
                <a:ea typeface="Times"/>
                <a:cs typeface="Times New Roman" pitchFamily="18" charset="0"/>
              </a:rPr>
              <a:t>Judges 3:12-14</a:t>
            </a:r>
            <a:endParaRPr lang="en-US" sz="3200" b="1" dirty="0">
              <a:ln>
                <a:solidFill>
                  <a:sysClr val="windowText" lastClr="000000"/>
                </a:solidFill>
              </a:ln>
              <a:solidFill>
                <a:srgbClr val="CE7908"/>
              </a:solidFill>
              <a:latin typeface="Imprint MT Shadow" pitchFamily="82" charset="0"/>
              <a:ea typeface="+mn-ea"/>
            </a:endParaRPr>
          </a:p>
          <a:p>
            <a:pPr lvl="5" defTabSz="914400" eaLnBrk="0" hangingPunct="0">
              <a:buFontTx/>
              <a:buChar char="•"/>
              <a:tabLst>
                <a:tab pos="228600" algn="l"/>
              </a:tabLst>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Judges 4:1-3</a:t>
            </a:r>
            <a:endParaRPr lang="en-US" sz="3200" b="1" dirty="0">
              <a:ln>
                <a:solidFill>
                  <a:sysClr val="windowText" lastClr="000000"/>
                </a:solidFill>
              </a:ln>
              <a:solidFill>
                <a:srgbClr val="EDC727"/>
              </a:solidFill>
              <a:latin typeface="Imprint MT Shadow" pitchFamily="82" charset="0"/>
              <a:ea typeface="+mn-ea"/>
            </a:endParaRPr>
          </a:p>
          <a:p>
            <a:pPr lvl="5" defTabSz="914400"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Judges 6:1-6</a:t>
            </a:r>
            <a:endParaRPr lang="en-US" sz="3200" b="1" dirty="0">
              <a:ln>
                <a:solidFill>
                  <a:sysClr val="windowText" lastClr="000000"/>
                </a:solidFill>
              </a:ln>
              <a:solidFill>
                <a:srgbClr val="D24E04"/>
              </a:solidFill>
              <a:latin typeface="Imprint MT Shadow" pitchFamily="82" charset="0"/>
              <a:ea typeface="+mn-ea"/>
            </a:endParaRPr>
          </a:p>
          <a:p>
            <a:pPr lvl="4" eaLnBrk="0" hangingPunct="0">
              <a:buFontTx/>
              <a:buChar char="•"/>
              <a:tabLst>
                <a:tab pos="228600" algn="l"/>
              </a:tabLst>
              <a:defRPr/>
            </a:pPr>
            <a:r>
              <a:rPr lang="en-US" sz="3200" b="1" dirty="0">
                <a:ln>
                  <a:solidFill>
                    <a:sysClr val="windowText" lastClr="000000"/>
                  </a:solidFill>
                </a:ln>
                <a:solidFill>
                  <a:srgbClr val="CE7908"/>
                </a:solidFill>
                <a:latin typeface="Imprint MT Shadow" pitchFamily="82" charset="0"/>
                <a:ea typeface="Times"/>
                <a:cs typeface="Times New Roman" pitchFamily="18" charset="0"/>
              </a:rPr>
              <a:t>Judges 8:33-35</a:t>
            </a:r>
            <a:endParaRPr lang="en-US" sz="3200" b="1" dirty="0">
              <a:ln>
                <a:solidFill>
                  <a:sysClr val="windowText" lastClr="000000"/>
                </a:solidFill>
              </a:ln>
              <a:solidFill>
                <a:srgbClr val="CE7908"/>
              </a:solidFill>
              <a:latin typeface="Imprint MT Shadow" pitchFamily="82" charset="0"/>
              <a:ea typeface="+mn-ea"/>
            </a:endParaRPr>
          </a:p>
          <a:p>
            <a:pPr lvl="3" eaLnBrk="0" hangingPunct="0">
              <a:buFontTx/>
              <a:buChar char="•"/>
              <a:tabLst>
                <a:tab pos="228600" algn="l"/>
              </a:tabLst>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Judges 10:6-10</a:t>
            </a:r>
            <a:endParaRPr lang="en-US" sz="3200" b="1" dirty="0">
              <a:ln>
                <a:solidFill>
                  <a:sysClr val="windowText" lastClr="000000"/>
                </a:solidFill>
              </a:ln>
              <a:solidFill>
                <a:srgbClr val="EDC727"/>
              </a:solidFill>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Judges 13:1</a:t>
            </a:r>
            <a:endParaRPr lang="en-US" sz="3200" b="1" dirty="0">
              <a:ln>
                <a:solidFill>
                  <a:sysClr val="windowText" lastClr="000000"/>
                </a:solidFill>
              </a:ln>
              <a:solidFill>
                <a:srgbClr val="D24E04"/>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I Samuel 2:12-25; 27-36</a:t>
            </a:r>
            <a:endParaRPr lang="en-US" sz="3200" b="1" dirty="0">
              <a:ln>
                <a:solidFill>
                  <a:sysClr val="windowText" lastClr="000000"/>
                </a:solidFill>
              </a:ln>
              <a:solidFill>
                <a:srgbClr val="D24E04"/>
              </a:solidFill>
              <a:latin typeface="Imprint MT Shadow" pitchFamily="82" charset="0"/>
              <a:ea typeface="+mn-ea"/>
            </a:endParaRPr>
          </a:p>
        </p:txBody>
      </p:sp>
      <p:sp>
        <p:nvSpPr>
          <p:cNvPr id="8196" name="Rectangle 4"/>
          <p:cNvSpPr>
            <a:spLocks noChangeArrowheads="1"/>
          </p:cNvSpPr>
          <p:nvPr/>
        </p:nvSpPr>
        <p:spPr bwMode="auto">
          <a:xfrm>
            <a:off x="5410200" y="1295400"/>
            <a:ext cx="3200400" cy="4524315"/>
          </a:xfrm>
          <a:prstGeom prst="rect">
            <a:avLst/>
          </a:prstGeom>
          <a:solidFill>
            <a:srgbClr val="EDC727"/>
          </a:solidFill>
          <a:ln w="101600">
            <a:solidFill>
              <a:srgbClr val="CE7908"/>
            </a:solidFill>
            <a:miter lim="800000"/>
            <a:headEnd/>
            <a:tailEnd/>
          </a:ln>
          <a:effectLst/>
          <a:scene3d>
            <a:camera prst="orthographicFront"/>
            <a:lightRig rig="threePt" dir="t"/>
          </a:scene3d>
          <a:sp3d>
            <a:bevelT w="152400" h="50800" prst="softRound"/>
          </a:sp3d>
        </p:spPr>
        <p:txBody>
          <a:bodyPr anchor="ctr">
            <a:spAutoFit/>
          </a:bodyPr>
          <a:lstStyle/>
          <a:p>
            <a:pPr algn="ctr" eaLnBrk="0" hangingPunct="0">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One of the saddest examples of this trend by God’s people (forgetting God as soon as their leaders were dead) is found in Judges 17 and 18.</a:t>
            </a:r>
            <a:endParaRPr lang="en-US" sz="3200" b="1" dirty="0">
              <a:ln>
                <a:solidFill>
                  <a:sysClr val="windowText" lastClr="000000"/>
                </a:solidFill>
              </a:ln>
              <a:solidFill>
                <a:srgbClr val="D24E04"/>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strips(downLeft)">
                                      <p:cBhvr>
                                        <p:cTn id="7" dur="5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228600" y="228600"/>
            <a:ext cx="3962400" cy="5016758"/>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Chapter 17 begins with the story of a young man named Micah, who had stolen his mother’s silver.  When she looked for it, cursing the one who had taken it, Micah confessed.</a:t>
            </a:r>
          </a:p>
        </p:txBody>
      </p:sp>
      <p:sp>
        <p:nvSpPr>
          <p:cNvPr id="5" name="Rectangle 4"/>
          <p:cNvSpPr/>
          <p:nvPr/>
        </p:nvSpPr>
        <p:spPr>
          <a:xfrm>
            <a:off x="4495800" y="2057400"/>
            <a:ext cx="4343400" cy="4524315"/>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She told him that she had planned to make him graven images (idols) and set up a place of worship to these “gods."  What a sad situation—a mother actually building idols for her son!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10243" name="Rectangle 3"/>
          <p:cNvSpPr>
            <a:spLocks noChangeArrowheads="1"/>
          </p:cNvSpPr>
          <p:nvPr/>
        </p:nvSpPr>
        <p:spPr bwMode="auto">
          <a:xfrm>
            <a:off x="0" y="152400"/>
            <a:ext cx="80010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0070A2"/>
                </a:solidFill>
                <a:latin typeface="Imprint MT Shadow" pitchFamily="82" charset="0"/>
                <a:ea typeface="Times"/>
                <a:cs typeface="Times New Roman" pitchFamily="18" charset="0"/>
              </a:rPr>
              <a:t>A young Levite (the tribe of priests in Israel) traveled away from home looking for work.  He happened to stop in Micah's home and was hired to be the priest for these idols.</a:t>
            </a:r>
            <a:r>
              <a:rPr lang="en-US" sz="3200" b="1" dirty="0">
                <a:ln>
                  <a:solidFill>
                    <a:sysClr val="windowText" lastClr="000000"/>
                  </a:solidFill>
                </a:ln>
                <a:solidFill>
                  <a:srgbClr val="0070A2"/>
                </a:solidFill>
                <a:latin typeface="Imprint MT Shadow" pitchFamily="82" charset="0"/>
                <a:ea typeface="+mn-ea"/>
              </a:rPr>
              <a:t> </a:t>
            </a:r>
          </a:p>
        </p:txBody>
      </p:sp>
      <p:sp>
        <p:nvSpPr>
          <p:cNvPr id="5" name="Rectangle 4"/>
          <p:cNvSpPr/>
          <p:nvPr/>
        </p:nvSpPr>
        <p:spPr>
          <a:xfrm>
            <a:off x="1143000" y="2362200"/>
            <a:ext cx="6934200" cy="2062103"/>
          </a:xfrm>
          <a:prstGeom prst="rect">
            <a:avLst/>
          </a:prstGeom>
          <a:solidFill>
            <a:srgbClr val="0070A2">
              <a:alpha val="80000"/>
            </a:srgbClr>
          </a:solidFill>
          <a:ln w="95250">
            <a:solidFill>
              <a:srgbClr val="EDC727"/>
            </a:solidFill>
          </a:ln>
          <a:scene3d>
            <a:camera prst="orthographicFront"/>
            <a:lightRig rig="threePt" dir="t"/>
          </a:scene3d>
          <a:sp3d>
            <a:bevelT prst="convex"/>
          </a:sp3d>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Then, in chapter 18, when the tribe of Dan went looking for a place to stay, they passed by the home of Micah.  They saw his idols and his hired priest.</a:t>
            </a:r>
          </a:p>
        </p:txBody>
      </p:sp>
      <p:sp>
        <p:nvSpPr>
          <p:cNvPr id="6" name="Rectangle 5"/>
          <p:cNvSpPr/>
          <p:nvPr/>
        </p:nvSpPr>
        <p:spPr>
          <a:xfrm>
            <a:off x="1524000" y="4572000"/>
            <a:ext cx="7467600" cy="2062103"/>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On their return trip, they decided to see if they could persuade the priest to leave Micah’s house, and become their priest—to more idols—for their entire tribe.</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wipe(down)">
                                      <p:cBhvr>
                                        <p:cTn id="7" dur="290">
                                          <p:stCondLst>
                                            <p:cond delay="0"/>
                                          </p:stCondLst>
                                        </p:cTn>
                                        <p:tgtEl>
                                          <p:spTgt spid="10243"/>
                                        </p:tgtEl>
                                      </p:cBhvr>
                                    </p:animEffect>
                                    <p:anim calcmode="lin" valueType="num">
                                      <p:cBhvr>
                                        <p:cTn id="8" dur="911" tmFilter="0,0; 0.14,0.36; 0.43,0.73; 0.71,0.91; 1.0,1.0">
                                          <p:stCondLst>
                                            <p:cond delay="0"/>
                                          </p:stCondLst>
                                        </p:cTn>
                                        <p:tgtEl>
                                          <p:spTgt spid="10243"/>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243"/>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243"/>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243"/>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243"/>
                                        </p:tgtEl>
                                        <p:attrNameLst>
                                          <p:attrName>ppt_y</p:attrName>
                                        </p:attrNameLst>
                                      </p:cBhvr>
                                      <p:tavLst>
                                        <p:tav tm="0" fmla="#ppt_y-sin(pi*$)/81">
                                          <p:val>
                                            <p:fltVal val="0"/>
                                          </p:val>
                                        </p:tav>
                                        <p:tav tm="100000">
                                          <p:val>
                                            <p:fltVal val="1"/>
                                          </p:val>
                                        </p:tav>
                                      </p:tavLst>
                                    </p:anim>
                                    <p:animScale>
                                      <p:cBhvr>
                                        <p:cTn id="13" dur="13">
                                          <p:stCondLst>
                                            <p:cond delay="325"/>
                                          </p:stCondLst>
                                        </p:cTn>
                                        <p:tgtEl>
                                          <p:spTgt spid="10243"/>
                                        </p:tgtEl>
                                      </p:cBhvr>
                                      <p:to x="100000" y="60000"/>
                                    </p:animScale>
                                    <p:animScale>
                                      <p:cBhvr>
                                        <p:cTn id="14" dur="83" decel="50000">
                                          <p:stCondLst>
                                            <p:cond delay="338"/>
                                          </p:stCondLst>
                                        </p:cTn>
                                        <p:tgtEl>
                                          <p:spTgt spid="10243"/>
                                        </p:tgtEl>
                                      </p:cBhvr>
                                      <p:to x="100000" y="100000"/>
                                    </p:animScale>
                                    <p:animScale>
                                      <p:cBhvr>
                                        <p:cTn id="15" dur="13">
                                          <p:stCondLst>
                                            <p:cond delay="656"/>
                                          </p:stCondLst>
                                        </p:cTn>
                                        <p:tgtEl>
                                          <p:spTgt spid="10243"/>
                                        </p:tgtEl>
                                      </p:cBhvr>
                                      <p:to x="100000" y="80000"/>
                                    </p:animScale>
                                    <p:animScale>
                                      <p:cBhvr>
                                        <p:cTn id="16" dur="83" decel="50000">
                                          <p:stCondLst>
                                            <p:cond delay="669"/>
                                          </p:stCondLst>
                                        </p:cTn>
                                        <p:tgtEl>
                                          <p:spTgt spid="10243"/>
                                        </p:tgtEl>
                                      </p:cBhvr>
                                      <p:to x="100000" y="100000"/>
                                    </p:animScale>
                                    <p:animScale>
                                      <p:cBhvr>
                                        <p:cTn id="17" dur="13">
                                          <p:stCondLst>
                                            <p:cond delay="821"/>
                                          </p:stCondLst>
                                        </p:cTn>
                                        <p:tgtEl>
                                          <p:spTgt spid="10243"/>
                                        </p:tgtEl>
                                      </p:cBhvr>
                                      <p:to x="100000" y="90000"/>
                                    </p:animScale>
                                    <p:animScale>
                                      <p:cBhvr>
                                        <p:cTn id="18" dur="83" decel="50000">
                                          <p:stCondLst>
                                            <p:cond delay="834"/>
                                          </p:stCondLst>
                                        </p:cTn>
                                        <p:tgtEl>
                                          <p:spTgt spid="10243"/>
                                        </p:tgtEl>
                                      </p:cBhvr>
                                      <p:to x="100000" y="100000"/>
                                    </p:animScale>
                                    <p:animScale>
                                      <p:cBhvr>
                                        <p:cTn id="19" dur="13">
                                          <p:stCondLst>
                                            <p:cond delay="904"/>
                                          </p:stCondLst>
                                        </p:cTn>
                                        <p:tgtEl>
                                          <p:spTgt spid="10243"/>
                                        </p:tgtEl>
                                      </p:cBhvr>
                                      <p:to x="100000" y="95000"/>
                                    </p:animScale>
                                    <p:animScale>
                                      <p:cBhvr>
                                        <p:cTn id="20" dur="83" decel="50000">
                                          <p:stCondLst>
                                            <p:cond delay="917"/>
                                          </p:stCondLst>
                                        </p:cTn>
                                        <p:tgtEl>
                                          <p:spTgt spid="10243"/>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290">
                                          <p:stCondLst>
                                            <p:cond delay="0"/>
                                          </p:stCondLst>
                                        </p:cTn>
                                        <p:tgtEl>
                                          <p:spTgt spid="6"/>
                                        </p:tgtEl>
                                      </p:cBhvr>
                                    </p:animEffect>
                                    <p:anim calcmode="lin" valueType="num">
                                      <p:cBhvr>
                                        <p:cTn id="44"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49" dur="13">
                                          <p:stCondLst>
                                            <p:cond delay="325"/>
                                          </p:stCondLst>
                                        </p:cTn>
                                        <p:tgtEl>
                                          <p:spTgt spid="6"/>
                                        </p:tgtEl>
                                      </p:cBhvr>
                                      <p:to x="100000" y="60000"/>
                                    </p:animScale>
                                    <p:animScale>
                                      <p:cBhvr>
                                        <p:cTn id="50" dur="83" decel="50000">
                                          <p:stCondLst>
                                            <p:cond delay="338"/>
                                          </p:stCondLst>
                                        </p:cTn>
                                        <p:tgtEl>
                                          <p:spTgt spid="6"/>
                                        </p:tgtEl>
                                      </p:cBhvr>
                                      <p:to x="100000" y="100000"/>
                                    </p:animScale>
                                    <p:animScale>
                                      <p:cBhvr>
                                        <p:cTn id="51" dur="13">
                                          <p:stCondLst>
                                            <p:cond delay="656"/>
                                          </p:stCondLst>
                                        </p:cTn>
                                        <p:tgtEl>
                                          <p:spTgt spid="6"/>
                                        </p:tgtEl>
                                      </p:cBhvr>
                                      <p:to x="100000" y="80000"/>
                                    </p:animScale>
                                    <p:animScale>
                                      <p:cBhvr>
                                        <p:cTn id="52" dur="83" decel="50000">
                                          <p:stCondLst>
                                            <p:cond delay="669"/>
                                          </p:stCondLst>
                                        </p:cTn>
                                        <p:tgtEl>
                                          <p:spTgt spid="6"/>
                                        </p:tgtEl>
                                      </p:cBhvr>
                                      <p:to x="100000" y="100000"/>
                                    </p:animScale>
                                    <p:animScale>
                                      <p:cBhvr>
                                        <p:cTn id="53" dur="13">
                                          <p:stCondLst>
                                            <p:cond delay="821"/>
                                          </p:stCondLst>
                                        </p:cTn>
                                        <p:tgtEl>
                                          <p:spTgt spid="6"/>
                                        </p:tgtEl>
                                      </p:cBhvr>
                                      <p:to x="100000" y="90000"/>
                                    </p:animScale>
                                    <p:animScale>
                                      <p:cBhvr>
                                        <p:cTn id="54" dur="83" decel="50000">
                                          <p:stCondLst>
                                            <p:cond delay="834"/>
                                          </p:stCondLst>
                                        </p:cTn>
                                        <p:tgtEl>
                                          <p:spTgt spid="6"/>
                                        </p:tgtEl>
                                      </p:cBhvr>
                                      <p:to x="100000" y="100000"/>
                                    </p:animScale>
                                    <p:animScale>
                                      <p:cBhvr>
                                        <p:cTn id="55" dur="13">
                                          <p:stCondLst>
                                            <p:cond delay="904"/>
                                          </p:stCondLst>
                                        </p:cTn>
                                        <p:tgtEl>
                                          <p:spTgt spid="6"/>
                                        </p:tgtEl>
                                      </p:cBhvr>
                                      <p:to x="100000" y="95000"/>
                                    </p:animScale>
                                    <p:animScale>
                                      <p:cBhvr>
                                        <p:cTn id="56" dur="83" decel="50000">
                                          <p:stCondLst>
                                            <p:cond delay="917"/>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772400" y="0"/>
            <a:ext cx="1371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18: Write for life</a:t>
            </a:r>
            <a:endParaRPr lang="en-US" sz="1200" b="1" dirty="0">
              <a:solidFill>
                <a:srgbClr val="0070A2"/>
              </a:solidFill>
              <a:latin typeface="Stencil" pitchFamily="82" charset="0"/>
              <a:ea typeface="+mn-ea"/>
            </a:endParaRPr>
          </a:p>
        </p:txBody>
      </p:sp>
      <p:sp>
        <p:nvSpPr>
          <p:cNvPr id="4" name="Rectangle 3"/>
          <p:cNvSpPr/>
          <p:nvPr/>
        </p:nvSpPr>
        <p:spPr>
          <a:xfrm>
            <a:off x="0" y="0"/>
            <a:ext cx="8001000" cy="1477328"/>
          </a:xfrm>
          <a:prstGeom prst="rect">
            <a:avLst/>
          </a:prstGeom>
        </p:spPr>
        <p:txBody>
          <a:bodyPr>
            <a:spAutoFit/>
          </a:bodyPr>
          <a:lstStyle/>
          <a:p>
            <a:pPr algn="ctr">
              <a:defRPr/>
            </a:pPr>
            <a:r>
              <a:rPr lang="en-US" sz="3000" b="1" dirty="0">
                <a:ln>
                  <a:solidFill>
                    <a:sysClr val="windowText" lastClr="000000"/>
                  </a:solidFill>
                </a:ln>
                <a:solidFill>
                  <a:srgbClr val="EDC727"/>
                </a:solidFill>
                <a:latin typeface="Imprint MT Shadow" pitchFamily="82" charset="0"/>
                <a:ea typeface="+mn-ea"/>
              </a:rPr>
              <a:t>The priest, whose name was Jonathan, thought this was a good idea, so he stole Micah’s idols, and left with the tribe of Dan (Judges 18:18-20).</a:t>
            </a:r>
          </a:p>
        </p:txBody>
      </p:sp>
      <p:sp>
        <p:nvSpPr>
          <p:cNvPr id="5" name="Rectangle 4"/>
          <p:cNvSpPr/>
          <p:nvPr/>
        </p:nvSpPr>
        <p:spPr>
          <a:xfrm>
            <a:off x="685800" y="1524000"/>
            <a:ext cx="8458200" cy="1938992"/>
          </a:xfrm>
          <a:prstGeom prst="rect">
            <a:avLst/>
          </a:prstGeom>
        </p:spPr>
        <p:txBody>
          <a:bodyPr>
            <a:spAutoFit/>
          </a:bodyPr>
          <a:lstStyle/>
          <a:p>
            <a:pPr algn="ctr">
              <a:defRPr/>
            </a:pPr>
            <a:r>
              <a:rPr lang="en-US" sz="3000" b="1" i="1" dirty="0">
                <a:ln>
                  <a:solidFill>
                    <a:sysClr val="windowText" lastClr="000000"/>
                  </a:solidFill>
                </a:ln>
                <a:solidFill>
                  <a:srgbClr val="D24E04"/>
                </a:solidFill>
                <a:latin typeface="Imprint MT Shadow" pitchFamily="82" charset="0"/>
                <a:ea typeface="+mn-ea"/>
              </a:rPr>
              <a:t>“And the children of Dan set up the graven image: and Jonathan, the son of </a:t>
            </a:r>
            <a:r>
              <a:rPr lang="en-US" sz="3000" b="1" i="1" u="sng" dirty="0" err="1">
                <a:ln>
                  <a:solidFill>
                    <a:sysClr val="windowText" lastClr="000000"/>
                  </a:solidFill>
                </a:ln>
                <a:solidFill>
                  <a:srgbClr val="D24E04"/>
                </a:solidFill>
                <a:latin typeface="Imprint MT Shadow" pitchFamily="82" charset="0"/>
                <a:ea typeface="+mn-ea"/>
              </a:rPr>
              <a:t>Gershom</a:t>
            </a:r>
            <a:r>
              <a:rPr lang="en-US" sz="3000" b="1" i="1" dirty="0">
                <a:ln>
                  <a:solidFill>
                    <a:sysClr val="windowText" lastClr="000000"/>
                  </a:solidFill>
                </a:ln>
                <a:solidFill>
                  <a:srgbClr val="D24E04"/>
                </a:solidFill>
                <a:latin typeface="Imprint MT Shadow" pitchFamily="82" charset="0"/>
                <a:ea typeface="+mn-ea"/>
              </a:rPr>
              <a:t>, the son of </a:t>
            </a:r>
            <a:r>
              <a:rPr lang="en-US" sz="3000" b="1" i="1" u="sng" dirty="0">
                <a:ln>
                  <a:solidFill>
                    <a:sysClr val="windowText" lastClr="000000"/>
                  </a:solidFill>
                </a:ln>
                <a:solidFill>
                  <a:srgbClr val="D24E04"/>
                </a:solidFill>
                <a:latin typeface="Imprint MT Shadow" pitchFamily="82" charset="0"/>
                <a:ea typeface="+mn-ea"/>
              </a:rPr>
              <a:t>Manasseh</a:t>
            </a:r>
            <a:r>
              <a:rPr lang="en-US" sz="3000" b="1" i="1" dirty="0">
                <a:ln>
                  <a:solidFill>
                    <a:sysClr val="windowText" lastClr="000000"/>
                  </a:solidFill>
                </a:ln>
                <a:solidFill>
                  <a:srgbClr val="D24E04"/>
                </a:solidFill>
                <a:latin typeface="Imprint MT Shadow" pitchFamily="82" charset="0"/>
                <a:ea typeface="+mn-ea"/>
              </a:rPr>
              <a:t>, he and his sons were priests to the tribe of Dan until the day of the captivity of the land.”</a:t>
            </a:r>
            <a:endParaRPr lang="en-US" sz="3000" b="1" dirty="0">
              <a:ln>
                <a:solidFill>
                  <a:sysClr val="windowText" lastClr="000000"/>
                </a:solidFill>
              </a:ln>
              <a:solidFill>
                <a:srgbClr val="D24E04"/>
              </a:solidFill>
              <a:latin typeface="Imprint MT Shadow" pitchFamily="82" charset="0"/>
              <a:ea typeface="+mn-ea"/>
            </a:endParaRPr>
          </a:p>
        </p:txBody>
      </p:sp>
      <p:sp>
        <p:nvSpPr>
          <p:cNvPr id="11267" name="Rectangle 3"/>
          <p:cNvSpPr>
            <a:spLocks noChangeArrowheads="1"/>
          </p:cNvSpPr>
          <p:nvPr/>
        </p:nvSpPr>
        <p:spPr bwMode="auto">
          <a:xfrm>
            <a:off x="381000" y="3810000"/>
            <a:ext cx="8382000" cy="2554545"/>
          </a:xfrm>
          <a:prstGeom prst="rect">
            <a:avLst/>
          </a:prstGeom>
          <a:solidFill>
            <a:srgbClr val="D24E04"/>
          </a:solidFill>
          <a:ln w="82550">
            <a:solidFill>
              <a:srgbClr val="EDC727"/>
            </a:solidFill>
            <a:miter lim="800000"/>
            <a:headEnd/>
            <a:tailEnd/>
          </a:ln>
          <a:effectLst/>
          <a:scene3d>
            <a:camera prst="orthographicFront"/>
            <a:lightRig rig="threePt" dir="t"/>
          </a:scene3d>
          <a:sp3d>
            <a:bevelT w="114300" prst="artDeco"/>
          </a:sp3d>
        </p:spPr>
        <p:txBody>
          <a:bodyPr anchor="ctr">
            <a:spAutoFit/>
          </a:bodyPr>
          <a:lstStyle/>
          <a:p>
            <a:pPr algn="ctr" eaLnBrk="0" hangingPunct="0">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Do you remember who </a:t>
            </a:r>
            <a:r>
              <a:rPr lang="en-US" sz="3200" b="1" dirty="0" err="1">
                <a:ln>
                  <a:solidFill>
                    <a:sysClr val="windowText" lastClr="000000"/>
                  </a:solidFill>
                </a:ln>
                <a:solidFill>
                  <a:srgbClr val="EDC727"/>
                </a:solidFill>
                <a:latin typeface="Imprint MT Shadow" pitchFamily="82" charset="0"/>
                <a:ea typeface="Times"/>
                <a:cs typeface="Times New Roman" pitchFamily="18" charset="0"/>
              </a:rPr>
              <a:t>Gershom</a:t>
            </a:r>
            <a:r>
              <a:rPr lang="en-US" sz="3200" b="1" dirty="0">
                <a:ln>
                  <a:solidFill>
                    <a:sysClr val="windowText" lastClr="000000"/>
                  </a:solidFill>
                </a:ln>
                <a:solidFill>
                  <a:srgbClr val="EDC727"/>
                </a:solidFill>
                <a:latin typeface="Imprint MT Shadow" pitchFamily="82" charset="0"/>
                <a:ea typeface="Times"/>
                <a:cs typeface="Times New Roman" pitchFamily="18" charset="0"/>
              </a:rPr>
              <a:t> was?  He was the first-born son of Moses, the man who led Israel out of the land of Egypt.  This Levite who was happy to be a priest to idols was </a:t>
            </a:r>
            <a:r>
              <a:rPr lang="en-US" sz="3200" b="1" dirty="0" err="1">
                <a:ln>
                  <a:solidFill>
                    <a:sysClr val="windowText" lastClr="000000"/>
                  </a:solidFill>
                </a:ln>
                <a:solidFill>
                  <a:srgbClr val="EDC727"/>
                </a:solidFill>
                <a:latin typeface="Imprint MT Shadow" pitchFamily="82" charset="0"/>
                <a:ea typeface="Times"/>
                <a:cs typeface="Times New Roman" pitchFamily="18" charset="0"/>
              </a:rPr>
              <a:t>Gershom’s</a:t>
            </a:r>
            <a:r>
              <a:rPr lang="en-US" sz="3200" b="1" dirty="0">
                <a:ln>
                  <a:solidFill>
                    <a:sysClr val="windowText" lastClr="000000"/>
                  </a:solidFill>
                </a:ln>
                <a:solidFill>
                  <a:srgbClr val="EDC727"/>
                </a:solidFill>
                <a:latin typeface="Imprint MT Shadow" pitchFamily="82" charset="0"/>
                <a:ea typeface="Times"/>
                <a:cs typeface="Times New Roman" pitchFamily="18" charset="0"/>
              </a:rPr>
              <a:t> son, the grandson of Moses!</a:t>
            </a:r>
            <a:r>
              <a:rPr lang="en-US" sz="3200" b="1" dirty="0">
                <a:ln>
                  <a:solidFill>
                    <a:sysClr val="windowText" lastClr="000000"/>
                  </a:solidFill>
                </a:ln>
                <a:solidFill>
                  <a:srgbClr val="EDC727"/>
                </a:solidFill>
                <a:latin typeface="Imprint MT Shadow" pitchFamily="82" charset="0"/>
                <a:ea typeface="+mn-ea"/>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11267"/>
                                        </p:tgtEl>
                                        <p:attrNameLst>
                                          <p:attrName>style.visibility</p:attrName>
                                        </p:attrNameLst>
                                      </p:cBhvr>
                                      <p:to>
                                        <p:strVal val="visible"/>
                                      </p:to>
                                    </p:set>
                                    <p:anim calcmode="lin" valueType="num">
                                      <p:cBhvr>
                                        <p:cTn id="21" dur="1000" fill="hold"/>
                                        <p:tgtEl>
                                          <p:spTgt spid="11267"/>
                                        </p:tgtEl>
                                        <p:attrNameLst>
                                          <p:attrName>ppt_w</p:attrName>
                                        </p:attrNameLst>
                                      </p:cBhvr>
                                      <p:tavLst>
                                        <p:tav tm="0">
                                          <p:val>
                                            <p:strVal val="#ppt_w+.3"/>
                                          </p:val>
                                        </p:tav>
                                        <p:tav tm="100000">
                                          <p:val>
                                            <p:strVal val="#ppt_w"/>
                                          </p:val>
                                        </p:tav>
                                      </p:tavLst>
                                    </p:anim>
                                    <p:anim calcmode="lin" valueType="num">
                                      <p:cBhvr>
                                        <p:cTn id="22" dur="1000" fill="hold"/>
                                        <p:tgtEl>
                                          <p:spTgt spid="11267"/>
                                        </p:tgtEl>
                                        <p:attrNameLst>
                                          <p:attrName>ppt_h</p:attrName>
                                        </p:attrNameLst>
                                      </p:cBhvr>
                                      <p:tavLst>
                                        <p:tav tm="0">
                                          <p:val>
                                            <p:strVal val="#ppt_h"/>
                                          </p:val>
                                        </p:tav>
                                        <p:tav tm="100000">
                                          <p:val>
                                            <p:strVal val="#ppt_h"/>
                                          </p:val>
                                        </p:tav>
                                      </p:tavLst>
                                    </p:anim>
                                    <p:animEffect transition="in" filter="fade">
                                      <p:cBhvr>
                                        <p:cTn id="23"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375</TotalTime>
  <Words>1231</Words>
  <Application>Microsoft Macintosh PowerPoint</Application>
  <PresentationFormat>On-screen Show (4:3)</PresentationFormat>
  <Paragraphs>70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2018-02-16T21:28:27Z</dcterms:modified>
</cp:coreProperties>
</file>