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75" r:id="rId6"/>
    <p:sldId id="266" r:id="rId7"/>
    <p:sldId id="276" r:id="rId8"/>
    <p:sldId id="267" r:id="rId9"/>
    <p:sldId id="274" r:id="rId10"/>
    <p:sldId id="265" r:id="rId11"/>
    <p:sldId id="277" r:id="rId12"/>
    <p:sldId id="264" r:id="rId13"/>
    <p:sldId id="278" r:id="rId14"/>
    <p:sldId id="263" r:id="rId15"/>
    <p:sldId id="279" r:id="rId16"/>
    <p:sldId id="268" r:id="rId17"/>
    <p:sldId id="280" r:id="rId18"/>
    <p:sldId id="262" r:id="rId19"/>
    <p:sldId id="281" r:id="rId20"/>
    <p:sldId id="261" r:id="rId21"/>
    <p:sldId id="282" r:id="rId2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99"/>
    <a:srgbClr val="760076"/>
    <a:srgbClr val="FFFFCC"/>
    <a:srgbClr val="D24E04"/>
    <a:srgbClr val="EDC727"/>
    <a:srgbClr val="CE7908"/>
    <a:srgbClr val="0070A2"/>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42" autoAdjust="0"/>
    <p:restoredTop sz="94660"/>
  </p:normalViewPr>
  <p:slideViewPr>
    <p:cSldViewPr>
      <p:cViewPr varScale="1">
        <p:scale>
          <a:sx n="69" d="100"/>
          <a:sy n="69" d="100"/>
        </p:scale>
        <p:origin x="-96" y="-36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52400" y="3429000"/>
            <a:ext cx="8153400" cy="1066800"/>
          </a:xfrm>
        </p:spPr>
        <p:txBody>
          <a:bodyPr/>
          <a:lstStyle>
            <a:lvl1pPr>
              <a:defRPr sz="4800" b="1">
                <a:solidFill>
                  <a:srgbClr val="FFE173"/>
                </a:solidFill>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152400" y="4495800"/>
            <a:ext cx="5257800" cy="685800"/>
          </a:xfrm>
        </p:spPr>
        <p:txBody>
          <a:bodyPr/>
          <a:lstStyle>
            <a:lvl1pPr marL="0" indent="0">
              <a:buFontTx/>
              <a:buNone/>
              <a:defRPr>
                <a:solidFill>
                  <a:schemeClr val="bg1"/>
                </a:solidFill>
              </a:defRPr>
            </a:lvl1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fld id="{E9D2F0DF-F6E4-B44D-B307-556F9FAA476A}" type="slidenum">
              <a:rPr lang="en-US"/>
              <a:pPr/>
              <a:t>‹#›</a:t>
            </a:fld>
            <a:endParaRPr lang="en-US"/>
          </a:p>
        </p:txBody>
      </p:sp>
    </p:spTree>
    <p:extLst>
      <p:ext uri="{BB962C8B-B14F-4D97-AF65-F5344CB8AC3E}">
        <p14:creationId xmlns:p14="http://schemas.microsoft.com/office/powerpoint/2010/main" val="24502233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9972E065-204D-EE4D-9D79-F4DA3BF7F107}" type="slidenum">
              <a:rPr lang="en-US"/>
              <a:pPr/>
              <a:t>‹#›</a:t>
            </a:fld>
            <a:endParaRPr lang="en-US"/>
          </a:p>
        </p:txBody>
      </p:sp>
    </p:spTree>
    <p:extLst>
      <p:ext uri="{BB962C8B-B14F-4D97-AF65-F5344CB8AC3E}">
        <p14:creationId xmlns:p14="http://schemas.microsoft.com/office/powerpoint/2010/main" val="17802838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0"/>
            <a:ext cx="20574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0198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3643990F-5CF2-7A4B-A16F-BD813A150579}" type="slidenum">
              <a:rPr lang="en-US"/>
              <a:pPr/>
              <a:t>‹#›</a:t>
            </a:fld>
            <a:endParaRPr lang="en-US"/>
          </a:p>
        </p:txBody>
      </p:sp>
    </p:spTree>
    <p:extLst>
      <p:ext uri="{BB962C8B-B14F-4D97-AF65-F5344CB8AC3E}">
        <p14:creationId xmlns:p14="http://schemas.microsoft.com/office/powerpoint/2010/main" val="28445936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57F902EF-C569-814B-BBA4-47396E772047}" type="slidenum">
              <a:rPr lang="en-US"/>
              <a:pPr/>
              <a:t>‹#›</a:t>
            </a:fld>
            <a:endParaRPr lang="en-US"/>
          </a:p>
        </p:txBody>
      </p:sp>
    </p:spTree>
    <p:extLst>
      <p:ext uri="{BB962C8B-B14F-4D97-AF65-F5344CB8AC3E}">
        <p14:creationId xmlns:p14="http://schemas.microsoft.com/office/powerpoint/2010/main" val="19449199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D1760B24-4FAF-DF43-A753-19CAE844F00C}" type="slidenum">
              <a:rPr lang="en-US"/>
              <a:pPr/>
              <a:t>‹#›</a:t>
            </a:fld>
            <a:endParaRPr lang="en-US"/>
          </a:p>
        </p:txBody>
      </p:sp>
    </p:spTree>
    <p:extLst>
      <p:ext uri="{BB962C8B-B14F-4D97-AF65-F5344CB8AC3E}">
        <p14:creationId xmlns:p14="http://schemas.microsoft.com/office/powerpoint/2010/main" val="32437256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09E9D02F-2F1A-B84B-A712-8C6EE4FF561A}" type="slidenum">
              <a:rPr lang="en-US"/>
              <a:pPr/>
              <a:t>‹#›</a:t>
            </a:fld>
            <a:endParaRPr lang="en-US"/>
          </a:p>
        </p:txBody>
      </p:sp>
    </p:spTree>
    <p:extLst>
      <p:ext uri="{BB962C8B-B14F-4D97-AF65-F5344CB8AC3E}">
        <p14:creationId xmlns:p14="http://schemas.microsoft.com/office/powerpoint/2010/main" val="849981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A7BB16A8-2FBB-DE4D-B93C-B2BD4AD3E271}" type="slidenum">
              <a:rPr lang="en-US"/>
              <a:pPr/>
              <a:t>‹#›</a:t>
            </a:fld>
            <a:endParaRPr lang="en-US"/>
          </a:p>
        </p:txBody>
      </p:sp>
    </p:spTree>
    <p:extLst>
      <p:ext uri="{BB962C8B-B14F-4D97-AF65-F5344CB8AC3E}">
        <p14:creationId xmlns:p14="http://schemas.microsoft.com/office/powerpoint/2010/main" val="31718515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07EF72C2-2423-104F-815F-028274C7B4AA}" type="slidenum">
              <a:rPr lang="en-US"/>
              <a:pPr/>
              <a:t>‹#›</a:t>
            </a:fld>
            <a:endParaRPr lang="en-US"/>
          </a:p>
        </p:txBody>
      </p:sp>
    </p:spTree>
    <p:extLst>
      <p:ext uri="{BB962C8B-B14F-4D97-AF65-F5344CB8AC3E}">
        <p14:creationId xmlns:p14="http://schemas.microsoft.com/office/powerpoint/2010/main" val="27923556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853CE5ED-002F-E048-B22C-A2163B67B4A2}" type="slidenum">
              <a:rPr lang="en-US"/>
              <a:pPr/>
              <a:t>‹#›</a:t>
            </a:fld>
            <a:endParaRPr lang="en-US"/>
          </a:p>
        </p:txBody>
      </p:sp>
    </p:spTree>
    <p:extLst>
      <p:ext uri="{BB962C8B-B14F-4D97-AF65-F5344CB8AC3E}">
        <p14:creationId xmlns:p14="http://schemas.microsoft.com/office/powerpoint/2010/main" val="42004510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ABE74D67-ABD2-B04E-A1AE-4E4E1C302953}" type="slidenum">
              <a:rPr lang="en-US"/>
              <a:pPr/>
              <a:t>‹#›</a:t>
            </a:fld>
            <a:endParaRPr lang="en-US"/>
          </a:p>
        </p:txBody>
      </p:sp>
    </p:spTree>
    <p:extLst>
      <p:ext uri="{BB962C8B-B14F-4D97-AF65-F5344CB8AC3E}">
        <p14:creationId xmlns:p14="http://schemas.microsoft.com/office/powerpoint/2010/main" val="40032552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92697497-4F6A-864B-B007-B072B6C353BF}" type="slidenum">
              <a:rPr lang="en-US"/>
              <a:pPr/>
              <a:t>‹#›</a:t>
            </a:fld>
            <a:endParaRPr lang="en-US"/>
          </a:p>
        </p:txBody>
      </p:sp>
    </p:spTree>
    <p:extLst>
      <p:ext uri="{BB962C8B-B14F-4D97-AF65-F5344CB8AC3E}">
        <p14:creationId xmlns:p14="http://schemas.microsoft.com/office/powerpoint/2010/main" val="137621672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mn-ea"/>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mn-ea"/>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CDD1E61E-C02E-414D-8AC5-A4153A239272}"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19"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l" rtl="0" eaLnBrk="0" fontAlgn="base" hangingPunct="0">
        <a:spcBef>
          <a:spcPct val="0"/>
        </a:spcBef>
        <a:spcAft>
          <a:spcPct val="0"/>
        </a:spcAft>
        <a:defRPr sz="4000">
          <a:solidFill>
            <a:srgbClr val="336699"/>
          </a:solidFill>
          <a:latin typeface="+mj-lt"/>
          <a:ea typeface="ＭＳ Ｐゴシック" charset="0"/>
          <a:cs typeface="+mj-cs"/>
        </a:defRPr>
      </a:lvl1pPr>
      <a:lvl2pPr algn="l" rtl="0" eaLnBrk="0" fontAlgn="base" hangingPunct="0">
        <a:spcBef>
          <a:spcPct val="0"/>
        </a:spcBef>
        <a:spcAft>
          <a:spcPct val="0"/>
        </a:spcAft>
        <a:defRPr sz="4000">
          <a:solidFill>
            <a:srgbClr val="336699"/>
          </a:solidFill>
          <a:latin typeface="Times New Roman" pitchFamily="18" charset="0"/>
          <a:ea typeface="ＭＳ Ｐゴシック" charset="0"/>
        </a:defRPr>
      </a:lvl2pPr>
      <a:lvl3pPr algn="l" rtl="0" eaLnBrk="0" fontAlgn="base" hangingPunct="0">
        <a:spcBef>
          <a:spcPct val="0"/>
        </a:spcBef>
        <a:spcAft>
          <a:spcPct val="0"/>
        </a:spcAft>
        <a:defRPr sz="4000">
          <a:solidFill>
            <a:srgbClr val="336699"/>
          </a:solidFill>
          <a:latin typeface="Times New Roman" pitchFamily="18" charset="0"/>
          <a:ea typeface="ＭＳ Ｐゴシック" charset="0"/>
        </a:defRPr>
      </a:lvl3pPr>
      <a:lvl4pPr algn="l" rtl="0" eaLnBrk="0" fontAlgn="base" hangingPunct="0">
        <a:spcBef>
          <a:spcPct val="0"/>
        </a:spcBef>
        <a:spcAft>
          <a:spcPct val="0"/>
        </a:spcAft>
        <a:defRPr sz="4000">
          <a:solidFill>
            <a:srgbClr val="336699"/>
          </a:solidFill>
          <a:latin typeface="Times New Roman" pitchFamily="18" charset="0"/>
          <a:ea typeface="ＭＳ Ｐゴシック" charset="0"/>
        </a:defRPr>
      </a:lvl4pPr>
      <a:lvl5pPr algn="l" rtl="0" eaLnBrk="0" fontAlgn="base" hangingPunct="0">
        <a:spcBef>
          <a:spcPct val="0"/>
        </a:spcBef>
        <a:spcAft>
          <a:spcPct val="0"/>
        </a:spcAft>
        <a:defRPr sz="4000">
          <a:solidFill>
            <a:srgbClr val="336699"/>
          </a:solidFill>
          <a:latin typeface="Times New Roman" pitchFamily="18" charset="0"/>
          <a:ea typeface="ＭＳ Ｐゴシック" charset="0"/>
        </a:defRPr>
      </a:lvl5pPr>
      <a:lvl6pPr marL="457200" algn="l" rtl="0" eaLnBrk="1" fontAlgn="base" hangingPunct="1">
        <a:spcBef>
          <a:spcPct val="0"/>
        </a:spcBef>
        <a:spcAft>
          <a:spcPct val="0"/>
        </a:spcAft>
        <a:defRPr sz="4000">
          <a:solidFill>
            <a:srgbClr val="336699"/>
          </a:solidFill>
          <a:latin typeface="Times New Roman" pitchFamily="18" charset="0"/>
        </a:defRPr>
      </a:lvl6pPr>
      <a:lvl7pPr marL="914400" algn="l" rtl="0" eaLnBrk="1" fontAlgn="base" hangingPunct="1">
        <a:spcBef>
          <a:spcPct val="0"/>
        </a:spcBef>
        <a:spcAft>
          <a:spcPct val="0"/>
        </a:spcAft>
        <a:defRPr sz="4000">
          <a:solidFill>
            <a:srgbClr val="336699"/>
          </a:solidFill>
          <a:latin typeface="Times New Roman" pitchFamily="18" charset="0"/>
        </a:defRPr>
      </a:lvl7pPr>
      <a:lvl8pPr marL="1371600" algn="l" rtl="0" eaLnBrk="1" fontAlgn="base" hangingPunct="1">
        <a:spcBef>
          <a:spcPct val="0"/>
        </a:spcBef>
        <a:spcAft>
          <a:spcPct val="0"/>
        </a:spcAft>
        <a:defRPr sz="4000">
          <a:solidFill>
            <a:srgbClr val="336699"/>
          </a:solidFill>
          <a:latin typeface="Times New Roman" pitchFamily="18" charset="0"/>
        </a:defRPr>
      </a:lvl8pPr>
      <a:lvl9pPr marL="1828800" algn="l" rtl="0" eaLnBrk="1" fontAlgn="base" hangingPunct="1">
        <a:spcBef>
          <a:spcPct val="0"/>
        </a:spcBef>
        <a:spcAft>
          <a:spcPct val="0"/>
        </a:spcAft>
        <a:defRPr sz="4000">
          <a:solidFill>
            <a:srgbClr val="336699"/>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rgbClr val="336699"/>
          </a:solidFill>
          <a:latin typeface="+mn-lt"/>
          <a:ea typeface="ＭＳ Ｐゴシック" charset="0"/>
          <a:cs typeface="+mn-cs"/>
        </a:defRPr>
      </a:lvl1pPr>
      <a:lvl2pPr marL="742950" indent="-285750" algn="l" rtl="0" eaLnBrk="0" fontAlgn="base" hangingPunct="0">
        <a:spcBef>
          <a:spcPct val="20000"/>
        </a:spcBef>
        <a:spcAft>
          <a:spcPct val="0"/>
        </a:spcAft>
        <a:buChar char="–"/>
        <a:defRPr sz="2400">
          <a:solidFill>
            <a:srgbClr val="336699"/>
          </a:solidFill>
          <a:latin typeface="+mn-lt"/>
          <a:ea typeface="ＭＳ Ｐゴシック" charset="0"/>
        </a:defRPr>
      </a:lvl2pPr>
      <a:lvl3pPr marL="1143000" indent="-228600" algn="l" rtl="0" eaLnBrk="0" fontAlgn="base" hangingPunct="0">
        <a:spcBef>
          <a:spcPct val="20000"/>
        </a:spcBef>
        <a:spcAft>
          <a:spcPct val="0"/>
        </a:spcAft>
        <a:buChar char="•"/>
        <a:defRPr sz="2000">
          <a:solidFill>
            <a:srgbClr val="336699"/>
          </a:solidFill>
          <a:latin typeface="+mn-lt"/>
          <a:ea typeface="ＭＳ Ｐゴシック" charset="0"/>
        </a:defRPr>
      </a:lvl3pPr>
      <a:lvl4pPr marL="1600200" indent="-228600" algn="l" rtl="0" eaLnBrk="0" fontAlgn="base" hangingPunct="0">
        <a:spcBef>
          <a:spcPct val="20000"/>
        </a:spcBef>
        <a:spcAft>
          <a:spcPct val="0"/>
        </a:spcAft>
        <a:buChar char="–"/>
        <a:defRPr>
          <a:solidFill>
            <a:srgbClr val="336699"/>
          </a:solidFill>
          <a:latin typeface="+mn-lt"/>
          <a:ea typeface="ＭＳ Ｐゴシック" charset="0"/>
        </a:defRPr>
      </a:lvl4pPr>
      <a:lvl5pPr marL="2057400" indent="-228600" algn="l" rtl="0" eaLnBrk="0" fontAlgn="base" hangingPunct="0">
        <a:spcBef>
          <a:spcPct val="20000"/>
        </a:spcBef>
        <a:spcAft>
          <a:spcPct val="0"/>
        </a:spcAft>
        <a:buChar char="»"/>
        <a:defRPr>
          <a:solidFill>
            <a:srgbClr val="336699"/>
          </a:solidFill>
          <a:latin typeface="+mn-lt"/>
          <a:ea typeface="ＭＳ Ｐゴシック" charset="0"/>
        </a:defRPr>
      </a:lvl5pPr>
      <a:lvl6pPr marL="2514600" indent="-228600" algn="l" rtl="0" eaLnBrk="1" fontAlgn="base" hangingPunct="1">
        <a:spcBef>
          <a:spcPct val="20000"/>
        </a:spcBef>
        <a:spcAft>
          <a:spcPct val="0"/>
        </a:spcAft>
        <a:buChar char="»"/>
        <a:defRPr>
          <a:solidFill>
            <a:srgbClr val="336699"/>
          </a:solidFill>
          <a:latin typeface="+mn-lt"/>
        </a:defRPr>
      </a:lvl6pPr>
      <a:lvl7pPr marL="2971800" indent="-228600" algn="l" rtl="0" eaLnBrk="1" fontAlgn="base" hangingPunct="1">
        <a:spcBef>
          <a:spcPct val="20000"/>
        </a:spcBef>
        <a:spcAft>
          <a:spcPct val="0"/>
        </a:spcAft>
        <a:buChar char="»"/>
        <a:defRPr>
          <a:solidFill>
            <a:srgbClr val="336699"/>
          </a:solidFill>
          <a:latin typeface="+mn-lt"/>
        </a:defRPr>
      </a:lvl7pPr>
      <a:lvl8pPr marL="3429000" indent="-228600" algn="l" rtl="0" eaLnBrk="1" fontAlgn="base" hangingPunct="1">
        <a:spcBef>
          <a:spcPct val="20000"/>
        </a:spcBef>
        <a:spcAft>
          <a:spcPct val="0"/>
        </a:spcAft>
        <a:buChar char="»"/>
        <a:defRPr>
          <a:solidFill>
            <a:srgbClr val="336699"/>
          </a:solidFill>
          <a:latin typeface="+mn-lt"/>
        </a:defRPr>
      </a:lvl8pPr>
      <a:lvl9pPr marL="3886200" indent="-228600" algn="l" rtl="0" eaLnBrk="1" fontAlgn="base" hangingPunct="1">
        <a:spcBef>
          <a:spcPct val="20000"/>
        </a:spcBef>
        <a:spcAft>
          <a:spcPct val="0"/>
        </a:spcAft>
        <a:buChar char="»"/>
        <a:defRPr>
          <a:solidFill>
            <a:srgbClr val="33669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 Id="rId3" Type="http://schemas.openxmlformats.org/officeDocument/2006/relationships/image" Target="../media/image5.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 Id="rId3"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0" y="3505200"/>
            <a:ext cx="9144000" cy="1077218"/>
          </a:xfrm>
          <a:prstGeom prst="rect">
            <a:avLst/>
          </a:prstGeom>
          <a:solidFill>
            <a:srgbClr val="FFFFCC">
              <a:alpha val="85000"/>
            </a:srgbClr>
          </a:solidFill>
          <a:ln>
            <a:noFill/>
          </a:ln>
          <a:scene3d>
            <a:camera prst="orthographicFront"/>
            <a:lightRig rig="threePt" dir="t"/>
          </a:scene3d>
          <a:sp3d>
            <a:bevelT/>
          </a:sp3d>
        </p:spPr>
        <p:txBody>
          <a:bodyPr>
            <a:spAutoFit/>
            <a:sp3d extrusionH="57150">
              <a:bevelT w="38100" h="38100"/>
            </a:sp3d>
          </a:bodyPr>
          <a:lstStyle/>
          <a:p>
            <a:pPr algn="ctr">
              <a:defRPr/>
            </a:pPr>
            <a:r>
              <a:rPr lang="en-US" sz="6400" b="1" dirty="0">
                <a:solidFill>
                  <a:srgbClr val="0070A2"/>
                </a:solidFill>
                <a:latin typeface="Stencil" pitchFamily="82" charset="0"/>
                <a:ea typeface="+mn-ea"/>
              </a:rPr>
              <a:t>Christian Education</a:t>
            </a:r>
          </a:p>
        </p:txBody>
      </p:sp>
      <p:sp>
        <p:nvSpPr>
          <p:cNvPr id="9" name="TextBox 8"/>
          <p:cNvSpPr txBox="1"/>
          <p:nvPr/>
        </p:nvSpPr>
        <p:spPr>
          <a:xfrm>
            <a:off x="152400" y="4648200"/>
            <a:ext cx="4419600" cy="830997"/>
          </a:xfrm>
          <a:prstGeom prst="rect">
            <a:avLst/>
          </a:prstGeom>
          <a:noFill/>
        </p:spPr>
        <p:txBody>
          <a:bodyPr>
            <a:spAutoFit/>
            <a:scene3d>
              <a:camera prst="orthographicFront"/>
              <a:lightRig rig="threePt" dir="t"/>
            </a:scene3d>
            <a:sp3d extrusionH="57150">
              <a:bevelT w="38100" h="38100"/>
            </a:sp3d>
          </a:bodyPr>
          <a:lstStyle/>
          <a:p>
            <a:pPr>
              <a:defRPr/>
            </a:pPr>
            <a:r>
              <a:rPr lang="en-US" sz="2400" b="1" dirty="0">
                <a:solidFill>
                  <a:srgbClr val="760076"/>
                </a:solidFill>
                <a:latin typeface="Stencil" pitchFamily="82" charset="0"/>
                <a:ea typeface="+mn-ea"/>
              </a:rPr>
              <a:t>Lesson 1: What is Christian Education?</a:t>
            </a:r>
          </a:p>
        </p:txBody>
      </p:sp>
      <p:sp>
        <p:nvSpPr>
          <p:cNvPr id="10" name="TextBox 9"/>
          <p:cNvSpPr txBox="1"/>
          <p:nvPr/>
        </p:nvSpPr>
        <p:spPr>
          <a:xfrm>
            <a:off x="152400" y="5410200"/>
            <a:ext cx="3352800" cy="461665"/>
          </a:xfrm>
          <a:prstGeom prst="rect">
            <a:avLst/>
          </a:prstGeom>
          <a:noFill/>
        </p:spPr>
        <p:txBody>
          <a:bodyPr>
            <a:spAutoFit/>
            <a:scene3d>
              <a:camera prst="orthographicFront"/>
              <a:lightRig rig="threePt" dir="t"/>
            </a:scene3d>
            <a:sp3d extrusionH="57150">
              <a:bevelT w="38100" h="38100"/>
            </a:sp3d>
          </a:bodyPr>
          <a:lstStyle/>
          <a:p>
            <a:pPr>
              <a:defRPr/>
            </a:pPr>
            <a:r>
              <a:rPr lang="en-US" sz="2400" b="1" dirty="0">
                <a:solidFill>
                  <a:srgbClr val="FFFFCC"/>
                </a:solidFill>
                <a:latin typeface="Stencil" pitchFamily="82" charset="0"/>
                <a:ea typeface="+mn-ea"/>
              </a:rPr>
              <a:t>Linda Poitras</a:t>
            </a:r>
          </a:p>
        </p:txBody>
      </p:sp>
      <p:sp>
        <p:nvSpPr>
          <p:cNvPr id="11" name="TextBox 10"/>
          <p:cNvSpPr txBox="1"/>
          <p:nvPr/>
        </p:nvSpPr>
        <p:spPr>
          <a:xfrm>
            <a:off x="4191000" y="0"/>
            <a:ext cx="4953000" cy="1077218"/>
          </a:xfrm>
          <a:prstGeom prst="rect">
            <a:avLst/>
          </a:prstGeom>
          <a:noFill/>
        </p:spPr>
        <p:txBody>
          <a:bodyPr>
            <a:spAutoFit/>
            <a:scene3d>
              <a:camera prst="orthographicFront"/>
              <a:lightRig rig="threePt" dir="t"/>
            </a:scene3d>
            <a:sp3d extrusionH="57150">
              <a:bevelT w="38100" h="38100"/>
            </a:sp3d>
          </a:bodyPr>
          <a:lstStyle/>
          <a:p>
            <a:pPr algn="ctr">
              <a:defRPr/>
            </a:pPr>
            <a:r>
              <a:rPr lang="en-US" sz="3200" dirty="0">
                <a:solidFill>
                  <a:srgbClr val="D24E04"/>
                </a:solidFill>
                <a:latin typeface="Stencil" pitchFamily="82" charset="0"/>
                <a:ea typeface="+mn-ea"/>
              </a:rPr>
              <a:t>Global Association of Theological Studies</a:t>
            </a:r>
          </a:p>
        </p:txBody>
      </p:sp>
    </p:spTree>
  </p:cSld>
  <p:clrMapOvr>
    <a:masterClrMapping/>
  </p:clrMapOvr>
  <p:transition xmlns:p14="http://schemas.microsoft.com/office/powerpoint/2010/main">
    <p:dissolv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 What is Christian Education</a:t>
            </a:r>
          </a:p>
        </p:txBody>
      </p:sp>
      <p:sp>
        <p:nvSpPr>
          <p:cNvPr id="12291" name="Rectangle 3"/>
          <p:cNvSpPr>
            <a:spLocks noChangeArrowheads="1"/>
          </p:cNvSpPr>
          <p:nvPr/>
        </p:nvSpPr>
        <p:spPr bwMode="auto">
          <a:xfrm>
            <a:off x="152400" y="152400"/>
            <a:ext cx="6629400" cy="2554545"/>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200" b="1" dirty="0">
                <a:solidFill>
                  <a:srgbClr val="006699"/>
                </a:solidFill>
                <a:latin typeface="Imprint MT Shadow" pitchFamily="82" charset="0"/>
                <a:ea typeface="Times"/>
                <a:cs typeface="Times New Roman" pitchFamily="18" charset="0"/>
              </a:rPr>
              <a:t>He was talking to future generations, in the same manner that Moses spoke to the children of Israel when God first called them and made them a peculiar people.</a:t>
            </a:r>
            <a:r>
              <a:rPr lang="en-US" sz="3200" b="1" dirty="0">
                <a:solidFill>
                  <a:srgbClr val="006699"/>
                </a:solidFill>
                <a:latin typeface="Imprint MT Shadow" pitchFamily="82" charset="0"/>
                <a:ea typeface="+mn-ea"/>
              </a:rPr>
              <a:t> </a:t>
            </a:r>
          </a:p>
        </p:txBody>
      </p:sp>
      <p:sp>
        <p:nvSpPr>
          <p:cNvPr id="4" name="Rectangle 3"/>
          <p:cNvSpPr/>
          <p:nvPr/>
        </p:nvSpPr>
        <p:spPr>
          <a:xfrm>
            <a:off x="1447800" y="2895600"/>
            <a:ext cx="60960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D24E04"/>
                </a:solidFill>
                <a:latin typeface="Imprint MT Shadow" pitchFamily="82" charset="0"/>
                <a:ea typeface="+mn-ea"/>
              </a:rPr>
              <a:t>Peter was preaching to our sons and daughters, our grandchildren, our great grandchildren, and their descendants after them.</a:t>
            </a:r>
          </a:p>
        </p:txBody>
      </p:sp>
      <p:sp>
        <p:nvSpPr>
          <p:cNvPr id="5" name="Rectangle 4"/>
          <p:cNvSpPr/>
          <p:nvPr/>
        </p:nvSpPr>
        <p:spPr>
          <a:xfrm>
            <a:off x="2209800" y="5105400"/>
            <a:ext cx="67056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6699"/>
                </a:solidFill>
                <a:latin typeface="Imprint MT Shadow" pitchFamily="82" charset="0"/>
                <a:ea typeface="+mn-ea"/>
              </a:rPr>
              <a:t>It was meant to be an unbroken chain of teaching and sharing Jesus with every family member and generation.</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12291"/>
                                        </p:tgtEl>
                                        <p:attrNameLst>
                                          <p:attrName>style.visibility</p:attrName>
                                        </p:attrNameLst>
                                      </p:cBhvr>
                                      <p:to>
                                        <p:strVal val="visible"/>
                                      </p:to>
                                    </p:set>
                                    <p:anim calcmode="lin" valueType="num">
                                      <p:cBhvr>
                                        <p:cTn id="7" dur="1000" fill="hold"/>
                                        <p:tgtEl>
                                          <p:spTgt spid="12291"/>
                                        </p:tgtEl>
                                        <p:attrNameLst>
                                          <p:attrName>ppt_w</p:attrName>
                                        </p:attrNameLst>
                                      </p:cBhvr>
                                      <p:tavLst>
                                        <p:tav tm="0">
                                          <p:val>
                                            <p:strVal val="#ppt_w+.3"/>
                                          </p:val>
                                        </p:tav>
                                        <p:tav tm="100000">
                                          <p:val>
                                            <p:strVal val="#ppt_w"/>
                                          </p:val>
                                        </p:tav>
                                      </p:tavLst>
                                    </p:anim>
                                    <p:anim calcmode="lin" valueType="num">
                                      <p:cBhvr>
                                        <p:cTn id="8" dur="1000" fill="hold"/>
                                        <p:tgtEl>
                                          <p:spTgt spid="12291"/>
                                        </p:tgtEl>
                                        <p:attrNameLst>
                                          <p:attrName>ppt_h</p:attrName>
                                        </p:attrNameLst>
                                      </p:cBhvr>
                                      <p:tavLst>
                                        <p:tav tm="0">
                                          <p:val>
                                            <p:strVal val="#ppt_h"/>
                                          </p:val>
                                        </p:tav>
                                        <p:tav tm="100000">
                                          <p:val>
                                            <p:strVal val="#ppt_h"/>
                                          </p:val>
                                        </p:tav>
                                      </p:tavLst>
                                    </p:anim>
                                    <p:animEffect transition="in" filter="fade">
                                      <p:cBhvr>
                                        <p:cTn id="9" dur="1000"/>
                                        <p:tgtEl>
                                          <p:spTgt spid="12291"/>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strVal val="#ppt_w+.3"/>
                                          </p:val>
                                        </p:tav>
                                        <p:tav tm="100000">
                                          <p:val>
                                            <p:strVal val="#ppt_w"/>
                                          </p:val>
                                        </p:tav>
                                      </p:tavLst>
                                    </p:anim>
                                    <p:anim calcmode="lin" valueType="num">
                                      <p:cBhvr>
                                        <p:cTn id="15" dur="1000" fill="hold"/>
                                        <p:tgtEl>
                                          <p:spTgt spid="4"/>
                                        </p:tgtEl>
                                        <p:attrNameLst>
                                          <p:attrName>ppt_h</p:attrName>
                                        </p:attrNameLst>
                                      </p:cBhvr>
                                      <p:tavLst>
                                        <p:tav tm="0">
                                          <p:val>
                                            <p:strVal val="#ppt_h"/>
                                          </p:val>
                                        </p:tav>
                                        <p:tav tm="100000">
                                          <p:val>
                                            <p:strVal val="#ppt_h"/>
                                          </p:val>
                                        </p:tav>
                                      </p:tavLst>
                                    </p:anim>
                                    <p:animEffect transition="in" filter="fade">
                                      <p:cBhvr>
                                        <p:cTn id="16" dur="1000"/>
                                        <p:tgtEl>
                                          <p:spTgt spid="4"/>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0" presetClass="entr" presetSubtype="0" decel="10000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1000" fill="hold"/>
                                        <p:tgtEl>
                                          <p:spTgt spid="5"/>
                                        </p:tgtEl>
                                        <p:attrNameLst>
                                          <p:attrName>ppt_w</p:attrName>
                                        </p:attrNameLst>
                                      </p:cBhvr>
                                      <p:tavLst>
                                        <p:tav tm="0">
                                          <p:val>
                                            <p:strVal val="#ppt_w+.3"/>
                                          </p:val>
                                        </p:tav>
                                        <p:tav tm="100000">
                                          <p:val>
                                            <p:strVal val="#ppt_w"/>
                                          </p:val>
                                        </p:tav>
                                      </p:tavLst>
                                    </p:anim>
                                    <p:anim calcmode="lin" valueType="num">
                                      <p:cBhvr>
                                        <p:cTn id="22" dur="1000" fill="hold"/>
                                        <p:tgtEl>
                                          <p:spTgt spid="5"/>
                                        </p:tgtEl>
                                        <p:attrNameLst>
                                          <p:attrName>ppt_h</p:attrName>
                                        </p:attrNameLst>
                                      </p:cBhvr>
                                      <p:tavLst>
                                        <p:tav tm="0">
                                          <p:val>
                                            <p:strVal val="#ppt_h"/>
                                          </p:val>
                                        </p:tav>
                                        <p:tav tm="100000">
                                          <p:val>
                                            <p:strVal val="#ppt_h"/>
                                          </p:val>
                                        </p:tav>
                                      </p:tavLst>
                                    </p:anim>
                                    <p:animEffect transition="in" filter="fade">
                                      <p:cBhvr>
                                        <p:cTn id="2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239000" y="0"/>
            <a:ext cx="1905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 What is Christian Education</a:t>
            </a:r>
          </a:p>
        </p:txBody>
      </p:sp>
      <p:sp>
        <p:nvSpPr>
          <p:cNvPr id="4" name="Rectangle 3"/>
          <p:cNvSpPr>
            <a:spLocks noChangeArrowheads="1"/>
          </p:cNvSpPr>
          <p:nvPr/>
        </p:nvSpPr>
        <p:spPr bwMode="auto">
          <a:xfrm>
            <a:off x="457200" y="4267200"/>
            <a:ext cx="81534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006699"/>
                </a:solidFill>
                <a:latin typeface="Imprint MT Shadow" charset="0"/>
              </a:rPr>
              <a:t>This is Christian education.  It means a never-ending chain of sharing God</a:t>
            </a:r>
            <a:r>
              <a:rPr lang="ja-JP" altLang="en-US" sz="3200" b="1">
                <a:solidFill>
                  <a:srgbClr val="006699"/>
                </a:solidFill>
                <a:latin typeface="Imprint MT Shadow" charset="0"/>
              </a:rPr>
              <a:t>’</a:t>
            </a:r>
            <a:r>
              <a:rPr lang="en-US" sz="3200" b="1">
                <a:solidFill>
                  <a:srgbClr val="006699"/>
                </a:solidFill>
                <a:latin typeface="Imprint MT Shadow" charset="0"/>
              </a:rPr>
              <a:t>s Word, His truth, and a love for His ways with our families—-our children and their children.</a:t>
            </a:r>
          </a:p>
        </p:txBody>
      </p:sp>
      <p:pic>
        <p:nvPicPr>
          <p:cNvPr id="13315" name="Picture 3" descr="C:\Users\Candra Poitras\Pictures\Paper-Chain-Step-3-234-large[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85800" y="533400"/>
            <a:ext cx="7840579" cy="35052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13315"/>
                                        </p:tgtEl>
                                        <p:attrNameLst>
                                          <p:attrName>style.visibility</p:attrName>
                                        </p:attrNameLst>
                                      </p:cBhvr>
                                      <p:to>
                                        <p:strVal val="visible"/>
                                      </p:to>
                                    </p:set>
                                    <p:anim calcmode="lin" valueType="num">
                                      <p:cBhvr>
                                        <p:cTn id="7" dur="500" fill="hold"/>
                                        <p:tgtEl>
                                          <p:spTgt spid="13315"/>
                                        </p:tgtEl>
                                        <p:attrNameLst>
                                          <p:attrName>ppt_w</p:attrName>
                                        </p:attrNameLst>
                                      </p:cBhvr>
                                      <p:tavLst>
                                        <p:tav tm="0">
                                          <p:val>
                                            <p:fltVal val="0"/>
                                          </p:val>
                                        </p:tav>
                                        <p:tav tm="100000">
                                          <p:val>
                                            <p:strVal val="#ppt_w"/>
                                          </p:val>
                                        </p:tav>
                                      </p:tavLst>
                                    </p:anim>
                                    <p:anim calcmode="lin" valueType="num">
                                      <p:cBhvr>
                                        <p:cTn id="8" dur="500" fill="hold"/>
                                        <p:tgtEl>
                                          <p:spTgt spid="13315"/>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 What is Christian Education</a:t>
            </a:r>
          </a:p>
        </p:txBody>
      </p:sp>
      <p:sp>
        <p:nvSpPr>
          <p:cNvPr id="14339" name="Rectangle 3"/>
          <p:cNvSpPr>
            <a:spLocks noChangeArrowheads="1"/>
          </p:cNvSpPr>
          <p:nvPr/>
        </p:nvSpPr>
        <p:spPr bwMode="auto">
          <a:xfrm>
            <a:off x="1219200" y="838200"/>
            <a:ext cx="6629400" cy="2554545"/>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200" b="1" dirty="0">
                <a:solidFill>
                  <a:srgbClr val="D24E04"/>
                </a:solidFill>
                <a:latin typeface="Imprint MT Shadow" pitchFamily="82" charset="0"/>
                <a:ea typeface="Times"/>
                <a:cs typeface="Times New Roman" pitchFamily="18" charset="0"/>
              </a:rPr>
              <a:t>Moses, and the children of Israel, did not have the Bible, or storybooks, or encyclopedias to preserve their history.  It was the job of each family to share it with their children.</a:t>
            </a:r>
            <a:r>
              <a:rPr lang="en-US" sz="3200" b="1" dirty="0">
                <a:solidFill>
                  <a:srgbClr val="D24E04"/>
                </a:solidFill>
                <a:latin typeface="Imprint MT Shadow" pitchFamily="82" charset="0"/>
                <a:ea typeface="+mn-ea"/>
              </a:rPr>
              <a:t> </a:t>
            </a:r>
          </a:p>
        </p:txBody>
      </p:sp>
      <p:sp>
        <p:nvSpPr>
          <p:cNvPr id="4" name="Rectangle 3"/>
          <p:cNvSpPr/>
          <p:nvPr/>
        </p:nvSpPr>
        <p:spPr>
          <a:xfrm>
            <a:off x="685800" y="3505200"/>
            <a:ext cx="77724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6699"/>
                </a:solidFill>
                <a:latin typeface="Imprint MT Shadow" pitchFamily="82" charset="0"/>
                <a:ea typeface="+mn-ea"/>
              </a:rPr>
              <a:t>It was also the job of the priest to be sure that each family knew and remembered the laws.  Sons were taught this in school, and every household had things around them that were reminders of what God had done for His people.</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nodeType="clickEffect">
                                  <p:stCondLst>
                                    <p:cond delay="0"/>
                                  </p:stCondLst>
                                  <p:childTnLst>
                                    <p:set>
                                      <p:cBhvr>
                                        <p:cTn id="6" dur="1" fill="hold">
                                          <p:stCondLst>
                                            <p:cond delay="0"/>
                                          </p:stCondLst>
                                        </p:cTn>
                                        <p:tgtEl>
                                          <p:spTgt spid="14339"/>
                                        </p:tgtEl>
                                        <p:attrNameLst>
                                          <p:attrName>style.visibility</p:attrName>
                                        </p:attrNameLst>
                                      </p:cBhvr>
                                      <p:to>
                                        <p:strVal val="visible"/>
                                      </p:to>
                                    </p:set>
                                    <p:anim calcmode="lin" valueType="num">
                                      <p:cBhvr>
                                        <p:cTn id="7" dur="500" decel="50000" fill="hold">
                                          <p:stCondLst>
                                            <p:cond delay="0"/>
                                          </p:stCondLst>
                                        </p:cTn>
                                        <p:tgtEl>
                                          <p:spTgt spid="14339"/>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4339"/>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4339"/>
                                        </p:tgtEl>
                                        <p:attrNameLst>
                                          <p:attrName>ppt_w</p:attrName>
                                        </p:attrNameLst>
                                      </p:cBhvr>
                                      <p:tavLst>
                                        <p:tav tm="0">
                                          <p:val>
                                            <p:strVal val="#ppt_w*.05"/>
                                          </p:val>
                                        </p:tav>
                                        <p:tav tm="100000">
                                          <p:val>
                                            <p:strVal val="#ppt_w"/>
                                          </p:val>
                                        </p:tav>
                                      </p:tavLst>
                                    </p:anim>
                                    <p:anim calcmode="lin" valueType="num">
                                      <p:cBhvr>
                                        <p:cTn id="10" dur="1000" fill="hold"/>
                                        <p:tgtEl>
                                          <p:spTgt spid="14339"/>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4339"/>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4339"/>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4339"/>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4339"/>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22" dur="1000" fill="hold"/>
                                        <p:tgtEl>
                                          <p:spTgt spid="4"/>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239000" y="0"/>
            <a:ext cx="1905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 What is Christian Education</a:t>
            </a:r>
          </a:p>
        </p:txBody>
      </p:sp>
      <p:sp>
        <p:nvSpPr>
          <p:cNvPr id="4" name="Rectangle 3"/>
          <p:cNvSpPr/>
          <p:nvPr/>
        </p:nvSpPr>
        <p:spPr>
          <a:xfrm>
            <a:off x="152400" y="0"/>
            <a:ext cx="4419600" cy="452431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CE7908"/>
                </a:solidFill>
                <a:latin typeface="Imprint MT Shadow" pitchFamily="82" charset="0"/>
                <a:ea typeface="+mn-ea"/>
              </a:rPr>
              <a:t>As newborns in Christ, our pastor and church family provide everything for us.  They take care of us completely—providing spiritual food, protection, and nourishment.</a:t>
            </a:r>
          </a:p>
        </p:txBody>
      </p:sp>
      <p:sp>
        <p:nvSpPr>
          <p:cNvPr id="5" name="Rectangle 4"/>
          <p:cNvSpPr/>
          <p:nvPr/>
        </p:nvSpPr>
        <p:spPr>
          <a:xfrm>
            <a:off x="4572000" y="2333685"/>
            <a:ext cx="4419600" cy="452431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D24E04"/>
                </a:solidFill>
                <a:latin typeface="Imprint MT Shadow" pitchFamily="82" charset="0"/>
                <a:ea typeface="+mn-ea"/>
              </a:rPr>
              <a:t> But, as we grow, we learn how to feed ourselves from God’s Word, and also how to avoid places that will harm us spiritually.  We even learn how to fight off the attacks of the enemy.</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 What is Christian Education</a:t>
            </a:r>
          </a:p>
        </p:txBody>
      </p:sp>
      <p:sp>
        <p:nvSpPr>
          <p:cNvPr id="4" name="Rectangle 3"/>
          <p:cNvSpPr/>
          <p:nvPr/>
        </p:nvSpPr>
        <p:spPr>
          <a:xfrm>
            <a:off x="1219200" y="685800"/>
            <a:ext cx="6629400" cy="2554545"/>
          </a:xfrm>
          <a:prstGeom prst="rect">
            <a:avLst/>
          </a:prstGeom>
          <a:solidFill>
            <a:srgbClr val="D24E04"/>
          </a:solidFill>
          <a:scene3d>
            <a:camera prst="orthographicFront"/>
            <a:lightRig rig="threePt" dir="t"/>
          </a:scene3d>
          <a:sp3d>
            <a:bevelT w="152400" h="50800" prst="softRound"/>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3200" b="1">
                <a:solidFill>
                  <a:srgbClr val="EDC727"/>
                </a:solidFill>
                <a:latin typeface="Imprint MT Shadow" charset="0"/>
              </a:rPr>
              <a:t>However, only mature, properly trained Christians are able to produce and nurture newborns in Christ.  Therefore, the church must make </a:t>
            </a:r>
            <a:r>
              <a:rPr lang="ja-JP" altLang="en-US" sz="3200" b="1">
                <a:solidFill>
                  <a:srgbClr val="EDC727"/>
                </a:solidFill>
                <a:latin typeface="Imprint MT Shadow" charset="0"/>
              </a:rPr>
              <a:t>“</a:t>
            </a:r>
            <a:r>
              <a:rPr lang="en-US" sz="3200" b="1">
                <a:solidFill>
                  <a:srgbClr val="EDC727"/>
                </a:solidFill>
                <a:latin typeface="Imprint MT Shadow" charset="0"/>
              </a:rPr>
              <a:t>Christian education</a:t>
            </a:r>
            <a:r>
              <a:rPr lang="ja-JP" altLang="en-US" sz="3200" b="1">
                <a:solidFill>
                  <a:srgbClr val="EDC727"/>
                </a:solidFill>
                <a:latin typeface="Imprint MT Shadow" charset="0"/>
              </a:rPr>
              <a:t>”</a:t>
            </a:r>
            <a:r>
              <a:rPr lang="en-US" sz="3200" b="1">
                <a:solidFill>
                  <a:srgbClr val="EDC727"/>
                </a:solidFill>
                <a:latin typeface="Imprint MT Shadow" charset="0"/>
              </a:rPr>
              <a:t> a priority.</a:t>
            </a:r>
          </a:p>
        </p:txBody>
      </p:sp>
      <p:sp>
        <p:nvSpPr>
          <p:cNvPr id="16387" name="Rectangle 3"/>
          <p:cNvSpPr>
            <a:spLocks noChangeArrowheads="1"/>
          </p:cNvSpPr>
          <p:nvPr/>
        </p:nvSpPr>
        <p:spPr bwMode="auto">
          <a:xfrm>
            <a:off x="0" y="3505200"/>
            <a:ext cx="9144000" cy="3046988"/>
          </a:xfrm>
          <a:prstGeom prst="rect">
            <a:avLst/>
          </a:prstGeom>
          <a:solidFill>
            <a:srgbClr val="EDC727"/>
          </a:solidFill>
          <a:ln w="9525">
            <a:noFill/>
            <a:miter lim="800000"/>
            <a:headEnd/>
            <a:tailEnd/>
          </a:ln>
          <a:effectLst/>
          <a:scene3d>
            <a:camera prst="orthographicFront"/>
            <a:lightRig rig="threePt" dir="t"/>
          </a:scene3d>
          <a:sp3d>
            <a:bevelT w="152400" h="50800" prst="softRound"/>
          </a:sp3d>
        </p:spPr>
        <p:txBody>
          <a:bodyPr anchor="ct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en-US" sz="3200" b="1">
                <a:solidFill>
                  <a:srgbClr val="D24E04"/>
                </a:solidFill>
                <a:latin typeface="Imprint MT Shadow" charset="0"/>
                <a:cs typeface="Times New Roman" charset="0"/>
              </a:rPr>
              <a:t>The Full Life Study Bible gives a clear definition of what teaching is, as applied to the church:  </a:t>
            </a:r>
            <a:r>
              <a:rPr lang="ja-JP" altLang="en-US" sz="3200" b="1">
                <a:solidFill>
                  <a:srgbClr val="D24E04"/>
                </a:solidFill>
                <a:latin typeface="Imprint MT Shadow" charset="0"/>
                <a:cs typeface="Times New Roman" charset="0"/>
              </a:rPr>
              <a:t>“</a:t>
            </a:r>
            <a:r>
              <a:rPr lang="en-US" sz="3200" b="1">
                <a:solidFill>
                  <a:srgbClr val="D24E04"/>
                </a:solidFill>
                <a:latin typeface="Imprint MT Shadow" charset="0"/>
                <a:cs typeface="Times New Roman" charset="0"/>
              </a:rPr>
              <a:t>TEACHING is the God-given desire, ability, and power to examine and study God</a:t>
            </a:r>
            <a:r>
              <a:rPr lang="ja-JP" altLang="en-US" sz="3200" b="1">
                <a:solidFill>
                  <a:srgbClr val="D24E04"/>
                </a:solidFill>
                <a:latin typeface="Imprint MT Shadow" charset="0"/>
                <a:cs typeface="Times New Roman" charset="0"/>
              </a:rPr>
              <a:t>’</a:t>
            </a:r>
            <a:r>
              <a:rPr lang="en-US" sz="3200" b="1">
                <a:solidFill>
                  <a:srgbClr val="D24E04"/>
                </a:solidFill>
                <a:latin typeface="Imprint MT Shadow" charset="0"/>
                <a:cs typeface="Times New Roman" charset="0"/>
              </a:rPr>
              <a:t>s Word, and to clarify, expound, defend, and proclaim its truth in such a way that others grow in grace and godliness.</a:t>
            </a:r>
            <a:r>
              <a:rPr lang="ja-JP" altLang="en-US" sz="3200" b="1">
                <a:solidFill>
                  <a:srgbClr val="D24E04"/>
                </a:solidFill>
                <a:latin typeface="Imprint MT Shadow" charset="0"/>
                <a:cs typeface="Times New Roman" charset="0"/>
              </a:rPr>
              <a:t>”</a:t>
            </a:r>
            <a:endParaRPr lang="en-US" sz="3200" b="1">
              <a:solidFill>
                <a:srgbClr val="D24E04"/>
              </a:solidFill>
              <a:latin typeface="Imprint MT Shadow" charset="0"/>
            </a:endParaRP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nodeType="clickEffect">
                                  <p:stCondLst>
                                    <p:cond delay="0"/>
                                  </p:stCondLst>
                                  <p:childTnLst>
                                    <p:set>
                                      <p:cBhvr>
                                        <p:cTn id="14" dur="1" fill="hold">
                                          <p:stCondLst>
                                            <p:cond delay="0"/>
                                          </p:stCondLst>
                                        </p:cTn>
                                        <p:tgtEl>
                                          <p:spTgt spid="16387"/>
                                        </p:tgtEl>
                                        <p:attrNameLst>
                                          <p:attrName>style.visibility</p:attrName>
                                        </p:attrNameLst>
                                      </p:cBhvr>
                                      <p:to>
                                        <p:strVal val="visible"/>
                                      </p:to>
                                    </p:set>
                                    <p:animEffect transition="in" filter="fade">
                                      <p:cBhvr>
                                        <p:cTn id="15" dur="1000"/>
                                        <p:tgtEl>
                                          <p:spTgt spid="16387"/>
                                        </p:tgtEl>
                                      </p:cBhvr>
                                    </p:animEffect>
                                    <p:anim calcmode="lin" valueType="num">
                                      <p:cBhvr>
                                        <p:cTn id="16" dur="1000" fill="hold"/>
                                        <p:tgtEl>
                                          <p:spTgt spid="16387"/>
                                        </p:tgtEl>
                                        <p:attrNameLst>
                                          <p:attrName>ppt_x</p:attrName>
                                        </p:attrNameLst>
                                      </p:cBhvr>
                                      <p:tavLst>
                                        <p:tav tm="0">
                                          <p:val>
                                            <p:strVal val="#ppt_x"/>
                                          </p:val>
                                        </p:tav>
                                        <p:tav tm="100000">
                                          <p:val>
                                            <p:strVal val="#ppt_x"/>
                                          </p:val>
                                        </p:tav>
                                      </p:tavLst>
                                    </p:anim>
                                    <p:anim calcmode="lin" valueType="num">
                                      <p:cBhvr>
                                        <p:cTn id="17" dur="900" decel="100000" fill="hold"/>
                                        <p:tgtEl>
                                          <p:spTgt spid="16387"/>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638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239000" y="0"/>
            <a:ext cx="1905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 What is Christian Education</a:t>
            </a:r>
          </a:p>
        </p:txBody>
      </p:sp>
      <p:sp>
        <p:nvSpPr>
          <p:cNvPr id="4" name="Rectangle 3"/>
          <p:cNvSpPr/>
          <p:nvPr/>
        </p:nvSpPr>
        <p:spPr>
          <a:xfrm>
            <a:off x="0" y="0"/>
            <a:ext cx="7315200" cy="1754326"/>
          </a:xfrm>
          <a:prstGeom prst="rect">
            <a:avLst/>
          </a:prstGeom>
        </p:spPr>
        <p:txBody>
          <a:bodyPr>
            <a:spAutoFit/>
            <a:scene3d>
              <a:camera prst="orthographicFront"/>
              <a:lightRig rig="threePt" dir="t"/>
            </a:scene3d>
            <a:sp3d extrusionH="57150">
              <a:bevelT w="38100" h="38100"/>
            </a:sp3d>
          </a:bodyPr>
          <a:lstStyle/>
          <a:p>
            <a:pPr>
              <a:defRPr/>
            </a:pPr>
            <a:r>
              <a:rPr lang="en-US" sz="3600" b="1" dirty="0">
                <a:solidFill>
                  <a:srgbClr val="760076"/>
                </a:solidFill>
                <a:latin typeface="Imprint MT Shadow" pitchFamily="82" charset="0"/>
                <a:ea typeface="+mn-ea"/>
              </a:rPr>
              <a:t>Why is it necessary for us to be well educated in the knowledge and ways of the Bible?</a:t>
            </a:r>
          </a:p>
        </p:txBody>
      </p:sp>
      <p:sp>
        <p:nvSpPr>
          <p:cNvPr id="5" name="Rectangle 4"/>
          <p:cNvSpPr>
            <a:spLocks noChangeArrowheads="1"/>
          </p:cNvSpPr>
          <p:nvPr/>
        </p:nvSpPr>
        <p:spPr bwMode="auto">
          <a:xfrm>
            <a:off x="1447800" y="2133600"/>
            <a:ext cx="75438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a:solidFill>
                  <a:srgbClr val="006699"/>
                </a:solidFill>
                <a:latin typeface="Imprint MT Shadow" charset="0"/>
              </a:rPr>
              <a:t>1)To know the gospel of Christ and His righteous standards (II Timothy 3:15), to guard them from false teachings (II Timothy 1:14), and to share them with others (I Timothy 4:6, 11).</a:t>
            </a:r>
          </a:p>
        </p:txBody>
      </p:sp>
      <p:sp>
        <p:nvSpPr>
          <p:cNvPr id="17411" name="Rectangle 3"/>
          <p:cNvSpPr>
            <a:spLocks noChangeArrowheads="1"/>
          </p:cNvSpPr>
          <p:nvPr/>
        </p:nvSpPr>
        <p:spPr bwMode="auto">
          <a:xfrm>
            <a:off x="152400" y="5105400"/>
            <a:ext cx="8243888"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3200" b="1">
                <a:solidFill>
                  <a:srgbClr val="D24E04"/>
                </a:solidFill>
                <a:latin typeface="Imprint MT Shadow" charset="0"/>
                <a:cs typeface="Times New Roman" charset="0"/>
              </a:rPr>
              <a:t>2)  To feel the need for </a:t>
            </a:r>
            <a:r>
              <a:rPr lang="ja-JP" altLang="en-US" sz="3200" b="1">
                <a:solidFill>
                  <a:srgbClr val="D24E04"/>
                </a:solidFill>
                <a:latin typeface="Imprint MT Shadow" charset="0"/>
                <a:cs typeface="Times New Roman" charset="0"/>
              </a:rPr>
              <a:t>“</a:t>
            </a:r>
            <a:r>
              <a:rPr lang="en-US" sz="3200" b="1">
                <a:solidFill>
                  <a:srgbClr val="D24E04"/>
                </a:solidFill>
                <a:latin typeface="Imprint MT Shadow" charset="0"/>
                <a:cs typeface="Times New Roman" charset="0"/>
              </a:rPr>
              <a:t>earnestly contending for the faith which was once delivered unto the saints</a:t>
            </a:r>
            <a:r>
              <a:rPr lang="ja-JP" altLang="en-US" sz="3200" b="1">
                <a:solidFill>
                  <a:srgbClr val="D24E04"/>
                </a:solidFill>
                <a:latin typeface="Imprint MT Shadow" charset="0"/>
                <a:cs typeface="Times New Roman" charset="0"/>
              </a:rPr>
              <a:t>”</a:t>
            </a:r>
            <a:r>
              <a:rPr lang="en-US" sz="3200" b="1">
                <a:solidFill>
                  <a:srgbClr val="D24E04"/>
                </a:solidFill>
                <a:latin typeface="Imprint MT Shadow" charset="0"/>
                <a:cs typeface="Times New Roman" charset="0"/>
              </a:rPr>
              <a:t> (Jude 3).</a:t>
            </a:r>
            <a:endParaRPr lang="en-US" sz="3200" b="1">
              <a:solidFill>
                <a:srgbClr val="D24E04"/>
              </a:solidFill>
              <a:latin typeface="Imprint MT Shadow" charset="0"/>
            </a:endParaRP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17411"/>
                                        </p:tgtEl>
                                        <p:attrNameLst>
                                          <p:attrName>style.visibility</p:attrName>
                                        </p:attrNameLst>
                                      </p:cBhvr>
                                      <p:to>
                                        <p:strVal val="visible"/>
                                      </p:to>
                                    </p:set>
                                    <p:anim calcmode="lin" valueType="num">
                                      <p:cBhvr>
                                        <p:cTn id="21" dur="1000" fill="hold"/>
                                        <p:tgtEl>
                                          <p:spTgt spid="17411"/>
                                        </p:tgtEl>
                                        <p:attrNameLst>
                                          <p:attrName>ppt_x</p:attrName>
                                        </p:attrNameLst>
                                      </p:cBhvr>
                                      <p:tavLst>
                                        <p:tav tm="0">
                                          <p:val>
                                            <p:strVal val="#ppt_x-.2"/>
                                          </p:val>
                                        </p:tav>
                                        <p:tav tm="100000">
                                          <p:val>
                                            <p:strVal val="#ppt_x"/>
                                          </p:val>
                                        </p:tav>
                                      </p:tavLst>
                                    </p:anim>
                                    <p:anim calcmode="lin" valueType="num">
                                      <p:cBhvr>
                                        <p:cTn id="22" dur="1000" fill="hold"/>
                                        <p:tgtEl>
                                          <p:spTgt spid="17411"/>
                                        </p:tgtEl>
                                        <p:attrNameLst>
                                          <p:attrName>ppt_y</p:attrName>
                                        </p:attrNameLst>
                                      </p:cBhvr>
                                      <p:tavLst>
                                        <p:tav tm="0">
                                          <p:val>
                                            <p:strVal val="#ppt_y"/>
                                          </p:val>
                                        </p:tav>
                                        <p:tav tm="100000">
                                          <p:val>
                                            <p:strVal val="#ppt_y"/>
                                          </p:val>
                                        </p:tav>
                                      </p:tavLst>
                                    </p:anim>
                                    <p:animEffect transition="in" filter="wipe(right)" prLst="gradientSize: 0.1">
                                      <p:cBhvr>
                                        <p:cTn id="23" dur="1000"/>
                                        <p:tgtEl>
                                          <p:spTgt spid="174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74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 What is Christian Education</a:t>
            </a:r>
          </a:p>
        </p:txBody>
      </p:sp>
      <p:sp>
        <p:nvSpPr>
          <p:cNvPr id="18435" name="Rectangle 3"/>
          <p:cNvSpPr>
            <a:spLocks noChangeArrowheads="1"/>
          </p:cNvSpPr>
          <p:nvPr/>
        </p:nvSpPr>
        <p:spPr bwMode="auto">
          <a:xfrm>
            <a:off x="0" y="0"/>
            <a:ext cx="7086600" cy="1077218"/>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eaLnBrk="0" hangingPunct="0">
              <a:defRPr/>
            </a:pPr>
            <a:r>
              <a:rPr lang="en-US" sz="3200" b="1" dirty="0">
                <a:solidFill>
                  <a:srgbClr val="760076"/>
                </a:solidFill>
                <a:latin typeface="Imprint MT Shadow" pitchFamily="82" charset="0"/>
                <a:ea typeface="Times New Roman" pitchFamily="18" charset="0"/>
                <a:cs typeface="Times New Roman" pitchFamily="18" charset="0"/>
              </a:rPr>
              <a:t>3)To be able to defend our faith against false teachings (Galatians 1:9).</a:t>
            </a:r>
            <a:endParaRPr lang="en-US" sz="3200" b="1" dirty="0">
              <a:solidFill>
                <a:srgbClr val="760076"/>
              </a:solidFill>
              <a:latin typeface="Imprint MT Shadow" pitchFamily="82" charset="0"/>
              <a:ea typeface="+mn-ea"/>
            </a:endParaRPr>
          </a:p>
        </p:txBody>
      </p:sp>
      <p:sp>
        <p:nvSpPr>
          <p:cNvPr id="18436" name="Rectangle 4"/>
          <p:cNvSpPr>
            <a:spLocks noChangeArrowheads="1"/>
          </p:cNvSpPr>
          <p:nvPr/>
        </p:nvSpPr>
        <p:spPr bwMode="auto">
          <a:xfrm>
            <a:off x="381000" y="1066800"/>
            <a:ext cx="7543800" cy="1569660"/>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eaLnBrk="0" hangingPunct="0">
              <a:defRPr/>
            </a:pPr>
            <a:r>
              <a:rPr lang="en-US" sz="3200" b="1" dirty="0">
                <a:solidFill>
                  <a:srgbClr val="006699"/>
                </a:solidFill>
                <a:latin typeface="Imprint MT Shadow" pitchFamily="82" charset="0"/>
                <a:ea typeface="Times New Roman" pitchFamily="18" charset="0"/>
                <a:cs typeface="Times New Roman" pitchFamily="18" charset="0"/>
              </a:rPr>
              <a:t>4)To lead Christians into continual growth in character by teaching “doctrine according to godliness” (I Timothy 6:3-5).</a:t>
            </a:r>
            <a:endParaRPr lang="en-US" sz="3200" b="1" dirty="0">
              <a:solidFill>
                <a:srgbClr val="006699"/>
              </a:solidFill>
              <a:latin typeface="Imprint MT Shadow" pitchFamily="82" charset="0"/>
              <a:ea typeface="+mn-ea"/>
            </a:endParaRPr>
          </a:p>
        </p:txBody>
      </p:sp>
      <p:sp>
        <p:nvSpPr>
          <p:cNvPr id="18437" name="Rectangle 5"/>
          <p:cNvSpPr>
            <a:spLocks noChangeArrowheads="1"/>
          </p:cNvSpPr>
          <p:nvPr/>
        </p:nvSpPr>
        <p:spPr bwMode="auto">
          <a:xfrm>
            <a:off x="1066800" y="2667000"/>
            <a:ext cx="7467600" cy="2062103"/>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eaLnBrk="0" hangingPunct="0">
              <a:defRPr/>
            </a:pPr>
            <a:r>
              <a:rPr lang="en-US" sz="3200" b="1" dirty="0">
                <a:solidFill>
                  <a:srgbClr val="760076"/>
                </a:solidFill>
                <a:latin typeface="Imprint MT Shadow" pitchFamily="82" charset="0"/>
                <a:ea typeface="Times New Roman" pitchFamily="18" charset="0"/>
                <a:cs typeface="Times New Roman" pitchFamily="18" charset="0"/>
              </a:rPr>
              <a:t>5)To strengthen and bring to maturity fellow Christians who will join in the task of showing Christ to this godless society (Ephesians 4:11-16).</a:t>
            </a:r>
            <a:endParaRPr lang="en-US" sz="3200" b="1" dirty="0">
              <a:solidFill>
                <a:srgbClr val="760076"/>
              </a:solidFill>
              <a:latin typeface="Imprint MT Shadow" pitchFamily="82" charset="0"/>
              <a:ea typeface="+mn-ea"/>
            </a:endParaRPr>
          </a:p>
        </p:txBody>
      </p:sp>
      <p:sp>
        <p:nvSpPr>
          <p:cNvPr id="18438" name="Rectangle 6"/>
          <p:cNvSpPr>
            <a:spLocks noChangeArrowheads="1"/>
          </p:cNvSpPr>
          <p:nvPr/>
        </p:nvSpPr>
        <p:spPr bwMode="auto">
          <a:xfrm>
            <a:off x="2133600" y="4795897"/>
            <a:ext cx="7010400" cy="2062103"/>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eaLnBrk="0" hangingPunct="0">
              <a:defRPr/>
            </a:pPr>
            <a:r>
              <a:rPr lang="en-US" sz="3200" b="1" dirty="0">
                <a:solidFill>
                  <a:srgbClr val="006699"/>
                </a:solidFill>
                <a:latin typeface="Imprint MT Shadow" pitchFamily="82" charset="0"/>
                <a:ea typeface="Times New Roman" pitchFamily="18" charset="0"/>
                <a:cs typeface="Times New Roman" pitchFamily="18" charset="0"/>
              </a:rPr>
              <a:t>6)To bring students of the Bible into a deeper understanding and experience in God’s kingdom and the fight against the power of Satan (Ephesians 6:10-18).</a:t>
            </a:r>
            <a:endParaRPr lang="en-US" sz="3200" b="1" dirty="0">
              <a:solidFill>
                <a:srgbClr val="006699"/>
              </a:solidFill>
              <a:latin typeface="Imprint MT Shadow" pitchFamily="82" charset="0"/>
              <a:ea typeface="+mn-ea"/>
            </a:endParaRP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18435"/>
                                        </p:tgtEl>
                                        <p:attrNameLst>
                                          <p:attrName>style.visibility</p:attrName>
                                        </p:attrNameLst>
                                      </p:cBhvr>
                                      <p:to>
                                        <p:strVal val="visible"/>
                                      </p:to>
                                    </p:set>
                                    <p:anim from="(-#ppt_w/2)" to="(#ppt_x)" calcmode="lin" valueType="num">
                                      <p:cBhvr>
                                        <p:cTn id="7" dur="600" fill="hold">
                                          <p:stCondLst>
                                            <p:cond delay="0"/>
                                          </p:stCondLst>
                                        </p:cTn>
                                        <p:tgtEl>
                                          <p:spTgt spid="18435"/>
                                        </p:tgtEl>
                                        <p:attrNameLst>
                                          <p:attrName>ppt_x</p:attrName>
                                        </p:attrNameLst>
                                      </p:cBhvr>
                                    </p:anim>
                                    <p:anim from="0" to="-1.0" calcmode="lin" valueType="num">
                                      <p:cBhvr>
                                        <p:cTn id="8" dur="200" decel="50000" autoRev="1" fill="hold">
                                          <p:stCondLst>
                                            <p:cond delay="600"/>
                                          </p:stCondLst>
                                        </p:cTn>
                                        <p:tgtEl>
                                          <p:spTgt spid="18435"/>
                                        </p:tgtEl>
                                        <p:attrNameLst>
                                          <p:attrName>xshear</p:attrName>
                                        </p:attrNameLst>
                                      </p:cBhvr>
                                    </p:anim>
                                    <p:animScale>
                                      <p:cBhvr>
                                        <p:cTn id="9" dur="200" decel="100000" autoRev="1" fill="hold">
                                          <p:stCondLst>
                                            <p:cond delay="600"/>
                                          </p:stCondLst>
                                        </p:cTn>
                                        <p:tgtEl>
                                          <p:spTgt spid="18435"/>
                                        </p:tgtEl>
                                      </p:cBhvr>
                                      <p:from x="100000" y="100000"/>
                                      <p:to x="80000" y="100000"/>
                                    </p:animScale>
                                    <p:anim by="(#ppt_h/3+#ppt_w*0.1)" calcmode="lin" valueType="num">
                                      <p:cBhvr additive="sum">
                                        <p:cTn id="10" dur="200" decel="100000" autoRev="1" fill="hold">
                                          <p:stCondLst>
                                            <p:cond delay="600"/>
                                          </p:stCondLst>
                                        </p:cTn>
                                        <p:tgtEl>
                                          <p:spTgt spid="18435"/>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nodeType="clickEffect">
                                  <p:stCondLst>
                                    <p:cond delay="0"/>
                                  </p:stCondLst>
                                  <p:childTnLst>
                                    <p:set>
                                      <p:cBhvr>
                                        <p:cTn id="14" dur="1" fill="hold">
                                          <p:stCondLst>
                                            <p:cond delay="0"/>
                                          </p:stCondLst>
                                        </p:cTn>
                                        <p:tgtEl>
                                          <p:spTgt spid="18436"/>
                                        </p:tgtEl>
                                        <p:attrNameLst>
                                          <p:attrName>style.visibility</p:attrName>
                                        </p:attrNameLst>
                                      </p:cBhvr>
                                      <p:to>
                                        <p:strVal val="visible"/>
                                      </p:to>
                                    </p:set>
                                    <p:anim from="(-#ppt_w/2)" to="(#ppt_x)" calcmode="lin" valueType="num">
                                      <p:cBhvr>
                                        <p:cTn id="15" dur="600" fill="hold">
                                          <p:stCondLst>
                                            <p:cond delay="0"/>
                                          </p:stCondLst>
                                        </p:cTn>
                                        <p:tgtEl>
                                          <p:spTgt spid="18436"/>
                                        </p:tgtEl>
                                        <p:attrNameLst>
                                          <p:attrName>ppt_x</p:attrName>
                                        </p:attrNameLst>
                                      </p:cBhvr>
                                    </p:anim>
                                    <p:anim from="0" to="-1.0" calcmode="lin" valueType="num">
                                      <p:cBhvr>
                                        <p:cTn id="16" dur="200" decel="50000" autoRev="1" fill="hold">
                                          <p:stCondLst>
                                            <p:cond delay="600"/>
                                          </p:stCondLst>
                                        </p:cTn>
                                        <p:tgtEl>
                                          <p:spTgt spid="18436"/>
                                        </p:tgtEl>
                                        <p:attrNameLst>
                                          <p:attrName>xshear</p:attrName>
                                        </p:attrNameLst>
                                      </p:cBhvr>
                                    </p:anim>
                                    <p:animScale>
                                      <p:cBhvr>
                                        <p:cTn id="17" dur="200" decel="100000" autoRev="1" fill="hold">
                                          <p:stCondLst>
                                            <p:cond delay="600"/>
                                          </p:stCondLst>
                                        </p:cTn>
                                        <p:tgtEl>
                                          <p:spTgt spid="18436"/>
                                        </p:tgtEl>
                                      </p:cBhvr>
                                      <p:from x="100000" y="100000"/>
                                      <p:to x="80000" y="100000"/>
                                    </p:animScale>
                                    <p:anim by="(#ppt_h/3+#ppt_w*0.1)" calcmode="lin" valueType="num">
                                      <p:cBhvr additive="sum">
                                        <p:cTn id="18" dur="200" decel="100000" autoRev="1" fill="hold">
                                          <p:stCondLst>
                                            <p:cond delay="600"/>
                                          </p:stCondLst>
                                        </p:cTn>
                                        <p:tgtEl>
                                          <p:spTgt spid="18436"/>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nodeType="clickEffect">
                                  <p:stCondLst>
                                    <p:cond delay="0"/>
                                  </p:stCondLst>
                                  <p:childTnLst>
                                    <p:set>
                                      <p:cBhvr>
                                        <p:cTn id="22" dur="1" fill="hold">
                                          <p:stCondLst>
                                            <p:cond delay="0"/>
                                          </p:stCondLst>
                                        </p:cTn>
                                        <p:tgtEl>
                                          <p:spTgt spid="18437"/>
                                        </p:tgtEl>
                                        <p:attrNameLst>
                                          <p:attrName>style.visibility</p:attrName>
                                        </p:attrNameLst>
                                      </p:cBhvr>
                                      <p:to>
                                        <p:strVal val="visible"/>
                                      </p:to>
                                    </p:set>
                                    <p:anim from="(-#ppt_w/2)" to="(#ppt_x)" calcmode="lin" valueType="num">
                                      <p:cBhvr>
                                        <p:cTn id="23" dur="600" fill="hold">
                                          <p:stCondLst>
                                            <p:cond delay="0"/>
                                          </p:stCondLst>
                                        </p:cTn>
                                        <p:tgtEl>
                                          <p:spTgt spid="18437"/>
                                        </p:tgtEl>
                                        <p:attrNameLst>
                                          <p:attrName>ppt_x</p:attrName>
                                        </p:attrNameLst>
                                      </p:cBhvr>
                                    </p:anim>
                                    <p:anim from="0" to="-1.0" calcmode="lin" valueType="num">
                                      <p:cBhvr>
                                        <p:cTn id="24" dur="200" decel="50000" autoRev="1" fill="hold">
                                          <p:stCondLst>
                                            <p:cond delay="600"/>
                                          </p:stCondLst>
                                        </p:cTn>
                                        <p:tgtEl>
                                          <p:spTgt spid="18437"/>
                                        </p:tgtEl>
                                        <p:attrNameLst>
                                          <p:attrName>xshear</p:attrName>
                                        </p:attrNameLst>
                                      </p:cBhvr>
                                    </p:anim>
                                    <p:animScale>
                                      <p:cBhvr>
                                        <p:cTn id="25" dur="200" decel="100000" autoRev="1" fill="hold">
                                          <p:stCondLst>
                                            <p:cond delay="600"/>
                                          </p:stCondLst>
                                        </p:cTn>
                                        <p:tgtEl>
                                          <p:spTgt spid="18437"/>
                                        </p:tgtEl>
                                      </p:cBhvr>
                                      <p:from x="100000" y="100000"/>
                                      <p:to x="80000" y="100000"/>
                                    </p:animScale>
                                    <p:anim by="(#ppt_h/3+#ppt_w*0.1)" calcmode="lin" valueType="num">
                                      <p:cBhvr additive="sum">
                                        <p:cTn id="26" dur="200" decel="100000" autoRev="1" fill="hold">
                                          <p:stCondLst>
                                            <p:cond delay="600"/>
                                          </p:stCondLst>
                                        </p:cTn>
                                        <p:tgtEl>
                                          <p:spTgt spid="18437"/>
                                        </p:tgtEl>
                                        <p:attrNameLst>
                                          <p:attrName>ppt_x</p:attrName>
                                        </p:attrNameLst>
                                      </p:cBhvr>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4" presetClass="entr" presetSubtype="0" fill="hold" nodeType="clickEffect">
                                  <p:stCondLst>
                                    <p:cond delay="0"/>
                                  </p:stCondLst>
                                  <p:childTnLst>
                                    <p:set>
                                      <p:cBhvr>
                                        <p:cTn id="30" dur="1" fill="hold">
                                          <p:stCondLst>
                                            <p:cond delay="0"/>
                                          </p:stCondLst>
                                        </p:cTn>
                                        <p:tgtEl>
                                          <p:spTgt spid="18438"/>
                                        </p:tgtEl>
                                        <p:attrNameLst>
                                          <p:attrName>style.visibility</p:attrName>
                                        </p:attrNameLst>
                                      </p:cBhvr>
                                      <p:to>
                                        <p:strVal val="visible"/>
                                      </p:to>
                                    </p:set>
                                    <p:anim from="(-#ppt_w/2)" to="(#ppt_x)" calcmode="lin" valueType="num">
                                      <p:cBhvr>
                                        <p:cTn id="31" dur="600" fill="hold">
                                          <p:stCondLst>
                                            <p:cond delay="0"/>
                                          </p:stCondLst>
                                        </p:cTn>
                                        <p:tgtEl>
                                          <p:spTgt spid="18438"/>
                                        </p:tgtEl>
                                        <p:attrNameLst>
                                          <p:attrName>ppt_x</p:attrName>
                                        </p:attrNameLst>
                                      </p:cBhvr>
                                    </p:anim>
                                    <p:anim from="0" to="-1.0" calcmode="lin" valueType="num">
                                      <p:cBhvr>
                                        <p:cTn id="32" dur="200" decel="50000" autoRev="1" fill="hold">
                                          <p:stCondLst>
                                            <p:cond delay="600"/>
                                          </p:stCondLst>
                                        </p:cTn>
                                        <p:tgtEl>
                                          <p:spTgt spid="18438"/>
                                        </p:tgtEl>
                                        <p:attrNameLst>
                                          <p:attrName>xshear</p:attrName>
                                        </p:attrNameLst>
                                      </p:cBhvr>
                                    </p:anim>
                                    <p:animScale>
                                      <p:cBhvr>
                                        <p:cTn id="33" dur="200" decel="100000" autoRev="1" fill="hold">
                                          <p:stCondLst>
                                            <p:cond delay="600"/>
                                          </p:stCondLst>
                                        </p:cTn>
                                        <p:tgtEl>
                                          <p:spTgt spid="18438"/>
                                        </p:tgtEl>
                                      </p:cBhvr>
                                      <p:from x="100000" y="100000"/>
                                      <p:to x="80000" y="100000"/>
                                    </p:animScale>
                                    <p:anim by="(#ppt_h/3+#ppt_w*0.1)" calcmode="lin" valueType="num">
                                      <p:cBhvr additive="sum">
                                        <p:cTn id="34" dur="200" decel="100000" autoRev="1" fill="hold">
                                          <p:stCondLst>
                                            <p:cond delay="600"/>
                                          </p:stCondLst>
                                        </p:cTn>
                                        <p:tgtEl>
                                          <p:spTgt spid="18438"/>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239000" y="0"/>
            <a:ext cx="1905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 What is Christian Education</a:t>
            </a:r>
          </a:p>
        </p:txBody>
      </p:sp>
      <p:sp>
        <p:nvSpPr>
          <p:cNvPr id="19459" name="Rectangle 3"/>
          <p:cNvSpPr>
            <a:spLocks noChangeArrowheads="1"/>
          </p:cNvSpPr>
          <p:nvPr/>
        </p:nvSpPr>
        <p:spPr bwMode="auto">
          <a:xfrm>
            <a:off x="0" y="0"/>
            <a:ext cx="7696200" cy="1938992"/>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eaLnBrk="0" hangingPunct="0">
              <a:defRPr/>
            </a:pPr>
            <a:r>
              <a:rPr lang="en-US" sz="3000" b="1" dirty="0">
                <a:solidFill>
                  <a:srgbClr val="D24E04"/>
                </a:solidFill>
                <a:latin typeface="Imprint MT Shadow" pitchFamily="82" charset="0"/>
                <a:ea typeface="Times New Roman" pitchFamily="18" charset="0"/>
                <a:cs typeface="Times New Roman" pitchFamily="18" charset="0"/>
              </a:rPr>
              <a:t>7)To convince Christ’s followers of the necessity of evangelizing the lost and preaching this great gospel to every nation by the power of the Holy Ghost (Mark 16:15-20).</a:t>
            </a:r>
            <a:endParaRPr lang="en-US" sz="3000" b="1" dirty="0">
              <a:solidFill>
                <a:srgbClr val="D24E04"/>
              </a:solidFill>
              <a:latin typeface="Imprint MT Shadow" pitchFamily="82" charset="0"/>
              <a:ea typeface="+mn-ea"/>
            </a:endParaRPr>
          </a:p>
        </p:txBody>
      </p:sp>
      <p:sp>
        <p:nvSpPr>
          <p:cNvPr id="19460" name="Rectangle 4"/>
          <p:cNvSpPr>
            <a:spLocks noChangeArrowheads="1"/>
          </p:cNvSpPr>
          <p:nvPr/>
        </p:nvSpPr>
        <p:spPr bwMode="auto">
          <a:xfrm>
            <a:off x="381000" y="1905000"/>
            <a:ext cx="7391400" cy="1477328"/>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eaLnBrk="0" hangingPunct="0">
              <a:defRPr/>
            </a:pPr>
            <a:r>
              <a:rPr lang="en-US" sz="3000" b="1" dirty="0">
                <a:solidFill>
                  <a:srgbClr val="760076"/>
                </a:solidFill>
                <a:latin typeface="Imprint MT Shadow" pitchFamily="82" charset="0"/>
                <a:ea typeface="Times New Roman" pitchFamily="18" charset="0"/>
                <a:cs typeface="Times New Roman" pitchFamily="18" charset="0"/>
              </a:rPr>
              <a:t>8)To help followers of Jesus know His love and fellowship in a deeper way through the working of the Spirit  (Romans 8:13-14).</a:t>
            </a:r>
            <a:endParaRPr lang="en-US" sz="3000" b="1" dirty="0">
              <a:solidFill>
                <a:srgbClr val="760076"/>
              </a:solidFill>
              <a:latin typeface="Imprint MT Shadow" pitchFamily="82" charset="0"/>
              <a:ea typeface="+mn-ea"/>
            </a:endParaRPr>
          </a:p>
        </p:txBody>
      </p:sp>
      <p:sp>
        <p:nvSpPr>
          <p:cNvPr id="5" name="Rectangle 4"/>
          <p:cNvSpPr/>
          <p:nvPr/>
        </p:nvSpPr>
        <p:spPr>
          <a:xfrm>
            <a:off x="914400" y="3352800"/>
            <a:ext cx="7620000" cy="1015663"/>
          </a:xfrm>
          <a:prstGeom prst="rect">
            <a:avLst/>
          </a:prstGeom>
        </p:spPr>
        <p:txBody>
          <a:bodyPr>
            <a:spAutoFit/>
            <a:scene3d>
              <a:camera prst="orthographicFront"/>
              <a:lightRig rig="threePt" dir="t"/>
            </a:scene3d>
            <a:sp3d extrusionH="57150">
              <a:bevelT w="38100" h="38100"/>
            </a:sp3d>
          </a:bodyPr>
          <a:lstStyle/>
          <a:p>
            <a:pPr>
              <a:defRPr/>
            </a:pPr>
            <a:r>
              <a:rPr lang="en-US" sz="3000" b="1" dirty="0">
                <a:solidFill>
                  <a:srgbClr val="D24E04"/>
                </a:solidFill>
                <a:latin typeface="Imprint MT Shadow" pitchFamily="82" charset="0"/>
                <a:ea typeface="+mn-ea"/>
              </a:rPr>
              <a:t> 9)To equip students not only to know, but to be and do what the Bible says.</a:t>
            </a:r>
          </a:p>
        </p:txBody>
      </p:sp>
      <p:sp>
        <p:nvSpPr>
          <p:cNvPr id="6" name="Rectangle 5"/>
          <p:cNvSpPr/>
          <p:nvPr/>
        </p:nvSpPr>
        <p:spPr>
          <a:xfrm>
            <a:off x="1828800" y="4343400"/>
            <a:ext cx="6096000" cy="1015663"/>
          </a:xfrm>
          <a:prstGeom prst="rect">
            <a:avLst/>
          </a:prstGeom>
        </p:spPr>
        <p:txBody>
          <a:bodyPr>
            <a:spAutoFit/>
            <a:scene3d>
              <a:camera prst="orthographicFront"/>
              <a:lightRig rig="threePt" dir="t"/>
            </a:scene3d>
            <a:sp3d extrusionH="57150">
              <a:bevelT w="38100" h="38100"/>
            </a:sp3d>
          </a:bodyPr>
          <a:lstStyle/>
          <a:p>
            <a:pPr>
              <a:defRPr/>
            </a:pPr>
            <a:r>
              <a:rPr lang="en-US" sz="3000" b="1" dirty="0">
                <a:solidFill>
                  <a:srgbClr val="760076"/>
                </a:solidFill>
                <a:latin typeface="Imprint MT Shadow" pitchFamily="82" charset="0"/>
                <a:ea typeface="+mn-ea"/>
              </a:rPr>
              <a:t>10)To emphasize true righteousness </a:t>
            </a:r>
          </a:p>
          <a:p>
            <a:pPr>
              <a:defRPr/>
            </a:pPr>
            <a:r>
              <a:rPr lang="en-US" sz="3000" b="1" dirty="0">
                <a:solidFill>
                  <a:srgbClr val="760076"/>
                </a:solidFill>
                <a:latin typeface="Imprint MT Shadow" pitchFamily="82" charset="0"/>
                <a:ea typeface="+mn-ea"/>
              </a:rPr>
              <a:t>(II Timothy 2:19).</a:t>
            </a:r>
          </a:p>
        </p:txBody>
      </p:sp>
      <p:sp>
        <p:nvSpPr>
          <p:cNvPr id="7" name="Rectangle 6"/>
          <p:cNvSpPr/>
          <p:nvPr/>
        </p:nvSpPr>
        <p:spPr>
          <a:xfrm>
            <a:off x="2895600" y="5380672"/>
            <a:ext cx="6248400" cy="1477328"/>
          </a:xfrm>
          <a:prstGeom prst="rect">
            <a:avLst/>
          </a:prstGeom>
        </p:spPr>
        <p:txBody>
          <a:bodyPr>
            <a:spAutoFit/>
            <a:scene3d>
              <a:camera prst="orthographicFront"/>
              <a:lightRig rig="threePt" dir="t"/>
            </a:scene3d>
            <a:sp3d extrusionH="57150">
              <a:bevelT w="38100" h="38100"/>
            </a:sp3d>
          </a:bodyPr>
          <a:lstStyle/>
          <a:p>
            <a:pPr>
              <a:defRPr/>
            </a:pPr>
            <a:r>
              <a:rPr lang="en-US" sz="3000" b="1" dirty="0">
                <a:solidFill>
                  <a:srgbClr val="D24E04"/>
                </a:solidFill>
                <a:latin typeface="Imprint MT Shadow" pitchFamily="82" charset="0"/>
                <a:ea typeface="+mn-ea"/>
              </a:rPr>
              <a:t>11)To always be able to explain (to those who want to know) why we have hope (I Peter 3:15).</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19459"/>
                                        </p:tgtEl>
                                        <p:attrNameLst>
                                          <p:attrName>style.visibility</p:attrName>
                                        </p:attrNameLst>
                                      </p:cBhvr>
                                      <p:to>
                                        <p:strVal val="visible"/>
                                      </p:to>
                                    </p:set>
                                    <p:anim calcmode="lin" valueType="num">
                                      <p:cBhvr>
                                        <p:cTn id="7" dur="500" fill="hold"/>
                                        <p:tgtEl>
                                          <p:spTgt spid="19459"/>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19459"/>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19459"/>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19459"/>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19460"/>
                                        </p:tgtEl>
                                        <p:attrNameLst>
                                          <p:attrName>style.visibility</p:attrName>
                                        </p:attrNameLst>
                                      </p:cBhvr>
                                      <p:to>
                                        <p:strVal val="visible"/>
                                      </p:to>
                                    </p:set>
                                    <p:anim calcmode="lin" valueType="num">
                                      <p:cBhvr>
                                        <p:cTn id="15" dur="500" fill="hold"/>
                                        <p:tgtEl>
                                          <p:spTgt spid="19460"/>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19460"/>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19460"/>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19460"/>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9" presetClass="entr" presetSubtype="0" accel="10000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9" presetClass="entr" presetSubtype="0" accel="100000"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6"/>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6"/>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9" presetClass="entr" presetSubtype="0" accel="100000" fill="hold" nodeType="click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p:cTn id="39" dur="500" fill="hold"/>
                                        <p:tgtEl>
                                          <p:spTgt spid="7"/>
                                        </p:tgtEl>
                                        <p:attrNameLst>
                                          <p:attrName>ppt_h</p:attrName>
                                        </p:attrNameLst>
                                      </p:cBhvr>
                                      <p:tavLst>
                                        <p:tav tm="0">
                                          <p:val>
                                            <p:strVal val="#ppt_h/20"/>
                                          </p:val>
                                        </p:tav>
                                        <p:tav tm="50000">
                                          <p:val>
                                            <p:strVal val="#ppt_h/20"/>
                                          </p:val>
                                        </p:tav>
                                        <p:tav tm="100000">
                                          <p:val>
                                            <p:strVal val="#ppt_h"/>
                                          </p:val>
                                        </p:tav>
                                      </p:tavLst>
                                    </p:anim>
                                    <p:anim calcmode="lin" valueType="num">
                                      <p:cBhvr>
                                        <p:cTn id="40" dur="500" fill="hold"/>
                                        <p:tgtEl>
                                          <p:spTgt spid="7"/>
                                        </p:tgtEl>
                                        <p:attrNameLst>
                                          <p:attrName>ppt_w</p:attrName>
                                        </p:attrNameLst>
                                      </p:cBhvr>
                                      <p:tavLst>
                                        <p:tav tm="0">
                                          <p:val>
                                            <p:strVal val="#ppt_w+.3"/>
                                          </p:val>
                                        </p:tav>
                                        <p:tav tm="50000">
                                          <p:val>
                                            <p:strVal val="#ppt_w+.3"/>
                                          </p:val>
                                        </p:tav>
                                        <p:tav tm="100000">
                                          <p:val>
                                            <p:strVal val="#ppt_w"/>
                                          </p:val>
                                        </p:tav>
                                      </p:tavLst>
                                    </p:anim>
                                    <p:anim calcmode="lin" valueType="num">
                                      <p:cBhvr>
                                        <p:cTn id="41" dur="500" fill="hold"/>
                                        <p:tgtEl>
                                          <p:spTgt spid="7"/>
                                        </p:tgtEl>
                                        <p:attrNameLst>
                                          <p:attrName>ppt_x</p:attrName>
                                        </p:attrNameLst>
                                      </p:cBhvr>
                                      <p:tavLst>
                                        <p:tav tm="0">
                                          <p:val>
                                            <p:strVal val="#ppt_x-.3"/>
                                          </p:val>
                                        </p:tav>
                                        <p:tav tm="50000">
                                          <p:val>
                                            <p:strVal val="#ppt_x"/>
                                          </p:val>
                                        </p:tav>
                                        <p:tav tm="100000">
                                          <p:val>
                                            <p:strVal val="#ppt_x"/>
                                          </p:val>
                                        </p:tav>
                                      </p:tavLst>
                                    </p:anim>
                                    <p:anim calcmode="lin" valueType="num">
                                      <p:cBhvr>
                                        <p:cTn id="42"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 What is Christian Education</a:t>
            </a:r>
          </a:p>
        </p:txBody>
      </p:sp>
      <p:sp>
        <p:nvSpPr>
          <p:cNvPr id="4" name="Rectangle 3"/>
          <p:cNvSpPr/>
          <p:nvPr/>
        </p:nvSpPr>
        <p:spPr>
          <a:xfrm>
            <a:off x="228600" y="228600"/>
            <a:ext cx="4191000" cy="4524315"/>
          </a:xfrm>
          <a:prstGeom prst="rect">
            <a:avLst/>
          </a:prstGeom>
          <a:solidFill>
            <a:srgbClr val="FFFFCC"/>
          </a:solidFill>
          <a:scene3d>
            <a:camera prst="orthographicFront"/>
            <a:lightRig rig="threePt" dir="t"/>
          </a:scene3d>
          <a:sp3d>
            <a:bevelT prst="convex"/>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3200" b="1">
                <a:solidFill>
                  <a:srgbClr val="006699"/>
                </a:solidFill>
                <a:latin typeface="Imprint MT Shadow" charset="0"/>
              </a:rPr>
              <a:t>In the Greek, at least two different types of </a:t>
            </a:r>
            <a:r>
              <a:rPr lang="ja-JP" altLang="en-US" sz="3200" b="1">
                <a:solidFill>
                  <a:srgbClr val="006699"/>
                </a:solidFill>
                <a:latin typeface="Imprint MT Shadow" charset="0"/>
              </a:rPr>
              <a:t>“</a:t>
            </a:r>
            <a:r>
              <a:rPr lang="en-US" sz="3200" b="1">
                <a:solidFill>
                  <a:srgbClr val="006699"/>
                </a:solidFill>
                <a:latin typeface="Imprint MT Shadow" charset="0"/>
              </a:rPr>
              <a:t>love</a:t>
            </a:r>
            <a:r>
              <a:rPr lang="ja-JP" altLang="en-US" sz="3200" b="1">
                <a:solidFill>
                  <a:srgbClr val="006699"/>
                </a:solidFill>
                <a:latin typeface="Imprint MT Shadow" charset="0"/>
              </a:rPr>
              <a:t>”</a:t>
            </a:r>
            <a:r>
              <a:rPr lang="en-US" sz="3200" b="1">
                <a:solidFill>
                  <a:srgbClr val="006699"/>
                </a:solidFill>
                <a:latin typeface="Imprint MT Shadow" charset="0"/>
              </a:rPr>
              <a:t> are referred to in this scene.  The first one was an intelligent and purposeful love, of the mind and will.  It was a determination to love. </a:t>
            </a:r>
          </a:p>
        </p:txBody>
      </p:sp>
      <p:sp>
        <p:nvSpPr>
          <p:cNvPr id="5" name="Rectangle 4"/>
          <p:cNvSpPr/>
          <p:nvPr/>
        </p:nvSpPr>
        <p:spPr>
          <a:xfrm>
            <a:off x="4876800" y="1981200"/>
            <a:ext cx="3962400" cy="4524315"/>
          </a:xfrm>
          <a:prstGeom prst="rect">
            <a:avLst/>
          </a:prstGeom>
          <a:solidFill>
            <a:srgbClr val="006699"/>
          </a:solidFill>
          <a:scene3d>
            <a:camera prst="orthographicFront"/>
            <a:lightRig rig="threePt" dir="t"/>
          </a:scene3d>
          <a:sp3d>
            <a:bevelT prst="convex"/>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3200" b="1">
                <a:solidFill>
                  <a:srgbClr val="FFFFCC"/>
                </a:solidFill>
                <a:latin typeface="Imprint MT Shadow" charset="0"/>
              </a:rPr>
              <a:t>The second type of </a:t>
            </a:r>
            <a:r>
              <a:rPr lang="ja-JP" altLang="en-US" sz="3200" b="1">
                <a:solidFill>
                  <a:srgbClr val="FFFFCC"/>
                </a:solidFill>
                <a:latin typeface="Imprint MT Shadow" charset="0"/>
              </a:rPr>
              <a:t>“</a:t>
            </a:r>
            <a:r>
              <a:rPr lang="en-US" sz="3200" b="1">
                <a:solidFill>
                  <a:srgbClr val="FFFFCC"/>
                </a:solidFill>
                <a:latin typeface="Imprint MT Shadow" charset="0"/>
              </a:rPr>
              <a:t>love</a:t>
            </a:r>
            <a:r>
              <a:rPr lang="ja-JP" altLang="en-US" sz="3200" b="1">
                <a:solidFill>
                  <a:srgbClr val="FFFFCC"/>
                </a:solidFill>
                <a:latin typeface="Imprint MT Shadow" charset="0"/>
              </a:rPr>
              <a:t>”</a:t>
            </a:r>
            <a:r>
              <a:rPr lang="en-US" sz="3200" b="1">
                <a:solidFill>
                  <a:srgbClr val="FFFFCC"/>
                </a:solidFill>
                <a:latin typeface="Imprint MT Shadow" charset="0"/>
              </a:rPr>
              <a:t> was the emotional love that involved Peter</a:t>
            </a:r>
            <a:r>
              <a:rPr lang="ja-JP" altLang="en-US" sz="3200" b="1">
                <a:solidFill>
                  <a:srgbClr val="FFFFCC"/>
                </a:solidFill>
                <a:latin typeface="Imprint MT Shadow" charset="0"/>
              </a:rPr>
              <a:t>’</a:t>
            </a:r>
            <a:r>
              <a:rPr lang="en-US" sz="3200" b="1">
                <a:solidFill>
                  <a:srgbClr val="FFFFCC"/>
                </a:solidFill>
                <a:latin typeface="Imprint MT Shadow" charset="0"/>
              </a:rPr>
              <a:t>s personal feelings.  Both of these are essential in our love for God and our fellow man.</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800" decel="100000"/>
                                        <p:tgtEl>
                                          <p:spTgt spid="5"/>
                                        </p:tgtEl>
                                      </p:cBhvr>
                                    </p:animEffect>
                                    <p:anim calcmode="lin" valueType="num">
                                      <p:cBhvr>
                                        <p:cTn id="18" dur="800" decel="100000" fill="hold"/>
                                        <p:tgtEl>
                                          <p:spTgt spid="5"/>
                                        </p:tgtEl>
                                        <p:attrNameLst>
                                          <p:attrName>style.rotation</p:attrName>
                                        </p:attrNameLst>
                                      </p:cBhvr>
                                      <p:tavLst>
                                        <p:tav tm="0">
                                          <p:val>
                                            <p:fltVal val="-90"/>
                                          </p:val>
                                        </p:tav>
                                        <p:tav tm="100000">
                                          <p:val>
                                            <p:fltVal val="0"/>
                                          </p:val>
                                        </p:tav>
                                      </p:tavLst>
                                    </p:anim>
                                    <p:anim calcmode="lin" valueType="num">
                                      <p:cBhvr>
                                        <p:cTn id="19" dur="800" decel="100000" fill="hold"/>
                                        <p:tgtEl>
                                          <p:spTgt spid="5"/>
                                        </p:tgtEl>
                                        <p:attrNameLst>
                                          <p:attrName>ppt_x</p:attrName>
                                        </p:attrNameLst>
                                      </p:cBhvr>
                                      <p:tavLst>
                                        <p:tav tm="0">
                                          <p:val>
                                            <p:strVal val="#ppt_x+0.4"/>
                                          </p:val>
                                        </p:tav>
                                        <p:tav tm="100000">
                                          <p:val>
                                            <p:strVal val="#ppt_x-0.05"/>
                                          </p:val>
                                        </p:tav>
                                      </p:tavLst>
                                    </p:anim>
                                    <p:anim calcmode="lin" valueType="num">
                                      <p:cBhvr>
                                        <p:cTn id="20" dur="800" decel="100000" fill="hold"/>
                                        <p:tgtEl>
                                          <p:spTgt spid="5"/>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239000" y="0"/>
            <a:ext cx="1905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 What is Christian Education</a:t>
            </a:r>
          </a:p>
        </p:txBody>
      </p:sp>
      <p:sp>
        <p:nvSpPr>
          <p:cNvPr id="4" name="Rectangle 3"/>
          <p:cNvSpPr/>
          <p:nvPr/>
        </p:nvSpPr>
        <p:spPr>
          <a:xfrm>
            <a:off x="0" y="0"/>
            <a:ext cx="7315200" cy="1754326"/>
          </a:xfrm>
          <a:prstGeom prst="rect">
            <a:avLst/>
          </a:prstGeom>
        </p:spPr>
        <p:txBody>
          <a:bodyPr>
            <a:spAutoFit/>
            <a:scene3d>
              <a:camera prst="orthographicFront"/>
              <a:lightRig rig="threePt" dir="t"/>
            </a:scene3d>
            <a:sp3d extrusionH="57150">
              <a:bevelT w="38100" h="38100"/>
            </a:sp3d>
          </a:bodyPr>
          <a:lstStyle/>
          <a:p>
            <a:pPr>
              <a:defRPr/>
            </a:pPr>
            <a:r>
              <a:rPr lang="en-US" sz="3600" b="1" dirty="0">
                <a:solidFill>
                  <a:srgbClr val="006699"/>
                </a:solidFill>
                <a:latin typeface="Imprint MT Shadow" pitchFamily="82" charset="0"/>
                <a:ea typeface="+mn-ea"/>
              </a:rPr>
              <a:t>But why did Jesus compare His followers to sheep?  There are three probable reasons:</a:t>
            </a:r>
          </a:p>
        </p:txBody>
      </p:sp>
      <p:sp>
        <p:nvSpPr>
          <p:cNvPr id="21507" name="Rectangle 3"/>
          <p:cNvSpPr>
            <a:spLocks noChangeArrowheads="1"/>
          </p:cNvSpPr>
          <p:nvPr/>
        </p:nvSpPr>
        <p:spPr bwMode="auto">
          <a:xfrm>
            <a:off x="304800" y="1752600"/>
            <a:ext cx="7772400" cy="1569660"/>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eaLnBrk="0" hangingPunct="0">
              <a:defRPr/>
            </a:pPr>
            <a:r>
              <a:rPr lang="en-US" sz="3200" b="1" dirty="0">
                <a:solidFill>
                  <a:srgbClr val="D24E04"/>
                </a:solidFill>
                <a:latin typeface="Imprint MT Shadow" pitchFamily="82" charset="0"/>
                <a:ea typeface="Times New Roman" pitchFamily="18" charset="0"/>
                <a:cs typeface="Times New Roman" pitchFamily="18" charset="0"/>
              </a:rPr>
              <a:t>1)The followers of Jesus need continual care from someone who loves them—not just with their head, but with their heart.</a:t>
            </a:r>
            <a:endParaRPr lang="en-US" sz="3200" b="1" dirty="0">
              <a:solidFill>
                <a:srgbClr val="D24E04"/>
              </a:solidFill>
              <a:latin typeface="Imprint MT Shadow" pitchFamily="82" charset="0"/>
              <a:ea typeface="+mn-ea"/>
            </a:endParaRPr>
          </a:p>
        </p:txBody>
      </p:sp>
      <p:sp>
        <p:nvSpPr>
          <p:cNvPr id="21508" name="Rectangle 4"/>
          <p:cNvSpPr>
            <a:spLocks noChangeArrowheads="1"/>
          </p:cNvSpPr>
          <p:nvPr/>
        </p:nvSpPr>
        <p:spPr bwMode="auto">
          <a:xfrm>
            <a:off x="1066800" y="3276600"/>
            <a:ext cx="8077200" cy="1569660"/>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eaLnBrk="0" hangingPunct="0">
              <a:defRPr/>
            </a:pPr>
            <a:r>
              <a:rPr lang="en-US" sz="3200" b="1" dirty="0">
                <a:solidFill>
                  <a:srgbClr val="006699"/>
                </a:solidFill>
                <a:latin typeface="Imprint MT Shadow" pitchFamily="82" charset="0"/>
                <a:ea typeface="Times New Roman" pitchFamily="18" charset="0"/>
                <a:cs typeface="Times New Roman" pitchFamily="18" charset="0"/>
              </a:rPr>
              <a:t>2)Jesus’ followers must be constantly fed on His Word.  A shepherd must be always looking for food for his flock.</a:t>
            </a:r>
            <a:endParaRPr lang="en-US" sz="3200" b="1" dirty="0">
              <a:solidFill>
                <a:srgbClr val="006699"/>
              </a:solidFill>
              <a:latin typeface="Imprint MT Shadow" pitchFamily="82" charset="0"/>
              <a:ea typeface="+mn-ea"/>
            </a:endParaRPr>
          </a:p>
        </p:txBody>
      </p:sp>
      <p:sp>
        <p:nvSpPr>
          <p:cNvPr id="6" name="Rectangle 5"/>
          <p:cNvSpPr/>
          <p:nvPr/>
        </p:nvSpPr>
        <p:spPr>
          <a:xfrm>
            <a:off x="381000" y="4795897"/>
            <a:ext cx="7848600" cy="2062103"/>
          </a:xfrm>
          <a:prstGeom prst="rect">
            <a:avLst/>
          </a:prstGeom>
        </p:spPr>
        <p:txBody>
          <a:bodyPr>
            <a:spAutoFit/>
            <a:scene3d>
              <a:camera prst="orthographicFront"/>
              <a:lightRig rig="threePt" dir="t"/>
            </a:scene3d>
            <a:sp3d extrusionH="57150">
              <a:bevelT w="38100" h="38100"/>
            </a:sp3d>
          </a:bodyPr>
          <a:lstStyle/>
          <a:p>
            <a:pPr>
              <a:defRPr/>
            </a:pPr>
            <a:r>
              <a:rPr lang="en-US" sz="3200" b="1" dirty="0">
                <a:solidFill>
                  <a:srgbClr val="D24E04"/>
                </a:solidFill>
                <a:latin typeface="Imprint MT Shadow" pitchFamily="82" charset="0"/>
                <a:ea typeface="+mn-ea"/>
              </a:rPr>
              <a:t>3)As sheep/lambs are prone to wander off into dangerous situations, so the followers of Christ need continual guidance, protection, and correction. </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05"/>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 calcmode="lin" valueType="num">
                                      <p:cBhvr>
                                        <p:cTn id="9" dur="500" fill="hold"/>
                                        <p:tgtEl>
                                          <p:spTgt spid="4"/>
                                        </p:tgtEl>
                                        <p:attrNameLst>
                                          <p:attrName>ppt_x</p:attrName>
                                        </p:attrNameLst>
                                      </p:cBhvr>
                                      <p:tavLst>
                                        <p:tav tm="0">
                                          <p:val>
                                            <p:strVal val="#ppt_x-.2"/>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animEffect transition="in" filter="fade">
                                      <p:cBhvr>
                                        <p:cTn id="11" dur="500"/>
                                        <p:tgtEl>
                                          <p:spTgt spid="4"/>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21507"/>
                                        </p:tgtEl>
                                        <p:attrNameLst>
                                          <p:attrName>style.visibility</p:attrName>
                                        </p:attrNameLst>
                                      </p:cBhvr>
                                      <p:to>
                                        <p:strVal val="visible"/>
                                      </p:to>
                                    </p:set>
                                    <p:anim calcmode="lin" valueType="num">
                                      <p:cBhvr>
                                        <p:cTn id="16" dur="500" fill="hold"/>
                                        <p:tgtEl>
                                          <p:spTgt spid="21507"/>
                                        </p:tgtEl>
                                        <p:attrNameLst>
                                          <p:attrName>ppt_w</p:attrName>
                                        </p:attrNameLst>
                                      </p:cBhvr>
                                      <p:tavLst>
                                        <p:tav tm="0">
                                          <p:val>
                                            <p:strVal val="#ppt_w*0.05"/>
                                          </p:val>
                                        </p:tav>
                                        <p:tav tm="100000">
                                          <p:val>
                                            <p:strVal val="#ppt_w"/>
                                          </p:val>
                                        </p:tav>
                                      </p:tavLst>
                                    </p:anim>
                                    <p:anim calcmode="lin" valueType="num">
                                      <p:cBhvr>
                                        <p:cTn id="17" dur="500" fill="hold"/>
                                        <p:tgtEl>
                                          <p:spTgt spid="21507"/>
                                        </p:tgtEl>
                                        <p:attrNameLst>
                                          <p:attrName>ppt_h</p:attrName>
                                        </p:attrNameLst>
                                      </p:cBhvr>
                                      <p:tavLst>
                                        <p:tav tm="0">
                                          <p:val>
                                            <p:strVal val="#ppt_h"/>
                                          </p:val>
                                        </p:tav>
                                        <p:tav tm="100000">
                                          <p:val>
                                            <p:strVal val="#ppt_h"/>
                                          </p:val>
                                        </p:tav>
                                      </p:tavLst>
                                    </p:anim>
                                    <p:anim calcmode="lin" valueType="num">
                                      <p:cBhvr>
                                        <p:cTn id="18" dur="500" fill="hold"/>
                                        <p:tgtEl>
                                          <p:spTgt spid="21507"/>
                                        </p:tgtEl>
                                        <p:attrNameLst>
                                          <p:attrName>ppt_x</p:attrName>
                                        </p:attrNameLst>
                                      </p:cBhvr>
                                      <p:tavLst>
                                        <p:tav tm="0">
                                          <p:val>
                                            <p:strVal val="#ppt_x-.2"/>
                                          </p:val>
                                        </p:tav>
                                        <p:tav tm="100000">
                                          <p:val>
                                            <p:strVal val="#ppt_x"/>
                                          </p:val>
                                        </p:tav>
                                      </p:tavLst>
                                    </p:anim>
                                    <p:anim calcmode="lin" valueType="num">
                                      <p:cBhvr>
                                        <p:cTn id="19" dur="500" fill="hold"/>
                                        <p:tgtEl>
                                          <p:spTgt spid="21507"/>
                                        </p:tgtEl>
                                        <p:attrNameLst>
                                          <p:attrName>ppt_y</p:attrName>
                                        </p:attrNameLst>
                                      </p:cBhvr>
                                      <p:tavLst>
                                        <p:tav tm="0">
                                          <p:val>
                                            <p:strVal val="#ppt_y"/>
                                          </p:val>
                                        </p:tav>
                                        <p:tav tm="100000">
                                          <p:val>
                                            <p:strVal val="#ppt_y"/>
                                          </p:val>
                                        </p:tav>
                                      </p:tavLst>
                                    </p:anim>
                                    <p:animEffect transition="in" filter="fade">
                                      <p:cBhvr>
                                        <p:cTn id="20" dur="500"/>
                                        <p:tgtEl>
                                          <p:spTgt spid="21507"/>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nodeType="clickEffect">
                                  <p:stCondLst>
                                    <p:cond delay="0"/>
                                  </p:stCondLst>
                                  <p:childTnLst>
                                    <p:set>
                                      <p:cBhvr>
                                        <p:cTn id="24" dur="1" fill="hold">
                                          <p:stCondLst>
                                            <p:cond delay="0"/>
                                          </p:stCondLst>
                                        </p:cTn>
                                        <p:tgtEl>
                                          <p:spTgt spid="21508"/>
                                        </p:tgtEl>
                                        <p:attrNameLst>
                                          <p:attrName>style.visibility</p:attrName>
                                        </p:attrNameLst>
                                      </p:cBhvr>
                                      <p:to>
                                        <p:strVal val="visible"/>
                                      </p:to>
                                    </p:set>
                                    <p:anim calcmode="lin" valueType="num">
                                      <p:cBhvr>
                                        <p:cTn id="25" dur="500" fill="hold"/>
                                        <p:tgtEl>
                                          <p:spTgt spid="21508"/>
                                        </p:tgtEl>
                                        <p:attrNameLst>
                                          <p:attrName>ppt_w</p:attrName>
                                        </p:attrNameLst>
                                      </p:cBhvr>
                                      <p:tavLst>
                                        <p:tav tm="0">
                                          <p:val>
                                            <p:strVal val="#ppt_w*0.05"/>
                                          </p:val>
                                        </p:tav>
                                        <p:tav tm="100000">
                                          <p:val>
                                            <p:strVal val="#ppt_w"/>
                                          </p:val>
                                        </p:tav>
                                      </p:tavLst>
                                    </p:anim>
                                    <p:anim calcmode="lin" valueType="num">
                                      <p:cBhvr>
                                        <p:cTn id="26" dur="500" fill="hold"/>
                                        <p:tgtEl>
                                          <p:spTgt spid="21508"/>
                                        </p:tgtEl>
                                        <p:attrNameLst>
                                          <p:attrName>ppt_h</p:attrName>
                                        </p:attrNameLst>
                                      </p:cBhvr>
                                      <p:tavLst>
                                        <p:tav tm="0">
                                          <p:val>
                                            <p:strVal val="#ppt_h"/>
                                          </p:val>
                                        </p:tav>
                                        <p:tav tm="100000">
                                          <p:val>
                                            <p:strVal val="#ppt_h"/>
                                          </p:val>
                                        </p:tav>
                                      </p:tavLst>
                                    </p:anim>
                                    <p:anim calcmode="lin" valueType="num">
                                      <p:cBhvr>
                                        <p:cTn id="27" dur="500" fill="hold"/>
                                        <p:tgtEl>
                                          <p:spTgt spid="21508"/>
                                        </p:tgtEl>
                                        <p:attrNameLst>
                                          <p:attrName>ppt_x</p:attrName>
                                        </p:attrNameLst>
                                      </p:cBhvr>
                                      <p:tavLst>
                                        <p:tav tm="0">
                                          <p:val>
                                            <p:strVal val="#ppt_x-.2"/>
                                          </p:val>
                                        </p:tav>
                                        <p:tav tm="100000">
                                          <p:val>
                                            <p:strVal val="#ppt_x"/>
                                          </p:val>
                                        </p:tav>
                                      </p:tavLst>
                                    </p:anim>
                                    <p:anim calcmode="lin" valueType="num">
                                      <p:cBhvr>
                                        <p:cTn id="28" dur="500" fill="hold"/>
                                        <p:tgtEl>
                                          <p:spTgt spid="21508"/>
                                        </p:tgtEl>
                                        <p:attrNameLst>
                                          <p:attrName>ppt_y</p:attrName>
                                        </p:attrNameLst>
                                      </p:cBhvr>
                                      <p:tavLst>
                                        <p:tav tm="0">
                                          <p:val>
                                            <p:strVal val="#ppt_y"/>
                                          </p:val>
                                        </p:tav>
                                        <p:tav tm="100000">
                                          <p:val>
                                            <p:strVal val="#ppt_y"/>
                                          </p:val>
                                        </p:tav>
                                      </p:tavLst>
                                    </p:anim>
                                    <p:animEffect transition="in" filter="fade">
                                      <p:cBhvr>
                                        <p:cTn id="29" dur="500"/>
                                        <p:tgtEl>
                                          <p:spTgt spid="21508"/>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54" presetClass="entr" presetSubtype="0" accel="100000" fill="hold" nodeType="click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p:cTn id="34" dur="500" fill="hold"/>
                                        <p:tgtEl>
                                          <p:spTgt spid="6"/>
                                        </p:tgtEl>
                                        <p:attrNameLst>
                                          <p:attrName>ppt_w</p:attrName>
                                        </p:attrNameLst>
                                      </p:cBhvr>
                                      <p:tavLst>
                                        <p:tav tm="0">
                                          <p:val>
                                            <p:strVal val="#ppt_w*0.05"/>
                                          </p:val>
                                        </p:tav>
                                        <p:tav tm="100000">
                                          <p:val>
                                            <p:strVal val="#ppt_w"/>
                                          </p:val>
                                        </p:tav>
                                      </p:tavLst>
                                    </p:anim>
                                    <p:anim calcmode="lin" valueType="num">
                                      <p:cBhvr>
                                        <p:cTn id="35" dur="500" fill="hold"/>
                                        <p:tgtEl>
                                          <p:spTgt spid="6"/>
                                        </p:tgtEl>
                                        <p:attrNameLst>
                                          <p:attrName>ppt_h</p:attrName>
                                        </p:attrNameLst>
                                      </p:cBhvr>
                                      <p:tavLst>
                                        <p:tav tm="0">
                                          <p:val>
                                            <p:strVal val="#ppt_h"/>
                                          </p:val>
                                        </p:tav>
                                        <p:tav tm="100000">
                                          <p:val>
                                            <p:strVal val="#ppt_h"/>
                                          </p:val>
                                        </p:tav>
                                      </p:tavLst>
                                    </p:anim>
                                    <p:anim calcmode="lin" valueType="num">
                                      <p:cBhvr>
                                        <p:cTn id="36" dur="500" fill="hold"/>
                                        <p:tgtEl>
                                          <p:spTgt spid="6"/>
                                        </p:tgtEl>
                                        <p:attrNameLst>
                                          <p:attrName>ppt_x</p:attrName>
                                        </p:attrNameLst>
                                      </p:cBhvr>
                                      <p:tavLst>
                                        <p:tav tm="0">
                                          <p:val>
                                            <p:strVal val="#ppt_x-.2"/>
                                          </p:val>
                                        </p:tav>
                                        <p:tav tm="100000">
                                          <p:val>
                                            <p:strVal val="#ppt_x"/>
                                          </p:val>
                                        </p:tav>
                                      </p:tavLst>
                                    </p:anim>
                                    <p:anim calcmode="lin" valueType="num">
                                      <p:cBhvr>
                                        <p:cTn id="37" dur="500" fill="hold"/>
                                        <p:tgtEl>
                                          <p:spTgt spid="6"/>
                                        </p:tgtEl>
                                        <p:attrNameLst>
                                          <p:attrName>ppt_y</p:attrName>
                                        </p:attrNameLst>
                                      </p:cBhvr>
                                      <p:tavLst>
                                        <p:tav tm="0">
                                          <p:val>
                                            <p:strVal val="#ppt_y"/>
                                          </p:val>
                                        </p:tav>
                                        <p:tav tm="100000">
                                          <p:val>
                                            <p:strVal val="#ppt_y"/>
                                          </p:val>
                                        </p:tav>
                                      </p:tavLst>
                                    </p:anim>
                                    <p:animEffect transition="in" filter="fade">
                                      <p:cBhvr>
                                        <p:cTn id="3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239000" y="0"/>
            <a:ext cx="1905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 What is Christian Education</a:t>
            </a:r>
          </a:p>
        </p:txBody>
      </p:sp>
      <p:sp>
        <p:nvSpPr>
          <p:cNvPr id="4099" name="Rectangle 3"/>
          <p:cNvSpPr>
            <a:spLocks noChangeArrowheads="1"/>
          </p:cNvSpPr>
          <p:nvPr/>
        </p:nvSpPr>
        <p:spPr bwMode="auto">
          <a:xfrm>
            <a:off x="1676400" y="1676400"/>
            <a:ext cx="5943600" cy="4401205"/>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4000" b="1" i="1" dirty="0">
                <a:solidFill>
                  <a:srgbClr val="760076"/>
                </a:solidFill>
                <a:latin typeface="Imprint MT Shadow" pitchFamily="82" charset="0"/>
                <a:ea typeface="Times New Roman" pitchFamily="18" charset="0"/>
                <a:cs typeface="Times New Roman" pitchFamily="18" charset="0"/>
              </a:rPr>
              <a:t>“And the things that thou hast heard of me among many witnesses, the same commit thou to faithful men, who shall be able to teach others also”</a:t>
            </a:r>
            <a:endParaRPr lang="en-US" sz="4000" b="1" dirty="0">
              <a:solidFill>
                <a:srgbClr val="760076"/>
              </a:solidFill>
              <a:latin typeface="Imprint MT Shadow" pitchFamily="82" charset="0"/>
              <a:ea typeface="Times"/>
              <a:cs typeface="Times New Roman" pitchFamily="18" charset="0"/>
            </a:endParaRPr>
          </a:p>
          <a:p>
            <a:pPr algn="ctr" eaLnBrk="0" hangingPunct="0">
              <a:defRPr/>
            </a:pPr>
            <a:r>
              <a:rPr lang="en-US" sz="4000" b="1" dirty="0">
                <a:solidFill>
                  <a:srgbClr val="760076"/>
                </a:solidFill>
                <a:latin typeface="Imprint MT Shadow" pitchFamily="82" charset="0"/>
                <a:ea typeface="Times"/>
                <a:cs typeface="Times New Roman" pitchFamily="18" charset="0"/>
              </a:rPr>
              <a:t>(II Timothy 2:2).</a:t>
            </a:r>
            <a:r>
              <a:rPr lang="en-US" sz="4000" b="1" dirty="0">
                <a:solidFill>
                  <a:srgbClr val="760076"/>
                </a:solidFill>
                <a:latin typeface="Imprint MT Shadow" pitchFamily="82" charset="0"/>
                <a:ea typeface="+mn-ea"/>
              </a:rPr>
              <a:t> </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diamond(in)">
                                      <p:cBhvr>
                                        <p:cTn id="7" dur="10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 What is Christian Education</a:t>
            </a:r>
          </a:p>
        </p:txBody>
      </p:sp>
      <p:sp>
        <p:nvSpPr>
          <p:cNvPr id="22531" name="Rectangle 3"/>
          <p:cNvSpPr>
            <a:spLocks noChangeArrowheads="1"/>
          </p:cNvSpPr>
          <p:nvPr/>
        </p:nvSpPr>
        <p:spPr bwMode="auto">
          <a:xfrm>
            <a:off x="152400" y="152400"/>
            <a:ext cx="5791200" cy="3046988"/>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200" b="1" dirty="0">
                <a:solidFill>
                  <a:srgbClr val="D24E04"/>
                </a:solidFill>
                <a:latin typeface="Imprint MT Shadow" pitchFamily="82" charset="0"/>
                <a:ea typeface="Times"/>
                <a:cs typeface="Times New Roman" pitchFamily="18" charset="0"/>
              </a:rPr>
              <a:t>As leaders in the church of God, what are we doing to “feed” His sheep?  Job said, “</a:t>
            </a:r>
            <a:r>
              <a:rPr lang="en-US" sz="3200" b="1" i="1" dirty="0">
                <a:solidFill>
                  <a:srgbClr val="D24E04"/>
                </a:solidFill>
                <a:latin typeface="Imprint MT Shadow" pitchFamily="82" charset="0"/>
                <a:ea typeface="Times"/>
                <a:cs typeface="Times New Roman" pitchFamily="18" charset="0"/>
              </a:rPr>
              <a:t>I have esteemed the words of His mouth more than my necessary food”</a:t>
            </a:r>
            <a:r>
              <a:rPr lang="en-US" sz="3200" b="1" dirty="0">
                <a:solidFill>
                  <a:srgbClr val="D24E04"/>
                </a:solidFill>
                <a:latin typeface="Imprint MT Shadow" pitchFamily="82" charset="0"/>
                <a:ea typeface="Times"/>
                <a:cs typeface="Times New Roman" pitchFamily="18" charset="0"/>
              </a:rPr>
              <a:t> (Job 23:12).</a:t>
            </a:r>
            <a:r>
              <a:rPr lang="en-US" sz="3200" b="1" dirty="0">
                <a:solidFill>
                  <a:srgbClr val="D24E04"/>
                </a:solidFill>
                <a:latin typeface="Imprint MT Shadow" pitchFamily="82" charset="0"/>
                <a:ea typeface="+mn-ea"/>
              </a:rPr>
              <a:t> </a:t>
            </a:r>
          </a:p>
        </p:txBody>
      </p:sp>
      <p:sp>
        <p:nvSpPr>
          <p:cNvPr id="4" name="Rectangle 3"/>
          <p:cNvSpPr/>
          <p:nvPr/>
        </p:nvSpPr>
        <p:spPr>
          <a:xfrm>
            <a:off x="3124200" y="3657600"/>
            <a:ext cx="58674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6699"/>
                </a:solidFill>
                <a:latin typeface="Imprint MT Shadow" pitchFamily="82" charset="0"/>
                <a:ea typeface="+mn-ea"/>
              </a:rPr>
              <a:t>The Word of God is our spiritual food.  It nourishes, strengthens, and provides for every need.  So Jesus was asking Peter about the spiritual nourishment of His followers.</a:t>
            </a:r>
          </a:p>
        </p:txBody>
      </p:sp>
      <p:pic>
        <p:nvPicPr>
          <p:cNvPr id="22532" name="Picture 4" descr="C:\Users\Candra Poitras\Pictures\open-bible[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019800" y="1371600"/>
            <a:ext cx="2971800" cy="1857375"/>
          </a:xfrm>
          <a:prstGeom prst="rect">
            <a:avLst/>
          </a:prstGeom>
          <a:ln>
            <a:noFill/>
          </a:ln>
          <a:effectLst>
            <a:softEdge rad="112500"/>
          </a:effectLst>
        </p:spPr>
      </p:pic>
      <p:pic>
        <p:nvPicPr>
          <p:cNvPr id="6" name="Picture 4" descr="C:\Users\Candra Poitras\Pictures\open-bible[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52400" y="4038600"/>
            <a:ext cx="2971800" cy="1857375"/>
          </a:xfrm>
          <a:prstGeom prst="rect">
            <a:avLst/>
          </a:prstGeom>
          <a:ln>
            <a:noFill/>
          </a:ln>
          <a:effectLst>
            <a:softEdge rad="112500"/>
          </a:effectLst>
        </p:spPr>
      </p:pic>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22531"/>
                                        </p:tgtEl>
                                        <p:attrNameLst>
                                          <p:attrName>style.visibility</p:attrName>
                                        </p:attrNameLst>
                                      </p:cBhvr>
                                      <p:to>
                                        <p:strVal val="visible"/>
                                      </p:to>
                                    </p:set>
                                    <p:anim calcmode="lin" valueType="num">
                                      <p:cBhvr>
                                        <p:cTn id="7" dur="500" fill="hold"/>
                                        <p:tgtEl>
                                          <p:spTgt spid="22531"/>
                                        </p:tgtEl>
                                        <p:attrNameLst>
                                          <p:attrName>ppt_w</p:attrName>
                                        </p:attrNameLst>
                                      </p:cBhvr>
                                      <p:tavLst>
                                        <p:tav tm="0">
                                          <p:val>
                                            <p:fltVal val="0"/>
                                          </p:val>
                                        </p:tav>
                                        <p:tav tm="100000">
                                          <p:val>
                                            <p:strVal val="#ppt_w"/>
                                          </p:val>
                                        </p:tav>
                                      </p:tavLst>
                                    </p:anim>
                                    <p:anim calcmode="lin" valueType="num">
                                      <p:cBhvr>
                                        <p:cTn id="8" dur="500" fill="hold"/>
                                        <p:tgtEl>
                                          <p:spTgt spid="22531"/>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239000" y="0"/>
            <a:ext cx="1905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 What is Christian Education</a:t>
            </a:r>
          </a:p>
        </p:txBody>
      </p:sp>
      <p:sp>
        <p:nvSpPr>
          <p:cNvPr id="4" name="Rectangle 3"/>
          <p:cNvSpPr>
            <a:spLocks noChangeArrowheads="1"/>
          </p:cNvSpPr>
          <p:nvPr/>
        </p:nvSpPr>
        <p:spPr bwMode="auto">
          <a:xfrm>
            <a:off x="0" y="0"/>
            <a:ext cx="73152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760076"/>
                </a:solidFill>
                <a:latin typeface="Imprint MT Shadow" charset="0"/>
              </a:rPr>
              <a:t>Throughout the scriptures we are commanded to teach. Jesus spent His life and ministry teaching (Matthew 4:23; Luke 4:15; Mark 4:2).</a:t>
            </a:r>
          </a:p>
        </p:txBody>
      </p:sp>
      <p:sp>
        <p:nvSpPr>
          <p:cNvPr id="5" name="Rectangle 4"/>
          <p:cNvSpPr/>
          <p:nvPr/>
        </p:nvSpPr>
        <p:spPr>
          <a:xfrm>
            <a:off x="2286000" y="2133600"/>
            <a:ext cx="4572000" cy="2554545"/>
          </a:xfrm>
          <a:prstGeom prst="rect">
            <a:avLst/>
          </a:prstGeom>
          <a:solidFill>
            <a:srgbClr val="760076"/>
          </a:solidFill>
          <a:ln w="76200">
            <a:solidFill>
              <a:srgbClr val="006699"/>
            </a:solidFill>
          </a:ln>
          <a:scene3d>
            <a:camera prst="orthographicFront"/>
            <a:lightRig rig="threePt" dir="t"/>
          </a:scene3d>
          <a:sp3d>
            <a:bevelT prst="convex"/>
          </a:sp3d>
        </p:spPr>
        <p:txBody>
          <a:bodyPr>
            <a:spAutoFit/>
          </a:bodyPr>
          <a:lstStyle/>
          <a:p>
            <a:pPr algn="ctr">
              <a:defRPr/>
            </a:pPr>
            <a:r>
              <a:rPr lang="en-US" sz="3200" b="1" dirty="0">
                <a:solidFill>
                  <a:srgbClr val="FFFFCC"/>
                </a:solidFill>
                <a:latin typeface="Imprint MT Shadow" pitchFamily="82" charset="0"/>
                <a:ea typeface="+mn-ea"/>
              </a:rPr>
              <a:t>It was the last thing He told His followers to do before He went away into heaven </a:t>
            </a:r>
          </a:p>
          <a:p>
            <a:pPr algn="ctr">
              <a:defRPr/>
            </a:pPr>
            <a:r>
              <a:rPr lang="en-US" sz="3200" b="1" dirty="0">
                <a:solidFill>
                  <a:srgbClr val="FFFFCC"/>
                </a:solidFill>
                <a:latin typeface="Imprint MT Shadow" pitchFamily="82" charset="0"/>
                <a:ea typeface="+mn-ea"/>
              </a:rPr>
              <a:t>(Matthew 28:18-20).</a:t>
            </a:r>
          </a:p>
        </p:txBody>
      </p:sp>
      <p:sp>
        <p:nvSpPr>
          <p:cNvPr id="6" name="Rectangle 5"/>
          <p:cNvSpPr>
            <a:spLocks noChangeArrowheads="1"/>
          </p:cNvSpPr>
          <p:nvPr/>
        </p:nvSpPr>
        <p:spPr bwMode="auto">
          <a:xfrm>
            <a:off x="2362200" y="4795838"/>
            <a:ext cx="6781800" cy="206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006699"/>
                </a:solidFill>
                <a:latin typeface="Imprint MT Shadow" charset="0"/>
              </a:rPr>
              <a:t>It is the means whereby we are to pass the faith along to the next generation of believers.  If the church fails to do this, we have FAILED!</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Scale>
                                      <p:cBhvr>
                                        <p:cTn id="14"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
                                        </p:tgtEl>
                                        <p:attrNameLst>
                                          <p:attrName>ppt_x</p:attrName>
                                          <p:attrName>ppt_y</p:attrName>
                                        </p:attrNameLst>
                                      </p:cBhvr>
                                    </p:animMotion>
                                    <p:animEffect transition="in" filter="fade">
                                      <p:cBhvr>
                                        <p:cTn id="16" dur="1000"/>
                                        <p:tgtEl>
                                          <p:spTgt spid="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Scale>
                                      <p:cBhvr>
                                        <p:cTn id="21"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6"/>
                                        </p:tgtEl>
                                        <p:attrNameLst>
                                          <p:attrName>ppt_x</p:attrName>
                                          <p:attrName>ppt_y</p:attrName>
                                        </p:attrNameLst>
                                      </p:cBhvr>
                                    </p:animMotion>
                                    <p:animEffect transition="in" filter="fade">
                                      <p:cBhvr>
                                        <p:cTn id="2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239000" y="0"/>
            <a:ext cx="1905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 What is Christian Education</a:t>
            </a:r>
          </a:p>
        </p:txBody>
      </p:sp>
      <p:sp>
        <p:nvSpPr>
          <p:cNvPr id="4" name="Rectangle 3"/>
          <p:cNvSpPr/>
          <p:nvPr/>
        </p:nvSpPr>
        <p:spPr>
          <a:xfrm>
            <a:off x="228600" y="4572000"/>
            <a:ext cx="86868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D24E04"/>
                </a:solidFill>
                <a:latin typeface="Imprint MT Shadow" pitchFamily="82" charset="0"/>
                <a:ea typeface="+mn-ea"/>
              </a:rPr>
              <a:t>The whole purpose of the church is to fulfill the great commission and pass the faith along to those who come behind us.  If we do not do this, we have missed the greatest goal of all.</a:t>
            </a:r>
          </a:p>
        </p:txBody>
      </p:sp>
      <p:pic>
        <p:nvPicPr>
          <p:cNvPr id="5123" name="Picture 3" descr="C:\Users\Candra Poitras\Pictures\great-commission_1[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828800" y="152400"/>
            <a:ext cx="5486400" cy="4388227"/>
          </a:xfrm>
          <a:prstGeom prst="rect">
            <a:avLst/>
          </a:prstGeom>
          <a:ln>
            <a:noFill/>
          </a:ln>
          <a:effectLst>
            <a:softEdge rad="112500"/>
          </a:effectLst>
        </p:spPr>
      </p:pic>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nodeType="click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900" decel="100000" fill="hold"/>
                                        <p:tgtEl>
                                          <p:spTgt spid="512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123"/>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900" decel="100000" fill="hold"/>
                                        <p:tgtEl>
                                          <p:spTgt spid="4"/>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 What is Christian Education</a:t>
            </a:r>
          </a:p>
        </p:txBody>
      </p:sp>
      <p:sp>
        <p:nvSpPr>
          <p:cNvPr id="4" name="Rectangle 3"/>
          <p:cNvSpPr/>
          <p:nvPr/>
        </p:nvSpPr>
        <p:spPr>
          <a:xfrm>
            <a:off x="228600" y="1752600"/>
            <a:ext cx="7162800" cy="2062103"/>
          </a:xfrm>
          <a:prstGeom prst="rect">
            <a:avLst/>
          </a:prstGeom>
          <a:solidFill>
            <a:srgbClr val="006699"/>
          </a:solidFill>
          <a:scene3d>
            <a:camera prst="orthographicFront"/>
            <a:lightRig rig="threePt" dir="t"/>
          </a:scene3d>
          <a:sp3d>
            <a:bevelT/>
          </a:sp3d>
        </p:spPr>
        <p:txBody>
          <a:bodyPr>
            <a:spAutoFit/>
          </a:bodyPr>
          <a:lstStyle/>
          <a:p>
            <a:pPr algn="ctr">
              <a:defRPr/>
            </a:pPr>
            <a:r>
              <a:rPr lang="en-US" sz="3200" b="1" dirty="0">
                <a:solidFill>
                  <a:srgbClr val="EDC727"/>
                </a:solidFill>
                <a:latin typeface="Imprint MT Shadow" pitchFamily="82" charset="0"/>
                <a:ea typeface="+mn-ea"/>
              </a:rPr>
              <a:t>The great commission, given by our Lord just before He went to heaven, should be the focal point of our lives for it is the key to happiness and fulfillment.</a:t>
            </a:r>
          </a:p>
        </p:txBody>
      </p:sp>
      <p:sp>
        <p:nvSpPr>
          <p:cNvPr id="5" name="Rectangle 4"/>
          <p:cNvSpPr/>
          <p:nvPr/>
        </p:nvSpPr>
        <p:spPr>
          <a:xfrm>
            <a:off x="2286000" y="4419600"/>
            <a:ext cx="6629400" cy="2062103"/>
          </a:xfrm>
          <a:prstGeom prst="rect">
            <a:avLst/>
          </a:prstGeom>
          <a:solidFill>
            <a:srgbClr val="EDC727"/>
          </a:solidFill>
          <a:scene3d>
            <a:camera prst="orthographicFront"/>
            <a:lightRig rig="threePt" dir="t"/>
          </a:scene3d>
          <a:sp3d>
            <a:bevelT/>
          </a:sp3d>
        </p:spPr>
        <p:txBody>
          <a:bodyPr>
            <a:spAutoFit/>
          </a:bodyPr>
          <a:lstStyle/>
          <a:p>
            <a:pPr algn="ctr">
              <a:defRPr/>
            </a:pPr>
            <a:r>
              <a:rPr lang="en-US" sz="3200" b="1" dirty="0">
                <a:solidFill>
                  <a:srgbClr val="006699"/>
                </a:solidFill>
                <a:latin typeface="Imprint MT Shadow" pitchFamily="82" charset="0"/>
                <a:ea typeface="+mn-ea"/>
              </a:rPr>
              <a:t>Showing and teaching others who Jesus really is, by the way we live, talk and act, should be our primary goal, even on our jobs.</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8" presetClass="entr" presetSubtype="0" accel="5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4"/>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4"/>
                                        </p:tgtEl>
                                        <p:attrNameLst>
                                          <p:attrName>ppt_y</p:attrName>
                                        </p:attrNameLst>
                                      </p:cBhvr>
                                      <p:tavLst>
                                        <p:tav tm="0">
                                          <p:val>
                                            <p:strVal val="#ppt_y"/>
                                          </p:val>
                                        </p:tav>
                                        <p:tav tm="100000">
                                          <p:val>
                                            <p:strVal val="#ppt_y"/>
                                          </p:val>
                                        </p:tav>
                                      </p:tavLst>
                                    </p:anim>
                                    <p:animEffect transition="in" filter="fade">
                                      <p:cBhvr>
                                        <p:cTn id="10" dur="1000"/>
                                        <p:tgtEl>
                                          <p:spTgt spid="4"/>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8" presetClass="entr" presetSubtype="0" accel="5000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5"/>
                                        </p:tgtEl>
                                        <p:attrNameLst>
                                          <p:attrName>ppt_y</p:attrName>
                                        </p:attrNameLst>
                                      </p:cBhvr>
                                      <p:tavLst>
                                        <p:tav tm="0">
                                          <p:val>
                                            <p:strVal val="#ppt_y"/>
                                          </p:val>
                                        </p:tav>
                                        <p:tav tm="100000">
                                          <p:val>
                                            <p:strVal val="#ppt_y"/>
                                          </p:val>
                                        </p:tav>
                                      </p:tavLst>
                                    </p:anim>
                                    <p:animEffect transition="in" filter="fade">
                                      <p:cBhvr>
                                        <p:cTn id="18"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239000" y="0"/>
            <a:ext cx="1905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 What is Christian Education</a:t>
            </a:r>
          </a:p>
        </p:txBody>
      </p:sp>
      <p:sp>
        <p:nvSpPr>
          <p:cNvPr id="4" name="Rectangle 3"/>
          <p:cNvSpPr/>
          <p:nvPr/>
        </p:nvSpPr>
        <p:spPr>
          <a:xfrm>
            <a:off x="304800" y="304800"/>
            <a:ext cx="8534400" cy="4524315"/>
          </a:xfrm>
          <a:prstGeom prst="rect">
            <a:avLst/>
          </a:prstGeom>
        </p:spPr>
        <p:txBody>
          <a:bodyPr>
            <a:spAutoFit/>
            <a:scene3d>
              <a:camera prst="orthographicFront"/>
              <a:lightRig rig="threePt" dir="t"/>
            </a:scene3d>
            <a:sp3d extrusionH="57150">
              <a:bevelT w="38100" h="38100"/>
            </a:sp3d>
          </a:bodyPr>
          <a:lstStyle/>
          <a:p>
            <a:pPr algn="ctr">
              <a:defRPr/>
            </a:pPr>
            <a:r>
              <a:rPr lang="en-US" sz="3200" b="1" i="1" dirty="0">
                <a:solidFill>
                  <a:srgbClr val="760076"/>
                </a:solidFill>
                <a:latin typeface="Imprint MT Shadow" pitchFamily="82" charset="0"/>
                <a:ea typeface="+mn-ea"/>
              </a:rPr>
              <a:t>“And Jesus came and spake unto them, saying, All power is given unto me in heaven and in earth.  Go ye therefore, and teach all nations, baptizing them in the name of the Father, and of the Son, and of the Holy Ghost; teaching them to observe all things whatsoever I have commanded you: and, lo, I am with you </a:t>
            </a:r>
            <a:r>
              <a:rPr lang="en-US" sz="3200" b="1" i="1" dirty="0" err="1">
                <a:solidFill>
                  <a:srgbClr val="760076"/>
                </a:solidFill>
                <a:latin typeface="Imprint MT Shadow" pitchFamily="82" charset="0"/>
                <a:ea typeface="+mn-ea"/>
              </a:rPr>
              <a:t>alway</a:t>
            </a:r>
            <a:r>
              <a:rPr lang="en-US" sz="3200" b="1" i="1" dirty="0">
                <a:solidFill>
                  <a:srgbClr val="760076"/>
                </a:solidFill>
                <a:latin typeface="Imprint MT Shadow" pitchFamily="82" charset="0"/>
                <a:ea typeface="+mn-ea"/>
              </a:rPr>
              <a:t>, even unto the end of the world.  Amen” (Matthew 28:18-20).</a:t>
            </a:r>
            <a:endParaRPr lang="en-US" sz="3200" b="1" dirty="0">
              <a:solidFill>
                <a:srgbClr val="760076"/>
              </a:solidFill>
              <a:latin typeface="Imprint MT Shadow" pitchFamily="82" charset="0"/>
              <a:ea typeface="+mn-ea"/>
            </a:endParaRPr>
          </a:p>
        </p:txBody>
      </p:sp>
      <p:sp>
        <p:nvSpPr>
          <p:cNvPr id="5" name="Rectangle 4"/>
          <p:cNvSpPr/>
          <p:nvPr/>
        </p:nvSpPr>
        <p:spPr>
          <a:xfrm>
            <a:off x="685800" y="5029200"/>
            <a:ext cx="78486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D24E04"/>
                </a:solidFill>
                <a:latin typeface="Imprint MT Shadow" pitchFamily="82" charset="0"/>
                <a:ea typeface="+mn-ea"/>
              </a:rPr>
              <a:t>Jesus not only gave His followers a promise, He told them how they could continue in the faith—even after He was gone. </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 What is Christian Education</a:t>
            </a:r>
          </a:p>
        </p:txBody>
      </p:sp>
      <p:sp>
        <p:nvSpPr>
          <p:cNvPr id="8195" name="Rectangle 3"/>
          <p:cNvSpPr>
            <a:spLocks noChangeArrowheads="1"/>
          </p:cNvSpPr>
          <p:nvPr/>
        </p:nvSpPr>
        <p:spPr bwMode="auto">
          <a:xfrm>
            <a:off x="152400" y="457200"/>
            <a:ext cx="7162800" cy="2554545"/>
          </a:xfrm>
          <a:prstGeom prst="rect">
            <a:avLst/>
          </a:prstGeom>
          <a:solidFill>
            <a:srgbClr val="FFFFCC"/>
          </a:solidFill>
          <a:ln w="9525">
            <a:noFill/>
            <a:miter lim="800000"/>
            <a:headEnd/>
            <a:tailEnd/>
          </a:ln>
          <a:effectLst/>
          <a:scene3d>
            <a:camera prst="orthographicFront"/>
            <a:lightRig rig="threePt" dir="t"/>
          </a:scene3d>
          <a:sp3d>
            <a:bevelT w="152400" h="50800" prst="softRound"/>
          </a:sp3d>
        </p:spPr>
        <p:txBody>
          <a:bodyPr anchor="ct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a:r>
              <a:rPr lang="ja-JP" altLang="en-US" sz="3200" b="1" i="1">
                <a:solidFill>
                  <a:srgbClr val="006699"/>
                </a:solidFill>
                <a:latin typeface="Imprint MT Shadow" charset="0"/>
                <a:cs typeface="Times New Roman" charset="0"/>
              </a:rPr>
              <a:t>“</a:t>
            </a:r>
            <a:r>
              <a:rPr lang="en-US" sz="3200" b="1" i="1">
                <a:solidFill>
                  <a:srgbClr val="006699"/>
                </a:solidFill>
                <a:latin typeface="Imprint MT Shadow" charset="0"/>
                <a:cs typeface="Times New Roman" charset="0"/>
              </a:rPr>
              <a:t>Then said Jesus to those Jews which believed on him, If ye continue in my word, then are ye my disciples indeed; And ye shall know the truth, and the truth shall make you free.</a:t>
            </a:r>
            <a:r>
              <a:rPr lang="ja-JP" altLang="en-US" sz="3200" b="1" i="1">
                <a:solidFill>
                  <a:srgbClr val="006699"/>
                </a:solidFill>
                <a:latin typeface="Imprint MT Shadow" charset="0"/>
                <a:cs typeface="Times New Roman" charset="0"/>
              </a:rPr>
              <a:t>”</a:t>
            </a:r>
            <a:r>
              <a:rPr lang="en-US" sz="3200" b="1" i="1">
                <a:solidFill>
                  <a:srgbClr val="006699"/>
                </a:solidFill>
                <a:latin typeface="Imprint MT Shadow" charset="0"/>
                <a:cs typeface="Times New Roman" charset="0"/>
              </a:rPr>
              <a:t> John 8:31-32</a:t>
            </a:r>
            <a:endParaRPr lang="en-US" sz="3200" b="1">
              <a:solidFill>
                <a:srgbClr val="006699"/>
              </a:solidFill>
              <a:latin typeface="Imprint MT Shadow" charset="0"/>
            </a:endParaRPr>
          </a:p>
        </p:txBody>
      </p:sp>
      <p:sp>
        <p:nvSpPr>
          <p:cNvPr id="4" name="Rectangle 3"/>
          <p:cNvSpPr/>
          <p:nvPr/>
        </p:nvSpPr>
        <p:spPr>
          <a:xfrm>
            <a:off x="1905000" y="3505200"/>
            <a:ext cx="6934200" cy="3046988"/>
          </a:xfrm>
          <a:prstGeom prst="rect">
            <a:avLst/>
          </a:prstGeom>
          <a:solidFill>
            <a:srgbClr val="006699"/>
          </a:solidFill>
          <a:scene3d>
            <a:camera prst="orthographicFront"/>
            <a:lightRig rig="threePt" dir="t"/>
          </a:scene3d>
          <a:sp3d>
            <a:bevelT w="152400" h="50800" prst="softRound"/>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3200" b="1">
                <a:solidFill>
                  <a:srgbClr val="FFFFCC"/>
                </a:solidFill>
                <a:latin typeface="Imprint MT Shadow" charset="0"/>
              </a:rPr>
              <a:t>When we continue in God</a:t>
            </a:r>
            <a:r>
              <a:rPr lang="ja-JP" altLang="en-US" sz="3200" b="1">
                <a:solidFill>
                  <a:srgbClr val="FFFFCC"/>
                </a:solidFill>
                <a:latin typeface="Imprint MT Shadow" charset="0"/>
              </a:rPr>
              <a:t>’</a:t>
            </a:r>
            <a:r>
              <a:rPr lang="en-US" sz="3200" b="1">
                <a:solidFill>
                  <a:srgbClr val="FFFFCC"/>
                </a:solidFill>
                <a:latin typeface="Imprint MT Shadow" charset="0"/>
              </a:rPr>
              <a:t>s Word, we learn more about Him.  In His Word we find the </a:t>
            </a:r>
            <a:r>
              <a:rPr lang="ja-JP" altLang="en-US" sz="3200" b="1">
                <a:solidFill>
                  <a:srgbClr val="FFFFCC"/>
                </a:solidFill>
                <a:latin typeface="Imprint MT Shadow" charset="0"/>
              </a:rPr>
              <a:t>“</a:t>
            </a:r>
            <a:r>
              <a:rPr lang="en-US" sz="3200" b="1">
                <a:solidFill>
                  <a:srgbClr val="FFFFCC"/>
                </a:solidFill>
                <a:latin typeface="Imprint MT Shadow" charset="0"/>
              </a:rPr>
              <a:t>food for our souls</a:t>
            </a:r>
            <a:r>
              <a:rPr lang="ja-JP" altLang="en-US" sz="3200" b="1">
                <a:solidFill>
                  <a:srgbClr val="FFFFCC"/>
                </a:solidFill>
                <a:latin typeface="Imprint MT Shadow" charset="0"/>
              </a:rPr>
              <a:t>”</a:t>
            </a:r>
            <a:r>
              <a:rPr lang="en-US" sz="3200" b="1">
                <a:solidFill>
                  <a:srgbClr val="FFFFCC"/>
                </a:solidFill>
                <a:latin typeface="Imprint MT Shadow" charset="0"/>
              </a:rPr>
              <a:t> that will help us </a:t>
            </a:r>
            <a:r>
              <a:rPr lang="ja-JP" altLang="en-US" sz="3200" b="1" i="1">
                <a:solidFill>
                  <a:srgbClr val="FFFFCC"/>
                </a:solidFill>
                <a:latin typeface="Imprint MT Shadow" charset="0"/>
              </a:rPr>
              <a:t>“</a:t>
            </a:r>
            <a:r>
              <a:rPr lang="en-US" sz="3200" b="1" i="1">
                <a:solidFill>
                  <a:srgbClr val="FFFFCC"/>
                </a:solidFill>
                <a:latin typeface="Imprint MT Shadow" charset="0"/>
              </a:rPr>
              <a:t> . . . grow in grace, and in the knowledge of our Lord and Savior Jesus Christ</a:t>
            </a:r>
            <a:r>
              <a:rPr lang="ja-JP" altLang="en-US" sz="3200" b="1" i="1">
                <a:solidFill>
                  <a:srgbClr val="FFFFCC"/>
                </a:solidFill>
                <a:latin typeface="Imprint MT Shadow" charset="0"/>
              </a:rPr>
              <a:t>”</a:t>
            </a:r>
            <a:r>
              <a:rPr lang="en-US" sz="3200" b="1">
                <a:solidFill>
                  <a:srgbClr val="FFFFCC"/>
                </a:solidFill>
                <a:latin typeface="Imprint MT Shadow" charset="0"/>
              </a:rPr>
              <a:t> (II Peter 3:18).</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8195"/>
                                        </p:tgtEl>
                                        <p:attrNameLst>
                                          <p:attrName>style.visibility</p:attrName>
                                        </p:attrNameLst>
                                      </p:cBhvr>
                                      <p:to>
                                        <p:strVal val="visible"/>
                                      </p:to>
                                    </p:set>
                                    <p:anim calcmode="lin" valueType="num">
                                      <p:cBhvr>
                                        <p:cTn id="7" dur="1000" fill="hold"/>
                                        <p:tgtEl>
                                          <p:spTgt spid="8195"/>
                                        </p:tgtEl>
                                        <p:attrNameLst>
                                          <p:attrName>ppt_x</p:attrName>
                                        </p:attrNameLst>
                                      </p:cBhvr>
                                      <p:tavLst>
                                        <p:tav tm="0">
                                          <p:val>
                                            <p:strVal val="#ppt_x-.2"/>
                                          </p:val>
                                        </p:tav>
                                        <p:tav tm="100000">
                                          <p:val>
                                            <p:strVal val="#ppt_x"/>
                                          </p:val>
                                        </p:tav>
                                      </p:tavLst>
                                    </p:anim>
                                    <p:anim calcmode="lin" valueType="num">
                                      <p:cBhvr>
                                        <p:cTn id="8" dur="1000" fill="hold"/>
                                        <p:tgtEl>
                                          <p:spTgt spid="8195"/>
                                        </p:tgtEl>
                                        <p:attrNameLst>
                                          <p:attrName>ppt_y</p:attrName>
                                        </p:attrNameLst>
                                      </p:cBhvr>
                                      <p:tavLst>
                                        <p:tav tm="0">
                                          <p:val>
                                            <p:strVal val="#ppt_y"/>
                                          </p:val>
                                        </p:tav>
                                        <p:tav tm="100000">
                                          <p:val>
                                            <p:strVal val="#ppt_y"/>
                                          </p:val>
                                        </p:tav>
                                      </p:tavLst>
                                    </p:anim>
                                    <p:animEffect transition="in" filter="wipe(right)" prLst="gradientSize: 0.1">
                                      <p:cBhvr>
                                        <p:cTn id="9" dur="1000"/>
                                        <p:tgtEl>
                                          <p:spTgt spid="819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ppt_x</p:attrName>
                                        </p:attrNameLst>
                                      </p:cBhvr>
                                      <p:tavLst>
                                        <p:tav tm="0">
                                          <p:val>
                                            <p:strVal val="#ppt_x-.2"/>
                                          </p:val>
                                        </p:tav>
                                        <p:tav tm="100000">
                                          <p:val>
                                            <p:strVal val="#ppt_x"/>
                                          </p:val>
                                        </p:tav>
                                      </p:tavLst>
                                    </p:anim>
                                    <p:anim calcmode="lin" valueType="num">
                                      <p:cBhvr>
                                        <p:cTn id="15"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239000" y="0"/>
            <a:ext cx="1905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 What is Christian Education</a:t>
            </a:r>
          </a:p>
        </p:txBody>
      </p:sp>
      <p:sp>
        <p:nvSpPr>
          <p:cNvPr id="4" name="Rectangle 3"/>
          <p:cNvSpPr/>
          <p:nvPr/>
        </p:nvSpPr>
        <p:spPr>
          <a:xfrm>
            <a:off x="0" y="304800"/>
            <a:ext cx="7086600" cy="1569660"/>
          </a:xfrm>
          <a:prstGeom prst="rect">
            <a:avLst/>
          </a:prstGeom>
        </p:spPr>
        <p:txBody>
          <a:bodyPr>
            <a:spAutoFit/>
            <a:scene3d>
              <a:camera prst="orthographicFront"/>
              <a:lightRig rig="threePt" dir="t"/>
            </a:scene3d>
            <a:sp3d extrusionH="57150">
              <a:bevelT w="38100" h="38100"/>
            </a:sp3d>
          </a:bodyPr>
          <a:lstStyle/>
          <a:p>
            <a:pPr>
              <a:defRPr/>
            </a:pPr>
            <a:r>
              <a:rPr lang="en-US" sz="3200" b="1" dirty="0">
                <a:solidFill>
                  <a:srgbClr val="006699"/>
                </a:solidFill>
                <a:latin typeface="Imprint MT Shadow" pitchFamily="82" charset="0"/>
                <a:ea typeface="+mn-ea"/>
              </a:rPr>
              <a:t>As we grow in our knowledge of God and His ways, it becomes easier to recognize the lies of the devil.</a:t>
            </a:r>
          </a:p>
        </p:txBody>
      </p:sp>
      <p:sp>
        <p:nvSpPr>
          <p:cNvPr id="5" name="Rectangle 4"/>
          <p:cNvSpPr/>
          <p:nvPr/>
        </p:nvSpPr>
        <p:spPr>
          <a:xfrm>
            <a:off x="762000" y="2286000"/>
            <a:ext cx="7086600" cy="2062103"/>
          </a:xfrm>
          <a:prstGeom prst="rect">
            <a:avLst/>
          </a:prstGeom>
        </p:spPr>
        <p:txBody>
          <a:bodyPr>
            <a:spAutoFit/>
            <a:scene3d>
              <a:camera prst="orthographicFront"/>
              <a:lightRig rig="threePt" dir="t"/>
            </a:scene3d>
            <a:sp3d extrusionH="57150">
              <a:bevelT w="38100" h="38100"/>
            </a:sp3d>
          </a:bodyPr>
          <a:lstStyle/>
          <a:p>
            <a:pPr>
              <a:defRPr/>
            </a:pPr>
            <a:r>
              <a:rPr lang="en-US" sz="3200" b="1" dirty="0">
                <a:solidFill>
                  <a:srgbClr val="D24E04"/>
                </a:solidFill>
                <a:latin typeface="Imprint MT Shadow" pitchFamily="82" charset="0"/>
                <a:ea typeface="+mn-ea"/>
              </a:rPr>
              <a:t>As we continue in God’s Word, we become more like Him.  The more we read and study, the more we understand God’s plan for our lives. </a:t>
            </a:r>
          </a:p>
        </p:txBody>
      </p:sp>
      <p:sp>
        <p:nvSpPr>
          <p:cNvPr id="6" name="Rectangle 5"/>
          <p:cNvSpPr/>
          <p:nvPr/>
        </p:nvSpPr>
        <p:spPr>
          <a:xfrm>
            <a:off x="2438400" y="4795897"/>
            <a:ext cx="6705600" cy="2062103"/>
          </a:xfrm>
          <a:prstGeom prst="rect">
            <a:avLst/>
          </a:prstGeom>
        </p:spPr>
        <p:txBody>
          <a:bodyPr>
            <a:spAutoFit/>
            <a:scene3d>
              <a:camera prst="orthographicFront"/>
              <a:lightRig rig="threePt" dir="t"/>
            </a:scene3d>
            <a:sp3d extrusionH="57150">
              <a:bevelT w="38100" h="38100"/>
            </a:sp3d>
          </a:bodyPr>
          <a:lstStyle/>
          <a:p>
            <a:pPr>
              <a:defRPr/>
            </a:pPr>
            <a:r>
              <a:rPr lang="en-US" sz="3200" b="1" dirty="0">
                <a:solidFill>
                  <a:srgbClr val="760076"/>
                </a:solidFill>
                <a:latin typeface="Imprint MT Shadow" pitchFamily="82" charset="0"/>
                <a:ea typeface="+mn-ea"/>
              </a:rPr>
              <a:t>God’s love and redemption become clearer with every lesson we learn, and it becomes easier to trust Him with our daily lives.</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from="(-#ppt_w/2)" to="(#ppt_x)" calcmode="lin" valueType="num">
                                      <p:cBhvr>
                                        <p:cTn id="15" dur="600" fill="hold">
                                          <p:stCondLst>
                                            <p:cond delay="0"/>
                                          </p:stCondLst>
                                        </p:cTn>
                                        <p:tgtEl>
                                          <p:spTgt spid="5"/>
                                        </p:tgtEl>
                                        <p:attrNameLst>
                                          <p:attrName>ppt_x</p:attrName>
                                        </p:attrNameLst>
                                      </p:cBhvr>
                                    </p:anim>
                                    <p:anim from="0" to="-1.0" calcmode="lin" valueType="num">
                                      <p:cBhvr>
                                        <p:cTn id="16" dur="200" decel="50000" autoRev="1" fill="hold">
                                          <p:stCondLst>
                                            <p:cond delay="600"/>
                                          </p:stCondLst>
                                        </p:cTn>
                                        <p:tgtEl>
                                          <p:spTgt spid="5"/>
                                        </p:tgtEl>
                                        <p:attrNameLst>
                                          <p:attrName>xshear</p:attrName>
                                        </p:attrNameLst>
                                      </p:cBhvr>
                                    </p:anim>
                                    <p:animScale>
                                      <p:cBhvr>
                                        <p:cTn id="17" dur="200" decel="100000" autoRev="1" fill="hold">
                                          <p:stCondLst>
                                            <p:cond delay="600"/>
                                          </p:stCondLst>
                                        </p:cTn>
                                        <p:tgtEl>
                                          <p:spTgt spid="5"/>
                                        </p:tgtEl>
                                      </p:cBhvr>
                                      <p:from x="100000" y="100000"/>
                                      <p:to x="80000" y="100000"/>
                                    </p:animScale>
                                    <p:anim by="(#ppt_h/3+#ppt_w*0.1)" calcmode="lin" valueType="num">
                                      <p:cBhvr additive="sum">
                                        <p:cTn id="18" dur="200" decel="100000" autoRev="1" fill="hold">
                                          <p:stCondLst>
                                            <p:cond delay="600"/>
                                          </p:stCondLst>
                                        </p:cTn>
                                        <p:tgtEl>
                                          <p:spTgt spid="5"/>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 from="(-#ppt_w/2)" to="(#ppt_x)" calcmode="lin" valueType="num">
                                      <p:cBhvr>
                                        <p:cTn id="23" dur="600" fill="hold">
                                          <p:stCondLst>
                                            <p:cond delay="0"/>
                                          </p:stCondLst>
                                        </p:cTn>
                                        <p:tgtEl>
                                          <p:spTgt spid="6"/>
                                        </p:tgtEl>
                                        <p:attrNameLst>
                                          <p:attrName>ppt_x</p:attrName>
                                        </p:attrNameLst>
                                      </p:cBhvr>
                                    </p:anim>
                                    <p:anim from="0" to="-1.0" calcmode="lin" valueType="num">
                                      <p:cBhvr>
                                        <p:cTn id="24" dur="200" decel="50000" autoRev="1" fill="hold">
                                          <p:stCondLst>
                                            <p:cond delay="600"/>
                                          </p:stCondLst>
                                        </p:cTn>
                                        <p:tgtEl>
                                          <p:spTgt spid="6"/>
                                        </p:tgtEl>
                                        <p:attrNameLst>
                                          <p:attrName>xshear</p:attrName>
                                        </p:attrNameLst>
                                      </p:cBhvr>
                                    </p:anim>
                                    <p:animScale>
                                      <p:cBhvr>
                                        <p:cTn id="25" dur="200" decel="100000" autoRev="1" fill="hold">
                                          <p:stCondLst>
                                            <p:cond delay="600"/>
                                          </p:stCondLst>
                                        </p:cTn>
                                        <p:tgtEl>
                                          <p:spTgt spid="6"/>
                                        </p:tgtEl>
                                      </p:cBhvr>
                                      <p:from x="100000" y="100000"/>
                                      <p:to x="80000" y="100000"/>
                                    </p:animScale>
                                    <p:anim by="(#ppt_h/3+#ppt_w*0.1)" calcmode="lin" valueType="num">
                                      <p:cBhvr additive="sum">
                                        <p:cTn id="26" dur="200" decel="100000" autoRev="1" fill="hold">
                                          <p:stCondLst>
                                            <p:cond delay="600"/>
                                          </p:stCondLst>
                                        </p:cTn>
                                        <p:tgtEl>
                                          <p:spTgt spid="6"/>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 What is Christian Education</a:t>
            </a:r>
          </a:p>
        </p:txBody>
      </p:sp>
      <p:sp>
        <p:nvSpPr>
          <p:cNvPr id="4" name="Rectangle 3"/>
          <p:cNvSpPr/>
          <p:nvPr/>
        </p:nvSpPr>
        <p:spPr>
          <a:xfrm>
            <a:off x="0" y="152400"/>
            <a:ext cx="7010400" cy="2062103"/>
          </a:xfrm>
          <a:prstGeom prst="rect">
            <a:avLst/>
          </a:prstGeom>
          <a:solidFill>
            <a:srgbClr val="EDC727">
              <a:alpha val="85000"/>
            </a:srgbClr>
          </a:solidFill>
          <a:scene3d>
            <a:camera prst="orthographicFront"/>
            <a:lightRig rig="threePt" dir="t"/>
          </a:scene3d>
          <a:sp3d>
            <a:bevelT/>
          </a:sp3d>
        </p:spPr>
        <p:txBody>
          <a:bodyPr>
            <a:spAutoFit/>
            <a:sp3d extrusionH="57150">
              <a:bevelT w="38100" h="38100"/>
            </a:sp3d>
          </a:bodyPr>
          <a:lstStyle/>
          <a:p>
            <a:pPr algn="ctr">
              <a:defRPr/>
            </a:pPr>
            <a:r>
              <a:rPr lang="en-US" sz="3200" b="1" dirty="0">
                <a:solidFill>
                  <a:srgbClr val="760076"/>
                </a:solidFill>
                <a:latin typeface="Imprint MT Shadow" pitchFamily="82" charset="0"/>
                <a:ea typeface="+mn-ea"/>
              </a:rPr>
              <a:t>The Apostle Peter, (the one with the keys to God’s kingdom), spoke on the Day of Pentecost, when the first church was born.</a:t>
            </a:r>
          </a:p>
        </p:txBody>
      </p:sp>
      <p:sp>
        <p:nvSpPr>
          <p:cNvPr id="5" name="Rectangle 4"/>
          <p:cNvSpPr/>
          <p:nvPr/>
        </p:nvSpPr>
        <p:spPr>
          <a:xfrm>
            <a:off x="1524000" y="2438400"/>
            <a:ext cx="5943600" cy="2062103"/>
          </a:xfrm>
          <a:prstGeom prst="rect">
            <a:avLst/>
          </a:prstGeom>
          <a:solidFill>
            <a:srgbClr val="760076">
              <a:alpha val="85000"/>
            </a:srgbClr>
          </a:solidFill>
          <a:scene3d>
            <a:camera prst="orthographicFront"/>
            <a:lightRig rig="threePt" dir="t"/>
          </a:scene3d>
          <a:sp3d>
            <a:bevelT/>
          </a:sp3d>
        </p:spPr>
        <p:txBody>
          <a:bodyPr>
            <a:spAutoFit/>
            <a:sp3d/>
          </a:bodyPr>
          <a:lstStyle/>
          <a:p>
            <a:pPr algn="ctr">
              <a:defRPr/>
            </a:pPr>
            <a:r>
              <a:rPr lang="en-US" sz="3200" b="1" dirty="0">
                <a:solidFill>
                  <a:srgbClr val="EDC727"/>
                </a:solidFill>
                <a:latin typeface="Imprint MT Shadow" pitchFamily="82" charset="0"/>
                <a:ea typeface="+mn-ea"/>
              </a:rPr>
              <a:t>Peter was obeying that “great commission” given by Jesus to “teach all nations” just before He ascended into heaven.</a:t>
            </a:r>
          </a:p>
        </p:txBody>
      </p:sp>
      <p:sp>
        <p:nvSpPr>
          <p:cNvPr id="6" name="Rectangle 5"/>
          <p:cNvSpPr/>
          <p:nvPr/>
        </p:nvSpPr>
        <p:spPr>
          <a:xfrm>
            <a:off x="2286000" y="4724400"/>
            <a:ext cx="6858000" cy="2062103"/>
          </a:xfrm>
          <a:prstGeom prst="rect">
            <a:avLst/>
          </a:prstGeom>
          <a:solidFill>
            <a:srgbClr val="EDC727">
              <a:alpha val="85000"/>
            </a:srgbClr>
          </a:solidFill>
          <a:scene3d>
            <a:camera prst="orthographicFront"/>
            <a:lightRig rig="threePt" dir="t"/>
          </a:scene3d>
          <a:sp3d>
            <a:bevelT/>
          </a:sp3d>
        </p:spPr>
        <p:txBody>
          <a:bodyPr>
            <a:spAutoFit/>
            <a:sp3d extrusionH="57150">
              <a:bevelT w="38100" h="38100"/>
            </a:sp3d>
          </a:bodyPr>
          <a:lstStyle/>
          <a:p>
            <a:pPr algn="ctr">
              <a:defRPr/>
            </a:pPr>
            <a:r>
              <a:rPr lang="en-US" sz="3200" b="1" dirty="0">
                <a:solidFill>
                  <a:srgbClr val="760076"/>
                </a:solidFill>
                <a:latin typeface="Imprint MT Shadow" pitchFamily="82" charset="0"/>
                <a:ea typeface="+mn-ea"/>
              </a:rPr>
              <a:t>The audience was made of representatives from all over the known world, and their question was: “What shall we do?”(Acts 2:37).</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9" presetClass="entr" presetSubtype="0" accel="10000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6"/>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6"/>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239000" y="0"/>
            <a:ext cx="1905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 What is Christian Education</a:t>
            </a:r>
          </a:p>
        </p:txBody>
      </p:sp>
      <p:sp>
        <p:nvSpPr>
          <p:cNvPr id="11267" name="Rectangle 3"/>
          <p:cNvSpPr>
            <a:spLocks noChangeArrowheads="1"/>
          </p:cNvSpPr>
          <p:nvPr/>
        </p:nvSpPr>
        <p:spPr bwMode="auto">
          <a:xfrm>
            <a:off x="152400" y="228600"/>
            <a:ext cx="7315200" cy="4031873"/>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200" b="1" i="1" dirty="0">
                <a:solidFill>
                  <a:srgbClr val="006699"/>
                </a:solidFill>
                <a:latin typeface="Imprint MT Shadow" pitchFamily="82" charset="0"/>
                <a:ea typeface="Times New Roman" pitchFamily="18" charset="0"/>
                <a:cs typeface="Times New Roman" pitchFamily="18" charset="0"/>
              </a:rPr>
              <a:t>“Then Peter said unto them, Repent, and be baptized every one of you in the name of Jesus Christ for the remission of sins, and ye shall receive the gift of the Holy Ghost.  For the promise is unto you, and to your children, and to all that are afar off, even as many as the Lord our God shall call”</a:t>
            </a:r>
            <a:r>
              <a:rPr lang="en-US" sz="3200" b="1" dirty="0">
                <a:solidFill>
                  <a:srgbClr val="006699"/>
                </a:solidFill>
                <a:latin typeface="Imprint MT Shadow" pitchFamily="82" charset="0"/>
                <a:ea typeface="Times New Roman" pitchFamily="18" charset="0"/>
                <a:cs typeface="Times New Roman" pitchFamily="18" charset="0"/>
              </a:rPr>
              <a:t> (Acts 2:38-39).</a:t>
            </a:r>
            <a:endParaRPr lang="en-US" sz="3200" b="1" dirty="0">
              <a:solidFill>
                <a:srgbClr val="006699"/>
              </a:solidFill>
              <a:latin typeface="Imprint MT Shadow" pitchFamily="82" charset="0"/>
              <a:ea typeface="+mn-ea"/>
            </a:endParaRPr>
          </a:p>
        </p:txBody>
      </p:sp>
      <p:sp>
        <p:nvSpPr>
          <p:cNvPr id="4" name="Rectangle 3"/>
          <p:cNvSpPr>
            <a:spLocks noChangeArrowheads="1"/>
          </p:cNvSpPr>
          <p:nvPr/>
        </p:nvSpPr>
        <p:spPr bwMode="auto">
          <a:xfrm>
            <a:off x="4343400" y="4876800"/>
            <a:ext cx="4572000"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600" b="1">
                <a:solidFill>
                  <a:srgbClr val="FFFFCC"/>
                </a:solidFill>
                <a:latin typeface="Imprint MT Shadow" charset="0"/>
              </a:rPr>
              <a:t>Notice that Peter was not just talking to those present.</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nodeType="clickEffect">
                                  <p:stCondLst>
                                    <p:cond delay="0"/>
                                  </p:stCondLst>
                                  <p:childTnLst>
                                    <p:set>
                                      <p:cBhvr>
                                        <p:cTn id="6" dur="1" fill="hold">
                                          <p:stCondLst>
                                            <p:cond delay="0"/>
                                          </p:stCondLst>
                                        </p:cTn>
                                        <p:tgtEl>
                                          <p:spTgt spid="11267"/>
                                        </p:tgtEl>
                                        <p:attrNameLst>
                                          <p:attrName>style.visibility</p:attrName>
                                        </p:attrNameLst>
                                      </p:cBhvr>
                                      <p:to>
                                        <p:strVal val="visible"/>
                                      </p:to>
                                    </p:set>
                                    <p:animEffect transition="in" filter="plus(in)">
                                      <p:cBhvr>
                                        <p:cTn id="7" dur="1000"/>
                                        <p:tgtEl>
                                          <p:spTgt spid="1126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plus(in)">
                                      <p:cBhvr>
                                        <p:cTn id="12"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eye_bee_see">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eye_bee_see</Template>
  <TotalTime>1862</TotalTime>
  <Words>1815</Words>
  <Application>Microsoft Macintosh PowerPoint</Application>
  <PresentationFormat>On-screen Show (4:3)</PresentationFormat>
  <Paragraphs>76</Paragraphs>
  <Slides>21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Times New Roman</vt:lpstr>
      <vt:lpstr>Calibri</vt:lpstr>
      <vt:lpstr>Imprint MT Shadow</vt:lpstr>
      <vt:lpstr>eye_bee_see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10</cp:revision>
  <dcterms:created xsi:type="dcterms:W3CDTF">2012-12-05T20:28:09Z</dcterms:created>
  <dcterms:modified xsi:type="dcterms:W3CDTF">2018-02-16T21:38:12Z</dcterms:modified>
</cp:coreProperties>
</file>