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75" r:id="rId6"/>
    <p:sldId id="266" r:id="rId7"/>
    <p:sldId id="276" r:id="rId8"/>
    <p:sldId id="267" r:id="rId9"/>
    <p:sldId id="274" r:id="rId10"/>
    <p:sldId id="265" r:id="rId11"/>
    <p:sldId id="277" r:id="rId12"/>
    <p:sldId id="264" r:id="rId13"/>
    <p:sldId id="278" r:id="rId14"/>
    <p:sldId id="263" r:id="rId15"/>
    <p:sldId id="279" r:id="rId16"/>
    <p:sldId id="268" r:id="rId17"/>
    <p:sldId id="280" r:id="rId18"/>
    <p:sldId id="262"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Arial" charset="0"/>
      </a:defRPr>
    </a:lvl1pPr>
    <a:lvl2pPr marL="457200" algn="l" rtl="0" fontAlgn="base">
      <a:spcBef>
        <a:spcPct val="0"/>
      </a:spcBef>
      <a:spcAft>
        <a:spcPct val="0"/>
      </a:spcAft>
      <a:defRPr kern="1200">
        <a:solidFill>
          <a:schemeClr val="tx1"/>
        </a:solidFill>
        <a:latin typeface="Arial" charset="0"/>
        <a:ea typeface="ＭＳ Ｐゴシック" charset="0"/>
        <a:cs typeface="Arial" charset="0"/>
      </a:defRPr>
    </a:lvl2pPr>
    <a:lvl3pPr marL="914400" algn="l" rtl="0" fontAlgn="base">
      <a:spcBef>
        <a:spcPct val="0"/>
      </a:spcBef>
      <a:spcAft>
        <a:spcPct val="0"/>
      </a:spcAft>
      <a:defRPr kern="1200">
        <a:solidFill>
          <a:schemeClr val="tx1"/>
        </a:solidFill>
        <a:latin typeface="Arial" charset="0"/>
        <a:ea typeface="ＭＳ Ｐゴシック" charset="0"/>
        <a:cs typeface="Arial" charset="0"/>
      </a:defRPr>
    </a:lvl3pPr>
    <a:lvl4pPr marL="1371600" algn="l" rtl="0" fontAlgn="base">
      <a:spcBef>
        <a:spcPct val="0"/>
      </a:spcBef>
      <a:spcAft>
        <a:spcPct val="0"/>
      </a:spcAft>
      <a:defRPr kern="1200">
        <a:solidFill>
          <a:schemeClr val="tx1"/>
        </a:solidFill>
        <a:latin typeface="Arial" charset="0"/>
        <a:ea typeface="ＭＳ Ｐゴシック" charset="0"/>
        <a:cs typeface="Arial" charset="0"/>
      </a:defRPr>
    </a:lvl4pPr>
    <a:lvl5pPr marL="1828800" algn="l" rtl="0" fontAlgn="base">
      <a:spcBef>
        <a:spcPct val="0"/>
      </a:spcBef>
      <a:spcAft>
        <a:spcPct val="0"/>
      </a:spcAft>
      <a:defRPr kern="1200">
        <a:solidFill>
          <a:schemeClr val="tx1"/>
        </a:solidFill>
        <a:latin typeface="Arial" charset="0"/>
        <a:ea typeface="ＭＳ Ｐゴシック" charset="0"/>
        <a:cs typeface="Arial" charset="0"/>
      </a:defRPr>
    </a:lvl5pPr>
    <a:lvl6pPr marL="2286000" algn="l" defTabSz="457200" rtl="0" eaLnBrk="1" latinLnBrk="0" hangingPunct="1">
      <a:defRPr kern="1200">
        <a:solidFill>
          <a:schemeClr val="tx1"/>
        </a:solidFill>
        <a:latin typeface="Arial" charset="0"/>
        <a:ea typeface="ＭＳ Ｐゴシック" charset="0"/>
        <a:cs typeface="Arial" charset="0"/>
      </a:defRPr>
    </a:lvl6pPr>
    <a:lvl7pPr marL="2743200" algn="l" defTabSz="457200" rtl="0" eaLnBrk="1" latinLnBrk="0" hangingPunct="1">
      <a:defRPr kern="1200">
        <a:solidFill>
          <a:schemeClr val="tx1"/>
        </a:solidFill>
        <a:latin typeface="Arial" charset="0"/>
        <a:ea typeface="ＭＳ Ｐゴシック" charset="0"/>
        <a:cs typeface="Arial" charset="0"/>
      </a:defRPr>
    </a:lvl7pPr>
    <a:lvl8pPr marL="3200400" algn="l" defTabSz="457200" rtl="0" eaLnBrk="1" latinLnBrk="0" hangingPunct="1">
      <a:defRPr kern="1200">
        <a:solidFill>
          <a:schemeClr val="tx1"/>
        </a:solidFill>
        <a:latin typeface="Arial" charset="0"/>
        <a:ea typeface="ＭＳ Ｐゴシック" charset="0"/>
        <a:cs typeface="Arial" charset="0"/>
      </a:defRPr>
    </a:lvl8pPr>
    <a:lvl9pPr marL="3657600" algn="l" defTabSz="457200" rtl="0" eaLnBrk="1" latinLnBrk="0" hangingPunct="1">
      <a:defRPr kern="1200">
        <a:solidFill>
          <a:schemeClr val="tx1"/>
        </a:solidFill>
        <a:latin typeface="Arial" charset="0"/>
        <a:ea typeface="ＭＳ Ｐゴシック"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0076"/>
    <a:srgbClr val="D24E04"/>
    <a:srgbClr val="0070A2"/>
    <a:srgbClr val="CE7908"/>
    <a:srgbClr val="EDC727"/>
    <a:srgbClr val="FFFFCC"/>
    <a:srgbClr val="006699"/>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69" d="100"/>
          <a:sy n="69" d="100"/>
        </p:scale>
        <p:origin x="-96" y="-33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429000"/>
            <a:ext cx="8153400" cy="1066800"/>
          </a:xfrm>
        </p:spPr>
        <p:txBody>
          <a:bodyPr/>
          <a:lstStyle>
            <a:lvl1pPr>
              <a:defRPr sz="4800" b="1">
                <a:solidFill>
                  <a:srgbClr val="FFE173"/>
                </a:solidFill>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52400" y="4495800"/>
            <a:ext cx="5257800" cy="685800"/>
          </a:xfrm>
        </p:spPr>
        <p:txBody>
          <a:bodyPr/>
          <a:lstStyle>
            <a:lvl1pPr marL="0" indent="0">
              <a:buFontTx/>
              <a:buNone/>
              <a:defRPr>
                <a:solidFill>
                  <a:schemeClr val="bg1"/>
                </a:solidFill>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BB02C31B-E2BD-5744-94D7-B3AA1448566E}" type="slidenum">
              <a:rPr lang="en-US"/>
              <a:pPr/>
              <a:t>‹#›</a:t>
            </a:fld>
            <a:endParaRPr lang="en-US"/>
          </a:p>
        </p:txBody>
      </p:sp>
    </p:spTree>
    <p:extLst>
      <p:ext uri="{BB962C8B-B14F-4D97-AF65-F5344CB8AC3E}">
        <p14:creationId xmlns:p14="http://schemas.microsoft.com/office/powerpoint/2010/main" val="2018696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5C5C49E-17A2-F34A-859E-B053A20DE926}" type="slidenum">
              <a:rPr lang="en-US"/>
              <a:pPr/>
              <a:t>‹#›</a:t>
            </a:fld>
            <a:endParaRPr lang="en-US"/>
          </a:p>
        </p:txBody>
      </p:sp>
    </p:spTree>
    <p:extLst>
      <p:ext uri="{BB962C8B-B14F-4D97-AF65-F5344CB8AC3E}">
        <p14:creationId xmlns:p14="http://schemas.microsoft.com/office/powerpoint/2010/main" val="407069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0"/>
            <a:ext cx="20574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198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1200751-C5F0-8242-A72A-F0F76D766479}" type="slidenum">
              <a:rPr lang="en-US"/>
              <a:pPr/>
              <a:t>‹#›</a:t>
            </a:fld>
            <a:endParaRPr lang="en-US"/>
          </a:p>
        </p:txBody>
      </p:sp>
    </p:spTree>
    <p:extLst>
      <p:ext uri="{BB962C8B-B14F-4D97-AF65-F5344CB8AC3E}">
        <p14:creationId xmlns:p14="http://schemas.microsoft.com/office/powerpoint/2010/main" val="3113974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EB37B577-E6C9-F74C-9E8B-D7A1980B6742}" type="slidenum">
              <a:rPr lang="en-US"/>
              <a:pPr/>
              <a:t>‹#›</a:t>
            </a:fld>
            <a:endParaRPr lang="en-US"/>
          </a:p>
        </p:txBody>
      </p:sp>
    </p:spTree>
    <p:extLst>
      <p:ext uri="{BB962C8B-B14F-4D97-AF65-F5344CB8AC3E}">
        <p14:creationId xmlns:p14="http://schemas.microsoft.com/office/powerpoint/2010/main" val="4102830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81E92A3-18BC-B944-A49F-845673A8350B}" type="slidenum">
              <a:rPr lang="en-US"/>
              <a:pPr/>
              <a:t>‹#›</a:t>
            </a:fld>
            <a:endParaRPr lang="en-US"/>
          </a:p>
        </p:txBody>
      </p:sp>
    </p:spTree>
    <p:extLst>
      <p:ext uri="{BB962C8B-B14F-4D97-AF65-F5344CB8AC3E}">
        <p14:creationId xmlns:p14="http://schemas.microsoft.com/office/powerpoint/2010/main" val="3636630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1B4779F-16F8-1449-82BD-0FACDF9ED32D}" type="slidenum">
              <a:rPr lang="en-US"/>
              <a:pPr/>
              <a:t>‹#›</a:t>
            </a:fld>
            <a:endParaRPr lang="en-US"/>
          </a:p>
        </p:txBody>
      </p:sp>
    </p:spTree>
    <p:extLst>
      <p:ext uri="{BB962C8B-B14F-4D97-AF65-F5344CB8AC3E}">
        <p14:creationId xmlns:p14="http://schemas.microsoft.com/office/powerpoint/2010/main" val="2459917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E9B01482-7ED0-C147-ACE8-3E23556240D4}" type="slidenum">
              <a:rPr lang="en-US"/>
              <a:pPr/>
              <a:t>‹#›</a:t>
            </a:fld>
            <a:endParaRPr lang="en-US"/>
          </a:p>
        </p:txBody>
      </p:sp>
    </p:spTree>
    <p:extLst>
      <p:ext uri="{BB962C8B-B14F-4D97-AF65-F5344CB8AC3E}">
        <p14:creationId xmlns:p14="http://schemas.microsoft.com/office/powerpoint/2010/main" val="1647066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FF499D99-0EB6-C14A-B299-86C780693B59}" type="slidenum">
              <a:rPr lang="en-US"/>
              <a:pPr/>
              <a:t>‹#›</a:t>
            </a:fld>
            <a:endParaRPr lang="en-US"/>
          </a:p>
        </p:txBody>
      </p:sp>
    </p:spTree>
    <p:extLst>
      <p:ext uri="{BB962C8B-B14F-4D97-AF65-F5344CB8AC3E}">
        <p14:creationId xmlns:p14="http://schemas.microsoft.com/office/powerpoint/2010/main" val="1069850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AAF3D838-A51C-8246-845D-2B1A7558DDA2}" type="slidenum">
              <a:rPr lang="en-US"/>
              <a:pPr/>
              <a:t>‹#›</a:t>
            </a:fld>
            <a:endParaRPr lang="en-US"/>
          </a:p>
        </p:txBody>
      </p:sp>
    </p:spTree>
    <p:extLst>
      <p:ext uri="{BB962C8B-B14F-4D97-AF65-F5344CB8AC3E}">
        <p14:creationId xmlns:p14="http://schemas.microsoft.com/office/powerpoint/2010/main" val="3995505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E6D2F9F-8E5E-C543-AAF7-2BB693186646}" type="slidenum">
              <a:rPr lang="en-US"/>
              <a:pPr/>
              <a:t>‹#›</a:t>
            </a:fld>
            <a:endParaRPr lang="en-US"/>
          </a:p>
        </p:txBody>
      </p:sp>
    </p:spTree>
    <p:extLst>
      <p:ext uri="{BB962C8B-B14F-4D97-AF65-F5344CB8AC3E}">
        <p14:creationId xmlns:p14="http://schemas.microsoft.com/office/powerpoint/2010/main" val="24937181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510B33D6-8AFD-5444-A1DB-462B90D66D8E}" type="slidenum">
              <a:rPr lang="en-US"/>
              <a:pPr/>
              <a:t>‹#›</a:t>
            </a:fld>
            <a:endParaRPr lang="en-US"/>
          </a:p>
        </p:txBody>
      </p:sp>
    </p:spTree>
    <p:extLst>
      <p:ext uri="{BB962C8B-B14F-4D97-AF65-F5344CB8AC3E}">
        <p14:creationId xmlns:p14="http://schemas.microsoft.com/office/powerpoint/2010/main" val="41451252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32DFF17-701B-F74C-A770-8DB34FD2DC9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4000">
          <a:solidFill>
            <a:srgbClr val="336699"/>
          </a:solidFill>
          <a:latin typeface="+mj-lt"/>
          <a:ea typeface="ＭＳ Ｐゴシック" charset="0"/>
          <a:cs typeface="+mj-cs"/>
        </a:defRPr>
      </a:lvl1pPr>
      <a:lvl2pPr algn="l" rtl="0" eaLnBrk="0" fontAlgn="base" hangingPunct="0">
        <a:spcBef>
          <a:spcPct val="0"/>
        </a:spcBef>
        <a:spcAft>
          <a:spcPct val="0"/>
        </a:spcAft>
        <a:defRPr sz="4000">
          <a:solidFill>
            <a:srgbClr val="336699"/>
          </a:solidFill>
          <a:latin typeface="Times New Roman" pitchFamily="18" charset="0"/>
          <a:ea typeface="ＭＳ Ｐゴシック" charset="0"/>
        </a:defRPr>
      </a:lvl2pPr>
      <a:lvl3pPr algn="l" rtl="0" eaLnBrk="0" fontAlgn="base" hangingPunct="0">
        <a:spcBef>
          <a:spcPct val="0"/>
        </a:spcBef>
        <a:spcAft>
          <a:spcPct val="0"/>
        </a:spcAft>
        <a:defRPr sz="4000">
          <a:solidFill>
            <a:srgbClr val="336699"/>
          </a:solidFill>
          <a:latin typeface="Times New Roman" pitchFamily="18" charset="0"/>
          <a:ea typeface="ＭＳ Ｐゴシック" charset="0"/>
        </a:defRPr>
      </a:lvl3pPr>
      <a:lvl4pPr algn="l" rtl="0" eaLnBrk="0" fontAlgn="base" hangingPunct="0">
        <a:spcBef>
          <a:spcPct val="0"/>
        </a:spcBef>
        <a:spcAft>
          <a:spcPct val="0"/>
        </a:spcAft>
        <a:defRPr sz="4000">
          <a:solidFill>
            <a:srgbClr val="336699"/>
          </a:solidFill>
          <a:latin typeface="Times New Roman" pitchFamily="18" charset="0"/>
          <a:ea typeface="ＭＳ Ｐゴシック" charset="0"/>
        </a:defRPr>
      </a:lvl4pPr>
      <a:lvl5pPr algn="l" rtl="0" eaLnBrk="0" fontAlgn="base" hangingPunct="0">
        <a:spcBef>
          <a:spcPct val="0"/>
        </a:spcBef>
        <a:spcAft>
          <a:spcPct val="0"/>
        </a:spcAft>
        <a:defRPr sz="4000">
          <a:solidFill>
            <a:srgbClr val="336699"/>
          </a:solidFill>
          <a:latin typeface="Times New Roman" pitchFamily="18" charset="0"/>
          <a:ea typeface="ＭＳ Ｐゴシック" charset="0"/>
        </a:defRPr>
      </a:lvl5pPr>
      <a:lvl6pPr marL="457200" algn="l" rtl="0" eaLnBrk="1" fontAlgn="base" hangingPunct="1">
        <a:spcBef>
          <a:spcPct val="0"/>
        </a:spcBef>
        <a:spcAft>
          <a:spcPct val="0"/>
        </a:spcAft>
        <a:defRPr sz="4000">
          <a:solidFill>
            <a:srgbClr val="336699"/>
          </a:solidFill>
          <a:latin typeface="Times New Roman" pitchFamily="18" charset="0"/>
        </a:defRPr>
      </a:lvl6pPr>
      <a:lvl7pPr marL="914400" algn="l" rtl="0" eaLnBrk="1" fontAlgn="base" hangingPunct="1">
        <a:spcBef>
          <a:spcPct val="0"/>
        </a:spcBef>
        <a:spcAft>
          <a:spcPct val="0"/>
        </a:spcAft>
        <a:defRPr sz="4000">
          <a:solidFill>
            <a:srgbClr val="336699"/>
          </a:solidFill>
          <a:latin typeface="Times New Roman" pitchFamily="18" charset="0"/>
        </a:defRPr>
      </a:lvl7pPr>
      <a:lvl8pPr marL="1371600" algn="l" rtl="0" eaLnBrk="1" fontAlgn="base" hangingPunct="1">
        <a:spcBef>
          <a:spcPct val="0"/>
        </a:spcBef>
        <a:spcAft>
          <a:spcPct val="0"/>
        </a:spcAft>
        <a:defRPr sz="4000">
          <a:solidFill>
            <a:srgbClr val="336699"/>
          </a:solidFill>
          <a:latin typeface="Times New Roman" pitchFamily="18" charset="0"/>
        </a:defRPr>
      </a:lvl8pPr>
      <a:lvl9pPr marL="1828800" algn="l" rtl="0" eaLnBrk="1" fontAlgn="base" hangingPunct="1">
        <a:spcBef>
          <a:spcPct val="0"/>
        </a:spcBef>
        <a:spcAft>
          <a:spcPct val="0"/>
        </a:spcAft>
        <a:defRPr sz="4000">
          <a:solidFill>
            <a:srgbClr val="336699"/>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rgbClr val="336699"/>
          </a:solidFill>
          <a:latin typeface="+mn-lt"/>
          <a:ea typeface="ＭＳ Ｐゴシック" charset="0"/>
          <a:cs typeface="+mn-cs"/>
        </a:defRPr>
      </a:lvl1pPr>
      <a:lvl2pPr marL="742950" indent="-285750" algn="l" rtl="0" eaLnBrk="0" fontAlgn="base" hangingPunct="0">
        <a:spcBef>
          <a:spcPct val="20000"/>
        </a:spcBef>
        <a:spcAft>
          <a:spcPct val="0"/>
        </a:spcAft>
        <a:buChar char="–"/>
        <a:defRPr sz="2400">
          <a:solidFill>
            <a:srgbClr val="336699"/>
          </a:solidFill>
          <a:latin typeface="+mn-lt"/>
          <a:ea typeface="ＭＳ Ｐゴシック" charset="0"/>
        </a:defRPr>
      </a:lvl2pPr>
      <a:lvl3pPr marL="1143000" indent="-228600" algn="l" rtl="0" eaLnBrk="0" fontAlgn="base" hangingPunct="0">
        <a:spcBef>
          <a:spcPct val="20000"/>
        </a:spcBef>
        <a:spcAft>
          <a:spcPct val="0"/>
        </a:spcAft>
        <a:buChar char="•"/>
        <a:defRPr sz="2000">
          <a:solidFill>
            <a:srgbClr val="336699"/>
          </a:solidFill>
          <a:latin typeface="+mn-lt"/>
          <a:ea typeface="ＭＳ Ｐゴシック" charset="0"/>
        </a:defRPr>
      </a:lvl3pPr>
      <a:lvl4pPr marL="1600200" indent="-228600" algn="l" rtl="0" eaLnBrk="0" fontAlgn="base" hangingPunct="0">
        <a:spcBef>
          <a:spcPct val="20000"/>
        </a:spcBef>
        <a:spcAft>
          <a:spcPct val="0"/>
        </a:spcAft>
        <a:buChar char="–"/>
        <a:defRPr>
          <a:solidFill>
            <a:srgbClr val="336699"/>
          </a:solidFill>
          <a:latin typeface="+mn-lt"/>
          <a:ea typeface="ＭＳ Ｐゴシック" charset="0"/>
        </a:defRPr>
      </a:lvl4pPr>
      <a:lvl5pPr marL="2057400" indent="-228600" algn="l" rtl="0" eaLnBrk="0" fontAlgn="base" hangingPunct="0">
        <a:spcBef>
          <a:spcPct val="20000"/>
        </a:spcBef>
        <a:spcAft>
          <a:spcPct val="0"/>
        </a:spcAft>
        <a:buChar char="»"/>
        <a:defRPr>
          <a:solidFill>
            <a:srgbClr val="336699"/>
          </a:solidFill>
          <a:latin typeface="+mn-lt"/>
          <a:ea typeface="ＭＳ Ｐゴシック" charset="0"/>
        </a:defRPr>
      </a:lvl5pPr>
      <a:lvl6pPr marL="2514600" indent="-228600" algn="l" rtl="0" eaLnBrk="1" fontAlgn="base" hangingPunct="1">
        <a:spcBef>
          <a:spcPct val="20000"/>
        </a:spcBef>
        <a:spcAft>
          <a:spcPct val="0"/>
        </a:spcAft>
        <a:buChar char="»"/>
        <a:defRPr>
          <a:solidFill>
            <a:srgbClr val="336699"/>
          </a:solidFill>
          <a:latin typeface="+mn-lt"/>
        </a:defRPr>
      </a:lvl6pPr>
      <a:lvl7pPr marL="2971800" indent="-228600" algn="l" rtl="0" eaLnBrk="1" fontAlgn="base" hangingPunct="1">
        <a:spcBef>
          <a:spcPct val="20000"/>
        </a:spcBef>
        <a:spcAft>
          <a:spcPct val="0"/>
        </a:spcAft>
        <a:buChar char="»"/>
        <a:defRPr>
          <a:solidFill>
            <a:srgbClr val="336699"/>
          </a:solidFill>
          <a:latin typeface="+mn-lt"/>
        </a:defRPr>
      </a:lvl7pPr>
      <a:lvl8pPr marL="3429000" indent="-228600" algn="l" rtl="0" eaLnBrk="1" fontAlgn="base" hangingPunct="1">
        <a:spcBef>
          <a:spcPct val="20000"/>
        </a:spcBef>
        <a:spcAft>
          <a:spcPct val="0"/>
        </a:spcAft>
        <a:buChar char="»"/>
        <a:defRPr>
          <a:solidFill>
            <a:srgbClr val="336699"/>
          </a:solidFill>
          <a:latin typeface="+mn-lt"/>
        </a:defRPr>
      </a:lvl8pPr>
      <a:lvl9pPr marL="3886200" indent="-228600" algn="l" rtl="0" eaLnBrk="1" fontAlgn="base" hangingPunct="1">
        <a:spcBef>
          <a:spcPct val="20000"/>
        </a:spcBef>
        <a:spcAft>
          <a:spcPct val="0"/>
        </a:spcAft>
        <a:buChar char="»"/>
        <a:defRPr>
          <a:solidFill>
            <a:srgbClr val="33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3505200"/>
            <a:ext cx="9144000" cy="1077218"/>
          </a:xfrm>
          <a:prstGeom prst="rect">
            <a:avLst/>
          </a:prstGeom>
          <a:solidFill>
            <a:srgbClr val="FFFFCC">
              <a:alpha val="85000"/>
            </a:srgbClr>
          </a:solidFill>
          <a:ln>
            <a:noFill/>
          </a:ln>
          <a:scene3d>
            <a:camera prst="orthographicFront"/>
            <a:lightRig rig="threePt" dir="t"/>
          </a:scene3d>
          <a:sp3d>
            <a:bevelT/>
          </a:sp3d>
        </p:spPr>
        <p:txBody>
          <a:bodyPr>
            <a:spAutoFit/>
            <a:sp3d extrusionH="57150">
              <a:bevelT w="38100" h="38100"/>
            </a:sp3d>
          </a:bodyPr>
          <a:lstStyle/>
          <a:p>
            <a:pPr algn="ctr">
              <a:defRPr/>
            </a:pPr>
            <a:r>
              <a:rPr lang="en-US" sz="6400" b="1" dirty="0">
                <a:solidFill>
                  <a:srgbClr val="0070A2"/>
                </a:solidFill>
                <a:latin typeface="Stencil" pitchFamily="82" charset="0"/>
                <a:ea typeface="+mn-ea"/>
                <a:cs typeface="+mn-cs"/>
              </a:rPr>
              <a:t>Christian Education</a:t>
            </a:r>
          </a:p>
        </p:txBody>
      </p:sp>
      <p:sp>
        <p:nvSpPr>
          <p:cNvPr id="9" name="TextBox 8"/>
          <p:cNvSpPr txBox="1"/>
          <p:nvPr/>
        </p:nvSpPr>
        <p:spPr>
          <a:xfrm>
            <a:off x="0" y="4648200"/>
            <a:ext cx="4419600" cy="892552"/>
          </a:xfrm>
          <a:prstGeom prst="rect">
            <a:avLst/>
          </a:prstGeom>
          <a:noFill/>
        </p:spPr>
        <p:txBody>
          <a:bodyPr>
            <a:spAutoFit/>
            <a:scene3d>
              <a:camera prst="orthographicFront"/>
              <a:lightRig rig="threePt" dir="t"/>
            </a:scene3d>
            <a:sp3d extrusionH="57150">
              <a:bevelT w="38100" h="38100"/>
            </a:sp3d>
          </a:bodyPr>
          <a:lstStyle/>
          <a:p>
            <a:pPr>
              <a:defRPr/>
            </a:pPr>
            <a:r>
              <a:rPr lang="en-US" sz="2600" b="1" dirty="0">
                <a:solidFill>
                  <a:srgbClr val="760076"/>
                </a:solidFill>
                <a:latin typeface="Stencil" pitchFamily="82" charset="0"/>
                <a:ea typeface="+mn-ea"/>
                <a:cs typeface="+mn-cs"/>
              </a:rPr>
              <a:t>Lesson 3: The why of Christian Education</a:t>
            </a:r>
            <a:endParaRPr lang="en-US" sz="2600" b="1" dirty="0">
              <a:solidFill>
                <a:srgbClr val="760076"/>
              </a:solidFill>
              <a:latin typeface="Stencil" pitchFamily="82" charset="0"/>
              <a:ea typeface="+mn-ea"/>
              <a:cs typeface="+mn-cs"/>
            </a:endParaRPr>
          </a:p>
        </p:txBody>
      </p:sp>
      <p:sp>
        <p:nvSpPr>
          <p:cNvPr id="10" name="TextBox 9"/>
          <p:cNvSpPr txBox="1"/>
          <p:nvPr/>
        </p:nvSpPr>
        <p:spPr>
          <a:xfrm>
            <a:off x="0" y="5410200"/>
            <a:ext cx="3352800" cy="461665"/>
          </a:xfrm>
          <a:prstGeom prst="rect">
            <a:avLst/>
          </a:prstGeom>
          <a:noFill/>
        </p:spPr>
        <p:txBody>
          <a:bodyPr>
            <a:spAutoFit/>
            <a:scene3d>
              <a:camera prst="orthographicFront"/>
              <a:lightRig rig="threePt" dir="t"/>
            </a:scene3d>
            <a:sp3d extrusionH="57150">
              <a:bevelT w="38100" h="38100"/>
            </a:sp3d>
          </a:bodyPr>
          <a:lstStyle/>
          <a:p>
            <a:pPr>
              <a:defRPr/>
            </a:pPr>
            <a:r>
              <a:rPr lang="en-US" sz="2400" b="1" dirty="0">
                <a:solidFill>
                  <a:srgbClr val="FFFFCC"/>
                </a:solidFill>
                <a:latin typeface="Stencil" pitchFamily="82" charset="0"/>
                <a:ea typeface="+mn-ea"/>
                <a:cs typeface="+mn-cs"/>
              </a:rPr>
              <a:t>Linda Poitras</a:t>
            </a:r>
          </a:p>
        </p:txBody>
      </p:sp>
      <p:sp>
        <p:nvSpPr>
          <p:cNvPr id="11" name="TextBox 10"/>
          <p:cNvSpPr txBox="1"/>
          <p:nvPr/>
        </p:nvSpPr>
        <p:spPr>
          <a:xfrm>
            <a:off x="4191000" y="0"/>
            <a:ext cx="4953000" cy="1077218"/>
          </a:xfrm>
          <a:prstGeom prst="rect">
            <a:avLst/>
          </a:prstGeom>
          <a:noFill/>
        </p:spPr>
        <p:txBody>
          <a:bodyPr>
            <a:spAutoFit/>
            <a:scene3d>
              <a:camera prst="orthographicFront"/>
              <a:lightRig rig="threePt" dir="t"/>
            </a:scene3d>
            <a:sp3d extrusionH="57150">
              <a:bevelT w="38100" h="38100"/>
            </a:sp3d>
          </a:bodyPr>
          <a:lstStyle/>
          <a:p>
            <a:pPr algn="ctr">
              <a:defRPr/>
            </a:pPr>
            <a:r>
              <a:rPr lang="en-US" sz="3200" dirty="0">
                <a:solidFill>
                  <a:srgbClr val="D24E04"/>
                </a:solidFill>
                <a:latin typeface="Stencil" pitchFamily="82" charset="0"/>
                <a:ea typeface="+mn-ea"/>
                <a:cs typeface="+mn-cs"/>
              </a:rPr>
              <a:t>Global Association of Theological Studies</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12291" name="Rectangle 3"/>
          <p:cNvSpPr>
            <a:spLocks noChangeArrowheads="1"/>
          </p:cNvSpPr>
          <p:nvPr/>
        </p:nvSpPr>
        <p:spPr bwMode="auto">
          <a:xfrm>
            <a:off x="1066800" y="1295400"/>
            <a:ext cx="6934200" cy="2554545"/>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ctr" eaLnBrk="0" hangingPunct="0">
              <a:defRPr/>
            </a:pPr>
            <a:r>
              <a:rPr lang="en-US" sz="3200" b="1" dirty="0">
                <a:solidFill>
                  <a:srgbClr val="D24E04"/>
                </a:solidFill>
                <a:latin typeface="Imprint MT Shadow" pitchFamily="82" charset="0"/>
                <a:ea typeface="Times" charset="0"/>
                <a:cs typeface="Times New Roman" pitchFamily="18" charset="0"/>
              </a:rPr>
              <a:t>Most of Jesus' teachings were a response to this mistake.  He came to fulfill the law, and wanted us to understand how important and valuable it was in the kingdom of God.  </a:t>
            </a:r>
            <a:endParaRPr lang="en-US" sz="3200" b="1" dirty="0">
              <a:solidFill>
                <a:srgbClr val="D24E04"/>
              </a:solidFill>
              <a:latin typeface="Imprint MT Shadow" pitchFamily="82" charset="0"/>
              <a:ea typeface="+mn-ea"/>
              <a:cs typeface="+mn-cs"/>
            </a:endParaRPr>
          </a:p>
        </p:txBody>
      </p:sp>
      <p:sp>
        <p:nvSpPr>
          <p:cNvPr id="5" name="Rectangle 4"/>
          <p:cNvSpPr/>
          <p:nvPr/>
        </p:nvSpPr>
        <p:spPr>
          <a:xfrm>
            <a:off x="228600" y="4038600"/>
            <a:ext cx="8686800" cy="255454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760076"/>
                </a:solidFill>
                <a:latin typeface="Imprint MT Shadow" pitchFamily="82" charset="0"/>
                <a:ea typeface="+mn-ea"/>
                <a:cs typeface="+mn-cs"/>
              </a:rPr>
              <a:t>He even taught that those who practice and teach God’s laws will be great in His kingdom.  When we teach, we need to teach with the goal of getting our students to obey and live according to those teachings.</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wipe(down)">
                                      <p:cBhvr>
                                        <p:cTn id="7" dur="290">
                                          <p:stCondLst>
                                            <p:cond delay="0"/>
                                          </p:stCondLst>
                                        </p:cTn>
                                        <p:tgtEl>
                                          <p:spTgt spid="12291"/>
                                        </p:tgtEl>
                                      </p:cBhvr>
                                    </p:animEffect>
                                    <p:anim calcmode="lin" valueType="num">
                                      <p:cBhvr>
                                        <p:cTn id="8" dur="911" tmFilter="0,0; 0.14,0.36; 0.43,0.73; 0.71,0.91; 1.0,1.0">
                                          <p:stCondLst>
                                            <p:cond delay="0"/>
                                          </p:stCondLst>
                                        </p:cTn>
                                        <p:tgtEl>
                                          <p:spTgt spid="12291"/>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291"/>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291"/>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291"/>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291"/>
                                        </p:tgtEl>
                                        <p:attrNameLst>
                                          <p:attrName>ppt_y</p:attrName>
                                        </p:attrNameLst>
                                      </p:cBhvr>
                                      <p:tavLst>
                                        <p:tav tm="0" fmla="#ppt_y-sin(pi*$)/81">
                                          <p:val>
                                            <p:fltVal val="0"/>
                                          </p:val>
                                        </p:tav>
                                        <p:tav tm="100000">
                                          <p:val>
                                            <p:fltVal val="1"/>
                                          </p:val>
                                        </p:tav>
                                      </p:tavLst>
                                    </p:anim>
                                    <p:animScale>
                                      <p:cBhvr>
                                        <p:cTn id="13" dur="13">
                                          <p:stCondLst>
                                            <p:cond delay="325"/>
                                          </p:stCondLst>
                                        </p:cTn>
                                        <p:tgtEl>
                                          <p:spTgt spid="12291"/>
                                        </p:tgtEl>
                                      </p:cBhvr>
                                      <p:to x="100000" y="60000"/>
                                    </p:animScale>
                                    <p:animScale>
                                      <p:cBhvr>
                                        <p:cTn id="14" dur="83" decel="50000">
                                          <p:stCondLst>
                                            <p:cond delay="338"/>
                                          </p:stCondLst>
                                        </p:cTn>
                                        <p:tgtEl>
                                          <p:spTgt spid="12291"/>
                                        </p:tgtEl>
                                      </p:cBhvr>
                                      <p:to x="100000" y="100000"/>
                                    </p:animScale>
                                    <p:animScale>
                                      <p:cBhvr>
                                        <p:cTn id="15" dur="13">
                                          <p:stCondLst>
                                            <p:cond delay="656"/>
                                          </p:stCondLst>
                                        </p:cTn>
                                        <p:tgtEl>
                                          <p:spTgt spid="12291"/>
                                        </p:tgtEl>
                                      </p:cBhvr>
                                      <p:to x="100000" y="80000"/>
                                    </p:animScale>
                                    <p:animScale>
                                      <p:cBhvr>
                                        <p:cTn id="16" dur="83" decel="50000">
                                          <p:stCondLst>
                                            <p:cond delay="669"/>
                                          </p:stCondLst>
                                        </p:cTn>
                                        <p:tgtEl>
                                          <p:spTgt spid="12291"/>
                                        </p:tgtEl>
                                      </p:cBhvr>
                                      <p:to x="100000" y="100000"/>
                                    </p:animScale>
                                    <p:animScale>
                                      <p:cBhvr>
                                        <p:cTn id="17" dur="13">
                                          <p:stCondLst>
                                            <p:cond delay="821"/>
                                          </p:stCondLst>
                                        </p:cTn>
                                        <p:tgtEl>
                                          <p:spTgt spid="12291"/>
                                        </p:tgtEl>
                                      </p:cBhvr>
                                      <p:to x="100000" y="90000"/>
                                    </p:animScale>
                                    <p:animScale>
                                      <p:cBhvr>
                                        <p:cTn id="18" dur="83" decel="50000">
                                          <p:stCondLst>
                                            <p:cond delay="834"/>
                                          </p:stCondLst>
                                        </p:cTn>
                                        <p:tgtEl>
                                          <p:spTgt spid="12291"/>
                                        </p:tgtEl>
                                      </p:cBhvr>
                                      <p:to x="100000" y="100000"/>
                                    </p:animScale>
                                    <p:animScale>
                                      <p:cBhvr>
                                        <p:cTn id="19" dur="13">
                                          <p:stCondLst>
                                            <p:cond delay="904"/>
                                          </p:stCondLst>
                                        </p:cTn>
                                        <p:tgtEl>
                                          <p:spTgt spid="12291"/>
                                        </p:tgtEl>
                                      </p:cBhvr>
                                      <p:to x="100000" y="95000"/>
                                    </p:animScale>
                                    <p:animScale>
                                      <p:cBhvr>
                                        <p:cTn id="20" dur="83" decel="50000">
                                          <p:stCondLst>
                                            <p:cond delay="917"/>
                                          </p:stCondLst>
                                        </p:cTn>
                                        <p:tgtEl>
                                          <p:spTgt spid="12291"/>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6"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290">
                                          <p:stCondLst>
                                            <p:cond delay="0"/>
                                          </p:stCondLst>
                                        </p:cTn>
                                        <p:tgtEl>
                                          <p:spTgt spid="5"/>
                                        </p:tgtEl>
                                      </p:cBhvr>
                                    </p:animEffect>
                                    <p:anim calcmode="lin" valueType="num">
                                      <p:cBhvr>
                                        <p:cTn id="26"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31" dur="13">
                                          <p:stCondLst>
                                            <p:cond delay="325"/>
                                          </p:stCondLst>
                                        </p:cTn>
                                        <p:tgtEl>
                                          <p:spTgt spid="5"/>
                                        </p:tgtEl>
                                      </p:cBhvr>
                                      <p:to x="100000" y="60000"/>
                                    </p:animScale>
                                    <p:animScale>
                                      <p:cBhvr>
                                        <p:cTn id="32" dur="83" decel="50000">
                                          <p:stCondLst>
                                            <p:cond delay="338"/>
                                          </p:stCondLst>
                                        </p:cTn>
                                        <p:tgtEl>
                                          <p:spTgt spid="5"/>
                                        </p:tgtEl>
                                      </p:cBhvr>
                                      <p:to x="100000" y="100000"/>
                                    </p:animScale>
                                    <p:animScale>
                                      <p:cBhvr>
                                        <p:cTn id="33" dur="13">
                                          <p:stCondLst>
                                            <p:cond delay="656"/>
                                          </p:stCondLst>
                                        </p:cTn>
                                        <p:tgtEl>
                                          <p:spTgt spid="5"/>
                                        </p:tgtEl>
                                      </p:cBhvr>
                                      <p:to x="100000" y="80000"/>
                                    </p:animScale>
                                    <p:animScale>
                                      <p:cBhvr>
                                        <p:cTn id="34" dur="83" decel="50000">
                                          <p:stCondLst>
                                            <p:cond delay="669"/>
                                          </p:stCondLst>
                                        </p:cTn>
                                        <p:tgtEl>
                                          <p:spTgt spid="5"/>
                                        </p:tgtEl>
                                      </p:cBhvr>
                                      <p:to x="100000" y="100000"/>
                                    </p:animScale>
                                    <p:animScale>
                                      <p:cBhvr>
                                        <p:cTn id="35" dur="13">
                                          <p:stCondLst>
                                            <p:cond delay="821"/>
                                          </p:stCondLst>
                                        </p:cTn>
                                        <p:tgtEl>
                                          <p:spTgt spid="5"/>
                                        </p:tgtEl>
                                      </p:cBhvr>
                                      <p:to x="100000" y="90000"/>
                                    </p:animScale>
                                    <p:animScale>
                                      <p:cBhvr>
                                        <p:cTn id="36" dur="83" decel="50000">
                                          <p:stCondLst>
                                            <p:cond delay="834"/>
                                          </p:stCondLst>
                                        </p:cTn>
                                        <p:tgtEl>
                                          <p:spTgt spid="5"/>
                                        </p:tgtEl>
                                      </p:cBhvr>
                                      <p:to x="100000" y="100000"/>
                                    </p:animScale>
                                    <p:animScale>
                                      <p:cBhvr>
                                        <p:cTn id="37" dur="13">
                                          <p:stCondLst>
                                            <p:cond delay="904"/>
                                          </p:stCondLst>
                                        </p:cTn>
                                        <p:tgtEl>
                                          <p:spTgt spid="5"/>
                                        </p:tgtEl>
                                      </p:cBhvr>
                                      <p:to x="100000" y="95000"/>
                                    </p:animScale>
                                    <p:animScale>
                                      <p:cBhvr>
                                        <p:cTn id="38" dur="83" decel="50000">
                                          <p:stCondLst>
                                            <p:cond delay="917"/>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152400" y="228600"/>
            <a:ext cx="6858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This idea of </a:t>
            </a:r>
            <a:r>
              <a:rPr lang="en-US" sz="3200" b="1" i="1">
                <a:solidFill>
                  <a:srgbClr val="D24E04"/>
                </a:solidFill>
                <a:latin typeface="Imprint MT Shadow" charset="0"/>
              </a:rPr>
              <a:t>knowing</a:t>
            </a:r>
            <a:r>
              <a:rPr lang="en-US" sz="3200" b="1">
                <a:solidFill>
                  <a:srgbClr val="D24E04"/>
                </a:solidFill>
                <a:latin typeface="Imprint MT Shadow" charset="0"/>
              </a:rPr>
              <a:t> and </a:t>
            </a:r>
            <a:r>
              <a:rPr lang="en-US" sz="3200" b="1" i="1">
                <a:solidFill>
                  <a:srgbClr val="D24E04"/>
                </a:solidFill>
                <a:latin typeface="Imprint MT Shadow" charset="0"/>
              </a:rPr>
              <a:t>doing</a:t>
            </a:r>
            <a:r>
              <a:rPr lang="en-US" sz="3200" b="1">
                <a:solidFill>
                  <a:srgbClr val="D24E04"/>
                </a:solidFill>
                <a:latin typeface="Imprint MT Shadow" charset="0"/>
              </a:rPr>
              <a:t> is repeated in the New Testament with the teachings of Jesus: </a:t>
            </a:r>
            <a:r>
              <a:rPr lang="ja-JP" altLang="en-US" sz="3200" b="1">
                <a:solidFill>
                  <a:srgbClr val="D24E04"/>
                </a:solidFill>
                <a:latin typeface="Imprint MT Shadow" charset="0"/>
              </a:rPr>
              <a:t>“</a:t>
            </a:r>
            <a:r>
              <a:rPr lang="en-US" sz="3200" b="1" i="1">
                <a:solidFill>
                  <a:srgbClr val="D24E04"/>
                </a:solidFill>
                <a:latin typeface="Imprint MT Shadow" charset="0"/>
              </a:rPr>
              <a:t>If ye love me, keep my commandments</a:t>
            </a:r>
            <a:r>
              <a:rPr lang="ja-JP" altLang="en-US" sz="3200" b="1">
                <a:solidFill>
                  <a:srgbClr val="D24E04"/>
                </a:solidFill>
                <a:latin typeface="Imprint MT Shadow" charset="0"/>
              </a:rPr>
              <a:t>”</a:t>
            </a:r>
            <a:r>
              <a:rPr lang="en-US" sz="3200" b="1">
                <a:solidFill>
                  <a:srgbClr val="D24E04"/>
                </a:solidFill>
                <a:latin typeface="Imprint MT Shadow" charset="0"/>
              </a:rPr>
              <a:t> </a:t>
            </a:r>
          </a:p>
          <a:p>
            <a:pPr algn="ctr"/>
            <a:r>
              <a:rPr lang="en-US" sz="3200" b="1">
                <a:solidFill>
                  <a:srgbClr val="D24E04"/>
                </a:solidFill>
                <a:latin typeface="Imprint MT Shadow" charset="0"/>
              </a:rPr>
              <a:t>(John 14:15).</a:t>
            </a:r>
          </a:p>
        </p:txBody>
      </p:sp>
      <p:sp>
        <p:nvSpPr>
          <p:cNvPr id="5" name="Rectangle 4"/>
          <p:cNvSpPr/>
          <p:nvPr/>
        </p:nvSpPr>
        <p:spPr>
          <a:xfrm>
            <a:off x="1828800" y="2895600"/>
            <a:ext cx="5791200" cy="1569660"/>
          </a:xfrm>
          <a:prstGeom prst="rect">
            <a:avLst/>
          </a:prstGeom>
          <a:solidFill>
            <a:srgbClr val="D24E04"/>
          </a:solidFill>
          <a:ln w="76200">
            <a:solidFill>
              <a:srgbClr val="FFFFCC"/>
            </a:solidFill>
          </a:ln>
          <a:scene3d>
            <a:camera prst="orthographicFront"/>
            <a:lightRig rig="threePt" dir="t"/>
          </a:scene3d>
          <a:sp3d>
            <a:bevelT prst="slope"/>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3200" b="1">
                <a:solidFill>
                  <a:srgbClr val="FFFFCC"/>
                </a:solidFill>
                <a:latin typeface="Imprint MT Shadow" charset="0"/>
              </a:rPr>
              <a:t>“</a:t>
            </a:r>
            <a:r>
              <a:rPr lang="en-US" sz="3200" b="1" i="1">
                <a:solidFill>
                  <a:srgbClr val="FFFFCC"/>
                </a:solidFill>
                <a:latin typeface="Imprint MT Shadow" charset="0"/>
              </a:rPr>
              <a:t>But he said, Yea rather blessed are they that hear the word of God, and keep it</a:t>
            </a:r>
            <a:r>
              <a:rPr lang="ja-JP" altLang="en-US" sz="3200" b="1">
                <a:solidFill>
                  <a:srgbClr val="FFFFCC"/>
                </a:solidFill>
                <a:latin typeface="Imprint MT Shadow" charset="0"/>
              </a:rPr>
              <a:t>”</a:t>
            </a:r>
            <a:r>
              <a:rPr lang="en-US" sz="3200" b="1">
                <a:solidFill>
                  <a:srgbClr val="FFFFCC"/>
                </a:solidFill>
                <a:latin typeface="Imprint MT Shadow" charset="0"/>
              </a:rPr>
              <a:t> (Luke 11:28).</a:t>
            </a:r>
          </a:p>
        </p:txBody>
      </p:sp>
      <p:sp>
        <p:nvSpPr>
          <p:cNvPr id="7" name="Rectangle 6"/>
          <p:cNvSpPr>
            <a:spLocks noChangeArrowheads="1"/>
          </p:cNvSpPr>
          <p:nvPr/>
        </p:nvSpPr>
        <p:spPr bwMode="auto">
          <a:xfrm>
            <a:off x="2362200" y="4572000"/>
            <a:ext cx="6629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James added his version of this with his familiar passage: </a:t>
            </a:r>
            <a:r>
              <a:rPr lang="ja-JP" altLang="en-US" sz="3200" b="1">
                <a:solidFill>
                  <a:srgbClr val="D24E04"/>
                </a:solidFill>
                <a:latin typeface="Imprint MT Shadow" charset="0"/>
              </a:rPr>
              <a:t>“</a:t>
            </a:r>
            <a:r>
              <a:rPr lang="en-US" sz="3200" b="1" i="1">
                <a:solidFill>
                  <a:srgbClr val="D24E04"/>
                </a:solidFill>
                <a:latin typeface="Imprint MT Shadow" charset="0"/>
              </a:rPr>
              <a:t>Even so faith, if it hath not works, is dead, being alone</a:t>
            </a:r>
            <a:r>
              <a:rPr lang="ja-JP" altLang="en-US" sz="3200" b="1">
                <a:solidFill>
                  <a:srgbClr val="D24E04"/>
                </a:solidFill>
                <a:latin typeface="Imprint MT Shadow" charset="0"/>
              </a:rPr>
              <a:t>”</a:t>
            </a:r>
            <a:r>
              <a:rPr lang="en-US" sz="3200" b="1">
                <a:solidFill>
                  <a:srgbClr val="D24E04"/>
                </a:solidFill>
                <a:latin typeface="Imprint MT Shadow" charset="0"/>
              </a:rPr>
              <a:t> (James 2:17). </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5"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22" dur="1000" fill="hold"/>
                                        <p:tgtEl>
                                          <p:spTgt spid="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4" dur="1000" fill="hold"/>
                                        <p:tgtEl>
                                          <p:spTgt spid="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p:nvPr/>
        </p:nvSpPr>
        <p:spPr>
          <a:xfrm>
            <a:off x="152400" y="228600"/>
            <a:ext cx="4572000" cy="4524315"/>
          </a:xfrm>
          <a:prstGeom prst="rect">
            <a:avLst/>
          </a:prstGeom>
          <a:solidFill>
            <a:srgbClr val="EDC727"/>
          </a:solidFill>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70A2"/>
                </a:solidFill>
                <a:latin typeface="Imprint MT Shadow" charset="0"/>
              </a:rPr>
              <a:t>Jesus always taught lessons that could be used in the lives of the people He was trying to help.  His whole purpose for teaching them was so that they would have a good life—a more abundant life.</a:t>
            </a:r>
          </a:p>
        </p:txBody>
      </p:sp>
      <p:sp>
        <p:nvSpPr>
          <p:cNvPr id="5" name="Rectangle 4"/>
          <p:cNvSpPr/>
          <p:nvPr/>
        </p:nvSpPr>
        <p:spPr>
          <a:xfrm>
            <a:off x="4953000" y="2057400"/>
            <a:ext cx="3962400" cy="4524315"/>
          </a:xfrm>
          <a:prstGeom prst="rect">
            <a:avLst/>
          </a:prstGeom>
          <a:solidFill>
            <a:srgbClr val="0070A2"/>
          </a:solidFill>
          <a:scene3d>
            <a:camera prst="orthographicFront"/>
            <a:lightRig rig="threePt" dir="t"/>
          </a:scene3d>
          <a:sp3d>
            <a:bevelT w="114300" prst="artDeco"/>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ja-JP" altLang="en-US" sz="3200" b="1">
                <a:solidFill>
                  <a:srgbClr val="EDC727"/>
                </a:solidFill>
                <a:latin typeface="Imprint MT Shadow" charset="0"/>
              </a:rPr>
              <a:t>“</a:t>
            </a:r>
            <a:r>
              <a:rPr lang="en-US" sz="3200" b="1" i="1">
                <a:solidFill>
                  <a:srgbClr val="EDC727"/>
                </a:solidFill>
                <a:latin typeface="Imprint MT Shadow" charset="0"/>
              </a:rPr>
              <a:t>The thief cometh not, but for to steal, and to kill, and to destroy: I am come that they might have life, and that they might have it more abundantly</a:t>
            </a:r>
            <a:r>
              <a:rPr lang="ja-JP" altLang="en-US" sz="3200" b="1" i="1">
                <a:solidFill>
                  <a:srgbClr val="EDC727"/>
                </a:solidFill>
                <a:latin typeface="Imprint MT Shadow" charset="0"/>
              </a:rPr>
              <a:t>”</a:t>
            </a:r>
            <a:r>
              <a:rPr lang="en-US" sz="3200" b="1" i="1">
                <a:solidFill>
                  <a:srgbClr val="EDC727"/>
                </a:solidFill>
                <a:latin typeface="Imprint MT Shadow" charset="0"/>
              </a:rPr>
              <a:t> </a:t>
            </a:r>
          </a:p>
          <a:p>
            <a:pPr algn="ctr" eaLnBrk="1" hangingPunct="1"/>
            <a:r>
              <a:rPr lang="en-US" sz="3200" b="1">
                <a:solidFill>
                  <a:srgbClr val="EDC727"/>
                </a:solidFill>
                <a:latin typeface="Imprint MT Shadow" charset="0"/>
              </a:rPr>
              <a:t>(John 10:10).</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p:nvPr/>
        </p:nvSpPr>
        <p:spPr>
          <a:xfrm>
            <a:off x="152400" y="152400"/>
            <a:ext cx="4114800" cy="4524315"/>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cs typeface="+mn-cs"/>
              </a:rPr>
              <a:t>The laws of God are not just a list of rules to </a:t>
            </a:r>
            <a:r>
              <a:rPr lang="en-US" sz="3200" b="1" i="1" dirty="0">
                <a:solidFill>
                  <a:srgbClr val="CE7908"/>
                </a:solidFill>
                <a:latin typeface="Imprint MT Shadow" pitchFamily="82" charset="0"/>
                <a:ea typeface="+mn-ea"/>
                <a:cs typeface="+mn-cs"/>
              </a:rPr>
              <a:t>know</a:t>
            </a:r>
            <a:r>
              <a:rPr lang="en-US" sz="3200" b="1" dirty="0">
                <a:solidFill>
                  <a:srgbClr val="CE7908"/>
                </a:solidFill>
                <a:latin typeface="Imprint MT Shadow" pitchFamily="82" charset="0"/>
                <a:ea typeface="+mn-ea"/>
                <a:cs typeface="+mn-cs"/>
              </a:rPr>
              <a:t>, they are a list of life principles to </a:t>
            </a:r>
            <a:r>
              <a:rPr lang="en-US" sz="3200" b="1" i="1" dirty="0">
                <a:solidFill>
                  <a:srgbClr val="CE7908"/>
                </a:solidFill>
                <a:latin typeface="Imprint MT Shadow" pitchFamily="82" charset="0"/>
                <a:ea typeface="+mn-ea"/>
                <a:cs typeface="+mn-cs"/>
              </a:rPr>
              <a:t>do</a:t>
            </a:r>
            <a:r>
              <a:rPr lang="en-US" sz="3200" b="1" dirty="0">
                <a:solidFill>
                  <a:srgbClr val="CE7908"/>
                </a:solidFill>
                <a:latin typeface="Imprint MT Shadow" pitchFamily="82" charset="0"/>
                <a:ea typeface="+mn-ea"/>
                <a:cs typeface="+mn-cs"/>
              </a:rPr>
              <a:t>.  When we </a:t>
            </a:r>
            <a:r>
              <a:rPr lang="en-US" sz="3200" b="1" i="1" dirty="0">
                <a:solidFill>
                  <a:srgbClr val="CE7908"/>
                </a:solidFill>
                <a:latin typeface="Imprint MT Shadow" pitchFamily="82" charset="0"/>
                <a:ea typeface="+mn-ea"/>
                <a:cs typeface="+mn-cs"/>
              </a:rPr>
              <a:t>do</a:t>
            </a:r>
            <a:r>
              <a:rPr lang="en-US" sz="3200" b="1" dirty="0">
                <a:solidFill>
                  <a:srgbClr val="CE7908"/>
                </a:solidFill>
                <a:latin typeface="Imprint MT Shadow" pitchFamily="82" charset="0"/>
                <a:ea typeface="+mn-ea"/>
                <a:cs typeface="+mn-cs"/>
              </a:rPr>
              <a:t> them, our lives are enriched, blessed, and we have peace of mind and heart. </a:t>
            </a:r>
          </a:p>
        </p:txBody>
      </p:sp>
      <p:sp>
        <p:nvSpPr>
          <p:cNvPr id="5" name="Rectangle 4"/>
          <p:cNvSpPr/>
          <p:nvPr/>
        </p:nvSpPr>
        <p:spPr>
          <a:xfrm>
            <a:off x="4648200" y="1600200"/>
            <a:ext cx="4267200" cy="5016758"/>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cs typeface="+mn-cs"/>
              </a:rPr>
              <a:t>Helping others to know God and to follow His will for their lives is one of the most compassionate ministries of the church.  Jesus spent most of His ministry teaching others about this “abundant life."</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7"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152400" y="152400"/>
            <a:ext cx="51816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When it is understood and used properly, Christian education is central to the life of the church.</a:t>
            </a:r>
          </a:p>
        </p:txBody>
      </p:sp>
      <p:sp>
        <p:nvSpPr>
          <p:cNvPr id="5" name="Rectangle 4"/>
          <p:cNvSpPr>
            <a:spLocks noChangeArrowheads="1"/>
          </p:cNvSpPr>
          <p:nvPr/>
        </p:nvSpPr>
        <p:spPr bwMode="auto">
          <a:xfrm>
            <a:off x="1752600" y="2286000"/>
            <a:ext cx="5638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It is vital to church growth, and without it, the church cannot move forward and become what God wants it to be.</a:t>
            </a:r>
          </a:p>
        </p:txBody>
      </p:sp>
      <p:sp>
        <p:nvSpPr>
          <p:cNvPr id="6" name="Rectangle 5"/>
          <p:cNvSpPr>
            <a:spLocks noChangeArrowheads="1"/>
          </p:cNvSpPr>
          <p:nvPr/>
        </p:nvSpPr>
        <p:spPr bwMode="auto">
          <a:xfrm>
            <a:off x="3581400" y="4572000"/>
            <a:ext cx="54102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The same Old Testament theme was used in the New Testament, but with different methods, and instructors. </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p:nvPr/>
        </p:nvSpPr>
        <p:spPr>
          <a:xfrm>
            <a:off x="228600" y="609600"/>
            <a:ext cx="6781800" cy="1569660"/>
          </a:xfrm>
          <a:prstGeom prst="rect">
            <a:avLst/>
          </a:prstGeom>
          <a:solidFill>
            <a:srgbClr val="760076"/>
          </a:solidFill>
          <a:ln w="69850">
            <a:solidFill>
              <a:srgbClr val="FFFFCC"/>
            </a:solidFill>
          </a:ln>
          <a:scene3d>
            <a:camera prst="orthographicFront"/>
            <a:lightRig rig="threePt" dir="t"/>
          </a:scene3d>
          <a:sp3d>
            <a:bevelT prst="slope"/>
          </a:sp3d>
        </p:spPr>
        <p:txBody>
          <a:bodyPr>
            <a:spAutoFit/>
          </a:bodyPr>
          <a:lstStyle/>
          <a:p>
            <a:pPr algn="ctr">
              <a:defRPr/>
            </a:pPr>
            <a:r>
              <a:rPr lang="en-US" sz="3200" b="1" dirty="0">
                <a:solidFill>
                  <a:srgbClr val="FFFFCC"/>
                </a:solidFill>
                <a:latin typeface="Imprint MT Shadow" pitchFamily="82" charset="0"/>
                <a:ea typeface="+mn-ea"/>
                <a:cs typeface="+mn-cs"/>
              </a:rPr>
              <a:t>Before Jesus went away to heaven, He gave His disciples instructions about teaching. </a:t>
            </a:r>
          </a:p>
        </p:txBody>
      </p:sp>
      <p:sp>
        <p:nvSpPr>
          <p:cNvPr id="5" name="Rectangle 4"/>
          <p:cNvSpPr/>
          <p:nvPr/>
        </p:nvSpPr>
        <p:spPr>
          <a:xfrm>
            <a:off x="1600200" y="2438400"/>
            <a:ext cx="5562600" cy="2062103"/>
          </a:xfrm>
          <a:prstGeom prst="rect">
            <a:avLst/>
          </a:prstGeom>
          <a:solidFill>
            <a:srgbClr val="FFFFCC"/>
          </a:solidFill>
          <a:ln w="69850">
            <a:solidFill>
              <a:srgbClr val="760076"/>
            </a:solidFill>
          </a:ln>
          <a:scene3d>
            <a:camera prst="orthographicFront"/>
            <a:lightRig rig="threePt" dir="t"/>
          </a:scene3d>
          <a:sp3d>
            <a:bevelT prst="slope"/>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760076"/>
                </a:solidFill>
                <a:latin typeface="Imprint MT Shadow" charset="0"/>
              </a:rPr>
              <a:t>They were to </a:t>
            </a:r>
            <a:r>
              <a:rPr lang="ja-JP" altLang="en-US" sz="3200" b="1">
                <a:solidFill>
                  <a:srgbClr val="760076"/>
                </a:solidFill>
                <a:latin typeface="Imprint MT Shadow" charset="0"/>
              </a:rPr>
              <a:t>“</a:t>
            </a:r>
            <a:r>
              <a:rPr lang="en-US" sz="3200" b="1">
                <a:solidFill>
                  <a:srgbClr val="760076"/>
                </a:solidFill>
                <a:latin typeface="Imprint MT Shadow" charset="0"/>
              </a:rPr>
              <a:t>go into all the world and teach,</a:t>
            </a:r>
            <a:r>
              <a:rPr lang="ja-JP" altLang="en-US" sz="3200" b="1">
                <a:solidFill>
                  <a:srgbClr val="760076"/>
                </a:solidFill>
                <a:latin typeface="Imprint MT Shadow" charset="0"/>
              </a:rPr>
              <a:t>”</a:t>
            </a:r>
            <a:r>
              <a:rPr lang="en-US" sz="3200" b="1">
                <a:solidFill>
                  <a:srgbClr val="760076"/>
                </a:solidFill>
                <a:latin typeface="Imprint MT Shadow" charset="0"/>
              </a:rPr>
              <a:t> and the Book of Acts records that the newborn church did just that.</a:t>
            </a:r>
          </a:p>
        </p:txBody>
      </p:sp>
      <p:sp>
        <p:nvSpPr>
          <p:cNvPr id="7" name="Rectangle 6"/>
          <p:cNvSpPr/>
          <p:nvPr/>
        </p:nvSpPr>
        <p:spPr>
          <a:xfrm>
            <a:off x="2590800" y="4724400"/>
            <a:ext cx="6096000" cy="1569660"/>
          </a:xfrm>
          <a:prstGeom prst="rect">
            <a:avLst/>
          </a:prstGeom>
          <a:solidFill>
            <a:srgbClr val="760076"/>
          </a:solidFill>
          <a:ln w="69850">
            <a:solidFill>
              <a:srgbClr val="FFFFCC"/>
            </a:solidFill>
          </a:ln>
          <a:scene3d>
            <a:camera prst="orthographicFront"/>
            <a:lightRig rig="threePt" dir="t"/>
          </a:scene3d>
          <a:sp3d>
            <a:bevelT prst="slope"/>
          </a:sp3d>
        </p:spPr>
        <p:txBody>
          <a:bodyPr>
            <a:spAutoFit/>
          </a:bodyPr>
          <a:lstStyle/>
          <a:p>
            <a:pPr algn="ctr">
              <a:defRPr/>
            </a:pPr>
            <a:r>
              <a:rPr lang="en-US" sz="3200" b="1" dirty="0">
                <a:solidFill>
                  <a:srgbClr val="FFFFCC"/>
                </a:solidFill>
                <a:latin typeface="Imprint MT Shadow" pitchFamily="82" charset="0"/>
                <a:ea typeface="+mn-ea"/>
                <a:cs typeface="+mn-cs"/>
              </a:rPr>
              <a:t>After the Day of Pentecost, they devoted their lives to teaching and living as God had said (Acts 2:42).</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p:nvPr/>
        </p:nvSpPr>
        <p:spPr>
          <a:xfrm>
            <a:off x="304800" y="304800"/>
            <a:ext cx="41910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D24E04"/>
                </a:solidFill>
                <a:latin typeface="Imprint MT Shadow" pitchFamily="82" charset="0"/>
                <a:ea typeface="+mn-ea"/>
                <a:cs typeface="+mn-cs"/>
              </a:rPr>
              <a:t>The baby church grew because they spent much time teaching, fellowshipping one another, worshipping together, and helping those in need.</a:t>
            </a:r>
          </a:p>
        </p:txBody>
      </p:sp>
      <p:sp>
        <p:nvSpPr>
          <p:cNvPr id="5" name="Rectangle 4"/>
          <p:cNvSpPr/>
          <p:nvPr/>
        </p:nvSpPr>
        <p:spPr>
          <a:xfrm>
            <a:off x="4724400" y="2819400"/>
            <a:ext cx="38862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0070A2"/>
                </a:solidFill>
                <a:latin typeface="Imprint MT Shadow" pitchFamily="82" charset="0"/>
                <a:ea typeface="+mn-ea"/>
                <a:cs typeface="+mn-cs"/>
              </a:rPr>
              <a:t>These things not only helped the new church mature, but the world saw the love of Jesus and obedience to His Word in action. </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p:nvPr/>
        </p:nvSpPr>
        <p:spPr>
          <a:xfrm>
            <a:off x="228600" y="152400"/>
            <a:ext cx="4419600" cy="3908762"/>
          </a:xfrm>
          <a:prstGeom prst="rect">
            <a:avLst/>
          </a:prstGeom>
        </p:spPr>
        <p:txBody>
          <a:bodyPr>
            <a:spAutoFit/>
            <a:scene3d>
              <a:camera prst="orthographicFront"/>
              <a:lightRig rig="threePt" dir="t"/>
            </a:scene3d>
            <a:sp3d extrusionH="57150">
              <a:bevelT w="38100" h="38100"/>
            </a:sp3d>
          </a:bodyPr>
          <a:lstStyle/>
          <a:p>
            <a:pPr algn="ctr">
              <a:defRPr/>
            </a:pPr>
            <a:r>
              <a:rPr lang="en-US" sz="3100" b="1" dirty="0">
                <a:solidFill>
                  <a:srgbClr val="760076"/>
                </a:solidFill>
                <a:latin typeface="Imprint MT Shadow" pitchFamily="82" charset="0"/>
                <a:ea typeface="+mn-ea"/>
                <a:cs typeface="+mn-cs"/>
              </a:rPr>
              <a:t>Many times, churches use any outward-reaching energy for evangelism (revivals, crusades, etc.).  But, if newborns in Christ are not trained to take care of themselves, they will die.</a:t>
            </a:r>
          </a:p>
        </p:txBody>
      </p:sp>
      <p:sp>
        <p:nvSpPr>
          <p:cNvPr id="5" name="Rectangle 4"/>
          <p:cNvSpPr/>
          <p:nvPr/>
        </p:nvSpPr>
        <p:spPr>
          <a:xfrm>
            <a:off x="4648200" y="3048000"/>
            <a:ext cx="4267200" cy="3539430"/>
          </a:xfrm>
          <a:prstGeom prst="rect">
            <a:avLst/>
          </a:prstGeom>
        </p:spPr>
        <p:txBody>
          <a:bodyPr>
            <a:spAutoFit/>
            <a:scene3d>
              <a:camera prst="orthographicFront"/>
              <a:lightRig rig="threePt" dir="t"/>
            </a:scene3d>
            <a:sp3d extrusionH="57150">
              <a:bevelT w="38100" h="38100"/>
            </a:sp3d>
          </a:bodyPr>
          <a:lstStyle/>
          <a:p>
            <a:pPr algn="ctr">
              <a:defRPr/>
            </a:pPr>
            <a:r>
              <a:rPr lang="en-US" sz="3200" b="1" dirty="0">
                <a:solidFill>
                  <a:srgbClr val="CE7908"/>
                </a:solidFill>
                <a:latin typeface="Imprint MT Shadow" pitchFamily="82" charset="0"/>
                <a:ea typeface="+mn-ea"/>
                <a:cs typeface="+mn-cs"/>
              </a:rPr>
              <a:t>It will be like a family constantly producing new children, then leaving them alone to learn how to walk, talk, find food, and feed themselves. </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4"/>
                                        </p:tgtEl>
                                        <p:attrNameLst>
                                          <p:attrName>ppt_y</p:attrName>
                                        </p:attrNameLst>
                                      </p:cBhvr>
                                      <p:tavLst>
                                        <p:tav tm="0">
                                          <p:val>
                                            <p:strVal val="#ppt_y"/>
                                          </p:val>
                                        </p:tav>
                                        <p:tav tm="100000">
                                          <p:val>
                                            <p:strVal val="#ppt_y"/>
                                          </p:val>
                                        </p:tav>
                                      </p:tavLst>
                                    </p:anim>
                                    <p:animEffect transition="in" filter="fade">
                                      <p:cBhvr>
                                        <p:cTn id="10" dur="1000"/>
                                        <p:tgtEl>
                                          <p:spTgt spid="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0" y="381000"/>
            <a:ext cx="6324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The form of teaching may change, the methods may differ, but the decision to teach is not optional.</a:t>
            </a:r>
          </a:p>
        </p:txBody>
      </p:sp>
      <p:sp>
        <p:nvSpPr>
          <p:cNvPr id="5" name="Rectangle 4"/>
          <p:cNvSpPr>
            <a:spLocks noChangeArrowheads="1"/>
          </p:cNvSpPr>
          <p:nvPr/>
        </p:nvSpPr>
        <p:spPr bwMode="auto">
          <a:xfrm>
            <a:off x="1752600" y="2133600"/>
            <a:ext cx="5638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We must educate our church members in the laws of God, with an understanding that to </a:t>
            </a:r>
            <a:r>
              <a:rPr lang="en-US" sz="3200" b="1" i="1">
                <a:solidFill>
                  <a:srgbClr val="D24E04"/>
                </a:solidFill>
                <a:latin typeface="Imprint MT Shadow" charset="0"/>
              </a:rPr>
              <a:t>know</a:t>
            </a:r>
            <a:r>
              <a:rPr lang="en-US" sz="3200" b="1">
                <a:solidFill>
                  <a:srgbClr val="D24E04"/>
                </a:solidFill>
                <a:latin typeface="Imprint MT Shadow" charset="0"/>
              </a:rPr>
              <a:t> means to </a:t>
            </a:r>
            <a:r>
              <a:rPr lang="en-US" sz="3200" b="1" i="1">
                <a:solidFill>
                  <a:srgbClr val="D24E04"/>
                </a:solidFill>
                <a:latin typeface="Imprint MT Shadow" charset="0"/>
              </a:rPr>
              <a:t>do</a:t>
            </a:r>
            <a:r>
              <a:rPr lang="en-US" sz="3200" b="1">
                <a:solidFill>
                  <a:srgbClr val="D24E04"/>
                </a:solidFill>
                <a:latin typeface="Imprint MT Shadow" charset="0"/>
              </a:rPr>
              <a:t>.</a:t>
            </a:r>
          </a:p>
        </p:txBody>
      </p:sp>
      <p:sp>
        <p:nvSpPr>
          <p:cNvPr id="6" name="Rectangle 5"/>
          <p:cNvSpPr>
            <a:spLocks noChangeArrowheads="1"/>
          </p:cNvSpPr>
          <p:nvPr/>
        </p:nvSpPr>
        <p:spPr bwMode="auto">
          <a:xfrm>
            <a:off x="3124200" y="4419600"/>
            <a:ext cx="60198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Our spiritual children need to be taught (fed) the truths of God, and we cannot leave them to learn these truths on their own.</a:t>
            </a: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3"/>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3"/>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3" name="Rectangle 3"/>
          <p:cNvSpPr>
            <a:spLocks noChangeArrowheads="1"/>
          </p:cNvSpPr>
          <p:nvPr/>
        </p:nvSpPr>
        <p:spPr bwMode="auto">
          <a:xfrm>
            <a:off x="381000" y="1524000"/>
            <a:ext cx="8305800" cy="5016758"/>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indent="192088" algn="ctr" eaLnBrk="0" hangingPunct="0">
              <a:tabLst>
                <a:tab pos="457200" algn="l"/>
              </a:tabLst>
              <a:defRPr/>
            </a:pPr>
            <a:r>
              <a:rPr lang="en-US" sz="3200" b="1" i="1" dirty="0">
                <a:solidFill>
                  <a:srgbClr val="D24E04"/>
                </a:solidFill>
                <a:latin typeface="Imprint MT Shadow" pitchFamily="82" charset="0"/>
                <a:ea typeface="Times New Roman" pitchFamily="18" charset="0"/>
                <a:cs typeface="Times New Roman" pitchFamily="18" charset="0"/>
              </a:rPr>
              <a:t>“Gather the people together, men, and women, and children, and the stranger that is within thy gates, that they may hear, and that they may learn, and fear the </a:t>
            </a:r>
            <a:r>
              <a:rPr lang="en-US" sz="3200" b="1" i="1" dirty="0">
                <a:solidFill>
                  <a:srgbClr val="D24E04"/>
                </a:solidFill>
                <a:latin typeface="Imprint MT Shadow" pitchFamily="82" charset="0"/>
                <a:ea typeface="Times" charset="0"/>
                <a:cs typeface="Times New Roman" pitchFamily="18" charset="0"/>
              </a:rPr>
              <a:t>Lord</a:t>
            </a:r>
            <a:r>
              <a:rPr lang="en-US" sz="3200" b="1" i="1" dirty="0">
                <a:solidFill>
                  <a:srgbClr val="D24E04"/>
                </a:solidFill>
                <a:latin typeface="Imprint MT Shadow" pitchFamily="82" charset="0"/>
                <a:ea typeface="Times New Roman" pitchFamily="18" charset="0"/>
                <a:cs typeface="Times New Roman" pitchFamily="18" charset="0"/>
              </a:rPr>
              <a:t> your God, and observe to do all the words of this law; And that their children, which have not known any thing, may hear, and learn to fear the </a:t>
            </a:r>
            <a:r>
              <a:rPr lang="en-US" sz="3200" b="1" i="1" dirty="0">
                <a:solidFill>
                  <a:srgbClr val="D24E04"/>
                </a:solidFill>
                <a:latin typeface="Imprint MT Shadow" pitchFamily="82" charset="0"/>
                <a:ea typeface="Times" charset="0"/>
                <a:cs typeface="Times New Roman" pitchFamily="18" charset="0"/>
              </a:rPr>
              <a:t>Lord</a:t>
            </a:r>
            <a:r>
              <a:rPr lang="en-US" sz="3200" b="1" i="1" dirty="0">
                <a:solidFill>
                  <a:srgbClr val="D24E04"/>
                </a:solidFill>
                <a:latin typeface="Imprint MT Shadow" pitchFamily="82" charset="0"/>
                <a:ea typeface="Times New Roman" pitchFamily="18" charset="0"/>
                <a:cs typeface="Times New Roman" pitchFamily="18" charset="0"/>
              </a:rPr>
              <a:t> your God, as long as ye live in the land whither ye go over Jordan to possess it”</a:t>
            </a:r>
            <a:endParaRPr lang="en-US" sz="3200" b="1" dirty="0">
              <a:solidFill>
                <a:srgbClr val="D24E04"/>
              </a:solidFill>
              <a:latin typeface="Imprint MT Shadow" pitchFamily="82" charset="0"/>
              <a:ea typeface="+mn-ea"/>
              <a:cs typeface="+mn-cs"/>
            </a:endParaRPr>
          </a:p>
          <a:p>
            <a:pPr indent="192088" algn="ctr" eaLnBrk="0" hangingPunct="0">
              <a:tabLst>
                <a:tab pos="457200" algn="l"/>
              </a:tabLst>
              <a:defRPr/>
            </a:pPr>
            <a:r>
              <a:rPr lang="en-US" sz="3200" b="1" dirty="0">
                <a:solidFill>
                  <a:srgbClr val="D24E04"/>
                </a:solidFill>
                <a:latin typeface="Imprint MT Shadow" pitchFamily="82" charset="0"/>
                <a:ea typeface="Times New Roman" pitchFamily="18" charset="0"/>
                <a:cs typeface="Times New Roman" pitchFamily="18" charset="0"/>
              </a:rPr>
              <a:t>(Deuteronomy 31:12-13).</a:t>
            </a:r>
            <a:endParaRPr lang="en-US" sz="3200" b="1" dirty="0">
              <a:solidFill>
                <a:srgbClr val="D24E04"/>
              </a:solidFill>
              <a:latin typeface="Imprint MT Shadow" pitchFamily="82" charset="0"/>
              <a:ea typeface="+mn-ea"/>
              <a:cs typeface="+mn-cs"/>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plus(in)">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p:nvPr/>
        </p:nvSpPr>
        <p:spPr>
          <a:xfrm>
            <a:off x="152400" y="381000"/>
            <a:ext cx="6477000" cy="1754326"/>
          </a:xfrm>
          <a:prstGeom prst="rect">
            <a:avLst/>
          </a:prstGeom>
        </p:spPr>
        <p:txBody>
          <a:bodyPr>
            <a:spAutoFit/>
            <a:scene3d>
              <a:camera prst="orthographicFront"/>
              <a:lightRig rig="threePt" dir="t"/>
            </a:scene3d>
            <a:sp3d extrusionH="57150">
              <a:bevelT w="38100" h="38100"/>
            </a:sp3d>
          </a:bodyPr>
          <a:lstStyle/>
          <a:p>
            <a:pPr>
              <a:defRPr/>
            </a:pPr>
            <a:r>
              <a:rPr lang="en-US" sz="3600" b="1" dirty="0">
                <a:solidFill>
                  <a:srgbClr val="0070A2"/>
                </a:solidFill>
                <a:latin typeface="Imprint MT Shadow" pitchFamily="82" charset="0"/>
                <a:ea typeface="+mn-ea"/>
                <a:cs typeface="+mn-cs"/>
              </a:rPr>
              <a:t>Throughout the Bible, the purpose of Christian education is two-fold:</a:t>
            </a:r>
          </a:p>
        </p:txBody>
      </p:sp>
      <p:sp>
        <p:nvSpPr>
          <p:cNvPr id="5123" name="Rectangle 3"/>
          <p:cNvSpPr>
            <a:spLocks noChangeArrowheads="1"/>
          </p:cNvSpPr>
          <p:nvPr/>
        </p:nvSpPr>
        <p:spPr bwMode="auto">
          <a:xfrm>
            <a:off x="762000" y="2133600"/>
            <a:ext cx="4648200" cy="1200329"/>
          </a:xfrm>
          <a:prstGeom prst="rect">
            <a:avLst/>
          </a:prstGeom>
          <a:noFill/>
          <a:ln w="9525">
            <a:noFill/>
            <a:miter lim="800000"/>
            <a:headEnd/>
            <a:tailEnd/>
          </a:ln>
          <a:effectLst/>
        </p:spPr>
        <p:txBody>
          <a:bodyPr anchor="ctr">
            <a:spAutoFit/>
            <a:scene3d>
              <a:camera prst="orthographicFront"/>
              <a:lightRig rig="threePt" dir="t"/>
            </a:scene3d>
            <a:sp3d extrusionH="57150">
              <a:bevelT w="38100" h="38100"/>
            </a:sp3d>
          </a:bodyPr>
          <a:lstStyle/>
          <a:p>
            <a:pPr algn="just" eaLnBrk="0" hangingPunct="0">
              <a:buFontTx/>
              <a:buChar char="•"/>
              <a:tabLst>
                <a:tab pos="457200" algn="l"/>
                <a:tab pos="649288" algn="l"/>
              </a:tabLst>
              <a:defRPr/>
            </a:pPr>
            <a:r>
              <a:rPr lang="en-US" sz="3600" b="1" dirty="0">
                <a:solidFill>
                  <a:srgbClr val="760076"/>
                </a:solidFill>
                <a:latin typeface="Imprint MT Shadow" pitchFamily="82" charset="0"/>
                <a:ea typeface="Times New Roman" pitchFamily="18" charset="0"/>
                <a:cs typeface="Times New Roman" pitchFamily="18" charset="0"/>
              </a:rPr>
              <a:t>KNOWING </a:t>
            </a:r>
            <a:endParaRPr lang="en-US" sz="3600" b="1" dirty="0">
              <a:solidFill>
                <a:srgbClr val="760076"/>
              </a:solidFill>
              <a:latin typeface="Imprint MT Shadow" pitchFamily="82" charset="0"/>
              <a:ea typeface="+mn-ea"/>
              <a:cs typeface="+mn-cs"/>
            </a:endParaRPr>
          </a:p>
          <a:p>
            <a:pPr algn="just" eaLnBrk="0" hangingPunct="0">
              <a:buFontTx/>
              <a:buChar char="•"/>
              <a:tabLst>
                <a:tab pos="457200" algn="l"/>
                <a:tab pos="649288" algn="l"/>
              </a:tabLst>
              <a:defRPr/>
            </a:pPr>
            <a:r>
              <a:rPr lang="en-US" sz="3600" b="1" dirty="0">
                <a:solidFill>
                  <a:srgbClr val="0070A2"/>
                </a:solidFill>
                <a:latin typeface="Imprint MT Shadow" pitchFamily="82" charset="0"/>
                <a:ea typeface="Times New Roman" pitchFamily="18" charset="0"/>
                <a:cs typeface="Times New Roman" pitchFamily="18" charset="0"/>
              </a:rPr>
              <a:t>DOING</a:t>
            </a:r>
            <a:endParaRPr lang="en-US" sz="3600" b="1" dirty="0">
              <a:solidFill>
                <a:srgbClr val="0070A2"/>
              </a:solidFill>
              <a:latin typeface="Imprint MT Shadow" pitchFamily="82" charset="0"/>
              <a:ea typeface="+mn-ea"/>
              <a:cs typeface="+mn-cs"/>
            </a:endParaRPr>
          </a:p>
        </p:txBody>
      </p:sp>
      <p:sp>
        <p:nvSpPr>
          <p:cNvPr id="5124" name="Rectangle 4"/>
          <p:cNvSpPr>
            <a:spLocks noChangeArrowheads="1"/>
          </p:cNvSpPr>
          <p:nvPr/>
        </p:nvSpPr>
        <p:spPr bwMode="auto">
          <a:xfrm>
            <a:off x="5257800" y="3886200"/>
            <a:ext cx="3352800" cy="2554545"/>
          </a:xfrm>
          <a:prstGeom prst="rect">
            <a:avLst/>
          </a:prstGeom>
          <a:solidFill>
            <a:srgbClr val="760076"/>
          </a:solidFill>
          <a:ln w="73025">
            <a:solidFill>
              <a:srgbClr val="0070A2"/>
            </a:solidFill>
            <a:miter lim="800000"/>
            <a:headEnd/>
            <a:tailEnd/>
          </a:ln>
          <a:effectLst/>
          <a:scene3d>
            <a:camera prst="orthographicFront"/>
            <a:lightRig rig="threePt" dir="t"/>
          </a:scene3d>
          <a:sp3d>
            <a:bevelT w="152400" h="50800" prst="softRound"/>
          </a:sp3d>
        </p:spPr>
        <p:txBody>
          <a:bodyPr anchor="ctr">
            <a:spAutoFit/>
            <a:sp3d/>
          </a:bodyPr>
          <a:lstStyle/>
          <a:p>
            <a:pPr algn="ctr" eaLnBrk="0" hangingPunct="0">
              <a:tabLst>
                <a:tab pos="457200" algn="l"/>
              </a:tabLst>
              <a:defRPr/>
            </a:pPr>
            <a:r>
              <a:rPr lang="en-US" sz="4000" b="1" dirty="0">
                <a:solidFill>
                  <a:srgbClr val="0070A2"/>
                </a:solidFill>
                <a:latin typeface="Imprint MT Shadow" pitchFamily="82" charset="0"/>
                <a:ea typeface="Times New Roman" pitchFamily="18" charset="0"/>
                <a:cs typeface="Times New Roman" pitchFamily="18" charset="0"/>
              </a:rPr>
              <a:t>Teaching is the natural result of God's love.</a:t>
            </a:r>
            <a:endParaRPr lang="en-US" sz="4000" b="1" dirty="0">
              <a:solidFill>
                <a:srgbClr val="0070A2"/>
              </a:solidFill>
              <a:latin typeface="Imprint MT Shadow" pitchFamily="82" charset="0"/>
              <a:ea typeface="+mn-ea"/>
              <a:cs typeface="+mn-cs"/>
            </a:endParaRP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7" presetClass="entr" presetSubtype="0" fill="hold" nodeType="clickEffect">
                                  <p:stCondLst>
                                    <p:cond delay="0"/>
                                  </p:stCondLst>
                                  <p:childTnLst>
                                    <p:set>
                                      <p:cBhvr>
                                        <p:cTn id="14" dur="1" fill="hold">
                                          <p:stCondLst>
                                            <p:cond delay="0"/>
                                          </p:stCondLst>
                                        </p:cTn>
                                        <p:tgtEl>
                                          <p:spTgt spid="5124"/>
                                        </p:tgtEl>
                                        <p:attrNameLst>
                                          <p:attrName>style.visibility</p:attrName>
                                        </p:attrNameLst>
                                      </p:cBhvr>
                                      <p:to>
                                        <p:strVal val="visible"/>
                                      </p:to>
                                    </p:set>
                                    <p:animEffect transition="in" filter="fade">
                                      <p:cBhvr>
                                        <p:cTn id="15" dur="1000"/>
                                        <p:tgtEl>
                                          <p:spTgt spid="5124"/>
                                        </p:tgtEl>
                                      </p:cBhvr>
                                    </p:animEffect>
                                    <p:anim calcmode="lin" valueType="num">
                                      <p:cBhvr>
                                        <p:cTn id="16" dur="1000" fill="hold"/>
                                        <p:tgtEl>
                                          <p:spTgt spid="5124"/>
                                        </p:tgtEl>
                                        <p:attrNameLst>
                                          <p:attrName>ppt_x</p:attrName>
                                        </p:attrNameLst>
                                      </p:cBhvr>
                                      <p:tavLst>
                                        <p:tav tm="0">
                                          <p:val>
                                            <p:strVal val="#ppt_x"/>
                                          </p:val>
                                        </p:tav>
                                        <p:tav tm="100000">
                                          <p:val>
                                            <p:strVal val="#ppt_x"/>
                                          </p:val>
                                        </p:tav>
                                      </p:tavLst>
                                    </p:anim>
                                    <p:anim calcmode="lin" valueType="num">
                                      <p:cBhvr>
                                        <p:cTn id="17" dur="900" decel="100000" fill="hold"/>
                                        <p:tgtEl>
                                          <p:spTgt spid="512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51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228600" y="228600"/>
            <a:ext cx="411480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FFFFCC"/>
                </a:solidFill>
                <a:latin typeface="Imprint MT Shadow" charset="0"/>
              </a:rPr>
              <a:t>God has always had a plan!  He has always made provision for His special people to understand that plan (as much as it is possible for man to understand God).</a:t>
            </a:r>
          </a:p>
        </p:txBody>
      </p:sp>
      <p:sp>
        <p:nvSpPr>
          <p:cNvPr id="5" name="Rectangle 4"/>
          <p:cNvSpPr>
            <a:spLocks noChangeArrowheads="1"/>
          </p:cNvSpPr>
          <p:nvPr/>
        </p:nvSpPr>
        <p:spPr bwMode="auto">
          <a:xfrm>
            <a:off x="4800600" y="2057400"/>
            <a:ext cx="41148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He operates something like a good teacher (which He surely is).  </a:t>
            </a:r>
            <a:r>
              <a:rPr lang="ja-JP" altLang="en-US" sz="3200" b="1">
                <a:solidFill>
                  <a:srgbClr val="D24E04"/>
                </a:solidFill>
                <a:latin typeface="Imprint MT Shadow" charset="0"/>
              </a:rPr>
              <a:t>“</a:t>
            </a:r>
            <a:r>
              <a:rPr lang="en-US" sz="3200" b="1">
                <a:solidFill>
                  <a:srgbClr val="D24E04"/>
                </a:solidFill>
                <a:latin typeface="Imprint MT Shadow" charset="0"/>
              </a:rPr>
              <a:t>Here are the rules, and here is what happens if you obey these rules.  If you do not, this is the punishment.</a:t>
            </a:r>
            <a:r>
              <a:rPr lang="ja-JP" altLang="en-US" sz="3200" b="1">
                <a:solidFill>
                  <a:srgbClr val="D24E04"/>
                </a:solidFill>
                <a:latin typeface="Imprint MT Shadow" charset="0"/>
              </a:rPr>
              <a:t>”</a:t>
            </a:r>
            <a:endParaRPr lang="en-US" sz="3200" b="1">
              <a:solidFill>
                <a:srgbClr val="D24E04"/>
              </a:solidFill>
              <a:latin typeface="Imprint MT Shadow" charset="0"/>
            </a:endParaRP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152400" y="152400"/>
            <a:ext cx="68580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In the Old Testament, teaching was for the purpose of acquainting God</a:t>
            </a:r>
            <a:r>
              <a:rPr lang="ja-JP" altLang="en-US" sz="3200" b="1">
                <a:solidFill>
                  <a:srgbClr val="760076"/>
                </a:solidFill>
                <a:latin typeface="Imprint MT Shadow" charset="0"/>
              </a:rPr>
              <a:t>’</a:t>
            </a:r>
            <a:r>
              <a:rPr lang="en-US" sz="3200" b="1">
                <a:solidFill>
                  <a:srgbClr val="760076"/>
                </a:solidFill>
                <a:latin typeface="Imprint MT Shadow" charset="0"/>
              </a:rPr>
              <a:t>s chosen, special people with His laws. </a:t>
            </a:r>
          </a:p>
        </p:txBody>
      </p:sp>
      <p:sp>
        <p:nvSpPr>
          <p:cNvPr id="5" name="Rectangle 4"/>
          <p:cNvSpPr>
            <a:spLocks noChangeArrowheads="1"/>
          </p:cNvSpPr>
          <p:nvPr/>
        </p:nvSpPr>
        <p:spPr bwMode="auto">
          <a:xfrm>
            <a:off x="2209800" y="1905000"/>
            <a:ext cx="45720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Their obedience to these laws meant that they would remain special and chosen—different from all the other peoples of the world.</a:t>
            </a:r>
          </a:p>
        </p:txBody>
      </p:sp>
      <p:sp>
        <p:nvSpPr>
          <p:cNvPr id="7" name="Rectangle 6"/>
          <p:cNvSpPr>
            <a:spLocks noChangeArrowheads="1"/>
          </p:cNvSpPr>
          <p:nvPr/>
        </p:nvSpPr>
        <p:spPr bwMode="auto">
          <a:xfrm>
            <a:off x="2362200" y="5105400"/>
            <a:ext cx="66294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This would bring glory and honour to God who had called them apart from other nations.</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from="(-#ppt_w/2)" to="(#ppt_x)" calcmode="lin" valueType="num">
                                      <p:cBhvr>
                                        <p:cTn id="23" dur="600" fill="hold">
                                          <p:stCondLst>
                                            <p:cond delay="0"/>
                                          </p:stCondLst>
                                        </p:cTn>
                                        <p:tgtEl>
                                          <p:spTgt spid="7"/>
                                        </p:tgtEl>
                                        <p:attrNameLst>
                                          <p:attrName>ppt_x</p:attrName>
                                        </p:attrNameLst>
                                      </p:cBhvr>
                                    </p:anim>
                                    <p:anim from="0" to="-1.0" calcmode="lin" valueType="num">
                                      <p:cBhvr>
                                        <p:cTn id="24" dur="200" decel="50000" autoRev="1" fill="hold">
                                          <p:stCondLst>
                                            <p:cond delay="600"/>
                                          </p:stCondLst>
                                        </p:cTn>
                                        <p:tgtEl>
                                          <p:spTgt spid="7"/>
                                        </p:tgtEl>
                                        <p:attrNameLst>
                                          <p:attrName>xshear</p:attrName>
                                        </p:attrNameLst>
                                      </p:cBhvr>
                                    </p:anim>
                                    <p:animScale>
                                      <p:cBhvr>
                                        <p:cTn id="25" dur="200" decel="100000" autoRev="1" fill="hold">
                                          <p:stCondLst>
                                            <p:cond delay="600"/>
                                          </p:stCondLst>
                                        </p:cTn>
                                        <p:tgtEl>
                                          <p:spTgt spid="7"/>
                                        </p:tgtEl>
                                      </p:cBhvr>
                                      <p:from x="100000" y="100000"/>
                                      <p:to x="80000" y="100000"/>
                                    </p:animScale>
                                    <p:anim by="(#ppt_h/3+#ppt_w*0.1)" calcmode="lin" valueType="num">
                                      <p:cBhvr additive="sum">
                                        <p:cTn id="26" dur="200" decel="100000" autoRev="1" fill="hold">
                                          <p:stCondLst>
                                            <p:cond delay="600"/>
                                          </p:stCondLst>
                                        </p:cTn>
                                        <p:tgtEl>
                                          <p:spTgt spid="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8195" name="Rectangle 3"/>
          <p:cNvSpPr>
            <a:spLocks noChangeArrowheads="1"/>
          </p:cNvSpPr>
          <p:nvPr/>
        </p:nvSpPr>
        <p:spPr bwMode="auto">
          <a:xfrm>
            <a:off x="228600" y="152400"/>
            <a:ext cx="4267200" cy="5509200"/>
          </a:xfrm>
          <a:prstGeom prst="rect">
            <a:avLst/>
          </a:prstGeom>
          <a:solidFill>
            <a:srgbClr val="0070A2"/>
          </a:solidFill>
          <a:ln w="9525">
            <a:noFill/>
            <a:miter lim="800000"/>
            <a:headEnd/>
            <a:tailEnd/>
          </a:ln>
          <a:effectLst/>
          <a:scene3d>
            <a:camera prst="orthographicFront"/>
            <a:lightRig rig="threePt" dir="t"/>
          </a:scene3d>
          <a:sp3d>
            <a:bevelT w="114300" prst="artDeco"/>
          </a:sp3d>
        </p:spPr>
        <p:txBody>
          <a:bodyPr anchor="ctr">
            <a:spAutoFit/>
          </a:bodyPr>
          <a:lstStyle/>
          <a:p>
            <a:pPr algn="ctr" eaLnBrk="0" hangingPunct="0">
              <a:defRPr/>
            </a:pPr>
            <a:r>
              <a:rPr lang="en-US" sz="3200" b="1" dirty="0">
                <a:solidFill>
                  <a:srgbClr val="FFFFCC"/>
                </a:solidFill>
                <a:latin typeface="Imprint MT Shadow" pitchFamily="82" charset="0"/>
                <a:ea typeface="Times" charset="0"/>
                <a:cs typeface="Times New Roman" pitchFamily="18" charset="0"/>
              </a:rPr>
              <a:t>Without obedience to God's law, the nation of Israel was a failure.  The law had to be clearly understood, but at the same time, they needed to know where they got it. God and not man had given them the instructions they were to live by.  </a:t>
            </a:r>
            <a:endParaRPr lang="en-US" sz="3200" b="1" dirty="0">
              <a:solidFill>
                <a:srgbClr val="FFFFCC"/>
              </a:solidFill>
              <a:latin typeface="Imprint MT Shadow" pitchFamily="82" charset="0"/>
              <a:ea typeface="+mn-ea"/>
              <a:cs typeface="+mn-cs"/>
            </a:endParaRPr>
          </a:p>
        </p:txBody>
      </p:sp>
      <p:sp>
        <p:nvSpPr>
          <p:cNvPr id="8196" name="Rectangle 4"/>
          <p:cNvSpPr>
            <a:spLocks noChangeArrowheads="1"/>
          </p:cNvSpPr>
          <p:nvPr/>
        </p:nvSpPr>
        <p:spPr bwMode="auto">
          <a:xfrm>
            <a:off x="5105400" y="2057400"/>
            <a:ext cx="3733800" cy="4524315"/>
          </a:xfrm>
          <a:prstGeom prst="rect">
            <a:avLst/>
          </a:prstGeom>
          <a:solidFill>
            <a:srgbClr val="FFFFCC"/>
          </a:solidFill>
          <a:ln w="9525">
            <a:noFill/>
            <a:miter lim="800000"/>
            <a:headEnd/>
            <a:tailEnd/>
          </a:ln>
          <a:effectLst/>
          <a:scene3d>
            <a:camera prst="orthographicFront"/>
            <a:lightRig rig="threePt" dir="t"/>
          </a:scene3d>
          <a:sp3d>
            <a:bevelT w="114300" prst="artDeco"/>
          </a:sp3d>
        </p:spPr>
        <p:txBody>
          <a:bodyPr anchor="ctr">
            <a:spAutoFit/>
          </a:bodyPr>
          <a:lstStyle/>
          <a:p>
            <a:pPr algn="ctr" eaLnBrk="0" hangingPunct="0">
              <a:defRPr/>
            </a:pPr>
            <a:r>
              <a:rPr lang="en-US" sz="3200" b="1" dirty="0">
                <a:solidFill>
                  <a:srgbClr val="0070A2"/>
                </a:solidFill>
                <a:latin typeface="Imprint MT Shadow" pitchFamily="82" charset="0"/>
                <a:ea typeface="Times" charset="0"/>
                <a:cs typeface="Times New Roman" pitchFamily="18" charset="0"/>
              </a:rPr>
              <a:t>This information was for their daily lives.  First, they had to </a:t>
            </a:r>
            <a:r>
              <a:rPr lang="en-US" sz="3200" b="1" i="1" dirty="0">
                <a:solidFill>
                  <a:srgbClr val="0070A2"/>
                </a:solidFill>
                <a:latin typeface="Imprint MT Shadow" pitchFamily="82" charset="0"/>
                <a:ea typeface="Times" charset="0"/>
                <a:cs typeface="Times New Roman" pitchFamily="18" charset="0"/>
              </a:rPr>
              <a:t>know</a:t>
            </a:r>
            <a:r>
              <a:rPr lang="en-US" sz="3200" b="1" dirty="0">
                <a:solidFill>
                  <a:srgbClr val="0070A2"/>
                </a:solidFill>
                <a:latin typeface="Imprint MT Shadow" pitchFamily="82" charset="0"/>
                <a:ea typeface="Times" charset="0"/>
                <a:cs typeface="Times New Roman" pitchFamily="18" charset="0"/>
              </a:rPr>
              <a:t>, and then they had to </a:t>
            </a:r>
            <a:r>
              <a:rPr lang="en-US" sz="3200" b="1" i="1" dirty="0">
                <a:solidFill>
                  <a:srgbClr val="0070A2"/>
                </a:solidFill>
                <a:latin typeface="Imprint MT Shadow" pitchFamily="82" charset="0"/>
                <a:ea typeface="Times" charset="0"/>
                <a:cs typeface="Times New Roman" pitchFamily="18" charset="0"/>
              </a:rPr>
              <a:t>do</a:t>
            </a:r>
            <a:r>
              <a:rPr lang="en-US" sz="3200" b="1" dirty="0">
                <a:solidFill>
                  <a:srgbClr val="0070A2"/>
                </a:solidFill>
                <a:latin typeface="Imprint MT Shadow" pitchFamily="82" charset="0"/>
                <a:ea typeface="Times" charset="0"/>
                <a:cs typeface="Times New Roman" pitchFamily="18" charset="0"/>
              </a:rPr>
              <a:t>.  In fact, for the nation of Israel, action was the sign that they knew. </a:t>
            </a:r>
            <a:endParaRPr lang="en-US" sz="3200" b="1" dirty="0">
              <a:solidFill>
                <a:srgbClr val="0070A2"/>
              </a:solidFill>
              <a:latin typeface="Imprint MT Shadow" pitchFamily="82" charset="0"/>
              <a:ea typeface="+mn-ea"/>
              <a:cs typeface="+mn-cs"/>
            </a:endParaRPr>
          </a:p>
        </p:txBody>
      </p:sp>
    </p:spTree>
  </p:cSld>
  <p:clrMapOvr>
    <a:masterClrMapping/>
  </p:clrMapOvr>
  <p:transition xmlns:p14="http://schemas.microsoft.com/office/powerpoint/2010/main">
    <p:spli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diamond(in)">
                                      <p:cBhvr>
                                        <p:cTn id="7" dur="1000"/>
                                        <p:tgtEl>
                                          <p:spTgt spid="819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8196"/>
                                        </p:tgtEl>
                                        <p:attrNameLst>
                                          <p:attrName>style.visibility</p:attrName>
                                        </p:attrNameLst>
                                      </p:cBhvr>
                                      <p:to>
                                        <p:strVal val="visible"/>
                                      </p:to>
                                    </p:set>
                                    <p:animEffect transition="in" filter="diamond(in)">
                                      <p:cBhvr>
                                        <p:cTn id="12" dur="1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a:spLocks noChangeArrowheads="1"/>
          </p:cNvSpPr>
          <p:nvPr/>
        </p:nvSpPr>
        <p:spPr bwMode="auto">
          <a:xfrm>
            <a:off x="0" y="0"/>
            <a:ext cx="6553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D24E04"/>
                </a:solidFill>
                <a:latin typeface="Imprint MT Shadow" charset="0"/>
              </a:rPr>
              <a:t>Since there was no such thing as </a:t>
            </a:r>
            <a:r>
              <a:rPr lang="ja-JP" altLang="en-US" sz="3200" b="1">
                <a:solidFill>
                  <a:srgbClr val="D24E04"/>
                </a:solidFill>
                <a:latin typeface="Imprint MT Shadow" charset="0"/>
              </a:rPr>
              <a:t>“</a:t>
            </a:r>
            <a:r>
              <a:rPr lang="en-US" sz="3200" b="1">
                <a:solidFill>
                  <a:srgbClr val="D24E04"/>
                </a:solidFill>
                <a:latin typeface="Imprint MT Shadow" charset="0"/>
              </a:rPr>
              <a:t>school</a:t>
            </a:r>
            <a:r>
              <a:rPr lang="ja-JP" altLang="en-US" sz="3200" b="1">
                <a:solidFill>
                  <a:srgbClr val="D24E04"/>
                </a:solidFill>
                <a:latin typeface="Imprint MT Shadow" charset="0"/>
              </a:rPr>
              <a:t>”</a:t>
            </a:r>
            <a:r>
              <a:rPr lang="en-US" sz="3200" b="1">
                <a:solidFill>
                  <a:srgbClr val="D24E04"/>
                </a:solidFill>
                <a:latin typeface="Imprint MT Shadow" charset="0"/>
              </a:rPr>
              <a:t> or </a:t>
            </a:r>
            <a:r>
              <a:rPr lang="ja-JP" altLang="en-US" sz="3200" b="1">
                <a:solidFill>
                  <a:srgbClr val="D24E04"/>
                </a:solidFill>
                <a:latin typeface="Imprint MT Shadow" charset="0"/>
              </a:rPr>
              <a:t>“</a:t>
            </a:r>
            <a:r>
              <a:rPr lang="en-US" sz="3200" b="1">
                <a:solidFill>
                  <a:srgbClr val="D24E04"/>
                </a:solidFill>
                <a:latin typeface="Imprint MT Shadow" charset="0"/>
              </a:rPr>
              <a:t>church</a:t>
            </a:r>
            <a:r>
              <a:rPr lang="ja-JP" altLang="en-US" sz="3200" b="1">
                <a:solidFill>
                  <a:srgbClr val="D24E04"/>
                </a:solidFill>
                <a:latin typeface="Imprint MT Shadow" charset="0"/>
              </a:rPr>
              <a:t>”</a:t>
            </a:r>
            <a:r>
              <a:rPr lang="en-US" sz="3200" b="1">
                <a:solidFill>
                  <a:srgbClr val="D24E04"/>
                </a:solidFill>
                <a:latin typeface="Imprint MT Shadow" charset="0"/>
              </a:rPr>
              <a:t> in the Old Testament, children were taught at home.  The father, as the leader, was responsible for this instruction.</a:t>
            </a:r>
          </a:p>
        </p:txBody>
      </p:sp>
      <p:sp>
        <p:nvSpPr>
          <p:cNvPr id="5" name="Rectangle 4"/>
          <p:cNvSpPr>
            <a:spLocks noChangeArrowheads="1"/>
          </p:cNvSpPr>
          <p:nvPr/>
        </p:nvSpPr>
        <p:spPr bwMode="auto">
          <a:xfrm>
            <a:off x="1524000" y="2590800"/>
            <a:ext cx="60960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760076"/>
                </a:solidFill>
                <a:latin typeface="Imprint MT Shadow" charset="0"/>
              </a:rPr>
              <a:t>It was to be diligent, because children had to understand that these instructions were not just for them to </a:t>
            </a:r>
            <a:r>
              <a:rPr lang="en-US" sz="3200" b="1" i="1">
                <a:solidFill>
                  <a:srgbClr val="760076"/>
                </a:solidFill>
                <a:latin typeface="Imprint MT Shadow" charset="0"/>
              </a:rPr>
              <a:t>know</a:t>
            </a:r>
            <a:r>
              <a:rPr lang="en-US" sz="3200" b="1">
                <a:solidFill>
                  <a:srgbClr val="760076"/>
                </a:solidFill>
                <a:latin typeface="Imprint MT Shadow" charset="0"/>
              </a:rPr>
              <a:t>, but they were meant to </a:t>
            </a:r>
            <a:r>
              <a:rPr lang="en-US" sz="3200" b="1" i="1">
                <a:solidFill>
                  <a:srgbClr val="760076"/>
                </a:solidFill>
                <a:latin typeface="Imprint MT Shadow" charset="0"/>
              </a:rPr>
              <a:t>do</a:t>
            </a:r>
            <a:r>
              <a:rPr lang="en-US" sz="3200" b="1">
                <a:solidFill>
                  <a:srgbClr val="760076"/>
                </a:solidFill>
                <a:latin typeface="Imprint MT Shadow" charset="0"/>
              </a:rPr>
              <a:t>.</a:t>
            </a:r>
          </a:p>
        </p:txBody>
      </p:sp>
      <p:sp>
        <p:nvSpPr>
          <p:cNvPr id="7" name="Rectangle 6"/>
          <p:cNvSpPr>
            <a:spLocks noChangeArrowheads="1"/>
          </p:cNvSpPr>
          <p:nvPr/>
        </p:nvSpPr>
        <p:spPr bwMode="auto">
          <a:xfrm>
            <a:off x="3200400" y="5287963"/>
            <a:ext cx="59436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Daily, they were to live by the things they learned in the school of the home.</a:t>
            </a:r>
          </a:p>
        </p:txBody>
      </p:sp>
    </p:spTree>
  </p:cSld>
  <p:clrMapOvr>
    <a:masterClrMapping/>
  </p:clrMapOvr>
  <p:transition xmlns:p14="http://schemas.microsoft.com/office/powerpoint/2010/main">
    <p:split orient="ver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p:nvPr/>
        </p:nvSpPr>
        <p:spPr>
          <a:xfrm>
            <a:off x="152400" y="152400"/>
            <a:ext cx="4572000" cy="5016758"/>
          </a:xfrm>
          <a:prstGeom prst="rect">
            <a:avLst/>
          </a:prstGeom>
          <a:solidFill>
            <a:srgbClr val="D24E04"/>
          </a:solidFill>
          <a:scene3d>
            <a:camera prst="orthographicFront"/>
            <a:lightRig rig="threePt" dir="t"/>
          </a:scene3d>
          <a:sp3d>
            <a:bevelT prst="slope"/>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EDC727"/>
                </a:solidFill>
                <a:latin typeface="Imprint MT Shadow" charset="0"/>
              </a:rPr>
              <a:t>In our key verse (v. 13) the word </a:t>
            </a:r>
            <a:r>
              <a:rPr lang="ja-JP" altLang="en-US" sz="3200" b="1">
                <a:solidFill>
                  <a:srgbClr val="EDC727"/>
                </a:solidFill>
                <a:latin typeface="Imprint MT Shadow" charset="0"/>
              </a:rPr>
              <a:t>“</a:t>
            </a:r>
            <a:r>
              <a:rPr lang="en-US" sz="3200" b="1">
                <a:solidFill>
                  <a:srgbClr val="EDC727"/>
                </a:solidFill>
                <a:latin typeface="Imprint MT Shadow" charset="0"/>
              </a:rPr>
              <a:t>learn</a:t>
            </a:r>
            <a:r>
              <a:rPr lang="ja-JP" altLang="en-US" sz="3200" b="1">
                <a:solidFill>
                  <a:srgbClr val="EDC727"/>
                </a:solidFill>
                <a:latin typeface="Imprint MT Shadow" charset="0"/>
              </a:rPr>
              <a:t>”</a:t>
            </a:r>
            <a:r>
              <a:rPr lang="en-US" sz="3200" b="1">
                <a:solidFill>
                  <a:srgbClr val="EDC727"/>
                </a:solidFill>
                <a:latin typeface="Imprint MT Shadow" charset="0"/>
              </a:rPr>
              <a:t> meant putting the things they had learned into practice in their lives.  This was the purpose for all teaching. If they had </a:t>
            </a:r>
            <a:r>
              <a:rPr lang="ja-JP" altLang="en-US" sz="3200" b="1">
                <a:solidFill>
                  <a:srgbClr val="EDC727"/>
                </a:solidFill>
                <a:latin typeface="Imprint MT Shadow" charset="0"/>
              </a:rPr>
              <a:t>“</a:t>
            </a:r>
            <a:r>
              <a:rPr lang="en-US" sz="3200" b="1">
                <a:solidFill>
                  <a:srgbClr val="EDC727"/>
                </a:solidFill>
                <a:latin typeface="Imprint MT Shadow" charset="0"/>
              </a:rPr>
              <a:t>learned</a:t>
            </a:r>
            <a:r>
              <a:rPr lang="ja-JP" altLang="en-US" sz="3200" b="1">
                <a:solidFill>
                  <a:srgbClr val="EDC727"/>
                </a:solidFill>
                <a:latin typeface="Imprint MT Shadow" charset="0"/>
              </a:rPr>
              <a:t>”</a:t>
            </a:r>
            <a:r>
              <a:rPr lang="en-US" sz="3200" b="1">
                <a:solidFill>
                  <a:srgbClr val="EDC727"/>
                </a:solidFill>
                <a:latin typeface="Imprint MT Shadow" charset="0"/>
              </a:rPr>
              <a:t> to fear the Lord, they would </a:t>
            </a:r>
            <a:r>
              <a:rPr lang="ja-JP" altLang="en-US" sz="3200" b="1">
                <a:solidFill>
                  <a:srgbClr val="EDC727"/>
                </a:solidFill>
                <a:latin typeface="Imprint MT Shadow" charset="0"/>
              </a:rPr>
              <a:t>“</a:t>
            </a:r>
            <a:r>
              <a:rPr lang="en-US" sz="3200" b="1">
                <a:solidFill>
                  <a:srgbClr val="EDC727"/>
                </a:solidFill>
                <a:latin typeface="Imprint MT Shadow" charset="0"/>
              </a:rPr>
              <a:t>obey</a:t>
            </a:r>
            <a:r>
              <a:rPr lang="ja-JP" altLang="en-US" sz="3200" b="1">
                <a:solidFill>
                  <a:srgbClr val="EDC727"/>
                </a:solidFill>
                <a:latin typeface="Imprint MT Shadow" charset="0"/>
              </a:rPr>
              <a:t>”</a:t>
            </a:r>
            <a:r>
              <a:rPr lang="en-US" sz="3200" b="1">
                <a:solidFill>
                  <a:srgbClr val="EDC727"/>
                </a:solidFill>
                <a:latin typeface="Imprint MT Shadow" charset="0"/>
              </a:rPr>
              <a:t> His commands.</a:t>
            </a:r>
          </a:p>
        </p:txBody>
      </p:sp>
      <p:sp>
        <p:nvSpPr>
          <p:cNvPr id="5" name="Rectangle 4"/>
          <p:cNvSpPr/>
          <p:nvPr/>
        </p:nvSpPr>
        <p:spPr>
          <a:xfrm>
            <a:off x="5105400" y="2057400"/>
            <a:ext cx="3810000" cy="4524315"/>
          </a:xfrm>
          <a:prstGeom prst="rect">
            <a:avLst/>
          </a:prstGeom>
          <a:solidFill>
            <a:srgbClr val="EDC727"/>
          </a:solidFill>
          <a:scene3d>
            <a:camera prst="orthographicFront"/>
            <a:lightRig rig="threePt" dir="t"/>
          </a:scene3d>
          <a:sp3d>
            <a:bevelT prst="slope"/>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D24E04"/>
                </a:solidFill>
                <a:latin typeface="Imprint MT Shadow" charset="0"/>
              </a:rPr>
              <a:t>When they had a change of heart, they made a change in their behavior.  Learning God</a:t>
            </a:r>
            <a:r>
              <a:rPr lang="ja-JP" altLang="en-US" sz="3200" b="1">
                <a:solidFill>
                  <a:srgbClr val="D24E04"/>
                </a:solidFill>
                <a:latin typeface="Imprint MT Shadow" charset="0"/>
              </a:rPr>
              <a:t>’</a:t>
            </a:r>
            <a:r>
              <a:rPr lang="en-US" sz="3200" b="1">
                <a:solidFill>
                  <a:srgbClr val="D24E04"/>
                </a:solidFill>
                <a:latin typeface="Imprint MT Shadow" charset="0"/>
              </a:rPr>
              <a:t>s law would actually control their decisions and actions.</a:t>
            </a:r>
          </a:p>
        </p:txBody>
      </p:sp>
    </p:spTree>
  </p:cSld>
  <p:clrMapOvr>
    <a:masterClrMapping/>
  </p:clrMapOvr>
  <p:transition xmlns:p14="http://schemas.microsoft.com/office/powerpoint/2010/main">
    <p:split orient="ver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6858000" y="0"/>
            <a:ext cx="2286000" cy="523220"/>
          </a:xfrm>
          <a:prstGeom prst="rect">
            <a:avLst/>
          </a:prstGeom>
          <a:noFill/>
        </p:spPr>
        <p:txBody>
          <a:bodyPr>
            <a:spAutoFit/>
            <a:scene3d>
              <a:camera prst="orthographicFront"/>
              <a:lightRig rig="threePt" dir="t"/>
            </a:scene3d>
            <a:sp3d extrusionH="57150">
              <a:bevelT w="38100" h="38100"/>
            </a:sp3d>
          </a:bodyPr>
          <a:lstStyle/>
          <a:p>
            <a:pPr algn="r">
              <a:defRPr/>
            </a:pPr>
            <a:r>
              <a:rPr lang="en-US" sz="1400" b="1" dirty="0">
                <a:solidFill>
                  <a:srgbClr val="0070A2"/>
                </a:solidFill>
                <a:latin typeface="Stencil" pitchFamily="82" charset="0"/>
                <a:ea typeface="+mn-ea"/>
                <a:cs typeface="+mn-cs"/>
              </a:rPr>
              <a:t>Lesson 3: The why of Christian Education</a:t>
            </a:r>
            <a:endParaRPr lang="en-US" sz="1400" b="1" dirty="0">
              <a:solidFill>
                <a:srgbClr val="0070A2"/>
              </a:solidFill>
              <a:latin typeface="Stencil" pitchFamily="82" charset="0"/>
              <a:ea typeface="+mn-ea"/>
              <a:cs typeface="+mn-cs"/>
            </a:endParaRPr>
          </a:p>
        </p:txBody>
      </p:sp>
      <p:sp>
        <p:nvSpPr>
          <p:cNvPr id="4" name="Rectangle 3"/>
          <p:cNvSpPr/>
          <p:nvPr/>
        </p:nvSpPr>
        <p:spPr>
          <a:xfrm>
            <a:off x="152400" y="152400"/>
            <a:ext cx="6705600" cy="1569660"/>
          </a:xfrm>
          <a:prstGeom prst="rect">
            <a:avLst/>
          </a:prstGeom>
          <a:solidFill>
            <a:srgbClr val="EDC727"/>
          </a:solidFill>
          <a:ln w="76200">
            <a:solidFill>
              <a:srgbClr val="0070A2"/>
            </a:solidFill>
          </a:ln>
          <a:scene3d>
            <a:camera prst="orthographicFront"/>
            <a:lightRig rig="threePt" dir="t"/>
          </a:scene3d>
          <a:sp3d>
            <a:bevelT w="152400" h="50800" prst="softRound"/>
          </a:sp3d>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3200" b="1">
                <a:solidFill>
                  <a:srgbClr val="0070A2"/>
                </a:solidFill>
                <a:latin typeface="Imprint MT Shadow" charset="0"/>
              </a:rPr>
              <a:t>By the time Jesus was born, this type of teaching and practice of God</a:t>
            </a:r>
            <a:r>
              <a:rPr lang="ja-JP" altLang="en-US" sz="3200" b="1">
                <a:solidFill>
                  <a:srgbClr val="0070A2"/>
                </a:solidFill>
                <a:latin typeface="Imprint MT Shadow" charset="0"/>
              </a:rPr>
              <a:t>’</a:t>
            </a:r>
            <a:r>
              <a:rPr lang="en-US" sz="3200" b="1">
                <a:solidFill>
                  <a:srgbClr val="0070A2"/>
                </a:solidFill>
                <a:latin typeface="Imprint MT Shadow" charset="0"/>
              </a:rPr>
              <a:t>s law had broken down. </a:t>
            </a:r>
          </a:p>
        </p:txBody>
      </p:sp>
      <p:sp>
        <p:nvSpPr>
          <p:cNvPr id="5" name="Rectangle 4"/>
          <p:cNvSpPr>
            <a:spLocks noChangeArrowheads="1"/>
          </p:cNvSpPr>
          <p:nvPr/>
        </p:nvSpPr>
        <p:spPr bwMode="auto">
          <a:xfrm>
            <a:off x="2286000" y="2057400"/>
            <a:ext cx="4572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3200" b="1">
                <a:solidFill>
                  <a:srgbClr val="0070A2"/>
                </a:solidFill>
                <a:latin typeface="Imprint MT Shadow" charset="0"/>
              </a:rPr>
              <a:t>Fathers no longer spent time training their children in the ways of God.</a:t>
            </a:r>
          </a:p>
        </p:txBody>
      </p:sp>
      <p:sp>
        <p:nvSpPr>
          <p:cNvPr id="7" name="Rectangle 6"/>
          <p:cNvSpPr/>
          <p:nvPr/>
        </p:nvSpPr>
        <p:spPr>
          <a:xfrm>
            <a:off x="2819400" y="4495800"/>
            <a:ext cx="6096000" cy="2062103"/>
          </a:xfrm>
          <a:prstGeom prst="rect">
            <a:avLst/>
          </a:prstGeom>
          <a:solidFill>
            <a:srgbClr val="EDC727"/>
          </a:solidFill>
          <a:ln w="76200">
            <a:solidFill>
              <a:srgbClr val="0070A2"/>
            </a:solidFill>
          </a:ln>
          <a:scene3d>
            <a:camera prst="orthographicFront"/>
            <a:lightRig rig="threePt" dir="t"/>
          </a:scene3d>
          <a:sp3d>
            <a:bevelT w="152400" h="50800" prst="softRound"/>
          </a:sp3d>
        </p:spPr>
        <p:txBody>
          <a:bodyPr>
            <a:spAutoFit/>
          </a:bodyPr>
          <a:lstStyle/>
          <a:p>
            <a:pPr algn="ctr">
              <a:defRPr/>
            </a:pPr>
            <a:r>
              <a:rPr lang="en-US" sz="3200" b="1" dirty="0">
                <a:solidFill>
                  <a:srgbClr val="0070A2"/>
                </a:solidFill>
                <a:latin typeface="Imprint MT Shadow" pitchFamily="82" charset="0"/>
                <a:ea typeface="+mn-ea"/>
                <a:cs typeface="+mn-cs"/>
              </a:rPr>
              <a:t>The Pharisees were fanatical in following the law, but they missed the whole purpose of being a separated, blessed people.</a:t>
            </a:r>
          </a:p>
        </p:txBody>
      </p:sp>
    </p:spTree>
  </p:cSld>
  <p:clrMapOvr>
    <a:masterClrMapping/>
  </p:clrMapOvr>
  <p:transition xmlns:p14="http://schemas.microsoft.com/office/powerpoint/2010/main">
    <p:split dir="in"/>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5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Scale>
                                      <p:cBhvr>
                                        <p:cTn id="2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7"/>
                                        </p:tgtEl>
                                        <p:attrNameLst>
                                          <p:attrName>ppt_x</p:attrName>
                                          <p:attrName>ppt_y</p:attrName>
                                        </p:attrNameLst>
                                      </p:cBhvr>
                                    </p:animMotion>
                                    <p:animEffect transition="in" filter="fade">
                                      <p:cBhvr>
                                        <p:cTn id="2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eye_bee_se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eye_bee_see</Template>
  <TotalTime>312</TotalTime>
  <Words>1399</Words>
  <Application>Microsoft Macintosh PowerPoint</Application>
  <PresentationFormat>On-screen Show (4:3)</PresentationFormat>
  <Paragraphs>66</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Arial</vt:lpstr>
      <vt:lpstr>Times New Roman</vt:lpstr>
      <vt:lpstr>Calibri</vt:lpstr>
      <vt:lpstr>Imprint MT Shadow</vt:lpstr>
      <vt:lpstr>Times</vt:lpstr>
      <vt:lpstr>eye_bee_see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Candra Poitras</dc:creator>
  <cp:lastModifiedBy>Ashton Loyd</cp:lastModifiedBy>
  <cp:revision>7</cp:revision>
  <dcterms:created xsi:type="dcterms:W3CDTF">2012-12-05T20:28:09Z</dcterms:created>
  <dcterms:modified xsi:type="dcterms:W3CDTF">2018-02-16T21:37:35Z</dcterms:modified>
</cp:coreProperties>
</file>