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5" r:id="rId6"/>
    <p:sldId id="266" r:id="rId7"/>
    <p:sldId id="276" r:id="rId8"/>
    <p:sldId id="267" r:id="rId9"/>
    <p:sldId id="274" r:id="rId10"/>
    <p:sldId id="265" r:id="rId11"/>
    <p:sldId id="277" r:id="rId12"/>
    <p:sldId id="264" r:id="rId13"/>
    <p:sldId id="278" r:id="rId14"/>
    <p:sldId id="263" r:id="rId15"/>
    <p:sldId id="279" r:id="rId16"/>
    <p:sldId id="26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760076"/>
    <a:srgbClr val="D24E04"/>
    <a:srgbClr val="0070A2"/>
    <a:srgbClr val="EDC727"/>
    <a:srgbClr val="CE7908"/>
    <a:srgbClr val="00669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6" d="100"/>
          <a:sy n="66" d="100"/>
        </p:scale>
        <p:origin x="-1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3429000"/>
            <a:ext cx="8153400" cy="1066800"/>
          </a:xfrm>
        </p:spPr>
        <p:txBody>
          <a:bodyPr/>
          <a:lstStyle>
            <a:lvl1pPr>
              <a:defRPr sz="4800" b="1">
                <a:solidFill>
                  <a:srgbClr val="FFE17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495800"/>
            <a:ext cx="52578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BDCCB-9CFE-BD48-9836-1F16F3F719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73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D4254B-660D-DB44-852D-97F9C81442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47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646DC0-652A-BF4C-B1BE-A30ECFF373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8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4B737A-A501-F842-9111-156FC6A85D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7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404411-7DA5-7D49-9112-E05415C6EF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6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4AC079-4FD2-9E48-A873-26BD636583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1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B72F22-D9B0-3943-9BCD-F3D8D3164F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07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B64C53-32C9-CB4F-B487-4374BFBF9B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4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D840F6-EB5E-9E4F-BE0F-493FCF64EF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62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DE6B6-6208-7044-AE98-AD6D96A054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0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50536D-9585-BE4E-830D-F2B94CE144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878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DB9FF1-69D0-6B43-8814-650E506EE66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336699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336699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336699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336699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505200"/>
            <a:ext cx="9144000" cy="1077218"/>
          </a:xfrm>
          <a:prstGeom prst="rect">
            <a:avLst/>
          </a:prstGeom>
          <a:solidFill>
            <a:srgbClr val="FFFFCC">
              <a:alpha val="8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64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Christian Education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648200"/>
            <a:ext cx="4419600" cy="89255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solidFill>
                  <a:srgbClr val="760076"/>
                </a:solidFill>
                <a:latin typeface="Stencil" pitchFamily="82" charset="0"/>
                <a:ea typeface="+mn-ea"/>
              </a:rPr>
              <a:t>Lesson 12: God’s Word the Great Connection</a:t>
            </a:r>
            <a:endParaRPr lang="en-US" sz="2600" b="1" dirty="0">
              <a:solidFill>
                <a:srgbClr val="760076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410200"/>
            <a:ext cx="33528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FFFFCC"/>
                </a:solidFill>
                <a:latin typeface="Stencil" pitchFamily="82" charset="0"/>
                <a:ea typeface="+mn-ea"/>
              </a:rPr>
              <a:t>Linda Poitras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91000" y="0"/>
            <a:ext cx="4953000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dirty="0">
                <a:solidFill>
                  <a:srgbClr val="D24E04"/>
                </a:solidFill>
                <a:latin typeface="Stencil" pitchFamily="82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85800"/>
            <a:ext cx="292580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u="sng" dirty="0">
                <a:solidFill>
                  <a:srgbClr val="D24E04"/>
                </a:solidFill>
                <a:latin typeface="Imprint MT Shadow" pitchFamily="82" charset="0"/>
                <a:ea typeface="+mn-ea"/>
              </a:rPr>
              <a:t>Interpretation</a:t>
            </a:r>
            <a:endParaRPr lang="en-US" sz="3600" b="1" dirty="0">
              <a:solidFill>
                <a:srgbClr val="D24E04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066800" y="1600200"/>
            <a:ext cx="7239000" cy="5016758"/>
          </a:xfrm>
          <a:prstGeom prst="rect">
            <a:avLst/>
          </a:prstGeom>
          <a:solidFill>
            <a:srgbClr val="EDC727">
              <a:alpha val="8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How do these scriptures join with the rest of the Bible to form a unified Word of God?</a:t>
            </a:r>
            <a:endParaRPr lang="en-US" sz="3200" b="1" dirty="0">
              <a:solidFill>
                <a:srgbClr val="CE7908"/>
              </a:solidFill>
              <a:latin typeface="Imprint MT Shadow" pitchFamily="82" charset="0"/>
              <a:ea typeface="+mn-ea"/>
            </a:endParaRPr>
          </a:p>
          <a:p>
            <a:pPr lvl="1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D24E04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The things happening around and during the actual passage are important to how the scriptures are interpreted.</a:t>
            </a:r>
            <a:endParaRPr lang="en-US" sz="3200" b="1" dirty="0">
              <a:solidFill>
                <a:srgbClr val="D24E04"/>
              </a:solidFill>
              <a:latin typeface="Imprint MT Shadow" pitchFamily="82" charset="0"/>
              <a:ea typeface="+mn-ea"/>
            </a:endParaRPr>
          </a:p>
          <a:p>
            <a:pPr lvl="2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What would be the natural meaning of the words of this passage?</a:t>
            </a:r>
            <a:endParaRPr lang="en-US" sz="3200" b="1" dirty="0">
              <a:solidFill>
                <a:srgbClr val="CE7908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52400" y="152400"/>
            <a:ext cx="5562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eaLnBrk="0" hangingPunct="0">
              <a:defRPr/>
            </a:pPr>
            <a:r>
              <a:rPr lang="en-US" sz="3600" b="1" u="sng" dirty="0">
                <a:ln>
                  <a:solidFill>
                    <a:sysClr val="windowText" lastClr="000000"/>
                  </a:solidFill>
                </a:ln>
                <a:solidFill>
                  <a:srgbClr val="FFFFCC"/>
                </a:solidFill>
                <a:latin typeface="Imprint MT Shadow" pitchFamily="82" charset="0"/>
                <a:ea typeface="Times"/>
              </a:rPr>
              <a:t>Generalization</a:t>
            </a:r>
            <a:endParaRPr lang="en-US" sz="3600" b="1" i="1" dirty="0">
              <a:ln>
                <a:solidFill>
                  <a:sysClr val="windowText" lastClr="000000"/>
                </a:solidFill>
              </a:ln>
              <a:solidFill>
                <a:srgbClr val="FFFFCC"/>
              </a:solidFill>
              <a:latin typeface="Imprint MT Shadow" pitchFamily="82" charset="0"/>
              <a:ea typeface="Times"/>
            </a:endParaRPr>
          </a:p>
          <a:p>
            <a:pPr eaLnBrk="0" hangingPunct="0">
              <a:defRPr/>
            </a:pPr>
            <a:endParaRPr lang="en-US" sz="3600" dirty="0">
              <a:ln>
                <a:solidFill>
                  <a:sysClr val="windowText" lastClr="000000"/>
                </a:solidFill>
              </a:ln>
              <a:solidFill>
                <a:srgbClr val="FFFFCC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09600" y="990600"/>
            <a:ext cx="7696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Now we want to discover what the major teaching or principle of this passage is.  We do that by asking these questions:</a:t>
            </a:r>
            <a:r>
              <a:rPr lang="en-US" sz="3200" b="1" dirty="0">
                <a:ln>
                  <a:solidFill>
                    <a:sysClr val="windowText" lastClr="000000"/>
                  </a:solidFill>
                </a:ln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>
                <a:ln>
                  <a:solidFill>
                    <a:sysClr val="windowText" lastClr="000000"/>
                  </a:solidFill>
                </a:ln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</a:b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0070A2"/>
              </a:solidFill>
              <a:latin typeface="Imprint MT Shadow" pitchFamily="82" charset="0"/>
              <a:ea typeface="+mn-ea"/>
            </a:endParaRPr>
          </a:p>
          <a:p>
            <a:pPr lvl="1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0070A2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What is the writer talking about?  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0070A2"/>
              </a:solidFill>
              <a:latin typeface="Imprint MT Shadow" pitchFamily="82" charset="0"/>
              <a:ea typeface="+mn-ea"/>
            </a:endParaRPr>
          </a:p>
          <a:p>
            <a:pPr lvl="2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FFCC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What is his subject?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FFFFCC"/>
              </a:solidFill>
              <a:latin typeface="Imprint MT Shadow" pitchFamily="82" charset="0"/>
              <a:ea typeface="+mn-ea"/>
            </a:endParaRPr>
          </a:p>
          <a:p>
            <a:pPr lvl="3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0070A2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What is the writer saying in these verses?  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0070A2"/>
              </a:solidFill>
              <a:latin typeface="Imprint MT Shadow" pitchFamily="82" charset="0"/>
              <a:ea typeface="+mn-ea"/>
            </a:endParaRPr>
          </a:p>
          <a:p>
            <a:pPr lvl="4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What is the believer supposed to do now?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760076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52400" y="228600"/>
            <a:ext cx="3733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600" b="1" u="sng" dirty="0">
                <a:solidFill>
                  <a:srgbClr val="0070A2"/>
                </a:solidFill>
                <a:latin typeface="Imprint MT Shadow" pitchFamily="82" charset="0"/>
                <a:ea typeface="Times"/>
              </a:rPr>
              <a:t>Application</a:t>
            </a:r>
            <a:endParaRPr lang="en-US" sz="3600" b="1" i="1" dirty="0">
              <a:solidFill>
                <a:srgbClr val="0070A2"/>
              </a:solidFill>
              <a:latin typeface="Imprint MT Shadow" pitchFamily="82" charset="0"/>
              <a:ea typeface="Times"/>
            </a:endParaRPr>
          </a:p>
          <a:p>
            <a:pPr eaLnBrk="0" hangingPunct="0">
              <a:defRPr/>
            </a:pPr>
            <a:endParaRPr lang="en-US" sz="3600" dirty="0">
              <a:solidFill>
                <a:srgbClr val="0070A2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81000" y="1066800"/>
            <a:ext cx="85344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D24E04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It is important that we understand what is going on in any passage of scripture before we apply it to our lives. Let us ask four more questions:</a:t>
            </a:r>
            <a:endParaRPr lang="en-US" sz="3200" b="1" dirty="0">
              <a:solidFill>
                <a:srgbClr val="D24E04"/>
              </a:solidFill>
              <a:latin typeface="Imprint MT Shadow" pitchFamily="82" charset="0"/>
              <a:ea typeface="+mn-ea"/>
            </a:endParaRPr>
          </a:p>
          <a:p>
            <a:pPr lvl="1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CE7908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Is there something in this passage that we need to learn and obey?</a:t>
            </a:r>
            <a:endParaRPr lang="en-US" sz="3200" b="1" dirty="0">
              <a:solidFill>
                <a:srgbClr val="CE7908"/>
              </a:solidFill>
              <a:latin typeface="Imprint MT Shadow" pitchFamily="82" charset="0"/>
              <a:ea typeface="+mn-ea"/>
            </a:endParaRPr>
          </a:p>
          <a:p>
            <a:pPr lvl="2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0070A2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Do these scriptures rebuke our actions or attitudes?</a:t>
            </a:r>
            <a:endParaRPr lang="en-US" sz="3200" b="1" dirty="0">
              <a:solidFill>
                <a:srgbClr val="0070A2"/>
              </a:solidFill>
              <a:latin typeface="Imprint MT Shadow" pitchFamily="82" charset="0"/>
              <a:ea typeface="+mn-ea"/>
            </a:endParaRPr>
          </a:p>
          <a:p>
            <a:pPr lvl="3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CE7908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Is there something we must do to make things right?</a:t>
            </a:r>
            <a:endParaRPr lang="en-US" sz="3200" b="1" dirty="0">
              <a:solidFill>
                <a:srgbClr val="CE7908"/>
              </a:solidFill>
              <a:latin typeface="Imprint MT Shadow" pitchFamily="82" charset="0"/>
              <a:ea typeface="+mn-ea"/>
            </a:endParaRPr>
          </a:p>
          <a:p>
            <a:pPr lvl="4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D24E04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How do these scriptures help train us to live right?</a:t>
            </a:r>
            <a:endParaRPr lang="en-US" sz="3200" b="1" dirty="0">
              <a:solidFill>
                <a:srgbClr val="D24E04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8600" y="1143000"/>
            <a:ext cx="69342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4000" b="1" u="sng" dirty="0">
                <a:solidFill>
                  <a:srgbClr val="760076"/>
                </a:solidFill>
                <a:latin typeface="Imprint MT Shadow" pitchFamily="82" charset="0"/>
                <a:ea typeface="Times"/>
              </a:rPr>
              <a:t>Implementation</a:t>
            </a:r>
            <a:endParaRPr lang="en-US" sz="4000" b="1" i="1" dirty="0">
              <a:solidFill>
                <a:srgbClr val="760076"/>
              </a:solidFill>
              <a:latin typeface="Imprint MT Shadow" pitchFamily="82" charset="0"/>
              <a:ea typeface="Times"/>
            </a:endParaRPr>
          </a:p>
          <a:p>
            <a:pPr eaLnBrk="0" hangingPunct="0">
              <a:defRPr/>
            </a:pPr>
            <a:endParaRPr lang="en-US" sz="4000" b="1" dirty="0">
              <a:solidFill>
                <a:srgbClr val="760076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295400" y="2133600"/>
            <a:ext cx="7315200" cy="3970318"/>
          </a:xfrm>
          <a:prstGeom prst="rect">
            <a:avLst/>
          </a:prstGeom>
          <a:solidFill>
            <a:srgbClr val="760076"/>
          </a:solidFill>
          <a:ln w="76200">
            <a:solidFill>
              <a:srgbClr val="EDC727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600" b="1" dirty="0">
                <a:solidFill>
                  <a:srgbClr val="EDC727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What must we do in order to make these scriptures come alive in our lives?  </a:t>
            </a:r>
            <a:endParaRPr lang="en-US" sz="3600" b="1" dirty="0">
              <a:solidFill>
                <a:srgbClr val="EDC727"/>
              </a:solidFill>
              <a:latin typeface="Imprint MT Shadow" pitchFamily="82" charset="0"/>
              <a:ea typeface="+mn-ea"/>
            </a:endParaRPr>
          </a:p>
          <a:p>
            <a:pPr lvl="1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600" b="1" dirty="0">
                <a:solidFill>
                  <a:srgbClr val="EDC727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How should we act?  </a:t>
            </a:r>
            <a:endParaRPr lang="en-US" sz="3600" b="1" dirty="0">
              <a:solidFill>
                <a:srgbClr val="EDC727"/>
              </a:solidFill>
              <a:latin typeface="Imprint MT Shadow" pitchFamily="82" charset="0"/>
              <a:ea typeface="+mn-ea"/>
            </a:endParaRPr>
          </a:p>
          <a:p>
            <a:pPr lvl="2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600" b="1" dirty="0">
                <a:solidFill>
                  <a:srgbClr val="EDC727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What things should we do or not do to fulfill the lessons we have learned from this passage?  </a:t>
            </a:r>
            <a:endParaRPr lang="en-US" sz="3600" b="1" dirty="0">
              <a:solidFill>
                <a:srgbClr val="EDC727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3124200" cy="649408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With these questions should come the opportunity for prayer and personal soul-searching.  Talk to God about what you are doing wrong or what you are not doing that you should be.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705600" y="856357"/>
            <a:ext cx="24384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0070A2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Ask Him for guidance and help as you work toward becoming more like Him through studying and obeying His Word.</a:t>
            </a:r>
            <a:endParaRPr lang="en-US" sz="3200" b="1" dirty="0">
              <a:solidFill>
                <a:srgbClr val="0070A2"/>
              </a:solidFill>
              <a:latin typeface="Imprint MT Shadow" pitchFamily="82" charset="0"/>
              <a:ea typeface="+mn-ea"/>
            </a:endParaRPr>
          </a:p>
        </p:txBody>
      </p:sp>
      <p:pic>
        <p:nvPicPr>
          <p:cNvPr id="16388" name="Picture 4" descr="C:\Users\Candra Poitras\Pictures\prayer[1].jpg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533399"/>
            <a:ext cx="3124200" cy="5261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152400"/>
            <a:ext cx="70104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CC"/>
                </a:solidFill>
                <a:latin typeface="Imprint MT Shadow" charset="0"/>
              </a:rPr>
              <a:t>This style of teaching and studying will help you get the most out of your lesson and will also help your students use it in their daily lives.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2600" y="2362200"/>
            <a:ext cx="57912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D24E04"/>
                </a:solidFill>
                <a:latin typeface="Imprint MT Shadow" charset="0"/>
              </a:rPr>
              <a:t>Read a scripture passage, dig into it and discover the treasures God has stored there. But do not stop there.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505200" y="4572000"/>
            <a:ext cx="54864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760076"/>
                </a:solidFill>
                <a:latin typeface="Imprint MT Shadow" charset="0"/>
              </a:rPr>
              <a:t>Remember that all Sunday school teaching has as its purpose the needs of the students.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33400" y="1828800"/>
            <a:ext cx="8001000" cy="4524375"/>
          </a:xfrm>
          <a:prstGeom prst="rect">
            <a:avLst/>
          </a:prstGeom>
          <a:solidFill>
            <a:srgbClr val="760076">
              <a:alpha val="0"/>
            </a:srgbClr>
          </a:solidFill>
          <a:ln w="88900" cap="rnd" cmpd="dbl">
            <a:solidFill>
              <a:srgbClr val="FFFFCC"/>
            </a:solidFill>
            <a:prstDash val="dash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4800" b="1" i="1">
                <a:solidFill>
                  <a:srgbClr val="0070A2"/>
                </a:solidFill>
                <a:latin typeface="Imprint MT Shadow" charset="0"/>
                <a:cs typeface="Times New Roman" charset="0"/>
              </a:rPr>
              <a:t>We want to see God at work in the hearts and lives</a:t>
            </a:r>
            <a:endParaRPr lang="en-US" sz="4800" b="1">
              <a:solidFill>
                <a:srgbClr val="0070A2"/>
              </a:solidFill>
              <a:latin typeface="Imprint MT Shadow" charset="0"/>
            </a:endParaRPr>
          </a:p>
          <a:p>
            <a:pPr algn="ctr" eaLnBrk="0" hangingPunct="0"/>
            <a:r>
              <a:rPr lang="en-US" sz="4800" b="1" i="1">
                <a:solidFill>
                  <a:srgbClr val="0070A2"/>
                </a:solidFill>
                <a:latin typeface="Imprint MT Shadow" charset="0"/>
                <a:cs typeface="Times New Roman" charset="0"/>
              </a:rPr>
              <a:t>. . .of all students</a:t>
            </a:r>
            <a:endParaRPr lang="en-US" sz="4800" b="1">
              <a:solidFill>
                <a:srgbClr val="0070A2"/>
              </a:solidFill>
              <a:latin typeface="Imprint MT Shadow" charset="0"/>
            </a:endParaRPr>
          </a:p>
          <a:p>
            <a:pPr algn="ctr" eaLnBrk="0" hangingPunct="0"/>
            <a:r>
              <a:rPr lang="en-US" sz="4800" b="1" i="1">
                <a:solidFill>
                  <a:srgbClr val="0070A2"/>
                </a:solidFill>
                <a:latin typeface="Imprint MT Shadow" charset="0"/>
                <a:cs typeface="Times New Roman" charset="0"/>
              </a:rPr>
              <a:t>. . .of every age </a:t>
            </a:r>
            <a:endParaRPr lang="en-US" sz="4800" b="1">
              <a:solidFill>
                <a:srgbClr val="0070A2"/>
              </a:solidFill>
              <a:latin typeface="Imprint MT Shadow" charset="0"/>
            </a:endParaRPr>
          </a:p>
          <a:p>
            <a:pPr algn="ctr" eaLnBrk="0" hangingPunct="0"/>
            <a:r>
              <a:rPr lang="en-US" sz="4800" b="1" i="1">
                <a:solidFill>
                  <a:srgbClr val="0070A2"/>
                </a:solidFill>
                <a:latin typeface="Imprint MT Shadow" charset="0"/>
                <a:cs typeface="Times New Roman" charset="0"/>
              </a:rPr>
              <a:t>in all our churches!</a:t>
            </a:r>
            <a:endParaRPr lang="en-US" sz="4800" b="1">
              <a:solidFill>
                <a:srgbClr val="0070A2"/>
              </a:solidFill>
              <a:latin typeface="Imprint MT Shadow" charset="0"/>
            </a:endParaRPr>
          </a:p>
          <a:p>
            <a:pPr algn="ctr" eaLnBrk="0" hangingPunct="0"/>
            <a:r>
              <a:rPr lang="en-US" sz="4800" b="1" i="1">
                <a:solidFill>
                  <a:srgbClr val="0070A2"/>
                </a:solidFill>
                <a:latin typeface="Imprint MT Shadow" charset="0"/>
                <a:cs typeface="Times New Roman" charset="0"/>
              </a:rPr>
              <a:t>AMEN</a:t>
            </a:r>
            <a:endParaRPr lang="en-US" sz="4800" b="1">
              <a:solidFill>
                <a:srgbClr val="0070A2"/>
              </a:solidFill>
              <a:latin typeface="Imprint MT Shadow" charset="0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5800" y="1676400"/>
            <a:ext cx="7696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4800" b="1" i="1" dirty="0">
                <a:solidFill>
                  <a:srgbClr val="CE7908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“Laying up in store for themselves a good foundation against the time to come, that they may lay hold on eternal life”</a:t>
            </a:r>
            <a:endParaRPr lang="en-US" sz="4800" b="1" dirty="0">
              <a:solidFill>
                <a:srgbClr val="CE7908"/>
              </a:solidFill>
              <a:latin typeface="Imprint MT Shadow" pitchFamily="82" charset="0"/>
              <a:ea typeface="+mn-ea"/>
            </a:endParaRPr>
          </a:p>
          <a:p>
            <a:pPr algn="ctr" eaLnBrk="0" hangingPunct="0">
              <a:defRPr/>
            </a:pPr>
            <a:r>
              <a:rPr lang="en-US" sz="4800" b="1" dirty="0"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(I Timothy 6:19).</a:t>
            </a:r>
            <a:endParaRPr lang="en-US" sz="4800" b="1" dirty="0">
              <a:solidFill>
                <a:srgbClr val="CE7908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152400"/>
            <a:ext cx="38100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FFCC"/>
                </a:solidFill>
                <a:latin typeface="Imprint MT Shadow" pitchFamily="82" charset="0"/>
                <a:ea typeface="+mn-ea"/>
              </a:rPr>
              <a:t>Every church needs a good foundation of Christian education.  Without a proper foundation in the Word of God, we will never make it to heaven. Every lesson and story taught must have its roots and application in the Bible—our sure foundation.</a:t>
            </a:r>
          </a:p>
        </p:txBody>
      </p:sp>
      <p:pic>
        <p:nvPicPr>
          <p:cNvPr id="5123" name="Picture 3" descr="C:\Users\Candra Poitras\Pictures\10274220-effective-concrete-foundation-design-drawings-at-low-cos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657600"/>
            <a:ext cx="4433559" cy="295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Candra Poitras\Pictures\10274220-effective-concrete-foundation-design-drawings-at-low-cos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752600"/>
            <a:ext cx="4433559" cy="295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Candra Poitras\Pictures\10274220-effective-concrete-foundation-design-drawings-at-low-cost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81000"/>
            <a:ext cx="4433559" cy="295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152400"/>
            <a:ext cx="74676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Now that we have a better understanding about how to begin and end a lesson, we need to concentrate on how to get the most out of the scripture text/Bible story that we are teaching.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9200" y="2895600"/>
            <a:ext cx="73152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D24E04"/>
                </a:solidFill>
                <a:latin typeface="Imprint MT Shadow" pitchFamily="82" charset="0"/>
                <a:ea typeface="+mn-ea"/>
              </a:rPr>
              <a:t>To do this, we must first take the student from the known (last week’s lesson) to the unknown (the lesson for today).</a:t>
            </a:r>
          </a:p>
        </p:txBody>
      </p:sp>
      <p:sp>
        <p:nvSpPr>
          <p:cNvPr id="5" name="Rectangle 4"/>
          <p:cNvSpPr/>
          <p:nvPr/>
        </p:nvSpPr>
        <p:spPr>
          <a:xfrm>
            <a:off x="2819400" y="4648200"/>
            <a:ext cx="61722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70A2"/>
                </a:solidFill>
                <a:latin typeface="Imprint MT Shadow" pitchFamily="82" charset="0"/>
                <a:ea typeface="+mn-ea"/>
              </a:rPr>
              <a:t>We sometimes call this “review."  Keep it short and simple with the purpose of connecting the old lesson with the new.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228600"/>
            <a:ext cx="4267200" cy="3046988"/>
          </a:xfrm>
          <a:prstGeom prst="rect">
            <a:avLst/>
          </a:prstGeom>
          <a:solidFill>
            <a:srgbClr val="EDC727"/>
          </a:solidFill>
          <a:ln w="82550">
            <a:solidFill>
              <a:srgbClr val="0070A2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A2"/>
                </a:solidFill>
                <a:latin typeface="Imprint MT Shadow" charset="0"/>
              </a:rPr>
              <a:t>All of our lessons should be joined by a common thread of purpose—the overall theme/aim of the church for this time.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572000" y="3581400"/>
            <a:ext cx="4267200" cy="3046988"/>
          </a:xfrm>
          <a:prstGeom prst="rect">
            <a:avLst/>
          </a:prstGeom>
          <a:solidFill>
            <a:srgbClr val="0070A2"/>
          </a:solidFill>
          <a:ln w="82550">
            <a:solidFill>
              <a:srgbClr val="EDC727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EDC727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This connection will sometimes be obvious. At other times, only the teacher will see it, but it should always be included.</a:t>
            </a:r>
            <a:endParaRPr lang="en-US" sz="3200" b="1" dirty="0">
              <a:solidFill>
                <a:srgbClr val="EDC727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152400"/>
            <a:ext cx="4191000" cy="4524315"/>
          </a:xfrm>
          <a:prstGeom prst="rect">
            <a:avLst/>
          </a:prstGeom>
          <a:solidFill>
            <a:srgbClr val="D24E0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EDC727"/>
                </a:solidFill>
                <a:latin typeface="Imprint MT Shadow" pitchFamily="82" charset="0"/>
                <a:ea typeface="+mn-ea"/>
              </a:rPr>
              <a:t>Creativity is an important tool in most parts of the lesson, but the Bible story itself must be totally accurate.  The creativity comes with HOW you present the story.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8200" y="2590800"/>
            <a:ext cx="4267200" cy="4031873"/>
          </a:xfrm>
          <a:prstGeom prst="rect">
            <a:avLst/>
          </a:prstGeom>
          <a:solidFill>
            <a:srgbClr val="EDC72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D24E04"/>
                </a:solidFill>
                <a:latin typeface="Imprint MT Shadow" pitchFamily="82" charset="0"/>
                <a:ea typeface="+mn-ea"/>
              </a:rPr>
              <a:t>When reading the actual verses, it may be helpful to use maps, charts, or even an outline to give the students a better understanding of what the verses mean.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6705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sz="3200" b="1">
                <a:solidFill>
                  <a:srgbClr val="FFFFCC"/>
                </a:solidFill>
                <a:latin typeface="Imprint MT Shadow" charset="0"/>
                <a:ea typeface="Times" charset="0"/>
                <a:cs typeface="Times New Roman" charset="0"/>
              </a:rPr>
              <a:t>The teacher should make clear the following things about the scriptures used in the lesson: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81000" y="1447800"/>
            <a:ext cx="7239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en-US" sz="3200" b="1">
                <a:solidFill>
                  <a:srgbClr val="0070A2"/>
                </a:solidFill>
                <a:latin typeface="Imprint MT Shadow" charset="0"/>
                <a:ea typeface="Times" charset="0"/>
                <a:cs typeface="Times New Roman" charset="0"/>
              </a:rPr>
              <a:t>Who was talking?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en-US" sz="3200" b="1">
                <a:solidFill>
                  <a:srgbClr val="760076"/>
                </a:solidFill>
                <a:latin typeface="Imprint MT Shadow" charset="0"/>
                <a:ea typeface="Times" charset="0"/>
                <a:cs typeface="Times New Roman" charset="0"/>
              </a:rPr>
              <a:t>Whom are they talking to?</a:t>
            </a:r>
            <a:endParaRPr lang="en-US" sz="3200" b="1">
              <a:solidFill>
                <a:srgbClr val="760076"/>
              </a:solidFill>
              <a:latin typeface="Imprint MT Shadow" charset="0"/>
            </a:endParaRP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en-US" sz="3200" b="1">
                <a:solidFill>
                  <a:srgbClr val="FFFFCC"/>
                </a:solidFill>
                <a:latin typeface="Imprint MT Shadow" charset="0"/>
                <a:cs typeface="Times" charset="0"/>
              </a:rPr>
              <a:t>During what time period of Bible history was this passage written/spoken?</a:t>
            </a:r>
            <a:endParaRPr lang="en-US" sz="3200" b="1">
              <a:solidFill>
                <a:srgbClr val="FFFFCC"/>
              </a:solidFill>
              <a:latin typeface="Imprint MT Shadow" charset="0"/>
            </a:endParaRPr>
          </a:p>
          <a:p>
            <a:pPr eaLnBrk="0" hangingPunct="0">
              <a:buFontTx/>
              <a:buChar char="•"/>
              <a:tabLst>
                <a:tab pos="228600" algn="l"/>
              </a:tabLst>
            </a:pPr>
            <a:r>
              <a:rPr lang="en-US" sz="3200" b="1">
                <a:solidFill>
                  <a:srgbClr val="0070A2"/>
                </a:solidFill>
                <a:latin typeface="Imprint MT Shadow" charset="0"/>
                <a:cs typeface="Times" charset="0"/>
              </a:rPr>
              <a:t>Why was this passage written/spoken?</a:t>
            </a:r>
            <a:endParaRPr lang="en-US" sz="3200" b="1">
              <a:solidFill>
                <a:srgbClr val="0070A2"/>
              </a:solidFill>
              <a:latin typeface="Imprint MT Shadow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4114800"/>
            <a:ext cx="7620000" cy="2554545"/>
          </a:xfrm>
          <a:prstGeom prst="rect">
            <a:avLst/>
          </a:prstGeom>
          <a:solidFill>
            <a:srgbClr val="FFFFCC"/>
          </a:solidFill>
          <a:ln w="88900">
            <a:solidFill>
              <a:srgbClr val="0070A2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Sometimes, these questions have obvious answers, and at other times, they require explanation.  It is important to make the Bible (scripture reference) as clear as possible to your students.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55322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+mn-ea"/>
              </a:rPr>
              <a:t>“Inductive Study Method."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09600" y="2133600"/>
            <a:ext cx="7772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Observation—What does it say?</a:t>
            </a:r>
            <a:endParaRPr lang="en-US" sz="3600" b="1" dirty="0">
              <a:ln>
                <a:solidFill>
                  <a:sysClr val="windowText" lastClr="000000"/>
                </a:solidFill>
              </a:ln>
              <a:solidFill>
                <a:srgbClr val="CE7908"/>
              </a:solidFill>
              <a:latin typeface="Imprint MT Shadow" pitchFamily="82" charset="0"/>
              <a:ea typeface="+mn-ea"/>
            </a:endParaRPr>
          </a:p>
          <a:p>
            <a:pPr lvl="1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Interpretation—What does it mean?</a:t>
            </a:r>
            <a:endParaRPr lang="en-US" sz="3600" b="1" dirty="0">
              <a:ln>
                <a:solidFill>
                  <a:sysClr val="windowText" lastClr="000000"/>
                </a:solidFill>
              </a:ln>
              <a:solidFill>
                <a:srgbClr val="760076"/>
              </a:solidFill>
              <a:latin typeface="Imprint MT Shadow" pitchFamily="82" charset="0"/>
              <a:ea typeface="+mn-ea"/>
            </a:endParaRPr>
          </a:p>
          <a:p>
            <a:pPr lvl="2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Generalization—What is the big idea?</a:t>
            </a:r>
            <a:endParaRPr lang="en-US" sz="3600" b="1" dirty="0">
              <a:ln>
                <a:solidFill>
                  <a:sysClr val="windowText" lastClr="000000"/>
                </a:solidFill>
              </a:ln>
              <a:solidFill>
                <a:srgbClr val="CE7908"/>
              </a:solidFill>
              <a:latin typeface="Imprint MT Shadow" pitchFamily="82" charset="0"/>
              <a:ea typeface="+mn-ea"/>
            </a:endParaRPr>
          </a:p>
          <a:p>
            <a:pPr lvl="3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Application—What difference does it make?</a:t>
            </a:r>
            <a:endParaRPr lang="en-US" sz="3600" b="1" dirty="0">
              <a:ln>
                <a:solidFill>
                  <a:sysClr val="windowText" lastClr="000000"/>
                </a:solidFill>
              </a:ln>
              <a:solidFill>
                <a:srgbClr val="760076"/>
              </a:solidFill>
              <a:latin typeface="Imprint MT Shadow" pitchFamily="82" charset="0"/>
              <a:ea typeface="+mn-ea"/>
            </a:endParaRPr>
          </a:p>
          <a:p>
            <a:pPr lvl="4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Implementation—What must I change?</a:t>
            </a:r>
            <a:endParaRPr lang="en-US" sz="3600" b="1" dirty="0">
              <a:ln>
                <a:solidFill>
                  <a:sysClr val="windowText" lastClr="000000"/>
                </a:solidFill>
              </a:ln>
              <a:solidFill>
                <a:srgbClr val="CE7908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00" y="0"/>
            <a:ext cx="21336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12: God’s Word, the great connection</a:t>
            </a:r>
            <a:endParaRPr lang="en-US" sz="1200" b="1" dirty="0">
              <a:solidFill>
                <a:srgbClr val="0070A2"/>
              </a:solidFill>
              <a:latin typeface="Stencil" pitchFamily="82" charset="0"/>
              <a:ea typeface="+mn-ea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52400" y="152400"/>
            <a:ext cx="212718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eaLnBrk="0" hangingPunct="0">
              <a:defRPr/>
            </a:pPr>
            <a:r>
              <a:rPr lang="en-US" sz="3200" b="1" u="sng" dirty="0">
                <a:ln>
                  <a:solidFill>
                    <a:sysClr val="windowText" lastClr="000000"/>
                  </a:solidFill>
                </a:ln>
                <a:solidFill>
                  <a:srgbClr val="0070A2"/>
                </a:solidFill>
                <a:latin typeface="Imprint MT Shadow" pitchFamily="82" charset="0"/>
                <a:ea typeface="Times" charset="0"/>
              </a:rPr>
              <a:t>Observation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0070A2"/>
              </a:solidFill>
              <a:latin typeface="Imprint MT Shadow" pitchFamily="82" charset="0"/>
              <a:ea typeface="Times" charset="0"/>
            </a:endParaRPr>
          </a:p>
          <a:p>
            <a:pPr eaLnBrk="0" hangingPunct="0">
              <a:defRPr/>
            </a:pPr>
            <a:endParaRPr lang="en-US" sz="3200" dirty="0">
              <a:ln>
                <a:solidFill>
                  <a:sysClr val="windowText" lastClr="000000"/>
                </a:solidFill>
              </a:ln>
              <a:solidFill>
                <a:srgbClr val="0070A2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57200" y="685800"/>
            <a:ext cx="81534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 w="3175">
                  <a:solidFill>
                    <a:sysClr val="windowText" lastClr="000000"/>
                  </a:solidFill>
                </a:ln>
                <a:solidFill>
                  <a:srgbClr val="FFFFCC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Who was doing the talking?</a:t>
            </a:r>
            <a:endParaRPr lang="en-US" sz="3200" b="1" dirty="0">
              <a:ln w="3175">
                <a:solidFill>
                  <a:sysClr val="windowText" lastClr="000000"/>
                </a:solidFill>
              </a:ln>
              <a:solidFill>
                <a:srgbClr val="FFFFCC"/>
              </a:solidFill>
              <a:latin typeface="Imprint MT Shadow" pitchFamily="82" charset="0"/>
              <a:ea typeface="+mn-ea"/>
            </a:endParaRPr>
          </a:p>
          <a:p>
            <a:pPr lvl="1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 w="3175">
                  <a:solidFill>
                    <a:sysClr val="windowText" lastClr="000000"/>
                  </a:solidFill>
                </a:ln>
                <a:solidFill>
                  <a:srgbClr val="0070A2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What was the reason this book was written?</a:t>
            </a:r>
            <a:endParaRPr lang="en-US" sz="3200" b="1" dirty="0">
              <a:ln w="3175">
                <a:solidFill>
                  <a:sysClr val="windowText" lastClr="000000"/>
                </a:solidFill>
              </a:ln>
              <a:solidFill>
                <a:srgbClr val="0070A2"/>
              </a:solidFill>
              <a:latin typeface="Imprint MT Shadow" pitchFamily="82" charset="0"/>
              <a:ea typeface="+mn-ea"/>
            </a:endParaRPr>
          </a:p>
          <a:p>
            <a:pPr lvl="2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 w="3175">
                  <a:solidFill>
                    <a:sysClr val="windowText" lastClr="000000"/>
                  </a:solidFill>
                </a:ln>
                <a:solidFill>
                  <a:srgbClr val="FFFFCC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What was happening in history during the time this book was written?</a:t>
            </a:r>
            <a:endParaRPr lang="en-US" sz="3200" b="1" dirty="0">
              <a:ln w="3175">
                <a:solidFill>
                  <a:sysClr val="windowText" lastClr="000000"/>
                </a:solidFill>
              </a:ln>
              <a:solidFill>
                <a:srgbClr val="FFFFCC"/>
              </a:solidFill>
              <a:latin typeface="Imprint MT Shadow" pitchFamily="82" charset="0"/>
              <a:ea typeface="+mn-ea"/>
            </a:endParaRPr>
          </a:p>
          <a:p>
            <a:pPr lvl="3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 w="3175">
                  <a:solidFill>
                    <a:sysClr val="windowText" lastClr="000000"/>
                  </a:solidFill>
                </a:ln>
                <a:solidFill>
                  <a:srgbClr val="0070A2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Is this book an epistle, a poem, a prophecy, or what?</a:t>
            </a:r>
            <a:endParaRPr lang="en-US" sz="3200" b="1" dirty="0">
              <a:ln w="3175">
                <a:solidFill>
                  <a:sysClr val="windowText" lastClr="000000"/>
                </a:solidFill>
              </a:ln>
              <a:solidFill>
                <a:srgbClr val="0070A2"/>
              </a:solidFill>
              <a:latin typeface="Imprint MT Shadow" pitchFamily="82" charset="0"/>
              <a:ea typeface="+mn-ea"/>
            </a:endParaRPr>
          </a:p>
          <a:p>
            <a:pPr lvl="4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 w="3175">
                  <a:solidFill>
                    <a:sysClr val="windowText" lastClr="000000"/>
                  </a:solidFill>
                </a:ln>
                <a:solidFill>
                  <a:srgbClr val="FFFFCC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What was the writer saying in the whole book?</a:t>
            </a:r>
            <a:endParaRPr lang="en-US" sz="3200" b="1" dirty="0">
              <a:ln w="3175">
                <a:solidFill>
                  <a:sysClr val="windowText" lastClr="000000"/>
                </a:solidFill>
              </a:ln>
              <a:solidFill>
                <a:srgbClr val="FFFFCC"/>
              </a:solidFill>
              <a:latin typeface="Imprint MT Shadow" pitchFamily="82" charset="0"/>
              <a:ea typeface="+mn-ea"/>
            </a:endParaRPr>
          </a:p>
          <a:p>
            <a:pPr lvl="5" defTabSz="914400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 w="3175">
                  <a:solidFill>
                    <a:sysClr val="windowText" lastClr="000000"/>
                  </a:solidFill>
                </a:ln>
                <a:solidFill>
                  <a:srgbClr val="0070A2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How does the passage we are studying fit into this whole theme?</a:t>
            </a:r>
            <a:endParaRPr lang="en-US" sz="3200" b="1" dirty="0">
              <a:ln w="3175">
                <a:solidFill>
                  <a:sysClr val="windowText" lastClr="000000"/>
                </a:solidFill>
              </a:ln>
              <a:solidFill>
                <a:srgbClr val="0070A2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ye_bee_se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eye_bee_see</Template>
  <TotalTime>291</TotalTime>
  <Words>981</Words>
  <Application>Microsoft Macintosh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Calibri</vt:lpstr>
      <vt:lpstr>Imprint MT Shadow</vt:lpstr>
      <vt:lpstr>Times</vt:lpstr>
      <vt:lpstr>eye_bee_see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Candra Poitras</dc:creator>
  <cp:lastModifiedBy>Ashton Loyd</cp:lastModifiedBy>
  <cp:revision>7</cp:revision>
  <dcterms:created xsi:type="dcterms:W3CDTF">2012-12-05T20:28:09Z</dcterms:created>
  <dcterms:modified xsi:type="dcterms:W3CDTF">2018-02-16T21:32:57Z</dcterms:modified>
</cp:coreProperties>
</file>