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FFFFCC"/>
    <a:srgbClr val="0070A2"/>
    <a:srgbClr val="EDC727"/>
    <a:srgbClr val="D24E04"/>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p:normalViewPr>
  <p:slideViewPr>
    <p:cSldViewPr>
      <p:cViewPr varScale="1">
        <p:scale>
          <a:sx n="69" d="100"/>
          <a:sy n="69" d="100"/>
        </p:scale>
        <p:origin x="-96"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F98A2BF4-E73D-3D47-93CC-8730C5D744CC}" type="slidenum">
              <a:rPr lang="en-US"/>
              <a:pPr/>
              <a:t>‹#›</a:t>
            </a:fld>
            <a:endParaRPr lang="en-US"/>
          </a:p>
        </p:txBody>
      </p:sp>
    </p:spTree>
    <p:extLst>
      <p:ext uri="{BB962C8B-B14F-4D97-AF65-F5344CB8AC3E}">
        <p14:creationId xmlns:p14="http://schemas.microsoft.com/office/powerpoint/2010/main" val="978809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C181FDE-71A8-5240-BC11-AC63ECFB0EF8}" type="slidenum">
              <a:rPr lang="en-US"/>
              <a:pPr/>
              <a:t>‹#›</a:t>
            </a:fld>
            <a:endParaRPr lang="en-US"/>
          </a:p>
        </p:txBody>
      </p:sp>
    </p:spTree>
    <p:extLst>
      <p:ext uri="{BB962C8B-B14F-4D97-AF65-F5344CB8AC3E}">
        <p14:creationId xmlns:p14="http://schemas.microsoft.com/office/powerpoint/2010/main" val="2714331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A6B03AC-42DF-9846-8F85-E094674070B6}" type="slidenum">
              <a:rPr lang="en-US"/>
              <a:pPr/>
              <a:t>‹#›</a:t>
            </a:fld>
            <a:endParaRPr lang="en-US"/>
          </a:p>
        </p:txBody>
      </p:sp>
    </p:spTree>
    <p:extLst>
      <p:ext uri="{BB962C8B-B14F-4D97-AF65-F5344CB8AC3E}">
        <p14:creationId xmlns:p14="http://schemas.microsoft.com/office/powerpoint/2010/main" val="2275869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3B45550-6DC2-0648-8944-CD943CC2B0A9}" type="slidenum">
              <a:rPr lang="en-US"/>
              <a:pPr/>
              <a:t>‹#›</a:t>
            </a:fld>
            <a:endParaRPr lang="en-US"/>
          </a:p>
        </p:txBody>
      </p:sp>
    </p:spTree>
    <p:extLst>
      <p:ext uri="{BB962C8B-B14F-4D97-AF65-F5344CB8AC3E}">
        <p14:creationId xmlns:p14="http://schemas.microsoft.com/office/powerpoint/2010/main" val="835154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147A423-6EFC-1848-A87B-58F3CF4FB678}" type="slidenum">
              <a:rPr lang="en-US"/>
              <a:pPr/>
              <a:t>‹#›</a:t>
            </a:fld>
            <a:endParaRPr lang="en-US"/>
          </a:p>
        </p:txBody>
      </p:sp>
    </p:spTree>
    <p:extLst>
      <p:ext uri="{BB962C8B-B14F-4D97-AF65-F5344CB8AC3E}">
        <p14:creationId xmlns:p14="http://schemas.microsoft.com/office/powerpoint/2010/main" val="37487871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38FDDC90-EEED-4942-A963-18C48277C406}" type="slidenum">
              <a:rPr lang="en-US"/>
              <a:pPr/>
              <a:t>‹#›</a:t>
            </a:fld>
            <a:endParaRPr lang="en-US"/>
          </a:p>
        </p:txBody>
      </p:sp>
    </p:spTree>
    <p:extLst>
      <p:ext uri="{BB962C8B-B14F-4D97-AF65-F5344CB8AC3E}">
        <p14:creationId xmlns:p14="http://schemas.microsoft.com/office/powerpoint/2010/main" val="482504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A57BC7D7-756A-1848-B5A0-2F73D7BA276E}" type="slidenum">
              <a:rPr lang="en-US"/>
              <a:pPr/>
              <a:t>‹#›</a:t>
            </a:fld>
            <a:endParaRPr lang="en-US"/>
          </a:p>
        </p:txBody>
      </p:sp>
    </p:spTree>
    <p:extLst>
      <p:ext uri="{BB962C8B-B14F-4D97-AF65-F5344CB8AC3E}">
        <p14:creationId xmlns:p14="http://schemas.microsoft.com/office/powerpoint/2010/main" val="166652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449400D4-AFC5-B847-89A3-687506B4BD33}" type="slidenum">
              <a:rPr lang="en-US"/>
              <a:pPr/>
              <a:t>‹#›</a:t>
            </a:fld>
            <a:endParaRPr lang="en-US"/>
          </a:p>
        </p:txBody>
      </p:sp>
    </p:spTree>
    <p:extLst>
      <p:ext uri="{BB962C8B-B14F-4D97-AF65-F5344CB8AC3E}">
        <p14:creationId xmlns:p14="http://schemas.microsoft.com/office/powerpoint/2010/main" val="539339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26A4954-3651-4D46-890A-C43E96E4CD6F}" type="slidenum">
              <a:rPr lang="en-US"/>
              <a:pPr/>
              <a:t>‹#›</a:t>
            </a:fld>
            <a:endParaRPr lang="en-US"/>
          </a:p>
        </p:txBody>
      </p:sp>
    </p:spTree>
    <p:extLst>
      <p:ext uri="{BB962C8B-B14F-4D97-AF65-F5344CB8AC3E}">
        <p14:creationId xmlns:p14="http://schemas.microsoft.com/office/powerpoint/2010/main" val="794479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7389B122-D430-F24E-9327-66B18A887F83}" type="slidenum">
              <a:rPr lang="en-US"/>
              <a:pPr/>
              <a:t>‹#›</a:t>
            </a:fld>
            <a:endParaRPr lang="en-US"/>
          </a:p>
        </p:txBody>
      </p:sp>
    </p:spTree>
    <p:extLst>
      <p:ext uri="{BB962C8B-B14F-4D97-AF65-F5344CB8AC3E}">
        <p14:creationId xmlns:p14="http://schemas.microsoft.com/office/powerpoint/2010/main" val="25973326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496566E-9313-1546-A192-16D5EA1B820C}" type="slidenum">
              <a:rPr lang="en-US"/>
              <a:pPr/>
              <a:t>‹#›</a:t>
            </a:fld>
            <a:endParaRPr lang="en-US"/>
          </a:p>
        </p:txBody>
      </p:sp>
    </p:spTree>
    <p:extLst>
      <p:ext uri="{BB962C8B-B14F-4D97-AF65-F5344CB8AC3E}">
        <p14:creationId xmlns:p14="http://schemas.microsoft.com/office/powerpoint/2010/main" val="10462455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668029-6FA3-A04F-8C07-ECE67BB5C86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954107"/>
          </a:xfrm>
          <a:prstGeom prst="rect">
            <a:avLst/>
          </a:prstGeom>
          <a:noFill/>
        </p:spPr>
        <p:txBody>
          <a:bodyPr>
            <a:spAutoFit/>
            <a:scene3d>
              <a:camera prst="orthographicFront"/>
              <a:lightRig rig="threePt" dir="t"/>
            </a:scene3d>
            <a:sp3d extrusionH="57150">
              <a:bevelT w="38100" h="38100"/>
            </a:sp3d>
          </a:bodyPr>
          <a:lstStyle/>
          <a:p>
            <a:pPr>
              <a:defRPr/>
            </a:pPr>
            <a:r>
              <a:rPr lang="en-US" sz="2800" b="1" dirty="0">
                <a:solidFill>
                  <a:srgbClr val="760076"/>
                </a:solidFill>
                <a:latin typeface="Stencil" pitchFamily="82" charset="0"/>
                <a:ea typeface="+mn-ea"/>
              </a:rPr>
              <a:t>Lesson 7: Who needs What?</a:t>
            </a:r>
            <a:endParaRPr lang="en-US" sz="2800" b="1" dirty="0">
              <a:solidFill>
                <a:srgbClr val="760076"/>
              </a:solidFill>
              <a:latin typeface="Stencil" pitchFamily="82" charset="0"/>
              <a:ea typeface="+mn-ea"/>
            </a:endParaRPr>
          </a:p>
        </p:txBody>
      </p:sp>
      <p:sp>
        <p:nvSpPr>
          <p:cNvPr id="10" name="TextBox 9"/>
          <p:cNvSpPr txBox="1"/>
          <p:nvPr/>
        </p:nvSpPr>
        <p:spPr>
          <a:xfrm>
            <a:off x="152400" y="54864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p:nvPr/>
        </p:nvSpPr>
        <p:spPr>
          <a:xfrm>
            <a:off x="152400" y="304800"/>
            <a:ext cx="87630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i="1" dirty="0">
                <a:solidFill>
                  <a:srgbClr val="0070A2"/>
                </a:solidFill>
                <a:latin typeface="Imprint MT Shadow" pitchFamily="82" charset="0"/>
                <a:ea typeface="+mn-ea"/>
              </a:rPr>
              <a:t>Jesus used things and ideas that were familiar to His students.</a:t>
            </a:r>
            <a:endParaRPr lang="en-US" sz="3600" b="1" dirty="0">
              <a:solidFill>
                <a:srgbClr val="0070A2"/>
              </a:solidFill>
              <a:latin typeface="Imprint MT Shadow" pitchFamily="82" charset="0"/>
              <a:ea typeface="+mn-ea"/>
            </a:endParaRPr>
          </a:p>
        </p:txBody>
      </p:sp>
      <p:sp>
        <p:nvSpPr>
          <p:cNvPr id="5" name="Rectangle 4"/>
          <p:cNvSpPr/>
          <p:nvPr/>
        </p:nvSpPr>
        <p:spPr>
          <a:xfrm>
            <a:off x="0" y="1752600"/>
            <a:ext cx="51816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He built His lessons around things that the student already understood and used.  In Matthew 17:24-27, Jesus used money in a fish’s mouth to teach Peter about the tribute.  He sent Peter fishing (his previous occupation) and told him what to look for.</a:t>
            </a:r>
          </a:p>
        </p:txBody>
      </p:sp>
      <p:pic>
        <p:nvPicPr>
          <p:cNvPr id="12291" name="Picture 3" descr="C:\Users\Candra Poitras\Pictures\Peter_catches_fish_with_coin[1].jpg"/>
          <p:cNvPicPr>
            <a:picLocks noChangeAspect="1" noChangeArrowheads="1"/>
          </p:cNvPicPr>
          <p:nvPr/>
        </p:nvPicPr>
        <p:blipFill>
          <a:blip r:embed="rId2" cstate="screen">
            <a:extLst>
              <a:ext uri="{28A0092B-C50C-407E-A947-70E740481C1C}">
                <a14:useLocalDpi xmlns:a14="http://schemas.microsoft.com/office/drawing/2010/main"/>
              </a:ext>
            </a:extLst>
          </a:blip>
          <a:srcRect b="-191"/>
          <a:stretch>
            <a:fillRect/>
          </a:stretch>
        </p:blipFill>
        <p:spPr bwMode="auto">
          <a:xfrm>
            <a:off x="5334000" y="2362200"/>
            <a:ext cx="3657600" cy="4022725"/>
          </a:xfrm>
          <a:prstGeom prst="rect">
            <a:avLst/>
          </a:prstGeom>
          <a:noFill/>
          <a:ln>
            <a:noFill/>
          </a:ln>
          <a:effectLst>
            <a:outerShdw blurRad="63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12291"/>
                                        </p:tgtEl>
                                        <p:attrNameLst>
                                          <p:attrName>style.visibility</p:attrName>
                                        </p:attrNameLst>
                                      </p:cBhvr>
                                      <p:to>
                                        <p:strVal val="visible"/>
                                      </p:to>
                                    </p:set>
                                    <p:animEffect transition="in" filter="fade">
                                      <p:cBhvr>
                                        <p:cTn id="23" dur="1000"/>
                                        <p:tgtEl>
                                          <p:spTgt spid="12291"/>
                                        </p:tgtEl>
                                      </p:cBhvr>
                                    </p:animEffect>
                                    <p:anim calcmode="lin" valueType="num">
                                      <p:cBhvr>
                                        <p:cTn id="24" dur="1000" fill="hold"/>
                                        <p:tgtEl>
                                          <p:spTgt spid="12291"/>
                                        </p:tgtEl>
                                        <p:attrNameLst>
                                          <p:attrName>ppt_x</p:attrName>
                                        </p:attrNameLst>
                                      </p:cBhvr>
                                      <p:tavLst>
                                        <p:tav tm="0">
                                          <p:val>
                                            <p:strVal val="#ppt_x"/>
                                          </p:val>
                                        </p:tav>
                                        <p:tav tm="100000">
                                          <p:val>
                                            <p:strVal val="#ppt_x"/>
                                          </p:val>
                                        </p:tav>
                                      </p:tavLst>
                                    </p:anim>
                                    <p:anim calcmode="lin" valueType="num">
                                      <p:cBhvr>
                                        <p:cTn id="25" dur="900" decel="100000" fill="hold"/>
                                        <p:tgtEl>
                                          <p:spTgt spid="1229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29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769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i="1">
                <a:solidFill>
                  <a:srgbClr val="FFFFCC"/>
                </a:solidFill>
                <a:latin typeface="Imprint MT Shadow" charset="0"/>
              </a:rPr>
              <a:t>Jesus involved the students in the learning process.</a:t>
            </a:r>
            <a:endParaRPr lang="en-US" sz="3600" b="1">
              <a:solidFill>
                <a:srgbClr val="FFFFCC"/>
              </a:solidFill>
              <a:latin typeface="Imprint MT Shadow" charset="0"/>
            </a:endParaRPr>
          </a:p>
        </p:txBody>
      </p:sp>
      <p:sp>
        <p:nvSpPr>
          <p:cNvPr id="5" name="Rectangle 4"/>
          <p:cNvSpPr>
            <a:spLocks noChangeArrowheads="1"/>
          </p:cNvSpPr>
          <p:nvPr/>
        </p:nvSpPr>
        <p:spPr bwMode="auto">
          <a:xfrm>
            <a:off x="1219200" y="1524000"/>
            <a:ext cx="6553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Do not feed your students a bunch of information.  Challenge them to discover things for themselves.  This is called </a:t>
            </a:r>
            <a:r>
              <a:rPr lang="ja-JP" altLang="en-US" sz="3200" b="1">
                <a:solidFill>
                  <a:srgbClr val="0070A2"/>
                </a:solidFill>
                <a:latin typeface="Imprint MT Shadow" charset="0"/>
              </a:rPr>
              <a:t>“</a:t>
            </a:r>
            <a:r>
              <a:rPr lang="en-US" sz="3200" b="1">
                <a:solidFill>
                  <a:srgbClr val="0070A2"/>
                </a:solidFill>
                <a:latin typeface="Imprint MT Shadow" charset="0"/>
              </a:rPr>
              <a:t>discovery learning." </a:t>
            </a:r>
          </a:p>
        </p:txBody>
      </p:sp>
      <p:sp>
        <p:nvSpPr>
          <p:cNvPr id="7" name="Rectangle 6"/>
          <p:cNvSpPr/>
          <p:nvPr/>
        </p:nvSpPr>
        <p:spPr>
          <a:xfrm>
            <a:off x="457200" y="3962400"/>
            <a:ext cx="8153400" cy="2554545"/>
          </a:xfrm>
          <a:prstGeom prst="rect">
            <a:avLst/>
          </a:prstGeom>
          <a:solidFill>
            <a:srgbClr val="0070A2"/>
          </a:solidFill>
          <a:ln w="76200">
            <a:solidFill>
              <a:srgbClr val="FFFFCC"/>
            </a:solidFill>
          </a:ln>
          <a:scene3d>
            <a:camera prst="orthographicFront"/>
            <a:lightRig rig="threePt" dir="t"/>
          </a:scene3d>
          <a:sp3d>
            <a:bevelT w="114300" prst="hardEdge"/>
          </a:sp3d>
        </p:spPr>
        <p:txBody>
          <a:bodyPr>
            <a:spAutoFit/>
          </a:bodyPr>
          <a:lstStyle/>
          <a:p>
            <a:pPr algn="ctr">
              <a:defRPr/>
            </a:pPr>
            <a:r>
              <a:rPr lang="en-US" sz="3200" b="1" dirty="0">
                <a:solidFill>
                  <a:srgbClr val="FFFFCC"/>
                </a:solidFill>
                <a:latin typeface="Imprint MT Shadow" pitchFamily="82" charset="0"/>
                <a:ea typeface="+mn-ea"/>
              </a:rPr>
              <a:t>This involves the student in the process of finding solutions and answers to life questions.  This type of learning prepares them to look for solutions to problems that arise when a teacher is not present.</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p:nvPr/>
        </p:nvSpPr>
        <p:spPr>
          <a:xfrm>
            <a:off x="152400" y="1524000"/>
            <a:ext cx="8763000" cy="1200329"/>
          </a:xfrm>
          <a:prstGeom prst="rect">
            <a:avLst/>
          </a:prstGeom>
        </p:spPr>
        <p:txBody>
          <a:bodyPr>
            <a:spAutoFit/>
            <a:scene3d>
              <a:camera prst="orthographicFront"/>
              <a:lightRig rig="threePt" dir="t"/>
            </a:scene3d>
            <a:sp3d extrusionH="57150">
              <a:bevelT w="38100" h="38100"/>
            </a:sp3d>
          </a:bodyPr>
          <a:lstStyle/>
          <a:p>
            <a:pPr algn="ctr">
              <a:defRPr/>
            </a:pPr>
            <a:r>
              <a:rPr lang="en-US" sz="3600" b="1" i="1" dirty="0">
                <a:solidFill>
                  <a:srgbClr val="D24E04"/>
                </a:solidFill>
                <a:latin typeface="Imprint MT Shadow" pitchFamily="82" charset="0"/>
                <a:ea typeface="+mn-ea"/>
              </a:rPr>
              <a:t>Jesus watched for opportunities to turn events into learning experiences.</a:t>
            </a:r>
            <a:endParaRPr lang="en-US" sz="3600" b="1" dirty="0">
              <a:solidFill>
                <a:srgbClr val="D24E04"/>
              </a:solidFill>
              <a:latin typeface="Imprint MT Shadow" pitchFamily="82" charset="0"/>
              <a:ea typeface="+mn-ea"/>
            </a:endParaRPr>
          </a:p>
        </p:txBody>
      </p:sp>
      <p:sp>
        <p:nvSpPr>
          <p:cNvPr id="14339" name="Rectangle 3"/>
          <p:cNvSpPr>
            <a:spLocks noChangeArrowheads="1"/>
          </p:cNvSpPr>
          <p:nvPr/>
        </p:nvSpPr>
        <p:spPr bwMode="auto">
          <a:xfrm>
            <a:off x="838200" y="2895600"/>
            <a:ext cx="7239000" cy="3539430"/>
          </a:xfrm>
          <a:prstGeom prst="rect">
            <a:avLst/>
          </a:prstGeom>
          <a:solidFill>
            <a:srgbClr val="D24E04">
              <a:alpha val="80000"/>
            </a:srgbClr>
          </a:solidFill>
          <a:ln w="76200">
            <a:solidFill>
              <a:srgbClr val="EDC727"/>
            </a:solidFill>
            <a:prstDash val="lgDashDotDot"/>
            <a:miter lim="800000"/>
            <a:headEnd/>
            <a:tailEnd/>
          </a:ln>
          <a:effectLst/>
          <a:scene3d>
            <a:camera prst="orthographicFront"/>
            <a:lightRig rig="threePt" dir="t"/>
          </a:scene3d>
          <a:sp3d>
            <a:bevelT prst="angle"/>
          </a:sp3d>
        </p:spPr>
        <p:txBody>
          <a:bodyPr anchor="ctr">
            <a:spAutoFit/>
          </a:bodyPr>
          <a:lstStyle/>
          <a:p>
            <a:pPr algn="ctr" eaLnBrk="0" hangingPunct="0">
              <a:defRPr/>
            </a:pPr>
            <a:r>
              <a:rPr lang="en-US" sz="3200" b="1" dirty="0">
                <a:solidFill>
                  <a:srgbClr val="EDC727"/>
                </a:solidFill>
                <a:latin typeface="Imprint MT Shadow" pitchFamily="82" charset="0"/>
                <a:ea typeface="Times"/>
                <a:cs typeface="Times New Roman" pitchFamily="18" charset="0"/>
              </a:rPr>
              <a:t>When the mother of James and John came asking that her boys be given places of honor in His kingdom, Jesus taught His followers how they should treat each other and about their place in the kingdom of God, as servants and not lords (Matthew 20:20-28).</a:t>
            </a:r>
            <a:endParaRPr lang="en-US" sz="3200" b="1" dirty="0">
              <a:solidFill>
                <a:srgbClr val="EDC727"/>
              </a:solidFill>
              <a:latin typeface="Imprint MT Shadow" pitchFamily="82" charset="0"/>
              <a:ea typeface="+mn-ea"/>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4339"/>
                                        </p:tgtEl>
                                        <p:attrNameLst>
                                          <p:attrName>style.visibility</p:attrName>
                                        </p:attrNameLst>
                                      </p:cBhvr>
                                      <p:to>
                                        <p:strVal val="visible"/>
                                      </p:to>
                                    </p:set>
                                    <p:anim calcmode="lin" valueType="num">
                                      <p:cBhvr>
                                        <p:cTn id="14" dur="500" fill="hold"/>
                                        <p:tgtEl>
                                          <p:spTgt spid="14339"/>
                                        </p:tgtEl>
                                        <p:attrNameLst>
                                          <p:attrName>ppt_w</p:attrName>
                                        </p:attrNameLst>
                                      </p:cBhvr>
                                      <p:tavLst>
                                        <p:tav tm="0">
                                          <p:val>
                                            <p:fltVal val="0"/>
                                          </p:val>
                                        </p:tav>
                                        <p:tav tm="100000">
                                          <p:val>
                                            <p:strVal val="#ppt_w"/>
                                          </p:val>
                                        </p:tav>
                                      </p:tavLst>
                                    </p:anim>
                                    <p:anim calcmode="lin" valueType="num">
                                      <p:cBhvr>
                                        <p:cTn id="15" dur="500" fill="hold"/>
                                        <p:tgtEl>
                                          <p:spTgt spid="14339"/>
                                        </p:tgtEl>
                                        <p:attrNameLst>
                                          <p:attrName>ppt_h</p:attrName>
                                        </p:attrNameLst>
                                      </p:cBhvr>
                                      <p:tavLst>
                                        <p:tav tm="0">
                                          <p:val>
                                            <p:fltVal val="0"/>
                                          </p:val>
                                        </p:tav>
                                        <p:tav tm="100000">
                                          <p:val>
                                            <p:strVal val="#ppt_h"/>
                                          </p:val>
                                        </p:tav>
                                      </p:tavLst>
                                    </p:anim>
                                    <p:animEffect transition="in" filter="fade">
                                      <p:cBhvr>
                                        <p:cTn id="16"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152400" y="152400"/>
            <a:ext cx="60960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600" b="1" i="1">
                <a:solidFill>
                  <a:srgbClr val="FFFFCC"/>
                </a:solidFill>
                <a:latin typeface="Imprint MT Shadow" charset="0"/>
              </a:rPr>
              <a:t>Jesus gave His students the opportunity to practice what they had learned.</a:t>
            </a:r>
            <a:endParaRPr lang="en-US" sz="3600" b="1">
              <a:solidFill>
                <a:srgbClr val="FFFFCC"/>
              </a:solidFill>
              <a:latin typeface="Imprint MT Shadow" charset="0"/>
            </a:endParaRPr>
          </a:p>
        </p:txBody>
      </p:sp>
      <p:sp>
        <p:nvSpPr>
          <p:cNvPr id="5" name="Rectangle 4"/>
          <p:cNvSpPr>
            <a:spLocks noChangeArrowheads="1"/>
          </p:cNvSpPr>
          <p:nvPr/>
        </p:nvSpPr>
        <p:spPr bwMode="auto">
          <a:xfrm>
            <a:off x="838200" y="1981200"/>
            <a:ext cx="6858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This was vividly portrayed at the Last Supper.  He gave both Peter and Judas a chance to act out their learning, and their failures teaches us all something!</a:t>
            </a:r>
          </a:p>
        </p:txBody>
      </p:sp>
      <p:sp>
        <p:nvSpPr>
          <p:cNvPr id="15363" name="Rectangle 3"/>
          <p:cNvSpPr>
            <a:spLocks noChangeArrowheads="1"/>
          </p:cNvSpPr>
          <p:nvPr/>
        </p:nvSpPr>
        <p:spPr bwMode="auto">
          <a:xfrm>
            <a:off x="2209800" y="4648200"/>
            <a:ext cx="6781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en-US" sz="3200" b="1">
                <a:solidFill>
                  <a:srgbClr val="760076"/>
                </a:solidFill>
                <a:latin typeface="Imprint MT Shadow" charset="0"/>
                <a:ea typeface="Times" charset="0"/>
                <a:cs typeface="Times New Roman" charset="0"/>
              </a:rPr>
              <a:t>(Matthew 26:20-25; 31-35; 47-50; 55-56; 69-75)  Sometimes, failure is the best teacher—if we learn what we are supposed to do to get it right.</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5363"/>
                                        </p:tgtEl>
                                        <p:attrNameLst>
                                          <p:attrName>style.visibility</p:attrName>
                                        </p:attrNameLst>
                                      </p:cBhvr>
                                      <p:to>
                                        <p:strVal val="visible"/>
                                      </p:to>
                                    </p:set>
                                    <p:animEffect transition="in" filter="fade">
                                      <p:cBhvr>
                                        <p:cTn id="27" dur="800" decel="100000"/>
                                        <p:tgtEl>
                                          <p:spTgt spid="15363"/>
                                        </p:tgtEl>
                                      </p:cBhvr>
                                    </p:animEffect>
                                    <p:anim calcmode="lin" valueType="num">
                                      <p:cBhvr>
                                        <p:cTn id="28" dur="800" decel="100000" fill="hold"/>
                                        <p:tgtEl>
                                          <p:spTgt spid="15363"/>
                                        </p:tgtEl>
                                        <p:attrNameLst>
                                          <p:attrName>style.rotation</p:attrName>
                                        </p:attrNameLst>
                                      </p:cBhvr>
                                      <p:tavLst>
                                        <p:tav tm="0">
                                          <p:val>
                                            <p:fltVal val="-90"/>
                                          </p:val>
                                        </p:tav>
                                        <p:tav tm="100000">
                                          <p:val>
                                            <p:fltVal val="0"/>
                                          </p:val>
                                        </p:tav>
                                      </p:tavLst>
                                    </p:anim>
                                    <p:anim calcmode="lin" valueType="num">
                                      <p:cBhvr>
                                        <p:cTn id="29" dur="800" decel="100000" fill="hold"/>
                                        <p:tgtEl>
                                          <p:spTgt spid="15363"/>
                                        </p:tgtEl>
                                        <p:attrNameLst>
                                          <p:attrName>ppt_x</p:attrName>
                                        </p:attrNameLst>
                                      </p:cBhvr>
                                      <p:tavLst>
                                        <p:tav tm="0">
                                          <p:val>
                                            <p:strVal val="#ppt_x+0.4"/>
                                          </p:val>
                                        </p:tav>
                                        <p:tav tm="100000">
                                          <p:val>
                                            <p:strVal val="#ppt_x-0.05"/>
                                          </p:val>
                                        </p:tav>
                                      </p:tavLst>
                                    </p:anim>
                                    <p:anim calcmode="lin" valueType="num">
                                      <p:cBhvr>
                                        <p:cTn id="30" dur="800" decel="100000" fill="hold"/>
                                        <p:tgtEl>
                                          <p:spTgt spid="15363"/>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5363"/>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536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53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152400" y="152400"/>
            <a:ext cx="7696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u="sng">
                <a:solidFill>
                  <a:srgbClr val="760076"/>
                </a:solidFill>
                <a:latin typeface="Imprint MT Shadow" charset="0"/>
              </a:rPr>
              <a:t>THIRD</a:t>
            </a:r>
            <a:r>
              <a:rPr lang="en-US" sz="3200" b="1">
                <a:solidFill>
                  <a:srgbClr val="760076"/>
                </a:solidFill>
                <a:latin typeface="Imprint MT Shadow" charset="0"/>
              </a:rPr>
              <a:t> - Discover What the Students Have Actually Learned.</a:t>
            </a:r>
            <a:endParaRPr lang="en-US" sz="3200">
              <a:solidFill>
                <a:srgbClr val="760076"/>
              </a:solidFill>
              <a:latin typeface="Imprint MT Shadow" charset="0"/>
            </a:endParaRPr>
          </a:p>
        </p:txBody>
      </p:sp>
      <p:sp>
        <p:nvSpPr>
          <p:cNvPr id="5" name="Rectangle 4"/>
          <p:cNvSpPr/>
          <p:nvPr/>
        </p:nvSpPr>
        <p:spPr>
          <a:xfrm>
            <a:off x="685800" y="1676400"/>
            <a:ext cx="6705600" cy="2062103"/>
          </a:xfrm>
          <a:prstGeom prst="rect">
            <a:avLst/>
          </a:prstGeom>
          <a:solidFill>
            <a:srgbClr val="760076"/>
          </a:solidFill>
          <a:ln w="76200">
            <a:solidFill>
              <a:srgbClr val="D24E04"/>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One of the best ways to do this is to watch as your students begin living by the life principles they have studied from God</a:t>
            </a:r>
            <a:r>
              <a:rPr lang="ja-JP" altLang="en-US" sz="3200" b="1">
                <a:solidFill>
                  <a:srgbClr val="D24E04"/>
                </a:solidFill>
                <a:latin typeface="Imprint MT Shadow" charset="0"/>
              </a:rPr>
              <a:t>’</a:t>
            </a:r>
            <a:r>
              <a:rPr lang="en-US" sz="3200" b="1">
                <a:solidFill>
                  <a:srgbClr val="D24E04"/>
                </a:solidFill>
                <a:latin typeface="Imprint MT Shadow" charset="0"/>
              </a:rPr>
              <a:t>s Word.</a:t>
            </a:r>
          </a:p>
        </p:txBody>
      </p:sp>
      <p:sp>
        <p:nvSpPr>
          <p:cNvPr id="16387" name="Rectangle 3"/>
          <p:cNvSpPr>
            <a:spLocks noChangeArrowheads="1"/>
          </p:cNvSpPr>
          <p:nvPr/>
        </p:nvSpPr>
        <p:spPr bwMode="auto">
          <a:xfrm>
            <a:off x="3124200" y="4038600"/>
            <a:ext cx="5791200" cy="2554545"/>
          </a:xfrm>
          <a:prstGeom prst="rect">
            <a:avLst/>
          </a:prstGeom>
          <a:solidFill>
            <a:srgbClr val="D24E04"/>
          </a:solidFill>
          <a:ln w="76200">
            <a:solidFill>
              <a:srgbClr val="760076"/>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200" b="1" dirty="0">
                <a:solidFill>
                  <a:srgbClr val="760076"/>
                </a:solidFill>
                <a:latin typeface="Imprint MT Shadow" pitchFamily="82" charset="0"/>
                <a:ea typeface="Times"/>
                <a:cs typeface="Times New Roman" pitchFamily="18" charset="0"/>
              </a:rPr>
              <a:t>Another is to ask questions. Knowing what your students learned, or did not learn, will show you how to improve your teaching.</a:t>
            </a:r>
            <a:endParaRPr lang="en-US" sz="3200" b="1" dirty="0">
              <a:solidFill>
                <a:srgbClr val="760076"/>
              </a:solidFill>
              <a:latin typeface="Imprint MT Shadow" pitchFamily="82" charset="0"/>
              <a:ea typeface="+mn-ea"/>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nodeType="clickEffect">
                                  <p:stCondLst>
                                    <p:cond delay="0"/>
                                  </p:stCondLst>
                                  <p:childTnLst>
                                    <p:set>
                                      <p:cBhvr>
                                        <p:cTn id="24" dur="1" fill="hold">
                                          <p:stCondLst>
                                            <p:cond delay="0"/>
                                          </p:stCondLst>
                                        </p:cTn>
                                        <p:tgtEl>
                                          <p:spTgt spid="16387"/>
                                        </p:tgtEl>
                                        <p:attrNameLst>
                                          <p:attrName>style.visibility</p:attrName>
                                        </p:attrNameLst>
                                      </p:cBhvr>
                                      <p:to>
                                        <p:strVal val="visible"/>
                                      </p:to>
                                    </p:set>
                                    <p:anim calcmode="lin" valueType="num">
                                      <p:cBhvr>
                                        <p:cTn id="25" dur="500" fill="hold"/>
                                        <p:tgtEl>
                                          <p:spTgt spid="16387"/>
                                        </p:tgtEl>
                                        <p:attrNameLst>
                                          <p:attrName>ppt_w</p:attrName>
                                        </p:attrNameLst>
                                      </p:cBhvr>
                                      <p:tavLst>
                                        <p:tav tm="0">
                                          <p:val>
                                            <p:strVal val="#ppt_w*0.05"/>
                                          </p:val>
                                        </p:tav>
                                        <p:tav tm="100000">
                                          <p:val>
                                            <p:strVal val="#ppt_w"/>
                                          </p:val>
                                        </p:tav>
                                      </p:tavLst>
                                    </p:anim>
                                    <p:anim calcmode="lin" valueType="num">
                                      <p:cBhvr>
                                        <p:cTn id="26" dur="500" fill="hold"/>
                                        <p:tgtEl>
                                          <p:spTgt spid="16387"/>
                                        </p:tgtEl>
                                        <p:attrNameLst>
                                          <p:attrName>ppt_h</p:attrName>
                                        </p:attrNameLst>
                                      </p:cBhvr>
                                      <p:tavLst>
                                        <p:tav tm="0">
                                          <p:val>
                                            <p:strVal val="#ppt_h"/>
                                          </p:val>
                                        </p:tav>
                                        <p:tav tm="100000">
                                          <p:val>
                                            <p:strVal val="#ppt_h"/>
                                          </p:val>
                                        </p:tav>
                                      </p:tavLst>
                                    </p:anim>
                                    <p:anim calcmode="lin" valueType="num">
                                      <p:cBhvr>
                                        <p:cTn id="27" dur="500" fill="hold"/>
                                        <p:tgtEl>
                                          <p:spTgt spid="16387"/>
                                        </p:tgtEl>
                                        <p:attrNameLst>
                                          <p:attrName>ppt_x</p:attrName>
                                        </p:attrNameLst>
                                      </p:cBhvr>
                                      <p:tavLst>
                                        <p:tav tm="0">
                                          <p:val>
                                            <p:strVal val="#ppt_x-.2"/>
                                          </p:val>
                                        </p:tav>
                                        <p:tav tm="100000">
                                          <p:val>
                                            <p:strVal val="#ppt_x"/>
                                          </p:val>
                                        </p:tav>
                                      </p:tavLst>
                                    </p:anim>
                                    <p:anim calcmode="lin" valueType="num">
                                      <p:cBhvr>
                                        <p:cTn id="28" dur="500" fill="hold"/>
                                        <p:tgtEl>
                                          <p:spTgt spid="16387"/>
                                        </p:tgtEl>
                                        <p:attrNameLst>
                                          <p:attrName>ppt_y</p:attrName>
                                        </p:attrNameLst>
                                      </p:cBhvr>
                                      <p:tavLst>
                                        <p:tav tm="0">
                                          <p:val>
                                            <p:strVal val="#ppt_y"/>
                                          </p:val>
                                        </p:tav>
                                        <p:tav tm="100000">
                                          <p:val>
                                            <p:strVal val="#ppt_y"/>
                                          </p:val>
                                        </p:tav>
                                      </p:tavLst>
                                    </p:anim>
                                    <p:animEffect transition="in" filter="fade">
                                      <p:cBhvr>
                                        <p:cTn id="29" dur="500"/>
                                        <p:tgtEl>
                                          <p:spTgt spid="163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152400"/>
            <a:ext cx="7696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u="sng">
                <a:solidFill>
                  <a:srgbClr val="0070A2"/>
                </a:solidFill>
                <a:latin typeface="Imprint MT Shadow" charset="0"/>
              </a:rPr>
              <a:t>FINALLY</a:t>
            </a:r>
            <a:r>
              <a:rPr lang="en-US" sz="3200" b="1">
                <a:solidFill>
                  <a:srgbClr val="0070A2"/>
                </a:solidFill>
                <a:latin typeface="Imprint MT Shadow" charset="0"/>
              </a:rPr>
              <a:t> - Determine What Each Age Group Needs.</a:t>
            </a:r>
          </a:p>
        </p:txBody>
      </p:sp>
      <p:sp>
        <p:nvSpPr>
          <p:cNvPr id="5" name="Rectangle 4"/>
          <p:cNvSpPr/>
          <p:nvPr/>
        </p:nvSpPr>
        <p:spPr>
          <a:xfrm>
            <a:off x="228600" y="1752600"/>
            <a:ext cx="4114800" cy="4524315"/>
          </a:xfrm>
          <a:prstGeom prst="rect">
            <a:avLst/>
          </a:prstGeom>
          <a:solidFill>
            <a:srgbClr val="0070A2"/>
          </a:solidFill>
          <a:ln w="7620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rPr>
              <a:t>We are trying to feed fried fish to our six-month-old babies, and we are feeding mashed cereal to our thirty-year-old adults.  No wonder they do not return to eat from our table. </a:t>
            </a:r>
          </a:p>
        </p:txBody>
      </p:sp>
      <p:sp>
        <p:nvSpPr>
          <p:cNvPr id="17411" name="Rectangle 3"/>
          <p:cNvSpPr>
            <a:spLocks noChangeArrowheads="1"/>
          </p:cNvSpPr>
          <p:nvPr/>
        </p:nvSpPr>
        <p:spPr bwMode="auto">
          <a:xfrm>
            <a:off x="4648200" y="1752600"/>
            <a:ext cx="4191000" cy="4524315"/>
          </a:xfrm>
          <a:prstGeom prst="rect">
            <a:avLst/>
          </a:prstGeom>
          <a:solidFill>
            <a:srgbClr val="EDC727"/>
          </a:solidFill>
          <a:ln w="76200">
            <a:solidFill>
              <a:srgbClr val="0070A2"/>
            </a:solidFill>
            <a:miter lim="800000"/>
            <a:headEnd/>
            <a:tailEnd/>
          </a:ln>
          <a:effectLst/>
          <a:scene3d>
            <a:camera prst="orthographicFront"/>
            <a:lightRig rig="threePt" dir="t"/>
          </a:scene3d>
          <a:sp3d>
            <a:bevelT/>
          </a:sp3d>
        </p:spPr>
        <p:txBody>
          <a:bodyPr anchor="ctr">
            <a:spAutoFit/>
          </a:bodyPr>
          <a:lstStyle/>
          <a:p>
            <a:pPr algn="ctr" eaLnBrk="0" hangingPunct="0">
              <a:defRPr/>
            </a:pPr>
            <a:r>
              <a:rPr lang="en-US" sz="3200" b="1" dirty="0">
                <a:solidFill>
                  <a:srgbClr val="0070A2"/>
                </a:solidFill>
                <a:latin typeface="Imprint MT Shadow" pitchFamily="82" charset="0"/>
                <a:ea typeface="Times"/>
                <a:cs typeface="Times New Roman" pitchFamily="18" charset="0"/>
              </a:rPr>
              <a:t>We are not feeding them properly, and both groups will eventually starve to death. The next few lessons will deal exclusively with how to work out this problem.</a:t>
            </a:r>
            <a:endParaRPr lang="en-US" sz="3200" b="1" dirty="0">
              <a:solidFill>
                <a:srgbClr val="0070A2"/>
              </a:solidFill>
              <a:latin typeface="Imprint MT Shadow" pitchFamily="82" charset="0"/>
              <a:ea typeface="+mn-ea"/>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nodeType="clickEffect">
                                  <p:stCondLst>
                                    <p:cond delay="0"/>
                                  </p:stCondLst>
                                  <p:childTnLst>
                                    <p:set>
                                      <p:cBhvr>
                                        <p:cTn id="20" dur="1" fill="hold">
                                          <p:stCondLst>
                                            <p:cond delay="0"/>
                                          </p:stCondLst>
                                        </p:cTn>
                                        <p:tgtEl>
                                          <p:spTgt spid="17411"/>
                                        </p:tgtEl>
                                        <p:attrNameLst>
                                          <p:attrName>style.visibility</p:attrName>
                                        </p:attrNameLst>
                                      </p:cBhvr>
                                      <p:to>
                                        <p:strVal val="visible"/>
                                      </p:to>
                                    </p:set>
                                    <p:anim calcmode="lin" valueType="num">
                                      <p:cBhvr>
                                        <p:cTn id="21" dur="1000" fill="hold"/>
                                        <p:tgtEl>
                                          <p:spTgt spid="17411"/>
                                        </p:tgtEl>
                                        <p:attrNameLst>
                                          <p:attrName>ppt_w</p:attrName>
                                        </p:attrNameLst>
                                      </p:cBhvr>
                                      <p:tavLst>
                                        <p:tav tm="0">
                                          <p:val>
                                            <p:strVal val="#ppt_w+.3"/>
                                          </p:val>
                                        </p:tav>
                                        <p:tav tm="100000">
                                          <p:val>
                                            <p:strVal val="#ppt_w"/>
                                          </p:val>
                                        </p:tav>
                                      </p:tavLst>
                                    </p:anim>
                                    <p:anim calcmode="lin" valueType="num">
                                      <p:cBhvr>
                                        <p:cTn id="22" dur="1000" fill="hold"/>
                                        <p:tgtEl>
                                          <p:spTgt spid="17411"/>
                                        </p:tgtEl>
                                        <p:attrNameLst>
                                          <p:attrName>ppt_h</p:attrName>
                                        </p:attrNameLst>
                                      </p:cBhvr>
                                      <p:tavLst>
                                        <p:tav tm="0">
                                          <p:val>
                                            <p:strVal val="#ppt_h"/>
                                          </p:val>
                                        </p:tav>
                                        <p:tav tm="100000">
                                          <p:val>
                                            <p:strVal val="#ppt_h"/>
                                          </p:val>
                                        </p:tav>
                                      </p:tavLst>
                                    </p:anim>
                                    <p:animEffect transition="in" filter="fade">
                                      <p:cBhvr>
                                        <p:cTn id="23" dur="1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152400" y="152400"/>
            <a:ext cx="6705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Meeting the specific needs of each age level makes Christian education a challenge.  But it also makes it interesting and exciting.</a:t>
            </a:r>
          </a:p>
        </p:txBody>
      </p:sp>
      <p:sp>
        <p:nvSpPr>
          <p:cNvPr id="5" name="Rectangle 4"/>
          <p:cNvSpPr/>
          <p:nvPr/>
        </p:nvSpPr>
        <p:spPr>
          <a:xfrm>
            <a:off x="2667000" y="2438400"/>
            <a:ext cx="4572000" cy="2062103"/>
          </a:xfrm>
          <a:prstGeom prst="rect">
            <a:avLst/>
          </a:prstGeom>
          <a:solidFill>
            <a:srgbClr val="760076"/>
          </a:solidFill>
          <a:ln w="76200">
            <a:solidFill>
              <a:srgbClr val="0070A2"/>
            </a:solidFill>
          </a:ln>
          <a:scene3d>
            <a:camera prst="orthographicFront"/>
            <a:lightRig rig="threePt" dir="t"/>
          </a:scene3d>
          <a:sp3d>
            <a:bevelT w="152400" h="50800" prst="softRound"/>
          </a:sp3d>
        </p:spPr>
        <p:txBody>
          <a:bodyPr>
            <a:spAutoFit/>
          </a:bodyPr>
          <a:lstStyle/>
          <a:p>
            <a:pPr algn="ctr">
              <a:defRPr/>
            </a:pPr>
            <a:r>
              <a:rPr lang="en-US" sz="3200" b="1" dirty="0">
                <a:solidFill>
                  <a:srgbClr val="FFFFCC"/>
                </a:solidFill>
                <a:latin typeface="Imprint MT Shadow" pitchFamily="82" charset="0"/>
                <a:ea typeface="+mn-ea"/>
              </a:rPr>
              <a:t>Follow in the footsteps of the Master Teacher and use His methods to reach out to those around you.</a:t>
            </a:r>
          </a:p>
        </p:txBody>
      </p:sp>
      <p:sp>
        <p:nvSpPr>
          <p:cNvPr id="6" name="Rectangle 5"/>
          <p:cNvSpPr>
            <a:spLocks noChangeArrowheads="1"/>
          </p:cNvSpPr>
          <p:nvPr/>
        </p:nvSpPr>
        <p:spPr bwMode="auto">
          <a:xfrm>
            <a:off x="3429000" y="4795838"/>
            <a:ext cx="57150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As you focus on learning, you, too, can bless your students as you teach them how to love and live by God</a:t>
            </a:r>
            <a:r>
              <a:rPr lang="ja-JP" altLang="en-US" sz="3200" b="1">
                <a:solidFill>
                  <a:srgbClr val="760076"/>
                </a:solidFill>
                <a:latin typeface="Imprint MT Shadow" charset="0"/>
              </a:rPr>
              <a:t>’</a:t>
            </a:r>
            <a:r>
              <a:rPr lang="en-US" sz="3200" b="1">
                <a:solidFill>
                  <a:srgbClr val="760076"/>
                </a:solidFill>
                <a:latin typeface="Imprint MT Shadow" charset="0"/>
              </a:rPr>
              <a:t>s Word.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099" name="Rectangle 3"/>
          <p:cNvSpPr>
            <a:spLocks noChangeArrowheads="1"/>
          </p:cNvSpPr>
          <p:nvPr/>
        </p:nvSpPr>
        <p:spPr bwMode="auto">
          <a:xfrm>
            <a:off x="685800" y="1828800"/>
            <a:ext cx="7924800" cy="4524315"/>
          </a:xfrm>
          <a:prstGeom prst="rect">
            <a:avLst/>
          </a:prstGeom>
          <a:solidFill>
            <a:srgbClr val="FFFFCC"/>
          </a:solidFill>
          <a:ln w="76200">
            <a:solidFill>
              <a:srgbClr val="0070A2"/>
            </a:solidFill>
            <a:miter lim="800000"/>
            <a:headEnd/>
            <a:tailEnd/>
          </a:ln>
          <a:effectLst/>
          <a:scene3d>
            <a:camera prst="orthographicFront"/>
            <a:lightRig rig="threePt" dir="t"/>
          </a:scene3d>
          <a:sp3d>
            <a:bevelT/>
          </a:sp3d>
        </p:spPr>
        <p:txBody>
          <a:bodyPr anchor="ctr">
            <a:spAutoFit/>
            <a:sp3d extrusionH="57150">
              <a:bevelT w="38100" h="38100"/>
            </a:sp3d>
          </a:bodyPr>
          <a:lstStyle/>
          <a:p>
            <a:pPr algn="ctr" eaLnBrk="0" hangingPunct="0">
              <a:defRPr/>
            </a:pPr>
            <a:r>
              <a:rPr lang="en-US" sz="4800" b="1" i="1" dirty="0">
                <a:solidFill>
                  <a:srgbClr val="0070A2"/>
                </a:solidFill>
                <a:latin typeface="Imprint MT Shadow" pitchFamily="82" charset="0"/>
                <a:ea typeface="Times New Roman" pitchFamily="18" charset="0"/>
                <a:cs typeface="Times New Roman" pitchFamily="18" charset="0"/>
              </a:rPr>
              <a:t>“When I was a child, I spake as a child, I understood as a child, I thought as a child; but when I became a man, I put away childish things”</a:t>
            </a:r>
            <a:endParaRPr lang="en-US" sz="4800" dirty="0">
              <a:solidFill>
                <a:srgbClr val="0070A2"/>
              </a:solidFill>
              <a:latin typeface="Imprint MT Shadow" pitchFamily="82" charset="0"/>
              <a:ea typeface="+mn-ea"/>
            </a:endParaRPr>
          </a:p>
          <a:p>
            <a:pPr algn="ctr" eaLnBrk="0" hangingPunct="0">
              <a:defRPr/>
            </a:pPr>
            <a:r>
              <a:rPr lang="en-US" sz="4800" b="1" dirty="0">
                <a:solidFill>
                  <a:srgbClr val="0070A2"/>
                </a:solidFill>
                <a:latin typeface="Imprint MT Shadow" pitchFamily="82" charset="0"/>
                <a:ea typeface="Times"/>
                <a:cs typeface="Times New Roman" pitchFamily="18" charset="0"/>
              </a:rPr>
              <a:t>(I Corinthians 13:11).</a:t>
            </a:r>
            <a:endParaRPr lang="en-US" sz="4800" dirty="0">
              <a:solidFill>
                <a:srgbClr val="0070A2"/>
              </a:solidFill>
              <a:latin typeface="Imprint MT Shadow" pitchFamily="82" charset="0"/>
              <a:ea typeface="+mn-ea"/>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strVal val="#ppt_w+.3"/>
                                          </p:val>
                                        </p:tav>
                                        <p:tav tm="100000">
                                          <p:val>
                                            <p:strVal val="#ppt_w"/>
                                          </p:val>
                                        </p:tav>
                                      </p:tavLst>
                                    </p:anim>
                                    <p:anim calcmode="lin" valueType="num">
                                      <p:cBhvr>
                                        <p:cTn id="8" dur="1000" fill="hold"/>
                                        <p:tgtEl>
                                          <p:spTgt spid="4099"/>
                                        </p:tgtEl>
                                        <p:attrNameLst>
                                          <p:attrName>ppt_h</p:attrName>
                                        </p:attrNameLst>
                                      </p:cBhvr>
                                      <p:tavLst>
                                        <p:tav tm="0">
                                          <p:val>
                                            <p:strVal val="#ppt_h"/>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p:nvPr/>
        </p:nvSpPr>
        <p:spPr>
          <a:xfrm>
            <a:off x="228600" y="228600"/>
            <a:ext cx="70866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It makes a lot of difference whether one is a baby or an adult when it comes time to eat dinner.  It is equally important in spiritual food.  Whatever age and level of maturity one has reached will determine the type of instruction needed.</a:t>
            </a:r>
          </a:p>
        </p:txBody>
      </p:sp>
      <p:pic>
        <p:nvPicPr>
          <p:cNvPr id="5124" name="Picture 4" descr="C:\Users\Candra Poitras\Pictures\steak_red_potatoe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6000" y="3505200"/>
            <a:ext cx="2896514" cy="2484437"/>
          </a:xfrm>
          <a:prstGeom prst="rect">
            <a:avLst/>
          </a:prstGeom>
          <a:ln>
            <a:noFill/>
          </a:ln>
          <a:effectLst>
            <a:softEdge rad="112500"/>
          </a:effectLst>
        </p:spPr>
      </p:pic>
      <p:pic>
        <p:nvPicPr>
          <p:cNvPr id="5123" name="Picture 3" descr="C:\Users\Candra Poitras\Pictures\baby-bottle-i-stock[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21088754">
            <a:off x="4724400" y="3810000"/>
            <a:ext cx="1932179" cy="2895600"/>
          </a:xfrm>
          <a:prstGeom prst="rect">
            <a:avLst/>
          </a:prstGeom>
          <a:ln>
            <a:noFill/>
          </a:ln>
          <a:effectLst>
            <a:softEdge rad="112500"/>
          </a:effectLst>
        </p:spPr>
      </p:pic>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5" name="Oval 4"/>
          <p:cNvSpPr/>
          <p:nvPr/>
        </p:nvSpPr>
        <p:spPr>
          <a:xfrm>
            <a:off x="0" y="0"/>
            <a:ext cx="4648200" cy="4724400"/>
          </a:xfrm>
          <a:prstGeom prst="ellipse">
            <a:avLst/>
          </a:prstGeom>
          <a:solidFill>
            <a:srgbClr val="D24E04"/>
          </a:solidFill>
          <a:ln w="76200">
            <a:solidFill>
              <a:srgbClr val="EDC727"/>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b="1" dirty="0">
                <a:solidFill>
                  <a:srgbClr val="EDC727"/>
                </a:solidFill>
                <a:latin typeface="Imprint MT Shadow" pitchFamily="82" charset="0"/>
              </a:rPr>
              <a:t>Each person has special and specific needs.  God has made each one different, and He wants us to be individuals.</a:t>
            </a:r>
            <a:endParaRPr lang="en-US" sz="3200" b="1" dirty="0">
              <a:solidFill>
                <a:srgbClr val="EDC727"/>
              </a:solidFill>
              <a:latin typeface="Imprint MT Shadow" pitchFamily="82" charset="0"/>
            </a:endParaRPr>
          </a:p>
        </p:txBody>
      </p:sp>
      <p:sp>
        <p:nvSpPr>
          <p:cNvPr id="6" name="Oval 5"/>
          <p:cNvSpPr/>
          <p:nvPr/>
        </p:nvSpPr>
        <p:spPr>
          <a:xfrm>
            <a:off x="4343400" y="2133600"/>
            <a:ext cx="4800600" cy="4724400"/>
          </a:xfrm>
          <a:prstGeom prst="ellipse">
            <a:avLst/>
          </a:prstGeom>
          <a:solidFill>
            <a:srgbClr val="EDC727"/>
          </a:solidFill>
          <a:ln w="76200">
            <a:solidFill>
              <a:srgbClr val="D24E04"/>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100" b="1" dirty="0">
                <a:solidFill>
                  <a:srgbClr val="D24E04"/>
                </a:solidFill>
                <a:latin typeface="Imprint MT Shadow" pitchFamily="82" charset="0"/>
              </a:rPr>
              <a:t>We cannot all receive the same types of lessons or instruction.  This means that the leaders of the church must work harder to identify those needs. </a:t>
            </a:r>
            <a:endParaRPr lang="en-US" sz="3100" b="1" dirty="0">
              <a:solidFill>
                <a:srgbClr val="D24E04"/>
              </a:solidFill>
              <a:latin typeface="Imprint MT Shadow" pitchFamily="82"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10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769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u="sng">
                <a:solidFill>
                  <a:srgbClr val="FFFFCC"/>
                </a:solidFill>
                <a:latin typeface="Imprint MT Shadow" charset="0"/>
              </a:rPr>
              <a:t>FIRST</a:t>
            </a:r>
            <a:r>
              <a:rPr lang="en-US" sz="3600" b="1">
                <a:solidFill>
                  <a:srgbClr val="FFFFCC"/>
                </a:solidFill>
                <a:latin typeface="Imprint MT Shadow" charset="0"/>
              </a:rPr>
              <a:t> – Define the Goal of Christian Education. </a:t>
            </a:r>
          </a:p>
        </p:txBody>
      </p:sp>
      <p:sp>
        <p:nvSpPr>
          <p:cNvPr id="5" name="Rectangle 4"/>
          <p:cNvSpPr>
            <a:spLocks noChangeArrowheads="1"/>
          </p:cNvSpPr>
          <p:nvPr/>
        </p:nvSpPr>
        <p:spPr bwMode="auto">
          <a:xfrm>
            <a:off x="762000" y="1219200"/>
            <a:ext cx="7315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We have determined that there is a great general need for training Christians—not only to be better followers of Christ, but also to be soul winners.  Good leaders have definite goals.</a:t>
            </a:r>
          </a:p>
        </p:txBody>
      </p:sp>
      <p:sp>
        <p:nvSpPr>
          <p:cNvPr id="7" name="Rectangle 6"/>
          <p:cNvSpPr>
            <a:spLocks noChangeArrowheads="1"/>
          </p:cNvSpPr>
          <p:nvPr/>
        </p:nvSpPr>
        <p:spPr bwMode="auto">
          <a:xfrm>
            <a:off x="2209800" y="4114800"/>
            <a:ext cx="6781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i="1">
                <a:solidFill>
                  <a:srgbClr val="0070A2"/>
                </a:solidFill>
                <a:latin typeface="Imprint MT Shadow" charset="0"/>
              </a:rPr>
              <a:t>“</a:t>
            </a:r>
            <a:r>
              <a:rPr lang="en-US" sz="3200" b="1" i="1">
                <a:solidFill>
                  <a:srgbClr val="0070A2"/>
                </a:solidFill>
                <a:latin typeface="Imprint MT Shadow" charset="0"/>
              </a:rPr>
              <a:t>To know, obey, and share God</a:t>
            </a:r>
            <a:r>
              <a:rPr lang="ja-JP" altLang="en-US" sz="3200" b="1" i="1">
                <a:solidFill>
                  <a:srgbClr val="0070A2"/>
                </a:solidFill>
                <a:latin typeface="Imprint MT Shadow" charset="0"/>
              </a:rPr>
              <a:t>’</a:t>
            </a:r>
            <a:r>
              <a:rPr lang="en-US" sz="3200" b="1" i="1">
                <a:solidFill>
                  <a:srgbClr val="0070A2"/>
                </a:solidFill>
                <a:latin typeface="Imprint MT Shadow" charset="0"/>
              </a:rPr>
              <a:t>s will and ways</a:t>
            </a:r>
            <a:r>
              <a:rPr lang="ja-JP" altLang="en-US" sz="3200" b="1" i="1" u="sng">
                <a:solidFill>
                  <a:srgbClr val="0070A2"/>
                </a:solidFill>
                <a:latin typeface="Imprint MT Shadow" charset="0"/>
              </a:rPr>
              <a:t>”</a:t>
            </a:r>
            <a:r>
              <a:rPr lang="en-US" sz="3200" b="1">
                <a:solidFill>
                  <a:srgbClr val="0070A2"/>
                </a:solidFill>
                <a:latin typeface="Imprint MT Shadow" charset="0"/>
              </a:rPr>
              <a:t> is one simple way.  This means that we understand, we do, and we reach out to others.  No part of this simple formula can be left out.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7"/>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7"/>
                                        </p:tgtEl>
                                        <p:attrNameLst>
                                          <p:attrName>ppt_y</p:attrName>
                                        </p:attrNameLst>
                                      </p:cBhvr>
                                      <p:tavLst>
                                        <p:tav tm="0">
                                          <p:val>
                                            <p:strVal val="#ppt_y"/>
                                          </p:val>
                                        </p:tav>
                                        <p:tav tm="100000">
                                          <p:val>
                                            <p:strVal val="#ppt_y"/>
                                          </p:val>
                                        </p:tav>
                                      </p:tavLst>
                                    </p:anim>
                                    <p:animEffect transition="in" filter="fade">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7696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u="sng">
                <a:solidFill>
                  <a:srgbClr val="D24E04"/>
                </a:solidFill>
                <a:latin typeface="Imprint MT Shadow" charset="0"/>
              </a:rPr>
              <a:t>SECOND</a:t>
            </a:r>
            <a:r>
              <a:rPr lang="en-US" sz="3200" b="1">
                <a:solidFill>
                  <a:srgbClr val="D24E04"/>
                </a:solidFill>
                <a:latin typeface="Imprint MT Shadow" charset="0"/>
              </a:rPr>
              <a:t> - Determine How to Get the Message Across.</a:t>
            </a:r>
          </a:p>
        </p:txBody>
      </p:sp>
      <p:sp>
        <p:nvSpPr>
          <p:cNvPr id="5" name="Rectangle 4"/>
          <p:cNvSpPr>
            <a:spLocks noChangeArrowheads="1"/>
          </p:cNvSpPr>
          <p:nvPr/>
        </p:nvSpPr>
        <p:spPr bwMode="auto">
          <a:xfrm>
            <a:off x="609600" y="1371600"/>
            <a:ext cx="6858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Real Christian education is life changing and soul stirring.  It equips saints and prepares them to reach out to those who are still searching. </a:t>
            </a:r>
          </a:p>
        </p:txBody>
      </p:sp>
      <p:sp>
        <p:nvSpPr>
          <p:cNvPr id="6" name="Rectangle 5"/>
          <p:cNvSpPr/>
          <p:nvPr/>
        </p:nvSpPr>
        <p:spPr>
          <a:xfrm>
            <a:off x="2286000" y="3657600"/>
            <a:ext cx="4572000" cy="3046988"/>
          </a:xfrm>
          <a:prstGeom prst="rect">
            <a:avLst/>
          </a:prstGeom>
          <a:solidFill>
            <a:srgbClr val="D24E04"/>
          </a:solidFill>
          <a:ln w="76200">
            <a:solidFill>
              <a:srgbClr val="0070A2"/>
            </a:solidFill>
          </a:ln>
          <a:scene3d>
            <a:camera prst="orthographicFront"/>
            <a:lightRig rig="threePt" dir="t"/>
          </a:scene3d>
          <a:sp3d>
            <a:bevelT w="114300" prst="artDeco"/>
          </a:sp3d>
        </p:spPr>
        <p:txBody>
          <a:bodyPr>
            <a:spAutoFit/>
          </a:bodyPr>
          <a:lstStyle/>
          <a:p>
            <a:pPr algn="ctr">
              <a:defRPr/>
            </a:pPr>
            <a:r>
              <a:rPr lang="en-US" sz="4800" b="1" dirty="0">
                <a:solidFill>
                  <a:srgbClr val="FFFFCC"/>
                </a:solidFill>
                <a:latin typeface="Imprint MT Shadow" pitchFamily="82" charset="0"/>
                <a:ea typeface="+mn-ea"/>
              </a:rPr>
              <a:t>How can you know what your students need?  Ask them.</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9219" name="Rectangle 3"/>
          <p:cNvSpPr>
            <a:spLocks noChangeArrowheads="1"/>
          </p:cNvSpPr>
          <p:nvPr/>
        </p:nvSpPr>
        <p:spPr bwMode="auto">
          <a:xfrm>
            <a:off x="152400" y="152400"/>
            <a:ext cx="7620000" cy="2954655"/>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eaLnBrk="0" hangingPunct="0">
              <a:defRPr/>
            </a:pPr>
            <a:r>
              <a:rPr lang="en-US" sz="3200" b="1" dirty="0">
                <a:solidFill>
                  <a:srgbClr val="760076"/>
                </a:solidFill>
                <a:latin typeface="Imprint MT Shadow" pitchFamily="82" charset="0"/>
                <a:ea typeface="Times"/>
                <a:cs typeface="Times New Roman" pitchFamily="18" charset="0"/>
              </a:rPr>
              <a:t>The teenagers said that at church they wanted to learn:</a:t>
            </a:r>
            <a:endParaRPr lang="en-US" sz="3200" b="1" dirty="0">
              <a:solidFill>
                <a:srgbClr val="760076"/>
              </a:solidFill>
              <a:latin typeface="Imprint MT Shadow" pitchFamily="82" charset="0"/>
              <a:ea typeface="+mn-ea"/>
            </a:endParaRPr>
          </a:p>
          <a:p>
            <a:pPr lvl="1" eaLnBrk="0" hangingPunct="0">
              <a:buFontTx/>
              <a:buChar char="•"/>
              <a:defRPr/>
            </a:pPr>
            <a:r>
              <a:rPr lang="en-US" sz="3200" b="1" dirty="0">
                <a:solidFill>
                  <a:srgbClr val="D24E04"/>
                </a:solidFill>
                <a:latin typeface="Imprint MT Shadow" pitchFamily="82" charset="0"/>
                <a:ea typeface="Times"/>
                <a:cs typeface="Times New Roman" pitchFamily="18" charset="0"/>
              </a:rPr>
              <a:t>How to make friends and be a friend</a:t>
            </a:r>
          </a:p>
          <a:p>
            <a:pPr lvl="1" eaLnBrk="0" hangingPunct="0">
              <a:buFontTx/>
              <a:buChar char="•"/>
              <a:defRPr/>
            </a:pPr>
            <a:r>
              <a:rPr lang="en-US" sz="3200" b="1" dirty="0">
                <a:solidFill>
                  <a:srgbClr val="D24E04"/>
                </a:solidFill>
                <a:latin typeface="Imprint MT Shadow" pitchFamily="82" charset="0"/>
                <a:ea typeface="Times"/>
                <a:cs typeface="Times New Roman" pitchFamily="18" charset="0"/>
              </a:rPr>
              <a:t>To know and love Jesus Christ</a:t>
            </a:r>
          </a:p>
          <a:p>
            <a:pPr lvl="1" eaLnBrk="0" hangingPunct="0">
              <a:buFontTx/>
              <a:buChar char="•"/>
              <a:defRPr/>
            </a:pPr>
            <a:r>
              <a:rPr lang="en-US" sz="3200" b="1" dirty="0">
                <a:solidFill>
                  <a:srgbClr val="760076"/>
                </a:solidFill>
                <a:latin typeface="Imprint MT Shadow" pitchFamily="82" charset="0"/>
                <a:ea typeface="Times"/>
                <a:cs typeface="Times New Roman" pitchFamily="18" charset="0"/>
              </a:rPr>
              <a:t>More about who God is</a:t>
            </a:r>
            <a:endParaRPr lang="en-US" sz="3200" b="1" dirty="0">
              <a:solidFill>
                <a:srgbClr val="760076"/>
              </a:solidFill>
              <a:latin typeface="Imprint MT Shadow" pitchFamily="82" charset="0"/>
              <a:ea typeface="+mn-ea"/>
            </a:endParaRPr>
          </a:p>
          <a:p>
            <a:pPr eaLnBrk="0" hangingPunct="0">
              <a:defRPr/>
            </a:pPr>
            <a:endParaRPr lang="en-US" sz="3200" b="1" dirty="0">
              <a:latin typeface="Imprint MT Shadow" pitchFamily="82" charset="0"/>
              <a:ea typeface="+mn-ea"/>
            </a:endParaRPr>
          </a:p>
        </p:txBody>
      </p:sp>
      <p:sp>
        <p:nvSpPr>
          <p:cNvPr id="9220" name="Rectangle 4"/>
          <p:cNvSpPr>
            <a:spLocks noChangeArrowheads="1"/>
          </p:cNvSpPr>
          <p:nvPr/>
        </p:nvSpPr>
        <p:spPr bwMode="auto">
          <a:xfrm>
            <a:off x="1828800" y="3276600"/>
            <a:ext cx="7162800" cy="3447098"/>
          </a:xfrm>
          <a:prstGeom prst="rect">
            <a:avLst/>
          </a:prstGeom>
          <a:noFill/>
          <a:ln w="9525">
            <a:noFill/>
            <a:miter lim="800000"/>
            <a:headEnd/>
            <a:tailEnd/>
          </a:ln>
          <a:effectLst/>
        </p:spPr>
        <p:txBody>
          <a:bodyPr tIns="0" bIns="0" anchor="ctr">
            <a:spAutoFit/>
            <a:scene3d>
              <a:camera prst="orthographicFront"/>
              <a:lightRig rig="threePt" dir="t"/>
            </a:scene3d>
            <a:sp3d extrusionH="57150">
              <a:bevelT w="38100" h="38100"/>
            </a:sp3d>
          </a:bodyPr>
          <a:lstStyle/>
          <a:p>
            <a:pPr indent="228600" algn="just" eaLnBrk="0" hangingPunct="0">
              <a:tabLst>
                <a:tab pos="457200" algn="l"/>
              </a:tabLst>
              <a:defRPr/>
            </a:pPr>
            <a:r>
              <a:rPr lang="en-US" sz="3200" b="1" dirty="0">
                <a:solidFill>
                  <a:srgbClr val="D24E04"/>
                </a:solidFill>
                <a:latin typeface="Imprint MT Shadow" pitchFamily="82" charset="0"/>
                <a:ea typeface="Times" charset="0"/>
                <a:cs typeface="Times New Roman" pitchFamily="18" charset="0"/>
              </a:rPr>
              <a:t>The adults responded in a similar way. They wanted to learn:</a:t>
            </a:r>
            <a:endParaRPr lang="en-US" sz="3200" b="1" dirty="0">
              <a:solidFill>
                <a:srgbClr val="D24E04"/>
              </a:solidFill>
              <a:latin typeface="Imprint MT Shadow" pitchFamily="82" charset="0"/>
              <a:ea typeface="+mn-ea"/>
            </a:endParaRPr>
          </a:p>
          <a:p>
            <a:pPr indent="228600" algn="just" eaLnBrk="0" hangingPunct="0">
              <a:buFontTx/>
              <a:buChar char="•"/>
              <a:tabLst>
                <a:tab pos="457200" algn="l"/>
              </a:tabLst>
              <a:defRPr/>
            </a:pPr>
            <a:r>
              <a:rPr lang="en-US" sz="3200" b="1" dirty="0">
                <a:solidFill>
                  <a:srgbClr val="760076"/>
                </a:solidFill>
                <a:latin typeface="Imprint MT Shadow" pitchFamily="82" charset="0"/>
                <a:ea typeface="Times New Roman" pitchFamily="18" charset="0"/>
                <a:cs typeface="Times New Roman" pitchFamily="18" charset="0"/>
              </a:rPr>
              <a:t>About the Bible</a:t>
            </a:r>
            <a:endParaRPr lang="en-US" sz="3200" b="1" dirty="0">
              <a:solidFill>
                <a:srgbClr val="760076"/>
              </a:solidFill>
              <a:latin typeface="Imprint MT Shadow" pitchFamily="82" charset="0"/>
              <a:ea typeface="+mn-ea"/>
            </a:endParaRPr>
          </a:p>
          <a:p>
            <a:pPr indent="228600" algn="just" eaLnBrk="0" hangingPunct="0">
              <a:buFontTx/>
              <a:buChar char="•"/>
              <a:tabLst>
                <a:tab pos="457200" algn="l"/>
              </a:tabLst>
              <a:defRPr/>
            </a:pPr>
            <a:r>
              <a:rPr lang="en-US" sz="3200" b="1" dirty="0">
                <a:solidFill>
                  <a:srgbClr val="D24E04"/>
                </a:solidFill>
                <a:latin typeface="Imprint MT Shadow" pitchFamily="82" charset="0"/>
                <a:ea typeface="Times" charset="0"/>
                <a:cs typeface="Times New Roman" pitchFamily="18" charset="0"/>
              </a:rPr>
              <a:t>About developing a personal </a:t>
            </a:r>
            <a:endParaRPr lang="en-US" sz="3200" b="1" dirty="0">
              <a:solidFill>
                <a:srgbClr val="D24E04"/>
              </a:solidFill>
              <a:latin typeface="Imprint MT Shadow" pitchFamily="82" charset="0"/>
              <a:ea typeface="+mn-ea"/>
            </a:endParaRPr>
          </a:p>
          <a:p>
            <a:pPr indent="228600" algn="just" eaLnBrk="0" hangingPunct="0">
              <a:tabLst>
                <a:tab pos="457200" algn="l"/>
              </a:tabLst>
              <a:defRPr/>
            </a:pPr>
            <a:r>
              <a:rPr lang="en-US" sz="3200" b="1" dirty="0">
                <a:solidFill>
                  <a:srgbClr val="D24E04"/>
                </a:solidFill>
                <a:latin typeface="Imprint MT Shadow" pitchFamily="82" charset="0"/>
                <a:ea typeface="Times" charset="0"/>
                <a:cs typeface="Times New Roman" pitchFamily="18" charset="0"/>
              </a:rPr>
              <a:t>relationship with Jesus</a:t>
            </a:r>
            <a:endParaRPr lang="en-US" sz="3200" b="1" dirty="0">
              <a:solidFill>
                <a:srgbClr val="D24E04"/>
              </a:solidFill>
              <a:latin typeface="Imprint MT Shadow" pitchFamily="82" charset="0"/>
              <a:ea typeface="+mn-ea"/>
            </a:endParaRPr>
          </a:p>
          <a:p>
            <a:pPr indent="228600" algn="just" eaLnBrk="0" hangingPunct="0">
              <a:buFontTx/>
              <a:buChar char="•"/>
              <a:tabLst>
                <a:tab pos="457200" algn="l"/>
              </a:tabLst>
              <a:defRPr/>
            </a:pPr>
            <a:r>
              <a:rPr lang="en-US" sz="3200" b="1" dirty="0">
                <a:solidFill>
                  <a:srgbClr val="760076"/>
                </a:solidFill>
                <a:latin typeface="Imprint MT Shadow" pitchFamily="82" charset="0"/>
                <a:ea typeface="Times" charset="0"/>
                <a:cs typeface="Times New Roman" pitchFamily="18" charset="0"/>
              </a:rPr>
              <a:t>About improving skills in showing </a:t>
            </a:r>
            <a:endParaRPr lang="en-US" sz="3200" b="1" dirty="0">
              <a:solidFill>
                <a:srgbClr val="760076"/>
              </a:solidFill>
              <a:latin typeface="Imprint MT Shadow" pitchFamily="82" charset="0"/>
              <a:ea typeface="+mn-ea"/>
            </a:endParaRPr>
          </a:p>
          <a:p>
            <a:pPr indent="228600" algn="just" eaLnBrk="0" hangingPunct="0">
              <a:tabLst>
                <a:tab pos="457200" algn="l"/>
              </a:tabLst>
              <a:defRPr/>
            </a:pPr>
            <a:r>
              <a:rPr lang="en-US" sz="3200" b="1" dirty="0">
                <a:solidFill>
                  <a:srgbClr val="760076"/>
                </a:solidFill>
                <a:latin typeface="Imprint MT Shadow" pitchFamily="82" charset="0"/>
                <a:ea typeface="Times" charset="0"/>
                <a:cs typeface="Times New Roman" pitchFamily="18" charset="0"/>
              </a:rPr>
              <a:t>love and concern</a:t>
            </a:r>
            <a:endParaRPr lang="en-US" sz="3200" b="1" dirty="0">
              <a:solidFill>
                <a:srgbClr val="760076"/>
              </a:solidFill>
              <a:latin typeface="Imprint MT Shadow" pitchFamily="82" charset="0"/>
              <a:ea typeface="+mn-ea"/>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 calcmode="lin" valueType="num">
                                      <p:cBhvr>
                                        <p:cTn id="7" dur="1000" fill="hold"/>
                                        <p:tgtEl>
                                          <p:spTgt spid="921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921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1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19">
                                            <p:txEl>
                                              <p:pRg st="1" end="1"/>
                                            </p:txEl>
                                          </p:spTgt>
                                        </p:tgtEl>
                                        <p:attrNameLst>
                                          <p:attrName>style.visibility</p:attrName>
                                        </p:attrNameLst>
                                      </p:cBhvr>
                                      <p:to>
                                        <p:strVal val="visible"/>
                                      </p:to>
                                    </p:set>
                                    <p:anim calcmode="lin" valueType="num">
                                      <p:cBhvr>
                                        <p:cTn id="14" dur="1000" fill="hold"/>
                                        <p:tgtEl>
                                          <p:spTgt spid="9219">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921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1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9219">
                                            <p:txEl>
                                              <p:pRg st="2" end="2"/>
                                            </p:txEl>
                                          </p:spTgt>
                                        </p:tgtEl>
                                        <p:attrNameLst>
                                          <p:attrName>style.visibility</p:attrName>
                                        </p:attrNameLst>
                                      </p:cBhvr>
                                      <p:to>
                                        <p:strVal val="visible"/>
                                      </p:to>
                                    </p:set>
                                    <p:anim calcmode="lin" valueType="num">
                                      <p:cBhvr>
                                        <p:cTn id="21" dur="1000" fill="hold"/>
                                        <p:tgtEl>
                                          <p:spTgt spid="9219">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9219">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9219">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9219">
                                            <p:txEl>
                                              <p:pRg st="3" end="3"/>
                                            </p:txEl>
                                          </p:spTgt>
                                        </p:tgtEl>
                                        <p:attrNameLst>
                                          <p:attrName>style.visibility</p:attrName>
                                        </p:attrNameLst>
                                      </p:cBhvr>
                                      <p:to>
                                        <p:strVal val="visible"/>
                                      </p:to>
                                    </p:set>
                                    <p:anim calcmode="lin" valueType="num">
                                      <p:cBhvr>
                                        <p:cTn id="28" dur="1000" fill="hold"/>
                                        <p:tgtEl>
                                          <p:spTgt spid="9219">
                                            <p:txEl>
                                              <p:pRg st="3" end="3"/>
                                            </p:txEl>
                                          </p:spTgt>
                                        </p:tgtEl>
                                        <p:attrNameLst>
                                          <p:attrName>ppt_x</p:attrName>
                                        </p:attrNameLst>
                                      </p:cBhvr>
                                      <p:tavLst>
                                        <p:tav tm="0">
                                          <p:val>
                                            <p:strVal val="#ppt_x-.2"/>
                                          </p:val>
                                        </p:tav>
                                        <p:tav tm="100000">
                                          <p:val>
                                            <p:strVal val="#ppt_x"/>
                                          </p:val>
                                        </p:tav>
                                      </p:tavLst>
                                    </p:anim>
                                    <p:anim calcmode="lin" valueType="num">
                                      <p:cBhvr>
                                        <p:cTn id="29" dur="1000" fill="hold"/>
                                        <p:tgtEl>
                                          <p:spTgt spid="9219">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219">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9220">
                                            <p:txEl>
                                              <p:pRg st="0" end="0"/>
                                            </p:txEl>
                                          </p:spTgt>
                                        </p:tgtEl>
                                        <p:attrNameLst>
                                          <p:attrName>style.visibility</p:attrName>
                                        </p:attrNameLst>
                                      </p:cBhvr>
                                      <p:to>
                                        <p:strVal val="visible"/>
                                      </p:to>
                                    </p:set>
                                    <p:anim calcmode="lin" valueType="num">
                                      <p:cBhvr>
                                        <p:cTn id="35" dur="1000" fill="hold"/>
                                        <p:tgtEl>
                                          <p:spTgt spid="9220">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922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922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9220">
                                            <p:txEl>
                                              <p:pRg st="1" end="1"/>
                                            </p:txEl>
                                          </p:spTgt>
                                        </p:tgtEl>
                                        <p:attrNameLst>
                                          <p:attrName>style.visibility</p:attrName>
                                        </p:attrNameLst>
                                      </p:cBhvr>
                                      <p:to>
                                        <p:strVal val="visible"/>
                                      </p:to>
                                    </p:set>
                                    <p:anim calcmode="lin" valueType="num">
                                      <p:cBhvr>
                                        <p:cTn id="42" dur="1000" fill="hold"/>
                                        <p:tgtEl>
                                          <p:spTgt spid="9220">
                                            <p:txEl>
                                              <p:pRg st="1" end="1"/>
                                            </p:txEl>
                                          </p:spTgt>
                                        </p:tgtEl>
                                        <p:attrNameLst>
                                          <p:attrName>ppt_x</p:attrName>
                                        </p:attrNameLst>
                                      </p:cBhvr>
                                      <p:tavLst>
                                        <p:tav tm="0">
                                          <p:val>
                                            <p:strVal val="#ppt_x-.2"/>
                                          </p:val>
                                        </p:tav>
                                        <p:tav tm="100000">
                                          <p:val>
                                            <p:strVal val="#ppt_x"/>
                                          </p:val>
                                        </p:tav>
                                      </p:tavLst>
                                    </p:anim>
                                    <p:anim calcmode="lin" valueType="num">
                                      <p:cBhvr>
                                        <p:cTn id="43" dur="1000" fill="hold"/>
                                        <p:tgtEl>
                                          <p:spTgt spid="9220">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9220">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9220">
                                            <p:txEl>
                                              <p:pRg st="2" end="2"/>
                                            </p:txEl>
                                          </p:spTgt>
                                        </p:tgtEl>
                                        <p:attrNameLst>
                                          <p:attrName>style.visibility</p:attrName>
                                        </p:attrNameLst>
                                      </p:cBhvr>
                                      <p:to>
                                        <p:strVal val="visible"/>
                                      </p:to>
                                    </p:set>
                                    <p:anim calcmode="lin" valueType="num">
                                      <p:cBhvr>
                                        <p:cTn id="49" dur="1000" fill="hold"/>
                                        <p:tgtEl>
                                          <p:spTgt spid="9220">
                                            <p:txEl>
                                              <p:pRg st="2" end="2"/>
                                            </p:txEl>
                                          </p:spTgt>
                                        </p:tgtEl>
                                        <p:attrNameLst>
                                          <p:attrName>ppt_x</p:attrName>
                                        </p:attrNameLst>
                                      </p:cBhvr>
                                      <p:tavLst>
                                        <p:tav tm="0">
                                          <p:val>
                                            <p:strVal val="#ppt_x-.2"/>
                                          </p:val>
                                        </p:tav>
                                        <p:tav tm="100000">
                                          <p:val>
                                            <p:strVal val="#ppt_x"/>
                                          </p:val>
                                        </p:tav>
                                      </p:tavLst>
                                    </p:anim>
                                    <p:anim calcmode="lin" valueType="num">
                                      <p:cBhvr>
                                        <p:cTn id="50" dur="1000" fill="hold"/>
                                        <p:tgtEl>
                                          <p:spTgt spid="9220">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51" dur="1000"/>
                                        <p:tgtEl>
                                          <p:spTgt spid="9220">
                                            <p:txEl>
                                              <p:pRg st="2" end="2"/>
                                            </p:txEl>
                                          </p:spTgt>
                                        </p:tgtEl>
                                      </p:cBhvr>
                                    </p:animEffect>
                                  </p:childTnLst>
                                </p:cTn>
                              </p:par>
                              <p:par>
                                <p:cTn id="52" presetID="29" presetClass="entr" presetSubtype="0" fill="hold" nodeType="withEffect">
                                  <p:stCondLst>
                                    <p:cond delay="0"/>
                                  </p:stCondLst>
                                  <p:childTnLst>
                                    <p:set>
                                      <p:cBhvr>
                                        <p:cTn id="53" dur="1" fill="hold">
                                          <p:stCondLst>
                                            <p:cond delay="0"/>
                                          </p:stCondLst>
                                        </p:cTn>
                                        <p:tgtEl>
                                          <p:spTgt spid="9220">
                                            <p:txEl>
                                              <p:pRg st="3" end="3"/>
                                            </p:txEl>
                                          </p:spTgt>
                                        </p:tgtEl>
                                        <p:attrNameLst>
                                          <p:attrName>style.visibility</p:attrName>
                                        </p:attrNameLst>
                                      </p:cBhvr>
                                      <p:to>
                                        <p:strVal val="visible"/>
                                      </p:to>
                                    </p:set>
                                    <p:anim calcmode="lin" valueType="num">
                                      <p:cBhvr>
                                        <p:cTn id="54" dur="1000" fill="hold"/>
                                        <p:tgtEl>
                                          <p:spTgt spid="9220">
                                            <p:txEl>
                                              <p:pRg st="3" end="3"/>
                                            </p:txEl>
                                          </p:spTgt>
                                        </p:tgtEl>
                                        <p:attrNameLst>
                                          <p:attrName>ppt_x</p:attrName>
                                        </p:attrNameLst>
                                      </p:cBhvr>
                                      <p:tavLst>
                                        <p:tav tm="0">
                                          <p:val>
                                            <p:strVal val="#ppt_x-.2"/>
                                          </p:val>
                                        </p:tav>
                                        <p:tav tm="100000">
                                          <p:val>
                                            <p:strVal val="#ppt_x"/>
                                          </p:val>
                                        </p:tav>
                                      </p:tavLst>
                                    </p:anim>
                                    <p:anim calcmode="lin" valueType="num">
                                      <p:cBhvr>
                                        <p:cTn id="55" dur="1000" fill="hold"/>
                                        <p:tgtEl>
                                          <p:spTgt spid="9220">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56" dur="1000"/>
                                        <p:tgtEl>
                                          <p:spTgt spid="9220">
                                            <p:txEl>
                                              <p:pRg st="3" end="3"/>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9" presetClass="entr" presetSubtype="0" fill="hold" nodeType="clickEffect">
                                  <p:stCondLst>
                                    <p:cond delay="0"/>
                                  </p:stCondLst>
                                  <p:childTnLst>
                                    <p:set>
                                      <p:cBhvr>
                                        <p:cTn id="60" dur="1" fill="hold">
                                          <p:stCondLst>
                                            <p:cond delay="0"/>
                                          </p:stCondLst>
                                        </p:cTn>
                                        <p:tgtEl>
                                          <p:spTgt spid="9220">
                                            <p:txEl>
                                              <p:pRg st="4" end="4"/>
                                            </p:txEl>
                                          </p:spTgt>
                                        </p:tgtEl>
                                        <p:attrNameLst>
                                          <p:attrName>style.visibility</p:attrName>
                                        </p:attrNameLst>
                                      </p:cBhvr>
                                      <p:to>
                                        <p:strVal val="visible"/>
                                      </p:to>
                                    </p:set>
                                    <p:anim calcmode="lin" valueType="num">
                                      <p:cBhvr>
                                        <p:cTn id="61" dur="1000" fill="hold"/>
                                        <p:tgtEl>
                                          <p:spTgt spid="9220">
                                            <p:txEl>
                                              <p:pRg st="4" end="4"/>
                                            </p:txEl>
                                          </p:spTgt>
                                        </p:tgtEl>
                                        <p:attrNameLst>
                                          <p:attrName>ppt_x</p:attrName>
                                        </p:attrNameLst>
                                      </p:cBhvr>
                                      <p:tavLst>
                                        <p:tav tm="0">
                                          <p:val>
                                            <p:strVal val="#ppt_x-.2"/>
                                          </p:val>
                                        </p:tav>
                                        <p:tav tm="100000">
                                          <p:val>
                                            <p:strVal val="#ppt_x"/>
                                          </p:val>
                                        </p:tav>
                                      </p:tavLst>
                                    </p:anim>
                                    <p:anim calcmode="lin" valueType="num">
                                      <p:cBhvr>
                                        <p:cTn id="62" dur="1000" fill="hold"/>
                                        <p:tgtEl>
                                          <p:spTgt spid="9220">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63" dur="1000"/>
                                        <p:tgtEl>
                                          <p:spTgt spid="9220">
                                            <p:txEl>
                                              <p:pRg st="4" end="4"/>
                                            </p:txEl>
                                          </p:spTgt>
                                        </p:tgtEl>
                                      </p:cBhvr>
                                    </p:animEffect>
                                  </p:childTnLst>
                                </p:cTn>
                              </p:par>
                              <p:par>
                                <p:cTn id="64" presetID="29" presetClass="entr" presetSubtype="0" fill="hold" nodeType="withEffect">
                                  <p:stCondLst>
                                    <p:cond delay="0"/>
                                  </p:stCondLst>
                                  <p:childTnLst>
                                    <p:set>
                                      <p:cBhvr>
                                        <p:cTn id="65" dur="1" fill="hold">
                                          <p:stCondLst>
                                            <p:cond delay="0"/>
                                          </p:stCondLst>
                                        </p:cTn>
                                        <p:tgtEl>
                                          <p:spTgt spid="9220">
                                            <p:txEl>
                                              <p:pRg st="5" end="5"/>
                                            </p:txEl>
                                          </p:spTgt>
                                        </p:tgtEl>
                                        <p:attrNameLst>
                                          <p:attrName>style.visibility</p:attrName>
                                        </p:attrNameLst>
                                      </p:cBhvr>
                                      <p:to>
                                        <p:strVal val="visible"/>
                                      </p:to>
                                    </p:set>
                                    <p:anim calcmode="lin" valueType="num">
                                      <p:cBhvr>
                                        <p:cTn id="66" dur="1000" fill="hold"/>
                                        <p:tgtEl>
                                          <p:spTgt spid="9220">
                                            <p:txEl>
                                              <p:pRg st="5" end="5"/>
                                            </p:txEl>
                                          </p:spTgt>
                                        </p:tgtEl>
                                        <p:attrNameLst>
                                          <p:attrName>ppt_x</p:attrName>
                                        </p:attrNameLst>
                                      </p:cBhvr>
                                      <p:tavLst>
                                        <p:tav tm="0">
                                          <p:val>
                                            <p:strVal val="#ppt_x-.2"/>
                                          </p:val>
                                        </p:tav>
                                        <p:tav tm="100000">
                                          <p:val>
                                            <p:strVal val="#ppt_x"/>
                                          </p:val>
                                        </p:tav>
                                      </p:tavLst>
                                    </p:anim>
                                    <p:anim calcmode="lin" valueType="num">
                                      <p:cBhvr>
                                        <p:cTn id="67" dur="1000" fill="hold"/>
                                        <p:tgtEl>
                                          <p:spTgt spid="9220">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68" dur="1000"/>
                                        <p:tgtEl>
                                          <p:spTgt spid="922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p:nvPr/>
        </p:nvSpPr>
        <p:spPr>
          <a:xfrm>
            <a:off x="1066800" y="1600200"/>
            <a:ext cx="7010400" cy="2062103"/>
          </a:xfrm>
          <a:prstGeom prst="rect">
            <a:avLst/>
          </a:prstGeom>
          <a:solidFill>
            <a:srgbClr val="0070A2"/>
          </a:solidFill>
          <a:ln w="76200">
            <a:solidFill>
              <a:srgbClr val="EDC727"/>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Both groups needed the same things—to know God and His Word in a way that would help them live and work better with their fellow man. </a:t>
            </a:r>
          </a:p>
        </p:txBody>
      </p:sp>
      <p:sp>
        <p:nvSpPr>
          <p:cNvPr id="5" name="Rectangle 4"/>
          <p:cNvSpPr/>
          <p:nvPr/>
        </p:nvSpPr>
        <p:spPr>
          <a:xfrm>
            <a:off x="304800" y="4267200"/>
            <a:ext cx="8534400" cy="2062103"/>
          </a:xfrm>
          <a:prstGeom prst="rect">
            <a:avLst/>
          </a:prstGeom>
          <a:solidFill>
            <a:srgbClr val="EDC727"/>
          </a:solidFill>
          <a:ln w="76200">
            <a:solidFill>
              <a:srgbClr val="0070A2"/>
            </a:solidFill>
          </a:ln>
          <a:scene3d>
            <a:camera prst="orthographicFront"/>
            <a:lightRig rig="threePt" dir="t"/>
          </a:scene3d>
          <a:sp3d>
            <a:bevelT/>
          </a:sp3d>
        </p:spPr>
        <p:txBody>
          <a:bodyPr>
            <a:spAutoFit/>
          </a:bodyPr>
          <a:lstStyle/>
          <a:p>
            <a:pPr algn="ctr">
              <a:defRPr/>
            </a:pPr>
            <a:r>
              <a:rPr lang="en-US" sz="3200" b="1" dirty="0">
                <a:solidFill>
                  <a:srgbClr val="0070A2"/>
                </a:solidFill>
                <a:latin typeface="Imprint MT Shadow" pitchFamily="82" charset="0"/>
                <a:ea typeface="+mn-ea"/>
              </a:rPr>
              <a:t>However, to reach these goals, a teacher of teens and a teacher of adults would not use the same path.  For smaller children another path is needed, although all paths lead to the same goal.</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620000" y="0"/>
            <a:ext cx="1524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rPr>
              <a:t>Lesson 7: Who needs What?</a:t>
            </a:r>
            <a:endParaRPr lang="en-US" sz="1400" b="1" dirty="0">
              <a:solidFill>
                <a:srgbClr val="0070A2"/>
              </a:solidFill>
              <a:latin typeface="Stencil" pitchFamily="82" charset="0"/>
              <a:ea typeface="+mn-ea"/>
            </a:endParaRPr>
          </a:p>
        </p:txBody>
      </p:sp>
      <p:sp>
        <p:nvSpPr>
          <p:cNvPr id="4" name="Rectangle 3"/>
          <p:cNvSpPr>
            <a:spLocks noChangeArrowheads="1"/>
          </p:cNvSpPr>
          <p:nvPr/>
        </p:nvSpPr>
        <p:spPr bwMode="auto">
          <a:xfrm>
            <a:off x="0" y="0"/>
            <a:ext cx="7696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a:solidFill>
                  <a:srgbClr val="FFFFCC"/>
                </a:solidFill>
                <a:latin typeface="Imprint MT Shadow" charset="0"/>
              </a:rPr>
              <a:t>FOCUS ON LEARNING—</a:t>
            </a:r>
            <a:r>
              <a:rPr lang="en-US" sz="3600" b="1" i="1">
                <a:solidFill>
                  <a:srgbClr val="FFFFCC"/>
                </a:solidFill>
                <a:latin typeface="Imprint MT Shadow" charset="0"/>
              </a:rPr>
              <a:t>NOT</a:t>
            </a:r>
            <a:r>
              <a:rPr lang="en-US" sz="3600" b="1">
                <a:solidFill>
                  <a:srgbClr val="FFFFCC"/>
                </a:solidFill>
                <a:latin typeface="Imprint MT Shadow" charset="0"/>
              </a:rPr>
              <a:t> TEACHING!</a:t>
            </a:r>
            <a:endParaRPr lang="en-US" sz="3600">
              <a:solidFill>
                <a:srgbClr val="FFFFCC"/>
              </a:solidFill>
              <a:latin typeface="Imprint MT Shadow" charset="0"/>
            </a:endParaRPr>
          </a:p>
        </p:txBody>
      </p:sp>
      <p:sp>
        <p:nvSpPr>
          <p:cNvPr id="5" name="Rectangle 4"/>
          <p:cNvSpPr>
            <a:spLocks noChangeArrowheads="1"/>
          </p:cNvSpPr>
          <p:nvPr/>
        </p:nvSpPr>
        <p:spPr bwMode="auto">
          <a:xfrm>
            <a:off x="762000" y="1371600"/>
            <a:ext cx="6553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We have been programmed to believe that if we know what we are talking about, that makes us a teacher.  This is not true!</a:t>
            </a:r>
          </a:p>
        </p:txBody>
      </p:sp>
      <p:sp>
        <p:nvSpPr>
          <p:cNvPr id="7" name="Rectangle 6"/>
          <p:cNvSpPr>
            <a:spLocks noChangeArrowheads="1"/>
          </p:cNvSpPr>
          <p:nvPr/>
        </p:nvSpPr>
        <p:spPr bwMode="auto">
          <a:xfrm>
            <a:off x="2209800" y="4114800"/>
            <a:ext cx="67818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We have to know how to get our students to not only know the information, but live it.  The best way to do this is to follow the example of the Master Teacher, Jesus.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313</TotalTime>
  <Words>1114</Words>
  <Application>Microsoft Macintosh PowerPoint</Application>
  <PresentationFormat>On-screen Show (4:3)</PresentationFormat>
  <Paragraphs>64</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2018-02-16T21:35:42Z</dcterms:modified>
</cp:coreProperties>
</file>