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 id="26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C727"/>
    <a:srgbClr val="D24E04"/>
    <a:srgbClr val="760076"/>
    <a:srgbClr val="0070A2"/>
    <a:srgbClr val="CE7908"/>
    <a:srgbClr val="FFFFCC"/>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56" d="100"/>
          <a:sy n="56" d="100"/>
        </p:scale>
        <p:origin x="-35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B985CE4D-FA95-4E4D-AAE2-030CBF18F861}" type="slidenum">
              <a:rPr lang="en-US"/>
              <a:pPr/>
              <a:t>‹#›</a:t>
            </a:fld>
            <a:endParaRPr lang="en-US"/>
          </a:p>
        </p:txBody>
      </p:sp>
    </p:spTree>
    <p:extLst>
      <p:ext uri="{BB962C8B-B14F-4D97-AF65-F5344CB8AC3E}">
        <p14:creationId xmlns:p14="http://schemas.microsoft.com/office/powerpoint/2010/main" val="879112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32AC965-7B3A-D941-A030-88659CC44DEF}" type="slidenum">
              <a:rPr lang="en-US"/>
              <a:pPr/>
              <a:t>‹#›</a:t>
            </a:fld>
            <a:endParaRPr lang="en-US"/>
          </a:p>
        </p:txBody>
      </p:sp>
    </p:spTree>
    <p:extLst>
      <p:ext uri="{BB962C8B-B14F-4D97-AF65-F5344CB8AC3E}">
        <p14:creationId xmlns:p14="http://schemas.microsoft.com/office/powerpoint/2010/main" val="4283652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F4BC1FF-A087-F247-B082-4216E4F61DB4}" type="slidenum">
              <a:rPr lang="en-US"/>
              <a:pPr/>
              <a:t>‹#›</a:t>
            </a:fld>
            <a:endParaRPr lang="en-US"/>
          </a:p>
        </p:txBody>
      </p:sp>
    </p:spTree>
    <p:extLst>
      <p:ext uri="{BB962C8B-B14F-4D97-AF65-F5344CB8AC3E}">
        <p14:creationId xmlns:p14="http://schemas.microsoft.com/office/powerpoint/2010/main" val="3016018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A140BBA-E273-0D48-86AA-917C90819F19}" type="slidenum">
              <a:rPr lang="en-US"/>
              <a:pPr/>
              <a:t>‹#›</a:t>
            </a:fld>
            <a:endParaRPr lang="en-US"/>
          </a:p>
        </p:txBody>
      </p:sp>
    </p:spTree>
    <p:extLst>
      <p:ext uri="{BB962C8B-B14F-4D97-AF65-F5344CB8AC3E}">
        <p14:creationId xmlns:p14="http://schemas.microsoft.com/office/powerpoint/2010/main" val="4880101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2AC78AE-B8DF-E74B-9AB9-9CB84E9E0570}" type="slidenum">
              <a:rPr lang="en-US"/>
              <a:pPr/>
              <a:t>‹#›</a:t>
            </a:fld>
            <a:endParaRPr lang="en-US"/>
          </a:p>
        </p:txBody>
      </p:sp>
    </p:spTree>
    <p:extLst>
      <p:ext uri="{BB962C8B-B14F-4D97-AF65-F5344CB8AC3E}">
        <p14:creationId xmlns:p14="http://schemas.microsoft.com/office/powerpoint/2010/main" val="1072907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B4132EA-C152-2741-8E38-701BD9A49608}" type="slidenum">
              <a:rPr lang="en-US"/>
              <a:pPr/>
              <a:t>‹#›</a:t>
            </a:fld>
            <a:endParaRPr lang="en-US"/>
          </a:p>
        </p:txBody>
      </p:sp>
    </p:spTree>
    <p:extLst>
      <p:ext uri="{BB962C8B-B14F-4D97-AF65-F5344CB8AC3E}">
        <p14:creationId xmlns:p14="http://schemas.microsoft.com/office/powerpoint/2010/main" val="54001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E4E5E993-7BCA-9743-8591-1EC6892966FC}" type="slidenum">
              <a:rPr lang="en-US"/>
              <a:pPr/>
              <a:t>‹#›</a:t>
            </a:fld>
            <a:endParaRPr lang="en-US"/>
          </a:p>
        </p:txBody>
      </p:sp>
    </p:spTree>
    <p:extLst>
      <p:ext uri="{BB962C8B-B14F-4D97-AF65-F5344CB8AC3E}">
        <p14:creationId xmlns:p14="http://schemas.microsoft.com/office/powerpoint/2010/main" val="4110110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723E1105-9B49-A949-86F3-13583CECE53E}" type="slidenum">
              <a:rPr lang="en-US"/>
              <a:pPr/>
              <a:t>‹#›</a:t>
            </a:fld>
            <a:endParaRPr lang="en-US"/>
          </a:p>
        </p:txBody>
      </p:sp>
    </p:spTree>
    <p:extLst>
      <p:ext uri="{BB962C8B-B14F-4D97-AF65-F5344CB8AC3E}">
        <p14:creationId xmlns:p14="http://schemas.microsoft.com/office/powerpoint/2010/main" val="17898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4EF70DB9-244F-EF48-805B-DF8D9100833A}" type="slidenum">
              <a:rPr lang="en-US"/>
              <a:pPr/>
              <a:t>‹#›</a:t>
            </a:fld>
            <a:endParaRPr lang="en-US"/>
          </a:p>
        </p:txBody>
      </p:sp>
    </p:spTree>
    <p:extLst>
      <p:ext uri="{BB962C8B-B14F-4D97-AF65-F5344CB8AC3E}">
        <p14:creationId xmlns:p14="http://schemas.microsoft.com/office/powerpoint/2010/main" val="2072262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37A3662-4098-8F46-8F7F-A96E56961C80}" type="slidenum">
              <a:rPr lang="en-US"/>
              <a:pPr/>
              <a:t>‹#›</a:t>
            </a:fld>
            <a:endParaRPr lang="en-US"/>
          </a:p>
        </p:txBody>
      </p:sp>
    </p:spTree>
    <p:extLst>
      <p:ext uri="{BB962C8B-B14F-4D97-AF65-F5344CB8AC3E}">
        <p14:creationId xmlns:p14="http://schemas.microsoft.com/office/powerpoint/2010/main" val="2251174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EE9B3B3-AE43-1943-A3DD-544D2CCEEE72}" type="slidenum">
              <a:rPr lang="en-US"/>
              <a:pPr/>
              <a:t>‹#›</a:t>
            </a:fld>
            <a:endParaRPr lang="en-US"/>
          </a:p>
        </p:txBody>
      </p:sp>
    </p:spTree>
    <p:extLst>
      <p:ext uri="{BB962C8B-B14F-4D97-AF65-F5344CB8AC3E}">
        <p14:creationId xmlns:p14="http://schemas.microsoft.com/office/powerpoint/2010/main" val="103143472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23A0D9D-9221-174E-85EF-A30AE83C2C1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0" y="4648200"/>
            <a:ext cx="4419600" cy="769441"/>
          </a:xfrm>
          <a:prstGeom prst="rect">
            <a:avLst/>
          </a:prstGeom>
          <a:noFill/>
        </p:spPr>
        <p:txBody>
          <a:bodyPr>
            <a:spAutoFit/>
            <a:scene3d>
              <a:camera prst="orthographicFront"/>
              <a:lightRig rig="threePt" dir="t"/>
            </a:scene3d>
            <a:sp3d extrusionH="57150">
              <a:bevelT w="38100" h="38100"/>
            </a:sp3d>
          </a:bodyPr>
          <a:lstStyle/>
          <a:p>
            <a:pPr>
              <a:defRPr/>
            </a:pPr>
            <a:r>
              <a:rPr lang="en-US" sz="2200" b="1" dirty="0">
                <a:solidFill>
                  <a:srgbClr val="760076"/>
                </a:solidFill>
                <a:latin typeface="Stencil" pitchFamily="82" charset="0"/>
                <a:ea typeface="+mn-ea"/>
              </a:rPr>
              <a:t>Lesson 16: Getting god’s word into Headquarters</a:t>
            </a:r>
            <a:endParaRPr lang="en-US" sz="2200" b="1" dirty="0">
              <a:solidFill>
                <a:srgbClr val="760076"/>
              </a:solidFill>
              <a:latin typeface="Stencil" pitchFamily="82" charset="0"/>
              <a:ea typeface="+mn-ea"/>
            </a:endParaRPr>
          </a:p>
        </p:txBody>
      </p:sp>
      <p:sp>
        <p:nvSpPr>
          <p:cNvPr id="10" name="TextBox 9"/>
          <p:cNvSpPr txBox="1"/>
          <p:nvPr/>
        </p:nvSpPr>
        <p:spPr>
          <a:xfrm>
            <a:off x="152400" y="54102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pull dir="l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0" y="152400"/>
            <a:ext cx="7162800" cy="2062103"/>
          </a:xfrm>
          <a:prstGeom prst="rect">
            <a:avLst/>
          </a:prstGeom>
        </p:spPr>
        <p:txBody>
          <a:bodyPr>
            <a:spAutoFit/>
          </a:bodyPr>
          <a:lstStyle/>
          <a:p>
            <a:pPr algn="ctr">
              <a:defRPr/>
            </a:pPr>
            <a:r>
              <a:rPr lang="en-US" sz="3200" b="1" dirty="0">
                <a:ln>
                  <a:solidFill>
                    <a:sysClr val="windowText" lastClr="000000"/>
                  </a:solidFill>
                </a:ln>
                <a:solidFill>
                  <a:srgbClr val="760076"/>
                </a:solidFill>
                <a:latin typeface="Imprint MT Shadow" pitchFamily="82" charset="0"/>
                <a:ea typeface="+mn-ea"/>
              </a:rPr>
              <a:t>But, He wanted him to guard his senses and allow only things to enter his mind that give God control of headquarters. But, God never forced man to do this.</a:t>
            </a:r>
          </a:p>
        </p:txBody>
      </p:sp>
      <p:sp>
        <p:nvSpPr>
          <p:cNvPr id="5" name="Rectangle 4"/>
          <p:cNvSpPr/>
          <p:nvPr/>
        </p:nvSpPr>
        <p:spPr>
          <a:xfrm>
            <a:off x="2438400" y="2286000"/>
            <a:ext cx="4343400" cy="2308324"/>
          </a:xfrm>
          <a:prstGeom prst="rect">
            <a:avLst/>
          </a:prstGeom>
        </p:spPr>
        <p:txBody>
          <a:bodyPr>
            <a:spAutoFit/>
          </a:bodyPr>
          <a:lstStyle/>
          <a:p>
            <a:pPr algn="ctr">
              <a:defRPr/>
            </a:pPr>
            <a:r>
              <a:rPr lang="en-US" sz="3600" b="1" dirty="0">
                <a:ln>
                  <a:solidFill>
                    <a:sysClr val="windowText" lastClr="000000"/>
                  </a:solidFill>
                </a:ln>
                <a:solidFill>
                  <a:srgbClr val="EDC727"/>
                </a:solidFill>
                <a:latin typeface="Imprint MT Shadow" pitchFamily="82" charset="0"/>
                <a:ea typeface="+mn-ea"/>
              </a:rPr>
              <a:t>He gave man the power to choose what he put in his mind. </a:t>
            </a:r>
          </a:p>
        </p:txBody>
      </p:sp>
      <p:sp>
        <p:nvSpPr>
          <p:cNvPr id="6" name="Rectangle 5"/>
          <p:cNvSpPr/>
          <p:nvPr/>
        </p:nvSpPr>
        <p:spPr>
          <a:xfrm>
            <a:off x="2209800" y="4648200"/>
            <a:ext cx="6934200" cy="2062103"/>
          </a:xfrm>
          <a:prstGeom prst="rect">
            <a:avLst/>
          </a:prstGeom>
        </p:spPr>
        <p:txBody>
          <a:bodyPr>
            <a:spAutoFit/>
          </a:bodyPr>
          <a:lstStyle/>
          <a:p>
            <a:pPr algn="ctr">
              <a:defRPr/>
            </a:pPr>
            <a:r>
              <a:rPr lang="en-US" sz="3200" b="1" dirty="0">
                <a:ln>
                  <a:solidFill>
                    <a:sysClr val="windowText" lastClr="000000"/>
                  </a:solidFill>
                </a:ln>
                <a:solidFill>
                  <a:srgbClr val="760076"/>
                </a:solidFill>
                <a:latin typeface="Imprint MT Shadow" pitchFamily="82" charset="0"/>
                <a:ea typeface="+mn-ea"/>
              </a:rPr>
              <a:t>The devil used the very thing created by God for man's good to deceive and trick Eve into sinning against the Creator who had formed her.</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152400" y="152400"/>
            <a:ext cx="4495800" cy="5016758"/>
          </a:xfrm>
          <a:prstGeom prst="rect">
            <a:avLst/>
          </a:prstGeom>
        </p:spPr>
        <p:txBody>
          <a:bodyPr>
            <a:spAutoFit/>
          </a:bodyPr>
          <a:lstStyle/>
          <a:p>
            <a:pPr algn="ctr">
              <a:defRPr/>
            </a:pPr>
            <a:r>
              <a:rPr lang="en-US" sz="3200" b="1" dirty="0">
                <a:ln>
                  <a:solidFill>
                    <a:sysClr val="windowText" lastClr="000000"/>
                  </a:solidFill>
                </a:ln>
                <a:solidFill>
                  <a:srgbClr val="0070A2"/>
                </a:solidFill>
                <a:latin typeface="Imprint MT Shadow" pitchFamily="82" charset="0"/>
                <a:ea typeface="+mn-ea"/>
              </a:rPr>
              <a:t>The first and greatest commandment is that we submit all (heart, soul, strength and mind) to God—that we love Him with all our being.  Three of the Gospel writers (those writing about the life of Jesus on earth) mentioned this.</a:t>
            </a:r>
          </a:p>
        </p:txBody>
      </p:sp>
      <p:sp>
        <p:nvSpPr>
          <p:cNvPr id="5" name="Rectangle 4"/>
          <p:cNvSpPr/>
          <p:nvPr/>
        </p:nvSpPr>
        <p:spPr>
          <a:xfrm>
            <a:off x="4876800" y="2057400"/>
            <a:ext cx="4114800" cy="4524315"/>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a:t>
            </a:r>
            <a:r>
              <a:rPr lang="en-US" sz="3200" b="1" i="1" dirty="0">
                <a:ln>
                  <a:solidFill>
                    <a:sysClr val="windowText" lastClr="000000"/>
                  </a:solidFill>
                </a:ln>
                <a:solidFill>
                  <a:srgbClr val="FFFFCC"/>
                </a:solidFill>
                <a:latin typeface="Imprint MT Shadow" pitchFamily="82" charset="0"/>
                <a:ea typeface="+mn-ea"/>
              </a:rPr>
              <a:t>And he answering said, Thou shalt love the Lord thy God with all thy heart, and with all thy soul, and with all thy strength, and with all thy mind; and thy </a:t>
            </a:r>
            <a:r>
              <a:rPr lang="en-US" sz="3200" b="1" i="1" dirty="0" err="1">
                <a:ln>
                  <a:solidFill>
                    <a:sysClr val="windowText" lastClr="000000"/>
                  </a:solidFill>
                </a:ln>
                <a:solidFill>
                  <a:srgbClr val="FFFFCC"/>
                </a:solidFill>
                <a:latin typeface="Imprint MT Shadow" pitchFamily="82" charset="0"/>
                <a:ea typeface="+mn-ea"/>
              </a:rPr>
              <a:t>neighbour</a:t>
            </a:r>
            <a:r>
              <a:rPr lang="en-US" sz="3200" b="1" i="1" dirty="0">
                <a:ln>
                  <a:solidFill>
                    <a:sysClr val="windowText" lastClr="000000"/>
                  </a:solidFill>
                </a:ln>
                <a:solidFill>
                  <a:srgbClr val="FFFFCC"/>
                </a:solidFill>
                <a:latin typeface="Imprint MT Shadow" pitchFamily="82" charset="0"/>
                <a:ea typeface="+mn-ea"/>
              </a:rPr>
              <a:t> as thyself</a:t>
            </a:r>
            <a:r>
              <a:rPr lang="en-US" sz="3200" b="1" dirty="0">
                <a:ln>
                  <a:solidFill>
                    <a:sysClr val="windowText" lastClr="000000"/>
                  </a:solidFill>
                </a:ln>
                <a:solidFill>
                  <a:srgbClr val="FFFFCC"/>
                </a:solidFill>
                <a:latin typeface="Imprint MT Shadow" pitchFamily="82" charset="0"/>
                <a:ea typeface="+mn-ea"/>
              </a:rPr>
              <a:t>” (Luke 10:27).</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152400" y="304800"/>
            <a:ext cx="70104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God will not force anyone to give Him control.  It must be a matter of choice—a free-will decision. This is one reason why it is so important that we educate (teach) Christians about God’s will and ways.</a:t>
            </a:r>
          </a:p>
        </p:txBody>
      </p:sp>
      <p:sp>
        <p:nvSpPr>
          <p:cNvPr id="5" name="Rectangle 4"/>
          <p:cNvSpPr/>
          <p:nvPr/>
        </p:nvSpPr>
        <p:spPr>
          <a:xfrm>
            <a:off x="2667000" y="3581400"/>
            <a:ext cx="61722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Our students must know what God is like. They need to understand their power to make decisions and realize the consequences of their choices.  We have a job to do.</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304800" y="457200"/>
            <a:ext cx="3657600" cy="6001643"/>
          </a:xfrm>
          <a:prstGeom prst="rect">
            <a:avLst/>
          </a:prstGeom>
        </p:spPr>
        <p:txBody>
          <a:bodyPr>
            <a:spAutoFit/>
          </a:bodyPr>
          <a:lstStyle/>
          <a:p>
            <a:pPr algn="ctr">
              <a:defRPr/>
            </a:pPr>
            <a:r>
              <a:rPr lang="en-US" sz="3200" b="1" dirty="0">
                <a:ln>
                  <a:solidFill>
                    <a:sysClr val="windowText" lastClr="000000"/>
                  </a:solidFill>
                </a:ln>
                <a:solidFill>
                  <a:srgbClr val="EDC727"/>
                </a:solidFill>
                <a:latin typeface="Imprint MT Shadow" pitchFamily="82" charset="0"/>
                <a:ea typeface="+mn-ea"/>
              </a:rPr>
              <a:t>Our minds are the headquarters of our soul.  What is put in our minds decides our eternal salvation or destruction.  This holds true no matter where we live, what language we speak, or what our culture dictates.</a:t>
            </a:r>
          </a:p>
        </p:txBody>
      </p:sp>
      <p:pic>
        <p:nvPicPr>
          <p:cNvPr id="15363" name="Picture 3" descr="C:\Users\Candra Poitras\Pictures\mastermind[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95800" y="1295400"/>
            <a:ext cx="4360863" cy="448151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15363"/>
                                        </p:tgtEl>
                                        <p:attrNameLst>
                                          <p:attrName>style.visibility</p:attrName>
                                        </p:attrNameLst>
                                      </p:cBhvr>
                                      <p:to>
                                        <p:strVal val="visible"/>
                                      </p:to>
                                    </p:set>
                                    <p:anim calcmode="lin" valueType="num">
                                      <p:cBhvr>
                                        <p:cTn id="19" dur="500" decel="50000" fill="hold">
                                          <p:stCondLst>
                                            <p:cond delay="0"/>
                                          </p:stCondLst>
                                        </p:cTn>
                                        <p:tgtEl>
                                          <p:spTgt spid="15363"/>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5363"/>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5363"/>
                                        </p:tgtEl>
                                        <p:attrNameLst>
                                          <p:attrName>ppt_w</p:attrName>
                                        </p:attrNameLst>
                                      </p:cBhvr>
                                      <p:tavLst>
                                        <p:tav tm="0">
                                          <p:val>
                                            <p:strVal val="#ppt_w*.05"/>
                                          </p:val>
                                        </p:tav>
                                        <p:tav tm="100000">
                                          <p:val>
                                            <p:strVal val="#ppt_w"/>
                                          </p:val>
                                        </p:tav>
                                      </p:tavLst>
                                    </p:anim>
                                    <p:anim calcmode="lin" valueType="num">
                                      <p:cBhvr>
                                        <p:cTn id="22" dur="1000" fill="hold"/>
                                        <p:tgtEl>
                                          <p:spTgt spid="15363"/>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5363"/>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5363"/>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5363"/>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152400" y="152400"/>
            <a:ext cx="6629400" cy="2062103"/>
          </a:xfrm>
          <a:prstGeom prst="rect">
            <a:avLst/>
          </a:prstGeom>
        </p:spPr>
        <p:txBody>
          <a:bodyPr>
            <a:spAutoFit/>
          </a:bodyPr>
          <a:lstStyle/>
          <a:p>
            <a:pPr>
              <a:defRPr/>
            </a:pPr>
            <a:r>
              <a:rPr lang="en-US" sz="3200" b="1" dirty="0">
                <a:ln>
                  <a:solidFill>
                    <a:sysClr val="windowText" lastClr="000000"/>
                  </a:solidFill>
                </a:ln>
                <a:solidFill>
                  <a:srgbClr val="D24E04"/>
                </a:solidFill>
                <a:latin typeface="Imprint MT Shadow" pitchFamily="82" charset="0"/>
                <a:ea typeface="+mn-ea"/>
              </a:rPr>
              <a:t>1.The EAR-GATE is used most often in teaching.  We tell stories, repeat the news, give instructions, and make music.</a:t>
            </a:r>
          </a:p>
        </p:txBody>
      </p:sp>
      <p:sp>
        <p:nvSpPr>
          <p:cNvPr id="5" name="Rectangle 4"/>
          <p:cNvSpPr/>
          <p:nvPr/>
        </p:nvSpPr>
        <p:spPr>
          <a:xfrm>
            <a:off x="838200" y="2362200"/>
            <a:ext cx="7239000" cy="1569660"/>
          </a:xfrm>
          <a:prstGeom prst="rect">
            <a:avLst/>
          </a:prstGeom>
        </p:spPr>
        <p:txBody>
          <a:bodyPr>
            <a:spAutoFit/>
          </a:bodyPr>
          <a:lstStyle/>
          <a:p>
            <a:pPr>
              <a:defRPr/>
            </a:pPr>
            <a:r>
              <a:rPr lang="en-US" sz="3200" b="1" dirty="0">
                <a:ln>
                  <a:solidFill>
                    <a:sysClr val="windowText" lastClr="000000"/>
                  </a:solidFill>
                </a:ln>
                <a:solidFill>
                  <a:srgbClr val="CE7908"/>
                </a:solidFill>
                <a:latin typeface="Imprint MT Shadow" pitchFamily="82" charset="0"/>
                <a:ea typeface="+mn-ea"/>
              </a:rPr>
              <a:t>2.The EYE-GATE is powerful. The eye-gate is powerful, because images stay with us a lot longer than spoken words.</a:t>
            </a:r>
          </a:p>
        </p:txBody>
      </p:sp>
      <p:sp>
        <p:nvSpPr>
          <p:cNvPr id="6" name="Rectangle 5"/>
          <p:cNvSpPr/>
          <p:nvPr/>
        </p:nvSpPr>
        <p:spPr>
          <a:xfrm>
            <a:off x="1828800" y="4114800"/>
            <a:ext cx="7315200" cy="2554545"/>
          </a:xfrm>
          <a:prstGeom prst="rect">
            <a:avLst/>
          </a:prstGeom>
        </p:spPr>
        <p:txBody>
          <a:bodyPr>
            <a:spAutoFit/>
          </a:bodyPr>
          <a:lstStyle/>
          <a:p>
            <a:pPr>
              <a:defRPr/>
            </a:pPr>
            <a:r>
              <a:rPr lang="en-US" sz="3200" b="1" dirty="0">
                <a:ln>
                  <a:solidFill>
                    <a:sysClr val="windowText" lastClr="000000"/>
                  </a:solidFill>
                </a:ln>
                <a:solidFill>
                  <a:srgbClr val="EDC727"/>
                </a:solidFill>
                <a:latin typeface="Imprint MT Shadow" pitchFamily="82" charset="0"/>
                <a:ea typeface="+mn-ea"/>
              </a:rPr>
              <a:t>3.The TOUCH-GATE is opened by more than what we feel with our fingers.  We touch with our cheek, nose, feet and toes—any part of our skin. We can feel with our emotions too.</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800" decel="100000"/>
                                        <p:tgtEl>
                                          <p:spTgt spid="6"/>
                                        </p:tgtEl>
                                      </p:cBhvr>
                                    </p:animEffect>
                                    <p:anim calcmode="lin" valueType="num">
                                      <p:cBhvr>
                                        <p:cTn id="28" dur="800" decel="100000" fill="hold"/>
                                        <p:tgtEl>
                                          <p:spTgt spid="6"/>
                                        </p:tgtEl>
                                        <p:attrNameLst>
                                          <p:attrName>style.rotation</p:attrName>
                                        </p:attrNameLst>
                                      </p:cBhvr>
                                      <p:tavLst>
                                        <p:tav tm="0">
                                          <p:val>
                                            <p:fltVal val="-90"/>
                                          </p:val>
                                        </p:tav>
                                        <p:tav tm="100000">
                                          <p:val>
                                            <p:fltVal val="0"/>
                                          </p:val>
                                        </p:tav>
                                      </p:tavLst>
                                    </p:anim>
                                    <p:anim calcmode="lin" valueType="num">
                                      <p:cBhvr>
                                        <p:cTn id="29" dur="800" decel="100000" fill="hold"/>
                                        <p:tgtEl>
                                          <p:spTgt spid="6"/>
                                        </p:tgtEl>
                                        <p:attrNameLst>
                                          <p:attrName>ppt_x</p:attrName>
                                        </p:attrNameLst>
                                      </p:cBhvr>
                                      <p:tavLst>
                                        <p:tav tm="0">
                                          <p:val>
                                            <p:strVal val="#ppt_x+0.4"/>
                                          </p:val>
                                        </p:tav>
                                        <p:tav tm="100000">
                                          <p:val>
                                            <p:strVal val="#ppt_x-0.05"/>
                                          </p:val>
                                        </p:tav>
                                      </p:tavLst>
                                    </p:anim>
                                    <p:anim calcmode="lin" valueType="num">
                                      <p:cBhvr>
                                        <p:cTn id="30" dur="800" decel="100000" fill="hold"/>
                                        <p:tgtEl>
                                          <p:spTgt spid="6"/>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304800" y="304800"/>
            <a:ext cx="45720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4.The SMELL-GATE is the one most closely connected to our memory. It is probably the one that is opened least in our teaching.</a:t>
            </a:r>
          </a:p>
        </p:txBody>
      </p:sp>
      <p:sp>
        <p:nvSpPr>
          <p:cNvPr id="5" name="Rectangle 4"/>
          <p:cNvSpPr/>
          <p:nvPr/>
        </p:nvSpPr>
        <p:spPr>
          <a:xfrm>
            <a:off x="4800600" y="4191000"/>
            <a:ext cx="3962400" cy="2308324"/>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760076"/>
                </a:solidFill>
                <a:latin typeface="Imprint MT Shadow" pitchFamily="82" charset="0"/>
                <a:ea typeface="+mn-ea"/>
              </a:rPr>
              <a:t>5.The TASTE-GATE is the most difficult to use, but is powerful also. </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1143000" y="762000"/>
            <a:ext cx="6858000" cy="2554545"/>
          </a:xfrm>
          <a:prstGeom prst="rect">
            <a:avLst/>
          </a:prstGeom>
          <a:solidFill>
            <a:srgbClr val="EDC727"/>
          </a:solidFill>
          <a:ln w="76200">
            <a:solidFill>
              <a:srgbClr val="D24E04"/>
            </a:solidFill>
          </a:ln>
          <a:scene3d>
            <a:camera prst="orthographicFront"/>
            <a:lightRig rig="threePt" dir="t"/>
          </a:scene3d>
          <a:sp3d>
            <a:bevelT w="152400" h="50800" prst="softRound"/>
          </a:sp3d>
        </p:spPr>
        <p:txBody>
          <a:bodyPr>
            <a:spAutoFit/>
          </a:bodyPr>
          <a:lstStyle/>
          <a:p>
            <a:pPr algn="ctr">
              <a:defRPr/>
            </a:pPr>
            <a:r>
              <a:rPr lang="en-US" sz="3200" b="1" dirty="0">
                <a:solidFill>
                  <a:srgbClr val="D24E04"/>
                </a:solidFill>
                <a:latin typeface="Imprint MT Shadow" pitchFamily="82" charset="0"/>
                <a:ea typeface="+mn-ea"/>
              </a:rPr>
              <a:t>It is important that we use all five of these gates when teaching so that God can control headquarters.  We cannot allow the devil to use his tricks on us. We have to beat him at his own game.</a:t>
            </a:r>
          </a:p>
        </p:txBody>
      </p:sp>
      <p:sp>
        <p:nvSpPr>
          <p:cNvPr id="5" name="Rectangle 4"/>
          <p:cNvSpPr/>
          <p:nvPr/>
        </p:nvSpPr>
        <p:spPr>
          <a:xfrm>
            <a:off x="457200" y="3505200"/>
            <a:ext cx="8229600" cy="3046988"/>
          </a:xfrm>
          <a:prstGeom prst="rect">
            <a:avLst/>
          </a:prstGeom>
          <a:solidFill>
            <a:srgbClr val="D24E04"/>
          </a:solidFill>
          <a:ln w="76200">
            <a:solidFill>
              <a:srgbClr val="EDC727"/>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We want our students to hear God</a:t>
            </a:r>
            <a:r>
              <a:rPr lang="ja-JP" altLang="en-US" sz="3200" b="1">
                <a:solidFill>
                  <a:srgbClr val="EDC727"/>
                </a:solidFill>
                <a:latin typeface="Imprint MT Shadow" charset="0"/>
              </a:rPr>
              <a:t>’</a:t>
            </a:r>
            <a:r>
              <a:rPr lang="en-US" sz="3200" b="1">
                <a:solidFill>
                  <a:srgbClr val="EDC727"/>
                </a:solidFill>
                <a:latin typeface="Imprint MT Shadow" charset="0"/>
              </a:rPr>
              <a:t>s Word and see God</a:t>
            </a:r>
            <a:r>
              <a:rPr lang="ja-JP" altLang="en-US" sz="3200" b="1">
                <a:solidFill>
                  <a:srgbClr val="EDC727"/>
                </a:solidFill>
                <a:latin typeface="Imprint MT Shadow" charset="0"/>
              </a:rPr>
              <a:t>’</a:t>
            </a:r>
            <a:r>
              <a:rPr lang="en-US" sz="3200" b="1">
                <a:solidFill>
                  <a:srgbClr val="EDC727"/>
                </a:solidFill>
                <a:latin typeface="Imprint MT Shadow" charset="0"/>
              </a:rPr>
              <a:t>s glory all around them.  They need to touch God and be touched by Him, to smell the sweet aroma of His presence, to send up sweet-smelling prayers to Him, and to taste His goodness.</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099" name="Rectangle 3"/>
          <p:cNvSpPr>
            <a:spLocks noChangeArrowheads="1"/>
          </p:cNvSpPr>
          <p:nvPr/>
        </p:nvSpPr>
        <p:spPr bwMode="auto">
          <a:xfrm>
            <a:off x="609600" y="1676400"/>
            <a:ext cx="7848600" cy="483209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tabLst>
                <a:tab pos="457200" algn="l"/>
              </a:tabLst>
              <a:defRPr/>
            </a:pPr>
            <a:r>
              <a:rPr lang="en-US" sz="4400" b="1" i="1" dirty="0">
                <a:solidFill>
                  <a:srgbClr val="D24E04"/>
                </a:solidFill>
                <a:latin typeface="Imprint MT Shadow" pitchFamily="82" charset="0"/>
                <a:ea typeface="Times New Roman" pitchFamily="18" charset="0"/>
                <a:cs typeface="Times New Roman" pitchFamily="18" charset="0"/>
              </a:rPr>
              <a:t>“Jesus said unto him, Thou shalt love the LORD thy God with all thy heart, and with all thy soul, and with all thy mind.  This is the first and great commandment”</a:t>
            </a:r>
            <a:endParaRPr lang="en-US" sz="4400" dirty="0">
              <a:solidFill>
                <a:srgbClr val="D24E04"/>
              </a:solidFill>
              <a:latin typeface="Imprint MT Shadow" pitchFamily="82" charset="0"/>
              <a:ea typeface="+mn-ea"/>
            </a:endParaRPr>
          </a:p>
          <a:p>
            <a:pPr algn="ctr" eaLnBrk="0" hangingPunct="0">
              <a:tabLst>
                <a:tab pos="457200" algn="l"/>
              </a:tabLst>
              <a:defRPr/>
            </a:pPr>
            <a:r>
              <a:rPr lang="en-US" sz="4400" b="1" dirty="0">
                <a:solidFill>
                  <a:srgbClr val="D24E04"/>
                </a:solidFill>
                <a:latin typeface="Imprint MT Shadow" pitchFamily="82" charset="0"/>
                <a:ea typeface="Times New Roman" pitchFamily="18" charset="0"/>
                <a:cs typeface="Times New Roman" pitchFamily="18" charset="0"/>
              </a:rPr>
              <a:t>(Matthew 22:37-38).</a:t>
            </a:r>
            <a:endParaRPr lang="en-US" sz="4400" dirty="0">
              <a:solidFill>
                <a:srgbClr val="D24E04"/>
              </a:solidFill>
              <a:latin typeface="Imprint MT Shadow" pitchFamily="82" charset="0"/>
              <a:ea typeface="+mn-ea"/>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fill="hold"/>
                                        <p:tgtEl>
                                          <p:spTgt spid="4099"/>
                                        </p:tgtEl>
                                        <p:attrNameLst>
                                          <p:attrName>ppt_w</p:attrName>
                                        </p:attrNameLst>
                                      </p:cBhvr>
                                      <p:tavLst>
                                        <p:tav tm="0">
                                          <p:val>
                                            <p:fltVal val="0"/>
                                          </p:val>
                                        </p:tav>
                                        <p:tav tm="100000">
                                          <p:val>
                                            <p:strVal val="#ppt_w"/>
                                          </p:val>
                                        </p:tav>
                                      </p:tavLst>
                                    </p:anim>
                                    <p:anim calcmode="lin" valueType="num">
                                      <p:cBhvr>
                                        <p:cTn id="8" dur="500" fill="hold"/>
                                        <p:tgtEl>
                                          <p:spTgt spid="4099"/>
                                        </p:tgtEl>
                                        <p:attrNameLst>
                                          <p:attrName>ppt_h</p:attrName>
                                        </p:attrNameLst>
                                      </p:cBhvr>
                                      <p:tavLst>
                                        <p:tav tm="0">
                                          <p:val>
                                            <p:fltVal val="0"/>
                                          </p:val>
                                        </p:tav>
                                        <p:tav tm="100000">
                                          <p:val>
                                            <p:strVal val="#ppt_h"/>
                                          </p:val>
                                        </p:tav>
                                      </p:tavLst>
                                    </p:anim>
                                    <p:animEffect transition="in" filter="fade">
                                      <p:cBhvr>
                                        <p:cTn id="9"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228600" y="228600"/>
            <a:ext cx="6019800" cy="1754326"/>
          </a:xfrm>
          <a:prstGeom prst="rect">
            <a:avLst/>
          </a:prstGeom>
        </p:spPr>
        <p:txBody>
          <a:bodyPr>
            <a:spAutoFit/>
          </a:bodyPr>
          <a:lstStyle/>
          <a:p>
            <a:pPr algn="ctr">
              <a:defRPr/>
            </a:pPr>
            <a:r>
              <a:rPr lang="en-US" sz="3600" b="1" dirty="0">
                <a:ln>
                  <a:solidFill>
                    <a:sysClr val="windowText" lastClr="000000"/>
                  </a:solidFill>
                </a:ln>
                <a:solidFill>
                  <a:srgbClr val="FFFFCC"/>
                </a:solidFill>
                <a:latin typeface="Imprint MT Shadow" pitchFamily="82" charset="0"/>
                <a:ea typeface="+mn-ea"/>
              </a:rPr>
              <a:t>To get God’s Word into our students’ minds, we need to understand how they learn. </a:t>
            </a:r>
          </a:p>
        </p:txBody>
      </p:sp>
      <p:sp>
        <p:nvSpPr>
          <p:cNvPr id="5" name="Rectangle 4"/>
          <p:cNvSpPr/>
          <p:nvPr/>
        </p:nvSpPr>
        <p:spPr>
          <a:xfrm>
            <a:off x="2133600" y="2362200"/>
            <a:ext cx="4800600" cy="1754326"/>
          </a:xfrm>
          <a:prstGeom prst="rect">
            <a:avLst/>
          </a:prstGeom>
        </p:spPr>
        <p:txBody>
          <a:bodyPr>
            <a:spAutoFit/>
          </a:bodyPr>
          <a:lstStyle/>
          <a:p>
            <a:pPr algn="ctr">
              <a:defRPr/>
            </a:pPr>
            <a:r>
              <a:rPr lang="en-US" sz="3600" b="1" dirty="0">
                <a:ln>
                  <a:solidFill>
                    <a:sysClr val="windowText" lastClr="000000"/>
                  </a:solidFill>
                </a:ln>
                <a:solidFill>
                  <a:srgbClr val="0070A2"/>
                </a:solidFill>
                <a:latin typeface="Imprint MT Shadow" pitchFamily="82" charset="0"/>
                <a:ea typeface="+mn-ea"/>
              </a:rPr>
              <a:t>What they have in their minds determines how they think, feel, and act.</a:t>
            </a:r>
          </a:p>
        </p:txBody>
      </p:sp>
      <p:sp>
        <p:nvSpPr>
          <p:cNvPr id="7" name="Rectangle 6"/>
          <p:cNvSpPr/>
          <p:nvPr/>
        </p:nvSpPr>
        <p:spPr>
          <a:xfrm>
            <a:off x="3581400" y="4724400"/>
            <a:ext cx="5181600" cy="1754326"/>
          </a:xfrm>
          <a:prstGeom prst="rect">
            <a:avLst/>
          </a:prstGeom>
        </p:spPr>
        <p:txBody>
          <a:bodyPr>
            <a:spAutoFit/>
          </a:bodyPr>
          <a:lstStyle/>
          <a:p>
            <a:pPr algn="ctr">
              <a:defRPr/>
            </a:pPr>
            <a:r>
              <a:rPr lang="en-US" sz="3600" b="1" dirty="0">
                <a:ln w="3175">
                  <a:solidFill>
                    <a:schemeClr val="tx1"/>
                  </a:solidFill>
                </a:ln>
                <a:solidFill>
                  <a:srgbClr val="760076"/>
                </a:solidFill>
                <a:latin typeface="Imprint MT Shadow" pitchFamily="82" charset="0"/>
                <a:ea typeface="+mn-ea"/>
              </a:rPr>
              <a:t>For God to be in control, we must put His Word in their </a:t>
            </a:r>
            <a:r>
              <a:rPr lang="en-US" sz="3600" b="1" i="1" u="sng" dirty="0">
                <a:ln w="3175">
                  <a:solidFill>
                    <a:schemeClr val="tx1"/>
                  </a:solidFill>
                </a:ln>
                <a:solidFill>
                  <a:srgbClr val="760076"/>
                </a:solidFill>
                <a:latin typeface="Imprint MT Shadow" pitchFamily="82" charset="0"/>
                <a:ea typeface="+mn-ea"/>
              </a:rPr>
              <a:t>head</a:t>
            </a:r>
            <a:r>
              <a:rPr lang="en-US" sz="3600" b="1" dirty="0">
                <a:ln w="3175">
                  <a:solidFill>
                    <a:schemeClr val="tx1"/>
                  </a:solidFill>
                </a:ln>
                <a:solidFill>
                  <a:srgbClr val="760076"/>
                </a:solidFill>
                <a:latin typeface="Imprint MT Shadow" pitchFamily="82" charset="0"/>
                <a:ea typeface="+mn-ea"/>
              </a:rPr>
              <a:t>quarters. </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 calcmode="lin" valueType="num">
                                      <p:cBhvr>
                                        <p:cTn id="25"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1828800" y="838200"/>
            <a:ext cx="5562600" cy="3046988"/>
          </a:xfrm>
          <a:prstGeom prst="rect">
            <a:avLst/>
          </a:prstGeom>
          <a:solidFill>
            <a:srgbClr val="D24E04"/>
          </a:solidFill>
          <a:ln w="76200">
            <a:solidFill>
              <a:srgbClr val="EDC727"/>
            </a:solidFill>
          </a:ln>
          <a:scene3d>
            <a:camera prst="orthographicFront"/>
            <a:lightRig rig="threePt" dir="t"/>
          </a:scene3d>
          <a:sp3d>
            <a:bevelT w="114300" prst="hardEdge"/>
          </a:sp3d>
        </p:spPr>
        <p:txBody>
          <a:bodyPr>
            <a:spAutoFit/>
          </a:bodyPr>
          <a:lstStyle/>
          <a:p>
            <a:pPr algn="ctr">
              <a:defRPr/>
            </a:pPr>
            <a:r>
              <a:rPr lang="en-US" sz="3200" b="1" dirty="0">
                <a:solidFill>
                  <a:srgbClr val="EDC727"/>
                </a:solidFill>
                <a:latin typeface="Imprint MT Shadow" pitchFamily="82" charset="0"/>
                <a:ea typeface="+mn-ea"/>
              </a:rPr>
              <a:t>Control of man has been an issue from the beginning.  God made man in His image and gave him the ability to choose.  God was not interested in creating robots.</a:t>
            </a:r>
          </a:p>
        </p:txBody>
      </p:sp>
      <p:sp>
        <p:nvSpPr>
          <p:cNvPr id="5" name="Rectangle 4"/>
          <p:cNvSpPr/>
          <p:nvPr/>
        </p:nvSpPr>
        <p:spPr>
          <a:xfrm>
            <a:off x="609600" y="4267200"/>
            <a:ext cx="7848600" cy="2062103"/>
          </a:xfrm>
          <a:prstGeom prst="rect">
            <a:avLst/>
          </a:prstGeom>
          <a:solidFill>
            <a:srgbClr val="EDC727"/>
          </a:solidFill>
          <a:ln w="82550">
            <a:solidFill>
              <a:srgbClr val="D24E04"/>
            </a:solidFill>
          </a:ln>
          <a:scene3d>
            <a:camera prst="orthographicFront"/>
            <a:lightRig rig="threePt" dir="t"/>
          </a:scene3d>
          <a:sp3d>
            <a:bevelT w="114300" prst="hardEdge"/>
          </a:sp3d>
        </p:spPr>
        <p:txBody>
          <a:bodyPr>
            <a:spAutoFit/>
          </a:bodyPr>
          <a:lstStyle/>
          <a:p>
            <a:pPr algn="ctr">
              <a:defRPr/>
            </a:pPr>
            <a:r>
              <a:rPr lang="en-US" sz="3200" b="1" dirty="0">
                <a:solidFill>
                  <a:srgbClr val="D24E04"/>
                </a:solidFill>
                <a:latin typeface="Imprint MT Shadow" pitchFamily="82" charset="0"/>
                <a:ea typeface="+mn-ea"/>
              </a:rPr>
              <a:t>He wanted humans who would love and serve Him because they wanted Him to control their lives.  God told Adam about the good things that were his to enjoy.  </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228600" y="228600"/>
            <a:ext cx="3962400" cy="501675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The devil was there, as he is today, doing his best to take control. He knew that if he could gain control of man’s choices, he could rule him.  He set out to control man’s “</a:t>
            </a:r>
            <a:r>
              <a:rPr lang="en-US" sz="3200" b="1" i="1" u="sng" dirty="0">
                <a:solidFill>
                  <a:srgbClr val="0070A2"/>
                </a:solidFill>
                <a:latin typeface="Imprint MT Shadow" pitchFamily="82" charset="0"/>
                <a:ea typeface="+mn-ea"/>
              </a:rPr>
              <a:t>head</a:t>
            </a:r>
            <a:r>
              <a:rPr lang="en-US" sz="3200" b="1" dirty="0">
                <a:solidFill>
                  <a:srgbClr val="0070A2"/>
                </a:solidFill>
                <a:latin typeface="Imprint MT Shadow" pitchFamily="82" charset="0"/>
                <a:ea typeface="+mn-ea"/>
              </a:rPr>
              <a:t>quarters."</a:t>
            </a:r>
          </a:p>
        </p:txBody>
      </p:sp>
      <p:pic>
        <p:nvPicPr>
          <p:cNvPr id="7171" name="Picture 3" descr="C:\Users\Candra Poitras\Pictures\eveapplesnakemd[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70416" y="1371600"/>
            <a:ext cx="3844984" cy="5270304"/>
          </a:xfrm>
          <a:prstGeom prst="rect">
            <a:avLst/>
          </a:prstGeom>
          <a:ln>
            <a:noFill/>
          </a:ln>
          <a:effectLst>
            <a:softEdge rad="112500"/>
          </a:effectLst>
        </p:spPr>
      </p:pic>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7171"/>
                                        </p:tgtEl>
                                        <p:attrNameLst>
                                          <p:attrName>style.visibility</p:attrName>
                                        </p:attrNameLst>
                                      </p:cBhvr>
                                      <p:to>
                                        <p:strVal val="visible"/>
                                      </p:to>
                                    </p:set>
                                    <p:animEffect transition="in" filter="strips(downLeft)">
                                      <p:cBhvr>
                                        <p:cTn id="12" dur="500"/>
                                        <p:tgtEl>
                                          <p:spTgt spid="7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152400" y="609600"/>
            <a:ext cx="67056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rPr>
              <a:t>“</a:t>
            </a:r>
            <a:r>
              <a:rPr lang="en-US" sz="3200" b="1" i="1" dirty="0">
                <a:solidFill>
                  <a:srgbClr val="CE7908"/>
                </a:solidFill>
                <a:latin typeface="Imprint MT Shadow" pitchFamily="82" charset="0"/>
                <a:ea typeface="+mn-ea"/>
              </a:rPr>
              <a:t>And he said unto the woman, Yea, hath God said, Ye shall not eat of every tree of the garden?”</a:t>
            </a:r>
            <a:r>
              <a:rPr lang="en-US" sz="3200" b="1" dirty="0">
                <a:solidFill>
                  <a:srgbClr val="CE7908"/>
                </a:solidFill>
                <a:latin typeface="Imprint MT Shadow" pitchFamily="82" charset="0"/>
                <a:ea typeface="+mn-ea"/>
              </a:rPr>
              <a:t>  (She opened her ear-gate when she listened to the serpent.</a:t>
            </a:r>
          </a:p>
        </p:txBody>
      </p:sp>
      <p:sp>
        <p:nvSpPr>
          <p:cNvPr id="5" name="Rectangle 4"/>
          <p:cNvSpPr/>
          <p:nvPr/>
        </p:nvSpPr>
        <p:spPr>
          <a:xfrm>
            <a:off x="2438400" y="3505200"/>
            <a:ext cx="64770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And when the woman saw that the tree was good for food and that it was pleasant to the eyes, and a tree to be desired to make one wise, (She opened her eye-gate when she looked at the fruit.)</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152400" y="152400"/>
            <a:ext cx="3962400" cy="4524315"/>
          </a:xfrm>
          <a:prstGeom prst="rect">
            <a:avLst/>
          </a:prstGeom>
          <a:solidFill>
            <a:srgbClr val="FFFFCC"/>
          </a:solidFill>
          <a:ln w="79375">
            <a:solidFill>
              <a:srgbClr val="D24E04"/>
            </a:solidFill>
          </a:ln>
          <a:scene3d>
            <a:camera prst="orthographicFront"/>
            <a:lightRig rig="threePt" dir="t"/>
          </a:scene3d>
          <a:sp3d>
            <a:bevelT prst="relaxedInset"/>
          </a:sp3d>
        </p:spPr>
        <p:txBody>
          <a:bodyPr>
            <a:spAutoFit/>
            <a:sp3d extrusionH="57150">
              <a:bevelT w="38100" h="38100"/>
            </a:sp3d>
          </a:bodyPr>
          <a:lstStyle/>
          <a:p>
            <a:pPr algn="ctr">
              <a:defRPr/>
            </a:pPr>
            <a:r>
              <a:rPr lang="en-US" sz="3200" b="1" i="1" dirty="0">
                <a:solidFill>
                  <a:srgbClr val="760076"/>
                </a:solidFill>
                <a:latin typeface="Imprint MT Shadow" pitchFamily="82" charset="0"/>
                <a:ea typeface="+mn-ea"/>
              </a:rPr>
              <a:t>She took of the fruit thereof,</a:t>
            </a:r>
            <a:r>
              <a:rPr lang="en-US" sz="3200" b="1" dirty="0">
                <a:solidFill>
                  <a:srgbClr val="760076"/>
                </a:solidFill>
                <a:latin typeface="Imprint MT Shadow" pitchFamily="82" charset="0"/>
                <a:ea typeface="+mn-ea"/>
              </a:rPr>
              <a:t> (The touch-gate opened.) </a:t>
            </a:r>
            <a:r>
              <a:rPr lang="en-US" sz="3200" b="1" i="1" dirty="0">
                <a:solidFill>
                  <a:srgbClr val="760076"/>
                </a:solidFill>
                <a:latin typeface="Imprint MT Shadow" pitchFamily="82" charset="0"/>
                <a:ea typeface="+mn-ea"/>
              </a:rPr>
              <a:t>and did eat,</a:t>
            </a:r>
            <a:r>
              <a:rPr lang="en-US" sz="3200" b="1" dirty="0">
                <a:solidFill>
                  <a:srgbClr val="760076"/>
                </a:solidFill>
                <a:latin typeface="Imprint MT Shadow" pitchFamily="82" charset="0"/>
                <a:ea typeface="+mn-ea"/>
              </a:rPr>
              <a:t> (She opened the taste-gate.) </a:t>
            </a:r>
            <a:r>
              <a:rPr lang="en-US" sz="3200" b="1" i="1" dirty="0">
                <a:solidFill>
                  <a:srgbClr val="760076"/>
                </a:solidFill>
                <a:latin typeface="Imprint MT Shadow" pitchFamily="82" charset="0"/>
                <a:ea typeface="+mn-ea"/>
              </a:rPr>
              <a:t>and gave also unto her husband </a:t>
            </a:r>
            <a:r>
              <a:rPr lang="en-US" sz="3200" b="1" i="1" u="sng" dirty="0">
                <a:solidFill>
                  <a:srgbClr val="760076"/>
                </a:solidFill>
                <a:latin typeface="Imprint MT Shadow" pitchFamily="82" charset="0"/>
                <a:ea typeface="+mn-ea"/>
              </a:rPr>
              <a:t>with her</a:t>
            </a:r>
            <a:r>
              <a:rPr lang="en-US" sz="3200" b="1" i="1" dirty="0">
                <a:solidFill>
                  <a:srgbClr val="760076"/>
                </a:solidFill>
                <a:latin typeface="Imprint MT Shadow" pitchFamily="82" charset="0"/>
                <a:ea typeface="+mn-ea"/>
              </a:rPr>
              <a:t>; and he did eat”</a:t>
            </a:r>
            <a:r>
              <a:rPr lang="en-US" sz="3200" b="1" dirty="0">
                <a:solidFill>
                  <a:srgbClr val="760076"/>
                </a:solidFill>
                <a:latin typeface="Imprint MT Shadow" pitchFamily="82" charset="0"/>
                <a:ea typeface="+mn-ea"/>
              </a:rPr>
              <a:t> </a:t>
            </a:r>
          </a:p>
          <a:p>
            <a:pPr algn="ctr">
              <a:defRPr/>
            </a:pPr>
            <a:r>
              <a:rPr lang="en-US" sz="3200" b="1" dirty="0">
                <a:solidFill>
                  <a:srgbClr val="760076"/>
                </a:solidFill>
                <a:latin typeface="Imprint MT Shadow" pitchFamily="82" charset="0"/>
                <a:ea typeface="+mn-ea"/>
              </a:rPr>
              <a:t>(Genesis 3:1-6).</a:t>
            </a:r>
          </a:p>
        </p:txBody>
      </p:sp>
      <p:sp>
        <p:nvSpPr>
          <p:cNvPr id="5" name="Rectangle 4"/>
          <p:cNvSpPr/>
          <p:nvPr/>
        </p:nvSpPr>
        <p:spPr>
          <a:xfrm>
            <a:off x="4572000" y="1600200"/>
            <a:ext cx="4343400" cy="5016758"/>
          </a:xfrm>
          <a:prstGeom prst="rect">
            <a:avLst/>
          </a:prstGeom>
          <a:solidFill>
            <a:srgbClr val="FFFFCC"/>
          </a:solidFill>
          <a:ln w="79375">
            <a:solidFill>
              <a:srgbClr val="760076"/>
            </a:solidFill>
          </a:ln>
          <a:scene3d>
            <a:camera prst="orthographicFront"/>
            <a:lightRig rig="threePt" dir="t"/>
          </a:scene3d>
          <a:sp3d>
            <a:bevelT prst="relaxedInset"/>
          </a:sp3d>
        </p:spPr>
        <p:txBody>
          <a:bodyPr>
            <a:spAutoFit/>
            <a:sp3d extrusionH="57150">
              <a:bevelT w="38100" h="38100"/>
            </a:sp3d>
          </a:bodyPr>
          <a:lstStyle/>
          <a:p>
            <a:pPr algn="ctr">
              <a:defRPr/>
            </a:pPr>
            <a:r>
              <a:rPr lang="en-US" sz="3200" b="1" dirty="0">
                <a:solidFill>
                  <a:srgbClr val="D24E04"/>
                </a:solidFill>
                <a:latin typeface="Imprint MT Shadow" pitchFamily="82" charset="0"/>
                <a:ea typeface="+mn-ea"/>
              </a:rPr>
              <a:t>It is interesting to note that Adam also opened his ear-gate, then his eye-gate, his touch-gate, and finally his taste-gate.  Genesis 3:6 says that Adam was “with her” when Eve decided to eat the forbidden fruit.</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1371600" y="1066800"/>
            <a:ext cx="6324600" cy="2554545"/>
          </a:xfrm>
          <a:prstGeom prst="rect">
            <a:avLst/>
          </a:prstGeom>
          <a:solidFill>
            <a:srgbClr val="EDC727"/>
          </a:solidFill>
          <a:ln w="82550">
            <a:solidFill>
              <a:srgbClr val="0070A2"/>
            </a:solidFill>
          </a:ln>
          <a:scene3d>
            <a:camera prst="orthographicFront"/>
            <a:lightRig rig="threePt" dir="t"/>
          </a:scene3d>
          <a:sp3d>
            <a:bevelT w="114300" prst="artDeco"/>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0070A2"/>
                </a:solidFill>
                <a:latin typeface="Imprint MT Shadow" charset="0"/>
              </a:rPr>
              <a:t>We don</a:t>
            </a:r>
            <a:r>
              <a:rPr lang="ja-JP" altLang="en-US" sz="3200" b="1">
                <a:solidFill>
                  <a:srgbClr val="0070A2"/>
                </a:solidFill>
                <a:latin typeface="Imprint MT Shadow" charset="0"/>
              </a:rPr>
              <a:t>’</a:t>
            </a:r>
            <a:r>
              <a:rPr lang="en-US" sz="3200" b="1">
                <a:solidFill>
                  <a:srgbClr val="0070A2"/>
                </a:solidFill>
                <a:latin typeface="Imprint MT Shadow" charset="0"/>
              </a:rPr>
              <a:t>t read that Adam conversed with the serpent himself, so this lets me know that I don</a:t>
            </a:r>
            <a:r>
              <a:rPr lang="ja-JP" altLang="en-US" sz="3200" b="1">
                <a:solidFill>
                  <a:srgbClr val="0070A2"/>
                </a:solidFill>
                <a:latin typeface="Imprint MT Shadow" charset="0"/>
              </a:rPr>
              <a:t>’</a:t>
            </a:r>
            <a:r>
              <a:rPr lang="en-US" sz="3200" b="1">
                <a:solidFill>
                  <a:srgbClr val="0070A2"/>
                </a:solidFill>
                <a:latin typeface="Imprint MT Shadow" charset="0"/>
              </a:rPr>
              <a:t>t have to be the one doing the actual communicating with the devil.</a:t>
            </a:r>
          </a:p>
        </p:txBody>
      </p:sp>
      <p:sp>
        <p:nvSpPr>
          <p:cNvPr id="5" name="Rectangle 4"/>
          <p:cNvSpPr/>
          <p:nvPr/>
        </p:nvSpPr>
        <p:spPr>
          <a:xfrm>
            <a:off x="533400" y="4038600"/>
            <a:ext cx="8153400" cy="2554545"/>
          </a:xfrm>
          <a:prstGeom prst="rect">
            <a:avLst/>
          </a:prstGeom>
          <a:solidFill>
            <a:srgbClr val="0070A2"/>
          </a:solidFill>
          <a:ln w="82550">
            <a:solidFill>
              <a:srgbClr val="EDC727"/>
            </a:solidFill>
          </a:ln>
          <a:scene3d>
            <a:camera prst="orthographicFront"/>
            <a:lightRig rig="threePt" dir="t"/>
          </a:scene3d>
          <a:sp3d>
            <a:bevelT w="139700" prst="cross"/>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If I do not resist, if I do not flee from his lies, I can fall into his traps. When the devil gains control of </a:t>
            </a:r>
            <a:r>
              <a:rPr lang="ja-JP" altLang="en-US" sz="3200" b="1">
                <a:solidFill>
                  <a:srgbClr val="EDC727"/>
                </a:solidFill>
                <a:latin typeface="Imprint MT Shadow" charset="0"/>
              </a:rPr>
              <a:t>“</a:t>
            </a:r>
            <a:r>
              <a:rPr lang="en-US" sz="3200" b="1">
                <a:solidFill>
                  <a:srgbClr val="EDC727"/>
                </a:solidFill>
                <a:latin typeface="Imprint MT Shadow" charset="0"/>
              </a:rPr>
              <a:t>headquarters</a:t>
            </a:r>
            <a:r>
              <a:rPr lang="ja-JP" altLang="en-US" sz="3200" b="1">
                <a:solidFill>
                  <a:srgbClr val="EDC727"/>
                </a:solidFill>
                <a:latin typeface="Imprint MT Shadow" charset="0"/>
              </a:rPr>
              <a:t>”</a:t>
            </a:r>
            <a:r>
              <a:rPr lang="en-US" sz="3200" b="1">
                <a:solidFill>
                  <a:srgbClr val="EDC727"/>
                </a:solidFill>
                <a:latin typeface="Imprint MT Shadow" charset="0"/>
              </a:rPr>
              <a:t> he forces me to do things his way.  If I will learn to resist him, he will flee from me. </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16: Getting god’s word into headquarters</a:t>
            </a:r>
            <a:endParaRPr lang="en-US" sz="1200" b="1" dirty="0">
              <a:solidFill>
                <a:srgbClr val="0070A2"/>
              </a:solidFill>
              <a:latin typeface="Stencil" pitchFamily="82" charset="0"/>
              <a:ea typeface="+mn-ea"/>
            </a:endParaRPr>
          </a:p>
        </p:txBody>
      </p:sp>
      <p:sp>
        <p:nvSpPr>
          <p:cNvPr id="4" name="Rectangle 3"/>
          <p:cNvSpPr/>
          <p:nvPr/>
        </p:nvSpPr>
        <p:spPr>
          <a:xfrm>
            <a:off x="228600" y="228600"/>
            <a:ext cx="4572000" cy="3416320"/>
          </a:xfrm>
          <a:prstGeom prst="rect">
            <a:avLst/>
          </a:prstGeom>
        </p:spPr>
        <p:txBody>
          <a:bodyPr>
            <a:spAutoFit/>
          </a:bodyPr>
          <a:lstStyle/>
          <a:p>
            <a:pPr algn="ctr">
              <a:defRPr/>
            </a:pPr>
            <a:r>
              <a:rPr lang="en-US" sz="3600" b="1" dirty="0">
                <a:ln>
                  <a:solidFill>
                    <a:sysClr val="windowText" lastClr="000000"/>
                  </a:solidFill>
                </a:ln>
                <a:solidFill>
                  <a:srgbClr val="FFFFCC"/>
                </a:solidFill>
                <a:latin typeface="Imprint MT Shadow" pitchFamily="82" charset="0"/>
                <a:ea typeface="+mn-ea"/>
              </a:rPr>
              <a:t>God created man with five gates to his mind.  He designed him specifically so that he could feel, see, touch, taste, and hear.</a:t>
            </a:r>
          </a:p>
        </p:txBody>
      </p:sp>
      <p:pic>
        <p:nvPicPr>
          <p:cNvPr id="11267" name="Picture 3" descr="C:\Users\Candra Poitras\Pictures\five-senses[1].jpg"/>
          <p:cNvPicPr>
            <a:picLocks noChangeAspect="1" noChangeArrowheads="1"/>
          </p:cNvPicPr>
          <p:nvPr/>
        </p:nvPicPr>
        <p:blipFill>
          <a:blip r:embed="rId3" cstate="print"/>
          <a:srcRect/>
          <a:stretch>
            <a:fillRect/>
          </a:stretch>
        </p:blipFill>
        <p:spPr bwMode="auto">
          <a:xfrm rot="21271986">
            <a:off x="4876800" y="2667000"/>
            <a:ext cx="3929126" cy="3937000"/>
          </a:xfrm>
          <a:prstGeom prst="rect">
            <a:avLst/>
          </a:prstGeom>
          <a:ln>
            <a:noFill/>
          </a:ln>
          <a:effectLst>
            <a:softEdge rad="112500"/>
          </a:effectLst>
        </p:spPr>
      </p:pic>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11267"/>
                                        </p:tgtEl>
                                        <p:attrNameLst>
                                          <p:attrName>style.visibility</p:attrName>
                                        </p:attrNameLst>
                                      </p:cBhvr>
                                      <p:to>
                                        <p:strVal val="visible"/>
                                      </p:to>
                                    </p:set>
                                    <p:anim calcmode="lin" valueType="num">
                                      <p:cBhvr>
                                        <p:cTn id="15" dur="1000" fill="hold"/>
                                        <p:tgtEl>
                                          <p:spTgt spid="11267"/>
                                        </p:tgtEl>
                                        <p:attrNameLst>
                                          <p:attrName>ppt_w</p:attrName>
                                        </p:attrNameLst>
                                      </p:cBhvr>
                                      <p:tavLst>
                                        <p:tav tm="0">
                                          <p:val>
                                            <p:fltVal val="0"/>
                                          </p:val>
                                        </p:tav>
                                        <p:tav tm="100000">
                                          <p:val>
                                            <p:strVal val="#ppt_w"/>
                                          </p:val>
                                        </p:tav>
                                      </p:tavLst>
                                    </p:anim>
                                    <p:anim calcmode="lin" valueType="num">
                                      <p:cBhvr>
                                        <p:cTn id="16" dur="1000" fill="hold"/>
                                        <p:tgtEl>
                                          <p:spTgt spid="11267"/>
                                        </p:tgtEl>
                                        <p:attrNameLst>
                                          <p:attrName>ppt_h</p:attrName>
                                        </p:attrNameLst>
                                      </p:cBhvr>
                                      <p:tavLst>
                                        <p:tav tm="0">
                                          <p:val>
                                            <p:fltVal val="0"/>
                                          </p:val>
                                        </p:tav>
                                        <p:tav tm="100000">
                                          <p:val>
                                            <p:strVal val="#ppt_h"/>
                                          </p:val>
                                        </p:tav>
                                      </p:tavLst>
                                    </p:anim>
                                    <p:anim calcmode="lin" valueType="num">
                                      <p:cBhvr>
                                        <p:cTn id="17" dur="1000" fill="hold"/>
                                        <p:tgtEl>
                                          <p:spTgt spid="11267"/>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126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296</TotalTime>
  <Words>1184</Words>
  <Application>Microsoft Macintosh PowerPoint</Application>
  <PresentationFormat>On-screen Show (4:3)</PresentationFormat>
  <Paragraphs>50</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Times New Roman</vt:lpstr>
      <vt:lpstr>Calibri</vt:lpstr>
      <vt:lpstr>Imprint MT Shadow</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2012-12-05T20:28:09Z</dcterms:created>
  <dcterms:modified xsi:type="dcterms:W3CDTF">2018-02-16T21:29:49Z</dcterms:modified>
</cp:coreProperties>
</file>