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75" r:id="rId6"/>
    <p:sldId id="266" r:id="rId7"/>
    <p:sldId id="276" r:id="rId8"/>
    <p:sldId id="267" r:id="rId9"/>
    <p:sldId id="274" r:id="rId10"/>
    <p:sldId id="265" r:id="rId11"/>
    <p:sldId id="277" r:id="rId12"/>
    <p:sldId id="264" r:id="rId13"/>
    <p:sldId id="278"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0076"/>
    <a:srgbClr val="FFFFCC"/>
    <a:srgbClr val="0070A2"/>
    <a:srgbClr val="D24E04"/>
    <a:srgbClr val="EDC727"/>
    <a:srgbClr val="CE7908"/>
    <a:srgbClr val="006699"/>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4660"/>
  </p:normalViewPr>
  <p:slideViewPr>
    <p:cSldViewPr>
      <p:cViewPr varScale="1">
        <p:scale>
          <a:sx n="69" d="100"/>
          <a:sy n="69" d="100"/>
        </p:scale>
        <p:origin x="-96" y="-1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3429000"/>
            <a:ext cx="8153400" cy="1066800"/>
          </a:xfrm>
        </p:spPr>
        <p:txBody>
          <a:bodyPr/>
          <a:lstStyle>
            <a:lvl1pPr>
              <a:defRPr sz="4800" b="1">
                <a:solidFill>
                  <a:srgbClr val="FFE173"/>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52400" y="4495800"/>
            <a:ext cx="5257800" cy="685800"/>
          </a:xfrm>
        </p:spPr>
        <p:txBody>
          <a:bodyPr/>
          <a:lstStyle>
            <a:lvl1pPr marL="0" indent="0">
              <a:buFontTx/>
              <a:buNone/>
              <a:defRPr>
                <a:solidFill>
                  <a:schemeClr val="bg1"/>
                </a:solidFill>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B88FB153-EC7A-6E48-9BD8-B3AFEF1C4F11}" type="slidenum">
              <a:rPr lang="en-US"/>
              <a:pPr/>
              <a:t>‹#›</a:t>
            </a:fld>
            <a:endParaRPr lang="en-US"/>
          </a:p>
        </p:txBody>
      </p:sp>
    </p:spTree>
    <p:extLst>
      <p:ext uri="{BB962C8B-B14F-4D97-AF65-F5344CB8AC3E}">
        <p14:creationId xmlns:p14="http://schemas.microsoft.com/office/powerpoint/2010/main" val="2767686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443B919E-057D-C345-B14B-F75A267FD4BD}" type="slidenum">
              <a:rPr lang="en-US"/>
              <a:pPr/>
              <a:t>‹#›</a:t>
            </a:fld>
            <a:endParaRPr lang="en-US"/>
          </a:p>
        </p:txBody>
      </p:sp>
    </p:spTree>
    <p:extLst>
      <p:ext uri="{BB962C8B-B14F-4D97-AF65-F5344CB8AC3E}">
        <p14:creationId xmlns:p14="http://schemas.microsoft.com/office/powerpoint/2010/main" val="513313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70672DB-1C34-0A49-A715-F5C930267341}" type="slidenum">
              <a:rPr lang="en-US"/>
              <a:pPr/>
              <a:t>‹#›</a:t>
            </a:fld>
            <a:endParaRPr lang="en-US"/>
          </a:p>
        </p:txBody>
      </p:sp>
    </p:spTree>
    <p:extLst>
      <p:ext uri="{BB962C8B-B14F-4D97-AF65-F5344CB8AC3E}">
        <p14:creationId xmlns:p14="http://schemas.microsoft.com/office/powerpoint/2010/main" val="2770016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C7FA946-ECAE-E14D-8CD2-E3239E096358}" type="slidenum">
              <a:rPr lang="en-US"/>
              <a:pPr/>
              <a:t>‹#›</a:t>
            </a:fld>
            <a:endParaRPr lang="en-US"/>
          </a:p>
        </p:txBody>
      </p:sp>
    </p:spTree>
    <p:extLst>
      <p:ext uri="{BB962C8B-B14F-4D97-AF65-F5344CB8AC3E}">
        <p14:creationId xmlns:p14="http://schemas.microsoft.com/office/powerpoint/2010/main" val="3650436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DA220B0-061D-8B4D-B32E-0D50556D8DE7}" type="slidenum">
              <a:rPr lang="en-US"/>
              <a:pPr/>
              <a:t>‹#›</a:t>
            </a:fld>
            <a:endParaRPr lang="en-US"/>
          </a:p>
        </p:txBody>
      </p:sp>
    </p:spTree>
    <p:extLst>
      <p:ext uri="{BB962C8B-B14F-4D97-AF65-F5344CB8AC3E}">
        <p14:creationId xmlns:p14="http://schemas.microsoft.com/office/powerpoint/2010/main" val="1415344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2A9DC737-1E09-0D40-A2E9-323D5D6EEF2D}" type="slidenum">
              <a:rPr lang="en-US"/>
              <a:pPr/>
              <a:t>‹#›</a:t>
            </a:fld>
            <a:endParaRPr lang="en-US"/>
          </a:p>
        </p:txBody>
      </p:sp>
    </p:spTree>
    <p:extLst>
      <p:ext uri="{BB962C8B-B14F-4D97-AF65-F5344CB8AC3E}">
        <p14:creationId xmlns:p14="http://schemas.microsoft.com/office/powerpoint/2010/main" val="5861856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339BC2BA-A351-1D40-ABEB-52AF6668486A}" type="slidenum">
              <a:rPr lang="en-US"/>
              <a:pPr/>
              <a:t>‹#›</a:t>
            </a:fld>
            <a:endParaRPr lang="en-US"/>
          </a:p>
        </p:txBody>
      </p:sp>
    </p:spTree>
    <p:extLst>
      <p:ext uri="{BB962C8B-B14F-4D97-AF65-F5344CB8AC3E}">
        <p14:creationId xmlns:p14="http://schemas.microsoft.com/office/powerpoint/2010/main" val="36457764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DB8A1280-9B19-8747-88D5-9A5CEC1A023A}" type="slidenum">
              <a:rPr lang="en-US"/>
              <a:pPr/>
              <a:t>‹#›</a:t>
            </a:fld>
            <a:endParaRPr lang="en-US"/>
          </a:p>
        </p:txBody>
      </p:sp>
    </p:spTree>
    <p:extLst>
      <p:ext uri="{BB962C8B-B14F-4D97-AF65-F5344CB8AC3E}">
        <p14:creationId xmlns:p14="http://schemas.microsoft.com/office/powerpoint/2010/main" val="3753892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B3EF446F-6132-E34E-B808-769AFCB51E52}" type="slidenum">
              <a:rPr lang="en-US"/>
              <a:pPr/>
              <a:t>‹#›</a:t>
            </a:fld>
            <a:endParaRPr lang="en-US"/>
          </a:p>
        </p:txBody>
      </p:sp>
    </p:spTree>
    <p:extLst>
      <p:ext uri="{BB962C8B-B14F-4D97-AF65-F5344CB8AC3E}">
        <p14:creationId xmlns:p14="http://schemas.microsoft.com/office/powerpoint/2010/main" val="4087882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C9914D19-1D34-E949-BC4F-74B987FE589A}" type="slidenum">
              <a:rPr lang="en-US"/>
              <a:pPr/>
              <a:t>‹#›</a:t>
            </a:fld>
            <a:endParaRPr lang="en-US"/>
          </a:p>
        </p:txBody>
      </p:sp>
    </p:spTree>
    <p:extLst>
      <p:ext uri="{BB962C8B-B14F-4D97-AF65-F5344CB8AC3E}">
        <p14:creationId xmlns:p14="http://schemas.microsoft.com/office/powerpoint/2010/main" val="2702663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AE693858-4320-F24B-9634-3388DAFCE93A}" type="slidenum">
              <a:rPr lang="en-US"/>
              <a:pPr/>
              <a:t>‹#›</a:t>
            </a:fld>
            <a:endParaRPr lang="en-US"/>
          </a:p>
        </p:txBody>
      </p:sp>
    </p:spTree>
    <p:extLst>
      <p:ext uri="{BB962C8B-B14F-4D97-AF65-F5344CB8AC3E}">
        <p14:creationId xmlns:p14="http://schemas.microsoft.com/office/powerpoint/2010/main" val="249462353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2AC4FE2-7E90-4749-BDD5-5B5840DCCEAD}"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rtl="0" eaLnBrk="0" fontAlgn="base" hangingPunct="0">
        <a:spcBef>
          <a:spcPct val="0"/>
        </a:spcBef>
        <a:spcAft>
          <a:spcPct val="0"/>
        </a:spcAft>
        <a:defRPr sz="4000">
          <a:solidFill>
            <a:srgbClr val="336699"/>
          </a:solidFill>
          <a:latin typeface="+mj-lt"/>
          <a:ea typeface="ＭＳ Ｐゴシック" charset="0"/>
          <a:cs typeface="+mj-cs"/>
        </a:defRPr>
      </a:lvl1pPr>
      <a:lvl2pPr algn="l" rtl="0" eaLnBrk="0" fontAlgn="base" hangingPunct="0">
        <a:spcBef>
          <a:spcPct val="0"/>
        </a:spcBef>
        <a:spcAft>
          <a:spcPct val="0"/>
        </a:spcAft>
        <a:defRPr sz="4000">
          <a:solidFill>
            <a:srgbClr val="336699"/>
          </a:solidFill>
          <a:latin typeface="Times New Roman" pitchFamily="18" charset="0"/>
          <a:ea typeface="ＭＳ Ｐゴシック" charset="0"/>
        </a:defRPr>
      </a:lvl2pPr>
      <a:lvl3pPr algn="l" rtl="0" eaLnBrk="0" fontAlgn="base" hangingPunct="0">
        <a:spcBef>
          <a:spcPct val="0"/>
        </a:spcBef>
        <a:spcAft>
          <a:spcPct val="0"/>
        </a:spcAft>
        <a:defRPr sz="4000">
          <a:solidFill>
            <a:srgbClr val="336699"/>
          </a:solidFill>
          <a:latin typeface="Times New Roman" pitchFamily="18" charset="0"/>
          <a:ea typeface="ＭＳ Ｐゴシック" charset="0"/>
        </a:defRPr>
      </a:lvl3pPr>
      <a:lvl4pPr algn="l" rtl="0" eaLnBrk="0" fontAlgn="base" hangingPunct="0">
        <a:spcBef>
          <a:spcPct val="0"/>
        </a:spcBef>
        <a:spcAft>
          <a:spcPct val="0"/>
        </a:spcAft>
        <a:defRPr sz="4000">
          <a:solidFill>
            <a:srgbClr val="336699"/>
          </a:solidFill>
          <a:latin typeface="Times New Roman" pitchFamily="18" charset="0"/>
          <a:ea typeface="ＭＳ Ｐゴシック" charset="0"/>
        </a:defRPr>
      </a:lvl4pPr>
      <a:lvl5pPr algn="l" rtl="0" eaLnBrk="0" fontAlgn="base" hangingPunct="0">
        <a:spcBef>
          <a:spcPct val="0"/>
        </a:spcBef>
        <a:spcAft>
          <a:spcPct val="0"/>
        </a:spcAft>
        <a:defRPr sz="4000">
          <a:solidFill>
            <a:srgbClr val="336699"/>
          </a:solidFill>
          <a:latin typeface="Times New Roman" pitchFamily="18" charset="0"/>
          <a:ea typeface="ＭＳ Ｐゴシック" charset="0"/>
        </a:defRPr>
      </a:lvl5pPr>
      <a:lvl6pPr marL="457200" algn="l" rtl="0" eaLnBrk="1" fontAlgn="base" hangingPunct="1">
        <a:spcBef>
          <a:spcPct val="0"/>
        </a:spcBef>
        <a:spcAft>
          <a:spcPct val="0"/>
        </a:spcAft>
        <a:defRPr sz="4000">
          <a:solidFill>
            <a:srgbClr val="336699"/>
          </a:solidFill>
          <a:latin typeface="Times New Roman" pitchFamily="18" charset="0"/>
        </a:defRPr>
      </a:lvl6pPr>
      <a:lvl7pPr marL="914400" algn="l" rtl="0" eaLnBrk="1" fontAlgn="base" hangingPunct="1">
        <a:spcBef>
          <a:spcPct val="0"/>
        </a:spcBef>
        <a:spcAft>
          <a:spcPct val="0"/>
        </a:spcAft>
        <a:defRPr sz="4000">
          <a:solidFill>
            <a:srgbClr val="336699"/>
          </a:solidFill>
          <a:latin typeface="Times New Roman" pitchFamily="18" charset="0"/>
        </a:defRPr>
      </a:lvl7pPr>
      <a:lvl8pPr marL="1371600" algn="l" rtl="0" eaLnBrk="1" fontAlgn="base" hangingPunct="1">
        <a:spcBef>
          <a:spcPct val="0"/>
        </a:spcBef>
        <a:spcAft>
          <a:spcPct val="0"/>
        </a:spcAft>
        <a:defRPr sz="4000">
          <a:solidFill>
            <a:srgbClr val="336699"/>
          </a:solidFill>
          <a:latin typeface="Times New Roman" pitchFamily="18" charset="0"/>
        </a:defRPr>
      </a:lvl8pPr>
      <a:lvl9pPr marL="1828800" algn="l" rtl="0" eaLnBrk="1" fontAlgn="base" hangingPunct="1">
        <a:spcBef>
          <a:spcPct val="0"/>
        </a:spcBef>
        <a:spcAft>
          <a:spcPct val="0"/>
        </a:spcAft>
        <a:defRPr sz="4000">
          <a:solidFill>
            <a:srgbClr val="336699"/>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rgbClr val="33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rgbClr val="336699"/>
          </a:solidFill>
          <a:latin typeface="+mn-lt"/>
          <a:ea typeface="ＭＳ Ｐゴシック" charset="0"/>
        </a:defRPr>
      </a:lvl2pPr>
      <a:lvl3pPr marL="1143000" indent="-228600" algn="l" rtl="0" eaLnBrk="0" fontAlgn="base" hangingPunct="0">
        <a:spcBef>
          <a:spcPct val="20000"/>
        </a:spcBef>
        <a:spcAft>
          <a:spcPct val="0"/>
        </a:spcAft>
        <a:buChar char="•"/>
        <a:defRPr sz="2000">
          <a:solidFill>
            <a:srgbClr val="336699"/>
          </a:solidFill>
          <a:latin typeface="+mn-lt"/>
          <a:ea typeface="ＭＳ Ｐゴシック" charset="0"/>
        </a:defRPr>
      </a:lvl3pPr>
      <a:lvl4pPr marL="1600200" indent="-228600" algn="l" rtl="0" eaLnBrk="0" fontAlgn="base" hangingPunct="0">
        <a:spcBef>
          <a:spcPct val="20000"/>
        </a:spcBef>
        <a:spcAft>
          <a:spcPct val="0"/>
        </a:spcAft>
        <a:buChar char="–"/>
        <a:defRPr>
          <a:solidFill>
            <a:srgbClr val="336699"/>
          </a:solidFill>
          <a:latin typeface="+mn-lt"/>
          <a:ea typeface="ＭＳ Ｐゴシック" charset="0"/>
        </a:defRPr>
      </a:lvl4pPr>
      <a:lvl5pPr marL="2057400" indent="-228600" algn="l" rtl="0" eaLnBrk="0" fontAlgn="base" hangingPunct="0">
        <a:spcBef>
          <a:spcPct val="20000"/>
        </a:spcBef>
        <a:spcAft>
          <a:spcPct val="0"/>
        </a:spcAft>
        <a:buChar char="»"/>
        <a:defRPr>
          <a:solidFill>
            <a:srgbClr val="336699"/>
          </a:solidFill>
          <a:latin typeface="+mn-lt"/>
          <a:ea typeface="ＭＳ Ｐゴシック" charset="0"/>
        </a:defRPr>
      </a:lvl5pPr>
      <a:lvl6pPr marL="2514600" indent="-228600" algn="l" rtl="0" eaLnBrk="1" fontAlgn="base" hangingPunct="1">
        <a:spcBef>
          <a:spcPct val="20000"/>
        </a:spcBef>
        <a:spcAft>
          <a:spcPct val="0"/>
        </a:spcAft>
        <a:buChar char="»"/>
        <a:defRPr>
          <a:solidFill>
            <a:srgbClr val="336699"/>
          </a:solidFill>
          <a:latin typeface="+mn-lt"/>
        </a:defRPr>
      </a:lvl6pPr>
      <a:lvl7pPr marL="2971800" indent="-228600" algn="l" rtl="0" eaLnBrk="1" fontAlgn="base" hangingPunct="1">
        <a:spcBef>
          <a:spcPct val="20000"/>
        </a:spcBef>
        <a:spcAft>
          <a:spcPct val="0"/>
        </a:spcAft>
        <a:buChar char="»"/>
        <a:defRPr>
          <a:solidFill>
            <a:srgbClr val="336699"/>
          </a:solidFill>
          <a:latin typeface="+mn-lt"/>
        </a:defRPr>
      </a:lvl7pPr>
      <a:lvl8pPr marL="3429000" indent="-228600" algn="l" rtl="0" eaLnBrk="1" fontAlgn="base" hangingPunct="1">
        <a:spcBef>
          <a:spcPct val="20000"/>
        </a:spcBef>
        <a:spcAft>
          <a:spcPct val="0"/>
        </a:spcAft>
        <a:buChar char="»"/>
        <a:defRPr>
          <a:solidFill>
            <a:srgbClr val="336699"/>
          </a:solidFill>
          <a:latin typeface="+mn-lt"/>
        </a:defRPr>
      </a:lvl8pPr>
      <a:lvl9pPr marL="3886200" indent="-228600" algn="l" rtl="0" eaLnBrk="1" fontAlgn="base" hangingPunct="1">
        <a:spcBef>
          <a:spcPct val="20000"/>
        </a:spcBef>
        <a:spcAft>
          <a:spcPct val="0"/>
        </a:spcAft>
        <a:buChar char="»"/>
        <a:defRPr>
          <a:solidFill>
            <a:srgbClr val="3366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3505200"/>
            <a:ext cx="9144000" cy="1077218"/>
          </a:xfrm>
          <a:prstGeom prst="rect">
            <a:avLst/>
          </a:prstGeom>
          <a:solidFill>
            <a:srgbClr val="FFFFCC">
              <a:alpha val="85000"/>
            </a:srgbClr>
          </a:solidFill>
          <a:ln>
            <a:noFill/>
          </a:ln>
          <a:scene3d>
            <a:camera prst="orthographicFront"/>
            <a:lightRig rig="threePt" dir="t"/>
          </a:scene3d>
          <a:sp3d>
            <a:bevelT/>
          </a:sp3d>
        </p:spPr>
        <p:txBody>
          <a:bodyPr>
            <a:spAutoFit/>
            <a:sp3d extrusionH="57150">
              <a:bevelT w="38100" h="38100"/>
            </a:sp3d>
          </a:bodyPr>
          <a:lstStyle/>
          <a:p>
            <a:pPr algn="ctr">
              <a:defRPr/>
            </a:pPr>
            <a:r>
              <a:rPr lang="en-US" sz="6400" b="1" dirty="0">
                <a:solidFill>
                  <a:srgbClr val="0070A2"/>
                </a:solidFill>
                <a:latin typeface="Stencil" pitchFamily="82" charset="0"/>
                <a:ea typeface="+mn-ea"/>
              </a:rPr>
              <a:t>Christian Education</a:t>
            </a:r>
          </a:p>
        </p:txBody>
      </p:sp>
      <p:sp>
        <p:nvSpPr>
          <p:cNvPr id="9" name="TextBox 8"/>
          <p:cNvSpPr txBox="1"/>
          <p:nvPr/>
        </p:nvSpPr>
        <p:spPr>
          <a:xfrm>
            <a:off x="152400" y="4648200"/>
            <a:ext cx="4419600" cy="1077218"/>
          </a:xfrm>
          <a:prstGeom prst="rect">
            <a:avLst/>
          </a:prstGeom>
          <a:noFill/>
        </p:spPr>
        <p:txBody>
          <a:bodyPr>
            <a:spAutoFit/>
            <a:scene3d>
              <a:camera prst="orthographicFront"/>
              <a:lightRig rig="threePt" dir="t"/>
            </a:scene3d>
            <a:sp3d extrusionH="57150">
              <a:bevelT w="38100" h="38100"/>
            </a:sp3d>
          </a:bodyPr>
          <a:lstStyle/>
          <a:p>
            <a:pPr>
              <a:defRPr/>
            </a:pPr>
            <a:r>
              <a:rPr lang="en-US" sz="3200" b="1" dirty="0">
                <a:solidFill>
                  <a:srgbClr val="760076"/>
                </a:solidFill>
                <a:latin typeface="Stencil" pitchFamily="82" charset="0"/>
                <a:ea typeface="+mn-ea"/>
              </a:rPr>
              <a:t>Lesson 8: God’s Hidden Word</a:t>
            </a:r>
            <a:endParaRPr lang="en-US" sz="3200" b="1" dirty="0">
              <a:solidFill>
                <a:srgbClr val="760076"/>
              </a:solidFill>
              <a:latin typeface="Stencil" pitchFamily="82" charset="0"/>
              <a:ea typeface="+mn-ea"/>
            </a:endParaRPr>
          </a:p>
        </p:txBody>
      </p:sp>
      <p:sp>
        <p:nvSpPr>
          <p:cNvPr id="10" name="TextBox 9"/>
          <p:cNvSpPr txBox="1"/>
          <p:nvPr/>
        </p:nvSpPr>
        <p:spPr>
          <a:xfrm>
            <a:off x="228600" y="5715000"/>
            <a:ext cx="33528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FFFFCC"/>
                </a:solidFill>
                <a:latin typeface="Stencil" pitchFamily="82" charset="0"/>
                <a:ea typeface="+mn-ea"/>
              </a:rPr>
              <a:t>Linda Poitras</a:t>
            </a:r>
          </a:p>
        </p:txBody>
      </p:sp>
      <p:sp>
        <p:nvSpPr>
          <p:cNvPr id="11" name="TextBox 10"/>
          <p:cNvSpPr txBox="1"/>
          <p:nvPr/>
        </p:nvSpPr>
        <p:spPr>
          <a:xfrm>
            <a:off x="4191000" y="0"/>
            <a:ext cx="4953000" cy="1077218"/>
          </a:xfrm>
          <a:prstGeom prst="rect">
            <a:avLst/>
          </a:prstGeom>
          <a:noFill/>
        </p:spPr>
        <p:txBody>
          <a:bodyPr>
            <a:spAutoFit/>
            <a:scene3d>
              <a:camera prst="orthographicFront"/>
              <a:lightRig rig="threePt" dir="t"/>
            </a:scene3d>
            <a:sp3d extrusionH="57150">
              <a:bevelT w="38100" h="38100"/>
            </a:sp3d>
          </a:bodyPr>
          <a:lstStyle/>
          <a:p>
            <a:pPr algn="ctr">
              <a:defRPr/>
            </a:pPr>
            <a:r>
              <a:rPr lang="en-US" sz="3200" dirty="0">
                <a:solidFill>
                  <a:srgbClr val="D24E04"/>
                </a:solidFill>
                <a:latin typeface="Stencil" pitchFamily="82" charset="0"/>
                <a:ea typeface="+mn-ea"/>
              </a:rPr>
              <a:t>Global Association of Theological Studies</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43800" y="0"/>
            <a:ext cx="16002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8: God’s Hidden Word</a:t>
            </a:r>
            <a:endParaRPr lang="en-US" sz="1400" b="1" dirty="0">
              <a:solidFill>
                <a:srgbClr val="0070A2"/>
              </a:solidFill>
              <a:latin typeface="Stencil" pitchFamily="82" charset="0"/>
              <a:ea typeface="+mn-ea"/>
            </a:endParaRPr>
          </a:p>
        </p:txBody>
      </p:sp>
      <p:sp>
        <p:nvSpPr>
          <p:cNvPr id="4" name="Rectangle 3"/>
          <p:cNvSpPr/>
          <p:nvPr/>
        </p:nvSpPr>
        <p:spPr>
          <a:xfrm>
            <a:off x="152400" y="228600"/>
            <a:ext cx="4343400" cy="5509200"/>
          </a:xfrm>
          <a:prstGeom prst="rect">
            <a:avLst/>
          </a:prstGeom>
          <a:solidFill>
            <a:srgbClr val="EDC727"/>
          </a:solidFill>
          <a:ln w="88900">
            <a:solidFill>
              <a:srgbClr val="0070A2"/>
            </a:solidFill>
          </a:ln>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0070A2"/>
                </a:solidFill>
                <a:latin typeface="Imprint MT Shadow" charset="0"/>
              </a:rPr>
              <a:t>There are many verses of Scripture that make it clear, when God</a:t>
            </a:r>
            <a:r>
              <a:rPr lang="ja-JP" altLang="en-US" sz="3200" b="1">
                <a:solidFill>
                  <a:srgbClr val="0070A2"/>
                </a:solidFill>
                <a:latin typeface="Imprint MT Shadow" charset="0"/>
              </a:rPr>
              <a:t>’</a:t>
            </a:r>
            <a:r>
              <a:rPr lang="en-US" sz="3200" b="1">
                <a:solidFill>
                  <a:srgbClr val="0070A2"/>
                </a:solidFill>
                <a:latin typeface="Imprint MT Shadow" charset="0"/>
              </a:rPr>
              <a:t>s Word speaks of the </a:t>
            </a:r>
            <a:r>
              <a:rPr lang="ja-JP" altLang="en-US" sz="3200" b="1">
                <a:solidFill>
                  <a:srgbClr val="0070A2"/>
                </a:solidFill>
                <a:latin typeface="Imprint MT Shadow" charset="0"/>
              </a:rPr>
              <a:t>“</a:t>
            </a:r>
            <a:r>
              <a:rPr lang="en-US" sz="3200" b="1">
                <a:solidFill>
                  <a:srgbClr val="0070A2"/>
                </a:solidFill>
                <a:latin typeface="Imprint MT Shadow" charset="0"/>
              </a:rPr>
              <a:t>heart,</a:t>
            </a:r>
            <a:r>
              <a:rPr lang="ja-JP" altLang="en-US" sz="3200" b="1">
                <a:solidFill>
                  <a:srgbClr val="0070A2"/>
                </a:solidFill>
                <a:latin typeface="Imprint MT Shadow" charset="0"/>
              </a:rPr>
              <a:t>”</a:t>
            </a:r>
            <a:r>
              <a:rPr lang="en-US" sz="3200" b="1">
                <a:solidFill>
                  <a:srgbClr val="0070A2"/>
                </a:solidFill>
                <a:latin typeface="Imprint MT Shadow" charset="0"/>
              </a:rPr>
              <a:t> it is talking about the control station—the mind. What is placed in the mind and left there, determines what we become.</a:t>
            </a:r>
          </a:p>
        </p:txBody>
      </p:sp>
      <p:sp>
        <p:nvSpPr>
          <p:cNvPr id="5" name="Rectangle 4"/>
          <p:cNvSpPr/>
          <p:nvPr/>
        </p:nvSpPr>
        <p:spPr>
          <a:xfrm>
            <a:off x="5105400" y="2133600"/>
            <a:ext cx="3886200" cy="4524315"/>
          </a:xfrm>
          <a:prstGeom prst="rect">
            <a:avLst/>
          </a:prstGeom>
          <a:solidFill>
            <a:srgbClr val="0070A2"/>
          </a:solidFill>
          <a:ln w="88900">
            <a:solidFill>
              <a:srgbClr val="EDC727"/>
            </a:solidFill>
          </a:ln>
          <a:scene3d>
            <a:camera prst="orthographicFront"/>
            <a:lightRig rig="threePt" dir="t"/>
          </a:scene3d>
          <a:sp3d>
            <a:bevelT w="152400" h="50800" prst="softRound"/>
          </a:sp3d>
        </p:spPr>
        <p:txBody>
          <a:bodyPr>
            <a:spAutoFit/>
          </a:bodyPr>
          <a:lstStyle/>
          <a:p>
            <a:pPr algn="ctr">
              <a:defRPr/>
            </a:pPr>
            <a:r>
              <a:rPr lang="en-US" sz="3200" b="1" dirty="0">
                <a:solidFill>
                  <a:srgbClr val="EDC727"/>
                </a:solidFill>
                <a:latin typeface="Imprint MT Shadow" pitchFamily="82" charset="0"/>
                <a:ea typeface="+mn-ea"/>
              </a:rPr>
              <a:t>When we understand this, we understand why it is so important to be careful what we put into our minds and the minds of our students, especially children.</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543800" y="0"/>
            <a:ext cx="16002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8: God’s Hidden Word</a:t>
            </a:r>
            <a:endParaRPr lang="en-US" sz="1400" b="1" dirty="0">
              <a:solidFill>
                <a:srgbClr val="0070A2"/>
              </a:solidFill>
              <a:latin typeface="Stencil" pitchFamily="82" charset="0"/>
              <a:ea typeface="+mn-ea"/>
            </a:endParaRPr>
          </a:p>
        </p:txBody>
      </p:sp>
      <p:sp>
        <p:nvSpPr>
          <p:cNvPr id="4" name="Rectangle 3"/>
          <p:cNvSpPr/>
          <p:nvPr/>
        </p:nvSpPr>
        <p:spPr>
          <a:xfrm>
            <a:off x="152400" y="152400"/>
            <a:ext cx="45720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i="1" dirty="0">
                <a:solidFill>
                  <a:srgbClr val="D24E04"/>
                </a:solidFill>
                <a:latin typeface="Imprint MT Shadow" pitchFamily="82" charset="0"/>
                <a:ea typeface="+mn-ea"/>
              </a:rPr>
              <a:t>“My heart is fixed, O God, my heart is fixed: I will sing and give praise”</a:t>
            </a:r>
            <a:r>
              <a:rPr lang="en-US" sz="3200" b="1" dirty="0">
                <a:solidFill>
                  <a:srgbClr val="D24E04"/>
                </a:solidFill>
                <a:latin typeface="Imprint MT Shadow" pitchFamily="82" charset="0"/>
                <a:ea typeface="+mn-ea"/>
              </a:rPr>
              <a:t> (Psalms 57:7).</a:t>
            </a:r>
          </a:p>
        </p:txBody>
      </p:sp>
      <p:sp>
        <p:nvSpPr>
          <p:cNvPr id="7" name="Flowchart: Alternate Process 6"/>
          <p:cNvSpPr/>
          <p:nvPr/>
        </p:nvSpPr>
        <p:spPr>
          <a:xfrm>
            <a:off x="2057400" y="2286000"/>
            <a:ext cx="6477000" cy="4343400"/>
          </a:xfrm>
          <a:prstGeom prst="flowChartAlternateProcess">
            <a:avLst/>
          </a:prstGeom>
          <a:solidFill>
            <a:srgbClr val="D24E04"/>
          </a:solidFill>
          <a:ln w="76200">
            <a:solidFill>
              <a:srgbClr val="760076"/>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sp3d extrusionH="57150">
              <a:bevelT w="38100" h="38100"/>
            </a:sp3d>
          </a:bodyPr>
          <a:lstStyle/>
          <a:p>
            <a:pPr algn="ctr">
              <a:defRPr/>
            </a:pPr>
            <a:r>
              <a:rPr lang="en-US" sz="3600" b="1" dirty="0">
                <a:solidFill>
                  <a:srgbClr val="760076"/>
                </a:solidFill>
                <a:latin typeface="Imprint MT Shadow" pitchFamily="82" charset="0"/>
              </a:rPr>
              <a:t>The word “fixed” in the above verse really means, “prepared."  We need to be ready for the attack of the enemy of our soul.</a:t>
            </a:r>
            <a:endParaRPr lang="en-US" sz="3600" b="1" dirty="0">
              <a:solidFill>
                <a:srgbClr val="760076"/>
              </a:solidFill>
              <a:latin typeface="Imprint MT Shadow" pitchFamily="82" charset="0"/>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1000" fill="hold"/>
                                        <p:tgtEl>
                                          <p:spTgt spid="7"/>
                                        </p:tgtEl>
                                        <p:attrNameLst>
                                          <p:attrName>ppt_w</p:attrName>
                                        </p:attrNameLst>
                                      </p:cBhvr>
                                      <p:tavLst>
                                        <p:tav tm="0">
                                          <p:val>
                                            <p:fltVal val="0"/>
                                          </p:val>
                                        </p:tav>
                                        <p:tav tm="100000">
                                          <p:val>
                                            <p:strVal val="#ppt_w"/>
                                          </p:val>
                                        </p:tav>
                                      </p:tavLst>
                                    </p:anim>
                                    <p:anim calcmode="lin" valueType="num">
                                      <p:cBhvr>
                                        <p:cTn id="16" dur="1000" fill="hold"/>
                                        <p:tgtEl>
                                          <p:spTgt spid="7"/>
                                        </p:tgtEl>
                                        <p:attrNameLst>
                                          <p:attrName>ppt_h</p:attrName>
                                        </p:attrNameLst>
                                      </p:cBhvr>
                                      <p:tavLst>
                                        <p:tav tm="0">
                                          <p:val>
                                            <p:fltVal val="0"/>
                                          </p:val>
                                        </p:tav>
                                        <p:tav tm="100000">
                                          <p:val>
                                            <p:strVal val="#ppt_h"/>
                                          </p:val>
                                        </p:tav>
                                      </p:tavLst>
                                    </p:anim>
                                    <p:anim calcmode="lin" valueType="num">
                                      <p:cBhvr>
                                        <p:cTn id="17"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43800" y="0"/>
            <a:ext cx="16002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8: God’s Hidden Word</a:t>
            </a:r>
            <a:endParaRPr lang="en-US" sz="1400" b="1" dirty="0">
              <a:solidFill>
                <a:srgbClr val="0070A2"/>
              </a:solidFill>
              <a:latin typeface="Stencil" pitchFamily="82" charset="0"/>
              <a:ea typeface="+mn-ea"/>
            </a:endParaRPr>
          </a:p>
        </p:txBody>
      </p:sp>
      <p:sp>
        <p:nvSpPr>
          <p:cNvPr id="4" name="Rectangle 3"/>
          <p:cNvSpPr/>
          <p:nvPr/>
        </p:nvSpPr>
        <p:spPr>
          <a:xfrm>
            <a:off x="457200" y="762000"/>
            <a:ext cx="82296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70A2"/>
                </a:solidFill>
                <a:latin typeface="Imprint MT Shadow" pitchFamily="82" charset="0"/>
                <a:ea typeface="+mn-ea"/>
              </a:rPr>
              <a:t>One of his best tricks is to sneak up on us and catch us with our guard down.  But God’s Word prepares us on every side.</a:t>
            </a:r>
          </a:p>
        </p:txBody>
      </p:sp>
      <p:sp>
        <p:nvSpPr>
          <p:cNvPr id="14339" name="Rectangle 3"/>
          <p:cNvSpPr>
            <a:spLocks noChangeArrowheads="1"/>
          </p:cNvSpPr>
          <p:nvPr/>
        </p:nvSpPr>
        <p:spPr bwMode="auto">
          <a:xfrm>
            <a:off x="1066800" y="5562600"/>
            <a:ext cx="7239000" cy="107721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0070A2"/>
                </a:solidFill>
                <a:latin typeface="Imprint MT Shadow" pitchFamily="82" charset="0"/>
                <a:ea typeface="Times"/>
                <a:cs typeface="Times New Roman" pitchFamily="18" charset="0"/>
              </a:rPr>
              <a:t>It is up to us to make sure that we know and understand God's Word.</a:t>
            </a:r>
            <a:endParaRPr lang="en-US" sz="3200" b="1" dirty="0">
              <a:solidFill>
                <a:srgbClr val="0070A2"/>
              </a:solidFill>
              <a:latin typeface="Imprint MT Shadow" pitchFamily="82" charset="0"/>
              <a:ea typeface="+mn-ea"/>
            </a:endParaRPr>
          </a:p>
        </p:txBody>
      </p:sp>
      <p:pic>
        <p:nvPicPr>
          <p:cNvPr id="14340" name="Picture 4" descr="C:\Users\Candra Poitras\Pictures\Grasping-Gods-Word[1].jpg"/>
          <p:cNvPicPr>
            <a:picLocks noChangeAspect="1" noChangeArrowheads="1"/>
          </p:cNvPicPr>
          <p:nvPr/>
        </p:nvPicPr>
        <p:blipFill>
          <a:blip r:embed="rId2"/>
          <a:srcRect/>
          <a:stretch>
            <a:fillRect/>
          </a:stretch>
        </p:blipFill>
        <p:spPr bwMode="auto">
          <a:xfrm>
            <a:off x="2362200" y="2438400"/>
            <a:ext cx="4127500" cy="30988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14340"/>
                                        </p:tgtEl>
                                        <p:attrNameLst>
                                          <p:attrName>style.visibility</p:attrName>
                                        </p:attrNameLst>
                                      </p:cBhvr>
                                      <p:to>
                                        <p:strVal val="visible"/>
                                      </p:to>
                                    </p:set>
                                    <p:animEffect transition="in" filter="fade">
                                      <p:cBhvr>
                                        <p:cTn id="15" dur="1000"/>
                                        <p:tgtEl>
                                          <p:spTgt spid="14340"/>
                                        </p:tgtEl>
                                      </p:cBhvr>
                                    </p:animEffect>
                                    <p:anim calcmode="lin" valueType="num">
                                      <p:cBhvr>
                                        <p:cTn id="16" dur="1000" fill="hold"/>
                                        <p:tgtEl>
                                          <p:spTgt spid="14340"/>
                                        </p:tgtEl>
                                        <p:attrNameLst>
                                          <p:attrName>ppt_x</p:attrName>
                                        </p:attrNameLst>
                                      </p:cBhvr>
                                      <p:tavLst>
                                        <p:tav tm="0">
                                          <p:val>
                                            <p:strVal val="#ppt_x"/>
                                          </p:val>
                                        </p:tav>
                                        <p:tav tm="100000">
                                          <p:val>
                                            <p:strVal val="#ppt_x"/>
                                          </p:val>
                                        </p:tav>
                                      </p:tavLst>
                                    </p:anim>
                                    <p:anim calcmode="lin" valueType="num">
                                      <p:cBhvr>
                                        <p:cTn id="17" dur="900" decel="100000" fill="hold"/>
                                        <p:tgtEl>
                                          <p:spTgt spid="14340"/>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4340"/>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nodeType="clickEffect">
                                  <p:stCondLst>
                                    <p:cond delay="0"/>
                                  </p:stCondLst>
                                  <p:childTnLst>
                                    <p:set>
                                      <p:cBhvr>
                                        <p:cTn id="22" dur="1" fill="hold">
                                          <p:stCondLst>
                                            <p:cond delay="0"/>
                                          </p:stCondLst>
                                        </p:cTn>
                                        <p:tgtEl>
                                          <p:spTgt spid="14339"/>
                                        </p:tgtEl>
                                        <p:attrNameLst>
                                          <p:attrName>style.visibility</p:attrName>
                                        </p:attrNameLst>
                                      </p:cBhvr>
                                      <p:to>
                                        <p:strVal val="visible"/>
                                      </p:to>
                                    </p:set>
                                    <p:animEffect transition="in" filter="fade">
                                      <p:cBhvr>
                                        <p:cTn id="23" dur="1000"/>
                                        <p:tgtEl>
                                          <p:spTgt spid="14339"/>
                                        </p:tgtEl>
                                      </p:cBhvr>
                                    </p:animEffect>
                                    <p:anim calcmode="lin" valueType="num">
                                      <p:cBhvr>
                                        <p:cTn id="24" dur="1000" fill="hold"/>
                                        <p:tgtEl>
                                          <p:spTgt spid="14339"/>
                                        </p:tgtEl>
                                        <p:attrNameLst>
                                          <p:attrName>ppt_x</p:attrName>
                                        </p:attrNameLst>
                                      </p:cBhvr>
                                      <p:tavLst>
                                        <p:tav tm="0">
                                          <p:val>
                                            <p:strVal val="#ppt_x"/>
                                          </p:val>
                                        </p:tav>
                                        <p:tav tm="100000">
                                          <p:val>
                                            <p:strVal val="#ppt_x"/>
                                          </p:val>
                                        </p:tav>
                                      </p:tavLst>
                                    </p:anim>
                                    <p:anim calcmode="lin" valueType="num">
                                      <p:cBhvr>
                                        <p:cTn id="25" dur="900" decel="100000" fill="hold"/>
                                        <p:tgtEl>
                                          <p:spTgt spid="14339"/>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433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543800" y="0"/>
            <a:ext cx="16002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8: God’s Hidden Word</a:t>
            </a:r>
            <a:endParaRPr lang="en-US" sz="1400" b="1" dirty="0">
              <a:solidFill>
                <a:srgbClr val="0070A2"/>
              </a:solidFill>
              <a:latin typeface="Stencil" pitchFamily="82" charset="0"/>
              <a:ea typeface="+mn-ea"/>
            </a:endParaRPr>
          </a:p>
        </p:txBody>
      </p:sp>
      <p:sp>
        <p:nvSpPr>
          <p:cNvPr id="4" name="Rectangle 3"/>
          <p:cNvSpPr>
            <a:spLocks noChangeArrowheads="1"/>
          </p:cNvSpPr>
          <p:nvPr/>
        </p:nvSpPr>
        <p:spPr bwMode="auto">
          <a:xfrm>
            <a:off x="228600" y="152400"/>
            <a:ext cx="33528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FFCC"/>
                </a:solidFill>
                <a:latin typeface="Imprint MT Shadow" charset="0"/>
              </a:rPr>
              <a:t>We must keep our hearts fixed on God and His ways, and the best way to do this is to hide His Word in our hearts (Scripture memorization). </a:t>
            </a:r>
          </a:p>
        </p:txBody>
      </p:sp>
      <p:sp>
        <p:nvSpPr>
          <p:cNvPr id="5" name="Rectangle 4"/>
          <p:cNvSpPr>
            <a:spLocks noChangeArrowheads="1"/>
          </p:cNvSpPr>
          <p:nvPr/>
        </p:nvSpPr>
        <p:spPr bwMode="auto">
          <a:xfrm>
            <a:off x="5791200" y="3048000"/>
            <a:ext cx="31242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760076"/>
                </a:solidFill>
                <a:latin typeface="Imprint MT Shadow" charset="0"/>
              </a:rPr>
              <a:t>Let</a:t>
            </a:r>
            <a:r>
              <a:rPr lang="ja-JP" altLang="en-US" sz="3200" b="1">
                <a:solidFill>
                  <a:srgbClr val="760076"/>
                </a:solidFill>
                <a:latin typeface="Imprint MT Shadow" charset="0"/>
              </a:rPr>
              <a:t>’</a:t>
            </a:r>
            <a:r>
              <a:rPr lang="en-US" sz="3200" b="1">
                <a:solidFill>
                  <a:srgbClr val="760076"/>
                </a:solidFill>
                <a:latin typeface="Imprint MT Shadow" charset="0"/>
              </a:rPr>
              <a:t>s begin now to make sure that God</a:t>
            </a:r>
            <a:r>
              <a:rPr lang="ja-JP" altLang="en-US" sz="3200" b="1">
                <a:solidFill>
                  <a:srgbClr val="760076"/>
                </a:solidFill>
                <a:latin typeface="Imprint MT Shadow" charset="0"/>
              </a:rPr>
              <a:t>’</a:t>
            </a:r>
            <a:r>
              <a:rPr lang="en-US" sz="3200" b="1">
                <a:solidFill>
                  <a:srgbClr val="760076"/>
                </a:solidFill>
                <a:latin typeface="Imprint MT Shadow" charset="0"/>
              </a:rPr>
              <a:t>s Word is hidden in the place it was meant to be—our hearts. </a:t>
            </a:r>
          </a:p>
        </p:txBody>
      </p:sp>
      <p:sp>
        <p:nvSpPr>
          <p:cNvPr id="7" name="Division 6"/>
          <p:cNvSpPr/>
          <p:nvPr/>
        </p:nvSpPr>
        <p:spPr>
          <a:xfrm rot="18695478">
            <a:off x="-909653" y="2849495"/>
            <a:ext cx="11049000" cy="1447800"/>
          </a:xfrm>
          <a:prstGeom prst="mathDivide">
            <a:avLst/>
          </a:prstGeom>
          <a:solidFill>
            <a:srgbClr val="FFFFCC"/>
          </a:solidFill>
          <a:ln w="88900">
            <a:solidFill>
              <a:srgbClr val="760076"/>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543800" y="0"/>
            <a:ext cx="16002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8: God’s Hidden Word</a:t>
            </a:r>
            <a:endParaRPr lang="en-US" sz="1400" b="1" dirty="0">
              <a:solidFill>
                <a:srgbClr val="0070A2"/>
              </a:solidFill>
              <a:latin typeface="Stencil" pitchFamily="82" charset="0"/>
              <a:ea typeface="+mn-ea"/>
            </a:endParaRPr>
          </a:p>
        </p:txBody>
      </p:sp>
      <p:sp>
        <p:nvSpPr>
          <p:cNvPr id="4099" name="Rectangle 3"/>
          <p:cNvSpPr>
            <a:spLocks noChangeArrowheads="1"/>
          </p:cNvSpPr>
          <p:nvPr/>
        </p:nvSpPr>
        <p:spPr bwMode="auto">
          <a:xfrm>
            <a:off x="685800" y="1600200"/>
            <a:ext cx="7543800" cy="5078313"/>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600" b="1" i="1" dirty="0">
                <a:solidFill>
                  <a:srgbClr val="D24E04"/>
                </a:solidFill>
                <a:latin typeface="Imprint MT Shadow" pitchFamily="82" charset="0"/>
                <a:ea typeface="Times New Roman" pitchFamily="18" charset="0"/>
                <a:cs typeface="Times New Roman" pitchFamily="18" charset="0"/>
              </a:rPr>
              <a:t>“Wherewithal shall a young man cleanse his way?  by taking heed thereto according to thy word.  With my whole heart have I sought thee: O let me not wander from thy commandments.  Thy word have I hid in mine heart, that I might not sin against thee”</a:t>
            </a:r>
            <a:endParaRPr lang="en-US" sz="3600" b="1" dirty="0">
              <a:solidFill>
                <a:srgbClr val="D24E04"/>
              </a:solidFill>
              <a:latin typeface="Imprint MT Shadow" pitchFamily="82" charset="0"/>
              <a:ea typeface="Times"/>
              <a:cs typeface="Times New Roman" pitchFamily="18" charset="0"/>
            </a:endParaRPr>
          </a:p>
          <a:p>
            <a:pPr algn="ctr" eaLnBrk="0" hangingPunct="0">
              <a:defRPr/>
            </a:pPr>
            <a:r>
              <a:rPr lang="en-US" sz="3600" b="1" dirty="0">
                <a:solidFill>
                  <a:srgbClr val="D24E04"/>
                </a:solidFill>
                <a:latin typeface="Imprint MT Shadow" pitchFamily="82" charset="0"/>
                <a:ea typeface="Times"/>
                <a:cs typeface="Times New Roman" pitchFamily="18" charset="0"/>
              </a:rPr>
              <a:t>(Psalm 119:9-11).</a:t>
            </a:r>
            <a:r>
              <a:rPr lang="en-US" sz="3600" b="1" dirty="0">
                <a:solidFill>
                  <a:srgbClr val="D24E04"/>
                </a:solidFill>
                <a:latin typeface="Imprint MT Shadow" pitchFamily="82" charset="0"/>
                <a:ea typeface="+mn-ea"/>
              </a:rPr>
              <a:t> </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p:cTn id="7" dur="1000" fill="hold"/>
                                        <p:tgtEl>
                                          <p:spTgt spid="4099"/>
                                        </p:tgtEl>
                                        <p:attrNameLst>
                                          <p:attrName>ppt_w</p:attrName>
                                        </p:attrNameLst>
                                      </p:cBhvr>
                                      <p:tavLst>
                                        <p:tav tm="0">
                                          <p:val>
                                            <p:strVal val="#ppt_w+.3"/>
                                          </p:val>
                                        </p:tav>
                                        <p:tav tm="100000">
                                          <p:val>
                                            <p:strVal val="#ppt_w"/>
                                          </p:val>
                                        </p:tav>
                                      </p:tavLst>
                                    </p:anim>
                                    <p:anim calcmode="lin" valueType="num">
                                      <p:cBhvr>
                                        <p:cTn id="8" dur="1000" fill="hold"/>
                                        <p:tgtEl>
                                          <p:spTgt spid="4099"/>
                                        </p:tgtEl>
                                        <p:attrNameLst>
                                          <p:attrName>ppt_h</p:attrName>
                                        </p:attrNameLst>
                                      </p:cBhvr>
                                      <p:tavLst>
                                        <p:tav tm="0">
                                          <p:val>
                                            <p:strVal val="#ppt_h"/>
                                          </p:val>
                                        </p:tav>
                                        <p:tav tm="100000">
                                          <p:val>
                                            <p:strVal val="#ppt_h"/>
                                          </p:val>
                                        </p:tav>
                                      </p:tavLst>
                                    </p:anim>
                                    <p:animEffect transition="in" filter="fade">
                                      <p:cBhvr>
                                        <p:cTn id="9" dur="1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543800" y="0"/>
            <a:ext cx="16002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8: God’s Hidden Word</a:t>
            </a:r>
            <a:endParaRPr lang="en-US" sz="1400" b="1" dirty="0">
              <a:solidFill>
                <a:srgbClr val="0070A2"/>
              </a:solidFill>
              <a:latin typeface="Stencil" pitchFamily="82" charset="0"/>
              <a:ea typeface="+mn-ea"/>
            </a:endParaRPr>
          </a:p>
        </p:txBody>
      </p:sp>
      <p:sp>
        <p:nvSpPr>
          <p:cNvPr id="4" name="Rectangle 3"/>
          <p:cNvSpPr/>
          <p:nvPr/>
        </p:nvSpPr>
        <p:spPr>
          <a:xfrm>
            <a:off x="304800" y="3124200"/>
            <a:ext cx="85344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70A2"/>
                </a:solidFill>
                <a:latin typeface="Imprint MT Shadow" pitchFamily="82" charset="0"/>
                <a:ea typeface="+mn-ea"/>
              </a:rPr>
              <a:t>The only way to keep a life clean before God is to hide His Word in the heart.  The time to begin this is with children.  If they know, understand, and live by God’s Word their entire lives, the devil will have a hard time tricking them.  We need to be sure that God’s Word is the most valuable treasure a child ever finds.</a:t>
            </a:r>
          </a:p>
        </p:txBody>
      </p:sp>
      <p:pic>
        <p:nvPicPr>
          <p:cNvPr id="5125" name="Picture 5" descr="C:\Users\Candra Poitras\Pictures\crossheart1[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52600" y="0"/>
            <a:ext cx="5181599" cy="3146688"/>
          </a:xfrm>
          <a:prstGeom prst="rect">
            <a:avLst/>
          </a:prstGeom>
          <a:ln>
            <a:noFill/>
          </a:ln>
          <a:effectLst>
            <a:softEdge rad="112500"/>
          </a:effectLst>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5125"/>
                                        </p:tgtEl>
                                        <p:attrNameLst>
                                          <p:attrName>style.visibility</p:attrName>
                                        </p:attrNameLst>
                                      </p:cBhvr>
                                      <p:to>
                                        <p:strVal val="visible"/>
                                      </p:to>
                                    </p:set>
                                    <p:animEffect transition="in" filter="fade">
                                      <p:cBhvr>
                                        <p:cTn id="7" dur="800" decel="100000"/>
                                        <p:tgtEl>
                                          <p:spTgt spid="5125"/>
                                        </p:tgtEl>
                                      </p:cBhvr>
                                    </p:animEffect>
                                    <p:anim calcmode="lin" valueType="num">
                                      <p:cBhvr>
                                        <p:cTn id="8" dur="800" decel="100000" fill="hold"/>
                                        <p:tgtEl>
                                          <p:spTgt spid="5125"/>
                                        </p:tgtEl>
                                        <p:attrNameLst>
                                          <p:attrName>style.rotation</p:attrName>
                                        </p:attrNameLst>
                                      </p:cBhvr>
                                      <p:tavLst>
                                        <p:tav tm="0">
                                          <p:val>
                                            <p:fltVal val="-90"/>
                                          </p:val>
                                        </p:tav>
                                        <p:tav tm="100000">
                                          <p:val>
                                            <p:fltVal val="0"/>
                                          </p:val>
                                        </p:tav>
                                      </p:tavLst>
                                    </p:anim>
                                    <p:anim calcmode="lin" valueType="num">
                                      <p:cBhvr>
                                        <p:cTn id="9" dur="800" decel="100000" fill="hold"/>
                                        <p:tgtEl>
                                          <p:spTgt spid="5125"/>
                                        </p:tgtEl>
                                        <p:attrNameLst>
                                          <p:attrName>ppt_x</p:attrName>
                                        </p:attrNameLst>
                                      </p:cBhvr>
                                      <p:tavLst>
                                        <p:tav tm="0">
                                          <p:val>
                                            <p:strVal val="#ppt_x+0.4"/>
                                          </p:val>
                                        </p:tav>
                                        <p:tav tm="100000">
                                          <p:val>
                                            <p:strVal val="#ppt_x-0.05"/>
                                          </p:val>
                                        </p:tav>
                                      </p:tavLst>
                                    </p:anim>
                                    <p:anim calcmode="lin" valueType="num">
                                      <p:cBhvr>
                                        <p:cTn id="10" dur="800" decel="100000" fill="hold"/>
                                        <p:tgtEl>
                                          <p:spTgt spid="512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512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5125"/>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800" decel="100000"/>
                                        <p:tgtEl>
                                          <p:spTgt spid="4"/>
                                        </p:tgtEl>
                                      </p:cBhvr>
                                    </p:animEffect>
                                    <p:anim calcmode="lin" valueType="num">
                                      <p:cBhvr>
                                        <p:cTn id="18" dur="800" decel="100000" fill="hold"/>
                                        <p:tgtEl>
                                          <p:spTgt spid="4"/>
                                        </p:tgtEl>
                                        <p:attrNameLst>
                                          <p:attrName>style.rotation</p:attrName>
                                        </p:attrNameLst>
                                      </p:cBhvr>
                                      <p:tavLst>
                                        <p:tav tm="0">
                                          <p:val>
                                            <p:fltVal val="-90"/>
                                          </p:val>
                                        </p:tav>
                                        <p:tav tm="100000">
                                          <p:val>
                                            <p:fltVal val="0"/>
                                          </p:val>
                                        </p:tav>
                                      </p:tavLst>
                                    </p:anim>
                                    <p:anim calcmode="lin" valueType="num">
                                      <p:cBhvr>
                                        <p:cTn id="19" dur="800" decel="100000" fill="hold"/>
                                        <p:tgtEl>
                                          <p:spTgt spid="4"/>
                                        </p:tgtEl>
                                        <p:attrNameLst>
                                          <p:attrName>ppt_x</p:attrName>
                                        </p:attrNameLst>
                                      </p:cBhvr>
                                      <p:tavLst>
                                        <p:tav tm="0">
                                          <p:val>
                                            <p:strVal val="#ppt_x+0.4"/>
                                          </p:val>
                                        </p:tav>
                                        <p:tav tm="100000">
                                          <p:val>
                                            <p:strVal val="#ppt_x-0.05"/>
                                          </p:val>
                                        </p:tav>
                                      </p:tavLst>
                                    </p:anim>
                                    <p:anim calcmode="lin" valueType="num">
                                      <p:cBhvr>
                                        <p:cTn id="20" dur="800" decel="100000" fill="hold"/>
                                        <p:tgtEl>
                                          <p:spTgt spid="4"/>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43800" y="0"/>
            <a:ext cx="16002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8: God’s Hidden Word</a:t>
            </a:r>
            <a:endParaRPr lang="en-US" sz="1400" b="1" dirty="0">
              <a:solidFill>
                <a:srgbClr val="0070A2"/>
              </a:solidFill>
              <a:latin typeface="Stencil" pitchFamily="82" charset="0"/>
              <a:ea typeface="+mn-ea"/>
            </a:endParaRPr>
          </a:p>
        </p:txBody>
      </p:sp>
      <p:sp>
        <p:nvSpPr>
          <p:cNvPr id="4" name="Rectangle 3"/>
          <p:cNvSpPr/>
          <p:nvPr/>
        </p:nvSpPr>
        <p:spPr>
          <a:xfrm>
            <a:off x="152400" y="152400"/>
            <a:ext cx="6400800" cy="3046988"/>
          </a:xfrm>
          <a:prstGeom prst="rect">
            <a:avLst/>
          </a:prstGeom>
          <a:solidFill>
            <a:srgbClr val="EDC727"/>
          </a:solidFill>
          <a:ln w="76200">
            <a:solidFill>
              <a:srgbClr val="760076"/>
            </a:solidFill>
          </a:ln>
          <a:scene3d>
            <a:camera prst="orthographicFront"/>
            <a:lightRig rig="threePt" dir="t"/>
          </a:scene3d>
          <a:sp3d>
            <a:bevelT/>
          </a:sp3d>
        </p:spPr>
        <p:txBody>
          <a:bodyPr>
            <a:spAutoFit/>
            <a:sp3d extrusionH="57150">
              <a:bevelT w="38100" h="38100"/>
            </a:sp3d>
          </a:bodyPr>
          <a:lstStyle/>
          <a:p>
            <a:pPr algn="ctr">
              <a:defRPr/>
            </a:pPr>
            <a:r>
              <a:rPr lang="en-US" sz="3200" b="1" dirty="0">
                <a:solidFill>
                  <a:srgbClr val="760076"/>
                </a:solidFill>
                <a:latin typeface="Imprint MT Shadow" pitchFamily="82" charset="0"/>
                <a:ea typeface="+mn-ea"/>
              </a:rPr>
              <a:t>Spiritually, avoiding sin is also the wisest way.  We know how badly we feel when we have done something wrong.  We do not need anyone to tell us that we have messed up.  We know it.</a:t>
            </a:r>
          </a:p>
        </p:txBody>
      </p:sp>
      <p:sp>
        <p:nvSpPr>
          <p:cNvPr id="5" name="Rectangle 4"/>
          <p:cNvSpPr/>
          <p:nvPr/>
        </p:nvSpPr>
        <p:spPr>
          <a:xfrm>
            <a:off x="3048000" y="3581400"/>
            <a:ext cx="5867400" cy="3046988"/>
          </a:xfrm>
          <a:prstGeom prst="rect">
            <a:avLst/>
          </a:prstGeom>
          <a:solidFill>
            <a:srgbClr val="760076"/>
          </a:solidFill>
          <a:ln w="76200">
            <a:solidFill>
              <a:srgbClr val="EDC727"/>
            </a:solidFill>
          </a:ln>
          <a:scene3d>
            <a:camera prst="orthographicFront"/>
            <a:lightRig rig="threePt" dir="t"/>
          </a:scene3d>
          <a:sp3d>
            <a:bevelT/>
          </a:sp3d>
        </p:spPr>
        <p:txBody>
          <a:bodyPr>
            <a:spAutoFit/>
          </a:bodyPr>
          <a:lstStyle/>
          <a:p>
            <a:pPr algn="ctr">
              <a:defRPr/>
            </a:pPr>
            <a:r>
              <a:rPr lang="en-US" sz="3200" b="1" dirty="0">
                <a:solidFill>
                  <a:srgbClr val="EDC727"/>
                </a:solidFill>
                <a:latin typeface="Imprint MT Shadow" pitchFamily="82" charset="0"/>
                <a:ea typeface="+mn-ea"/>
              </a:rPr>
              <a:t>Even those who do not know the laws of God, understand what it means to break the laws of the land.  They have family and tribal laws, and their inner voices are active.</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543800" y="0"/>
            <a:ext cx="16002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8: God’s Hidden Word</a:t>
            </a:r>
            <a:endParaRPr lang="en-US" sz="1400" b="1" dirty="0">
              <a:solidFill>
                <a:srgbClr val="0070A2"/>
              </a:solidFill>
              <a:latin typeface="Stencil" pitchFamily="82" charset="0"/>
              <a:ea typeface="+mn-ea"/>
            </a:endParaRPr>
          </a:p>
        </p:txBody>
      </p:sp>
      <p:sp>
        <p:nvSpPr>
          <p:cNvPr id="7171" name="Rectangle 3"/>
          <p:cNvSpPr>
            <a:spLocks noChangeArrowheads="1"/>
          </p:cNvSpPr>
          <p:nvPr/>
        </p:nvSpPr>
        <p:spPr bwMode="auto">
          <a:xfrm>
            <a:off x="0" y="123825"/>
            <a:ext cx="7772400"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ja-JP" altLang="en-US" sz="3000" b="1" i="1">
                <a:solidFill>
                  <a:srgbClr val="FFFFCC"/>
                </a:solidFill>
                <a:latin typeface="Imprint MT Shadow" charset="0"/>
                <a:cs typeface="Times New Roman" charset="0"/>
              </a:rPr>
              <a:t>“</a:t>
            </a:r>
            <a:r>
              <a:rPr lang="en-US" sz="3000" b="1" i="1">
                <a:solidFill>
                  <a:srgbClr val="FFFFCC"/>
                </a:solidFill>
                <a:latin typeface="Imprint MT Shadow" charset="0"/>
                <a:cs typeface="Times New Roman" charset="0"/>
              </a:rPr>
              <a:t>For when the Gentiles, which have not the law, do by nature the things contained in the law, these, having not the law, are a law unto themselves: Which shew the work of the law written in their</a:t>
            </a:r>
            <a:r>
              <a:rPr lang="en-US" sz="3000" b="1">
                <a:solidFill>
                  <a:srgbClr val="FFFFCC"/>
                </a:solidFill>
                <a:latin typeface="Imprint MT Shadow" charset="0"/>
                <a:cs typeface="Times New Roman" charset="0"/>
              </a:rPr>
              <a:t> </a:t>
            </a:r>
            <a:r>
              <a:rPr lang="en-US" sz="3000" b="1" i="1">
                <a:solidFill>
                  <a:srgbClr val="FFFFCC"/>
                </a:solidFill>
                <a:latin typeface="Imprint MT Shadow" charset="0"/>
                <a:cs typeface="Times New Roman" charset="0"/>
              </a:rPr>
              <a:t>hearts, their conscience also bearing witness, and their thoughts the mean while accusing or else excusing one another</a:t>
            </a:r>
            <a:r>
              <a:rPr lang="ja-JP" altLang="en-US" sz="3000" b="1" i="1">
                <a:solidFill>
                  <a:srgbClr val="FFFFCC"/>
                </a:solidFill>
                <a:latin typeface="Imprint MT Shadow" charset="0"/>
                <a:cs typeface="Times New Roman" charset="0"/>
              </a:rPr>
              <a:t>”</a:t>
            </a:r>
            <a:r>
              <a:rPr lang="en-US" sz="3000" b="1">
                <a:solidFill>
                  <a:srgbClr val="FFFFCC"/>
                </a:solidFill>
                <a:latin typeface="Imprint MT Shadow" charset="0"/>
                <a:cs typeface="Times New Roman" charset="0"/>
              </a:rPr>
              <a:t> (Romans 2:14-15).</a:t>
            </a:r>
            <a:endParaRPr lang="en-US" sz="3000" b="1">
              <a:solidFill>
                <a:srgbClr val="FFFFCC"/>
              </a:solidFill>
              <a:latin typeface="Imprint MT Shadow" charset="0"/>
            </a:endParaRPr>
          </a:p>
        </p:txBody>
      </p:sp>
      <p:sp>
        <p:nvSpPr>
          <p:cNvPr id="5" name="Rectangle 4"/>
          <p:cNvSpPr/>
          <p:nvPr/>
        </p:nvSpPr>
        <p:spPr>
          <a:xfrm>
            <a:off x="838200" y="4303455"/>
            <a:ext cx="83058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70A2"/>
                </a:solidFill>
                <a:latin typeface="Imprint MT Shadow" pitchFamily="82" charset="0"/>
                <a:ea typeface="+mn-ea"/>
              </a:rPr>
              <a:t>Usually, this understanding of right and wrong comes from the laws that we know.  It can be the rules in our family, or the laws that govern our city, state/region, and nation.  Every living creature understands that life has laws.</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7171"/>
                                        </p:tgtEl>
                                        <p:attrNameLst>
                                          <p:attrName>style.visibility</p:attrName>
                                        </p:attrNameLst>
                                      </p:cBhvr>
                                      <p:to>
                                        <p:strVal val="visible"/>
                                      </p:to>
                                    </p:set>
                                    <p:animScale>
                                      <p:cBhvr>
                                        <p:cTn id="7" dur="1000" decel="50000" fill="hold">
                                          <p:stCondLst>
                                            <p:cond delay="0"/>
                                          </p:stCondLst>
                                        </p:cTn>
                                        <p:tgtEl>
                                          <p:spTgt spid="71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7171"/>
                                        </p:tgtEl>
                                        <p:attrNameLst>
                                          <p:attrName>ppt_x</p:attrName>
                                          <p:attrName>ppt_y</p:attrName>
                                        </p:attrNameLst>
                                      </p:cBhvr>
                                    </p:animMotion>
                                    <p:animEffect transition="in" filter="fade">
                                      <p:cBhvr>
                                        <p:cTn id="9" dur="1000"/>
                                        <p:tgtEl>
                                          <p:spTgt spid="7171"/>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43800" y="0"/>
            <a:ext cx="16002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8: God’s Hidden Word</a:t>
            </a:r>
            <a:endParaRPr lang="en-US" sz="1400" b="1" dirty="0">
              <a:solidFill>
                <a:srgbClr val="0070A2"/>
              </a:solidFill>
              <a:latin typeface="Stencil" pitchFamily="82" charset="0"/>
              <a:ea typeface="+mn-ea"/>
            </a:endParaRPr>
          </a:p>
        </p:txBody>
      </p:sp>
      <p:sp>
        <p:nvSpPr>
          <p:cNvPr id="8195" name="Rectangle 3"/>
          <p:cNvSpPr>
            <a:spLocks noChangeArrowheads="1"/>
          </p:cNvSpPr>
          <p:nvPr/>
        </p:nvSpPr>
        <p:spPr bwMode="auto">
          <a:xfrm>
            <a:off x="152400" y="228600"/>
            <a:ext cx="6400800" cy="2954655"/>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r>
              <a:rPr lang="en-US" sz="3200" b="1" dirty="0">
                <a:solidFill>
                  <a:srgbClr val="D24E04"/>
                </a:solidFill>
                <a:latin typeface="Imprint MT Shadow" pitchFamily="82" charset="0"/>
                <a:ea typeface="Times"/>
                <a:cs typeface="Times New Roman" pitchFamily="18" charset="0"/>
              </a:rPr>
              <a:t>God’s hidden Word is none of these things.  It is simply:</a:t>
            </a:r>
            <a:endParaRPr lang="en-US" sz="3200" b="1" dirty="0">
              <a:solidFill>
                <a:srgbClr val="D24E04"/>
              </a:solidFill>
              <a:latin typeface="Imprint MT Shadow" pitchFamily="82" charset="0"/>
              <a:ea typeface="+mn-ea"/>
            </a:endParaRPr>
          </a:p>
          <a:p>
            <a:pPr lvl="1" eaLnBrk="0" hangingPunct="0">
              <a:buFontTx/>
              <a:buChar char="•"/>
              <a:defRPr/>
            </a:pPr>
            <a:r>
              <a:rPr lang="en-US" sz="3200" b="1" dirty="0">
                <a:solidFill>
                  <a:srgbClr val="760076"/>
                </a:solidFill>
                <a:latin typeface="Imprint MT Shadow" pitchFamily="82" charset="0"/>
                <a:ea typeface="Times"/>
                <a:cs typeface="Times New Roman" pitchFamily="18" charset="0"/>
              </a:rPr>
              <a:t>Having a clear understanding of Bible truths</a:t>
            </a:r>
          </a:p>
          <a:p>
            <a:pPr lvl="1" eaLnBrk="0" hangingPunct="0">
              <a:buFontTx/>
              <a:buChar char="•"/>
              <a:defRPr/>
            </a:pPr>
            <a:r>
              <a:rPr lang="en-US" sz="3200" b="1" dirty="0">
                <a:solidFill>
                  <a:srgbClr val="0070A2"/>
                </a:solidFill>
                <a:latin typeface="Imprint MT Shadow" pitchFamily="82" charset="0"/>
                <a:ea typeface="Times"/>
                <a:cs typeface="Times New Roman" pitchFamily="18" charset="0"/>
              </a:rPr>
              <a:t>Living according to God’s laws.</a:t>
            </a:r>
            <a:endParaRPr lang="en-US" sz="3200" b="1" dirty="0">
              <a:solidFill>
                <a:srgbClr val="0070A2"/>
              </a:solidFill>
              <a:latin typeface="Imprint MT Shadow" pitchFamily="82" charset="0"/>
              <a:ea typeface="+mn-ea"/>
            </a:endParaRPr>
          </a:p>
          <a:p>
            <a:pPr eaLnBrk="0" hangingPunct="0">
              <a:defRPr/>
            </a:pPr>
            <a:endParaRPr lang="en-US" sz="3200" b="1" dirty="0">
              <a:latin typeface="Imprint MT Shadow" pitchFamily="82" charset="0"/>
              <a:ea typeface="+mn-ea"/>
            </a:endParaRPr>
          </a:p>
        </p:txBody>
      </p:sp>
      <p:sp>
        <p:nvSpPr>
          <p:cNvPr id="5" name="Rectangle 4"/>
          <p:cNvSpPr/>
          <p:nvPr/>
        </p:nvSpPr>
        <p:spPr>
          <a:xfrm>
            <a:off x="1828800" y="3124200"/>
            <a:ext cx="7162800" cy="3539430"/>
          </a:xfrm>
          <a:prstGeom prst="rect">
            <a:avLst/>
          </a:prstGeom>
          <a:solidFill>
            <a:srgbClr val="0070A2">
              <a:alpha val="75000"/>
            </a:srgbClr>
          </a:solidFill>
          <a:ln w="76200">
            <a:solidFill>
              <a:srgbClr val="D24E04"/>
            </a:solidFill>
          </a:ln>
          <a:scene3d>
            <a:camera prst="orthographicFront"/>
            <a:lightRig rig="threePt" dir="t"/>
          </a:scene3d>
          <a:sp3d>
            <a:bevelT/>
          </a:sp3d>
        </p:spPr>
        <p:txBody>
          <a:bodyPr>
            <a:spAutoFit/>
            <a:sp3d extrusionH="57150">
              <a:bevelT w="38100" h="38100"/>
            </a:sp3d>
          </a:bodyPr>
          <a:lstStyle/>
          <a:p>
            <a:pPr algn="ctr">
              <a:defRPr/>
            </a:pPr>
            <a:r>
              <a:rPr lang="en-US" sz="3200" b="1" dirty="0">
                <a:solidFill>
                  <a:srgbClr val="760076"/>
                </a:solidFill>
                <a:latin typeface="Imprint MT Shadow" pitchFamily="82" charset="0"/>
                <a:ea typeface="+mn-ea"/>
              </a:rPr>
              <a:t>Another term for hiding God’s Word in our hearts is “Scripture memorization."  We have all heard of it, but we do not all appreciate and utilize this priceless ability.  Memorizing God's Word is the best possible means for sin PREVENTION. </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from="(-#ppt_w/2)" to="(#ppt_x)" calcmode="lin" valueType="num">
                                      <p:cBhvr>
                                        <p:cTn id="7" dur="600" fill="hold">
                                          <p:stCondLst>
                                            <p:cond delay="0"/>
                                          </p:stCondLst>
                                        </p:cTn>
                                        <p:tgtEl>
                                          <p:spTgt spid="5"/>
                                        </p:tgtEl>
                                        <p:attrNameLst>
                                          <p:attrName>ppt_x</p:attrName>
                                        </p:attrNameLst>
                                      </p:cBhvr>
                                    </p:anim>
                                    <p:anim from="0" to="-1.0" calcmode="lin" valueType="num">
                                      <p:cBhvr>
                                        <p:cTn id="8" dur="200" decel="50000" autoRev="1" fill="hold">
                                          <p:stCondLst>
                                            <p:cond delay="600"/>
                                          </p:stCondLst>
                                        </p:cTn>
                                        <p:tgtEl>
                                          <p:spTgt spid="5"/>
                                        </p:tgtEl>
                                        <p:attrNameLst>
                                          <p:attrName>xshear</p:attrName>
                                        </p:attrNameLst>
                                      </p:cBhvr>
                                    </p:anim>
                                    <p:animScale>
                                      <p:cBhvr>
                                        <p:cTn id="9" dur="200" decel="100000" autoRev="1" fill="hold">
                                          <p:stCondLst>
                                            <p:cond delay="600"/>
                                          </p:stCondLst>
                                        </p:cTn>
                                        <p:tgtEl>
                                          <p:spTgt spid="5"/>
                                        </p:tgtEl>
                                      </p:cBhvr>
                                      <p:from x="100000" y="100000"/>
                                      <p:to x="80000" y="100000"/>
                                    </p:animScale>
                                    <p:anim by="(#ppt_h/3+#ppt_w*0.1)" calcmode="lin" valueType="num">
                                      <p:cBhvr additive="sum">
                                        <p:cTn id="10" dur="200" decel="100000" autoRev="1" fill="hold">
                                          <p:stCondLst>
                                            <p:cond delay="600"/>
                                          </p:stCondLst>
                                        </p:cTn>
                                        <p:tgtEl>
                                          <p:spTgt spid="5"/>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543800" y="0"/>
            <a:ext cx="16002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8: God’s Hidden Word</a:t>
            </a:r>
            <a:endParaRPr lang="en-US" sz="1400" b="1" dirty="0">
              <a:solidFill>
                <a:srgbClr val="0070A2"/>
              </a:solidFill>
              <a:latin typeface="Stencil" pitchFamily="82" charset="0"/>
              <a:ea typeface="+mn-ea"/>
            </a:endParaRPr>
          </a:p>
        </p:txBody>
      </p:sp>
      <p:sp>
        <p:nvSpPr>
          <p:cNvPr id="4" name="Rectangle 3"/>
          <p:cNvSpPr>
            <a:spLocks noChangeArrowheads="1"/>
          </p:cNvSpPr>
          <p:nvPr/>
        </p:nvSpPr>
        <p:spPr bwMode="auto">
          <a:xfrm>
            <a:off x="0" y="0"/>
            <a:ext cx="44958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FFCC"/>
                </a:solidFill>
                <a:latin typeface="Imprint MT Shadow" charset="0"/>
              </a:rPr>
              <a:t>Hiding God's Word in our hearts teaches us how to live our lives to the fullest.  </a:t>
            </a:r>
            <a:r>
              <a:rPr lang="ja-JP" altLang="en-US" sz="3200" b="1">
                <a:solidFill>
                  <a:srgbClr val="FFFFCC"/>
                </a:solidFill>
                <a:latin typeface="Imprint MT Shadow" charset="0"/>
              </a:rPr>
              <a:t>“</a:t>
            </a:r>
            <a:r>
              <a:rPr lang="en-US" sz="3200" b="1">
                <a:solidFill>
                  <a:srgbClr val="FFFFCC"/>
                </a:solidFill>
                <a:latin typeface="Imprint MT Shadow" charset="0"/>
              </a:rPr>
              <a:t>Knowing</a:t>
            </a:r>
            <a:r>
              <a:rPr lang="ja-JP" altLang="en-US" sz="3200" b="1">
                <a:solidFill>
                  <a:srgbClr val="FFFFCC"/>
                </a:solidFill>
                <a:latin typeface="Imprint MT Shadow" charset="0"/>
              </a:rPr>
              <a:t>”</a:t>
            </a:r>
            <a:r>
              <a:rPr lang="en-US" sz="3200" b="1">
                <a:solidFill>
                  <a:srgbClr val="FFFFCC"/>
                </a:solidFill>
                <a:latin typeface="Imprint MT Shadow" charset="0"/>
              </a:rPr>
              <a:t> and </a:t>
            </a:r>
            <a:r>
              <a:rPr lang="ja-JP" altLang="en-US" sz="3200" b="1">
                <a:solidFill>
                  <a:srgbClr val="FFFFCC"/>
                </a:solidFill>
                <a:latin typeface="Imprint MT Shadow" charset="0"/>
              </a:rPr>
              <a:t>“</a:t>
            </a:r>
            <a:r>
              <a:rPr lang="en-US" sz="3200" b="1">
                <a:solidFill>
                  <a:srgbClr val="FFFFCC"/>
                </a:solidFill>
                <a:latin typeface="Imprint MT Shadow" charset="0"/>
              </a:rPr>
              <a:t>doing</a:t>
            </a:r>
            <a:r>
              <a:rPr lang="ja-JP" altLang="en-US" sz="3200" b="1">
                <a:solidFill>
                  <a:srgbClr val="FFFFCC"/>
                </a:solidFill>
                <a:latin typeface="Imprint MT Shadow" charset="0"/>
              </a:rPr>
              <a:t>”</a:t>
            </a:r>
            <a:r>
              <a:rPr lang="en-US" sz="3200" b="1">
                <a:solidFill>
                  <a:srgbClr val="FFFFCC"/>
                </a:solidFill>
                <a:latin typeface="Imprint MT Shadow" charset="0"/>
              </a:rPr>
              <a:t> God's Word keeps us from sin—the cause of death.</a:t>
            </a:r>
          </a:p>
        </p:txBody>
      </p:sp>
      <p:pic>
        <p:nvPicPr>
          <p:cNvPr id="9220" name="Picture 4" descr="C:\Users\Candra Poitras\Pictures\Thy-word-hidden-in-my-heart-SOLD[1].jpg"/>
          <p:cNvPicPr>
            <a:picLocks noChangeAspect="1" noChangeArrowheads="1"/>
          </p:cNvPicPr>
          <p:nvPr/>
        </p:nvPicPr>
        <p:blipFill>
          <a:blip r:embed="rId3"/>
          <a:srcRect/>
          <a:stretch>
            <a:fillRect/>
          </a:stretch>
        </p:blipFill>
        <p:spPr bwMode="auto">
          <a:xfrm>
            <a:off x="4572000" y="3200400"/>
            <a:ext cx="4391025" cy="343217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9220"/>
                                        </p:tgtEl>
                                        <p:attrNameLst>
                                          <p:attrName>style.visibility</p:attrName>
                                        </p:attrNameLst>
                                      </p:cBhvr>
                                      <p:to>
                                        <p:strVal val="visible"/>
                                      </p:to>
                                    </p:set>
                                    <p:anim calcmode="lin" valueType="num">
                                      <p:cBhvr>
                                        <p:cTn id="16" dur="500" fill="hold"/>
                                        <p:tgtEl>
                                          <p:spTgt spid="9220"/>
                                        </p:tgtEl>
                                        <p:attrNameLst>
                                          <p:attrName>ppt_w</p:attrName>
                                        </p:attrNameLst>
                                      </p:cBhvr>
                                      <p:tavLst>
                                        <p:tav tm="0">
                                          <p:val>
                                            <p:strVal val="#ppt_w*0.05"/>
                                          </p:val>
                                        </p:tav>
                                        <p:tav tm="100000">
                                          <p:val>
                                            <p:strVal val="#ppt_w"/>
                                          </p:val>
                                        </p:tav>
                                      </p:tavLst>
                                    </p:anim>
                                    <p:anim calcmode="lin" valueType="num">
                                      <p:cBhvr>
                                        <p:cTn id="17" dur="500" fill="hold"/>
                                        <p:tgtEl>
                                          <p:spTgt spid="9220"/>
                                        </p:tgtEl>
                                        <p:attrNameLst>
                                          <p:attrName>ppt_h</p:attrName>
                                        </p:attrNameLst>
                                      </p:cBhvr>
                                      <p:tavLst>
                                        <p:tav tm="0">
                                          <p:val>
                                            <p:strVal val="#ppt_h"/>
                                          </p:val>
                                        </p:tav>
                                        <p:tav tm="100000">
                                          <p:val>
                                            <p:strVal val="#ppt_h"/>
                                          </p:val>
                                        </p:tav>
                                      </p:tavLst>
                                    </p:anim>
                                    <p:anim calcmode="lin" valueType="num">
                                      <p:cBhvr>
                                        <p:cTn id="18" dur="500" fill="hold"/>
                                        <p:tgtEl>
                                          <p:spTgt spid="9220"/>
                                        </p:tgtEl>
                                        <p:attrNameLst>
                                          <p:attrName>ppt_x</p:attrName>
                                        </p:attrNameLst>
                                      </p:cBhvr>
                                      <p:tavLst>
                                        <p:tav tm="0">
                                          <p:val>
                                            <p:strVal val="#ppt_x-.2"/>
                                          </p:val>
                                        </p:tav>
                                        <p:tav tm="100000">
                                          <p:val>
                                            <p:strVal val="#ppt_x"/>
                                          </p:val>
                                        </p:tav>
                                      </p:tavLst>
                                    </p:anim>
                                    <p:anim calcmode="lin" valueType="num">
                                      <p:cBhvr>
                                        <p:cTn id="19" dur="500" fill="hold"/>
                                        <p:tgtEl>
                                          <p:spTgt spid="9220"/>
                                        </p:tgtEl>
                                        <p:attrNameLst>
                                          <p:attrName>ppt_y</p:attrName>
                                        </p:attrNameLst>
                                      </p:cBhvr>
                                      <p:tavLst>
                                        <p:tav tm="0">
                                          <p:val>
                                            <p:strVal val="#ppt_y"/>
                                          </p:val>
                                        </p:tav>
                                        <p:tav tm="100000">
                                          <p:val>
                                            <p:strVal val="#ppt_y"/>
                                          </p:val>
                                        </p:tav>
                                      </p:tavLst>
                                    </p:anim>
                                    <p:animEffect transition="in" filter="fade">
                                      <p:cBhvr>
                                        <p:cTn id="20"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543800" y="0"/>
            <a:ext cx="16002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8: God’s Hidden Word</a:t>
            </a:r>
            <a:endParaRPr lang="en-US" sz="1400" b="1" dirty="0">
              <a:solidFill>
                <a:srgbClr val="0070A2"/>
              </a:solidFill>
              <a:latin typeface="Stencil" pitchFamily="82" charset="0"/>
              <a:ea typeface="+mn-ea"/>
            </a:endParaRPr>
          </a:p>
        </p:txBody>
      </p:sp>
      <p:sp>
        <p:nvSpPr>
          <p:cNvPr id="4" name="Rectangle 3"/>
          <p:cNvSpPr/>
          <p:nvPr/>
        </p:nvSpPr>
        <p:spPr>
          <a:xfrm>
            <a:off x="1219200" y="1600200"/>
            <a:ext cx="63246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CE7908"/>
                </a:solidFill>
                <a:latin typeface="Imprint MT Shadow" pitchFamily="82" charset="0"/>
                <a:ea typeface="+mn-ea"/>
              </a:rPr>
              <a:t>The mind is one of the most exciting and wonderful parts of the human being.  It is capable of things that are absolutely amazing. </a:t>
            </a:r>
          </a:p>
        </p:txBody>
      </p:sp>
      <p:sp>
        <p:nvSpPr>
          <p:cNvPr id="5" name="Rectangle 4"/>
          <p:cNvSpPr/>
          <p:nvPr/>
        </p:nvSpPr>
        <p:spPr>
          <a:xfrm>
            <a:off x="609600" y="3962400"/>
            <a:ext cx="79248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rPr>
              <a:t>It can be programmed to remember a scene or passage of words throughout a lifetime.  God not only gave us the rules for an abundant life, He supplied the equipment needed to store them. </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543800" y="0"/>
            <a:ext cx="16002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8: God’s Hidden Word</a:t>
            </a:r>
            <a:endParaRPr lang="en-US" sz="1400" b="1" dirty="0">
              <a:solidFill>
                <a:srgbClr val="0070A2"/>
              </a:solidFill>
              <a:latin typeface="Stencil" pitchFamily="82" charset="0"/>
              <a:ea typeface="+mn-ea"/>
            </a:endParaRPr>
          </a:p>
        </p:txBody>
      </p:sp>
      <p:sp>
        <p:nvSpPr>
          <p:cNvPr id="4" name="Rectangle 3"/>
          <p:cNvSpPr/>
          <p:nvPr/>
        </p:nvSpPr>
        <p:spPr>
          <a:xfrm>
            <a:off x="0" y="0"/>
            <a:ext cx="7315200" cy="2062103"/>
          </a:xfrm>
          <a:prstGeom prst="rect">
            <a:avLst/>
          </a:prstGeom>
          <a:solidFill>
            <a:srgbClr val="EDC727"/>
          </a:solidFill>
          <a:ln w="63500">
            <a:noFill/>
          </a:ln>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ja-JP" altLang="en-US" sz="3200" b="1" i="1">
                <a:solidFill>
                  <a:srgbClr val="D24E04"/>
                </a:solidFill>
                <a:latin typeface="Imprint MT Shadow" charset="0"/>
              </a:rPr>
              <a:t>“</a:t>
            </a:r>
            <a:r>
              <a:rPr lang="en-US" sz="3200" b="1" i="1">
                <a:solidFill>
                  <a:srgbClr val="D24E04"/>
                </a:solidFill>
                <a:latin typeface="Imprint MT Shadow" charset="0"/>
              </a:rPr>
              <a:t>O generation of vipers, how can ye, being evil, speak good things?  For out of the abundance of the heart the mouth speaketh</a:t>
            </a:r>
            <a:r>
              <a:rPr lang="ja-JP" altLang="en-US" sz="3200" b="1" i="1">
                <a:solidFill>
                  <a:srgbClr val="D24E04"/>
                </a:solidFill>
                <a:latin typeface="Imprint MT Shadow" charset="0"/>
              </a:rPr>
              <a:t>”</a:t>
            </a:r>
            <a:r>
              <a:rPr lang="en-US" sz="3200" b="1">
                <a:solidFill>
                  <a:srgbClr val="D24E04"/>
                </a:solidFill>
                <a:latin typeface="Imprint MT Shadow" charset="0"/>
              </a:rPr>
              <a:t> (Matthew 12:34).</a:t>
            </a:r>
          </a:p>
        </p:txBody>
      </p:sp>
      <p:sp>
        <p:nvSpPr>
          <p:cNvPr id="5" name="Rectangle 4"/>
          <p:cNvSpPr/>
          <p:nvPr/>
        </p:nvSpPr>
        <p:spPr>
          <a:xfrm>
            <a:off x="1447800" y="2209800"/>
            <a:ext cx="7543800" cy="3046988"/>
          </a:xfrm>
          <a:prstGeom prst="rect">
            <a:avLst/>
          </a:prstGeom>
          <a:solidFill>
            <a:srgbClr val="D24E04"/>
          </a:solidFill>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ja-JP" altLang="en-US" sz="3200" b="1" i="1">
                <a:solidFill>
                  <a:srgbClr val="EDC727"/>
                </a:solidFill>
                <a:latin typeface="Imprint MT Shadow" charset="0"/>
              </a:rPr>
              <a:t>“</a:t>
            </a:r>
            <a:r>
              <a:rPr lang="en-US" sz="3200" b="1" i="1">
                <a:solidFill>
                  <a:srgbClr val="EDC727"/>
                </a:solidFill>
                <a:latin typeface="Imprint MT Shadow" charset="0"/>
              </a:rPr>
              <a:t>A good man out of the good treasure of his heart bringeth forth that which is good; and an evil man out of the evil treasure of his heart bringeth forth that which is evil: for of the abundance of the heart his mouth speaketh</a:t>
            </a:r>
            <a:r>
              <a:rPr lang="ja-JP" altLang="en-US" sz="3200" b="1" i="1">
                <a:solidFill>
                  <a:srgbClr val="EDC727"/>
                </a:solidFill>
                <a:latin typeface="Imprint MT Shadow" charset="0"/>
              </a:rPr>
              <a:t>”</a:t>
            </a:r>
            <a:r>
              <a:rPr lang="en-US" sz="3200" b="1">
                <a:solidFill>
                  <a:srgbClr val="EDC727"/>
                </a:solidFill>
                <a:latin typeface="Imprint MT Shadow" charset="0"/>
              </a:rPr>
              <a:t> (Luke 6:45).</a:t>
            </a:r>
            <a:endParaRPr lang="en-US" sz="3200">
              <a:solidFill>
                <a:srgbClr val="EDC727"/>
              </a:solidFill>
              <a:latin typeface="Imprint MT Shadow" charset="0"/>
            </a:endParaRPr>
          </a:p>
        </p:txBody>
      </p:sp>
      <p:sp>
        <p:nvSpPr>
          <p:cNvPr id="7" name="Rectangle 6"/>
          <p:cNvSpPr/>
          <p:nvPr/>
        </p:nvSpPr>
        <p:spPr>
          <a:xfrm>
            <a:off x="533400" y="5562600"/>
            <a:ext cx="8001000" cy="1077218"/>
          </a:xfrm>
          <a:prstGeom prst="rect">
            <a:avLst/>
          </a:prstGeom>
          <a:solidFill>
            <a:srgbClr val="EDC727"/>
          </a:solidFill>
          <a:ln w="82550">
            <a:solidFill>
              <a:srgbClr val="D24E04"/>
            </a:solidFill>
          </a:ln>
          <a:scene3d>
            <a:camera prst="orthographicFront"/>
            <a:lightRig rig="threePt" dir="t"/>
          </a:scene3d>
          <a:sp3d>
            <a:bevelT w="152400" h="50800" prst="softRound"/>
          </a:sp3d>
        </p:spPr>
        <p:txBody>
          <a:bodyPr>
            <a:spAutoFit/>
          </a:bodyPr>
          <a:lstStyle/>
          <a:p>
            <a:pPr algn="ctr">
              <a:defRPr/>
            </a:pPr>
            <a:r>
              <a:rPr lang="en-US" sz="3200" b="1" dirty="0">
                <a:solidFill>
                  <a:srgbClr val="D24E04"/>
                </a:solidFill>
                <a:latin typeface="Imprint MT Shadow" pitchFamily="82" charset="0"/>
                <a:ea typeface="+mn-ea"/>
              </a:rPr>
              <a:t>According to these two verses, the heart is the source of the spoken word.</a:t>
            </a:r>
            <a:endParaRPr lang="en-US" sz="3200" dirty="0">
              <a:solidFill>
                <a:srgbClr val="D24E04"/>
              </a:solidFill>
              <a:latin typeface="Imprint MT Shadow" pitchFamily="82" charset="0"/>
              <a:ea typeface="+mn-ea"/>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12"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Left)">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ye_bee_se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eye_bee_see</Template>
  <TotalTime>3212</TotalTime>
  <Words>938</Words>
  <Application>Microsoft Macintosh PowerPoint</Application>
  <PresentationFormat>On-screen Show (4:3)</PresentationFormat>
  <Paragraphs>41</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Times New Roman</vt:lpstr>
      <vt:lpstr>Calibri</vt:lpstr>
      <vt:lpstr>Imprint MT Shadow</vt:lpstr>
      <vt:lpstr>eye_bee_see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7</cp:revision>
  <dcterms:created xsi:type="dcterms:W3CDTF">2012-12-05T20:28:09Z</dcterms:created>
  <dcterms:modified xsi:type="dcterms:W3CDTF">2018-02-16T21:35:00Z</dcterms:modified>
</cp:coreProperties>
</file>