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EDC727"/>
    <a:srgbClr val="D24E04"/>
    <a:srgbClr val="0070A2"/>
    <a:srgbClr val="CE7908"/>
    <a:srgbClr val="FFFFCC"/>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8" d="100"/>
          <a:sy n="68" d="100"/>
        </p:scale>
        <p:origin x="-12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63479ABA-7976-E542-89E2-94031A527B1E}" type="slidenum">
              <a:rPr lang="en-US"/>
              <a:pPr/>
              <a:t>‹#›</a:t>
            </a:fld>
            <a:endParaRPr lang="en-US"/>
          </a:p>
        </p:txBody>
      </p:sp>
    </p:spTree>
    <p:extLst>
      <p:ext uri="{BB962C8B-B14F-4D97-AF65-F5344CB8AC3E}">
        <p14:creationId xmlns:p14="http://schemas.microsoft.com/office/powerpoint/2010/main" val="3689197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EBFEAF4-9296-5F4C-8140-C6FBE97C9268}" type="slidenum">
              <a:rPr lang="en-US"/>
              <a:pPr/>
              <a:t>‹#›</a:t>
            </a:fld>
            <a:endParaRPr lang="en-US"/>
          </a:p>
        </p:txBody>
      </p:sp>
    </p:spTree>
    <p:extLst>
      <p:ext uri="{BB962C8B-B14F-4D97-AF65-F5344CB8AC3E}">
        <p14:creationId xmlns:p14="http://schemas.microsoft.com/office/powerpoint/2010/main" val="1514909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D340B01-AA99-764C-9DE4-C47A87A33DDE}" type="slidenum">
              <a:rPr lang="en-US"/>
              <a:pPr/>
              <a:t>‹#›</a:t>
            </a:fld>
            <a:endParaRPr lang="en-US"/>
          </a:p>
        </p:txBody>
      </p:sp>
    </p:spTree>
    <p:extLst>
      <p:ext uri="{BB962C8B-B14F-4D97-AF65-F5344CB8AC3E}">
        <p14:creationId xmlns:p14="http://schemas.microsoft.com/office/powerpoint/2010/main" val="158421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36E8025-1394-444E-9EF7-C2802C8A0ED4}" type="slidenum">
              <a:rPr lang="en-US"/>
              <a:pPr/>
              <a:t>‹#›</a:t>
            </a:fld>
            <a:endParaRPr lang="en-US"/>
          </a:p>
        </p:txBody>
      </p:sp>
    </p:spTree>
    <p:extLst>
      <p:ext uri="{BB962C8B-B14F-4D97-AF65-F5344CB8AC3E}">
        <p14:creationId xmlns:p14="http://schemas.microsoft.com/office/powerpoint/2010/main" val="590325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5C9C2DF-B26E-F647-8691-34A4B0D6764F}" type="slidenum">
              <a:rPr lang="en-US"/>
              <a:pPr/>
              <a:t>‹#›</a:t>
            </a:fld>
            <a:endParaRPr lang="en-US"/>
          </a:p>
        </p:txBody>
      </p:sp>
    </p:spTree>
    <p:extLst>
      <p:ext uri="{BB962C8B-B14F-4D97-AF65-F5344CB8AC3E}">
        <p14:creationId xmlns:p14="http://schemas.microsoft.com/office/powerpoint/2010/main" val="3742253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6DE4AC1-777D-3E4F-A475-7A3FB5BBC7CE}" type="slidenum">
              <a:rPr lang="en-US"/>
              <a:pPr/>
              <a:t>‹#›</a:t>
            </a:fld>
            <a:endParaRPr lang="en-US"/>
          </a:p>
        </p:txBody>
      </p:sp>
    </p:spTree>
    <p:extLst>
      <p:ext uri="{BB962C8B-B14F-4D97-AF65-F5344CB8AC3E}">
        <p14:creationId xmlns:p14="http://schemas.microsoft.com/office/powerpoint/2010/main" val="1372765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C969AE5-8274-A245-96D6-C1220FC013F3}" type="slidenum">
              <a:rPr lang="en-US"/>
              <a:pPr/>
              <a:t>‹#›</a:t>
            </a:fld>
            <a:endParaRPr lang="en-US"/>
          </a:p>
        </p:txBody>
      </p:sp>
    </p:spTree>
    <p:extLst>
      <p:ext uri="{BB962C8B-B14F-4D97-AF65-F5344CB8AC3E}">
        <p14:creationId xmlns:p14="http://schemas.microsoft.com/office/powerpoint/2010/main" val="1547634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A695B815-23E7-EF44-B8BE-EAF3FFB06AFD}" type="slidenum">
              <a:rPr lang="en-US"/>
              <a:pPr/>
              <a:t>‹#›</a:t>
            </a:fld>
            <a:endParaRPr lang="en-US"/>
          </a:p>
        </p:txBody>
      </p:sp>
    </p:spTree>
    <p:extLst>
      <p:ext uri="{BB962C8B-B14F-4D97-AF65-F5344CB8AC3E}">
        <p14:creationId xmlns:p14="http://schemas.microsoft.com/office/powerpoint/2010/main" val="2286841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79C7D1A-740E-7E4D-BBF4-FA8A57AC746C}" type="slidenum">
              <a:rPr lang="en-US"/>
              <a:pPr/>
              <a:t>‹#›</a:t>
            </a:fld>
            <a:endParaRPr lang="en-US"/>
          </a:p>
        </p:txBody>
      </p:sp>
    </p:spTree>
    <p:extLst>
      <p:ext uri="{BB962C8B-B14F-4D97-AF65-F5344CB8AC3E}">
        <p14:creationId xmlns:p14="http://schemas.microsoft.com/office/powerpoint/2010/main" val="3250336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C6C00F4-0548-5B49-A1EF-96A68294E647}" type="slidenum">
              <a:rPr lang="en-US"/>
              <a:pPr/>
              <a:t>‹#›</a:t>
            </a:fld>
            <a:endParaRPr lang="en-US"/>
          </a:p>
        </p:txBody>
      </p:sp>
    </p:spTree>
    <p:extLst>
      <p:ext uri="{BB962C8B-B14F-4D97-AF65-F5344CB8AC3E}">
        <p14:creationId xmlns:p14="http://schemas.microsoft.com/office/powerpoint/2010/main" val="634619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2485B68-FE01-644F-91DC-AAE10B471227}" type="slidenum">
              <a:rPr lang="en-US"/>
              <a:pPr/>
              <a:t>‹#›</a:t>
            </a:fld>
            <a:endParaRPr lang="en-US"/>
          </a:p>
        </p:txBody>
      </p:sp>
    </p:spTree>
    <p:extLst>
      <p:ext uri="{BB962C8B-B14F-4D97-AF65-F5344CB8AC3E}">
        <p14:creationId xmlns:p14="http://schemas.microsoft.com/office/powerpoint/2010/main" val="16178929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7598FCD-0793-C34E-A3DE-5C4C900FE62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0" y="4648200"/>
            <a:ext cx="4419600" cy="1077218"/>
          </a:xfrm>
          <a:prstGeom prst="rect">
            <a:avLst/>
          </a:prstGeom>
          <a:noFill/>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Stencil" pitchFamily="82" charset="0"/>
                <a:ea typeface="+mn-ea"/>
              </a:rPr>
              <a:t>Lesson 9: Hide and Go </a:t>
            </a:r>
            <a:r>
              <a:rPr lang="en-US" sz="3200" b="1" dirty="0" err="1">
                <a:solidFill>
                  <a:srgbClr val="760076"/>
                </a:solidFill>
                <a:latin typeface="Stencil" pitchFamily="82" charset="0"/>
                <a:ea typeface="+mn-ea"/>
              </a:rPr>
              <a:t>Seeek</a:t>
            </a:r>
            <a:endParaRPr lang="en-US" sz="3200" b="1" dirty="0">
              <a:solidFill>
                <a:srgbClr val="760076"/>
              </a:solidFill>
              <a:latin typeface="Stencil" pitchFamily="82" charset="0"/>
              <a:ea typeface="+mn-ea"/>
            </a:endParaRPr>
          </a:p>
        </p:txBody>
      </p:sp>
      <p:sp>
        <p:nvSpPr>
          <p:cNvPr id="10" name="TextBox 9"/>
          <p:cNvSpPr txBox="1"/>
          <p:nvPr/>
        </p:nvSpPr>
        <p:spPr>
          <a:xfrm>
            <a:off x="0" y="56388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0" y="0"/>
            <a:ext cx="2262158" cy="646331"/>
          </a:xfrm>
          <a:prstGeom prst="rect">
            <a:avLst/>
          </a:prstGeom>
          <a:solidFill>
            <a:srgbClr val="0070A2">
              <a:alpha val="85000"/>
            </a:srgbClr>
          </a:solidFill>
          <a:ln w="76200">
            <a:solidFill>
              <a:srgbClr val="D24E04"/>
            </a:solidFill>
          </a:ln>
          <a:scene3d>
            <a:camera prst="orthographicFront"/>
            <a:lightRig rig="threePt" dir="t"/>
          </a:scene3d>
          <a:sp3d>
            <a:bevelT w="152400" h="50800" prst="softRound"/>
          </a:sp3d>
        </p:spPr>
        <p:txBody>
          <a:bodyPr wrap="none">
            <a:spAutoFit/>
            <a:sp3d extrusionH="57150">
              <a:bevelT w="38100" h="38100"/>
            </a:sp3d>
          </a:bodyPr>
          <a:lstStyle/>
          <a:p>
            <a:pPr>
              <a:defRPr/>
            </a:pPr>
            <a:r>
              <a:rPr lang="en-US" sz="3600" b="1" u="sng" dirty="0">
                <a:solidFill>
                  <a:srgbClr val="760076"/>
                </a:solidFill>
                <a:latin typeface="Imprint MT Shadow" pitchFamily="82" charset="0"/>
                <a:ea typeface="+mn-ea"/>
              </a:rPr>
              <a:t>Repetition</a:t>
            </a:r>
            <a:endParaRPr lang="en-US" sz="3600" b="1" dirty="0">
              <a:solidFill>
                <a:srgbClr val="760076"/>
              </a:solidFill>
              <a:latin typeface="Imprint MT Shadow" pitchFamily="82" charset="0"/>
              <a:ea typeface="+mn-ea"/>
            </a:endParaRPr>
          </a:p>
        </p:txBody>
      </p:sp>
      <p:sp>
        <p:nvSpPr>
          <p:cNvPr id="5" name="Rectangle 4"/>
          <p:cNvSpPr>
            <a:spLocks noChangeArrowheads="1"/>
          </p:cNvSpPr>
          <p:nvPr/>
        </p:nvSpPr>
        <p:spPr bwMode="auto">
          <a:xfrm>
            <a:off x="381000" y="762000"/>
            <a:ext cx="5791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Repetition is an important part of Scripture memorization.  Repeat.  Repeat.  Repeat.</a:t>
            </a:r>
          </a:p>
        </p:txBody>
      </p:sp>
      <p:sp>
        <p:nvSpPr>
          <p:cNvPr id="6" name="Rectangle 5"/>
          <p:cNvSpPr>
            <a:spLocks noChangeArrowheads="1"/>
          </p:cNvSpPr>
          <p:nvPr/>
        </p:nvSpPr>
        <p:spPr bwMode="auto">
          <a:xfrm>
            <a:off x="1676400" y="2438400"/>
            <a:ext cx="6477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You have already made sure that the students understand the memory verse.  You have also chosen a verse or passage that will mean something to them.</a:t>
            </a:r>
          </a:p>
        </p:txBody>
      </p:sp>
      <p:sp>
        <p:nvSpPr>
          <p:cNvPr id="7" name="Rectangle 6"/>
          <p:cNvSpPr>
            <a:spLocks noChangeArrowheads="1"/>
          </p:cNvSpPr>
          <p:nvPr/>
        </p:nvSpPr>
        <p:spPr bwMode="auto">
          <a:xfrm>
            <a:off x="4038600" y="5105400"/>
            <a:ext cx="4876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Now, it is time to say and do the verse over and over so they will remember it.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0.05"/>
                                          </p:val>
                                        </p:tav>
                                        <p:tav tm="100000">
                                          <p:val>
                                            <p:strVal val="#ppt_w"/>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anim calcmode="lin" valueType="num">
                                      <p:cBhvr>
                                        <p:cTn id="27" dur="500" fill="hold"/>
                                        <p:tgtEl>
                                          <p:spTgt spid="6"/>
                                        </p:tgtEl>
                                        <p:attrNameLst>
                                          <p:attrName>ppt_x</p:attrName>
                                        </p:attrNameLst>
                                      </p:cBhvr>
                                      <p:tavLst>
                                        <p:tav tm="0">
                                          <p:val>
                                            <p:strVal val="#ppt_x-.2"/>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Effect transition="in" filter="fade">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strVal val="#ppt_w*0.05"/>
                                          </p:val>
                                        </p:tav>
                                        <p:tav tm="100000">
                                          <p:val>
                                            <p:strVal val="#ppt_w"/>
                                          </p:val>
                                        </p:tav>
                                      </p:tavLst>
                                    </p:anim>
                                    <p:anim calcmode="lin" valueType="num">
                                      <p:cBhvr>
                                        <p:cTn id="35" dur="500" fill="hold"/>
                                        <p:tgtEl>
                                          <p:spTgt spid="7"/>
                                        </p:tgtEl>
                                        <p:attrNameLst>
                                          <p:attrName>ppt_h</p:attrName>
                                        </p:attrNameLst>
                                      </p:cBhvr>
                                      <p:tavLst>
                                        <p:tav tm="0">
                                          <p:val>
                                            <p:strVal val="#ppt_h"/>
                                          </p:val>
                                        </p:tav>
                                        <p:tav tm="100000">
                                          <p:val>
                                            <p:strVal val="#ppt_h"/>
                                          </p:val>
                                        </p:tav>
                                      </p:tavLst>
                                    </p:anim>
                                    <p:anim calcmode="lin" valueType="num">
                                      <p:cBhvr>
                                        <p:cTn id="36" dur="500" fill="hold"/>
                                        <p:tgtEl>
                                          <p:spTgt spid="7"/>
                                        </p:tgtEl>
                                        <p:attrNameLst>
                                          <p:attrName>ppt_x</p:attrName>
                                        </p:attrNameLst>
                                      </p:cBhvr>
                                      <p:tavLst>
                                        <p:tav tm="0">
                                          <p:val>
                                            <p:strVal val="#ppt_x-.2"/>
                                          </p:val>
                                        </p:tav>
                                        <p:tav tm="100000">
                                          <p:val>
                                            <p:strVal val="#ppt_x"/>
                                          </p:val>
                                        </p:tav>
                                      </p:tavLst>
                                    </p:anim>
                                    <p:anim calcmode="lin" valueType="num">
                                      <p:cBhvr>
                                        <p:cTn id="37" dur="500" fill="hold"/>
                                        <p:tgtEl>
                                          <p:spTgt spid="7"/>
                                        </p:tgtEl>
                                        <p:attrNameLst>
                                          <p:attrName>ppt_y</p:attrName>
                                        </p:attrNameLst>
                                      </p:cBhvr>
                                      <p:tavLst>
                                        <p:tav tm="0">
                                          <p:val>
                                            <p:strVal val="#ppt_y"/>
                                          </p:val>
                                        </p:tav>
                                        <p:tav tm="100000">
                                          <p:val>
                                            <p:strVal val="#ppt_y"/>
                                          </p:val>
                                        </p:tav>
                                      </p:tavLst>
                                    </p:anim>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152400" y="304800"/>
            <a:ext cx="5383205" cy="646331"/>
          </a:xfrm>
          <a:prstGeom prst="rect">
            <a:avLst/>
          </a:prstGeom>
        </p:spPr>
        <p:txBody>
          <a:bodyPr wrap="none">
            <a:spAutoFit/>
            <a:scene3d>
              <a:camera prst="orthographicFront"/>
              <a:lightRig rig="threePt" dir="t"/>
            </a:scene3d>
            <a:sp3d extrusionH="57150">
              <a:bevelT w="38100" h="38100"/>
            </a:sp3d>
          </a:bodyPr>
          <a:lstStyle/>
          <a:p>
            <a:pPr>
              <a:defRPr/>
            </a:pPr>
            <a:r>
              <a:rPr lang="en-US" sz="3600" b="1" dirty="0">
                <a:solidFill>
                  <a:srgbClr val="0070A2"/>
                </a:solidFill>
                <a:latin typeface="Imprint MT Shadow" pitchFamily="82" charset="0"/>
                <a:ea typeface="+mn-ea"/>
              </a:rPr>
              <a:t>How do you go about this?</a:t>
            </a:r>
          </a:p>
        </p:txBody>
      </p:sp>
      <p:sp>
        <p:nvSpPr>
          <p:cNvPr id="13315" name="Rectangle 3"/>
          <p:cNvSpPr>
            <a:spLocks noChangeArrowheads="1"/>
          </p:cNvSpPr>
          <p:nvPr/>
        </p:nvSpPr>
        <p:spPr bwMode="auto">
          <a:xfrm>
            <a:off x="533400" y="1143000"/>
            <a:ext cx="8305800" cy="5016758"/>
          </a:xfrm>
          <a:prstGeom prst="rect">
            <a:avLst/>
          </a:prstGeom>
          <a:solidFill>
            <a:srgbClr val="EDC727">
              <a:alpha val="80000"/>
            </a:srgbClr>
          </a:solidFill>
          <a:ln w="9525">
            <a:noFill/>
            <a:miter lim="800000"/>
            <a:headEnd/>
            <a:tailEnd/>
          </a:ln>
          <a:effectLst/>
          <a:scene3d>
            <a:camera prst="orthographicFront"/>
            <a:lightRig rig="threePt" dir="t"/>
          </a:scene3d>
          <a:sp3d>
            <a:bevelT w="152400" h="50800" prst="softRound"/>
          </a:sp3d>
        </p:spPr>
        <p:txBody>
          <a:bodyPr anchor="ctr">
            <a:spAutoFit/>
            <a:sp3d extrusionH="57150">
              <a:bevelT w="38100" h="38100"/>
            </a:sp3d>
          </a:bodyPr>
          <a:lstStyle/>
          <a:p>
            <a:pPr eaLnBrk="0" hangingPunct="0">
              <a:buFontTx/>
              <a:buChar char="•"/>
              <a:tabLst>
                <a:tab pos="228600" algn="l"/>
              </a:tabLst>
              <a:defRPr/>
            </a:pPr>
            <a:r>
              <a:rPr lang="en-US" sz="3200" b="1" dirty="0">
                <a:solidFill>
                  <a:srgbClr val="D24E04"/>
                </a:solidFill>
                <a:latin typeface="Imprint MT Shadow" pitchFamily="82" charset="0"/>
                <a:ea typeface="Times"/>
                <a:cs typeface="Times New Roman" pitchFamily="18" charset="0"/>
              </a:rPr>
              <a:t>It is important to repeat the reference (the place where you can find the verse in the Bible).  </a:t>
            </a:r>
            <a:endParaRPr lang="en-US" sz="3200" b="1" dirty="0">
              <a:solidFill>
                <a:srgbClr val="D24E04"/>
              </a:solidFill>
              <a:latin typeface="Imprint MT Shadow" pitchFamily="82" charset="0"/>
              <a:ea typeface="+mn-ea"/>
            </a:endParaRPr>
          </a:p>
          <a:p>
            <a:pPr lvl="1" eaLnBrk="0" hangingPunct="0">
              <a:buFontTx/>
              <a:buChar char="•"/>
              <a:tabLst>
                <a:tab pos="228600" algn="l"/>
              </a:tabLst>
              <a:defRPr/>
            </a:pPr>
            <a:r>
              <a:rPr lang="en-US" sz="3200" b="1" dirty="0">
                <a:solidFill>
                  <a:srgbClr val="0070A2"/>
                </a:solidFill>
                <a:latin typeface="Imprint MT Shadow" pitchFamily="82" charset="0"/>
                <a:ea typeface="Times"/>
                <a:cs typeface="Times New Roman" pitchFamily="18" charset="0"/>
              </a:rPr>
              <a:t>Hold your Bible so they will know that you are not making these words up. </a:t>
            </a:r>
            <a:endParaRPr lang="en-US" sz="3200" b="1" dirty="0">
              <a:solidFill>
                <a:srgbClr val="0070A2"/>
              </a:solidFill>
              <a:latin typeface="Imprint MT Shadow" pitchFamily="82" charset="0"/>
              <a:ea typeface="+mn-ea"/>
            </a:endParaRPr>
          </a:p>
          <a:p>
            <a:pPr lvl="2" eaLnBrk="0" hangingPunct="0">
              <a:buFontTx/>
              <a:buChar char="•"/>
              <a:tabLst>
                <a:tab pos="228600" algn="l"/>
              </a:tabLst>
              <a:defRPr/>
            </a:pPr>
            <a:r>
              <a:rPr lang="en-US" sz="3200" b="1" dirty="0">
                <a:solidFill>
                  <a:srgbClr val="D24E04"/>
                </a:solidFill>
                <a:latin typeface="Imprint MT Shadow" pitchFamily="82" charset="0"/>
                <a:ea typeface="Times"/>
                <a:cs typeface="Times New Roman" pitchFamily="18" charset="0"/>
              </a:rPr>
              <a:t>Have the students repeat the verse after you, a small portion at a time.</a:t>
            </a:r>
            <a:endParaRPr lang="en-US" sz="3200" b="1" dirty="0">
              <a:solidFill>
                <a:srgbClr val="D24E04"/>
              </a:solidFill>
              <a:latin typeface="Imprint MT Shadow" pitchFamily="82" charset="0"/>
              <a:ea typeface="+mn-ea"/>
            </a:endParaRPr>
          </a:p>
          <a:p>
            <a:pPr lvl="3" eaLnBrk="0" hangingPunct="0">
              <a:buFontTx/>
              <a:buChar char="•"/>
              <a:tabLst>
                <a:tab pos="228600" algn="l"/>
              </a:tabLst>
              <a:defRPr/>
            </a:pPr>
            <a:r>
              <a:rPr lang="en-US" sz="3200" b="1" dirty="0">
                <a:solidFill>
                  <a:srgbClr val="0070A2"/>
                </a:solidFill>
                <a:latin typeface="Imprint MT Shadow" pitchFamily="82" charset="0"/>
                <a:ea typeface="Times"/>
                <a:cs typeface="Times New Roman" pitchFamily="18" charset="0"/>
              </a:rPr>
              <a:t>After you have completed the whole verse/passage, go back and put it together with the reference on the end.</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304800" y="1752600"/>
            <a:ext cx="8534400" cy="4524315"/>
          </a:xfrm>
          <a:prstGeom prst="rect">
            <a:avLst/>
          </a:prstGeom>
        </p:spPr>
        <p:txBody>
          <a:bodyPr>
            <a:spAutoFit/>
            <a:scene3d>
              <a:camera prst="orthographicFront"/>
              <a:lightRig rig="threePt" dir="t"/>
            </a:scene3d>
            <a:sp3d extrusionH="57150">
              <a:bevelT w="38100" h="38100"/>
            </a:sp3d>
          </a:bodyPr>
          <a:lstStyle/>
          <a:p>
            <a:pPr eaLnBrk="0" hangingPunct="0">
              <a:buFontTx/>
              <a:buChar char="•"/>
              <a:tabLst>
                <a:tab pos="228600" algn="l"/>
              </a:tabLst>
              <a:defRPr/>
            </a:pPr>
            <a:r>
              <a:rPr lang="en-US" sz="3200" b="1" dirty="0">
                <a:solidFill>
                  <a:srgbClr val="760076"/>
                </a:solidFill>
                <a:latin typeface="Imprint MT Shadow" pitchFamily="82" charset="0"/>
                <a:ea typeface="Times"/>
                <a:cs typeface="Times New Roman" pitchFamily="18" charset="0"/>
              </a:rPr>
              <a:t>Act out the verse, using volunteers from the class.</a:t>
            </a:r>
            <a:endParaRPr lang="en-US" sz="3200" b="1" dirty="0">
              <a:solidFill>
                <a:srgbClr val="760076"/>
              </a:solidFill>
              <a:latin typeface="Imprint MT Shadow" pitchFamily="82" charset="0"/>
              <a:ea typeface="+mn-ea"/>
            </a:endParaRPr>
          </a:p>
          <a:p>
            <a:pPr lvl="1" eaLnBrk="0" hangingPunct="0">
              <a:buFontTx/>
              <a:buChar char="•"/>
              <a:tabLst>
                <a:tab pos="228600" algn="l"/>
              </a:tabLst>
              <a:defRPr/>
            </a:pPr>
            <a:r>
              <a:rPr lang="en-US" sz="3200" b="1" dirty="0">
                <a:solidFill>
                  <a:srgbClr val="CE7908"/>
                </a:solidFill>
                <a:latin typeface="Imprint MT Shadow" pitchFamily="82" charset="0"/>
                <a:ea typeface="Times"/>
                <a:cs typeface="Times New Roman" pitchFamily="18" charset="0"/>
              </a:rPr>
              <a:t>Explain again what the verse means.</a:t>
            </a:r>
            <a:endParaRPr lang="en-US" sz="3200" b="1" dirty="0">
              <a:solidFill>
                <a:srgbClr val="CE7908"/>
              </a:solidFill>
              <a:latin typeface="Imprint MT Shadow" pitchFamily="82" charset="0"/>
              <a:ea typeface="+mn-ea"/>
            </a:endParaRPr>
          </a:p>
          <a:p>
            <a:pPr lvl="2" eaLnBrk="0" hangingPunct="0">
              <a:buFontTx/>
              <a:buChar char="•"/>
              <a:tabLst>
                <a:tab pos="228600" algn="l"/>
              </a:tabLst>
              <a:defRPr/>
            </a:pPr>
            <a:r>
              <a:rPr lang="en-US" sz="3200" b="1" dirty="0">
                <a:solidFill>
                  <a:srgbClr val="760076"/>
                </a:solidFill>
                <a:latin typeface="Imprint MT Shadow" pitchFamily="82" charset="0"/>
                <a:ea typeface="Times"/>
                <a:cs typeface="Times New Roman" pitchFamily="18" charset="0"/>
              </a:rPr>
              <a:t>Have the class repeat the verse one more time in unison (all together) with you leading.</a:t>
            </a:r>
            <a:endParaRPr lang="en-US" sz="3200" b="1" dirty="0">
              <a:solidFill>
                <a:srgbClr val="760076"/>
              </a:solidFill>
              <a:latin typeface="Imprint MT Shadow" pitchFamily="82" charset="0"/>
              <a:ea typeface="+mn-ea"/>
            </a:endParaRPr>
          </a:p>
          <a:p>
            <a:pPr lvl="3" eaLnBrk="0" hangingPunct="0">
              <a:buFontTx/>
              <a:buChar char="•"/>
              <a:tabLst>
                <a:tab pos="228600" algn="l"/>
              </a:tabLst>
              <a:defRPr/>
            </a:pPr>
            <a:r>
              <a:rPr lang="en-US" sz="3200" b="1" dirty="0">
                <a:solidFill>
                  <a:srgbClr val="CE7908"/>
                </a:solidFill>
                <a:latin typeface="Imprint MT Shadow" pitchFamily="82" charset="0"/>
                <a:ea typeface="Times"/>
                <a:cs typeface="Times New Roman" pitchFamily="18" charset="0"/>
              </a:rPr>
              <a:t>Now say the verse, and ask the class to repeat it after you, using a special type of voice (whisper, shout, growl).</a:t>
            </a:r>
            <a:endParaRPr lang="en-US" sz="3200" b="1" dirty="0">
              <a:solidFill>
                <a:srgbClr val="CE7908"/>
              </a:solidFill>
              <a:latin typeface="Imprint MT Shadow" pitchFamily="82"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p:cTn id="16" dur="500" fill="hold"/>
                                        <p:tgtEl>
                                          <p:spTgt spid="4">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500" fill="hold"/>
                                        <p:tgtEl>
                                          <p:spTgt spid="4">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4">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4">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 calcmode="lin" valueType="num">
                                      <p:cBhvr>
                                        <p:cTn id="34" dur="500" fill="hold"/>
                                        <p:tgtEl>
                                          <p:spTgt spid="4">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4">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228600" y="228600"/>
            <a:ext cx="4800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These keys to Scripture memorization will open the door, (start the vehicle) to hiding God’s Word in students' hearts.  If we use these keys properly, they will never fail.</a:t>
            </a:r>
          </a:p>
        </p:txBody>
      </p:sp>
      <p:pic>
        <p:nvPicPr>
          <p:cNvPr id="15363" name="Picture 3" descr="C:\Users\Candra Poitras\Pictures\key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67200" y="3429000"/>
            <a:ext cx="4729163" cy="32078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1000" fill="hold"/>
                                        <p:tgtEl>
                                          <p:spTgt spid="15363"/>
                                        </p:tgtEl>
                                        <p:attrNameLst>
                                          <p:attrName>ppt_w</p:attrName>
                                        </p:attrNameLst>
                                      </p:cBhvr>
                                      <p:tavLst>
                                        <p:tav tm="0">
                                          <p:val>
                                            <p:strVal val="#ppt_w+.3"/>
                                          </p:val>
                                        </p:tav>
                                        <p:tav tm="100000">
                                          <p:val>
                                            <p:strVal val="#ppt_w"/>
                                          </p:val>
                                        </p:tav>
                                      </p:tavLst>
                                    </p:anim>
                                    <p:anim calcmode="lin" valueType="num">
                                      <p:cBhvr>
                                        <p:cTn id="15" dur="1000" fill="hold"/>
                                        <p:tgtEl>
                                          <p:spTgt spid="15363"/>
                                        </p:tgtEl>
                                        <p:attrNameLst>
                                          <p:attrName>ppt_h</p:attrName>
                                        </p:attrNameLst>
                                      </p:cBhvr>
                                      <p:tavLst>
                                        <p:tav tm="0">
                                          <p:val>
                                            <p:strVal val="#ppt_h"/>
                                          </p:val>
                                        </p:tav>
                                        <p:tav tm="100000">
                                          <p:val>
                                            <p:strVal val="#ppt_h"/>
                                          </p:val>
                                        </p:tav>
                                      </p:tavLst>
                                    </p:anim>
                                    <p:animEffect transition="in" filter="fade">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228600" y="152400"/>
            <a:ext cx="4114800" cy="4524315"/>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God</a:t>
            </a:r>
            <a:r>
              <a:rPr lang="ja-JP" altLang="en-US" sz="3200" b="1">
                <a:solidFill>
                  <a:srgbClr val="D24E04"/>
                </a:solidFill>
                <a:latin typeface="Imprint MT Shadow" charset="0"/>
              </a:rPr>
              <a:t>’</a:t>
            </a:r>
            <a:r>
              <a:rPr lang="en-US" sz="3200" b="1">
                <a:solidFill>
                  <a:srgbClr val="D24E04"/>
                </a:solidFill>
                <a:latin typeface="Imprint MT Shadow" charset="0"/>
              </a:rPr>
              <a:t>s Word gives us the key to peace and happiness.  It is up to us to use it.  The key verses tell us the secret to being at peace, no matter what is going on around us—think on the things of God.</a:t>
            </a:r>
          </a:p>
        </p:txBody>
      </p:sp>
      <p:sp>
        <p:nvSpPr>
          <p:cNvPr id="5" name="Rectangle 4"/>
          <p:cNvSpPr/>
          <p:nvPr/>
        </p:nvSpPr>
        <p:spPr>
          <a:xfrm>
            <a:off x="4724400" y="1676400"/>
            <a:ext cx="4191000" cy="5016758"/>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However, we have a choice. We can choose to think about the lovely, true, just, honest, virtuous things around us, or we can dwell on the terrible sin and degradation that flourishes in these last days.</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099" name="Rectangle 3"/>
          <p:cNvSpPr>
            <a:spLocks noChangeArrowheads="1"/>
          </p:cNvSpPr>
          <p:nvPr/>
        </p:nvSpPr>
        <p:spPr bwMode="auto">
          <a:xfrm>
            <a:off x="304800" y="1524000"/>
            <a:ext cx="85344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i="1" dirty="0">
                <a:solidFill>
                  <a:srgbClr val="D24E04"/>
                </a:solidFill>
                <a:latin typeface="Imprint MT Shadow" pitchFamily="82" charset="0"/>
                <a:ea typeface="Times New Roman" pitchFamily="18" charset="0"/>
                <a:cs typeface="Times New Roman" pitchFamily="18" charset="0"/>
              </a:rPr>
              <a:t>“Finally, brethren, whatsoever things are true, whatsoever things are honest, whatsoever things are just, whatsoever things are pure, whatsoever things are lovely, whatsoever things are of good report; if there be any virtue, and if there be any praise, think on these things.  Those things, which ye have both learned, and received, and heard, and seen in me, do: and the God of peace shall be with you” </a:t>
            </a:r>
            <a:endParaRPr lang="en-US" sz="3200" b="1" dirty="0">
              <a:solidFill>
                <a:srgbClr val="D24E04"/>
              </a:solidFill>
              <a:latin typeface="Imprint MT Shadow" pitchFamily="82" charset="0"/>
              <a:ea typeface="+mn-ea"/>
            </a:endParaRPr>
          </a:p>
          <a:p>
            <a:pPr algn="ctr" eaLnBrk="0" hangingPunct="0">
              <a:defRPr/>
            </a:pPr>
            <a:r>
              <a:rPr lang="en-US" sz="3200" b="1" dirty="0">
                <a:solidFill>
                  <a:srgbClr val="D24E04"/>
                </a:solidFill>
                <a:latin typeface="Imprint MT Shadow" pitchFamily="82" charset="0"/>
                <a:ea typeface="Times New Roman" pitchFamily="18" charset="0"/>
                <a:cs typeface="Times New Roman" pitchFamily="18" charset="0"/>
              </a:rPr>
              <a:t>(Philippians 4:8-9).</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1524000" y="1219200"/>
            <a:ext cx="5943600" cy="2062103"/>
          </a:xfrm>
          <a:prstGeom prst="rect">
            <a:avLst/>
          </a:prstGeom>
          <a:solidFill>
            <a:srgbClr val="EDC727"/>
          </a:solidFill>
          <a:ln w="76200">
            <a:solidFill>
              <a:srgbClr val="0070A2"/>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The mind is a powerful tool.  Since the beginning of time, the battle for man</a:t>
            </a:r>
            <a:r>
              <a:rPr lang="ja-JP" altLang="en-US" sz="3200" b="1">
                <a:solidFill>
                  <a:srgbClr val="0070A2"/>
                </a:solidFill>
                <a:latin typeface="Imprint MT Shadow" charset="0"/>
              </a:rPr>
              <a:t>’</a:t>
            </a:r>
            <a:r>
              <a:rPr lang="en-US" sz="3200" b="1">
                <a:solidFill>
                  <a:srgbClr val="0070A2"/>
                </a:solidFill>
                <a:latin typeface="Imprint MT Shadow" charset="0"/>
              </a:rPr>
              <a:t>s soul has been fought there.</a:t>
            </a:r>
          </a:p>
        </p:txBody>
      </p:sp>
      <p:sp>
        <p:nvSpPr>
          <p:cNvPr id="5" name="Rectangle 4"/>
          <p:cNvSpPr/>
          <p:nvPr/>
        </p:nvSpPr>
        <p:spPr>
          <a:xfrm>
            <a:off x="381000" y="3886200"/>
            <a:ext cx="8305800" cy="2554545"/>
          </a:xfrm>
          <a:prstGeom prst="rect">
            <a:avLst/>
          </a:prstGeom>
          <a:solidFill>
            <a:srgbClr val="0070A2"/>
          </a:solidFill>
          <a:ln w="76200">
            <a:solidFill>
              <a:srgbClr val="EDC727"/>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It is very important that God</a:t>
            </a:r>
            <a:r>
              <a:rPr lang="ja-JP" altLang="en-US" sz="3200" b="1">
                <a:solidFill>
                  <a:srgbClr val="EDC727"/>
                </a:solidFill>
                <a:latin typeface="Imprint MT Shadow" charset="0"/>
              </a:rPr>
              <a:t>’</a:t>
            </a:r>
            <a:r>
              <a:rPr lang="en-US" sz="3200" b="1">
                <a:solidFill>
                  <a:srgbClr val="EDC727"/>
                </a:solidFill>
                <a:latin typeface="Imprint MT Shadow" charset="0"/>
              </a:rPr>
              <a:t>s Word is a major part of what we think about every day, because that is how we win against Satan and his tricks.  God</a:t>
            </a:r>
            <a:r>
              <a:rPr lang="ja-JP" altLang="en-US" sz="3200" b="1">
                <a:solidFill>
                  <a:srgbClr val="EDC727"/>
                </a:solidFill>
                <a:latin typeface="Imprint MT Shadow" charset="0"/>
              </a:rPr>
              <a:t>’</a:t>
            </a:r>
            <a:r>
              <a:rPr lang="en-US" sz="3200" b="1">
                <a:solidFill>
                  <a:srgbClr val="EDC727"/>
                </a:solidFill>
                <a:latin typeface="Imprint MT Shadow" charset="0"/>
              </a:rPr>
              <a:t>s Word will keep us safe and show us the path that leads to eternal life.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p:nvPr/>
        </p:nvSpPr>
        <p:spPr>
          <a:xfrm>
            <a:off x="381000" y="1524000"/>
            <a:ext cx="6324600" cy="2062103"/>
          </a:xfrm>
          <a:prstGeom prst="rect">
            <a:avLst/>
          </a:prstGeom>
          <a:solidFill>
            <a:srgbClr val="760076"/>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There are many terrible things to think about in our world—wars, famine, pestilence, violence, disease, and death.</a:t>
            </a:r>
          </a:p>
        </p:txBody>
      </p:sp>
      <p:sp>
        <p:nvSpPr>
          <p:cNvPr id="5" name="Rectangle 4"/>
          <p:cNvSpPr/>
          <p:nvPr/>
        </p:nvSpPr>
        <p:spPr>
          <a:xfrm>
            <a:off x="2286000" y="4114800"/>
            <a:ext cx="6629400" cy="2554545"/>
          </a:xfrm>
          <a:prstGeom prst="rect">
            <a:avLst/>
          </a:prstGeom>
          <a:solidFill>
            <a:srgbClr val="FFFFCC"/>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760076"/>
                </a:solidFill>
                <a:latin typeface="Imprint MT Shadow" charset="0"/>
              </a:rPr>
              <a:t>But, God</a:t>
            </a:r>
            <a:r>
              <a:rPr lang="ja-JP" altLang="en-US" sz="3200" b="1">
                <a:solidFill>
                  <a:srgbClr val="760076"/>
                </a:solidFill>
                <a:latin typeface="Imprint MT Shadow" charset="0"/>
              </a:rPr>
              <a:t>’</a:t>
            </a:r>
            <a:r>
              <a:rPr lang="en-US" sz="3200" b="1">
                <a:solidFill>
                  <a:srgbClr val="760076"/>
                </a:solidFill>
                <a:latin typeface="Imprint MT Shadow" charset="0"/>
              </a:rPr>
              <a:t>s Word has a different way of viewing this wicked world.  God</a:t>
            </a:r>
            <a:r>
              <a:rPr lang="ja-JP" altLang="en-US" sz="3200" b="1">
                <a:solidFill>
                  <a:srgbClr val="760076"/>
                </a:solidFill>
                <a:latin typeface="Imprint MT Shadow" charset="0"/>
              </a:rPr>
              <a:t>’</a:t>
            </a:r>
            <a:r>
              <a:rPr lang="en-US" sz="3200" b="1">
                <a:solidFill>
                  <a:srgbClr val="760076"/>
                </a:solidFill>
                <a:latin typeface="Imprint MT Shadow" charset="0"/>
              </a:rPr>
              <a:t>s Word tells us that these things are signs of the soon return of our Saviour (Matthew 24:6-8).</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7171" name="Rectangle 3"/>
          <p:cNvSpPr>
            <a:spLocks noChangeArrowheads="1"/>
          </p:cNvSpPr>
          <p:nvPr/>
        </p:nvSpPr>
        <p:spPr bwMode="auto">
          <a:xfrm>
            <a:off x="152400" y="152400"/>
            <a:ext cx="5715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FFFFCC"/>
                </a:solidFill>
                <a:latin typeface="Imprint MT Shadow" charset="0"/>
                <a:ea typeface="Times" charset="0"/>
                <a:cs typeface="Times New Roman" charset="0"/>
              </a:rPr>
              <a:t>Death is not final for those who know the Lord, and all war and violence lead to the final battle when Jesus will come again to fight for His people (Revelation 19:11-16).  It all depends on how you look at it.</a:t>
            </a:r>
          </a:p>
        </p:txBody>
      </p:sp>
      <p:pic>
        <p:nvPicPr>
          <p:cNvPr id="7172" name="Picture 4" descr="C:\Users\Candra Poitras\Pictures\2011-02-27_jesus_returns_for_his_own[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99000" y="3429000"/>
            <a:ext cx="4216400" cy="3162300"/>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strips(downLeft)">
                                      <p:cBhvr>
                                        <p:cTn id="7" dur="500"/>
                                        <p:tgtEl>
                                          <p:spTgt spid="71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strips(downLeft)">
                                      <p:cBhvr>
                                        <p:cTn id="12"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152400" y="152400"/>
            <a:ext cx="5791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This is a good example of the importance of knowing, understanding, and following Scripture. </a:t>
            </a:r>
          </a:p>
        </p:txBody>
      </p:sp>
      <p:sp>
        <p:nvSpPr>
          <p:cNvPr id="5" name="Rectangle 4"/>
          <p:cNvSpPr>
            <a:spLocks noChangeArrowheads="1"/>
          </p:cNvSpPr>
          <p:nvPr/>
        </p:nvSpPr>
        <p:spPr bwMode="auto">
          <a:xfrm>
            <a:off x="1524000" y="2362200"/>
            <a:ext cx="5638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If we look at the circumstances and the problems around us, we could despair.</a:t>
            </a:r>
          </a:p>
        </p:txBody>
      </p:sp>
      <p:sp>
        <p:nvSpPr>
          <p:cNvPr id="6" name="Rectangle 5"/>
          <p:cNvSpPr>
            <a:spLocks noChangeArrowheads="1"/>
          </p:cNvSpPr>
          <p:nvPr/>
        </p:nvSpPr>
        <p:spPr bwMode="auto">
          <a:xfrm>
            <a:off x="3048000" y="4114800"/>
            <a:ext cx="59436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But when we know that God</a:t>
            </a:r>
            <a:r>
              <a:rPr lang="ja-JP" altLang="en-US" sz="3200" b="1">
                <a:solidFill>
                  <a:srgbClr val="760076"/>
                </a:solidFill>
                <a:latin typeface="Imprint MT Shadow" charset="0"/>
              </a:rPr>
              <a:t>’</a:t>
            </a:r>
            <a:r>
              <a:rPr lang="en-US" sz="3200" b="1">
                <a:solidFill>
                  <a:srgbClr val="760076"/>
                </a:solidFill>
                <a:latin typeface="Imprint MT Shadow" charset="0"/>
              </a:rPr>
              <a:t>s Word foretells these things (and even more), we can have the peace of God in our hearts, ruling our lives.</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5638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u="sng">
                <a:solidFill>
                  <a:srgbClr val="FFFFCC"/>
                </a:solidFill>
                <a:latin typeface="Imprint MT Shadow" charset="0"/>
              </a:rPr>
              <a:t>KEYS TO SCRIPTURE MEMORIZATION</a:t>
            </a:r>
            <a:endParaRPr lang="en-US" sz="3600" b="1">
              <a:solidFill>
                <a:srgbClr val="FFFFCC"/>
              </a:solidFill>
              <a:latin typeface="Imprint MT Shadow" charset="0"/>
            </a:endParaRPr>
          </a:p>
        </p:txBody>
      </p:sp>
      <p:sp>
        <p:nvSpPr>
          <p:cNvPr id="9219" name="Rectangle 3"/>
          <p:cNvSpPr>
            <a:spLocks noChangeArrowheads="1"/>
          </p:cNvSpPr>
          <p:nvPr/>
        </p:nvSpPr>
        <p:spPr bwMode="auto">
          <a:xfrm>
            <a:off x="304800" y="1295400"/>
            <a:ext cx="8839200" cy="5016758"/>
          </a:xfrm>
          <a:prstGeom prst="rect">
            <a:avLst/>
          </a:prstGeom>
          <a:solidFill>
            <a:srgbClr val="FFFFCC">
              <a:alpha val="85000"/>
            </a:srgbClr>
          </a:solidFill>
          <a:ln w="76200">
            <a:solidFill>
              <a:srgbClr val="D24E04"/>
            </a:solidFill>
            <a:miter lim="800000"/>
            <a:headEnd/>
            <a:tailEnd/>
          </a:ln>
          <a:effectLst/>
          <a:scene3d>
            <a:camera prst="orthographicFront"/>
            <a:lightRig rig="threePt" dir="t"/>
          </a:scene3d>
          <a:sp3d>
            <a:bevelT w="152400" h="50800" prst="softRound"/>
          </a:sp3d>
        </p:spPr>
        <p:txBody>
          <a:bodyPr anchor="ctr">
            <a:spAutoFit/>
            <a:sp3d extrusionH="57150">
              <a:bevelT w="38100" h="38100"/>
            </a:sp3d>
          </a:bodyPr>
          <a:lstStyle/>
          <a:p>
            <a:pPr eaLnBrk="0" hangingPunct="0">
              <a:buFontTx/>
              <a:buChar char="•"/>
              <a:tabLst>
                <a:tab pos="457200" algn="l"/>
              </a:tabLst>
              <a:defRPr/>
            </a:pPr>
            <a:r>
              <a:rPr lang="en-US" sz="3200" b="1" dirty="0">
                <a:solidFill>
                  <a:srgbClr val="0070A2"/>
                </a:solidFill>
                <a:latin typeface="Imprint MT Shadow" pitchFamily="82" charset="0"/>
                <a:ea typeface="Times"/>
                <a:cs typeface="Times New Roman" pitchFamily="18" charset="0"/>
              </a:rPr>
              <a:t>Comprehension is first.  This means that we understand enough to use the information/help that the verse supplies.</a:t>
            </a:r>
            <a:endParaRPr lang="en-US" sz="3200" b="1" dirty="0">
              <a:solidFill>
                <a:srgbClr val="0070A2"/>
              </a:solidFill>
              <a:latin typeface="Imprint MT Shadow" pitchFamily="82" charset="0"/>
              <a:ea typeface="+mn-ea"/>
            </a:endParaRPr>
          </a:p>
          <a:p>
            <a:pPr lvl="1" eaLnBrk="0" hangingPunct="0">
              <a:buFontTx/>
              <a:buChar char="•"/>
              <a:tabLst>
                <a:tab pos="457200" algn="l"/>
              </a:tabLst>
              <a:defRPr/>
            </a:pPr>
            <a:r>
              <a:rPr lang="en-US" sz="3200" b="1" dirty="0">
                <a:solidFill>
                  <a:srgbClr val="D24E04"/>
                </a:solidFill>
                <a:latin typeface="Imprint MT Shadow" pitchFamily="82" charset="0"/>
                <a:ea typeface="Times"/>
                <a:cs typeface="Times New Roman" pitchFamily="18" charset="0"/>
              </a:rPr>
              <a:t>Application</a:t>
            </a:r>
            <a:r>
              <a:rPr lang="en-US" sz="3200" b="1" i="1" dirty="0">
                <a:solidFill>
                  <a:srgbClr val="D24E04"/>
                </a:solidFill>
                <a:latin typeface="Imprint MT Shadow" pitchFamily="82" charset="0"/>
                <a:ea typeface="Times"/>
                <a:cs typeface="Times New Roman" pitchFamily="18" charset="0"/>
              </a:rPr>
              <a:t> </a:t>
            </a:r>
            <a:r>
              <a:rPr lang="en-US" sz="3200" b="1" dirty="0">
                <a:solidFill>
                  <a:srgbClr val="D24E04"/>
                </a:solidFill>
                <a:latin typeface="Imprint MT Shadow" pitchFamily="82" charset="0"/>
                <a:ea typeface="Times"/>
                <a:cs typeface="Times New Roman" pitchFamily="18" charset="0"/>
              </a:rPr>
              <a:t>is the second key, and simply, it is asking, “How does this verse fit my life right here, right now?”</a:t>
            </a:r>
            <a:endParaRPr lang="en-US" sz="3200" b="1" dirty="0">
              <a:solidFill>
                <a:srgbClr val="D24E04"/>
              </a:solidFill>
              <a:latin typeface="Imprint MT Shadow" pitchFamily="82" charset="0"/>
              <a:ea typeface="+mn-ea"/>
            </a:endParaRPr>
          </a:p>
          <a:p>
            <a:pPr lvl="2" eaLnBrk="0" hangingPunct="0">
              <a:buFontTx/>
              <a:buChar char="•"/>
              <a:tabLst>
                <a:tab pos="457200" algn="l"/>
              </a:tabLst>
              <a:defRPr/>
            </a:pPr>
            <a:r>
              <a:rPr lang="en-US" sz="3200" b="1" dirty="0">
                <a:solidFill>
                  <a:srgbClr val="0070A2"/>
                </a:solidFill>
                <a:latin typeface="Imprint MT Shadow" pitchFamily="82" charset="0"/>
                <a:ea typeface="Times"/>
                <a:cs typeface="Times New Roman" pitchFamily="18" charset="0"/>
              </a:rPr>
              <a:t>Repetition is last, but certainly not the least important.  This key does the same thing again and again until there is no doubt that the scripture will always be remembered.</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10244" name="Rectangle 4"/>
          <p:cNvSpPr>
            <a:spLocks noChangeArrowheads="1"/>
          </p:cNvSpPr>
          <p:nvPr/>
        </p:nvSpPr>
        <p:spPr bwMode="auto">
          <a:xfrm>
            <a:off x="152400" y="90488"/>
            <a:ext cx="6324600"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eaLnBrk="0" hangingPunct="0"/>
            <a:r>
              <a:rPr lang="en-US" sz="4000" b="1" u="sng">
                <a:solidFill>
                  <a:srgbClr val="D24E04"/>
                </a:solidFill>
                <a:latin typeface="Imprint MT Shadow" charset="0"/>
                <a:cs typeface="Times" charset="0"/>
              </a:rPr>
              <a:t>Comprehension</a:t>
            </a:r>
            <a:endParaRPr lang="en-US" sz="4000" b="1">
              <a:solidFill>
                <a:srgbClr val="D24E04"/>
              </a:solidFill>
              <a:latin typeface="Imprint MT Shadow" charset="0"/>
              <a:cs typeface="Times" charset="0"/>
            </a:endParaRPr>
          </a:p>
          <a:p>
            <a:pPr eaLnBrk="0" hangingPunct="0"/>
            <a:endParaRPr lang="en-US" sz="4000">
              <a:solidFill>
                <a:srgbClr val="D24E04"/>
              </a:solidFill>
              <a:latin typeface="Imprint MT Shadow" charset="0"/>
            </a:endParaRPr>
          </a:p>
        </p:txBody>
      </p:sp>
      <p:sp>
        <p:nvSpPr>
          <p:cNvPr id="10245" name="Rectangle 5"/>
          <p:cNvSpPr>
            <a:spLocks noChangeArrowheads="1"/>
          </p:cNvSpPr>
          <p:nvPr/>
        </p:nvSpPr>
        <p:spPr bwMode="auto">
          <a:xfrm>
            <a:off x="228600" y="914400"/>
            <a:ext cx="8763000" cy="5509200"/>
          </a:xfrm>
          <a:prstGeom prst="rect">
            <a:avLst/>
          </a:prstGeom>
          <a:solidFill>
            <a:srgbClr val="EDC727"/>
          </a:solidFill>
          <a:ln w="76200">
            <a:solidFill>
              <a:srgbClr val="CE7908"/>
            </a:solidFill>
            <a:miter lim="800000"/>
            <a:headEnd/>
            <a:tailEnd/>
          </a:ln>
          <a:effectLst/>
          <a:scene3d>
            <a:camera prst="orthographicFront"/>
            <a:lightRig rig="threePt" dir="t"/>
          </a:scene3d>
          <a:sp3d>
            <a:bevelT w="152400" h="50800" prst="softRound"/>
          </a:sp3d>
        </p:spPr>
        <p:txBody>
          <a:bodyPr anchor="ctr">
            <a:spAutoFit/>
          </a:bodyPr>
          <a:lstStyle/>
          <a:p>
            <a:pPr eaLnBrk="0" hangingPunct="0">
              <a:buFontTx/>
              <a:buChar char="•"/>
              <a:tabLst>
                <a:tab pos="228600" algn="l"/>
              </a:tabLst>
              <a:defRPr/>
            </a:pPr>
            <a:r>
              <a:rPr lang="en-US" sz="3200" b="1" dirty="0">
                <a:solidFill>
                  <a:srgbClr val="CE7908"/>
                </a:solidFill>
                <a:latin typeface="Imprint MT Shadow" pitchFamily="82" charset="0"/>
                <a:ea typeface="Times" charset="0"/>
                <a:cs typeface="Times New Roman" pitchFamily="18" charset="0"/>
              </a:rPr>
              <a:t>Paraphrasing (to say in simple terms) is one good way to improve the students' understanding.  It is used for comprehension only, not for memorizing.  </a:t>
            </a:r>
            <a:endParaRPr lang="en-US" sz="3200" b="1" dirty="0">
              <a:solidFill>
                <a:srgbClr val="CE7908"/>
              </a:solidFill>
              <a:latin typeface="Imprint MT Shadow" pitchFamily="82" charset="0"/>
              <a:ea typeface="+mn-ea"/>
            </a:endParaRPr>
          </a:p>
          <a:p>
            <a:pPr eaLnBrk="0" hangingPunct="0">
              <a:buFontTx/>
              <a:buChar char="•"/>
              <a:tabLst>
                <a:tab pos="228600" algn="l"/>
              </a:tabLst>
              <a:defRPr/>
            </a:pPr>
            <a:r>
              <a:rPr lang="en-US" sz="3200" b="1" dirty="0">
                <a:solidFill>
                  <a:srgbClr val="D24E04"/>
                </a:solidFill>
                <a:latin typeface="Imprint MT Shadow" pitchFamily="82" charset="0"/>
                <a:ea typeface="Times" charset="0"/>
                <a:cs typeface="Times New Roman" pitchFamily="18" charset="0"/>
              </a:rPr>
              <a:t>Break the verse/passage into smaller (bite-sized) pieces.  Make sure that each portion is understood before it is memorized.  </a:t>
            </a:r>
            <a:endParaRPr lang="en-US" sz="3200" b="1" dirty="0">
              <a:solidFill>
                <a:srgbClr val="D24E04"/>
              </a:solidFill>
              <a:latin typeface="Imprint MT Shadow" pitchFamily="82" charset="0"/>
              <a:ea typeface="+mn-ea"/>
            </a:endParaRPr>
          </a:p>
          <a:p>
            <a:pPr eaLnBrk="0" hangingPunct="0">
              <a:buFontTx/>
              <a:buChar char="•"/>
              <a:tabLst>
                <a:tab pos="228600" algn="l"/>
              </a:tabLst>
              <a:defRPr/>
            </a:pPr>
            <a:r>
              <a:rPr lang="en-US" sz="3200" b="1" dirty="0">
                <a:solidFill>
                  <a:srgbClr val="CE7908"/>
                </a:solidFill>
                <a:latin typeface="Imprint MT Shadow" pitchFamily="82" charset="0"/>
                <a:ea typeface="Times" charset="0"/>
                <a:cs typeface="Times New Roman" pitchFamily="18" charset="0"/>
              </a:rPr>
              <a:t>Choose verses/passages that will mean something in the life situations of your students.  </a:t>
            </a:r>
            <a:endParaRPr lang="en-US" sz="3200" b="1" dirty="0">
              <a:solidFill>
                <a:srgbClr val="CE7908"/>
              </a:solidFill>
              <a:latin typeface="Imprint MT Shadow" pitchFamily="82" charset="0"/>
              <a:ea typeface="+mn-ea"/>
            </a:endParaRPr>
          </a:p>
          <a:p>
            <a:pPr eaLnBrk="0" hangingPunct="0">
              <a:buFontTx/>
              <a:buChar char="•"/>
              <a:tabLst>
                <a:tab pos="228600" algn="l"/>
              </a:tabLst>
              <a:defRPr/>
            </a:pPr>
            <a:r>
              <a:rPr lang="en-US" sz="3200" b="1" dirty="0">
                <a:solidFill>
                  <a:srgbClr val="D24E04"/>
                </a:solidFill>
                <a:latin typeface="Imprint MT Shadow" pitchFamily="82" charset="0"/>
                <a:ea typeface="Times" charset="0"/>
                <a:cs typeface="Times New Roman" pitchFamily="18" charset="0"/>
              </a:rPr>
              <a:t>Make sure that doctrinal verses are learned and understood first, as they are most important. </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from="(-#ppt_w/2)" to="(#ppt_x)" calcmode="lin" valueType="num">
                                      <p:cBhvr>
                                        <p:cTn id="7" dur="600" fill="hold">
                                          <p:stCondLst>
                                            <p:cond delay="0"/>
                                          </p:stCondLst>
                                        </p:cTn>
                                        <p:tgtEl>
                                          <p:spTgt spid="10244"/>
                                        </p:tgtEl>
                                        <p:attrNameLst>
                                          <p:attrName>ppt_x</p:attrName>
                                        </p:attrNameLst>
                                      </p:cBhvr>
                                    </p:anim>
                                    <p:anim from="0" to="-1.0" calcmode="lin" valueType="num">
                                      <p:cBhvr>
                                        <p:cTn id="8" dur="200" decel="50000" autoRev="1" fill="hold">
                                          <p:stCondLst>
                                            <p:cond delay="600"/>
                                          </p:stCondLst>
                                        </p:cTn>
                                        <p:tgtEl>
                                          <p:spTgt spid="10244"/>
                                        </p:tgtEl>
                                        <p:attrNameLst>
                                          <p:attrName>xshear</p:attrName>
                                        </p:attrNameLst>
                                      </p:cBhvr>
                                    </p:anim>
                                    <p:animScale>
                                      <p:cBhvr>
                                        <p:cTn id="9" dur="200" decel="100000" autoRev="1" fill="hold">
                                          <p:stCondLst>
                                            <p:cond delay="600"/>
                                          </p:stCondLst>
                                        </p:cTn>
                                        <p:tgtEl>
                                          <p:spTgt spid="10244"/>
                                        </p:tgtEl>
                                      </p:cBhvr>
                                      <p:from x="100000" y="100000"/>
                                      <p:to x="80000" y="100000"/>
                                    </p:animScale>
                                    <p:anim by="(#ppt_h/3+#ppt_w*0.1)" calcmode="lin" valueType="num">
                                      <p:cBhvr additive="sum">
                                        <p:cTn id="10" dur="200" decel="100000" autoRev="1" fill="hold">
                                          <p:stCondLst>
                                            <p:cond delay="600"/>
                                          </p:stCondLst>
                                        </p:cTn>
                                        <p:tgtEl>
                                          <p:spTgt spid="1024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9: Hide and Go Seek</a:t>
            </a:r>
            <a:endParaRPr lang="en-US" sz="1400" b="1" dirty="0">
              <a:solidFill>
                <a:srgbClr val="0070A2"/>
              </a:solidFill>
              <a:latin typeface="Stencil" pitchFamily="82" charset="0"/>
              <a:ea typeface="+mn-ea"/>
            </a:endParaRPr>
          </a:p>
        </p:txBody>
      </p:sp>
      <p:sp>
        <p:nvSpPr>
          <p:cNvPr id="11267" name="Rectangle 3"/>
          <p:cNvSpPr>
            <a:spLocks noChangeArrowheads="1"/>
          </p:cNvSpPr>
          <p:nvPr/>
        </p:nvSpPr>
        <p:spPr bwMode="auto">
          <a:xfrm>
            <a:off x="0" y="0"/>
            <a:ext cx="62484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3600" b="1" u="sng" dirty="0">
                <a:solidFill>
                  <a:srgbClr val="760076"/>
                </a:solidFill>
                <a:latin typeface="Imprint MT Shadow" pitchFamily="82" charset="0"/>
                <a:ea typeface="Times"/>
                <a:cs typeface="Times New Roman" pitchFamily="18" charset="0"/>
              </a:rPr>
              <a:t>Application</a:t>
            </a:r>
            <a:endParaRPr lang="en-US" sz="3600" dirty="0">
              <a:solidFill>
                <a:srgbClr val="760076"/>
              </a:solidFill>
              <a:latin typeface="Imprint MT Shadow" pitchFamily="82" charset="0"/>
              <a:ea typeface="+mn-ea"/>
            </a:endParaRPr>
          </a:p>
        </p:txBody>
      </p:sp>
      <p:sp>
        <p:nvSpPr>
          <p:cNvPr id="5" name="Rectangle 4"/>
          <p:cNvSpPr/>
          <p:nvPr/>
        </p:nvSpPr>
        <p:spPr>
          <a:xfrm>
            <a:off x="762000" y="990600"/>
            <a:ext cx="4572000" cy="2554545"/>
          </a:xfrm>
          <a:prstGeom prst="rect">
            <a:avLst/>
          </a:prstGeom>
          <a:solidFill>
            <a:srgbClr val="FFFFCC"/>
          </a:solidFill>
          <a:ln w="76200">
            <a:solidFill>
              <a:srgbClr val="760076"/>
            </a:solidFill>
          </a:ln>
          <a:scene3d>
            <a:camera prst="orthographicFront"/>
            <a:lightRig rig="threePt" dir="t"/>
          </a:scene3d>
          <a:sp3d>
            <a:bevelT w="152400" h="50800" prst="softRound"/>
          </a:sp3d>
        </p:spPr>
        <p:txBody>
          <a:bodyPr>
            <a:spAutoFit/>
          </a:bodyPr>
          <a:lstStyle/>
          <a:p>
            <a:pPr algn="ctr">
              <a:defRPr/>
            </a:pPr>
            <a:r>
              <a:rPr lang="en-US" sz="3200" b="1" dirty="0">
                <a:solidFill>
                  <a:srgbClr val="760076"/>
                </a:solidFill>
                <a:latin typeface="Imprint MT Shadow" pitchFamily="82" charset="0"/>
                <a:ea typeface="+mn-ea"/>
              </a:rPr>
              <a:t>Students need to understand that even though these verses were written a long time ago, they are helpful today.</a:t>
            </a:r>
          </a:p>
        </p:txBody>
      </p:sp>
      <p:sp>
        <p:nvSpPr>
          <p:cNvPr id="7" name="Rectangle 6"/>
          <p:cNvSpPr/>
          <p:nvPr/>
        </p:nvSpPr>
        <p:spPr>
          <a:xfrm>
            <a:off x="4114800" y="3962400"/>
            <a:ext cx="4724400" cy="2554545"/>
          </a:xfrm>
          <a:prstGeom prst="rect">
            <a:avLst/>
          </a:prstGeom>
          <a:solidFill>
            <a:srgbClr val="760076"/>
          </a:solidFill>
          <a:ln w="76200">
            <a:solidFill>
              <a:srgbClr val="FFFFCC"/>
            </a:solidFill>
          </a:ln>
          <a:scene3d>
            <a:camera prst="orthographicFront"/>
            <a:lightRig rig="threePt" dir="t"/>
          </a:scene3d>
          <a:sp3d>
            <a:bevelT w="152400" h="50800" prst="softRound"/>
          </a:sp3d>
        </p:spPr>
        <p:txBody>
          <a:bodyPr>
            <a:spAutoFit/>
          </a:bodyPr>
          <a:lstStyle/>
          <a:p>
            <a:pPr algn="ctr">
              <a:defRPr/>
            </a:pPr>
            <a:r>
              <a:rPr lang="en-US" sz="3200" b="1" dirty="0">
                <a:solidFill>
                  <a:srgbClr val="FFFFCC"/>
                </a:solidFill>
                <a:latin typeface="Imprint MT Shadow" pitchFamily="82" charset="0"/>
                <a:ea typeface="+mn-ea"/>
              </a:rPr>
              <a:t>We must spend time making the Word of God come alive and deal with the issues faced by specific members of our class.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Scale>
                                      <p:cBhvr>
                                        <p:cTn id="7" dur="1000" decel="50000" fill="hold">
                                          <p:stCondLst>
                                            <p:cond delay="0"/>
                                          </p:stCondLst>
                                        </p:cTn>
                                        <p:tgtEl>
                                          <p:spTgt spid="112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67"/>
                                        </p:tgtEl>
                                        <p:attrNameLst>
                                          <p:attrName>ppt_x</p:attrName>
                                          <p:attrName>ppt_y</p:attrName>
                                        </p:attrNameLst>
                                      </p:cBhvr>
                                    </p:animMotion>
                                    <p:animEffect transition="in" filter="fade">
                                      <p:cBhvr>
                                        <p:cTn id="9" dur="1000"/>
                                        <p:tgtEl>
                                          <p:spTgt spid="1126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1241</TotalTime>
  <Words>1015</Words>
  <Application>Microsoft Macintosh PowerPoint</Application>
  <PresentationFormat>On-screen Show (4:3)</PresentationFormat>
  <Paragraphs>55</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2018-02-16T21:34:42Z</dcterms:modified>
</cp:coreProperties>
</file>