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a:srgbClr val="EDC727"/>
    <a:srgbClr val="FFFFCC"/>
    <a:srgbClr val="760076"/>
    <a:srgbClr val="D24E04"/>
    <a:srgbClr val="CE7908"/>
    <a:srgbClr val="0070A2"/>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9" d="100"/>
          <a:sy n="69" d="100"/>
        </p:scale>
        <p:origin x="-96" y="-2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23583EBF-5B54-E146-8C1F-5C404EB0936F}" type="slidenum">
              <a:rPr lang="en-US"/>
              <a:pPr/>
              <a:t>‹#›</a:t>
            </a:fld>
            <a:endParaRPr lang="en-US"/>
          </a:p>
        </p:txBody>
      </p:sp>
    </p:spTree>
    <p:extLst>
      <p:ext uri="{BB962C8B-B14F-4D97-AF65-F5344CB8AC3E}">
        <p14:creationId xmlns:p14="http://schemas.microsoft.com/office/powerpoint/2010/main" val="821443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F9171D88-0385-B545-8114-5E238B7B7292}" type="slidenum">
              <a:rPr lang="en-US"/>
              <a:pPr/>
              <a:t>‹#›</a:t>
            </a:fld>
            <a:endParaRPr lang="en-US"/>
          </a:p>
        </p:txBody>
      </p:sp>
    </p:spTree>
    <p:extLst>
      <p:ext uri="{BB962C8B-B14F-4D97-AF65-F5344CB8AC3E}">
        <p14:creationId xmlns:p14="http://schemas.microsoft.com/office/powerpoint/2010/main" val="2506009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D26B8A08-1396-504F-9ACC-94145959080B}" type="slidenum">
              <a:rPr lang="en-US"/>
              <a:pPr/>
              <a:t>‹#›</a:t>
            </a:fld>
            <a:endParaRPr lang="en-US"/>
          </a:p>
        </p:txBody>
      </p:sp>
    </p:spTree>
    <p:extLst>
      <p:ext uri="{BB962C8B-B14F-4D97-AF65-F5344CB8AC3E}">
        <p14:creationId xmlns:p14="http://schemas.microsoft.com/office/powerpoint/2010/main" val="151322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CFFD8FE3-3040-7E4C-A90C-EA8FCC2ED6EB}" type="slidenum">
              <a:rPr lang="en-US"/>
              <a:pPr/>
              <a:t>‹#›</a:t>
            </a:fld>
            <a:endParaRPr lang="en-US"/>
          </a:p>
        </p:txBody>
      </p:sp>
    </p:spTree>
    <p:extLst>
      <p:ext uri="{BB962C8B-B14F-4D97-AF65-F5344CB8AC3E}">
        <p14:creationId xmlns:p14="http://schemas.microsoft.com/office/powerpoint/2010/main" val="490842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157CCD0A-8B44-6A49-A186-036AAB5FD7D2}" type="slidenum">
              <a:rPr lang="en-US"/>
              <a:pPr/>
              <a:t>‹#›</a:t>
            </a:fld>
            <a:endParaRPr lang="en-US"/>
          </a:p>
        </p:txBody>
      </p:sp>
    </p:spTree>
    <p:extLst>
      <p:ext uri="{BB962C8B-B14F-4D97-AF65-F5344CB8AC3E}">
        <p14:creationId xmlns:p14="http://schemas.microsoft.com/office/powerpoint/2010/main" val="1993853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C8C960C9-A8BB-294C-9D03-11CBFB2B46A5}" type="slidenum">
              <a:rPr lang="en-US"/>
              <a:pPr/>
              <a:t>‹#›</a:t>
            </a:fld>
            <a:endParaRPr lang="en-US"/>
          </a:p>
        </p:txBody>
      </p:sp>
    </p:spTree>
    <p:extLst>
      <p:ext uri="{BB962C8B-B14F-4D97-AF65-F5344CB8AC3E}">
        <p14:creationId xmlns:p14="http://schemas.microsoft.com/office/powerpoint/2010/main" val="1827241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18B8D834-7C84-3945-925D-1212B7BAFE89}" type="slidenum">
              <a:rPr lang="en-US"/>
              <a:pPr/>
              <a:t>‹#›</a:t>
            </a:fld>
            <a:endParaRPr lang="en-US"/>
          </a:p>
        </p:txBody>
      </p:sp>
    </p:spTree>
    <p:extLst>
      <p:ext uri="{BB962C8B-B14F-4D97-AF65-F5344CB8AC3E}">
        <p14:creationId xmlns:p14="http://schemas.microsoft.com/office/powerpoint/2010/main" val="1654757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DC7D432-1384-2148-98E2-2751B037B7A4}" type="slidenum">
              <a:rPr lang="en-US"/>
              <a:pPr/>
              <a:t>‹#›</a:t>
            </a:fld>
            <a:endParaRPr lang="en-US"/>
          </a:p>
        </p:txBody>
      </p:sp>
    </p:spTree>
    <p:extLst>
      <p:ext uri="{BB962C8B-B14F-4D97-AF65-F5344CB8AC3E}">
        <p14:creationId xmlns:p14="http://schemas.microsoft.com/office/powerpoint/2010/main" val="3950165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BBD0F621-DCFF-B848-B38D-BCB8A46E13DF}" type="slidenum">
              <a:rPr lang="en-US"/>
              <a:pPr/>
              <a:t>‹#›</a:t>
            </a:fld>
            <a:endParaRPr lang="en-US"/>
          </a:p>
        </p:txBody>
      </p:sp>
    </p:spTree>
    <p:extLst>
      <p:ext uri="{BB962C8B-B14F-4D97-AF65-F5344CB8AC3E}">
        <p14:creationId xmlns:p14="http://schemas.microsoft.com/office/powerpoint/2010/main" val="4127241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CB616DE-09DC-FE4A-A627-C1DA7026F39A}" type="slidenum">
              <a:rPr lang="en-US"/>
              <a:pPr/>
              <a:t>‹#›</a:t>
            </a:fld>
            <a:endParaRPr lang="en-US"/>
          </a:p>
        </p:txBody>
      </p:sp>
    </p:spTree>
    <p:extLst>
      <p:ext uri="{BB962C8B-B14F-4D97-AF65-F5344CB8AC3E}">
        <p14:creationId xmlns:p14="http://schemas.microsoft.com/office/powerpoint/2010/main" val="627954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4910848-4E56-9340-B1D8-C6D6587B7E9F}" type="slidenum">
              <a:rPr lang="en-US"/>
              <a:pPr/>
              <a:t>‹#›</a:t>
            </a:fld>
            <a:endParaRPr lang="en-US"/>
          </a:p>
        </p:txBody>
      </p:sp>
    </p:spTree>
    <p:extLst>
      <p:ext uri="{BB962C8B-B14F-4D97-AF65-F5344CB8AC3E}">
        <p14:creationId xmlns:p14="http://schemas.microsoft.com/office/powerpoint/2010/main" val="13893779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AB4DE2F-4167-FE4D-B0A8-893BE8E4F07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cs typeface="+mn-cs"/>
              </a:rPr>
              <a:t>Christian Education</a:t>
            </a:r>
          </a:p>
        </p:txBody>
      </p:sp>
      <p:sp>
        <p:nvSpPr>
          <p:cNvPr id="9" name="TextBox 8"/>
          <p:cNvSpPr txBox="1"/>
          <p:nvPr/>
        </p:nvSpPr>
        <p:spPr>
          <a:xfrm>
            <a:off x="0" y="4648200"/>
            <a:ext cx="4419600" cy="892552"/>
          </a:xfrm>
          <a:prstGeom prst="rect">
            <a:avLst/>
          </a:prstGeom>
          <a:noFill/>
        </p:spPr>
        <p:txBody>
          <a:bodyPr>
            <a:spAutoFit/>
            <a:scene3d>
              <a:camera prst="orthographicFront"/>
              <a:lightRig rig="threePt" dir="t"/>
            </a:scene3d>
            <a:sp3d extrusionH="57150">
              <a:bevelT w="38100" h="38100"/>
            </a:sp3d>
          </a:bodyPr>
          <a:lstStyle/>
          <a:p>
            <a:pPr>
              <a:defRPr/>
            </a:pPr>
            <a:r>
              <a:rPr lang="en-US" sz="2600" b="1" dirty="0">
                <a:solidFill>
                  <a:srgbClr val="760076"/>
                </a:solidFill>
                <a:latin typeface="Stencil" pitchFamily="82" charset="0"/>
                <a:ea typeface="+mn-ea"/>
                <a:cs typeface="+mn-cs"/>
              </a:rPr>
              <a:t>Lesson 6: Move on with Sunday School</a:t>
            </a:r>
            <a:endParaRPr lang="en-US" sz="2600" b="1" dirty="0">
              <a:solidFill>
                <a:srgbClr val="760076"/>
              </a:solidFill>
              <a:latin typeface="Stencil" pitchFamily="82" charset="0"/>
              <a:ea typeface="+mn-ea"/>
              <a:cs typeface="+mn-cs"/>
            </a:endParaRPr>
          </a:p>
        </p:txBody>
      </p:sp>
      <p:sp>
        <p:nvSpPr>
          <p:cNvPr id="10" name="TextBox 9"/>
          <p:cNvSpPr txBox="1"/>
          <p:nvPr/>
        </p:nvSpPr>
        <p:spPr>
          <a:xfrm>
            <a:off x="0" y="54102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cs typeface="+mn-cs"/>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cs typeface="+mn-cs"/>
              </a:rPr>
              <a:t>Global Association of Theological Studies</a:t>
            </a: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0" y="533400"/>
            <a:ext cx="83058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760076"/>
                </a:solidFill>
                <a:latin typeface="Imprint MT Shadow" pitchFamily="82" charset="0"/>
                <a:ea typeface="+mn-ea"/>
                <a:cs typeface="+mn-cs"/>
              </a:rPr>
              <a:t>Below are the basic requirements that Sunday school teachers should be working toward all the time.</a:t>
            </a:r>
            <a:endParaRPr lang="en-US" sz="3200" b="1" dirty="0">
              <a:solidFill>
                <a:srgbClr val="760076"/>
              </a:solidFill>
              <a:latin typeface="Imprint MT Shadow" pitchFamily="82" charset="0"/>
              <a:ea typeface="+mn-ea"/>
              <a:cs typeface="+mn-cs"/>
            </a:endParaRPr>
          </a:p>
        </p:txBody>
      </p:sp>
      <p:sp>
        <p:nvSpPr>
          <p:cNvPr id="5" name="Rectangle 4"/>
          <p:cNvSpPr/>
          <p:nvPr/>
        </p:nvSpPr>
        <p:spPr>
          <a:xfrm>
            <a:off x="533400" y="2286000"/>
            <a:ext cx="64770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err="1">
                <a:solidFill>
                  <a:srgbClr val="D24E04"/>
                </a:solidFill>
                <a:latin typeface="Imprint MT Shadow" pitchFamily="82" charset="0"/>
                <a:ea typeface="+mn-ea"/>
                <a:cs typeface="+mn-cs"/>
              </a:rPr>
              <a:t>A.When</a:t>
            </a:r>
            <a:r>
              <a:rPr lang="en-US" sz="3200" b="1" dirty="0">
                <a:solidFill>
                  <a:srgbClr val="D24E04"/>
                </a:solidFill>
                <a:latin typeface="Imprint MT Shadow" pitchFamily="82" charset="0"/>
                <a:ea typeface="+mn-ea"/>
                <a:cs typeface="+mn-cs"/>
              </a:rPr>
              <a:t> the class meets, the teacher should be prepared to teach the Word of God effectively.</a:t>
            </a:r>
            <a:endParaRPr lang="en-US" sz="3200" b="1" dirty="0">
              <a:solidFill>
                <a:srgbClr val="D24E04"/>
              </a:solidFill>
              <a:latin typeface="Imprint MT Shadow" pitchFamily="82" charset="0"/>
              <a:ea typeface="+mn-ea"/>
              <a:cs typeface="+mn-cs"/>
            </a:endParaRPr>
          </a:p>
        </p:txBody>
      </p:sp>
      <p:sp>
        <p:nvSpPr>
          <p:cNvPr id="6" name="Rectangle 5"/>
          <p:cNvSpPr/>
          <p:nvPr/>
        </p:nvSpPr>
        <p:spPr>
          <a:xfrm>
            <a:off x="1295400" y="3886200"/>
            <a:ext cx="67056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760076"/>
                </a:solidFill>
                <a:latin typeface="Imprint MT Shadow" pitchFamily="82" charset="0"/>
                <a:ea typeface="+mn-ea"/>
                <a:cs typeface="+mn-cs"/>
              </a:rPr>
              <a:t>B. The teacher should visit, and (depending on the ages of his pupils) organize his students to visit. </a:t>
            </a:r>
            <a:endParaRPr lang="en-US" sz="3200" b="1" dirty="0">
              <a:solidFill>
                <a:srgbClr val="760076"/>
              </a:solidFill>
              <a:latin typeface="Imprint MT Shadow" pitchFamily="82" charset="0"/>
              <a:ea typeface="+mn-ea"/>
              <a:cs typeface="+mn-cs"/>
            </a:endParaRPr>
          </a:p>
        </p:txBody>
      </p:sp>
      <p:sp>
        <p:nvSpPr>
          <p:cNvPr id="7" name="Rectangle 6"/>
          <p:cNvSpPr/>
          <p:nvPr/>
        </p:nvSpPr>
        <p:spPr>
          <a:xfrm>
            <a:off x="2514600" y="5486400"/>
            <a:ext cx="66294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D24E04"/>
                </a:solidFill>
                <a:latin typeface="Imprint MT Shadow" pitchFamily="82" charset="0"/>
                <a:ea typeface="+mn-ea"/>
                <a:cs typeface="+mn-cs"/>
              </a:rPr>
              <a:t>C. The teacher should be regular in attendance.</a:t>
            </a:r>
            <a:endParaRPr lang="en-US" sz="3200" b="1" dirty="0">
              <a:solidFill>
                <a:srgbClr val="D24E04"/>
              </a:solidFill>
              <a:latin typeface="Imprint MT Shadow" pitchFamily="82" charset="0"/>
              <a:ea typeface="+mn-ea"/>
              <a:cs typeface="+mn-cs"/>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17" presetClass="entr" presetSubtype="1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7" presetClass="entr" presetSubtype="1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0" y="0"/>
            <a:ext cx="7162800" cy="2554545"/>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6699"/>
                </a:solidFill>
                <a:latin typeface="Imprint MT Shadow" pitchFamily="82" charset="0"/>
                <a:ea typeface="+mn-ea"/>
                <a:cs typeface="+mn-cs"/>
              </a:rPr>
              <a:t>D. If at all possible, the teacher should arrive at least fifteen minutes early on Sunday morning to prepare the place where his class will meet, and to greet his students when they arrive.</a:t>
            </a:r>
            <a:endParaRPr lang="en-US" sz="3200" b="1" dirty="0">
              <a:solidFill>
                <a:srgbClr val="006699"/>
              </a:solidFill>
              <a:latin typeface="Imprint MT Shadow" pitchFamily="82" charset="0"/>
              <a:ea typeface="+mn-ea"/>
              <a:cs typeface="+mn-cs"/>
            </a:endParaRPr>
          </a:p>
        </p:txBody>
      </p:sp>
      <p:sp>
        <p:nvSpPr>
          <p:cNvPr id="5" name="Rectangle 4"/>
          <p:cNvSpPr/>
          <p:nvPr/>
        </p:nvSpPr>
        <p:spPr>
          <a:xfrm>
            <a:off x="609600" y="2514600"/>
            <a:ext cx="67818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CE7908"/>
                </a:solidFill>
                <a:latin typeface="Imprint MT Shadow" pitchFamily="82" charset="0"/>
                <a:ea typeface="+mn-ea"/>
                <a:cs typeface="+mn-cs"/>
              </a:rPr>
              <a:t>E. The teacher should attend training meetings that will help him be a better teacher.</a:t>
            </a:r>
            <a:endParaRPr lang="en-US" sz="3200" b="1" dirty="0">
              <a:solidFill>
                <a:srgbClr val="CE7908"/>
              </a:solidFill>
              <a:latin typeface="Imprint MT Shadow" pitchFamily="82" charset="0"/>
              <a:ea typeface="+mn-ea"/>
              <a:cs typeface="+mn-cs"/>
            </a:endParaRPr>
          </a:p>
        </p:txBody>
      </p:sp>
      <p:sp>
        <p:nvSpPr>
          <p:cNvPr id="6" name="Rectangle 5"/>
          <p:cNvSpPr/>
          <p:nvPr/>
        </p:nvSpPr>
        <p:spPr>
          <a:xfrm>
            <a:off x="1295400" y="4114800"/>
            <a:ext cx="72390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6699"/>
                </a:solidFill>
                <a:latin typeface="Imprint MT Shadow" pitchFamily="82" charset="0"/>
                <a:ea typeface="+mn-ea"/>
                <a:cs typeface="+mn-cs"/>
              </a:rPr>
              <a:t>F. The teacher should know his students and be committed to helping them.</a:t>
            </a:r>
            <a:endParaRPr lang="en-US" sz="3200" b="1" dirty="0">
              <a:solidFill>
                <a:srgbClr val="006699"/>
              </a:solidFill>
              <a:latin typeface="Imprint MT Shadow" pitchFamily="82" charset="0"/>
              <a:ea typeface="+mn-ea"/>
              <a:cs typeface="+mn-cs"/>
            </a:endParaRPr>
          </a:p>
        </p:txBody>
      </p:sp>
      <p:sp>
        <p:nvSpPr>
          <p:cNvPr id="7" name="Rectangle 6"/>
          <p:cNvSpPr/>
          <p:nvPr/>
        </p:nvSpPr>
        <p:spPr>
          <a:xfrm>
            <a:off x="2514600" y="5288340"/>
            <a:ext cx="6629400" cy="156966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CE7908"/>
                </a:solidFill>
                <a:latin typeface="Imprint MT Shadow" pitchFamily="82" charset="0"/>
                <a:ea typeface="+mn-ea"/>
                <a:cs typeface="+mn-cs"/>
              </a:rPr>
              <a:t>G. Most importantly, Sunday school teachers should be ready and equipped to win people to Christ.</a:t>
            </a:r>
            <a:endParaRPr lang="en-US" sz="3200" b="1" dirty="0">
              <a:solidFill>
                <a:srgbClr val="CE7908"/>
              </a:solidFill>
              <a:latin typeface="Imprint MT Shadow" pitchFamily="82" charset="0"/>
              <a:ea typeface="+mn-ea"/>
              <a:cs typeface="+mn-cs"/>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800" decel="100000"/>
                                        <p:tgtEl>
                                          <p:spTgt spid="5"/>
                                        </p:tgtEl>
                                      </p:cBhvr>
                                    </p:animEffect>
                                    <p:anim calcmode="lin" valueType="num">
                                      <p:cBhvr>
                                        <p:cTn id="18" dur="800" decel="100000" fill="hold"/>
                                        <p:tgtEl>
                                          <p:spTgt spid="5"/>
                                        </p:tgtEl>
                                        <p:attrNameLst>
                                          <p:attrName>style.rotation</p:attrName>
                                        </p:attrNameLst>
                                      </p:cBhvr>
                                      <p:tavLst>
                                        <p:tav tm="0">
                                          <p:val>
                                            <p:fltVal val="-90"/>
                                          </p:val>
                                        </p:tav>
                                        <p:tav tm="100000">
                                          <p:val>
                                            <p:fltVal val="0"/>
                                          </p:val>
                                        </p:tav>
                                      </p:tavLst>
                                    </p:anim>
                                    <p:anim calcmode="lin" valueType="num">
                                      <p:cBhvr>
                                        <p:cTn id="19" dur="800" decel="100000" fill="hold"/>
                                        <p:tgtEl>
                                          <p:spTgt spid="5"/>
                                        </p:tgtEl>
                                        <p:attrNameLst>
                                          <p:attrName>ppt_x</p:attrName>
                                        </p:attrNameLst>
                                      </p:cBhvr>
                                      <p:tavLst>
                                        <p:tav tm="0">
                                          <p:val>
                                            <p:strVal val="#ppt_x+0.4"/>
                                          </p:val>
                                        </p:tav>
                                        <p:tav tm="100000">
                                          <p:val>
                                            <p:strVal val="#ppt_x-0.05"/>
                                          </p:val>
                                        </p:tav>
                                      </p:tavLst>
                                    </p:anim>
                                    <p:anim calcmode="lin" valueType="num">
                                      <p:cBhvr>
                                        <p:cTn id="20" dur="800" decel="100000" fill="hold"/>
                                        <p:tgtEl>
                                          <p:spTgt spid="5"/>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800" decel="100000"/>
                                        <p:tgtEl>
                                          <p:spTgt spid="6"/>
                                        </p:tgtEl>
                                      </p:cBhvr>
                                    </p:animEffect>
                                    <p:anim calcmode="lin" valueType="num">
                                      <p:cBhvr>
                                        <p:cTn id="28" dur="800" decel="100000" fill="hold"/>
                                        <p:tgtEl>
                                          <p:spTgt spid="6"/>
                                        </p:tgtEl>
                                        <p:attrNameLst>
                                          <p:attrName>style.rotation</p:attrName>
                                        </p:attrNameLst>
                                      </p:cBhvr>
                                      <p:tavLst>
                                        <p:tav tm="0">
                                          <p:val>
                                            <p:fltVal val="-90"/>
                                          </p:val>
                                        </p:tav>
                                        <p:tav tm="100000">
                                          <p:val>
                                            <p:fltVal val="0"/>
                                          </p:val>
                                        </p:tav>
                                      </p:tavLst>
                                    </p:anim>
                                    <p:anim calcmode="lin" valueType="num">
                                      <p:cBhvr>
                                        <p:cTn id="29" dur="800" decel="100000" fill="hold"/>
                                        <p:tgtEl>
                                          <p:spTgt spid="6"/>
                                        </p:tgtEl>
                                        <p:attrNameLst>
                                          <p:attrName>ppt_x</p:attrName>
                                        </p:attrNameLst>
                                      </p:cBhvr>
                                      <p:tavLst>
                                        <p:tav tm="0">
                                          <p:val>
                                            <p:strVal val="#ppt_x+0.4"/>
                                          </p:val>
                                        </p:tav>
                                        <p:tav tm="100000">
                                          <p:val>
                                            <p:strVal val="#ppt_x-0.05"/>
                                          </p:val>
                                        </p:tav>
                                      </p:tavLst>
                                    </p:anim>
                                    <p:anim calcmode="lin" valueType="num">
                                      <p:cBhvr>
                                        <p:cTn id="30" dur="800" decel="100000" fill="hold"/>
                                        <p:tgtEl>
                                          <p:spTgt spid="6"/>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30" presetClass="entr" presetSubtype="0" fill="hold"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800" decel="100000"/>
                                        <p:tgtEl>
                                          <p:spTgt spid="7"/>
                                        </p:tgtEl>
                                      </p:cBhvr>
                                    </p:animEffect>
                                    <p:anim calcmode="lin" valueType="num">
                                      <p:cBhvr>
                                        <p:cTn id="38" dur="800" decel="100000" fill="hold"/>
                                        <p:tgtEl>
                                          <p:spTgt spid="7"/>
                                        </p:tgtEl>
                                        <p:attrNameLst>
                                          <p:attrName>style.rotation</p:attrName>
                                        </p:attrNameLst>
                                      </p:cBhvr>
                                      <p:tavLst>
                                        <p:tav tm="0">
                                          <p:val>
                                            <p:fltVal val="-90"/>
                                          </p:val>
                                        </p:tav>
                                        <p:tav tm="100000">
                                          <p:val>
                                            <p:fltVal val="0"/>
                                          </p:val>
                                        </p:tav>
                                      </p:tavLst>
                                    </p:anim>
                                    <p:anim calcmode="lin" valueType="num">
                                      <p:cBhvr>
                                        <p:cTn id="39" dur="800" decel="100000" fill="hold"/>
                                        <p:tgtEl>
                                          <p:spTgt spid="7"/>
                                        </p:tgtEl>
                                        <p:attrNameLst>
                                          <p:attrName>ppt_x</p:attrName>
                                        </p:attrNameLst>
                                      </p:cBhvr>
                                      <p:tavLst>
                                        <p:tav tm="0">
                                          <p:val>
                                            <p:strVal val="#ppt_x+0.4"/>
                                          </p:val>
                                        </p:tav>
                                        <p:tav tm="100000">
                                          <p:val>
                                            <p:strVal val="#ppt_x-0.05"/>
                                          </p:val>
                                        </p:tav>
                                      </p:tavLst>
                                    </p:anim>
                                    <p:anim calcmode="lin" valueType="num">
                                      <p:cBhvr>
                                        <p:cTn id="40" dur="800" decel="100000" fill="hold"/>
                                        <p:tgtEl>
                                          <p:spTgt spid="7"/>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0" y="0"/>
            <a:ext cx="7391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600" b="1" u="sng">
                <a:solidFill>
                  <a:srgbClr val="760076"/>
                </a:solidFill>
                <a:latin typeface="Imprint MT Shadow" charset="0"/>
              </a:rPr>
              <a:t>THE ROLE OF THE CHURCH IN THE SUNDAY SCHOOL</a:t>
            </a:r>
            <a:endParaRPr lang="en-US" sz="3600">
              <a:solidFill>
                <a:srgbClr val="760076"/>
              </a:solidFill>
              <a:latin typeface="Imprint MT Shadow" charset="0"/>
            </a:endParaRPr>
          </a:p>
        </p:txBody>
      </p:sp>
      <p:sp>
        <p:nvSpPr>
          <p:cNvPr id="5" name="Rectangle 4"/>
          <p:cNvSpPr>
            <a:spLocks noChangeArrowheads="1"/>
          </p:cNvSpPr>
          <p:nvPr/>
        </p:nvSpPr>
        <p:spPr bwMode="auto">
          <a:xfrm>
            <a:off x="533400" y="1143000"/>
            <a:ext cx="6781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100" b="1">
                <a:solidFill>
                  <a:srgbClr val="006699"/>
                </a:solidFill>
                <a:latin typeface="Imprint MT Shadow" charset="0"/>
              </a:rPr>
              <a:t>A. A committee could be set up to take the responsibility of the operation of the Sunday school.</a:t>
            </a:r>
          </a:p>
        </p:txBody>
      </p:sp>
      <p:sp>
        <p:nvSpPr>
          <p:cNvPr id="6" name="Rectangle 5"/>
          <p:cNvSpPr>
            <a:spLocks noChangeArrowheads="1"/>
          </p:cNvSpPr>
          <p:nvPr/>
        </p:nvSpPr>
        <p:spPr bwMode="auto">
          <a:xfrm>
            <a:off x="990600" y="2667000"/>
            <a:ext cx="71628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100" b="1">
                <a:solidFill>
                  <a:srgbClr val="FFFFCC"/>
                </a:solidFill>
                <a:latin typeface="Imprint MT Shadow" charset="0"/>
              </a:rPr>
              <a:t>B. The committee evaluates the material /lessons taught in the Sunday school.</a:t>
            </a:r>
            <a:endParaRPr lang="en-US" sz="3100">
              <a:solidFill>
                <a:srgbClr val="FFFFCC"/>
              </a:solidFill>
              <a:latin typeface="Imprint MT Shadow" charset="0"/>
            </a:endParaRPr>
          </a:p>
        </p:txBody>
      </p:sp>
      <p:sp>
        <p:nvSpPr>
          <p:cNvPr id="21505" name="Rectangle 1"/>
          <p:cNvSpPr>
            <a:spLocks noChangeArrowheads="1"/>
          </p:cNvSpPr>
          <p:nvPr/>
        </p:nvSpPr>
        <p:spPr bwMode="auto">
          <a:xfrm>
            <a:off x="1524000" y="3733800"/>
            <a:ext cx="6781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100" b="1">
                <a:solidFill>
                  <a:srgbClr val="006699"/>
                </a:solidFill>
                <a:latin typeface="Imprint MT Shadow" charset="0"/>
                <a:cs typeface="Times New Roman" charset="0"/>
              </a:rPr>
              <a:t>C. The committee would be responsible for who teaches in the Sunday school.</a:t>
            </a:r>
            <a:endParaRPr lang="en-US" sz="3100" b="1">
              <a:solidFill>
                <a:srgbClr val="006699"/>
              </a:solidFill>
              <a:latin typeface="Imprint MT Shadow" charset="0"/>
            </a:endParaRPr>
          </a:p>
        </p:txBody>
      </p:sp>
      <p:sp>
        <p:nvSpPr>
          <p:cNvPr id="7" name="Rectangle 6"/>
          <p:cNvSpPr>
            <a:spLocks noChangeArrowheads="1"/>
          </p:cNvSpPr>
          <p:nvPr/>
        </p:nvSpPr>
        <p:spPr bwMode="auto">
          <a:xfrm>
            <a:off x="2895600" y="5287963"/>
            <a:ext cx="62484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100" b="1">
                <a:solidFill>
                  <a:srgbClr val="760076"/>
                </a:solidFill>
                <a:latin typeface="Imprint MT Shadow" charset="0"/>
              </a:rPr>
              <a:t>D. The whole church should be responsible for supporting the Sunday school.</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900" decel="100000" fill="hold"/>
                                        <p:tgtEl>
                                          <p:spTgt spid="5"/>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21505"/>
                                        </p:tgtEl>
                                        <p:attrNameLst>
                                          <p:attrName>style.visibility</p:attrName>
                                        </p:attrNameLst>
                                      </p:cBhvr>
                                      <p:to>
                                        <p:strVal val="visible"/>
                                      </p:to>
                                    </p:set>
                                    <p:animEffect transition="in" filter="fade">
                                      <p:cBhvr>
                                        <p:cTn id="31" dur="1000"/>
                                        <p:tgtEl>
                                          <p:spTgt spid="21505"/>
                                        </p:tgtEl>
                                      </p:cBhvr>
                                    </p:animEffect>
                                    <p:anim calcmode="lin" valueType="num">
                                      <p:cBhvr>
                                        <p:cTn id="32" dur="1000" fill="hold"/>
                                        <p:tgtEl>
                                          <p:spTgt spid="21505"/>
                                        </p:tgtEl>
                                        <p:attrNameLst>
                                          <p:attrName>ppt_x</p:attrName>
                                        </p:attrNameLst>
                                      </p:cBhvr>
                                      <p:tavLst>
                                        <p:tav tm="0">
                                          <p:val>
                                            <p:strVal val="#ppt_x"/>
                                          </p:val>
                                        </p:tav>
                                        <p:tav tm="100000">
                                          <p:val>
                                            <p:strVal val="#ppt_x"/>
                                          </p:val>
                                        </p:tav>
                                      </p:tavLst>
                                    </p:anim>
                                    <p:anim calcmode="lin" valueType="num">
                                      <p:cBhvr>
                                        <p:cTn id="33" dur="900" decel="100000" fill="hold"/>
                                        <p:tgtEl>
                                          <p:spTgt spid="21505"/>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1505"/>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1000"/>
                                        <p:tgtEl>
                                          <p:spTgt spid="7"/>
                                        </p:tgtEl>
                                      </p:cBhvr>
                                    </p:animEffect>
                                    <p:anim calcmode="lin" valueType="num">
                                      <p:cBhvr>
                                        <p:cTn id="40" dur="1000" fill="hold"/>
                                        <p:tgtEl>
                                          <p:spTgt spid="7"/>
                                        </p:tgtEl>
                                        <p:attrNameLst>
                                          <p:attrName>ppt_x</p:attrName>
                                        </p:attrNameLst>
                                      </p:cBhvr>
                                      <p:tavLst>
                                        <p:tav tm="0">
                                          <p:val>
                                            <p:strVal val="#ppt_x"/>
                                          </p:val>
                                        </p:tav>
                                        <p:tav tm="100000">
                                          <p:val>
                                            <p:strVal val="#ppt_x"/>
                                          </p:val>
                                        </p:tav>
                                      </p:tavLst>
                                    </p:anim>
                                    <p:anim calcmode="lin" valueType="num">
                                      <p:cBhvr>
                                        <p:cTn id="41" dur="900" decel="100000" fill="hold"/>
                                        <p:tgtEl>
                                          <p:spTgt spid="7"/>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150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304800" y="304800"/>
            <a:ext cx="4419600" cy="3046988"/>
          </a:xfrm>
          <a:prstGeom prst="rect">
            <a:avLst/>
          </a:prstGeom>
          <a:solidFill>
            <a:srgbClr val="D24E04"/>
          </a:solidFill>
          <a:ln w="76200">
            <a:solidFill>
              <a:srgbClr val="EDC727"/>
            </a:solidFill>
          </a:ln>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cs typeface="+mn-cs"/>
              </a:rPr>
              <a:t>In recent years, literature has been written for teaching the different age levels, and more is being produced all the time.</a:t>
            </a:r>
            <a:endParaRPr lang="en-US" sz="3200" b="1" dirty="0">
              <a:solidFill>
                <a:srgbClr val="EDC727"/>
              </a:solidFill>
              <a:latin typeface="Imprint MT Shadow" pitchFamily="82" charset="0"/>
              <a:ea typeface="+mn-ea"/>
              <a:cs typeface="+mn-cs"/>
            </a:endParaRPr>
          </a:p>
        </p:txBody>
      </p:sp>
      <p:sp>
        <p:nvSpPr>
          <p:cNvPr id="5" name="Rectangle 4"/>
          <p:cNvSpPr/>
          <p:nvPr/>
        </p:nvSpPr>
        <p:spPr>
          <a:xfrm>
            <a:off x="4724400" y="3962400"/>
            <a:ext cx="4038600" cy="2554545"/>
          </a:xfrm>
          <a:prstGeom prst="rect">
            <a:avLst/>
          </a:prstGeom>
          <a:solidFill>
            <a:srgbClr val="EDC727"/>
          </a:solidFill>
          <a:ln w="76200">
            <a:solidFill>
              <a:srgbClr val="D24E04"/>
            </a:solidFill>
          </a:ln>
          <a:scene3d>
            <a:camera prst="orthographicFront"/>
            <a:lightRig rig="threePt" dir="t"/>
          </a:scene3d>
          <a:sp3d>
            <a:bevelT w="152400" h="50800" prst="softRound"/>
          </a:sp3d>
        </p:spPr>
        <p:txBody>
          <a:bodyPr>
            <a:spAutoFit/>
          </a:bodyPr>
          <a:lstStyle/>
          <a:p>
            <a:pPr algn="ctr">
              <a:defRPr/>
            </a:pPr>
            <a:r>
              <a:rPr lang="en-US" sz="3200" b="1" dirty="0">
                <a:solidFill>
                  <a:srgbClr val="D24E04"/>
                </a:solidFill>
                <a:latin typeface="Imprint MT Shadow" pitchFamily="82" charset="0"/>
                <a:ea typeface="+mn-ea"/>
                <a:cs typeface="+mn-cs"/>
              </a:rPr>
              <a:t>These are separated into various age levels and particular needs to help make your job easier. </a:t>
            </a:r>
            <a:endParaRPr lang="en-US" sz="3200" b="1" dirty="0">
              <a:solidFill>
                <a:srgbClr val="D24E04"/>
              </a:solidFill>
              <a:latin typeface="Imprint MT Shadow" pitchFamily="82" charset="0"/>
              <a:ea typeface="+mn-ea"/>
              <a:cs typeface="+mn-cs"/>
            </a:endParaRPr>
          </a:p>
        </p:txBody>
      </p:sp>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228600" y="228600"/>
            <a:ext cx="5791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6699"/>
                </a:solidFill>
                <a:latin typeface="Imprint MT Shadow" pitchFamily="82" charset="0"/>
                <a:ea typeface="+mn-ea"/>
                <a:cs typeface="+mn-cs"/>
              </a:rPr>
              <a:t>Never forget that God’s Word is the main textbook for all Sunday schools.  Study it.  Use it.   Work with it.</a:t>
            </a:r>
            <a:endParaRPr lang="en-US" sz="3200" b="1" dirty="0">
              <a:solidFill>
                <a:srgbClr val="006699"/>
              </a:solidFill>
              <a:latin typeface="Imprint MT Shadow" pitchFamily="82" charset="0"/>
              <a:ea typeface="+mn-ea"/>
              <a:cs typeface="+mn-cs"/>
            </a:endParaRPr>
          </a:p>
        </p:txBody>
      </p:sp>
      <p:sp>
        <p:nvSpPr>
          <p:cNvPr id="5" name="Rectangle 4"/>
          <p:cNvSpPr/>
          <p:nvPr/>
        </p:nvSpPr>
        <p:spPr>
          <a:xfrm>
            <a:off x="2819400" y="2362200"/>
            <a:ext cx="59436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cs typeface="+mn-cs"/>
              </a:rPr>
              <a:t>It is the best textbook for Sunday school that you will ever find and is available in more languages and dialects than any other book ever written.</a:t>
            </a:r>
            <a:endParaRPr lang="en-US" sz="3200" b="1" dirty="0">
              <a:solidFill>
                <a:srgbClr val="D24E04"/>
              </a:solidFill>
              <a:latin typeface="Imprint MT Shadow" pitchFamily="82" charset="0"/>
              <a:ea typeface="+mn-ea"/>
              <a:cs typeface="+mn-cs"/>
            </a:endParaRPr>
          </a:p>
        </p:txBody>
      </p:sp>
      <p:sp>
        <p:nvSpPr>
          <p:cNvPr id="19457" name="Rectangle 1"/>
          <p:cNvSpPr>
            <a:spLocks noChangeArrowheads="1"/>
          </p:cNvSpPr>
          <p:nvPr/>
        </p:nvSpPr>
        <p:spPr bwMode="auto">
          <a:xfrm>
            <a:off x="762000" y="5363290"/>
            <a:ext cx="7740608" cy="1323439"/>
          </a:xfrm>
          <a:prstGeom prst="rect">
            <a:avLst/>
          </a:prstGeom>
          <a:solidFill>
            <a:srgbClr val="D24E04"/>
          </a:solidFill>
          <a:ln w="76200">
            <a:solidFill>
              <a:srgbClr val="006699"/>
            </a:solidFill>
            <a:miter lim="800000"/>
            <a:headEnd/>
            <a:tailEnd/>
          </a:ln>
          <a:effectLst/>
          <a:scene3d>
            <a:camera prst="orthographicFront"/>
            <a:lightRig rig="threePt" dir="t"/>
          </a:scene3d>
          <a:sp3d>
            <a:bevelT w="152400" h="50800" prst="softRound"/>
          </a:sp3d>
        </p:spPr>
        <p:txBody>
          <a:bodyPr anchor="ctr">
            <a:spAutoFit/>
          </a:bodyPr>
          <a:lstStyle/>
          <a:p>
            <a:pPr algn="ctr">
              <a:defRPr/>
            </a:pPr>
            <a:r>
              <a:rPr lang="en-US" sz="4000" b="1" dirty="0">
                <a:solidFill>
                  <a:srgbClr val="006699"/>
                </a:solidFill>
                <a:latin typeface="Imprint MT Shadow" pitchFamily="82" charset="0"/>
                <a:ea typeface="Times"/>
                <a:cs typeface="Times New Roman" pitchFamily="18" charset="0"/>
              </a:rPr>
              <a:t>With a Bible in hand, you have lessons to last a lifetime.</a:t>
            </a:r>
            <a:endParaRPr lang="en-US" sz="4000" b="1" dirty="0">
              <a:solidFill>
                <a:srgbClr val="006699"/>
              </a:solidFill>
              <a:latin typeface="Imprint MT Shadow" pitchFamily="82" charset="0"/>
              <a:ea typeface="+mn-ea"/>
              <a:cs typeface="Arial" pitchFamily="34" charset="0"/>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19457"/>
                                        </p:tgtEl>
                                        <p:attrNameLst>
                                          <p:attrName>style.visibility</p:attrName>
                                        </p:attrNameLst>
                                      </p:cBhvr>
                                      <p:to>
                                        <p:strVal val="visible"/>
                                      </p:to>
                                    </p:set>
                                    <p:anim from="(-#ppt_w/2)" to="(#ppt_x)" calcmode="lin" valueType="num">
                                      <p:cBhvr>
                                        <p:cTn id="23" dur="600" fill="hold">
                                          <p:stCondLst>
                                            <p:cond delay="0"/>
                                          </p:stCondLst>
                                        </p:cTn>
                                        <p:tgtEl>
                                          <p:spTgt spid="19457"/>
                                        </p:tgtEl>
                                        <p:attrNameLst>
                                          <p:attrName>ppt_x</p:attrName>
                                        </p:attrNameLst>
                                      </p:cBhvr>
                                    </p:anim>
                                    <p:anim from="0" to="-1.0" calcmode="lin" valueType="num">
                                      <p:cBhvr>
                                        <p:cTn id="24" dur="200" decel="50000" autoRev="1" fill="hold">
                                          <p:stCondLst>
                                            <p:cond delay="600"/>
                                          </p:stCondLst>
                                        </p:cTn>
                                        <p:tgtEl>
                                          <p:spTgt spid="19457"/>
                                        </p:tgtEl>
                                        <p:attrNameLst>
                                          <p:attrName>xshear</p:attrName>
                                        </p:attrNameLst>
                                      </p:cBhvr>
                                    </p:anim>
                                    <p:animScale>
                                      <p:cBhvr>
                                        <p:cTn id="25" dur="200" decel="100000" autoRev="1" fill="hold">
                                          <p:stCondLst>
                                            <p:cond delay="600"/>
                                          </p:stCondLst>
                                        </p:cTn>
                                        <p:tgtEl>
                                          <p:spTgt spid="19457"/>
                                        </p:tgtEl>
                                      </p:cBhvr>
                                      <p:from x="100000" y="100000"/>
                                      <p:to x="80000" y="100000"/>
                                    </p:animScale>
                                    <p:anim by="(#ppt_h/3+#ppt_w*0.1)" calcmode="lin" valueType="num">
                                      <p:cBhvr additive="sum">
                                        <p:cTn id="26" dur="200" decel="100000" autoRev="1" fill="hold">
                                          <p:stCondLst>
                                            <p:cond delay="600"/>
                                          </p:stCondLst>
                                        </p:cTn>
                                        <p:tgtEl>
                                          <p:spTgt spid="1945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1752600" y="609600"/>
            <a:ext cx="5638800" cy="2554545"/>
          </a:xfrm>
          <a:prstGeom prst="rect">
            <a:avLst/>
          </a:prstGeom>
          <a:solidFill>
            <a:srgbClr val="FFFFCC"/>
          </a:solidFill>
          <a:ln w="76200">
            <a:solidFill>
              <a:srgbClr val="760076"/>
            </a:solidFill>
          </a:ln>
          <a:scene3d>
            <a:camera prst="orthographicFront"/>
            <a:lightRig rig="threePt" dir="t"/>
          </a:scene3d>
          <a:sp3d>
            <a:bevel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760076"/>
                </a:solidFill>
                <a:latin typeface="Imprint MT Shadow" charset="0"/>
              </a:rPr>
              <a:t>Take the challenge.  Use God</a:t>
            </a:r>
            <a:r>
              <a:rPr lang="ja-JP" altLang="en-US" sz="3200" b="1">
                <a:solidFill>
                  <a:srgbClr val="760076"/>
                </a:solidFill>
                <a:latin typeface="Imprint MT Shadow" charset="0"/>
              </a:rPr>
              <a:t>’</a:t>
            </a:r>
            <a:r>
              <a:rPr lang="en-US" sz="3200" b="1">
                <a:solidFill>
                  <a:srgbClr val="760076"/>
                </a:solidFill>
                <a:latin typeface="Imprint MT Shadow" charset="0"/>
              </a:rPr>
              <a:t>s Word as it was intended—as a means of supplying the answers to every need in every life.  These answers must be shared.</a:t>
            </a:r>
          </a:p>
        </p:txBody>
      </p:sp>
      <p:sp>
        <p:nvSpPr>
          <p:cNvPr id="5" name="Rectangle 4"/>
          <p:cNvSpPr/>
          <p:nvPr/>
        </p:nvSpPr>
        <p:spPr>
          <a:xfrm>
            <a:off x="609600" y="3810000"/>
            <a:ext cx="7924800" cy="2554545"/>
          </a:xfrm>
          <a:prstGeom prst="rect">
            <a:avLst/>
          </a:prstGeom>
          <a:solidFill>
            <a:srgbClr val="760076"/>
          </a:solidFill>
          <a:ln w="76200">
            <a:solidFill>
              <a:srgbClr val="FFFFCC"/>
            </a:solidFill>
          </a:ln>
          <a:scene3d>
            <a:camera prst="orthographicFront"/>
            <a:lightRig rig="threePt" dir="t"/>
          </a:scene3d>
          <a:sp3d>
            <a:bevelT/>
          </a:sp3d>
        </p:spPr>
        <p:txBody>
          <a:bodyPr>
            <a:spAutoFit/>
          </a:bodyPr>
          <a:lstStyle/>
          <a:p>
            <a:pPr algn="ctr">
              <a:defRPr/>
            </a:pPr>
            <a:r>
              <a:rPr lang="en-US" sz="3200" b="1" dirty="0">
                <a:solidFill>
                  <a:srgbClr val="FFFFCC"/>
                </a:solidFill>
                <a:latin typeface="Imprint MT Shadow" pitchFamily="82" charset="0"/>
                <a:ea typeface="+mn-ea"/>
                <a:cs typeface="+mn-cs"/>
              </a:rPr>
              <a:t>The beauty of this sharing is that when you share with others, you find the answers to your needs. You will grow and mature and be ready to meet every attack of the enemy.  Your church will grow too.</a:t>
            </a:r>
            <a:endParaRPr lang="en-US" sz="3200" dirty="0">
              <a:solidFill>
                <a:srgbClr val="FFFFCC"/>
              </a:solidFill>
              <a:latin typeface="Imprint MT Shadow" pitchFamily="82" charset="0"/>
              <a:ea typeface="+mn-ea"/>
              <a:cs typeface="+mn-cs"/>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381000" y="457200"/>
            <a:ext cx="3886200" cy="3046988"/>
          </a:xfrm>
          <a:prstGeom prst="rect">
            <a:avLst/>
          </a:prstGeom>
          <a:solidFill>
            <a:srgbClr val="006699"/>
          </a:solidFill>
          <a:ln w="76200">
            <a:solidFill>
              <a:srgbClr val="EDC727"/>
            </a:solidFill>
          </a:ln>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cs typeface="+mn-cs"/>
              </a:rPr>
              <a:t>What a bonus!  Do not allow anything to stop you from moving on with Sunday school.  Start today.</a:t>
            </a:r>
            <a:endParaRPr lang="en-US" sz="3200" b="1" dirty="0">
              <a:solidFill>
                <a:srgbClr val="EDC727"/>
              </a:solidFill>
              <a:latin typeface="Imprint MT Shadow" pitchFamily="82" charset="0"/>
              <a:ea typeface="+mn-ea"/>
              <a:cs typeface="+mn-cs"/>
            </a:endParaRPr>
          </a:p>
        </p:txBody>
      </p:sp>
      <p:sp>
        <p:nvSpPr>
          <p:cNvPr id="5" name="Rectangle 4"/>
          <p:cNvSpPr/>
          <p:nvPr/>
        </p:nvSpPr>
        <p:spPr>
          <a:xfrm>
            <a:off x="4800600" y="3505200"/>
            <a:ext cx="3962400" cy="2862322"/>
          </a:xfrm>
          <a:prstGeom prst="rect">
            <a:avLst/>
          </a:prstGeom>
          <a:solidFill>
            <a:srgbClr val="EDC727"/>
          </a:solidFill>
          <a:ln w="76200">
            <a:solidFill>
              <a:srgbClr val="006699"/>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3600" b="1" i="1">
                <a:solidFill>
                  <a:srgbClr val="006699"/>
                </a:solidFill>
                <a:latin typeface="Imprint MT Shadow" charset="0"/>
              </a:rPr>
              <a:t>“</a:t>
            </a:r>
            <a:r>
              <a:rPr lang="en-US" sz="3600" b="1" i="1">
                <a:solidFill>
                  <a:srgbClr val="006699"/>
                </a:solidFill>
                <a:latin typeface="Imprint MT Shadow" charset="0"/>
              </a:rPr>
              <a:t>I can do </a:t>
            </a:r>
            <a:r>
              <a:rPr lang="en-US" sz="3600" b="1" i="1" u="sng">
                <a:solidFill>
                  <a:srgbClr val="006699"/>
                </a:solidFill>
                <a:latin typeface="Imprint MT Shadow" charset="0"/>
              </a:rPr>
              <a:t>all things </a:t>
            </a:r>
            <a:r>
              <a:rPr lang="en-US" sz="3600" b="1" i="1">
                <a:solidFill>
                  <a:srgbClr val="006699"/>
                </a:solidFill>
                <a:latin typeface="Imprint MT Shadow" charset="0"/>
              </a:rPr>
              <a:t>through Christ which strengtheneth me!</a:t>
            </a:r>
            <a:r>
              <a:rPr lang="ja-JP" altLang="en-US" sz="3600" b="1" i="1">
                <a:solidFill>
                  <a:srgbClr val="006699"/>
                </a:solidFill>
                <a:latin typeface="Imprint MT Shadow" charset="0"/>
              </a:rPr>
              <a:t>”</a:t>
            </a:r>
            <a:r>
              <a:rPr lang="en-US" sz="3600" b="1" i="1">
                <a:solidFill>
                  <a:srgbClr val="006699"/>
                </a:solidFill>
                <a:latin typeface="Imprint MT Shadow" charset="0"/>
              </a:rPr>
              <a:t> Philippians 4:13</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099" name="Rectangle 3"/>
          <p:cNvSpPr>
            <a:spLocks noChangeArrowheads="1"/>
          </p:cNvSpPr>
          <p:nvPr/>
        </p:nvSpPr>
        <p:spPr bwMode="auto">
          <a:xfrm>
            <a:off x="1143000" y="1575390"/>
            <a:ext cx="6781800" cy="4154984"/>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400" b="1" i="1">
                <a:solidFill>
                  <a:srgbClr val="760076"/>
                </a:solidFill>
                <a:latin typeface="Imprint MT Shadow" pitchFamily="82" charset="0"/>
                <a:ea typeface="Times New Roman" pitchFamily="18" charset="0"/>
                <a:cs typeface="Times New Roman" pitchFamily="18" charset="0"/>
              </a:rPr>
              <a:t>“If any of you lack wisdom, let him ask of God, that giveth to all men liberally, and upbraideth not; and it shall be given him”</a:t>
            </a:r>
            <a:endParaRPr lang="en-US" sz="4400" b="1">
              <a:solidFill>
                <a:srgbClr val="760076"/>
              </a:solidFill>
              <a:latin typeface="Imprint MT Shadow" pitchFamily="82" charset="0"/>
              <a:ea typeface="+mn-ea"/>
              <a:cs typeface="+mn-cs"/>
            </a:endParaRPr>
          </a:p>
          <a:p>
            <a:pPr algn="ctr" eaLnBrk="0" hangingPunct="0">
              <a:defRPr/>
            </a:pPr>
            <a:r>
              <a:rPr lang="en-US" sz="4400" b="1">
                <a:solidFill>
                  <a:srgbClr val="760076"/>
                </a:solidFill>
                <a:latin typeface="Imprint MT Shadow" pitchFamily="82" charset="0"/>
                <a:ea typeface="Times New Roman" pitchFamily="18" charset="0"/>
                <a:cs typeface="Times New Roman" pitchFamily="18" charset="0"/>
              </a:rPr>
              <a:t>(James 1:5).</a:t>
            </a:r>
            <a:endParaRPr lang="en-US" sz="4400" b="1">
              <a:solidFill>
                <a:srgbClr val="760076"/>
              </a:solidFill>
              <a:latin typeface="Imprint MT Shadow" pitchFamily="82" charset="0"/>
              <a:ea typeface="+mn-ea"/>
              <a:cs typeface="+mn-cs"/>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 calcmode="lin" valueType="num">
                                      <p:cBhvr>
                                        <p:cTn id="7" dur="1000" fill="hold"/>
                                        <p:tgtEl>
                                          <p:spTgt spid="4099"/>
                                        </p:tgtEl>
                                        <p:attrNameLst>
                                          <p:attrName>ppt_w</p:attrName>
                                        </p:attrNameLst>
                                      </p:cBhvr>
                                      <p:tavLst>
                                        <p:tav tm="0">
                                          <p:val>
                                            <p:strVal val="#ppt_w+.3"/>
                                          </p:val>
                                        </p:tav>
                                        <p:tav tm="100000">
                                          <p:val>
                                            <p:strVal val="#ppt_w"/>
                                          </p:val>
                                        </p:tav>
                                      </p:tavLst>
                                    </p:anim>
                                    <p:anim calcmode="lin" valueType="num">
                                      <p:cBhvr>
                                        <p:cTn id="8" dur="1000" fill="hold"/>
                                        <p:tgtEl>
                                          <p:spTgt spid="4099"/>
                                        </p:tgtEl>
                                        <p:attrNameLst>
                                          <p:attrName>ppt_h</p:attrName>
                                        </p:attrNameLst>
                                      </p:cBhvr>
                                      <p:tavLst>
                                        <p:tav tm="0">
                                          <p:val>
                                            <p:strVal val="#ppt_h"/>
                                          </p:val>
                                        </p:tav>
                                        <p:tav tm="100000">
                                          <p:val>
                                            <p:strVal val="#ppt_h"/>
                                          </p:val>
                                        </p:tav>
                                      </p:tavLst>
                                    </p:anim>
                                    <p:animEffect transition="in" filter="fade">
                                      <p:cBhvr>
                                        <p:cTn id="9" dur="1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2743200" y="3811012"/>
            <a:ext cx="6400800" cy="304698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6699"/>
                </a:solidFill>
                <a:latin typeface="Imprint MT Shadow" pitchFamily="82" charset="0"/>
                <a:ea typeface="+mn-ea"/>
                <a:cs typeface="+mn-cs"/>
              </a:rPr>
              <a:t>We cannot allow anything to stop us from reaching out to all ages of people by sharing the love of God and His Word with hungry souls.  If we work together, with God’s help, we can do it.</a:t>
            </a:r>
          </a:p>
        </p:txBody>
      </p:sp>
      <p:pic>
        <p:nvPicPr>
          <p:cNvPr id="5123" name="Picture 3" descr="C:\Users\Candra Poitras\Pictures\lost_soul_001[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8193"/>
            <a:ext cx="5410200" cy="3800667"/>
          </a:xfrm>
          <a:prstGeom prst="rect">
            <a:avLst/>
          </a:prstGeom>
          <a:ln>
            <a:noFill/>
          </a:ln>
          <a:effectLst>
            <a:softEdge rad="112500"/>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Scale>
                                      <p:cBhvr>
                                        <p:cTn id="7" dur="1000" decel="50000" fill="hold">
                                          <p:stCondLst>
                                            <p:cond delay="0"/>
                                          </p:stCondLst>
                                        </p:cTn>
                                        <p:tgtEl>
                                          <p:spTgt spid="51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123"/>
                                        </p:tgtEl>
                                        <p:attrNameLst>
                                          <p:attrName>ppt_x</p:attrName>
                                          <p:attrName>ppt_y</p:attrName>
                                        </p:attrNameLst>
                                      </p:cBhvr>
                                    </p:animMotion>
                                    <p:animEffect transition="in" filter="fade">
                                      <p:cBhvr>
                                        <p:cTn id="9" dur="1000"/>
                                        <p:tgtEl>
                                          <p:spTgt spid="512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Scale>
                                      <p:cBhvr>
                                        <p:cTn id="14"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4"/>
                                        </p:tgtEl>
                                        <p:attrNameLst>
                                          <p:attrName>ppt_x</p:attrName>
                                          <p:attrName>ppt_y</p:attrName>
                                        </p:attrNameLst>
                                      </p:cBhvr>
                                    </p:animMotion>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0" y="1524000"/>
            <a:ext cx="6324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6699"/>
                </a:solidFill>
                <a:latin typeface="Imprint MT Shadow" pitchFamily="82" charset="0"/>
                <a:ea typeface="+mn-ea"/>
                <a:cs typeface="+mn-cs"/>
              </a:rPr>
              <a:t>Sit down and write out some specific goals you have in mind for the growth of your church. </a:t>
            </a:r>
          </a:p>
        </p:txBody>
      </p:sp>
      <p:sp>
        <p:nvSpPr>
          <p:cNvPr id="5" name="Rectangle 4"/>
          <p:cNvSpPr/>
          <p:nvPr/>
        </p:nvSpPr>
        <p:spPr>
          <a:xfrm>
            <a:off x="2819400" y="3200400"/>
            <a:ext cx="3771364"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cs typeface="+mn-cs"/>
              </a:rPr>
              <a:t>Consider the size and needs of your present church.</a:t>
            </a:r>
          </a:p>
        </p:txBody>
      </p:sp>
      <p:sp>
        <p:nvSpPr>
          <p:cNvPr id="6" name="Rectangle 5"/>
          <p:cNvSpPr/>
          <p:nvPr/>
        </p:nvSpPr>
        <p:spPr>
          <a:xfrm>
            <a:off x="4114800" y="5029200"/>
            <a:ext cx="4800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cs typeface="+mn-cs"/>
              </a:rPr>
              <a:t>Also look to the future and your hopes and dreams of what God will do. </a:t>
            </a: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152400" y="152400"/>
            <a:ext cx="47244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A.If there are only a few children in your church, begin with two classes—one for those not schooling yet and one for the older children who are able to read and write.</a:t>
            </a:r>
          </a:p>
        </p:txBody>
      </p:sp>
      <p:pic>
        <p:nvPicPr>
          <p:cNvPr id="1026" name="Picture 2" descr="C:\Users\Candra Poitras\Pictures\school_kids[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21275950">
            <a:off x="5301252" y="2075187"/>
            <a:ext cx="3733800" cy="2491139"/>
          </a:xfrm>
          <a:prstGeom prst="rect">
            <a:avLst/>
          </a:prstGeom>
          <a:ln>
            <a:noFill/>
          </a:ln>
          <a:effectLst>
            <a:softEdge rad="112500"/>
          </a:effectLst>
        </p:spPr>
      </p:pic>
      <p:pic>
        <p:nvPicPr>
          <p:cNvPr id="7171" name="Picture 3" descr="C:\Users\Candra Poitras\Pictures\cute_kids_cute_play-1920x1200[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388223">
            <a:off x="3561777" y="4041886"/>
            <a:ext cx="4145280" cy="2590800"/>
          </a:xfrm>
          <a:prstGeom prst="rect">
            <a:avLst/>
          </a:prstGeom>
          <a:ln>
            <a:noFill/>
          </a:ln>
          <a:effectLst>
            <a:softEdge rad="112500"/>
          </a:effectLst>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27649" name="Rectangle 1"/>
          <p:cNvSpPr>
            <a:spLocks noChangeArrowheads="1"/>
          </p:cNvSpPr>
          <p:nvPr/>
        </p:nvSpPr>
        <p:spPr bwMode="auto">
          <a:xfrm>
            <a:off x="152400" y="152400"/>
            <a:ext cx="723900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228600"/>
            <a:r>
              <a:rPr lang="en-US" sz="3200" b="1">
                <a:solidFill>
                  <a:srgbClr val="006699"/>
                </a:solidFill>
                <a:latin typeface="Imprint MT Shadow" charset="0"/>
                <a:cs typeface="Times New Roman" charset="0"/>
              </a:rPr>
              <a:t>B.Do not forget the needs of the more mature age groups.  You will definitely need:</a:t>
            </a:r>
            <a:endParaRPr lang="en-US" sz="3200" b="1">
              <a:solidFill>
                <a:srgbClr val="006699"/>
              </a:solidFill>
              <a:latin typeface="Imprint MT Shadow" charset="0"/>
            </a:endParaRPr>
          </a:p>
          <a:p>
            <a:pPr lvl="1" indent="228600" eaLnBrk="0" hangingPunct="0">
              <a:buFont typeface="Times New Roman" charset="0"/>
              <a:buAutoNum type="arabicPeriod"/>
            </a:pPr>
            <a:r>
              <a:rPr lang="en-US" sz="3200" b="1">
                <a:solidFill>
                  <a:srgbClr val="FFFFCC"/>
                </a:solidFill>
                <a:latin typeface="Imprint MT Shadow" charset="0"/>
                <a:ea typeface="Times" charset="0"/>
                <a:cs typeface="Times New Roman" charset="0"/>
              </a:rPr>
              <a:t>A New Convert</a:t>
            </a:r>
            <a:r>
              <a:rPr lang="ja-JP" altLang="en-US" sz="3200" b="1">
                <a:solidFill>
                  <a:srgbClr val="FFFFCC"/>
                </a:solidFill>
                <a:latin typeface="Imprint MT Shadow" charset="0"/>
                <a:ea typeface="Times" charset="0"/>
                <a:cs typeface="Times New Roman" charset="0"/>
              </a:rPr>
              <a:t>’</a:t>
            </a:r>
            <a:r>
              <a:rPr lang="en-US" sz="3200" b="1">
                <a:solidFill>
                  <a:srgbClr val="FFFFCC"/>
                </a:solidFill>
                <a:latin typeface="Imprint MT Shadow" charset="0"/>
                <a:ea typeface="Times" charset="0"/>
                <a:cs typeface="Times New Roman" charset="0"/>
              </a:rPr>
              <a:t>s Class</a:t>
            </a:r>
          </a:p>
          <a:p>
            <a:pPr lvl="1" indent="228600" eaLnBrk="0" hangingPunct="0">
              <a:buFont typeface="Times New Roman" charset="0"/>
              <a:buAutoNum type="arabicPeriod"/>
            </a:pPr>
            <a:r>
              <a:rPr lang="en-US" sz="3200" b="1">
                <a:solidFill>
                  <a:srgbClr val="760076"/>
                </a:solidFill>
                <a:latin typeface="Imprint MT Shadow" charset="0"/>
                <a:ea typeface="Times" charset="0"/>
                <a:cs typeface="Times New Roman" charset="0"/>
              </a:rPr>
              <a:t>Youth and/or Young Married Class (depending on the needs of the people in your church).</a:t>
            </a:r>
            <a:r>
              <a:rPr lang="en-US" sz="3200" b="1">
                <a:solidFill>
                  <a:srgbClr val="760076"/>
                </a:solidFill>
                <a:latin typeface="Imprint MT Shadow" charset="0"/>
              </a:rPr>
              <a:t> </a:t>
            </a:r>
          </a:p>
        </p:txBody>
      </p:sp>
      <p:sp>
        <p:nvSpPr>
          <p:cNvPr id="27650" name="Rectangle 2"/>
          <p:cNvSpPr>
            <a:spLocks noChangeArrowheads="1"/>
          </p:cNvSpPr>
          <p:nvPr/>
        </p:nvSpPr>
        <p:spPr bwMode="auto">
          <a:xfrm>
            <a:off x="3505200" y="4495800"/>
            <a:ext cx="5408753" cy="2062103"/>
          </a:xfrm>
          <a:prstGeom prst="rect">
            <a:avLst/>
          </a:prstGeom>
          <a:solidFill>
            <a:srgbClr val="760076"/>
          </a:solidFill>
          <a:ln w="76200">
            <a:solidFill>
              <a:srgbClr val="006699"/>
            </a:solidFill>
            <a:miter lim="800000"/>
            <a:headEnd/>
            <a:tailEnd/>
          </a:ln>
          <a:effectLst/>
          <a:scene3d>
            <a:camera prst="orthographicFront"/>
            <a:lightRig rig="threePt" dir="t"/>
          </a:scene3d>
          <a:sp3d>
            <a:bevelT/>
          </a:sp3d>
        </p:spPr>
        <p:txBody>
          <a:bodyPr anchor="ctr">
            <a:spAutoFit/>
          </a:bodyPr>
          <a:lstStyle/>
          <a:p>
            <a:pPr>
              <a:defRPr/>
            </a:pPr>
            <a:r>
              <a:rPr lang="en-US" sz="3200" b="1" dirty="0" err="1">
                <a:solidFill>
                  <a:srgbClr val="FFFFCC"/>
                </a:solidFill>
                <a:latin typeface="Imprint MT Shadow" pitchFamily="82" charset="0"/>
                <a:ea typeface="Times" charset="0"/>
                <a:cs typeface="Times New Roman" pitchFamily="18" charset="0"/>
              </a:rPr>
              <a:t>C.The</a:t>
            </a:r>
            <a:r>
              <a:rPr lang="en-US" sz="3200" b="1" dirty="0">
                <a:solidFill>
                  <a:srgbClr val="FFFFCC"/>
                </a:solidFill>
                <a:latin typeface="Imprint MT Shadow" pitchFamily="82" charset="0"/>
                <a:ea typeface="Times" charset="0"/>
                <a:cs typeface="Times New Roman" pitchFamily="18" charset="0"/>
              </a:rPr>
              <a:t> regular adult Sunday school class should be taught to any who do not fit into the above two categories.</a:t>
            </a:r>
            <a:endParaRPr lang="en-US" sz="3200" b="1" dirty="0">
              <a:solidFill>
                <a:srgbClr val="FFFFCC"/>
              </a:solidFill>
              <a:latin typeface="Imprint MT Shadow" pitchFamily="82" charset="0"/>
              <a:ea typeface="+mn-ea"/>
              <a:cs typeface="Arial" pitchFamily="34" charset="0"/>
            </a:endParaRPr>
          </a:p>
        </p:txBody>
      </p:sp>
    </p:spTree>
  </p:cSld>
  <p:clrMapOvr>
    <a:masterClrMapping/>
  </p:clrMapOvr>
  <p:transition xmlns:p14="http://schemas.microsoft.com/office/powerpoint/2010/main">
    <p:wip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27649">
                                            <p:txEl>
                                              <p:pRg st="0" end="0"/>
                                            </p:txEl>
                                          </p:spTgt>
                                        </p:tgtEl>
                                        <p:attrNameLst>
                                          <p:attrName>style.visibility</p:attrName>
                                        </p:attrNameLst>
                                      </p:cBhvr>
                                      <p:to>
                                        <p:strVal val="visible"/>
                                      </p:to>
                                    </p:set>
                                    <p:anim calcmode="lin" valueType="num">
                                      <p:cBhvr>
                                        <p:cTn id="7" dur="500" fill="hold"/>
                                        <p:tgtEl>
                                          <p:spTgt spid="2764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764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764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764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27649">
                                            <p:txEl>
                                              <p:pRg st="1" end="1"/>
                                            </p:txEl>
                                          </p:spTgt>
                                        </p:tgtEl>
                                        <p:attrNameLst>
                                          <p:attrName>style.visibility</p:attrName>
                                        </p:attrNameLst>
                                      </p:cBhvr>
                                      <p:to>
                                        <p:strVal val="visible"/>
                                      </p:to>
                                    </p:set>
                                    <p:anim calcmode="lin" valueType="num">
                                      <p:cBhvr>
                                        <p:cTn id="15" dur="500" fill="hold"/>
                                        <p:tgtEl>
                                          <p:spTgt spid="2764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2764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2764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2764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27649">
                                            <p:txEl>
                                              <p:pRg st="2" end="2"/>
                                            </p:txEl>
                                          </p:spTgt>
                                        </p:tgtEl>
                                        <p:attrNameLst>
                                          <p:attrName>style.visibility</p:attrName>
                                        </p:attrNameLst>
                                      </p:cBhvr>
                                      <p:to>
                                        <p:strVal val="visible"/>
                                      </p:to>
                                    </p:set>
                                    <p:anim calcmode="lin" valueType="num">
                                      <p:cBhvr>
                                        <p:cTn id="23" dur="500" fill="hold"/>
                                        <p:tgtEl>
                                          <p:spTgt spid="2764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2764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2764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2764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nodeType="clickEffect">
                                  <p:stCondLst>
                                    <p:cond delay="0"/>
                                  </p:stCondLst>
                                  <p:childTnLst>
                                    <p:set>
                                      <p:cBhvr>
                                        <p:cTn id="30" dur="1" fill="hold">
                                          <p:stCondLst>
                                            <p:cond delay="0"/>
                                          </p:stCondLst>
                                        </p:cTn>
                                        <p:tgtEl>
                                          <p:spTgt spid="27650"/>
                                        </p:tgtEl>
                                        <p:attrNameLst>
                                          <p:attrName>style.visibility</p:attrName>
                                        </p:attrNameLst>
                                      </p:cBhvr>
                                      <p:to>
                                        <p:strVal val="visible"/>
                                      </p:to>
                                    </p:set>
                                    <p:anim calcmode="lin" valueType="num">
                                      <p:cBhvr>
                                        <p:cTn id="31" dur="500" fill="hold"/>
                                        <p:tgtEl>
                                          <p:spTgt spid="27650"/>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27650"/>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27650"/>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276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152400" y="152400"/>
            <a:ext cx="5562600" cy="1569660"/>
          </a:xfrm>
          <a:prstGeom prst="rect">
            <a:avLst/>
          </a:prstGeom>
          <a:solidFill>
            <a:srgbClr val="D24E04"/>
          </a:solidFill>
          <a:ln w="76200">
            <a:solidFill>
              <a:srgbClr val="EDC727"/>
            </a:solidFill>
          </a:ln>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cs typeface="+mn-cs"/>
              </a:rPr>
              <a:t>There are definite requirements for all Sunday school teachers.</a:t>
            </a:r>
            <a:endParaRPr lang="en-US" sz="3200" b="1" dirty="0">
              <a:solidFill>
                <a:srgbClr val="EDC727"/>
              </a:solidFill>
              <a:latin typeface="Imprint MT Shadow" pitchFamily="82" charset="0"/>
              <a:ea typeface="+mn-ea"/>
              <a:cs typeface="+mn-cs"/>
            </a:endParaRPr>
          </a:p>
        </p:txBody>
      </p:sp>
      <p:sp>
        <p:nvSpPr>
          <p:cNvPr id="5" name="Rectangle 4"/>
          <p:cNvSpPr/>
          <p:nvPr/>
        </p:nvSpPr>
        <p:spPr>
          <a:xfrm>
            <a:off x="2133600" y="2057400"/>
            <a:ext cx="5257800" cy="2062103"/>
          </a:xfrm>
          <a:prstGeom prst="rect">
            <a:avLst/>
          </a:prstGeom>
          <a:solidFill>
            <a:srgbClr val="EDC727"/>
          </a:solidFill>
          <a:ln w="76200">
            <a:solidFill>
              <a:srgbClr val="D24E04"/>
            </a:solidFill>
          </a:ln>
          <a:scene3d>
            <a:camera prst="orthographicFront"/>
            <a:lightRig rig="threePt" dir="t"/>
          </a:scene3d>
          <a:sp3d>
            <a:bevelT w="152400" h="50800" prst="softRound"/>
          </a:sp3d>
        </p:spPr>
        <p:txBody>
          <a:bodyPr>
            <a:spAutoFit/>
          </a:bodyPr>
          <a:lstStyle/>
          <a:p>
            <a:pPr algn="ctr">
              <a:defRPr/>
            </a:pPr>
            <a:r>
              <a:rPr lang="en-US" sz="3200" b="1" dirty="0">
                <a:solidFill>
                  <a:srgbClr val="D24E04"/>
                </a:solidFill>
                <a:latin typeface="Imprint MT Shadow" pitchFamily="82" charset="0"/>
                <a:ea typeface="+mn-ea"/>
                <a:cs typeface="+mn-cs"/>
              </a:rPr>
              <a:t>Do not get in a hurry and choose people who are not proven faithful, God-fearing members.</a:t>
            </a:r>
            <a:endParaRPr lang="en-US" sz="3200" b="1" dirty="0">
              <a:solidFill>
                <a:srgbClr val="D24E04"/>
              </a:solidFill>
              <a:latin typeface="Imprint MT Shadow" pitchFamily="82" charset="0"/>
              <a:ea typeface="+mn-ea"/>
              <a:cs typeface="+mn-cs"/>
            </a:endParaRPr>
          </a:p>
        </p:txBody>
      </p:sp>
      <p:sp>
        <p:nvSpPr>
          <p:cNvPr id="6" name="Rectangle 5"/>
          <p:cNvSpPr/>
          <p:nvPr/>
        </p:nvSpPr>
        <p:spPr>
          <a:xfrm>
            <a:off x="4038600" y="4495800"/>
            <a:ext cx="4800600" cy="2062103"/>
          </a:xfrm>
          <a:prstGeom prst="rect">
            <a:avLst/>
          </a:prstGeom>
          <a:solidFill>
            <a:srgbClr val="D24E04"/>
          </a:solidFill>
          <a:ln w="76200">
            <a:solidFill>
              <a:srgbClr val="EDC727"/>
            </a:solidFill>
          </a:ln>
          <a:scene3d>
            <a:camera prst="orthographicFront"/>
            <a:lightRig rig="threePt" dir="t"/>
          </a:scene3d>
          <a:sp3d>
            <a:bevelT w="152400" h="50800" prst="softRound"/>
          </a:sp3d>
        </p:spPr>
        <p:txBody>
          <a:bodyPr>
            <a:spAutoFit/>
          </a:bodyPr>
          <a:lstStyle/>
          <a:p>
            <a:pPr algn="ctr">
              <a:defRPr/>
            </a:pPr>
            <a:r>
              <a:rPr lang="en-US" sz="3200" b="1" dirty="0">
                <a:solidFill>
                  <a:srgbClr val="EDC727"/>
                </a:solidFill>
                <a:latin typeface="Imprint MT Shadow" pitchFamily="82" charset="0"/>
                <a:ea typeface="+mn-ea"/>
                <a:cs typeface="+mn-cs"/>
              </a:rPr>
              <a:t>Take your time and know their love for God before you choose them as teachers.</a:t>
            </a:r>
            <a:endParaRPr lang="en-US" sz="3200" b="1" dirty="0">
              <a:solidFill>
                <a:srgbClr val="EDC727"/>
              </a:solidFill>
              <a:latin typeface="Imprint MT Shadow" pitchFamily="82" charset="0"/>
              <a:ea typeface="+mn-ea"/>
              <a:cs typeface="+mn-cs"/>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from="(-#ppt_w/2)" to="(#ppt_x)" calcmode="lin" valueType="num">
                                      <p:cBhvr>
                                        <p:cTn id="23" dur="600" fill="hold">
                                          <p:stCondLst>
                                            <p:cond delay="0"/>
                                          </p:stCondLst>
                                        </p:cTn>
                                        <p:tgtEl>
                                          <p:spTgt spid="6"/>
                                        </p:tgtEl>
                                        <p:attrNameLst>
                                          <p:attrName>ppt_x</p:attrName>
                                        </p:attrNameLst>
                                      </p:cBhvr>
                                    </p:anim>
                                    <p:anim from="0" to="-1.0" calcmode="lin" valueType="num">
                                      <p:cBhvr>
                                        <p:cTn id="24" dur="200" decel="50000" autoRev="1" fill="hold">
                                          <p:stCondLst>
                                            <p:cond delay="600"/>
                                          </p:stCondLst>
                                        </p:cTn>
                                        <p:tgtEl>
                                          <p:spTgt spid="6"/>
                                        </p:tgtEl>
                                        <p:attrNameLst>
                                          <p:attrName>xshear</p:attrName>
                                        </p:attrNameLst>
                                      </p:cBhvr>
                                    </p:anim>
                                    <p:animScale>
                                      <p:cBhvr>
                                        <p:cTn id="25" dur="200" decel="100000" autoRev="1" fill="hold">
                                          <p:stCondLst>
                                            <p:cond delay="600"/>
                                          </p:stCondLst>
                                        </p:cTn>
                                        <p:tgtEl>
                                          <p:spTgt spid="6"/>
                                        </p:tgtEl>
                                      </p:cBhvr>
                                      <p:from x="100000" y="100000"/>
                                      <p:to x="80000" y="100000"/>
                                    </p:animScale>
                                    <p:anim by="(#ppt_h/3+#ppt_w*0.1)" calcmode="lin" valueType="num">
                                      <p:cBhvr additive="sum">
                                        <p:cTn id="26"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0" y="228600"/>
            <a:ext cx="7391400" cy="2062103"/>
          </a:xfrm>
          <a:prstGeom prst="rect">
            <a:avLst/>
          </a:prstGeom>
        </p:spPr>
        <p:txBody>
          <a:bodyPr>
            <a:spAutoFit/>
            <a:scene3d>
              <a:camera prst="orthographicFront"/>
              <a:lightRig rig="threePt" dir="t"/>
            </a:scene3d>
            <a:sp3d extrusionH="57150">
              <a:bevelT w="38100" h="38100"/>
            </a:sp3d>
          </a:bodyPr>
          <a:lstStyle/>
          <a:p>
            <a:pPr>
              <a:defRPr/>
            </a:pPr>
            <a:r>
              <a:rPr lang="en-US" sz="3200" b="1" dirty="0" err="1">
                <a:solidFill>
                  <a:srgbClr val="006699"/>
                </a:solidFill>
                <a:latin typeface="Imprint MT Shadow" pitchFamily="82" charset="0"/>
                <a:ea typeface="+mn-ea"/>
                <a:cs typeface="+mn-cs"/>
              </a:rPr>
              <a:t>A.They</a:t>
            </a:r>
            <a:r>
              <a:rPr lang="en-US" sz="3200" b="1" dirty="0">
                <a:solidFill>
                  <a:srgbClr val="006699"/>
                </a:solidFill>
                <a:latin typeface="Imprint MT Shadow" pitchFamily="82" charset="0"/>
                <a:ea typeface="+mn-ea"/>
                <a:cs typeface="+mn-cs"/>
              </a:rPr>
              <a:t> must be faithful, proven members of your congregation, who have obeyed the gospel (Acts 2:38) and who are living a life above reproach.</a:t>
            </a:r>
            <a:endParaRPr lang="en-US" sz="3200" b="1" dirty="0">
              <a:solidFill>
                <a:srgbClr val="006699"/>
              </a:solidFill>
              <a:latin typeface="Imprint MT Shadow" pitchFamily="82" charset="0"/>
              <a:ea typeface="+mn-ea"/>
              <a:cs typeface="+mn-cs"/>
            </a:endParaRPr>
          </a:p>
        </p:txBody>
      </p:sp>
      <p:sp>
        <p:nvSpPr>
          <p:cNvPr id="25601" name="Rectangle 1"/>
          <p:cNvSpPr>
            <a:spLocks noChangeArrowheads="1"/>
          </p:cNvSpPr>
          <p:nvPr/>
        </p:nvSpPr>
        <p:spPr bwMode="auto">
          <a:xfrm>
            <a:off x="533400" y="2362200"/>
            <a:ext cx="7086600" cy="156966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defRPr/>
            </a:pPr>
            <a:r>
              <a:rPr lang="en-US" sz="3200" b="1" dirty="0">
                <a:solidFill>
                  <a:srgbClr val="D24E04"/>
                </a:solidFill>
                <a:latin typeface="Imprint MT Shadow" pitchFamily="82" charset="0"/>
                <a:ea typeface="Times"/>
                <a:cs typeface="Times New Roman" pitchFamily="18" charset="0"/>
              </a:rPr>
              <a:t>B. They must be willing and eager to be used in the work of God. Teaching Sunday school is hard work.</a:t>
            </a:r>
            <a:endParaRPr lang="en-US" sz="3200" b="1" dirty="0">
              <a:solidFill>
                <a:srgbClr val="D24E04"/>
              </a:solidFill>
              <a:latin typeface="Imprint MT Shadow" pitchFamily="82" charset="0"/>
              <a:ea typeface="+mn-ea"/>
              <a:cs typeface="Arial" pitchFamily="34" charset="0"/>
            </a:endParaRPr>
          </a:p>
        </p:txBody>
      </p:sp>
      <p:sp>
        <p:nvSpPr>
          <p:cNvPr id="5" name="Rectangle 4"/>
          <p:cNvSpPr/>
          <p:nvPr/>
        </p:nvSpPr>
        <p:spPr>
          <a:xfrm>
            <a:off x="1066800" y="4038600"/>
            <a:ext cx="6781800" cy="1077218"/>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006699"/>
                </a:solidFill>
                <a:latin typeface="Imprint MT Shadow" pitchFamily="82" charset="0"/>
                <a:ea typeface="+mn-ea"/>
                <a:cs typeface="+mn-cs"/>
              </a:rPr>
              <a:t>C. They must be prayerful and careful with the souls placed in their charge.</a:t>
            </a:r>
            <a:endParaRPr lang="en-US" sz="3200" dirty="0">
              <a:solidFill>
                <a:srgbClr val="006699"/>
              </a:solidFill>
              <a:latin typeface="Imprint MT Shadow" pitchFamily="82" charset="0"/>
              <a:ea typeface="+mn-ea"/>
              <a:cs typeface="+mn-cs"/>
            </a:endParaRPr>
          </a:p>
        </p:txBody>
      </p:sp>
      <p:sp>
        <p:nvSpPr>
          <p:cNvPr id="6" name="Rectangle 5"/>
          <p:cNvSpPr/>
          <p:nvPr/>
        </p:nvSpPr>
        <p:spPr>
          <a:xfrm>
            <a:off x="1828800" y="5257800"/>
            <a:ext cx="7086600" cy="584775"/>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D24E04"/>
                </a:solidFill>
                <a:latin typeface="Imprint MT Shadow" pitchFamily="82" charset="0"/>
                <a:ea typeface="+mn-ea"/>
                <a:cs typeface="+mn-cs"/>
              </a:rPr>
              <a:t>D. They must be students of the Bible.</a:t>
            </a:r>
            <a:endParaRPr lang="en-US" sz="3200" b="1" dirty="0">
              <a:solidFill>
                <a:srgbClr val="D24E04"/>
              </a:solidFill>
              <a:latin typeface="Imprint MT Shadow" pitchFamily="82" charset="0"/>
              <a:ea typeface="+mn-ea"/>
              <a:cs typeface="+mn-cs"/>
            </a:endParaRPr>
          </a:p>
        </p:txBody>
      </p:sp>
      <p:sp>
        <p:nvSpPr>
          <p:cNvPr id="7" name="Rectangle 6"/>
          <p:cNvSpPr/>
          <p:nvPr/>
        </p:nvSpPr>
        <p:spPr>
          <a:xfrm>
            <a:off x="2997766" y="6019800"/>
            <a:ext cx="6146234" cy="584775"/>
          </a:xfrm>
          <a:prstGeom prst="rect">
            <a:avLst/>
          </a:prstGeom>
        </p:spPr>
        <p:txBody>
          <a:bodyPr wrap="none">
            <a:spAutoFit/>
            <a:scene3d>
              <a:camera prst="orthographicFront"/>
              <a:lightRig rig="threePt" dir="t"/>
            </a:scene3d>
            <a:sp3d extrusionH="57150">
              <a:bevelT w="38100" h="38100"/>
            </a:sp3d>
          </a:bodyPr>
          <a:lstStyle/>
          <a:p>
            <a:pPr>
              <a:defRPr/>
            </a:pPr>
            <a:r>
              <a:rPr lang="en-US" sz="3200" b="1" dirty="0">
                <a:solidFill>
                  <a:srgbClr val="006699"/>
                </a:solidFill>
                <a:latin typeface="Imprint MT Shadow" pitchFamily="82" charset="0"/>
                <a:ea typeface="+mn-ea"/>
                <a:cs typeface="+mn-cs"/>
              </a:rPr>
              <a:t>E. They must live a separated life. </a:t>
            </a:r>
            <a:endParaRPr lang="en-US" sz="3200" b="1" dirty="0">
              <a:solidFill>
                <a:srgbClr val="006699"/>
              </a:solidFill>
              <a:latin typeface="Imprint MT Shadow" pitchFamily="82" charset="0"/>
              <a:ea typeface="+mn-ea"/>
              <a:cs typeface="+mn-cs"/>
            </a:endParaRPr>
          </a:p>
        </p:txBody>
      </p:sp>
    </p:spTree>
  </p:cSld>
  <p:clrMapOvr>
    <a:masterClrMapping/>
  </p:clrMapOvr>
  <p:transition xmlns:p14="http://schemas.microsoft.com/office/powerpoint/2010/main">
    <p:wipe di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25601"/>
                                        </p:tgtEl>
                                        <p:attrNameLst>
                                          <p:attrName>style.visibility</p:attrName>
                                        </p:attrNameLst>
                                      </p:cBhvr>
                                      <p:to>
                                        <p:strVal val="visible"/>
                                      </p:to>
                                    </p:set>
                                    <p:animScale>
                                      <p:cBhvr>
                                        <p:cTn id="14" dur="1000" decel="50000" fill="hold">
                                          <p:stCondLst>
                                            <p:cond delay="0"/>
                                          </p:stCondLst>
                                        </p:cTn>
                                        <p:tgtEl>
                                          <p:spTgt spid="256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5601"/>
                                        </p:tgtEl>
                                        <p:attrNameLst>
                                          <p:attrName>ppt_x</p:attrName>
                                          <p:attrName>ppt_y</p:attrName>
                                        </p:attrNameLst>
                                      </p:cBhvr>
                                    </p:animMotion>
                                    <p:animEffect transition="in" filter="fade">
                                      <p:cBhvr>
                                        <p:cTn id="16" dur="1000"/>
                                        <p:tgtEl>
                                          <p:spTgt spid="2560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5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Scale>
                                      <p:cBhvr>
                                        <p:cTn id="2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6"/>
                                        </p:tgtEl>
                                        <p:attrNameLst>
                                          <p:attrName>ppt_x</p:attrName>
                                          <p:attrName>ppt_y</p:attrName>
                                        </p:attrNameLst>
                                      </p:cBhvr>
                                    </p:animMotion>
                                    <p:animEffect transition="in" filter="fade">
                                      <p:cBhvr>
                                        <p:cTn id="30" dur="1000"/>
                                        <p:tgtEl>
                                          <p:spTgt spid="6"/>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52"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Scale>
                                      <p:cBhvr>
                                        <p:cTn id="35"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7"/>
                                        </p:tgtEl>
                                        <p:attrNameLst>
                                          <p:attrName>ppt_x</p:attrName>
                                          <p:attrName>ppt_y</p:attrName>
                                        </p:attrNameLst>
                                      </p:cBhvr>
                                    </p:animMotion>
                                    <p:animEffect transition="in" filter="fade">
                                      <p:cBhvr>
                                        <p:cTn id="3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6: move on with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152400" y="152400"/>
            <a:ext cx="50292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cs typeface="+mn-cs"/>
              </a:rPr>
              <a:t>F. Sunday school teachers should be committed to winning souls to Christ.  This is the main purpose for Sunday school teachers. </a:t>
            </a:r>
            <a:endParaRPr lang="en-US" sz="3200" b="1" dirty="0">
              <a:solidFill>
                <a:srgbClr val="CE7908"/>
              </a:solidFill>
              <a:latin typeface="Imprint MT Shadow" pitchFamily="82" charset="0"/>
              <a:ea typeface="+mn-ea"/>
              <a:cs typeface="+mn-cs"/>
            </a:endParaRPr>
          </a:p>
        </p:txBody>
      </p:sp>
      <p:pic>
        <p:nvPicPr>
          <p:cNvPr id="24577" name="Picture 1" descr="C:\Users\Candra Poitras\Pictures\soul_winning_pic[1].jpg"/>
          <p:cNvPicPr>
            <a:picLocks noChangeAspect="1" noChangeArrowheads="1"/>
          </p:cNvPicPr>
          <p:nvPr/>
        </p:nvPicPr>
        <p:blipFill>
          <a:blip r:embed="rId3" cstate="print"/>
          <a:srcRect/>
          <a:stretch>
            <a:fillRect/>
          </a:stretch>
        </p:blipFill>
        <p:spPr bwMode="auto">
          <a:xfrm>
            <a:off x="3581400" y="2667000"/>
            <a:ext cx="5372100" cy="40259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wipe di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24577"/>
                                        </p:tgtEl>
                                        <p:attrNameLst>
                                          <p:attrName>style.visibility</p:attrName>
                                        </p:attrNameLst>
                                      </p:cBhvr>
                                      <p:to>
                                        <p:strVal val="visible"/>
                                      </p:to>
                                    </p:set>
                                    <p:animEffect transition="in" filter="strips(downLeft)">
                                      <p:cBhvr>
                                        <p:cTn id="12" dur="500"/>
                                        <p:tgtEl>
                                          <p:spTgt spid="245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293</TotalTime>
  <Words>971</Words>
  <Application>Microsoft Macintosh PowerPoint</Application>
  <PresentationFormat>On-screen Show (4:3)</PresentationFormat>
  <Paragraphs>61</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2012-12-05T20:28:09Z</dcterms:created>
  <dcterms:modified xsi:type="dcterms:W3CDTF">2018-02-16T21:36:27Z</dcterms:modified>
</cp:coreProperties>
</file>