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0076"/>
    <a:srgbClr val="0070A2"/>
    <a:srgbClr val="FFFFCC"/>
    <a:srgbClr val="D24E04"/>
    <a:srgbClr val="CE7908"/>
    <a:srgbClr val="EDC727"/>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69" d="100"/>
          <a:sy n="69" d="100"/>
        </p:scale>
        <p:origin x="-96" y="-2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07AA0483-994A-114B-91B8-5EDF54AF532E}" type="slidenum">
              <a:rPr lang="en-US"/>
              <a:pPr/>
              <a:t>‹#›</a:t>
            </a:fld>
            <a:endParaRPr lang="en-US"/>
          </a:p>
        </p:txBody>
      </p:sp>
    </p:spTree>
    <p:extLst>
      <p:ext uri="{BB962C8B-B14F-4D97-AF65-F5344CB8AC3E}">
        <p14:creationId xmlns:p14="http://schemas.microsoft.com/office/powerpoint/2010/main" val="854448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5834B70-50F0-BA48-9486-08220DB66CD5}" type="slidenum">
              <a:rPr lang="en-US"/>
              <a:pPr/>
              <a:t>‹#›</a:t>
            </a:fld>
            <a:endParaRPr lang="en-US"/>
          </a:p>
        </p:txBody>
      </p:sp>
    </p:spTree>
    <p:extLst>
      <p:ext uri="{BB962C8B-B14F-4D97-AF65-F5344CB8AC3E}">
        <p14:creationId xmlns:p14="http://schemas.microsoft.com/office/powerpoint/2010/main" val="2348356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0347EFC-20BD-D144-8EB1-EF7B083BABE5}" type="slidenum">
              <a:rPr lang="en-US"/>
              <a:pPr/>
              <a:t>‹#›</a:t>
            </a:fld>
            <a:endParaRPr lang="en-US"/>
          </a:p>
        </p:txBody>
      </p:sp>
    </p:spTree>
    <p:extLst>
      <p:ext uri="{BB962C8B-B14F-4D97-AF65-F5344CB8AC3E}">
        <p14:creationId xmlns:p14="http://schemas.microsoft.com/office/powerpoint/2010/main" val="4042154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017E2F1-4E81-E941-90E9-C2E7B9337518}" type="slidenum">
              <a:rPr lang="en-US"/>
              <a:pPr/>
              <a:t>‹#›</a:t>
            </a:fld>
            <a:endParaRPr lang="en-US"/>
          </a:p>
        </p:txBody>
      </p:sp>
    </p:spTree>
    <p:extLst>
      <p:ext uri="{BB962C8B-B14F-4D97-AF65-F5344CB8AC3E}">
        <p14:creationId xmlns:p14="http://schemas.microsoft.com/office/powerpoint/2010/main" val="30057861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C37FF53-B2C9-7D4D-AA7D-AD894B5221E7}" type="slidenum">
              <a:rPr lang="en-US"/>
              <a:pPr/>
              <a:t>‹#›</a:t>
            </a:fld>
            <a:endParaRPr lang="en-US"/>
          </a:p>
        </p:txBody>
      </p:sp>
    </p:spTree>
    <p:extLst>
      <p:ext uri="{BB962C8B-B14F-4D97-AF65-F5344CB8AC3E}">
        <p14:creationId xmlns:p14="http://schemas.microsoft.com/office/powerpoint/2010/main" val="452324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26C1787-F5D4-CD43-9B38-ACCF6BF0264E}" type="slidenum">
              <a:rPr lang="en-US"/>
              <a:pPr/>
              <a:t>‹#›</a:t>
            </a:fld>
            <a:endParaRPr lang="en-US"/>
          </a:p>
        </p:txBody>
      </p:sp>
    </p:spTree>
    <p:extLst>
      <p:ext uri="{BB962C8B-B14F-4D97-AF65-F5344CB8AC3E}">
        <p14:creationId xmlns:p14="http://schemas.microsoft.com/office/powerpoint/2010/main" val="2171271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2A37F195-3D9C-C34B-AAB5-C990C5D73A74}" type="slidenum">
              <a:rPr lang="en-US"/>
              <a:pPr/>
              <a:t>‹#›</a:t>
            </a:fld>
            <a:endParaRPr lang="en-US"/>
          </a:p>
        </p:txBody>
      </p:sp>
    </p:spTree>
    <p:extLst>
      <p:ext uri="{BB962C8B-B14F-4D97-AF65-F5344CB8AC3E}">
        <p14:creationId xmlns:p14="http://schemas.microsoft.com/office/powerpoint/2010/main" val="136382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B66C14A2-E006-6A4D-98E0-DD327ED8AE4B}" type="slidenum">
              <a:rPr lang="en-US"/>
              <a:pPr/>
              <a:t>‹#›</a:t>
            </a:fld>
            <a:endParaRPr lang="en-US"/>
          </a:p>
        </p:txBody>
      </p:sp>
    </p:spTree>
    <p:extLst>
      <p:ext uri="{BB962C8B-B14F-4D97-AF65-F5344CB8AC3E}">
        <p14:creationId xmlns:p14="http://schemas.microsoft.com/office/powerpoint/2010/main" val="3037234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988B0860-E7CC-E647-AEB9-C572CB3B95D0}" type="slidenum">
              <a:rPr lang="en-US"/>
              <a:pPr/>
              <a:t>‹#›</a:t>
            </a:fld>
            <a:endParaRPr lang="en-US"/>
          </a:p>
        </p:txBody>
      </p:sp>
    </p:spTree>
    <p:extLst>
      <p:ext uri="{BB962C8B-B14F-4D97-AF65-F5344CB8AC3E}">
        <p14:creationId xmlns:p14="http://schemas.microsoft.com/office/powerpoint/2010/main" val="1668232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D1CB7AC8-9EE3-AF48-8AAC-A31FAEE5F13F}" type="slidenum">
              <a:rPr lang="en-US"/>
              <a:pPr/>
              <a:t>‹#›</a:t>
            </a:fld>
            <a:endParaRPr lang="en-US"/>
          </a:p>
        </p:txBody>
      </p:sp>
    </p:spTree>
    <p:extLst>
      <p:ext uri="{BB962C8B-B14F-4D97-AF65-F5344CB8AC3E}">
        <p14:creationId xmlns:p14="http://schemas.microsoft.com/office/powerpoint/2010/main" val="1965554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E9172DAE-70CB-A74C-A76B-ACA1C205341A}" type="slidenum">
              <a:rPr lang="en-US"/>
              <a:pPr/>
              <a:t>‹#›</a:t>
            </a:fld>
            <a:endParaRPr lang="en-US"/>
          </a:p>
        </p:txBody>
      </p:sp>
    </p:spTree>
    <p:extLst>
      <p:ext uri="{BB962C8B-B14F-4D97-AF65-F5344CB8AC3E}">
        <p14:creationId xmlns:p14="http://schemas.microsoft.com/office/powerpoint/2010/main" val="102690861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60C950C7-0EEB-FE4C-B4FC-4F506D6CB3D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cs typeface="+mn-cs"/>
              </a:rPr>
              <a:t>Christian Education</a:t>
            </a:r>
          </a:p>
        </p:txBody>
      </p:sp>
      <p:sp>
        <p:nvSpPr>
          <p:cNvPr id="9" name="TextBox 8"/>
          <p:cNvSpPr txBox="1"/>
          <p:nvPr/>
        </p:nvSpPr>
        <p:spPr>
          <a:xfrm>
            <a:off x="152400" y="4648200"/>
            <a:ext cx="4267200" cy="830997"/>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760076"/>
                </a:solidFill>
                <a:latin typeface="Stencil" pitchFamily="82" charset="0"/>
                <a:ea typeface="+mn-ea"/>
                <a:cs typeface="+mn-cs"/>
              </a:rPr>
              <a:t>Lesson 5: Organizing Your Sunday School</a:t>
            </a:r>
            <a:endParaRPr lang="en-US" sz="2400" b="1" dirty="0">
              <a:solidFill>
                <a:srgbClr val="760076"/>
              </a:solidFill>
              <a:latin typeface="Stencil" pitchFamily="82" charset="0"/>
              <a:ea typeface="+mn-ea"/>
              <a:cs typeface="+mn-cs"/>
            </a:endParaRPr>
          </a:p>
        </p:txBody>
      </p:sp>
      <p:sp>
        <p:nvSpPr>
          <p:cNvPr id="10" name="TextBox 9"/>
          <p:cNvSpPr txBox="1"/>
          <p:nvPr/>
        </p:nvSpPr>
        <p:spPr>
          <a:xfrm>
            <a:off x="152400" y="5410200"/>
            <a:ext cx="3352800" cy="400110"/>
          </a:xfrm>
          <a:prstGeom prst="rect">
            <a:avLst/>
          </a:prstGeom>
          <a:noFill/>
        </p:spPr>
        <p:txBody>
          <a:bodyPr>
            <a:spAutoFit/>
            <a:scene3d>
              <a:camera prst="orthographicFront"/>
              <a:lightRig rig="threePt" dir="t"/>
            </a:scene3d>
            <a:sp3d extrusionH="57150">
              <a:bevelT w="38100" h="38100"/>
            </a:sp3d>
          </a:bodyPr>
          <a:lstStyle/>
          <a:p>
            <a:pPr>
              <a:defRPr/>
            </a:pPr>
            <a:r>
              <a:rPr lang="en-US" sz="2000" b="1" dirty="0">
                <a:solidFill>
                  <a:srgbClr val="FFFFCC"/>
                </a:solidFill>
                <a:latin typeface="Stencil" pitchFamily="82" charset="0"/>
                <a:ea typeface="+mn-ea"/>
                <a:cs typeface="+mn-cs"/>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cs typeface="+mn-cs"/>
              </a:rPr>
              <a:t>Global Association of Theological Studies</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0" y="0"/>
            <a:ext cx="7391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000" b="1">
                <a:solidFill>
                  <a:srgbClr val="006699"/>
                </a:solidFill>
                <a:latin typeface="Imprint MT Shadow" charset="0"/>
              </a:rPr>
              <a:t>Youth Division—This age group (from Class Nine through Class Twelve) is one of the most important groups in your Sunday school.  Why? These young people are making life decisions.</a:t>
            </a:r>
          </a:p>
        </p:txBody>
      </p:sp>
      <p:sp>
        <p:nvSpPr>
          <p:cNvPr id="23553" name="Rectangle 1"/>
          <p:cNvSpPr>
            <a:spLocks noChangeArrowheads="1"/>
          </p:cNvSpPr>
          <p:nvPr/>
        </p:nvSpPr>
        <p:spPr bwMode="auto">
          <a:xfrm>
            <a:off x="685800" y="2438400"/>
            <a:ext cx="8458200" cy="4247317"/>
          </a:xfrm>
          <a:prstGeom prst="rect">
            <a:avLst/>
          </a:prstGeom>
          <a:solidFill>
            <a:srgbClr val="EDC727"/>
          </a:solidFill>
          <a:ln w="9525">
            <a:noFill/>
            <a:miter lim="800000"/>
            <a:headEnd/>
            <a:tailEnd/>
          </a:ln>
          <a:effectLst/>
          <a:scene3d>
            <a:camera prst="orthographicFront"/>
            <a:lightRig rig="threePt" dir="t"/>
          </a:scene3d>
          <a:sp3d>
            <a:bevelT w="114300" prst="artDeco"/>
          </a:sp3d>
        </p:spPr>
        <p:txBody>
          <a:bodyPr anchor="ctr">
            <a:spAutoFit/>
          </a:bodyPr>
          <a:lstStyle>
            <a:lvl1pPr eaLnBrk="0" hangingPunct="0">
              <a:tabLst>
                <a:tab pos="228600" algn="l"/>
              </a:tabLst>
              <a:defRPr>
                <a:solidFill>
                  <a:schemeClr val="tx1"/>
                </a:solidFill>
                <a:latin typeface="Arial" charset="0"/>
                <a:ea typeface="ＭＳ Ｐゴシック" charset="0"/>
              </a:defRPr>
            </a:lvl1pPr>
            <a:lvl2pPr marL="742950" indent="-285750" eaLnBrk="0" hangingPunct="0">
              <a:tabLst>
                <a:tab pos="228600" algn="l"/>
              </a:tabLst>
              <a:defRPr>
                <a:solidFill>
                  <a:schemeClr val="tx1"/>
                </a:solidFill>
                <a:latin typeface="Arial" charset="0"/>
                <a:ea typeface="ＭＳ Ｐゴシック" charset="0"/>
              </a:defRPr>
            </a:lvl2pPr>
            <a:lvl3pPr marL="1143000" indent="-228600" eaLnBrk="0" hangingPunct="0">
              <a:tabLst>
                <a:tab pos="228600" algn="l"/>
              </a:tabLst>
              <a:defRPr>
                <a:solidFill>
                  <a:schemeClr val="tx1"/>
                </a:solidFill>
                <a:latin typeface="Arial" charset="0"/>
                <a:ea typeface="ＭＳ Ｐゴシック" charset="0"/>
              </a:defRPr>
            </a:lvl3pPr>
            <a:lvl4pPr marL="1600200" indent="-228600" eaLnBrk="0" hangingPunct="0">
              <a:tabLst>
                <a:tab pos="228600" algn="l"/>
              </a:tabLst>
              <a:defRPr>
                <a:solidFill>
                  <a:schemeClr val="tx1"/>
                </a:solidFill>
                <a:latin typeface="Arial" charset="0"/>
                <a:ea typeface="ＭＳ Ｐゴシック" charset="0"/>
              </a:defRPr>
            </a:lvl4pPr>
            <a:lvl5pPr marL="2057400" indent="-228600" eaLnBrk="0" hangingPunct="0">
              <a:tabLst>
                <a:tab pos="2286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228600" algn="l"/>
              </a:tabLst>
              <a:defRPr>
                <a:solidFill>
                  <a:schemeClr val="tx1"/>
                </a:solidFill>
                <a:latin typeface="Arial" charset="0"/>
                <a:ea typeface="ＭＳ Ｐゴシック" charset="0"/>
              </a:defRPr>
            </a:lvl9pPr>
          </a:lstStyle>
          <a:p>
            <a:pPr eaLnBrk="1" hangingPunct="1">
              <a:buFontTx/>
              <a:buChar char="•"/>
            </a:pPr>
            <a:r>
              <a:rPr lang="en-US" sz="3000" b="1">
                <a:solidFill>
                  <a:srgbClr val="D24E04"/>
                </a:solidFill>
                <a:latin typeface="Imprint MT Shadow" charset="0"/>
                <a:cs typeface="Times New Roman" charset="0"/>
              </a:rPr>
              <a:t>Some will be preparing for marriage during this period.  </a:t>
            </a:r>
            <a:endParaRPr lang="en-US" sz="3000" b="1">
              <a:solidFill>
                <a:srgbClr val="D24E04"/>
              </a:solidFill>
              <a:latin typeface="Imprint MT Shadow" charset="0"/>
            </a:endParaRPr>
          </a:p>
          <a:p>
            <a:pPr>
              <a:buFontTx/>
              <a:buChar char="•"/>
            </a:pPr>
            <a:r>
              <a:rPr lang="en-US" sz="3000" b="1">
                <a:solidFill>
                  <a:srgbClr val="006699"/>
                </a:solidFill>
                <a:latin typeface="Imprint MT Shadow" charset="0"/>
                <a:cs typeface="Times New Roman" charset="0"/>
              </a:rPr>
              <a:t>Others will determine whether they will continue schooling or begin a career.  </a:t>
            </a:r>
            <a:endParaRPr lang="en-US" sz="3000" b="1">
              <a:solidFill>
                <a:srgbClr val="006699"/>
              </a:solidFill>
              <a:latin typeface="Imprint MT Shadow" charset="0"/>
              <a:ea typeface="Times" charset="0"/>
              <a:cs typeface="Times New Roman" charset="0"/>
            </a:endParaRPr>
          </a:p>
          <a:p>
            <a:pPr>
              <a:buFont typeface="Arial" charset="0"/>
              <a:buChar char="•"/>
            </a:pPr>
            <a:r>
              <a:rPr lang="en-US" sz="3000" b="1">
                <a:solidFill>
                  <a:srgbClr val="D24E04"/>
                </a:solidFill>
                <a:latin typeface="Imprint MT Shadow" charset="0"/>
                <a:ea typeface="Times" charset="0"/>
                <a:cs typeface="Times New Roman" charset="0"/>
              </a:rPr>
              <a:t>This is a crucial time in the development of their Christian walk. At this age they need to seek the will of God for their lives—not just follow the traditional path others have chosen.  These young people need much attention and prayer. </a:t>
            </a:r>
            <a:endParaRPr lang="en-US" sz="3000" b="1">
              <a:solidFill>
                <a:srgbClr val="D24E04"/>
              </a:solidFill>
              <a:latin typeface="Imprint MT Shadow" charset="0"/>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0" y="0"/>
            <a:ext cx="74676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006699"/>
                </a:solidFill>
                <a:latin typeface="Imprint MT Shadow" charset="0"/>
              </a:rPr>
              <a:t>Young Married Couples/Career Division—This age group is important also, because these young adults are living with the choices they made in recent years, and they must cope with real life circumstances/situations. </a:t>
            </a:r>
          </a:p>
        </p:txBody>
      </p:sp>
      <p:sp>
        <p:nvSpPr>
          <p:cNvPr id="22529" name="Rectangle 1"/>
          <p:cNvSpPr>
            <a:spLocks noChangeArrowheads="1"/>
          </p:cNvSpPr>
          <p:nvPr/>
        </p:nvSpPr>
        <p:spPr bwMode="auto">
          <a:xfrm>
            <a:off x="914400" y="3200400"/>
            <a:ext cx="79248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FontTx/>
              <a:buChar char="•"/>
              <a:tabLst>
                <a:tab pos="228600" algn="l"/>
              </a:tabLst>
            </a:pPr>
            <a:r>
              <a:rPr lang="en-US" sz="3200" b="1">
                <a:solidFill>
                  <a:srgbClr val="760076"/>
                </a:solidFill>
                <a:latin typeface="Imprint MT Shadow" charset="0"/>
                <a:cs typeface="Times New Roman" charset="0"/>
              </a:rPr>
              <a:t>They need to use the Scriptures daily for direction and make it a habit to check God's Word before making any new life decisions.  </a:t>
            </a:r>
            <a:endParaRPr lang="en-US" sz="3200" b="1">
              <a:solidFill>
                <a:srgbClr val="760076"/>
              </a:solidFill>
              <a:latin typeface="Imprint MT Shadow" charset="0"/>
            </a:endParaRPr>
          </a:p>
          <a:p>
            <a:pPr eaLnBrk="0" hangingPunct="0">
              <a:buFontTx/>
              <a:buChar char="•"/>
              <a:tabLst>
                <a:tab pos="228600" algn="l"/>
              </a:tabLst>
            </a:pPr>
            <a:r>
              <a:rPr lang="en-US" sz="3200" b="1">
                <a:solidFill>
                  <a:srgbClr val="FFFFCC"/>
                </a:solidFill>
                <a:latin typeface="Imprint MT Shadow" charset="0"/>
                <a:cs typeface="Times New Roman" charset="0"/>
              </a:rPr>
              <a:t>Their teacher should be able to help them understand that God</a:t>
            </a:r>
            <a:r>
              <a:rPr lang="ja-JP" altLang="en-US" sz="3200" b="1">
                <a:solidFill>
                  <a:srgbClr val="FFFFCC"/>
                </a:solidFill>
                <a:latin typeface="Imprint MT Shadow" charset="0"/>
                <a:cs typeface="Times New Roman" charset="0"/>
              </a:rPr>
              <a:t>’</a:t>
            </a:r>
            <a:r>
              <a:rPr lang="en-US" sz="3200" b="1">
                <a:solidFill>
                  <a:srgbClr val="FFFFCC"/>
                </a:solidFill>
                <a:latin typeface="Imprint MT Shadow" charset="0"/>
                <a:cs typeface="Times New Roman" charset="0"/>
              </a:rPr>
              <a:t>s Word is the guidebook for every choice along life</a:t>
            </a:r>
            <a:r>
              <a:rPr lang="ja-JP" altLang="en-US" sz="3200" b="1">
                <a:solidFill>
                  <a:srgbClr val="FFFFCC"/>
                </a:solidFill>
                <a:latin typeface="Imprint MT Shadow" charset="0"/>
                <a:cs typeface="Times New Roman" charset="0"/>
              </a:rPr>
              <a:t>’</a:t>
            </a:r>
            <a:r>
              <a:rPr lang="en-US" sz="3200" b="1">
                <a:solidFill>
                  <a:srgbClr val="FFFFCC"/>
                </a:solidFill>
                <a:latin typeface="Imprint MT Shadow" charset="0"/>
                <a:cs typeface="Times New Roman" charset="0"/>
              </a:rPr>
              <a:t>s road.</a:t>
            </a:r>
            <a:endParaRPr lang="en-US" sz="3200" b="1">
              <a:solidFill>
                <a:srgbClr val="FFFFCC"/>
              </a:solidFill>
              <a:latin typeface="Imprint MT Shadow" charset="0"/>
            </a:endParaRP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22529">
                                            <p:txEl>
                                              <p:pRg st="0" end="0"/>
                                            </p:txEl>
                                          </p:spTgt>
                                        </p:tgtEl>
                                        <p:attrNameLst>
                                          <p:attrName>style.visibility</p:attrName>
                                        </p:attrNameLst>
                                      </p:cBhvr>
                                      <p:to>
                                        <p:strVal val="visible"/>
                                      </p:to>
                                    </p:set>
                                    <p:animScale>
                                      <p:cBhvr>
                                        <p:cTn id="14" dur="1000" decel="50000" fill="hold">
                                          <p:stCondLst>
                                            <p:cond delay="0"/>
                                          </p:stCondLst>
                                        </p:cTn>
                                        <p:tgtEl>
                                          <p:spTgt spid="2252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2529">
                                            <p:txEl>
                                              <p:pRg st="0" end="0"/>
                                            </p:txEl>
                                          </p:spTgt>
                                        </p:tgtEl>
                                        <p:attrNameLst>
                                          <p:attrName>ppt_x</p:attrName>
                                          <p:attrName>ppt_y</p:attrName>
                                        </p:attrNameLst>
                                      </p:cBhvr>
                                    </p:animMotion>
                                    <p:animEffect transition="in" filter="fade">
                                      <p:cBhvr>
                                        <p:cTn id="16" dur="1000"/>
                                        <p:tgtEl>
                                          <p:spTgt spid="22529">
                                            <p:txEl>
                                              <p:pRg st="0" end="0"/>
                                            </p:txEl>
                                          </p:spTgt>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22529">
                                            <p:txEl>
                                              <p:pRg st="1" end="1"/>
                                            </p:txEl>
                                          </p:spTgt>
                                        </p:tgtEl>
                                        <p:attrNameLst>
                                          <p:attrName>style.visibility</p:attrName>
                                        </p:attrNameLst>
                                      </p:cBhvr>
                                      <p:to>
                                        <p:strVal val="visible"/>
                                      </p:to>
                                    </p:set>
                                    <p:animScale>
                                      <p:cBhvr>
                                        <p:cTn id="21" dur="1000" decel="50000" fill="hold">
                                          <p:stCondLst>
                                            <p:cond delay="0"/>
                                          </p:stCondLst>
                                        </p:cTn>
                                        <p:tgtEl>
                                          <p:spTgt spid="22529">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2529">
                                            <p:txEl>
                                              <p:pRg st="1" end="1"/>
                                            </p:txEl>
                                          </p:spTgt>
                                        </p:tgtEl>
                                        <p:attrNameLst>
                                          <p:attrName>ppt_x</p:attrName>
                                          <p:attrName>ppt_y</p:attrName>
                                        </p:attrNameLst>
                                      </p:cBhvr>
                                    </p:animMotion>
                                    <p:animEffect transition="in" filter="fade">
                                      <p:cBhvr>
                                        <p:cTn id="23" dur="1000"/>
                                        <p:tgtEl>
                                          <p:spTgt spid="2252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21505" name="Rectangle 1"/>
          <p:cNvSpPr>
            <a:spLocks noChangeArrowheads="1"/>
          </p:cNvSpPr>
          <p:nvPr/>
        </p:nvSpPr>
        <p:spPr bwMode="auto">
          <a:xfrm>
            <a:off x="0" y="0"/>
            <a:ext cx="7162800" cy="1754326"/>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defRPr/>
            </a:pPr>
            <a:r>
              <a:rPr lang="en-US" sz="3600" b="1" dirty="0">
                <a:solidFill>
                  <a:srgbClr val="CE7908"/>
                </a:solidFill>
                <a:latin typeface="Imprint MT Shadow" pitchFamily="82" charset="0"/>
                <a:ea typeface="Times New Roman" pitchFamily="18" charset="0"/>
                <a:cs typeface="Times New Roman" pitchFamily="18" charset="0"/>
              </a:rPr>
              <a:t>Adult Division—This group should be divided into at least two different areas.</a:t>
            </a:r>
            <a:endParaRPr lang="en-US" sz="3600" b="1" dirty="0">
              <a:solidFill>
                <a:srgbClr val="CE7908"/>
              </a:solidFill>
              <a:latin typeface="Imprint MT Shadow" pitchFamily="82" charset="0"/>
              <a:ea typeface="+mn-ea"/>
              <a:cs typeface="Arial" pitchFamily="34" charset="0"/>
            </a:endParaRPr>
          </a:p>
        </p:txBody>
      </p:sp>
      <p:sp>
        <p:nvSpPr>
          <p:cNvPr id="21506" name="Rectangle 2"/>
          <p:cNvSpPr>
            <a:spLocks noChangeArrowheads="1"/>
          </p:cNvSpPr>
          <p:nvPr/>
        </p:nvSpPr>
        <p:spPr bwMode="auto">
          <a:xfrm>
            <a:off x="685800" y="1841242"/>
            <a:ext cx="8458200" cy="5016758"/>
          </a:xfrm>
          <a:prstGeom prst="rect">
            <a:avLst/>
          </a:prstGeom>
          <a:solidFill>
            <a:srgbClr val="EDC727"/>
          </a:solidFill>
          <a:ln w="9525">
            <a:noFill/>
            <a:miter lim="800000"/>
            <a:headEnd/>
            <a:tailEnd/>
          </a:ln>
          <a:effectLst/>
          <a:scene3d>
            <a:camera prst="orthographicFront"/>
            <a:lightRig rig="threePt" dir="t"/>
          </a:scene3d>
          <a:sp3d>
            <a:bevelT w="165100" prst="coolSlant"/>
          </a:sp3d>
        </p:spPr>
        <p:txBody>
          <a:bodyPr anchor="ctr">
            <a:spAutoFit/>
            <a:sp3d extrusionH="57150">
              <a:bevelT w="38100" h="38100"/>
            </a:sp3d>
          </a:bodyPr>
          <a:lstStyle/>
          <a:p>
            <a:pPr algn="just">
              <a:buFontTx/>
              <a:buChar char="•"/>
              <a:tabLst>
                <a:tab pos="228600" algn="l"/>
                <a:tab pos="400050" algn="l"/>
              </a:tabLst>
              <a:defRPr/>
            </a:pPr>
            <a:r>
              <a:rPr lang="en-US" sz="3200" b="1" u="sng" dirty="0">
                <a:solidFill>
                  <a:srgbClr val="D24E04"/>
                </a:solidFill>
                <a:latin typeface="Imprint MT Shadow" pitchFamily="82" charset="0"/>
                <a:ea typeface="Times New Roman" pitchFamily="18" charset="0"/>
                <a:cs typeface="Times New Roman" pitchFamily="18" charset="0"/>
              </a:rPr>
              <a:t>New Converts</a:t>
            </a:r>
            <a:r>
              <a:rPr lang="en-US" sz="3200" b="1" dirty="0">
                <a:solidFill>
                  <a:srgbClr val="D24E04"/>
                </a:solidFill>
                <a:latin typeface="Imprint MT Shadow" pitchFamily="82" charset="0"/>
                <a:ea typeface="Times New Roman" pitchFamily="18" charset="0"/>
                <a:cs typeface="Times New Roman" pitchFamily="18" charset="0"/>
              </a:rPr>
              <a:t>—A special class for those who have just been born into the family of God is vital to a growing church.  </a:t>
            </a:r>
            <a:endParaRPr lang="en-US" sz="3200" b="1" dirty="0">
              <a:solidFill>
                <a:srgbClr val="D24E04"/>
              </a:solidFill>
              <a:latin typeface="Imprint MT Shadow" pitchFamily="82" charset="0"/>
              <a:ea typeface="+mn-ea"/>
              <a:cs typeface="Arial" pitchFamily="34" charset="0"/>
            </a:endParaRPr>
          </a:p>
          <a:p>
            <a:pPr algn="just" eaLnBrk="0" hangingPunct="0">
              <a:buFontTx/>
              <a:buChar char="•"/>
              <a:tabLst>
                <a:tab pos="228600" algn="l"/>
                <a:tab pos="400050" algn="l"/>
              </a:tabLst>
              <a:defRPr/>
            </a:pPr>
            <a:r>
              <a:rPr lang="en-US" sz="3200" b="1" u="sng" dirty="0">
                <a:solidFill>
                  <a:srgbClr val="CE7908"/>
                </a:solidFill>
                <a:latin typeface="Imprint MT Shadow" pitchFamily="82" charset="0"/>
                <a:ea typeface="Times New Roman" pitchFamily="18" charset="0"/>
                <a:cs typeface="Times New Roman" pitchFamily="18" charset="0"/>
              </a:rPr>
              <a:t>Mature Saints</a:t>
            </a:r>
            <a:r>
              <a:rPr lang="en-US" sz="3200" b="1" dirty="0">
                <a:solidFill>
                  <a:srgbClr val="CE7908"/>
                </a:solidFill>
                <a:latin typeface="Imprint MT Shadow" pitchFamily="82" charset="0"/>
                <a:ea typeface="Times New Roman" pitchFamily="18" charset="0"/>
                <a:cs typeface="Times New Roman" pitchFamily="18" charset="0"/>
              </a:rPr>
              <a:t>—These saints need the meat of God’s Word (Hebrews 5:12-14).  </a:t>
            </a:r>
          </a:p>
          <a:p>
            <a:pPr algn="just" eaLnBrk="0" hangingPunct="0">
              <a:buFontTx/>
              <a:buChar char="•"/>
              <a:tabLst>
                <a:tab pos="228600" algn="l"/>
                <a:tab pos="400050" algn="l"/>
              </a:tabLst>
              <a:defRPr/>
            </a:pPr>
            <a:r>
              <a:rPr lang="en-US" sz="3200" b="1" dirty="0">
                <a:solidFill>
                  <a:srgbClr val="D24E04"/>
                </a:solidFill>
                <a:latin typeface="Imprint MT Shadow" pitchFamily="82" charset="0"/>
                <a:ea typeface="Times New Roman" pitchFamily="18" charset="0"/>
                <a:cs typeface="Times New Roman" pitchFamily="18" charset="0"/>
              </a:rPr>
              <a:t>Both of these adult groups have special needs.  They need a different approach (different types of spiritual food) to the truths that are so vital in their lives.  Do not neglect either group, or you will regret it as a pastor.</a:t>
            </a:r>
            <a:endParaRPr lang="en-US" sz="3200" b="1" dirty="0">
              <a:solidFill>
                <a:srgbClr val="D24E04"/>
              </a:solidFill>
              <a:latin typeface="Imprint MT Shadow" pitchFamily="82" charset="0"/>
              <a:ea typeface="+mn-ea"/>
              <a:cs typeface="Arial" pitchFamily="34" charset="0"/>
            </a:endParaRP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1505"/>
                                        </p:tgtEl>
                                        <p:attrNameLst>
                                          <p:attrName>style.visibility</p:attrName>
                                        </p:attrNameLst>
                                      </p:cBhvr>
                                      <p:to>
                                        <p:strVal val="visible"/>
                                      </p:to>
                                    </p:set>
                                    <p:anim calcmode="lin" valueType="num">
                                      <p:cBhvr>
                                        <p:cTn id="7" dur="1000" fill="hold"/>
                                        <p:tgtEl>
                                          <p:spTgt spid="21505"/>
                                        </p:tgtEl>
                                        <p:attrNameLst>
                                          <p:attrName>ppt_w</p:attrName>
                                        </p:attrNameLst>
                                      </p:cBhvr>
                                      <p:tavLst>
                                        <p:tav tm="0">
                                          <p:val>
                                            <p:strVal val="#ppt_w+.3"/>
                                          </p:val>
                                        </p:tav>
                                        <p:tav tm="100000">
                                          <p:val>
                                            <p:strVal val="#ppt_w"/>
                                          </p:val>
                                        </p:tav>
                                      </p:tavLst>
                                    </p:anim>
                                    <p:anim calcmode="lin" valueType="num">
                                      <p:cBhvr>
                                        <p:cTn id="8" dur="1000" fill="hold"/>
                                        <p:tgtEl>
                                          <p:spTgt spid="21505"/>
                                        </p:tgtEl>
                                        <p:attrNameLst>
                                          <p:attrName>ppt_h</p:attrName>
                                        </p:attrNameLst>
                                      </p:cBhvr>
                                      <p:tavLst>
                                        <p:tav tm="0">
                                          <p:val>
                                            <p:strVal val="#ppt_h"/>
                                          </p:val>
                                        </p:tav>
                                        <p:tav tm="100000">
                                          <p:val>
                                            <p:strVal val="#ppt_h"/>
                                          </p:val>
                                        </p:tav>
                                      </p:tavLst>
                                    </p:anim>
                                    <p:animEffect transition="in" filter="fade">
                                      <p:cBhvr>
                                        <p:cTn id="9" dur="1000"/>
                                        <p:tgtEl>
                                          <p:spTgt spid="215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152400" y="228600"/>
            <a:ext cx="5105400" cy="403187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cs typeface="+mn-cs"/>
              </a:rPr>
              <a:t>For each age division carefully choose a teacher who understands that level's needs.  If you don’t have one to choose, begin today training Sunday school teachers for each and every age group.</a:t>
            </a:r>
            <a:endParaRPr lang="en-US" sz="3200" b="1" dirty="0">
              <a:solidFill>
                <a:srgbClr val="0070A2"/>
              </a:solidFill>
              <a:latin typeface="Imprint MT Shadow" pitchFamily="82" charset="0"/>
              <a:ea typeface="+mn-ea"/>
              <a:cs typeface="+mn-cs"/>
            </a:endParaRPr>
          </a:p>
        </p:txBody>
      </p:sp>
      <p:pic>
        <p:nvPicPr>
          <p:cNvPr id="20481" name="Picture 1" descr="C:\Users\Candra Poitras\Pictures\Teen-Class-2-e1344902287505[1].jpg"/>
          <p:cNvPicPr>
            <a:picLocks noChangeAspect="1" noChangeArrowheads="1"/>
          </p:cNvPicPr>
          <p:nvPr/>
        </p:nvPicPr>
        <p:blipFill>
          <a:blip r:embed="rId3" cstate="print"/>
          <a:srcRect/>
          <a:stretch>
            <a:fillRect/>
          </a:stretch>
        </p:blipFill>
        <p:spPr bwMode="auto">
          <a:xfrm rot="21193515">
            <a:off x="4723903" y="3771439"/>
            <a:ext cx="4267200" cy="2844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20481"/>
                                        </p:tgtEl>
                                        <p:attrNameLst>
                                          <p:attrName>style.visibility</p:attrName>
                                        </p:attrNameLst>
                                      </p:cBhvr>
                                      <p:to>
                                        <p:strVal val="visible"/>
                                      </p:to>
                                    </p:set>
                                    <p:anim calcmode="lin" valueType="num">
                                      <p:cBhvr>
                                        <p:cTn id="19" dur="500" decel="50000" fill="hold">
                                          <p:stCondLst>
                                            <p:cond delay="0"/>
                                          </p:stCondLst>
                                        </p:cTn>
                                        <p:tgtEl>
                                          <p:spTgt spid="20481"/>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20481"/>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20481"/>
                                        </p:tgtEl>
                                        <p:attrNameLst>
                                          <p:attrName>ppt_w</p:attrName>
                                        </p:attrNameLst>
                                      </p:cBhvr>
                                      <p:tavLst>
                                        <p:tav tm="0">
                                          <p:val>
                                            <p:strVal val="#ppt_w*.05"/>
                                          </p:val>
                                        </p:tav>
                                        <p:tav tm="100000">
                                          <p:val>
                                            <p:strVal val="#ppt_w"/>
                                          </p:val>
                                        </p:tav>
                                      </p:tavLst>
                                    </p:anim>
                                    <p:anim calcmode="lin" valueType="num">
                                      <p:cBhvr>
                                        <p:cTn id="22" dur="1000" fill="hold"/>
                                        <p:tgtEl>
                                          <p:spTgt spid="20481"/>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20481"/>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20481"/>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20481"/>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204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0" y="152400"/>
            <a:ext cx="73152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cs typeface="+mn-cs"/>
              </a:rPr>
              <a:t>In Sunday school, make the needs of the students the number one priority. When people have their needs met, they will continue to come to God’s house. </a:t>
            </a:r>
            <a:endParaRPr lang="en-US" sz="3200" b="1" dirty="0">
              <a:solidFill>
                <a:srgbClr val="760076"/>
              </a:solidFill>
              <a:latin typeface="Imprint MT Shadow" pitchFamily="82" charset="0"/>
              <a:ea typeface="+mn-ea"/>
              <a:cs typeface="+mn-cs"/>
            </a:endParaRPr>
          </a:p>
        </p:txBody>
      </p:sp>
      <p:sp>
        <p:nvSpPr>
          <p:cNvPr id="5" name="Rectangle 4"/>
          <p:cNvSpPr/>
          <p:nvPr/>
        </p:nvSpPr>
        <p:spPr>
          <a:xfrm>
            <a:off x="2514600" y="2286000"/>
            <a:ext cx="66294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cs typeface="+mn-cs"/>
              </a:rPr>
              <a:t>When you teach them that God’s Word has the answer to their needs and how to find those answers, they will grow in grace and knowledge. </a:t>
            </a:r>
            <a:endParaRPr lang="en-US" sz="3200" b="1" dirty="0">
              <a:solidFill>
                <a:srgbClr val="0070A2"/>
              </a:solidFill>
              <a:latin typeface="Imprint MT Shadow" pitchFamily="82" charset="0"/>
              <a:ea typeface="+mn-ea"/>
              <a:cs typeface="+mn-cs"/>
            </a:endParaRPr>
          </a:p>
        </p:txBody>
      </p:sp>
      <p:sp>
        <p:nvSpPr>
          <p:cNvPr id="19457" name="Rectangle 1"/>
          <p:cNvSpPr>
            <a:spLocks noChangeArrowheads="1"/>
          </p:cNvSpPr>
          <p:nvPr/>
        </p:nvSpPr>
        <p:spPr bwMode="auto">
          <a:xfrm>
            <a:off x="990600" y="4953000"/>
            <a:ext cx="7186138" cy="1754326"/>
          </a:xfrm>
          <a:prstGeom prst="rect">
            <a:avLst/>
          </a:prstGeom>
          <a:solidFill>
            <a:srgbClr val="0070A2"/>
          </a:solidFill>
          <a:ln w="76200">
            <a:solidFill>
              <a:srgbClr val="760076"/>
            </a:solidFill>
            <a:miter lim="800000"/>
            <a:headEnd/>
            <a:tailEnd/>
          </a:ln>
          <a:effectLst/>
          <a:scene3d>
            <a:camera prst="orthographicFront"/>
            <a:lightRig rig="threePt" dir="t"/>
          </a:scene3d>
          <a:sp3d>
            <a:bevelT prst="slope"/>
          </a:sp3d>
        </p:spPr>
        <p:txBody>
          <a:bodyPr anchor="ctr">
            <a:spAutoFit/>
            <a:sp3d extrusionH="57150">
              <a:bevelT w="38100" h="38100"/>
            </a:sp3d>
          </a:bodyPr>
          <a:lstStyle/>
          <a:p>
            <a:pPr algn="ctr">
              <a:defRPr/>
            </a:pPr>
            <a:r>
              <a:rPr lang="en-US" sz="5400" b="1" dirty="0">
                <a:solidFill>
                  <a:srgbClr val="FFFFCC"/>
                </a:solidFill>
                <a:latin typeface="Imprint MT Shadow" pitchFamily="82" charset="0"/>
                <a:ea typeface="Times New Roman" pitchFamily="18" charset="0"/>
                <a:cs typeface="Times New Roman" pitchFamily="18" charset="0"/>
              </a:rPr>
              <a:t>This is the purpose of the Sunday school.</a:t>
            </a:r>
            <a:endParaRPr lang="en-US" sz="5400" b="1" dirty="0">
              <a:solidFill>
                <a:srgbClr val="FFFFCC"/>
              </a:solidFill>
              <a:latin typeface="Imprint MT Shadow" pitchFamily="82" charset="0"/>
              <a:ea typeface="+mn-ea"/>
              <a:cs typeface="Arial" pitchFamily="34" charset="0"/>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15" presetClass="entr" presetSubtype="0" fill="hold" nodeType="clickEffect">
                                  <p:stCondLst>
                                    <p:cond delay="0"/>
                                  </p:stCondLst>
                                  <p:childTnLst>
                                    <p:set>
                                      <p:cBhvr>
                                        <p:cTn id="22" dur="1" fill="hold">
                                          <p:stCondLst>
                                            <p:cond delay="0"/>
                                          </p:stCondLst>
                                        </p:cTn>
                                        <p:tgtEl>
                                          <p:spTgt spid="19457"/>
                                        </p:tgtEl>
                                        <p:attrNameLst>
                                          <p:attrName>style.visibility</p:attrName>
                                        </p:attrNameLst>
                                      </p:cBhvr>
                                      <p:to>
                                        <p:strVal val="visible"/>
                                      </p:to>
                                    </p:set>
                                    <p:anim calcmode="lin" valueType="num">
                                      <p:cBhvr>
                                        <p:cTn id="23" dur="1000" fill="hold"/>
                                        <p:tgtEl>
                                          <p:spTgt spid="19457"/>
                                        </p:tgtEl>
                                        <p:attrNameLst>
                                          <p:attrName>ppt_w</p:attrName>
                                        </p:attrNameLst>
                                      </p:cBhvr>
                                      <p:tavLst>
                                        <p:tav tm="0">
                                          <p:val>
                                            <p:fltVal val="0"/>
                                          </p:val>
                                        </p:tav>
                                        <p:tav tm="100000">
                                          <p:val>
                                            <p:strVal val="#ppt_w"/>
                                          </p:val>
                                        </p:tav>
                                      </p:tavLst>
                                    </p:anim>
                                    <p:anim calcmode="lin" valueType="num">
                                      <p:cBhvr>
                                        <p:cTn id="24" dur="1000" fill="hold"/>
                                        <p:tgtEl>
                                          <p:spTgt spid="19457"/>
                                        </p:tgtEl>
                                        <p:attrNameLst>
                                          <p:attrName>ppt_h</p:attrName>
                                        </p:attrNameLst>
                                      </p:cBhvr>
                                      <p:tavLst>
                                        <p:tav tm="0">
                                          <p:val>
                                            <p:fltVal val="0"/>
                                          </p:val>
                                        </p:tav>
                                        <p:tav tm="100000">
                                          <p:val>
                                            <p:strVal val="#ppt_h"/>
                                          </p:val>
                                        </p:tav>
                                      </p:tavLst>
                                    </p:anim>
                                    <p:anim calcmode="lin" valueType="num">
                                      <p:cBhvr>
                                        <p:cTn id="25" dur="1000" fill="hold"/>
                                        <p:tgtEl>
                                          <p:spTgt spid="1945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1945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099" name="Rectangle 3"/>
          <p:cNvSpPr>
            <a:spLocks noChangeArrowheads="1"/>
          </p:cNvSpPr>
          <p:nvPr/>
        </p:nvSpPr>
        <p:spPr bwMode="auto">
          <a:xfrm>
            <a:off x="838200" y="1600200"/>
            <a:ext cx="7467600" cy="3785652"/>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4000" b="1" i="1" dirty="0">
                <a:solidFill>
                  <a:srgbClr val="760076"/>
                </a:solidFill>
                <a:latin typeface="Imprint MT Shadow" pitchFamily="82" charset="0"/>
                <a:ea typeface="Times New Roman" pitchFamily="18" charset="0"/>
                <a:cs typeface="Times New Roman" pitchFamily="18" charset="0"/>
              </a:rPr>
              <a:t>“But grow in grace, and in the knowledge of our Lord and Saviour Jesus Christ. To him be glory both now and for ever.  Amen”</a:t>
            </a:r>
            <a:endParaRPr lang="en-US" sz="4000" dirty="0">
              <a:solidFill>
                <a:srgbClr val="760076"/>
              </a:solidFill>
              <a:latin typeface="Imprint MT Shadow" pitchFamily="82" charset="0"/>
              <a:ea typeface="+mn-ea"/>
              <a:cs typeface="+mn-cs"/>
            </a:endParaRPr>
          </a:p>
          <a:p>
            <a:pPr algn="ctr" eaLnBrk="0" hangingPunct="0">
              <a:defRPr/>
            </a:pPr>
            <a:r>
              <a:rPr lang="en-US" sz="4000" b="1" dirty="0">
                <a:solidFill>
                  <a:srgbClr val="760076"/>
                </a:solidFill>
                <a:latin typeface="Imprint MT Shadow" pitchFamily="82" charset="0"/>
                <a:ea typeface="Times"/>
                <a:cs typeface="Times New Roman" pitchFamily="18" charset="0"/>
              </a:rPr>
              <a:t>(II Peter 3:18).</a:t>
            </a:r>
            <a:endParaRPr lang="en-US" sz="4000" dirty="0">
              <a:solidFill>
                <a:srgbClr val="760076"/>
              </a:solidFill>
              <a:latin typeface="Imprint MT Shadow" pitchFamily="82" charset="0"/>
              <a:ea typeface="+mn-ea"/>
              <a:cs typeface="+mn-cs"/>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strips(downLeft)">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609600" y="3124200"/>
            <a:ext cx="79248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cs typeface="+mn-cs"/>
              </a:rPr>
              <a:t>Let us strive to grow in our understanding and love of Jesus and His Word.  A well organized Sunday school will help the church grow, because God’s Word will give people everywhere, of all ages, the answers to their life questions—no matter what their circumstances.</a:t>
            </a:r>
            <a:endParaRPr lang="en-US" sz="3200" b="1" dirty="0">
              <a:solidFill>
                <a:srgbClr val="D24E04"/>
              </a:solidFill>
              <a:latin typeface="Imprint MT Shadow" pitchFamily="82" charset="0"/>
              <a:ea typeface="+mn-ea"/>
              <a:cs typeface="+mn-cs"/>
            </a:endParaRPr>
          </a:p>
        </p:txBody>
      </p:sp>
      <p:pic>
        <p:nvPicPr>
          <p:cNvPr id="1026" name="Picture 2" descr="C:\Users\Candra Poitras\Pictures\DSC00368[1].jpg"/>
          <p:cNvPicPr>
            <a:picLocks noChangeAspect="1" noChangeArrowheads="1"/>
          </p:cNvPicPr>
          <p:nvPr/>
        </p:nvPicPr>
        <p:blipFill>
          <a:blip r:embed="rId3" cstate="print"/>
          <a:srcRect/>
          <a:stretch>
            <a:fillRect/>
          </a:stretch>
        </p:blipFill>
        <p:spPr bwMode="auto">
          <a:xfrm>
            <a:off x="2590800" y="0"/>
            <a:ext cx="4286250" cy="3212945"/>
          </a:xfrm>
          <a:prstGeom prst="rect">
            <a:avLst/>
          </a:prstGeom>
          <a:ln>
            <a:noFill/>
          </a:ln>
          <a:effectLst>
            <a:softEdge rad="112500"/>
          </a:effectLst>
        </p:spPr>
      </p:pic>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152400" y="152400"/>
            <a:ext cx="39624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Luke 19:10 tells us:  </a:t>
            </a:r>
            <a:r>
              <a:rPr lang="ja-JP" altLang="en-US" sz="3200" b="1">
                <a:solidFill>
                  <a:srgbClr val="0070A2"/>
                </a:solidFill>
                <a:latin typeface="Imprint MT Shadow" charset="0"/>
              </a:rPr>
              <a:t>“</a:t>
            </a:r>
            <a:r>
              <a:rPr lang="en-US" sz="3200" b="1">
                <a:solidFill>
                  <a:srgbClr val="0070A2"/>
                </a:solidFill>
                <a:latin typeface="Imprint MT Shadow" charset="0"/>
              </a:rPr>
              <a:t>For the Son of man is come to seek and to save that which was lost.</a:t>
            </a:r>
            <a:r>
              <a:rPr lang="ja-JP" altLang="en-US" sz="3200" b="1">
                <a:solidFill>
                  <a:srgbClr val="0070A2"/>
                </a:solidFill>
                <a:latin typeface="Imprint MT Shadow" charset="0"/>
              </a:rPr>
              <a:t>”</a:t>
            </a:r>
            <a:r>
              <a:rPr lang="en-US" sz="3200" b="1" i="1">
                <a:solidFill>
                  <a:srgbClr val="0070A2"/>
                </a:solidFill>
                <a:latin typeface="Imprint MT Shadow" charset="0"/>
              </a:rPr>
              <a:t>  </a:t>
            </a:r>
            <a:r>
              <a:rPr lang="en-US" sz="3200" b="1">
                <a:solidFill>
                  <a:srgbClr val="0070A2"/>
                </a:solidFill>
                <a:latin typeface="Imprint MT Shadow" charset="0"/>
              </a:rPr>
              <a:t>When Jesus left the disciples, He gave them clear instructions as to their purpose and work.</a:t>
            </a:r>
          </a:p>
        </p:txBody>
      </p:sp>
      <p:sp>
        <p:nvSpPr>
          <p:cNvPr id="5" name="Rectangle 4"/>
          <p:cNvSpPr>
            <a:spLocks noChangeArrowheads="1"/>
          </p:cNvSpPr>
          <p:nvPr/>
        </p:nvSpPr>
        <p:spPr bwMode="auto">
          <a:xfrm>
            <a:off x="4191000" y="685800"/>
            <a:ext cx="4800600" cy="600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ja-JP" altLang="en-US" sz="3200" b="1">
                <a:solidFill>
                  <a:srgbClr val="FFFFCC"/>
                </a:solidFill>
                <a:latin typeface="Imprint MT Shadow" charset="0"/>
              </a:rPr>
              <a:t>“</a:t>
            </a:r>
            <a:r>
              <a:rPr lang="en-US" sz="3200" b="1">
                <a:solidFill>
                  <a:srgbClr val="FFFFCC"/>
                </a:solidFill>
                <a:latin typeface="Imprint MT Shadow" charset="0"/>
              </a:rPr>
              <a:t>Go ye therefore, and teach all nations, baptizing them in the name of the Father, and of the Son, and of the Holy Ghost: Teaching them to observe all things whatsoever I have commanded you; and, lo, I am with you always, even unto the end of the world.  Amen</a:t>
            </a:r>
            <a:r>
              <a:rPr lang="ja-JP" altLang="en-US" sz="3200" b="1">
                <a:solidFill>
                  <a:srgbClr val="FFFFCC"/>
                </a:solidFill>
                <a:latin typeface="Imprint MT Shadow" charset="0"/>
              </a:rPr>
              <a:t>”</a:t>
            </a:r>
            <a:r>
              <a:rPr lang="en-US" sz="3200" b="1">
                <a:solidFill>
                  <a:srgbClr val="FFFFCC"/>
                </a:solidFill>
                <a:latin typeface="Imprint MT Shadow" charset="0"/>
              </a:rPr>
              <a:t>  (Matthew 28:19-20).</a:t>
            </a: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152400" y="152400"/>
            <a:ext cx="6858000" cy="3046988"/>
          </a:xfrm>
          <a:prstGeom prst="rect">
            <a:avLst/>
          </a:prstGeom>
          <a:solidFill>
            <a:srgbClr val="760076"/>
          </a:solidFill>
          <a:ln w="76200">
            <a:solidFill>
              <a:srgbClr val="CE7908"/>
            </a:solidFill>
          </a:ln>
          <a:scene3d>
            <a:camera prst="orthographicFront"/>
            <a:lightRig rig="threePt" dir="t"/>
          </a:scene3d>
          <a:sp3d>
            <a:bevelT w="152400" h="50800" prst="softRound"/>
          </a:sp3d>
        </p:spPr>
        <p:txBody>
          <a:bodyPr>
            <a:spAutoFit/>
          </a:bodyPr>
          <a:lstStyle/>
          <a:p>
            <a:pPr algn="ctr">
              <a:defRPr/>
            </a:pPr>
            <a:r>
              <a:rPr lang="en-US" sz="3200" b="1" dirty="0">
                <a:solidFill>
                  <a:srgbClr val="CE7908"/>
                </a:solidFill>
                <a:latin typeface="Imprint MT Shadow" pitchFamily="82" charset="0"/>
                <a:ea typeface="+mn-ea"/>
                <a:cs typeface="+mn-cs"/>
              </a:rPr>
              <a:t>If we are going to accomplish this great task of teaching all nations, and all who live in those nations (men, women, and children), we will all have to get involved.  Sunday school is the best tool for this purpose.</a:t>
            </a:r>
            <a:endParaRPr lang="en-US" sz="3200" b="1" dirty="0">
              <a:solidFill>
                <a:srgbClr val="CE7908"/>
              </a:solidFill>
              <a:latin typeface="Imprint MT Shadow" pitchFamily="82" charset="0"/>
              <a:ea typeface="+mn-ea"/>
              <a:cs typeface="+mn-cs"/>
            </a:endParaRPr>
          </a:p>
        </p:txBody>
      </p:sp>
      <p:sp>
        <p:nvSpPr>
          <p:cNvPr id="5" name="Rectangle 4"/>
          <p:cNvSpPr/>
          <p:nvPr/>
        </p:nvSpPr>
        <p:spPr>
          <a:xfrm>
            <a:off x="1981200" y="3581400"/>
            <a:ext cx="7010400" cy="3046988"/>
          </a:xfrm>
          <a:prstGeom prst="rect">
            <a:avLst/>
          </a:prstGeom>
          <a:solidFill>
            <a:srgbClr val="CE7908"/>
          </a:solidFill>
          <a:ln w="76200">
            <a:solidFill>
              <a:srgbClr val="760076"/>
            </a:solidFill>
          </a:ln>
          <a:scene3d>
            <a:camera prst="orthographicFront"/>
            <a:lightRig rig="threePt" dir="t"/>
          </a:scene3d>
          <a:sp3d>
            <a:bevelT w="152400" h="50800" prst="softRound"/>
          </a:sp3d>
        </p:spPr>
        <p:txBody>
          <a:bodyPr>
            <a:spAutoFit/>
          </a:bodyPr>
          <a:lstStyle/>
          <a:p>
            <a:pPr algn="ctr">
              <a:defRPr/>
            </a:pPr>
            <a:r>
              <a:rPr lang="en-US" sz="3200" b="1" dirty="0">
                <a:solidFill>
                  <a:srgbClr val="760076"/>
                </a:solidFill>
                <a:latin typeface="Imprint MT Shadow" pitchFamily="82" charset="0"/>
                <a:ea typeface="+mn-ea"/>
                <a:cs typeface="+mn-cs"/>
              </a:rPr>
              <a:t>In his writings, Paul compared the church to a body. In I Corinthians 12:12-27 the church is compared to a body with many parts, and each one important to the whole.  Each member has a purpose.</a:t>
            </a:r>
            <a:endParaRPr lang="en-US" sz="3200" b="1" dirty="0">
              <a:solidFill>
                <a:srgbClr val="760076"/>
              </a:solidFill>
              <a:latin typeface="Imprint MT Shadow" pitchFamily="82" charset="0"/>
              <a:ea typeface="+mn-ea"/>
              <a:cs typeface="+mn-cs"/>
            </a:endParaRP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0" y="0"/>
            <a:ext cx="5181600" cy="3539430"/>
          </a:xfrm>
          <a:prstGeom prst="rect">
            <a:avLst/>
          </a:prstGeom>
          <a:solidFill>
            <a:srgbClr val="006699"/>
          </a:solidFill>
          <a:ln w="76200">
            <a:solidFill>
              <a:srgbClr val="EDC727"/>
            </a:solidFill>
          </a:ln>
          <a:scene3d>
            <a:camera prst="orthographicFront"/>
            <a:lightRig rig="threePt" dir="t"/>
          </a:scene3d>
          <a:sp3d>
            <a:bevelT/>
          </a:sp3d>
        </p:spPr>
        <p:txBody>
          <a:bodyPr>
            <a:spAutoFit/>
          </a:bodyPr>
          <a:lstStyle/>
          <a:p>
            <a:pPr algn="ctr">
              <a:defRPr/>
            </a:pPr>
            <a:r>
              <a:rPr lang="en-US" sz="3200" b="1" dirty="0">
                <a:solidFill>
                  <a:srgbClr val="EDC727"/>
                </a:solidFill>
                <a:latin typeface="Imprint MT Shadow" pitchFamily="82" charset="0"/>
                <a:ea typeface="+mn-ea"/>
                <a:cs typeface="+mn-cs"/>
              </a:rPr>
              <a:t>God has a purpose and plan for every soul He saves.  Each one must get involved in the work of the church.  He must find what particular thing God wants him to do.</a:t>
            </a:r>
            <a:endParaRPr lang="en-US" sz="3200" b="1" dirty="0">
              <a:solidFill>
                <a:srgbClr val="EDC727"/>
              </a:solidFill>
              <a:latin typeface="Imprint MT Shadow" pitchFamily="82" charset="0"/>
              <a:ea typeface="+mn-ea"/>
              <a:cs typeface="+mn-cs"/>
            </a:endParaRPr>
          </a:p>
        </p:txBody>
      </p:sp>
      <p:sp>
        <p:nvSpPr>
          <p:cNvPr id="5" name="Rectangle 4"/>
          <p:cNvSpPr/>
          <p:nvPr/>
        </p:nvSpPr>
        <p:spPr>
          <a:xfrm>
            <a:off x="3886200" y="3811012"/>
            <a:ext cx="5257800" cy="3046988"/>
          </a:xfrm>
          <a:prstGeom prst="rect">
            <a:avLst/>
          </a:prstGeom>
          <a:solidFill>
            <a:srgbClr val="EDC727"/>
          </a:solidFill>
          <a:ln w="76200">
            <a:solidFill>
              <a:srgbClr val="006699"/>
            </a:solidFill>
          </a:ln>
          <a:scene3d>
            <a:camera prst="orthographicFront"/>
            <a:lightRig rig="threePt" dir="t"/>
          </a:scene3d>
          <a:sp3d>
            <a:bevelT/>
          </a:sp3d>
        </p:spPr>
        <p:txBody>
          <a:bodyPr>
            <a:spAutoFit/>
          </a:bodyPr>
          <a:lstStyle/>
          <a:p>
            <a:pPr algn="ctr">
              <a:defRPr/>
            </a:pPr>
            <a:r>
              <a:rPr lang="en-US" sz="3200" b="1" dirty="0">
                <a:solidFill>
                  <a:srgbClr val="006699"/>
                </a:solidFill>
                <a:latin typeface="Imprint MT Shadow" pitchFamily="82" charset="0"/>
                <a:ea typeface="+mn-ea"/>
                <a:cs typeface="+mn-cs"/>
              </a:rPr>
              <a:t>The eyes do not do the work of the hands, but the body is hindered when either member does not do its job. The church is a body, and it must work together. </a:t>
            </a:r>
            <a:endParaRPr lang="en-US" sz="3200" b="1" dirty="0">
              <a:solidFill>
                <a:srgbClr val="006699"/>
              </a:solidFill>
              <a:latin typeface="Imprint MT Shadow" pitchFamily="82" charset="0"/>
              <a:ea typeface="+mn-ea"/>
              <a:cs typeface="+mn-cs"/>
            </a:endParaRPr>
          </a:p>
        </p:txBody>
      </p:sp>
    </p:spTree>
  </p:cSld>
  <p:clrMapOvr>
    <a:masterClrMapping/>
  </p:clrMapOvr>
  <p:transition xmlns:p14="http://schemas.microsoft.com/office/powerpoint/2010/main">
    <p:pull dir="l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15200" y="0"/>
            <a:ext cx="18288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0" y="0"/>
            <a:ext cx="7543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FFFFCC"/>
                </a:solidFill>
                <a:latin typeface="Imprint MT Shadow" charset="0"/>
              </a:rPr>
              <a:t>Preschool Division—These are the smaller children who have not started school.  They are just beginning to learn, so are designated as Beginners.</a:t>
            </a:r>
          </a:p>
        </p:txBody>
      </p:sp>
      <p:sp>
        <p:nvSpPr>
          <p:cNvPr id="26625" name="Rectangle 1"/>
          <p:cNvSpPr>
            <a:spLocks noChangeArrowheads="1"/>
          </p:cNvSpPr>
          <p:nvPr/>
        </p:nvSpPr>
        <p:spPr bwMode="auto">
          <a:xfrm>
            <a:off x="762000" y="2209800"/>
            <a:ext cx="76200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FontTx/>
              <a:buChar char="•"/>
              <a:tabLst>
                <a:tab pos="228600" algn="l"/>
              </a:tabLst>
            </a:pPr>
            <a:r>
              <a:rPr lang="en-US" sz="3200" b="1">
                <a:solidFill>
                  <a:srgbClr val="760076"/>
                </a:solidFill>
                <a:latin typeface="Imprint MT Shadow" charset="0"/>
                <a:cs typeface="Times New Roman" charset="0"/>
              </a:rPr>
              <a:t>They will not be able to sit still for long.  The teacher needs to use many different activities to keep them moving and learning as they go.  </a:t>
            </a:r>
            <a:endParaRPr lang="en-US" sz="3200" b="1">
              <a:solidFill>
                <a:srgbClr val="760076"/>
              </a:solidFill>
              <a:latin typeface="Imprint MT Shadow" charset="0"/>
            </a:endParaRPr>
          </a:p>
          <a:p>
            <a:pPr eaLnBrk="0" hangingPunct="0">
              <a:buFontTx/>
              <a:buChar char="•"/>
              <a:tabLst>
                <a:tab pos="228600" algn="l"/>
              </a:tabLst>
            </a:pPr>
            <a:r>
              <a:rPr lang="en-US" sz="3200" b="1">
                <a:solidFill>
                  <a:srgbClr val="006699"/>
                </a:solidFill>
                <a:latin typeface="Imprint MT Shadow" charset="0"/>
                <a:cs typeface="Times New Roman" charset="0"/>
              </a:rPr>
              <a:t>They need lots of memory work and singing.  </a:t>
            </a:r>
            <a:endParaRPr lang="en-US" sz="3200" b="1">
              <a:solidFill>
                <a:srgbClr val="006699"/>
              </a:solidFill>
              <a:latin typeface="Imprint MT Shadow" charset="0"/>
            </a:endParaRPr>
          </a:p>
          <a:p>
            <a:pPr eaLnBrk="0" hangingPunct="0">
              <a:buFontTx/>
              <a:buChar char="•"/>
              <a:tabLst>
                <a:tab pos="228600" algn="l"/>
              </a:tabLst>
            </a:pPr>
            <a:r>
              <a:rPr lang="en-US" sz="3200" b="1">
                <a:solidFill>
                  <a:srgbClr val="FFFFCC"/>
                </a:solidFill>
                <a:latin typeface="Imprint MT Shadow" charset="0"/>
                <a:cs typeface="Times New Roman" charset="0"/>
              </a:rPr>
              <a:t>They are extremely curious, and want to see, hear, touch and taste everything.  </a:t>
            </a:r>
            <a:endParaRPr lang="en-US" sz="3200" b="1">
              <a:solidFill>
                <a:srgbClr val="FFFFCC"/>
              </a:solidFill>
              <a:latin typeface="Imprint MT Shadow" charset="0"/>
              <a:ea typeface="Times" charset="0"/>
              <a:cs typeface="Times New Roman" charset="0"/>
            </a:endParaRPr>
          </a:p>
        </p:txBody>
      </p:sp>
    </p:spTree>
  </p:cSld>
  <p:clrMapOvr>
    <a:masterClrMapping/>
  </p:clrMapOvr>
  <p:transition xmlns:p14="http://schemas.microsoft.com/office/powerpoint/2010/main">
    <p:pull dir="r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26625">
                                            <p:txEl>
                                              <p:pRg st="0" end="0"/>
                                            </p:txEl>
                                          </p:spTgt>
                                        </p:tgtEl>
                                        <p:attrNameLst>
                                          <p:attrName>style.visibility</p:attrName>
                                        </p:attrNameLst>
                                      </p:cBhvr>
                                      <p:to>
                                        <p:strVal val="visible"/>
                                      </p:to>
                                    </p:set>
                                    <p:anim calcmode="lin" valueType="num">
                                      <p:cBhvr>
                                        <p:cTn id="15" dur="1000" fill="hold"/>
                                        <p:tgtEl>
                                          <p:spTgt spid="26625">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26625">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26625">
                                            <p:txEl>
                                              <p:pRg st="0" end="0"/>
                                            </p:txEl>
                                          </p:spTgt>
                                        </p:tgtEl>
                                        <p:attrNameLst>
                                          <p:attrName>ppt_y</p:attrName>
                                        </p:attrNameLst>
                                      </p:cBhvr>
                                      <p:tavLst>
                                        <p:tav tm="0">
                                          <p:val>
                                            <p:strVal val="#ppt_y"/>
                                          </p:val>
                                        </p:tav>
                                        <p:tav tm="100000">
                                          <p:val>
                                            <p:strVal val="#ppt_y"/>
                                          </p:val>
                                        </p:tav>
                                      </p:tavLst>
                                    </p:anim>
                                    <p:animEffect transition="in" filter="fade">
                                      <p:cBhvr>
                                        <p:cTn id="18" dur="1000"/>
                                        <p:tgtEl>
                                          <p:spTgt spid="26625">
                                            <p:txEl>
                                              <p:pRg st="0" end="0"/>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48" presetClass="entr" presetSubtype="0" accel="50000" fill="hold" nodeType="clickEffect">
                                  <p:stCondLst>
                                    <p:cond delay="0"/>
                                  </p:stCondLst>
                                  <p:childTnLst>
                                    <p:set>
                                      <p:cBhvr>
                                        <p:cTn id="22" dur="1" fill="hold">
                                          <p:stCondLst>
                                            <p:cond delay="0"/>
                                          </p:stCondLst>
                                        </p:cTn>
                                        <p:tgtEl>
                                          <p:spTgt spid="26625">
                                            <p:txEl>
                                              <p:pRg st="1" end="1"/>
                                            </p:txEl>
                                          </p:spTgt>
                                        </p:tgtEl>
                                        <p:attrNameLst>
                                          <p:attrName>style.visibility</p:attrName>
                                        </p:attrNameLst>
                                      </p:cBhvr>
                                      <p:to>
                                        <p:strVal val="visible"/>
                                      </p:to>
                                    </p:set>
                                    <p:anim calcmode="lin" valueType="num">
                                      <p:cBhvr>
                                        <p:cTn id="23" dur="1000" fill="hold"/>
                                        <p:tgtEl>
                                          <p:spTgt spid="26625">
                                            <p:txEl>
                                              <p:pRg st="1" end="1"/>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26625">
                                            <p:txEl>
                                              <p:pRg st="1" end="1"/>
                                            </p:txEl>
                                          </p:spTgt>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26625">
                                            <p:txEl>
                                              <p:pRg st="1" end="1"/>
                                            </p:txEl>
                                          </p:spTgt>
                                        </p:tgtEl>
                                        <p:attrNameLst>
                                          <p:attrName>ppt_y</p:attrName>
                                        </p:attrNameLst>
                                      </p:cBhvr>
                                      <p:tavLst>
                                        <p:tav tm="0">
                                          <p:val>
                                            <p:strVal val="#ppt_y"/>
                                          </p:val>
                                        </p:tav>
                                        <p:tav tm="100000">
                                          <p:val>
                                            <p:strVal val="#ppt_y"/>
                                          </p:val>
                                        </p:tav>
                                      </p:tavLst>
                                    </p:anim>
                                    <p:animEffect transition="in" filter="fade">
                                      <p:cBhvr>
                                        <p:cTn id="26" dur="1000"/>
                                        <p:tgtEl>
                                          <p:spTgt spid="26625">
                                            <p:txEl>
                                              <p:pRg st="1" end="1"/>
                                            </p:txEl>
                                          </p:spTgt>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48" presetClass="entr" presetSubtype="0" accel="50000" fill="hold" nodeType="clickEffect">
                                  <p:stCondLst>
                                    <p:cond delay="0"/>
                                  </p:stCondLst>
                                  <p:childTnLst>
                                    <p:set>
                                      <p:cBhvr>
                                        <p:cTn id="30" dur="1" fill="hold">
                                          <p:stCondLst>
                                            <p:cond delay="0"/>
                                          </p:stCondLst>
                                        </p:cTn>
                                        <p:tgtEl>
                                          <p:spTgt spid="26625">
                                            <p:txEl>
                                              <p:pRg st="2" end="2"/>
                                            </p:txEl>
                                          </p:spTgt>
                                        </p:tgtEl>
                                        <p:attrNameLst>
                                          <p:attrName>style.visibility</p:attrName>
                                        </p:attrNameLst>
                                      </p:cBhvr>
                                      <p:to>
                                        <p:strVal val="visible"/>
                                      </p:to>
                                    </p:set>
                                    <p:anim calcmode="lin" valueType="num">
                                      <p:cBhvr>
                                        <p:cTn id="31" dur="1000" fill="hold"/>
                                        <p:tgtEl>
                                          <p:spTgt spid="26625">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2" dur="1000" fill="hold"/>
                                        <p:tgtEl>
                                          <p:spTgt spid="26625">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33" dur="1000" fill="hold"/>
                                        <p:tgtEl>
                                          <p:spTgt spid="26625">
                                            <p:txEl>
                                              <p:pRg st="2" end="2"/>
                                            </p:txEl>
                                          </p:spTgt>
                                        </p:tgtEl>
                                        <p:attrNameLst>
                                          <p:attrName>ppt_y</p:attrName>
                                        </p:attrNameLst>
                                      </p:cBhvr>
                                      <p:tavLst>
                                        <p:tav tm="0">
                                          <p:val>
                                            <p:strVal val="#ppt_y"/>
                                          </p:val>
                                        </p:tav>
                                        <p:tav tm="100000">
                                          <p:val>
                                            <p:strVal val="#ppt_y"/>
                                          </p:val>
                                        </p:tav>
                                      </p:tavLst>
                                    </p:anim>
                                    <p:animEffect transition="in" filter="fade">
                                      <p:cBhvr>
                                        <p:cTn id="34" dur="1000"/>
                                        <p:tgtEl>
                                          <p:spTgt spid="2662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162800" y="0"/>
            <a:ext cx="19812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0" y="0"/>
            <a:ext cx="7315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D24E04"/>
                </a:solidFill>
                <a:latin typeface="Imprint MT Shadow" charset="0"/>
              </a:rPr>
              <a:t>Primary Division—These children have begun their formal education and can range anywhere from Class One to Class Four (Primary School). </a:t>
            </a:r>
          </a:p>
        </p:txBody>
      </p:sp>
      <p:sp>
        <p:nvSpPr>
          <p:cNvPr id="25601" name="Rectangle 1"/>
          <p:cNvSpPr>
            <a:spLocks noChangeArrowheads="1"/>
          </p:cNvSpPr>
          <p:nvPr/>
        </p:nvSpPr>
        <p:spPr bwMode="auto">
          <a:xfrm>
            <a:off x="609600" y="2133600"/>
            <a:ext cx="85344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buFontTx/>
              <a:buChar char="•"/>
              <a:tabLst>
                <a:tab pos="228600" algn="l"/>
              </a:tabLst>
            </a:pPr>
            <a:r>
              <a:rPr lang="en-US" sz="3200" b="1">
                <a:solidFill>
                  <a:srgbClr val="CE7908"/>
                </a:solidFill>
                <a:latin typeface="Imprint MT Shadow" charset="0"/>
                <a:cs typeface="Times New Roman" charset="0"/>
              </a:rPr>
              <a:t>These children should be able to read, but they will need lots of activity and visual reinforcement to retain what they are taught.  </a:t>
            </a:r>
            <a:endParaRPr lang="en-US" sz="3200" b="1">
              <a:solidFill>
                <a:srgbClr val="CE7908"/>
              </a:solidFill>
              <a:latin typeface="Imprint MT Shadow" charset="0"/>
            </a:endParaRPr>
          </a:p>
          <a:p>
            <a:pPr eaLnBrk="0" hangingPunct="0">
              <a:buFontTx/>
              <a:buChar char="•"/>
              <a:tabLst>
                <a:tab pos="228600" algn="l"/>
              </a:tabLst>
            </a:pPr>
            <a:r>
              <a:rPr lang="en-US" sz="3200" b="1">
                <a:solidFill>
                  <a:srgbClr val="006699"/>
                </a:solidFill>
                <a:latin typeface="Imprint MT Shadow" charset="0"/>
                <a:cs typeface="Times New Roman" charset="0"/>
              </a:rPr>
              <a:t>They LOVE involvement, and this should be encouraged whenever possible.  </a:t>
            </a:r>
            <a:endParaRPr lang="en-US" sz="3200" b="1">
              <a:solidFill>
                <a:srgbClr val="006699"/>
              </a:solidFill>
              <a:latin typeface="Imprint MT Shadow" charset="0"/>
            </a:endParaRPr>
          </a:p>
          <a:p>
            <a:pPr eaLnBrk="0" hangingPunct="0">
              <a:buFontTx/>
              <a:buChar char="•"/>
              <a:tabLst>
                <a:tab pos="228600" algn="l"/>
              </a:tabLst>
            </a:pPr>
            <a:r>
              <a:rPr lang="en-US" sz="3200" b="1">
                <a:solidFill>
                  <a:srgbClr val="D24E04"/>
                </a:solidFill>
                <a:latin typeface="Imprint MT Shadow" charset="0"/>
                <a:cs typeface="Times New Roman" charset="0"/>
              </a:rPr>
              <a:t>The most often asked question of this age group is </a:t>
            </a:r>
            <a:r>
              <a:rPr lang="ja-JP" altLang="en-US" sz="3200" b="1">
                <a:solidFill>
                  <a:srgbClr val="D24E04"/>
                </a:solidFill>
                <a:latin typeface="Imprint MT Shadow" charset="0"/>
                <a:cs typeface="Times New Roman" charset="0"/>
              </a:rPr>
              <a:t>“</a:t>
            </a:r>
            <a:r>
              <a:rPr lang="en-US" sz="3200" b="1">
                <a:solidFill>
                  <a:srgbClr val="D24E04"/>
                </a:solidFill>
                <a:latin typeface="Imprint MT Shadow" charset="0"/>
                <a:cs typeface="Times New Roman" charset="0"/>
              </a:rPr>
              <a:t>Why?</a:t>
            </a:r>
            <a:r>
              <a:rPr lang="ja-JP" altLang="en-US" sz="3200" b="1">
                <a:solidFill>
                  <a:srgbClr val="D24E04"/>
                </a:solidFill>
                <a:latin typeface="Imprint MT Shadow" charset="0"/>
                <a:cs typeface="Times New Roman" charset="0"/>
              </a:rPr>
              <a:t>”</a:t>
            </a:r>
            <a:r>
              <a:rPr lang="en-US" sz="3200" b="1">
                <a:solidFill>
                  <a:srgbClr val="D24E04"/>
                </a:solidFill>
                <a:latin typeface="Imprint MT Shadow" charset="0"/>
                <a:cs typeface="Times New Roman" charset="0"/>
              </a:rPr>
              <a:t>  </a:t>
            </a:r>
            <a:endParaRPr lang="en-US" sz="3200" b="1">
              <a:solidFill>
                <a:srgbClr val="D24E04"/>
              </a:solidFill>
              <a:latin typeface="Imprint MT Shadow" charset="0"/>
            </a:endParaRPr>
          </a:p>
          <a:p>
            <a:pPr eaLnBrk="0" hangingPunct="0">
              <a:buFontTx/>
              <a:buChar char="•"/>
              <a:tabLst>
                <a:tab pos="228600" algn="l"/>
              </a:tabLst>
            </a:pPr>
            <a:r>
              <a:rPr lang="en-US" sz="3200" b="1">
                <a:solidFill>
                  <a:srgbClr val="CE7908"/>
                </a:solidFill>
                <a:latin typeface="Imprint MT Shadow" charset="0"/>
                <a:cs typeface="Times New Roman" charset="0"/>
              </a:rPr>
              <a:t>They are cooperative and look to their teachers as role models.  </a:t>
            </a:r>
            <a:endParaRPr lang="en-US" sz="3200" b="1">
              <a:solidFill>
                <a:srgbClr val="CE7908"/>
              </a:solidFill>
              <a:latin typeface="Imprint MT Shadow" charset="0"/>
              <a:ea typeface="Times" charset="0"/>
              <a:cs typeface="Times New Roman" charset="0"/>
            </a:endParaRPr>
          </a:p>
        </p:txBody>
      </p:sp>
    </p:spTree>
  </p:cSld>
  <p:clrMapOvr>
    <a:masterClrMapping/>
  </p:clrMapOvr>
  <p:transition xmlns:p14="http://schemas.microsoft.com/office/powerpoint/2010/main">
    <p:pull dir="ru"/>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25601">
                                            <p:txEl>
                                              <p:pRg st="0" end="0"/>
                                            </p:txEl>
                                          </p:spTgt>
                                        </p:tgtEl>
                                        <p:attrNameLst>
                                          <p:attrName>style.visibility</p:attrName>
                                        </p:attrNameLst>
                                      </p:cBhvr>
                                      <p:to>
                                        <p:strVal val="visible"/>
                                      </p:to>
                                    </p:set>
                                    <p:animEffect transition="in" filter="fade">
                                      <p:cBhvr>
                                        <p:cTn id="15" dur="1000"/>
                                        <p:tgtEl>
                                          <p:spTgt spid="25601">
                                            <p:txEl>
                                              <p:pRg st="0" end="0"/>
                                            </p:txEl>
                                          </p:spTgt>
                                        </p:tgtEl>
                                      </p:cBhvr>
                                    </p:animEffect>
                                    <p:anim calcmode="lin" valueType="num">
                                      <p:cBhvr>
                                        <p:cTn id="16" dur="1000" fill="hold"/>
                                        <p:tgtEl>
                                          <p:spTgt spid="25601">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25601">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5601">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25601">
                                            <p:txEl>
                                              <p:pRg st="1" end="1"/>
                                            </p:txEl>
                                          </p:spTgt>
                                        </p:tgtEl>
                                        <p:attrNameLst>
                                          <p:attrName>style.visibility</p:attrName>
                                        </p:attrNameLst>
                                      </p:cBhvr>
                                      <p:to>
                                        <p:strVal val="visible"/>
                                      </p:to>
                                    </p:set>
                                    <p:animEffect transition="in" filter="fade">
                                      <p:cBhvr>
                                        <p:cTn id="23" dur="1000"/>
                                        <p:tgtEl>
                                          <p:spTgt spid="25601">
                                            <p:txEl>
                                              <p:pRg st="1" end="1"/>
                                            </p:txEl>
                                          </p:spTgt>
                                        </p:tgtEl>
                                      </p:cBhvr>
                                    </p:animEffect>
                                    <p:anim calcmode="lin" valueType="num">
                                      <p:cBhvr>
                                        <p:cTn id="24" dur="1000" fill="hold"/>
                                        <p:tgtEl>
                                          <p:spTgt spid="25601">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25601">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5601">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7" presetClass="entr" presetSubtype="0" fill="hold" nodeType="clickEffect">
                                  <p:stCondLst>
                                    <p:cond delay="0"/>
                                  </p:stCondLst>
                                  <p:childTnLst>
                                    <p:set>
                                      <p:cBhvr>
                                        <p:cTn id="30" dur="1" fill="hold">
                                          <p:stCondLst>
                                            <p:cond delay="0"/>
                                          </p:stCondLst>
                                        </p:cTn>
                                        <p:tgtEl>
                                          <p:spTgt spid="25601">
                                            <p:txEl>
                                              <p:pRg st="2" end="2"/>
                                            </p:txEl>
                                          </p:spTgt>
                                        </p:tgtEl>
                                        <p:attrNameLst>
                                          <p:attrName>style.visibility</p:attrName>
                                        </p:attrNameLst>
                                      </p:cBhvr>
                                      <p:to>
                                        <p:strVal val="visible"/>
                                      </p:to>
                                    </p:set>
                                    <p:animEffect transition="in" filter="fade">
                                      <p:cBhvr>
                                        <p:cTn id="31" dur="1000"/>
                                        <p:tgtEl>
                                          <p:spTgt spid="25601">
                                            <p:txEl>
                                              <p:pRg st="2" end="2"/>
                                            </p:txEl>
                                          </p:spTgt>
                                        </p:tgtEl>
                                      </p:cBhvr>
                                    </p:animEffect>
                                    <p:anim calcmode="lin" valueType="num">
                                      <p:cBhvr>
                                        <p:cTn id="32" dur="1000" fill="hold"/>
                                        <p:tgtEl>
                                          <p:spTgt spid="25601">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25601">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5601">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7" presetClass="entr" presetSubtype="0" fill="hold" nodeType="clickEffect">
                                  <p:stCondLst>
                                    <p:cond delay="0"/>
                                  </p:stCondLst>
                                  <p:childTnLst>
                                    <p:set>
                                      <p:cBhvr>
                                        <p:cTn id="38" dur="1" fill="hold">
                                          <p:stCondLst>
                                            <p:cond delay="0"/>
                                          </p:stCondLst>
                                        </p:cTn>
                                        <p:tgtEl>
                                          <p:spTgt spid="25601">
                                            <p:txEl>
                                              <p:pRg st="3" end="3"/>
                                            </p:txEl>
                                          </p:spTgt>
                                        </p:tgtEl>
                                        <p:attrNameLst>
                                          <p:attrName>style.visibility</p:attrName>
                                        </p:attrNameLst>
                                      </p:cBhvr>
                                      <p:to>
                                        <p:strVal val="visible"/>
                                      </p:to>
                                    </p:set>
                                    <p:animEffect transition="in" filter="fade">
                                      <p:cBhvr>
                                        <p:cTn id="39" dur="1000"/>
                                        <p:tgtEl>
                                          <p:spTgt spid="25601">
                                            <p:txEl>
                                              <p:pRg st="3" end="3"/>
                                            </p:txEl>
                                          </p:spTgt>
                                        </p:tgtEl>
                                      </p:cBhvr>
                                    </p:animEffect>
                                    <p:anim calcmode="lin" valueType="num">
                                      <p:cBhvr>
                                        <p:cTn id="40" dur="1000" fill="hold"/>
                                        <p:tgtEl>
                                          <p:spTgt spid="25601">
                                            <p:txEl>
                                              <p:pRg st="3" end="3"/>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25601">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5601">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646331"/>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cs typeface="+mn-cs"/>
              </a:rPr>
              <a:t>Lesson 5: organizing your Sunday School</a:t>
            </a:r>
            <a:endParaRPr lang="en-US" sz="1200" b="1" dirty="0">
              <a:solidFill>
                <a:srgbClr val="0070A2"/>
              </a:solidFill>
              <a:latin typeface="Stencil" pitchFamily="82" charset="0"/>
              <a:ea typeface="+mn-ea"/>
              <a:cs typeface="+mn-cs"/>
            </a:endParaRPr>
          </a:p>
        </p:txBody>
      </p:sp>
      <p:sp>
        <p:nvSpPr>
          <p:cNvPr id="4" name="Rectangle 3"/>
          <p:cNvSpPr/>
          <p:nvPr/>
        </p:nvSpPr>
        <p:spPr>
          <a:xfrm>
            <a:off x="0" y="0"/>
            <a:ext cx="7772400" cy="2862322"/>
          </a:xfrm>
          <a:prstGeom prst="rect">
            <a:avLst/>
          </a:prstGeom>
        </p:spPr>
        <p:txBody>
          <a:bodyPr>
            <a:spAutoFit/>
            <a:scene3d>
              <a:camera prst="orthographicFront"/>
              <a:lightRig rig="threePt" dir="t"/>
            </a:scene3d>
            <a:sp3d extrusionH="57150">
              <a:bevelT w="38100" h="38100"/>
            </a:sp3d>
          </a:bodyPr>
          <a:lstStyle/>
          <a:p>
            <a:pPr>
              <a:defRPr/>
            </a:pPr>
            <a:r>
              <a:rPr lang="en-US" sz="3000" b="1" dirty="0">
                <a:solidFill>
                  <a:srgbClr val="760076"/>
                </a:solidFill>
                <a:latin typeface="Imprint MT Shadow" pitchFamily="82" charset="0"/>
                <a:ea typeface="+mn-ea"/>
                <a:cs typeface="+mn-cs"/>
              </a:rPr>
              <a:t>Junior Division—Children in this age group are developing their muscles (both mentally and physically) and beginning to shine in certain areas of their schooling.  This group can range anywhere from Class Five to Class Eight.</a:t>
            </a:r>
            <a:endParaRPr lang="en-US" sz="3000" b="1" dirty="0">
              <a:solidFill>
                <a:srgbClr val="760076"/>
              </a:solidFill>
              <a:latin typeface="Imprint MT Shadow" pitchFamily="82" charset="0"/>
              <a:ea typeface="+mn-ea"/>
              <a:cs typeface="+mn-cs"/>
            </a:endParaRPr>
          </a:p>
        </p:txBody>
      </p:sp>
      <p:sp>
        <p:nvSpPr>
          <p:cNvPr id="24577" name="Rectangle 1"/>
          <p:cNvSpPr>
            <a:spLocks noChangeArrowheads="1"/>
          </p:cNvSpPr>
          <p:nvPr/>
        </p:nvSpPr>
        <p:spPr bwMode="auto">
          <a:xfrm>
            <a:off x="1066800" y="2949238"/>
            <a:ext cx="7848600" cy="3785652"/>
          </a:xfrm>
          <a:prstGeom prst="rect">
            <a:avLst/>
          </a:prstGeom>
          <a:solidFill>
            <a:srgbClr val="FFFFCC"/>
          </a:solidFill>
          <a:ln w="76200">
            <a:solidFill>
              <a:srgbClr val="760076"/>
            </a:solidFill>
            <a:miter lim="800000"/>
            <a:headEnd/>
            <a:tailEnd/>
          </a:ln>
          <a:effectLst/>
          <a:scene3d>
            <a:camera prst="orthographicFront"/>
            <a:lightRig rig="threePt" dir="t"/>
          </a:scene3d>
          <a:sp3d>
            <a:bevelT prst="convex"/>
          </a:sp3d>
        </p:spPr>
        <p:txBody>
          <a:bodyPr anchor="ctr">
            <a:spAutoFit/>
            <a:sp3d extrusionH="57150">
              <a:bevelT w="38100" h="38100"/>
            </a:sp3d>
          </a:bodyPr>
          <a:lstStyle/>
          <a:p>
            <a:pPr algn="ctr">
              <a:buFontTx/>
              <a:buChar char="•"/>
              <a:tabLst>
                <a:tab pos="228600" algn="l"/>
              </a:tabLst>
              <a:defRPr/>
            </a:pPr>
            <a:r>
              <a:rPr lang="en-US" sz="3000" b="1" dirty="0">
                <a:solidFill>
                  <a:srgbClr val="D24E04"/>
                </a:solidFill>
                <a:latin typeface="Imprint MT Shadow" pitchFamily="82" charset="0"/>
                <a:ea typeface="Times New Roman" pitchFamily="18" charset="0"/>
                <a:cs typeface="Times New Roman" pitchFamily="18" charset="0"/>
              </a:rPr>
              <a:t>Juniors often question what they are taught, but they are quick to obey when they understand.   </a:t>
            </a:r>
            <a:endParaRPr lang="en-US" sz="3000" b="1" dirty="0">
              <a:solidFill>
                <a:srgbClr val="D24E04"/>
              </a:solidFill>
              <a:latin typeface="Imprint MT Shadow" pitchFamily="82" charset="0"/>
              <a:ea typeface="+mn-ea"/>
              <a:cs typeface="Arial" pitchFamily="34" charset="0"/>
            </a:endParaRPr>
          </a:p>
          <a:p>
            <a:pPr algn="ctr" eaLnBrk="0" hangingPunct="0">
              <a:buFontTx/>
              <a:buChar char="•"/>
              <a:tabLst>
                <a:tab pos="228600" algn="l"/>
              </a:tabLst>
              <a:defRPr/>
            </a:pPr>
            <a:r>
              <a:rPr lang="en-US" sz="3000" b="1" dirty="0">
                <a:solidFill>
                  <a:srgbClr val="760076"/>
                </a:solidFill>
                <a:latin typeface="Imprint MT Shadow" pitchFamily="82" charset="0"/>
                <a:ea typeface="Times New Roman" pitchFamily="18" charset="0"/>
                <a:cs typeface="Times New Roman" pitchFamily="18" charset="0"/>
              </a:rPr>
              <a:t>At this age they can develop personal relationships with God.  </a:t>
            </a:r>
            <a:endParaRPr lang="en-US" sz="3000" b="1" dirty="0">
              <a:solidFill>
                <a:srgbClr val="760076"/>
              </a:solidFill>
              <a:latin typeface="Imprint MT Shadow" pitchFamily="82" charset="0"/>
              <a:ea typeface="Times"/>
              <a:cs typeface="Times New Roman" pitchFamily="18" charset="0"/>
            </a:endParaRPr>
          </a:p>
          <a:p>
            <a:pPr algn="ctr" eaLnBrk="0" hangingPunct="0">
              <a:buFont typeface="Arial" pitchFamily="34" charset="0"/>
              <a:buChar char="•"/>
              <a:tabLst>
                <a:tab pos="228600" algn="l"/>
              </a:tabLst>
              <a:defRPr/>
            </a:pPr>
            <a:r>
              <a:rPr lang="en-US" sz="3000" b="1" dirty="0">
                <a:solidFill>
                  <a:srgbClr val="D24E04"/>
                </a:solidFill>
                <a:latin typeface="Imprint MT Shadow" pitchFamily="82" charset="0"/>
                <a:ea typeface="Times"/>
                <a:cs typeface="Times New Roman" pitchFamily="18" charset="0"/>
              </a:rPr>
              <a:t>They want to know “how?” and “why?” and enjoy competition in the form of games, puzzles, and contests.</a:t>
            </a:r>
            <a:r>
              <a:rPr lang="en-US" sz="3000" b="1" dirty="0">
                <a:solidFill>
                  <a:srgbClr val="D24E04"/>
                </a:solidFill>
                <a:latin typeface="Imprint MT Shadow" pitchFamily="82" charset="0"/>
                <a:ea typeface="+mn-ea"/>
                <a:cs typeface="Arial" pitchFamily="34" charset="0"/>
              </a:rPr>
              <a:t> </a:t>
            </a:r>
          </a:p>
        </p:txBody>
      </p:sp>
    </p:spTree>
  </p:cSld>
  <p:clrMapOvr>
    <a:masterClrMapping/>
  </p:clrMapOvr>
  <p:transition xmlns:p14="http://schemas.microsoft.com/office/powerpoint/2010/main">
    <p:pull dir="ld"/>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390</TotalTime>
  <Words>1148</Words>
  <Application>Microsoft Macintosh PowerPoint</Application>
  <PresentationFormat>On-screen Show (4:3)</PresentationFormat>
  <Paragraphs>54</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Times New Roman</vt:lpstr>
      <vt:lpstr>Calibri</vt:lpstr>
      <vt:lpstr>Imprint MT Shadow</vt:lpstr>
      <vt:lpstr>Times</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8</cp:revision>
  <dcterms:created xsi:type="dcterms:W3CDTF">2012-12-05T20:28:09Z</dcterms:created>
  <dcterms:modified xsi:type="dcterms:W3CDTF">2018-02-16T21:36:57Z</dcterms:modified>
</cp:coreProperties>
</file>