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slides/slide25.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s/slide24.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s/slide20.xml" ContentType="application/vnd.openxmlformats-officedocument.presentationml.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8" r:id="rId3"/>
    <p:sldId id="289" r:id="rId4"/>
    <p:sldId id="308" r:id="rId5"/>
    <p:sldId id="309" r:id="rId6"/>
    <p:sldId id="310" r:id="rId7"/>
    <p:sldId id="311" r:id="rId8"/>
    <p:sldId id="278" r:id="rId9"/>
    <p:sldId id="312" r:id="rId10"/>
    <p:sldId id="313" r:id="rId11"/>
    <p:sldId id="314" r:id="rId12"/>
    <p:sldId id="315" r:id="rId13"/>
    <p:sldId id="259" r:id="rId14"/>
    <p:sldId id="316" r:id="rId15"/>
    <p:sldId id="317" r:id="rId16"/>
    <p:sldId id="318" r:id="rId17"/>
    <p:sldId id="299" r:id="rId18"/>
    <p:sldId id="290" r:id="rId19"/>
    <p:sldId id="319" r:id="rId20"/>
    <p:sldId id="320" r:id="rId21"/>
    <p:sldId id="321" r:id="rId22"/>
    <p:sldId id="301" r:id="rId23"/>
    <p:sldId id="322" r:id="rId24"/>
    <p:sldId id="323" r:id="rId25"/>
    <p:sldId id="324"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4" d="100"/>
          <a:sy n="84" d="100"/>
        </p:scale>
        <p:origin x="-112"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C3E7E55-409F-9B4A-9F40-F4B139A78C68}" type="datetimeFigureOut">
              <a:rPr lang="en-US" smtClean="0"/>
              <a:pPr/>
              <a:t>10/6/10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48399F0-53DF-104E-825C-4EA1AF7AFE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3E7E55-409F-9B4A-9F40-F4B139A78C68}" type="datetimeFigureOut">
              <a:rPr lang="en-US" smtClean="0"/>
              <a:pPr/>
              <a:t>10/6/10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C3E7E55-409F-9B4A-9F40-F4B139A78C68}" type="datetimeFigureOut">
              <a:rPr lang="en-US" smtClean="0"/>
              <a:pPr/>
              <a:t>10/6/10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48399F0-53DF-104E-825C-4EA1AF7AFE3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C3E7E55-409F-9B4A-9F40-F4B139A78C68}" type="datetimeFigureOut">
              <a:rPr lang="en-US" smtClean="0"/>
              <a:pPr/>
              <a:t>10/6/10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C3E7E55-409F-9B4A-9F40-F4B139A78C68}" type="datetimeFigureOut">
              <a:rPr lang="en-US" smtClean="0"/>
              <a:pPr/>
              <a:t>10/6/10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48399F0-53DF-104E-825C-4EA1AF7AFE3C}"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C3E7E55-409F-9B4A-9F40-F4B139A78C68}" type="datetimeFigureOut">
              <a:rPr lang="en-US" smtClean="0"/>
              <a:pPr/>
              <a:t>10/6/10</a:t>
            </a:fld>
            <a:endParaRPr lang="en-US"/>
          </a:p>
        </p:txBody>
      </p:sp>
      <p:sp>
        <p:nvSpPr>
          <p:cNvPr id="10" name="Slide Number Placeholder 9"/>
          <p:cNvSpPr>
            <a:spLocks noGrp="1"/>
          </p:cNvSpPr>
          <p:nvPr>
            <p:ph type="sldNum" sz="quarter" idx="16"/>
          </p:nvPr>
        </p:nvSpPr>
        <p:spPr/>
        <p:txBody>
          <a:bodyPr rtlCol="0"/>
          <a:lstStyle/>
          <a:p>
            <a:fld id="{348399F0-53DF-104E-825C-4EA1AF7AFE3C}"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ransition>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C3E7E55-409F-9B4A-9F40-F4B139A78C68}" type="datetimeFigureOut">
              <a:rPr lang="en-US" smtClean="0"/>
              <a:pPr/>
              <a:t>10/6/10</a:t>
            </a:fld>
            <a:endParaRPr lang="en-US"/>
          </a:p>
        </p:txBody>
      </p:sp>
      <p:sp>
        <p:nvSpPr>
          <p:cNvPr id="12" name="Slide Number Placeholder 11"/>
          <p:cNvSpPr>
            <a:spLocks noGrp="1"/>
          </p:cNvSpPr>
          <p:nvPr>
            <p:ph type="sldNum" sz="quarter" idx="16"/>
          </p:nvPr>
        </p:nvSpPr>
        <p:spPr/>
        <p:txBody>
          <a:bodyPr rtlCol="0"/>
          <a:lstStyle/>
          <a:p>
            <a:fld id="{348399F0-53DF-104E-825C-4EA1AF7AFE3C}"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C3E7E55-409F-9B4A-9F40-F4B139A78C68}" type="datetimeFigureOut">
              <a:rPr lang="en-US" smtClean="0"/>
              <a:pPr/>
              <a:t>10/6/10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E7E55-409F-9B4A-9F40-F4B139A78C68}" type="datetimeFigureOut">
              <a:rPr lang="en-US" smtClean="0"/>
              <a:pPr/>
              <a:t>10/6/10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C3E7E55-409F-9B4A-9F40-F4B139A78C68}" type="datetimeFigureOut">
              <a:rPr lang="en-US" smtClean="0"/>
              <a:pPr/>
              <a:t>10/6/10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C3E7E55-409F-9B4A-9F40-F4B139A78C68}" type="datetimeFigureOut">
              <a:rPr lang="en-US" smtClean="0"/>
              <a:pPr/>
              <a:t>10/6/10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48399F0-53DF-104E-825C-4EA1AF7AFE3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C3E7E55-409F-9B4A-9F40-F4B139A78C68}" type="datetimeFigureOut">
              <a:rPr lang="en-US" smtClean="0"/>
              <a:pPr/>
              <a:t>10/6/10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48399F0-53DF-104E-825C-4EA1AF7AFE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ransition>
    <p:fade thruBlk="1"/>
  </p:transition>
  <p:timing>
    <p:tnLst>
      <p:par>
        <p:cTn id="1" dur="indefinite" restart="never" nodeType="tmRoot"/>
      </p:par>
    </p:tnLst>
  </p:timing>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 name="Title 16"/>
          <p:cNvSpPr>
            <a:spLocks noGrp="1"/>
          </p:cNvSpPr>
          <p:nvPr>
            <p:ph type="ctrTitle"/>
          </p:nvPr>
        </p:nvSpPr>
        <p:spPr>
          <a:xfrm>
            <a:off x="2133600" y="3124200"/>
            <a:ext cx="6629400" cy="1828800"/>
          </a:xfrm>
        </p:spPr>
        <p:txBody>
          <a:bodyPr>
            <a:normAutofit/>
          </a:bodyPr>
          <a:lstStyle/>
          <a:p>
            <a:r>
              <a:rPr lang="en-US" sz="5400" dirty="0" smtClean="0">
                <a:solidFill>
                  <a:schemeClr val="accent2"/>
                </a:solidFill>
                <a:effectLst>
                  <a:outerShdw blurRad="50800" dist="38100" dir="2700000">
                    <a:srgbClr val="000000">
                      <a:alpha val="43000"/>
                    </a:srgbClr>
                  </a:outerShdw>
                </a:effectLst>
              </a:rPr>
              <a:t>Church Planting</a:t>
            </a:r>
            <a:endParaRPr lang="en-US" sz="5400" dirty="0">
              <a:solidFill>
                <a:schemeClr val="accent2"/>
              </a:solidFill>
              <a:effectLst>
                <a:outerShdw blurRad="50800" dist="38100" dir="2700000">
                  <a:srgbClr val="000000">
                    <a:alpha val="43000"/>
                  </a:srgbClr>
                </a:outerShdw>
              </a:effectLst>
            </a:endParaRPr>
          </a:p>
        </p:txBody>
      </p:sp>
      <p:sp>
        <p:nvSpPr>
          <p:cNvPr id="18" name="Subtitle 17"/>
          <p:cNvSpPr>
            <a:spLocks noGrp="1"/>
          </p:cNvSpPr>
          <p:nvPr>
            <p:ph type="subTitle" idx="1"/>
          </p:nvPr>
        </p:nvSpPr>
        <p:spPr>
          <a:xfrm>
            <a:off x="2362200" y="6019800"/>
            <a:ext cx="6705600" cy="685800"/>
          </a:xfrm>
        </p:spPr>
        <p:txBody>
          <a:bodyPr>
            <a:normAutofit/>
          </a:bodyPr>
          <a:lstStyle/>
          <a:p>
            <a:pPr algn="r"/>
            <a:r>
              <a:rPr lang="en-US" sz="3200" dirty="0" smtClean="0"/>
              <a:t>Ted </a:t>
            </a:r>
            <a:r>
              <a:rPr lang="en-US" sz="3200" dirty="0" err="1" smtClean="0"/>
              <a:t>Grosbach</a:t>
            </a:r>
            <a:endParaRPr lang="en-US" sz="3200" dirty="0"/>
          </a:p>
        </p:txBody>
      </p:sp>
      <p:sp>
        <p:nvSpPr>
          <p:cNvPr id="19" name="Title 16"/>
          <p:cNvSpPr txBox="1">
            <a:spLocks/>
          </p:cNvSpPr>
          <p:nvPr/>
        </p:nvSpPr>
        <p:spPr>
          <a:xfrm>
            <a:off x="0" y="1524000"/>
            <a:ext cx="9144000" cy="2514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600" i="0" u="none" strike="noStrike" kern="1200" cap="all" spc="0" normalizeH="0" baseline="0" noProof="0" dirty="0" smtClean="0">
                <a:ln>
                  <a:noFill/>
                </a:ln>
                <a:solidFill>
                  <a:schemeClr val="accent1"/>
                </a:solidFill>
                <a:effectLst>
                  <a:outerShdw blurRad="50800" dist="38100" dir="2700000">
                    <a:srgbClr val="000000">
                      <a:alpha val="43000"/>
                    </a:srgbClr>
                  </a:outerShdw>
                </a:effectLst>
                <a:uLnTx/>
                <a:uFillTx/>
                <a:latin typeface="+mj-lt"/>
                <a:ea typeface="+mj-ea"/>
                <a:cs typeface="+mj-cs"/>
              </a:rPr>
              <a:t>GLOBAL UNIVERSITY OF THEOLOGICAL STUDIES</a:t>
            </a:r>
            <a:endParaRPr kumimoji="0" lang="en-US" sz="6600" i="0" u="none" strike="noStrike" kern="1200" cap="all" spc="0" normalizeH="0" baseline="0" noProof="0" dirty="0">
              <a:ln>
                <a:noFill/>
              </a:ln>
              <a:solidFill>
                <a:schemeClr val="accent1"/>
              </a:solidFill>
              <a:effectLst>
                <a:outerShdw blurRad="50800" dist="38100" dir="2700000">
                  <a:srgbClr val="000000">
                    <a:alpha val="43000"/>
                  </a:srgbClr>
                </a:outerShdw>
              </a:effectLst>
              <a:uLnTx/>
              <a:uFillTx/>
              <a:latin typeface="+mj-lt"/>
              <a:ea typeface="+mj-ea"/>
              <a:cs typeface="+mj-cs"/>
            </a:endParaRPr>
          </a:p>
        </p:txBody>
      </p:sp>
      <p:sp>
        <p:nvSpPr>
          <p:cNvPr id="20" name="Subtitle 17"/>
          <p:cNvSpPr txBox="1">
            <a:spLocks/>
          </p:cNvSpPr>
          <p:nvPr/>
        </p:nvSpPr>
        <p:spPr>
          <a:xfrm>
            <a:off x="2133600" y="4953000"/>
            <a:ext cx="6705600" cy="685800"/>
          </a:xfrm>
          <a:prstGeom prst="rect">
            <a:avLst/>
          </a:prstGeom>
        </p:spPr>
        <p:txBody>
          <a:bodyPr vert="horz" anchor="ctr">
            <a:no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en-US" sz="3600" b="1" i="0" u="none" strike="noStrike" kern="1200" cap="small" spc="0" normalizeH="0" baseline="0" noProof="0" dirty="0" smtClean="0">
                <a:ln>
                  <a:noFill/>
                </a:ln>
                <a:solidFill>
                  <a:schemeClr val="tx2"/>
                </a:solidFill>
                <a:effectLst>
                  <a:outerShdw blurRad="50800" dist="38100" dir="2700000">
                    <a:srgbClr val="000000">
                      <a:alpha val="43000"/>
                    </a:srgbClr>
                  </a:outerShdw>
                </a:effectLst>
                <a:uLnTx/>
                <a:uFillTx/>
                <a:latin typeface="+mn-lt"/>
                <a:ea typeface="+mn-ea"/>
                <a:cs typeface="+mn-cs"/>
              </a:rPr>
              <a:t>Lesson</a:t>
            </a:r>
            <a:r>
              <a:rPr kumimoji="0" lang="en-US" sz="3600" b="1" i="0" u="none" strike="noStrike" kern="1200" cap="small" spc="0" normalizeH="0" baseline="0" noProof="0" dirty="0" smtClean="0">
                <a:ln>
                  <a:noFill/>
                </a:ln>
                <a:solidFill>
                  <a:schemeClr val="tx2"/>
                </a:solidFill>
                <a:effectLst>
                  <a:outerShdw blurRad="50800" dist="38100" dir="2700000">
                    <a:srgbClr val="000000">
                      <a:alpha val="43000"/>
                    </a:srgbClr>
                  </a:outerShdw>
                </a:effectLst>
                <a:uLnTx/>
                <a:uFillTx/>
                <a:latin typeface="+mn-lt"/>
                <a:ea typeface="+mn-ea"/>
                <a:cs typeface="+mn-cs"/>
              </a:rPr>
              <a:t> Four: Who Should Be Used</a:t>
            </a:r>
            <a:r>
              <a:rPr kumimoji="0" lang="en-US" sz="3600" b="1" i="0" u="none" strike="noStrike" kern="1200" cap="small" spc="0" normalizeH="0" noProof="0" dirty="0" smtClean="0">
                <a:ln>
                  <a:noFill/>
                </a:ln>
                <a:solidFill>
                  <a:schemeClr val="tx2"/>
                </a:solidFill>
                <a:effectLst>
                  <a:outerShdw blurRad="50800" dist="38100" dir="2700000">
                    <a:srgbClr val="000000">
                      <a:alpha val="43000"/>
                    </a:srgbClr>
                  </a:outerShdw>
                </a:effectLst>
                <a:uLnTx/>
                <a:uFillTx/>
                <a:latin typeface="+mn-lt"/>
                <a:ea typeface="+mn-ea"/>
                <a:cs typeface="+mn-cs"/>
              </a:rPr>
              <a:t> To Plant Churches?</a:t>
            </a:r>
            <a:endParaRPr kumimoji="0" lang="en-US" sz="3600" b="1" i="0" u="none" strike="noStrike" kern="1200" cap="small" spc="0" normalizeH="0" baseline="0" noProof="0" dirty="0">
              <a:ln>
                <a:noFill/>
              </a:ln>
              <a:solidFill>
                <a:schemeClr val="tx2"/>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524000"/>
            <a:ext cx="6400800" cy="1219200"/>
          </a:xfrm>
        </p:spPr>
        <p:txBody>
          <a:bodyPr>
            <a:noAutofit/>
          </a:bodyPr>
          <a:lstStyle/>
          <a:p>
            <a:r>
              <a:rPr lang="en-US" sz="4000" dirty="0" smtClean="0">
                <a:solidFill>
                  <a:srgbClr val="DD8047"/>
                </a:solidFill>
              </a:rPr>
              <a:t>EXPERIENCE:</a:t>
            </a:r>
            <a:endParaRPr lang="en-US" sz="40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Vision</a:t>
            </a:r>
            <a:endParaRPr lang="en-US" sz="6000" dirty="0"/>
          </a:p>
        </p:txBody>
      </p:sp>
      <p:sp>
        <p:nvSpPr>
          <p:cNvPr id="8" name="Content Placeholder 3"/>
          <p:cNvSpPr txBox="1">
            <a:spLocks/>
          </p:cNvSpPr>
          <p:nvPr/>
        </p:nvSpPr>
        <p:spPr>
          <a:xfrm>
            <a:off x="2590800" y="2286000"/>
            <a:ext cx="6248400" cy="1219200"/>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3200" dirty="0" smtClean="0"/>
              <a:t>What has been</a:t>
            </a:r>
            <a:r>
              <a:rPr lang="en-US" sz="3200" dirty="0" smtClean="0"/>
              <a:t> the planter’s experience </a:t>
            </a:r>
            <a:r>
              <a:rPr lang="en-US" sz="3200" dirty="0" smtClean="0"/>
              <a:t>in the work of the Lord?</a:t>
            </a:r>
            <a:endParaRPr kumimoji="0" lang="en-US" sz="3200" u="none" strike="noStrike" kern="1200" cap="none" spc="0" normalizeH="0" baseline="0" noProof="0" dirty="0" smtClean="0">
              <a:ln>
                <a:noFill/>
              </a:ln>
              <a:solidFill>
                <a:srgbClr val="DD8047"/>
              </a:solidFill>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2" name="Content Placeholder 3"/>
          <p:cNvSpPr txBox="1">
            <a:spLocks/>
          </p:cNvSpPr>
          <p:nvPr/>
        </p:nvSpPr>
        <p:spPr>
          <a:xfrm>
            <a:off x="2590800" y="3352800"/>
            <a:ext cx="6248400" cy="1219200"/>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3200" dirty="0" smtClean="0"/>
              <a:t>What has</a:t>
            </a:r>
            <a:r>
              <a:rPr lang="en-US" sz="3200" dirty="0" smtClean="0"/>
              <a:t> the planter seen </a:t>
            </a:r>
            <a:r>
              <a:rPr lang="en-US" sz="3200" dirty="0" smtClean="0"/>
              <a:t>the Lord do in the past?</a:t>
            </a:r>
            <a:endParaRPr kumimoji="0" lang="en-US" sz="3200" u="none" strike="noStrike" kern="1200" cap="none" spc="0" normalizeH="0" baseline="0" noProof="0" dirty="0" smtClean="0">
              <a:ln>
                <a:noFill/>
              </a:ln>
              <a:solidFill>
                <a:srgbClr val="DD8047"/>
              </a:solidFill>
              <a:effectLst/>
              <a:uLnTx/>
              <a:uFillTx/>
              <a:latin typeface="+mn-lt"/>
              <a:ea typeface="+mn-ea"/>
              <a:cs typeface="+mn-cs"/>
            </a:endParaRPr>
          </a:p>
        </p:txBody>
      </p:sp>
      <p:sp>
        <p:nvSpPr>
          <p:cNvPr id="13" name="Content Placeholder 3"/>
          <p:cNvSpPr txBox="1">
            <a:spLocks/>
          </p:cNvSpPr>
          <p:nvPr/>
        </p:nvSpPr>
        <p:spPr>
          <a:xfrm>
            <a:off x="2590800" y="4419600"/>
            <a:ext cx="6248400" cy="1219200"/>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3200" dirty="0" smtClean="0"/>
              <a:t>What</a:t>
            </a:r>
            <a:r>
              <a:rPr lang="en-US" sz="3200" dirty="0" smtClean="0"/>
              <a:t> does the planter believe God can do in the future?</a:t>
            </a:r>
            <a:endParaRPr kumimoji="0" lang="en-US" sz="3200" u="none" strike="noStrike" kern="1200" cap="none" spc="0" normalizeH="0" baseline="0" noProof="0" dirty="0" smtClean="0">
              <a:ln>
                <a:noFill/>
              </a:ln>
              <a:solidFill>
                <a:srgbClr val="DD8047"/>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P spid="12" grpId="0" build="p"/>
      <p:bldP spid="13"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524000"/>
            <a:ext cx="6400800" cy="1219200"/>
          </a:xfrm>
        </p:spPr>
        <p:txBody>
          <a:bodyPr>
            <a:noAutofit/>
          </a:bodyPr>
          <a:lstStyle/>
          <a:p>
            <a:r>
              <a:rPr lang="en-US" sz="4000" dirty="0" smtClean="0">
                <a:solidFill>
                  <a:srgbClr val="DD8047"/>
                </a:solidFill>
              </a:rPr>
              <a:t>INHERITANCE:</a:t>
            </a:r>
            <a:endParaRPr lang="en-US" sz="40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Vision</a:t>
            </a:r>
            <a:endParaRPr lang="en-US" sz="6000" dirty="0"/>
          </a:p>
        </p:txBody>
      </p:sp>
      <p:sp>
        <p:nvSpPr>
          <p:cNvPr id="8" name="Content Placeholder 3"/>
          <p:cNvSpPr txBox="1">
            <a:spLocks/>
          </p:cNvSpPr>
          <p:nvPr/>
        </p:nvSpPr>
        <p:spPr>
          <a:xfrm>
            <a:off x="2590800" y="2286000"/>
            <a:ext cx="6248400" cy="1219200"/>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3200" dirty="0" smtClean="0"/>
              <a:t>The vision is passed from God to the planter</a:t>
            </a:r>
            <a:endParaRPr kumimoji="0" lang="en-US" sz="3200" u="none" strike="noStrike" kern="1200" cap="none" spc="0" normalizeH="0" baseline="0" noProof="0" dirty="0" smtClean="0">
              <a:ln>
                <a:noFill/>
              </a:ln>
              <a:solidFill>
                <a:srgbClr val="DD8047"/>
              </a:solidFill>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2" name="Content Placeholder 3"/>
          <p:cNvSpPr txBox="1">
            <a:spLocks/>
          </p:cNvSpPr>
          <p:nvPr/>
        </p:nvSpPr>
        <p:spPr>
          <a:xfrm>
            <a:off x="2590800" y="3352800"/>
            <a:ext cx="6248400" cy="1219200"/>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3200" dirty="0" smtClean="0"/>
              <a:t>Help is passed from mother churches/ elders to the planter</a:t>
            </a:r>
            <a:endParaRPr kumimoji="0" lang="en-US" sz="3200" u="none" strike="noStrike" kern="1200" cap="none" spc="0" normalizeH="0" baseline="0" noProof="0" dirty="0" smtClean="0">
              <a:ln>
                <a:noFill/>
              </a:ln>
              <a:solidFill>
                <a:srgbClr val="DD8047"/>
              </a:solidFill>
              <a:effectLst/>
              <a:uLnTx/>
              <a:uFillTx/>
              <a:latin typeface="+mn-lt"/>
              <a:ea typeface="+mn-ea"/>
              <a:cs typeface="+mn-cs"/>
            </a:endParaRPr>
          </a:p>
        </p:txBody>
      </p:sp>
      <p:sp>
        <p:nvSpPr>
          <p:cNvPr id="13" name="Content Placeholder 3"/>
          <p:cNvSpPr txBox="1">
            <a:spLocks/>
          </p:cNvSpPr>
          <p:nvPr/>
        </p:nvSpPr>
        <p:spPr>
          <a:xfrm>
            <a:off x="2590800" y="4419600"/>
            <a:ext cx="6248400" cy="1219200"/>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3200" dirty="0" smtClean="0"/>
              <a:t>The planter passes vision to leaders</a:t>
            </a:r>
            <a:endParaRPr kumimoji="0" lang="en-US" sz="3200" u="none" strike="noStrike" kern="1200" cap="none" spc="0" normalizeH="0" baseline="0" noProof="0" dirty="0" smtClean="0">
              <a:ln>
                <a:noFill/>
              </a:ln>
              <a:solidFill>
                <a:srgbClr val="DD8047"/>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P spid="12" grpId="0" build="p"/>
      <p:bldP spid="13"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524000"/>
            <a:ext cx="6400800" cy="1219200"/>
          </a:xfrm>
        </p:spPr>
        <p:txBody>
          <a:bodyPr>
            <a:noAutofit/>
          </a:bodyPr>
          <a:lstStyle/>
          <a:p>
            <a:r>
              <a:rPr lang="en-US" sz="4000" dirty="0" smtClean="0">
                <a:solidFill>
                  <a:srgbClr val="DD8047"/>
                </a:solidFill>
              </a:rPr>
              <a:t>TEACHING:</a:t>
            </a:r>
            <a:endParaRPr lang="en-US" sz="40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Vision</a:t>
            </a:r>
            <a:endParaRPr lang="en-US" sz="6000" dirty="0"/>
          </a:p>
        </p:txBody>
      </p:sp>
      <p:sp>
        <p:nvSpPr>
          <p:cNvPr id="8" name="Content Placeholder 3"/>
          <p:cNvSpPr txBox="1">
            <a:spLocks/>
          </p:cNvSpPr>
          <p:nvPr/>
        </p:nvSpPr>
        <p:spPr>
          <a:xfrm>
            <a:off x="2590800" y="2286000"/>
            <a:ext cx="6248400" cy="1219200"/>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3200" dirty="0" smtClean="0"/>
              <a:t>Pastors equip church members with necessary tools for revival </a:t>
            </a:r>
            <a:endParaRPr kumimoji="0" lang="en-US" sz="3200" u="none" strike="noStrike" kern="1200" cap="none" spc="0" normalizeH="0" baseline="0" noProof="0" dirty="0" smtClean="0">
              <a:ln>
                <a:noFill/>
              </a:ln>
              <a:solidFill>
                <a:srgbClr val="DD8047"/>
              </a:solidFill>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2" name="Content Placeholder 3"/>
          <p:cNvSpPr txBox="1">
            <a:spLocks/>
          </p:cNvSpPr>
          <p:nvPr/>
        </p:nvSpPr>
        <p:spPr>
          <a:xfrm>
            <a:off x="2590800" y="3352800"/>
            <a:ext cx="6248400" cy="1219200"/>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3200" dirty="0" smtClean="0"/>
              <a:t>Pastors give members responsibilities for training to become experienced workers</a:t>
            </a:r>
            <a:endParaRPr kumimoji="0" lang="en-US" sz="3200" u="none" strike="noStrike" kern="1200" cap="none" spc="0" normalizeH="0" baseline="0" noProof="0" dirty="0" smtClean="0">
              <a:ln>
                <a:noFill/>
              </a:ln>
              <a:solidFill>
                <a:srgbClr val="DD8047"/>
              </a:solidFill>
              <a:effectLst/>
              <a:uLnTx/>
              <a:uFillTx/>
              <a:latin typeface="+mn-lt"/>
              <a:ea typeface="+mn-ea"/>
              <a:cs typeface="+mn-cs"/>
            </a:endParaRPr>
          </a:p>
        </p:txBody>
      </p:sp>
      <p:sp>
        <p:nvSpPr>
          <p:cNvPr id="13" name="Content Placeholder 3"/>
          <p:cNvSpPr txBox="1">
            <a:spLocks/>
          </p:cNvSpPr>
          <p:nvPr/>
        </p:nvSpPr>
        <p:spPr>
          <a:xfrm>
            <a:off x="2590800" y="4876800"/>
            <a:ext cx="6248400" cy="1219200"/>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3200" dirty="0" smtClean="0"/>
              <a:t>We must learn to wait before the Lord in prayer, discerning His will, and answering His call to </a:t>
            </a:r>
            <a:r>
              <a:rPr lang="en-US" sz="3200" dirty="0" smtClean="0"/>
              <a:t>service</a:t>
            </a:r>
            <a:endParaRPr kumimoji="0" lang="en-US" sz="3200" u="none" strike="noStrike" kern="1200" cap="none" spc="0" normalizeH="0" baseline="0" noProof="0" dirty="0" smtClean="0">
              <a:ln>
                <a:noFill/>
              </a:ln>
              <a:solidFill>
                <a:srgbClr val="DD8047"/>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P spid="12" grpId="0" build="p"/>
      <p:bldP spid="1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t>The</a:t>
            </a:r>
            <a:r>
              <a:rPr lang="en-US" sz="6000" dirty="0" smtClean="0"/>
              <a:t> Motive</a:t>
            </a:r>
            <a:endParaRPr lang="en-US" sz="6000" dirty="0"/>
          </a:p>
        </p:txBody>
      </p:sp>
      <p:sp>
        <p:nvSpPr>
          <p:cNvPr id="11" name="Text Placeholder 10"/>
          <p:cNvSpPr>
            <a:spLocks noGrp="1"/>
          </p:cNvSpPr>
          <p:nvPr>
            <p:ph type="body" sz="quarter" idx="1"/>
          </p:nvPr>
        </p:nvSpPr>
        <p:spPr/>
        <p:txBody>
          <a:bodyPr>
            <a:noAutofit/>
          </a:bodyPr>
          <a:lstStyle/>
          <a:p>
            <a:r>
              <a:rPr lang="en-US" sz="2800" dirty="0" smtClean="0"/>
              <a:t>1 Corinthians 3:5-7</a:t>
            </a:r>
            <a:endParaRPr lang="en-US" sz="2800" dirty="0"/>
          </a:p>
        </p:txBody>
      </p:sp>
      <p:sp>
        <p:nvSpPr>
          <p:cNvPr id="12" name="Text Placeholder 11"/>
          <p:cNvSpPr>
            <a:spLocks noGrp="1"/>
          </p:cNvSpPr>
          <p:nvPr>
            <p:ph type="body" sz="quarter" idx="3"/>
          </p:nvPr>
        </p:nvSpPr>
        <p:spPr/>
        <p:txBody>
          <a:bodyPr>
            <a:normAutofit/>
          </a:bodyPr>
          <a:lstStyle/>
          <a:p>
            <a:r>
              <a:rPr lang="en-US" sz="3200" dirty="0" smtClean="0"/>
              <a:t>Humility!</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3" name="Content Placeholder 2"/>
          <p:cNvSpPr txBox="1">
            <a:spLocks/>
          </p:cNvSpPr>
          <p:nvPr/>
        </p:nvSpPr>
        <p:spPr>
          <a:xfrm>
            <a:off x="4800600" y="25146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There is no room in God’s harvest field for those that seek personal fame and glory!</a:t>
            </a:r>
            <a:endParaRPr lang="en-US" sz="2800" dirty="0" smtClean="0">
              <a:solidFill>
                <a:schemeClr val="accent2"/>
              </a:solidFill>
            </a:endParaRPr>
          </a:p>
        </p:txBody>
      </p:sp>
      <p:sp>
        <p:nvSpPr>
          <p:cNvPr id="14" name="TextBox 13"/>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5" name="Content Placeholder 14"/>
          <p:cNvSpPr>
            <a:spLocks noGrp="1"/>
          </p:cNvSpPr>
          <p:nvPr>
            <p:ph sz="quarter" idx="2"/>
          </p:nvPr>
        </p:nvSpPr>
        <p:spPr>
          <a:xfrm>
            <a:off x="304800" y="2438400"/>
            <a:ext cx="4495800" cy="3581400"/>
          </a:xfrm>
        </p:spPr>
        <p:txBody>
          <a:bodyPr>
            <a:noAutofit/>
          </a:bodyPr>
          <a:lstStyle/>
          <a:p>
            <a:pPr>
              <a:buNone/>
            </a:pPr>
            <a:r>
              <a:rPr lang="en-US" sz="2600" dirty="0" smtClean="0"/>
              <a:t>	</a:t>
            </a:r>
            <a:r>
              <a:rPr lang="en-US" sz="2600" dirty="0" smtClean="0"/>
              <a:t>“Who then is Paul, and who is </a:t>
            </a:r>
            <a:r>
              <a:rPr lang="en-US" sz="2600" dirty="0" err="1" smtClean="0"/>
              <a:t>Apollos</a:t>
            </a:r>
            <a:r>
              <a:rPr lang="en-US" sz="2600" dirty="0" smtClean="0"/>
              <a:t>, but ministers by whom ye believed, even as the Lord gave to every man</a:t>
            </a:r>
            <a:r>
              <a:rPr lang="en-US" sz="2600" dirty="0" smtClean="0"/>
              <a:t>? I </a:t>
            </a:r>
            <a:r>
              <a:rPr lang="en-US" sz="2600" dirty="0" smtClean="0"/>
              <a:t>have planted, </a:t>
            </a:r>
            <a:r>
              <a:rPr lang="en-US" sz="2600" dirty="0" err="1" smtClean="0"/>
              <a:t>Apollos</a:t>
            </a:r>
            <a:r>
              <a:rPr lang="en-US" sz="2600" dirty="0" smtClean="0"/>
              <a:t> watered; but God gave the increase. So then neither is he that </a:t>
            </a:r>
            <a:r>
              <a:rPr lang="en-US" sz="2600" dirty="0" err="1" smtClean="0"/>
              <a:t>planteth</a:t>
            </a:r>
            <a:r>
              <a:rPr lang="en-US" sz="2600" dirty="0" smtClean="0"/>
              <a:t> any thing, neither he that </a:t>
            </a:r>
            <a:r>
              <a:rPr lang="en-US" sz="2600" dirty="0" err="1" smtClean="0"/>
              <a:t>watereth</a:t>
            </a:r>
            <a:r>
              <a:rPr lang="en-US" sz="2600" dirty="0" smtClean="0"/>
              <a:t>; but God that </a:t>
            </a:r>
            <a:r>
              <a:rPr lang="en-US" sz="2600" dirty="0" err="1" smtClean="0"/>
              <a:t>giveth</a:t>
            </a:r>
            <a:r>
              <a:rPr lang="en-US" sz="2600" dirty="0" smtClean="0"/>
              <a:t> the increase.”</a:t>
            </a:r>
            <a:endParaRPr lang="en-US" sz="26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bg/>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nimBg="1"/>
      <p:bldP spid="12" grpId="0" build="p" animBg="1"/>
      <p:bldP spid="13" grpId="0"/>
      <p:bldP spid="15"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t>The</a:t>
            </a:r>
            <a:r>
              <a:rPr lang="en-US" sz="6000" dirty="0" smtClean="0"/>
              <a:t> Motive</a:t>
            </a:r>
            <a:endParaRPr lang="en-US" sz="6000" dirty="0"/>
          </a:p>
        </p:txBody>
      </p:sp>
      <p:sp>
        <p:nvSpPr>
          <p:cNvPr id="12" name="Text Placeholder 11"/>
          <p:cNvSpPr>
            <a:spLocks noGrp="1"/>
          </p:cNvSpPr>
          <p:nvPr>
            <p:ph type="body" sz="quarter" idx="3"/>
          </p:nvPr>
        </p:nvSpPr>
        <p:spPr>
          <a:xfrm>
            <a:off x="609600" y="1752600"/>
            <a:ext cx="3886200" cy="640080"/>
          </a:xfrm>
        </p:spPr>
        <p:txBody>
          <a:bodyPr>
            <a:normAutofit/>
          </a:bodyPr>
          <a:lstStyle/>
          <a:p>
            <a:r>
              <a:rPr lang="en-US" sz="3200" dirty="0" smtClean="0"/>
              <a:t>Humility!</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3" name="Content Placeholder 2"/>
          <p:cNvSpPr txBox="1">
            <a:spLocks/>
          </p:cNvSpPr>
          <p:nvPr/>
        </p:nvSpPr>
        <p:spPr>
          <a:xfrm>
            <a:off x="4800600" y="30373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Building churches for personal gain is ungodly</a:t>
            </a:r>
            <a:endParaRPr lang="en-US" sz="3200" dirty="0" smtClean="0">
              <a:solidFill>
                <a:schemeClr val="accent2"/>
              </a:solidFill>
            </a:endParaRPr>
          </a:p>
        </p:txBody>
      </p:sp>
      <p:sp>
        <p:nvSpPr>
          <p:cNvPr id="14" name="TextBox 13"/>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5" name="Content Placeholder 14"/>
          <p:cNvSpPr>
            <a:spLocks noGrp="1"/>
          </p:cNvSpPr>
          <p:nvPr>
            <p:ph sz="quarter" idx="2"/>
          </p:nvPr>
        </p:nvSpPr>
        <p:spPr>
          <a:xfrm>
            <a:off x="609600" y="2438400"/>
            <a:ext cx="3886200" cy="1371600"/>
          </a:xfrm>
        </p:spPr>
        <p:txBody>
          <a:bodyPr>
            <a:noAutofit/>
          </a:bodyPr>
          <a:lstStyle/>
          <a:p>
            <a:r>
              <a:rPr lang="en-US" sz="3200" dirty="0" smtClean="0"/>
              <a:t>Paul realized that he had been crucified along with Jesus, and yet he lived</a:t>
            </a:r>
            <a:endParaRPr lang="en-US" sz="3200" dirty="0"/>
          </a:p>
        </p:txBody>
      </p:sp>
      <p:sp>
        <p:nvSpPr>
          <p:cNvPr id="9" name="Content Placeholder 14"/>
          <p:cNvSpPr>
            <a:spLocks noGrp="1"/>
          </p:cNvSpPr>
          <p:nvPr>
            <p:ph sz="quarter" idx="2"/>
          </p:nvPr>
        </p:nvSpPr>
        <p:spPr>
          <a:xfrm>
            <a:off x="609600" y="4495800"/>
            <a:ext cx="3886200" cy="1371600"/>
          </a:xfrm>
        </p:spPr>
        <p:txBody>
          <a:bodyPr>
            <a:noAutofit/>
          </a:bodyPr>
          <a:lstStyle/>
          <a:p>
            <a:r>
              <a:rPr lang="en-US" sz="3200" dirty="0" smtClean="0"/>
              <a:t>His life was the life of the Lord in him</a:t>
            </a:r>
            <a:endParaRPr lang="en-US" sz="3200" dirty="0"/>
          </a:p>
        </p:txBody>
      </p:sp>
      <p:sp>
        <p:nvSpPr>
          <p:cNvPr id="16" name="Content Placeholder 14"/>
          <p:cNvSpPr>
            <a:spLocks noGrp="1"/>
          </p:cNvSpPr>
          <p:nvPr>
            <p:ph sz="quarter" idx="2"/>
          </p:nvPr>
        </p:nvSpPr>
        <p:spPr>
          <a:xfrm>
            <a:off x="4800600" y="1524000"/>
            <a:ext cx="3886200" cy="1371600"/>
          </a:xfrm>
        </p:spPr>
        <p:txBody>
          <a:bodyPr>
            <a:noAutofit/>
          </a:bodyPr>
          <a:lstStyle/>
          <a:p>
            <a:r>
              <a:rPr lang="en-US" sz="3200" dirty="0" smtClean="0"/>
              <a:t>He was allowed to do what God wanted through faith</a:t>
            </a:r>
            <a:endParaRPr lang="en-US" sz="3200" dirty="0"/>
          </a:p>
        </p:txBody>
      </p:sp>
      <p:sp>
        <p:nvSpPr>
          <p:cNvPr id="17" name="Content Placeholder 2"/>
          <p:cNvSpPr txBox="1">
            <a:spLocks/>
          </p:cNvSpPr>
          <p:nvPr/>
        </p:nvSpPr>
        <p:spPr>
          <a:xfrm>
            <a:off x="4800600" y="45613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Seeking position is not the same as seeking to do the will of Him that sent us!</a:t>
            </a:r>
            <a:endParaRPr lang="en-US" sz="3200" dirty="0" smtClean="0">
              <a:solidFill>
                <a:schemeClr val="accent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nimBg="1"/>
      <p:bldP spid="13" grpId="0"/>
      <p:bldP spid="15" grpId="0" build="p"/>
      <p:bldP spid="9" grpId="0" build="p"/>
      <p:bldP spid="16" grpId="0" build="p"/>
      <p:bldP spid="17"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t>The</a:t>
            </a:r>
            <a:r>
              <a:rPr lang="en-US" sz="6000" dirty="0" smtClean="0"/>
              <a:t> Motive</a:t>
            </a:r>
            <a:endParaRPr lang="en-US" sz="6000" dirty="0"/>
          </a:p>
        </p:txBody>
      </p:sp>
      <p:sp>
        <p:nvSpPr>
          <p:cNvPr id="11" name="Text Placeholder 10"/>
          <p:cNvSpPr>
            <a:spLocks noGrp="1"/>
          </p:cNvSpPr>
          <p:nvPr>
            <p:ph type="body" sz="quarter" idx="1"/>
          </p:nvPr>
        </p:nvSpPr>
        <p:spPr/>
        <p:txBody>
          <a:bodyPr>
            <a:noAutofit/>
          </a:bodyPr>
          <a:lstStyle/>
          <a:p>
            <a:r>
              <a:rPr lang="en-US" sz="3200" dirty="0" smtClean="0"/>
              <a:t>Mingled Seed</a:t>
            </a:r>
            <a:endParaRPr lang="en-US" sz="3200" dirty="0"/>
          </a:p>
        </p:txBody>
      </p:sp>
      <p:sp>
        <p:nvSpPr>
          <p:cNvPr id="12" name="Text Placeholder 11"/>
          <p:cNvSpPr>
            <a:spLocks noGrp="1"/>
          </p:cNvSpPr>
          <p:nvPr>
            <p:ph type="body" sz="quarter" idx="3"/>
          </p:nvPr>
        </p:nvSpPr>
        <p:spPr/>
        <p:txBody>
          <a:bodyPr>
            <a:normAutofit/>
          </a:bodyPr>
          <a:lstStyle/>
          <a:p>
            <a:r>
              <a:rPr lang="en-US" sz="3200" dirty="0" smtClean="0"/>
              <a:t>Purity!</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3" name="Content Placeholder 2"/>
          <p:cNvSpPr txBox="1">
            <a:spLocks/>
          </p:cNvSpPr>
          <p:nvPr/>
        </p:nvSpPr>
        <p:spPr>
          <a:xfrm>
            <a:off x="4800600" y="24384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P</a:t>
            </a:r>
            <a:r>
              <a:rPr lang="en-US" sz="3600" dirty="0" smtClean="0"/>
              <a:t>urity in the way we plant</a:t>
            </a:r>
            <a:endParaRPr lang="en-US" sz="3600" dirty="0" smtClean="0">
              <a:solidFill>
                <a:schemeClr val="accent2"/>
              </a:solidFill>
            </a:endParaRPr>
          </a:p>
        </p:txBody>
      </p:sp>
      <p:sp>
        <p:nvSpPr>
          <p:cNvPr id="14" name="TextBox 13"/>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5" name="Content Placeholder 14"/>
          <p:cNvSpPr>
            <a:spLocks noGrp="1"/>
          </p:cNvSpPr>
          <p:nvPr>
            <p:ph sz="quarter" idx="2"/>
          </p:nvPr>
        </p:nvSpPr>
        <p:spPr>
          <a:xfrm>
            <a:off x="609600" y="2438400"/>
            <a:ext cx="4191000" cy="1524000"/>
          </a:xfrm>
        </p:spPr>
        <p:txBody>
          <a:bodyPr>
            <a:noAutofit/>
          </a:bodyPr>
          <a:lstStyle/>
          <a:p>
            <a:r>
              <a:rPr lang="en-US" sz="2800" dirty="0" smtClean="0"/>
              <a:t>Different </a:t>
            </a:r>
            <a:r>
              <a:rPr lang="en-US" sz="2800" dirty="0" smtClean="0"/>
              <a:t>kinds of seed</a:t>
            </a:r>
            <a:r>
              <a:rPr lang="en-US" sz="2800" dirty="0" smtClean="0"/>
              <a:t> planted in </a:t>
            </a:r>
            <a:r>
              <a:rPr lang="en-US" sz="2800" dirty="0" smtClean="0"/>
              <a:t>the same field</a:t>
            </a:r>
            <a:endParaRPr lang="en-US" sz="2400" dirty="0"/>
          </a:p>
        </p:txBody>
      </p:sp>
      <p:sp>
        <p:nvSpPr>
          <p:cNvPr id="9" name="Content Placeholder 14"/>
          <p:cNvSpPr>
            <a:spLocks noGrp="1"/>
          </p:cNvSpPr>
          <p:nvPr>
            <p:ph sz="quarter" idx="2"/>
          </p:nvPr>
        </p:nvSpPr>
        <p:spPr>
          <a:xfrm>
            <a:off x="609600" y="3429000"/>
            <a:ext cx="4191000" cy="1524000"/>
          </a:xfrm>
        </p:spPr>
        <p:txBody>
          <a:bodyPr>
            <a:noAutofit/>
          </a:bodyPr>
          <a:lstStyle/>
          <a:p>
            <a:r>
              <a:rPr lang="en-US" sz="2800" dirty="0" smtClean="0"/>
              <a:t>The </a:t>
            </a:r>
            <a:r>
              <a:rPr lang="en-US" sz="2800" dirty="0" smtClean="0"/>
              <a:t>Israelites were not to sow a field with “mingled seed.”</a:t>
            </a:r>
            <a:endParaRPr lang="en-US" sz="2800" dirty="0"/>
          </a:p>
        </p:txBody>
      </p:sp>
      <p:sp>
        <p:nvSpPr>
          <p:cNvPr id="10" name="Content Placeholder 2"/>
          <p:cNvSpPr txBox="1">
            <a:spLocks/>
          </p:cNvSpPr>
          <p:nvPr/>
        </p:nvSpPr>
        <p:spPr>
          <a:xfrm>
            <a:off x="4800600" y="3549501"/>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Purity of doctrine</a:t>
            </a:r>
            <a:endParaRPr lang="en-US" sz="3600" dirty="0" smtClean="0">
              <a:solidFill>
                <a:schemeClr val="accent2"/>
              </a:solidFill>
            </a:endParaRPr>
          </a:p>
        </p:txBody>
      </p:sp>
      <p:sp>
        <p:nvSpPr>
          <p:cNvPr id="16" name="Content Placeholder 2"/>
          <p:cNvSpPr txBox="1">
            <a:spLocks/>
          </p:cNvSpPr>
          <p:nvPr/>
        </p:nvSpPr>
        <p:spPr>
          <a:xfrm>
            <a:off x="4800600" y="4159101"/>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P</a:t>
            </a:r>
            <a:r>
              <a:rPr lang="en-US" sz="3600" dirty="0" smtClean="0"/>
              <a:t>urity in holiness</a:t>
            </a:r>
            <a:endParaRPr lang="en-US" sz="3600" dirty="0" smtClean="0">
              <a:solidFill>
                <a:schemeClr val="accent2"/>
              </a:solidFill>
            </a:endParaRPr>
          </a:p>
        </p:txBody>
      </p:sp>
      <p:sp>
        <p:nvSpPr>
          <p:cNvPr id="17" name="Content Placeholder 2"/>
          <p:cNvSpPr txBox="1">
            <a:spLocks/>
          </p:cNvSpPr>
          <p:nvPr/>
        </p:nvSpPr>
        <p:spPr>
          <a:xfrm>
            <a:off x="4800600" y="47899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Purity in our motives</a:t>
            </a:r>
            <a:endParaRPr lang="en-US" sz="3600" dirty="0" smtClean="0">
              <a:solidFill>
                <a:schemeClr val="accent2"/>
              </a:solidFill>
            </a:endParaRPr>
          </a:p>
        </p:txBody>
      </p:sp>
      <p:sp>
        <p:nvSpPr>
          <p:cNvPr id="18" name="Content Placeholder 14"/>
          <p:cNvSpPr>
            <a:spLocks noGrp="1"/>
          </p:cNvSpPr>
          <p:nvPr>
            <p:ph sz="quarter" idx="2"/>
          </p:nvPr>
        </p:nvSpPr>
        <p:spPr>
          <a:xfrm>
            <a:off x="609600" y="4724400"/>
            <a:ext cx="4191000" cy="1524000"/>
          </a:xfrm>
        </p:spPr>
        <p:txBody>
          <a:bodyPr>
            <a:noAutofit/>
          </a:bodyPr>
          <a:lstStyle/>
          <a:p>
            <a:r>
              <a:rPr lang="en-US" sz="2800" dirty="0" smtClean="0">
                <a:solidFill>
                  <a:srgbClr val="DD8047"/>
                </a:solidFill>
              </a:rPr>
              <a:t>“Thou </a:t>
            </a:r>
            <a:r>
              <a:rPr lang="en-US" sz="2800" dirty="0" err="1" smtClean="0">
                <a:solidFill>
                  <a:srgbClr val="DD8047"/>
                </a:solidFill>
              </a:rPr>
              <a:t>shalt</a:t>
            </a:r>
            <a:r>
              <a:rPr lang="en-US" sz="2800" dirty="0" smtClean="0">
                <a:solidFill>
                  <a:srgbClr val="DD8047"/>
                </a:solidFill>
              </a:rPr>
              <a:t> not sow thy vineyard with divers seeds...</a:t>
            </a:r>
            <a:r>
              <a:rPr lang="en-US" sz="2800" dirty="0" smtClean="0">
                <a:solidFill>
                  <a:srgbClr val="DD8047"/>
                </a:solidFill>
              </a:rPr>
              <a:t>” (Deuteronomy 22:9)</a:t>
            </a:r>
            <a:endParaRPr lang="en-US" sz="2800" dirty="0">
              <a:solidFill>
                <a:srgbClr val="DD8047"/>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bg/>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nimBg="1"/>
      <p:bldP spid="12" grpId="0" build="p" animBg="1"/>
      <p:bldP spid="13" grpId="0"/>
      <p:bldP spid="15" grpId="0" build="p"/>
      <p:bldP spid="9" grpId="0" build="p"/>
      <p:bldP spid="10" grpId="0"/>
      <p:bldP spid="16" grpId="0"/>
      <p:bldP spid="17" grpId="0"/>
      <p:bldP spid="18"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t>The</a:t>
            </a:r>
            <a:r>
              <a:rPr lang="en-US" sz="6000" dirty="0" smtClean="0"/>
              <a:t> Motive</a:t>
            </a:r>
            <a:endParaRPr lang="en-US" sz="6000" dirty="0"/>
          </a:p>
        </p:txBody>
      </p:sp>
      <p:sp>
        <p:nvSpPr>
          <p:cNvPr id="11" name="Text Placeholder 10"/>
          <p:cNvSpPr>
            <a:spLocks noGrp="1"/>
          </p:cNvSpPr>
          <p:nvPr>
            <p:ph type="body" sz="quarter" idx="1"/>
          </p:nvPr>
        </p:nvSpPr>
        <p:spPr/>
        <p:txBody>
          <a:bodyPr>
            <a:noAutofit/>
          </a:bodyPr>
          <a:lstStyle/>
          <a:p>
            <a:r>
              <a:rPr lang="en-US" sz="3200" dirty="0" smtClean="0"/>
              <a:t>Tares</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4" name="TextBox 13"/>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5" name="Content Placeholder 14"/>
          <p:cNvSpPr>
            <a:spLocks noGrp="1"/>
          </p:cNvSpPr>
          <p:nvPr>
            <p:ph sz="quarter" idx="2"/>
          </p:nvPr>
        </p:nvSpPr>
        <p:spPr>
          <a:xfrm>
            <a:off x="609600" y="2438400"/>
            <a:ext cx="4191000" cy="1524000"/>
          </a:xfrm>
        </p:spPr>
        <p:txBody>
          <a:bodyPr>
            <a:noAutofit/>
          </a:bodyPr>
          <a:lstStyle/>
          <a:p>
            <a:r>
              <a:rPr lang="en-US" sz="2600" dirty="0" smtClean="0"/>
              <a:t>Plants </a:t>
            </a:r>
            <a:r>
              <a:rPr lang="en-US" sz="2600" dirty="0" smtClean="0"/>
              <a:t>that closely resembled wheat, but</a:t>
            </a:r>
            <a:r>
              <a:rPr lang="en-US" sz="2600" dirty="0" smtClean="0"/>
              <a:t> were </a:t>
            </a:r>
            <a:r>
              <a:rPr lang="en-US" sz="2600" dirty="0" smtClean="0"/>
              <a:t>actually poisonous to </a:t>
            </a:r>
            <a:r>
              <a:rPr lang="en-US" sz="2600" dirty="0" smtClean="0"/>
              <a:t>man</a:t>
            </a:r>
            <a:endParaRPr lang="en-US" sz="2600" dirty="0"/>
          </a:p>
        </p:txBody>
      </p:sp>
      <p:sp>
        <p:nvSpPr>
          <p:cNvPr id="9" name="Content Placeholder 14"/>
          <p:cNvSpPr>
            <a:spLocks noGrp="1"/>
          </p:cNvSpPr>
          <p:nvPr>
            <p:ph sz="quarter" idx="2"/>
          </p:nvPr>
        </p:nvSpPr>
        <p:spPr>
          <a:xfrm>
            <a:off x="609600" y="3657600"/>
            <a:ext cx="4191000" cy="1524000"/>
          </a:xfrm>
        </p:spPr>
        <p:txBody>
          <a:bodyPr>
            <a:noAutofit/>
          </a:bodyPr>
          <a:lstStyle/>
          <a:p>
            <a:r>
              <a:rPr lang="en-US" sz="2600" dirty="0" smtClean="0"/>
              <a:t>The similarity in the young plants was too strong to notice the difference at first, </a:t>
            </a:r>
            <a:r>
              <a:rPr lang="en-US" sz="2600" dirty="0" smtClean="0"/>
              <a:t>but </a:t>
            </a:r>
            <a:r>
              <a:rPr lang="en-US" sz="2600" dirty="0" smtClean="0"/>
              <a:t>eventually, and sadly, the tares made themselves known to the planter</a:t>
            </a:r>
            <a:endParaRPr lang="en-US" sz="2600" dirty="0"/>
          </a:p>
        </p:txBody>
      </p:sp>
      <p:grpSp>
        <p:nvGrpSpPr>
          <p:cNvPr id="20" name="Group 19"/>
          <p:cNvGrpSpPr/>
          <p:nvPr/>
        </p:nvGrpSpPr>
        <p:grpSpPr>
          <a:xfrm>
            <a:off x="4724400" y="1752600"/>
            <a:ext cx="4052100" cy="3759051"/>
            <a:chOff x="4724400" y="1752600"/>
            <a:chExt cx="4052100" cy="3759051"/>
          </a:xfrm>
        </p:grpSpPr>
        <p:pic>
          <p:nvPicPr>
            <p:cNvPr id="19" name="Picture 18" descr="wheat-and-tares-1jpg.jpg"/>
            <p:cNvPicPr>
              <a:picLocks noChangeAspect="1"/>
            </p:cNvPicPr>
            <p:nvPr/>
          </p:nvPicPr>
          <p:blipFill>
            <a:blip r:embed="rId2"/>
            <a:stretch>
              <a:fillRect/>
            </a:stretch>
          </p:blipFill>
          <p:spPr>
            <a:xfrm>
              <a:off x="4800599" y="1752600"/>
              <a:ext cx="3975901" cy="2647950"/>
            </a:xfrm>
            <a:prstGeom prst="rect">
              <a:avLst/>
            </a:prstGeom>
          </p:spPr>
        </p:pic>
        <p:sp>
          <p:nvSpPr>
            <p:cNvPr id="10" name="Content Placeholder 2"/>
            <p:cNvSpPr txBox="1">
              <a:spLocks/>
            </p:cNvSpPr>
            <p:nvPr/>
          </p:nvSpPr>
          <p:spPr>
            <a:xfrm>
              <a:off x="4724400" y="4434218"/>
              <a:ext cx="40521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solidFill>
                    <a:srgbClr val="DD8047"/>
                  </a:solidFill>
                </a:rPr>
                <a:t>We must guard against this problem in our fields of revival.</a:t>
              </a:r>
              <a:endParaRPr lang="en-US" sz="3200" dirty="0" smtClean="0">
                <a:solidFill>
                  <a:srgbClr val="DD8047"/>
                </a:solidFill>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nimBg="1"/>
      <p:bldP spid="15" grpId="0" build="p"/>
      <p:bldP spid="9"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a:t>
            </a:r>
            <a:r>
              <a:rPr lang="en-US" dirty="0" smtClean="0"/>
              <a:t> Qualifications</a:t>
            </a:r>
            <a:endParaRPr lang="en-US" dirty="0"/>
          </a:p>
        </p:txBody>
      </p:sp>
      <p:sp>
        <p:nvSpPr>
          <p:cNvPr id="4" name="Content Placeholder 3"/>
          <p:cNvSpPr>
            <a:spLocks noGrp="1"/>
          </p:cNvSpPr>
          <p:nvPr>
            <p:ph sz="quarter" idx="2"/>
          </p:nvPr>
        </p:nvSpPr>
        <p:spPr>
          <a:xfrm>
            <a:off x="946298" y="3602666"/>
            <a:ext cx="7586066" cy="979967"/>
          </a:xfrm>
        </p:spPr>
        <p:txBody>
          <a:bodyPr>
            <a:noAutofit/>
          </a:bodyPr>
          <a:lstStyle/>
          <a:p>
            <a:pPr>
              <a:buFont typeface="Courier New"/>
              <a:buChar char="o"/>
            </a:pPr>
            <a:r>
              <a:rPr lang="en-US" sz="3200" dirty="0" smtClean="0"/>
              <a:t>Proper training</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599" y="1589567"/>
            <a:ext cx="79248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Used </a:t>
            </a:r>
            <a:r>
              <a:rPr lang="en-US" sz="3600" dirty="0" smtClean="0"/>
              <a:t>to determine the eligibility for use in church leadership at any level</a:t>
            </a:r>
            <a:endParaRPr lang="en-US" sz="3600" b="1" dirty="0" smtClean="0"/>
          </a:p>
        </p:txBody>
      </p:sp>
      <p:sp>
        <p:nvSpPr>
          <p:cNvPr id="8" name="Content Placeholder 3"/>
          <p:cNvSpPr txBox="1">
            <a:spLocks/>
          </p:cNvSpPr>
          <p:nvPr/>
        </p:nvSpPr>
        <p:spPr>
          <a:xfrm>
            <a:off x="609598" y="2851299"/>
            <a:ext cx="7924801"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Leaders become qualified through:</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3"/>
          <p:cNvSpPr>
            <a:spLocks noGrp="1"/>
          </p:cNvSpPr>
          <p:nvPr>
            <p:ph sz="quarter" idx="2"/>
          </p:nvPr>
        </p:nvSpPr>
        <p:spPr>
          <a:xfrm>
            <a:off x="946298" y="4364666"/>
            <a:ext cx="7586066" cy="979967"/>
          </a:xfrm>
        </p:spPr>
        <p:txBody>
          <a:bodyPr>
            <a:noAutofit/>
          </a:bodyPr>
          <a:lstStyle/>
          <a:p>
            <a:pPr>
              <a:buFont typeface="Courier New"/>
              <a:buChar char="o"/>
            </a:pPr>
            <a:r>
              <a:rPr lang="en-US" sz="3200" dirty="0" smtClean="0"/>
              <a:t>Spiritual demonstration</a:t>
            </a:r>
            <a:endParaRPr lang="en-US" sz="3200" dirty="0"/>
          </a:p>
        </p:txBody>
      </p:sp>
      <p:sp>
        <p:nvSpPr>
          <p:cNvPr id="11" name="Content Placeholder 3"/>
          <p:cNvSpPr>
            <a:spLocks noGrp="1"/>
          </p:cNvSpPr>
          <p:nvPr>
            <p:ph sz="quarter" idx="2"/>
          </p:nvPr>
        </p:nvSpPr>
        <p:spPr>
          <a:xfrm>
            <a:off x="946298" y="5116033"/>
            <a:ext cx="7586066" cy="979967"/>
          </a:xfrm>
        </p:spPr>
        <p:txBody>
          <a:bodyPr>
            <a:noAutofit/>
          </a:bodyPr>
          <a:lstStyle/>
          <a:p>
            <a:pPr>
              <a:buFont typeface="Courier New"/>
              <a:buChar char="o"/>
            </a:pPr>
            <a:r>
              <a:rPr lang="en-US" sz="3200" dirty="0" smtClean="0"/>
              <a:t>Presence of necessary spiritual gifts</a:t>
            </a:r>
            <a:endParaRPr lang="en-US" sz="3200" dirty="0"/>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P spid="8" grpId="0"/>
      <p:bldP spid="9" grpId="0" build="p"/>
      <p:bldP spid="11"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2"/>
          </p:nvPr>
        </p:nvSpPr>
        <p:spPr>
          <a:xfrm>
            <a:off x="609599" y="2362200"/>
            <a:ext cx="4235301" cy="838200"/>
          </a:xfrm>
        </p:spPr>
        <p:txBody>
          <a:bodyPr>
            <a:noAutofit/>
          </a:bodyPr>
          <a:lstStyle/>
          <a:p>
            <a:r>
              <a:rPr lang="en-US" sz="2800" dirty="0" smtClean="0"/>
              <a:t>NO SUBSTITUTE!</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1" cy="772633"/>
          </a:xfrm>
          <a:prstGeom prst="rect">
            <a:avLst/>
          </a:prstGeom>
          <a:solidFill>
            <a:schemeClr val="accent4"/>
          </a:solidFill>
        </p:spPr>
        <p:txBody>
          <a:bodyPr vert="horz" anchor="ctr">
            <a:noAutofit/>
          </a:bodyPr>
          <a:lstStyle/>
          <a:p>
            <a:pPr marL="320040" lvl="0" indent="-320040" defTabSz="914400">
              <a:spcBef>
                <a:spcPts val="700"/>
              </a:spcBef>
              <a:buClr>
                <a:schemeClr val="accent2"/>
              </a:buClr>
              <a:buSzPct val="60000"/>
            </a:pPr>
            <a:r>
              <a:rPr lang="en-US" sz="3200" b="1" dirty="0" smtClean="0">
                <a:solidFill>
                  <a:schemeClr val="bg1"/>
                </a:solidFill>
              </a:rPr>
              <a:t>Proper training</a:t>
            </a:r>
            <a:endParaRPr lang="en-US" sz="3200" b="1" dirty="0" smtClean="0">
              <a:solidFill>
                <a:schemeClr val="bg1"/>
              </a:solidFill>
            </a:endParaRPr>
          </a:p>
        </p:txBody>
      </p:sp>
      <p:sp>
        <p:nvSpPr>
          <p:cNvPr id="14" name="Content Placeholder 2"/>
          <p:cNvSpPr txBox="1">
            <a:spLocks/>
          </p:cNvSpPr>
          <p:nvPr/>
        </p:nvSpPr>
        <p:spPr>
          <a:xfrm>
            <a:off x="609600" y="2874334"/>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Regularly </a:t>
            </a:r>
            <a:r>
              <a:rPr lang="en-US" sz="2800" dirty="0" smtClean="0"/>
              <a:t>scheduled leadership training</a:t>
            </a:r>
            <a:endParaRPr lang="en-US" sz="2800" dirty="0" smtClean="0"/>
          </a:p>
        </p:txBody>
      </p:sp>
      <p:sp>
        <p:nvSpPr>
          <p:cNvPr id="16" name="Content Placeholder 2"/>
          <p:cNvSpPr txBox="1">
            <a:spLocks/>
          </p:cNvSpPr>
          <p:nvPr/>
        </p:nvSpPr>
        <p:spPr>
          <a:xfrm>
            <a:off x="609600" y="3799367"/>
            <a:ext cx="42353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T</a:t>
            </a:r>
            <a:r>
              <a:rPr lang="en-US" sz="2800" dirty="0" smtClean="0"/>
              <a:t>eaching </a:t>
            </a:r>
            <a:r>
              <a:rPr lang="en-US" sz="2800" dirty="0" smtClean="0"/>
              <a:t>about personal ministry, communication, the Word of God, prayer, teaching skills, the importance of lay ministry in the local church, etc.</a:t>
            </a:r>
            <a:endParaRPr lang="en-US" sz="2800" dirty="0" smtClean="0"/>
          </a:p>
        </p:txBody>
      </p:sp>
      <p:sp>
        <p:nvSpPr>
          <p:cNvPr id="18" name="Content Placeholder 2"/>
          <p:cNvSpPr txBox="1">
            <a:spLocks/>
          </p:cNvSpPr>
          <p:nvPr/>
        </p:nvSpPr>
        <p:spPr>
          <a:xfrm>
            <a:off x="4876800" y="15240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Seasoned, successful pastors should pass on their knowledge and experience to leaders being trained under them.</a:t>
            </a:r>
            <a:endParaRPr lang="en-US" sz="2800" dirty="0" smtClean="0"/>
          </a:p>
        </p:txBody>
      </p:sp>
      <p:sp>
        <p:nvSpPr>
          <p:cNvPr id="21" name="Content Placeholder 2"/>
          <p:cNvSpPr txBox="1">
            <a:spLocks/>
          </p:cNvSpPr>
          <p:nvPr/>
        </p:nvSpPr>
        <p:spPr>
          <a:xfrm>
            <a:off x="4876800" y="4191000"/>
            <a:ext cx="41148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Pastors should make sure these classes are provided to help future leaders reach their potential</a:t>
            </a:r>
            <a:endParaRPr lang="en-US" sz="2800" dirty="0" smtClean="0"/>
          </a:p>
        </p:txBody>
      </p:sp>
      <p:sp>
        <p:nvSpPr>
          <p:cNvPr id="22" name="Title 1"/>
          <p:cNvSpPr>
            <a:spLocks noGrp="1"/>
          </p:cNvSpPr>
          <p:nvPr>
            <p:ph type="title"/>
          </p:nvPr>
        </p:nvSpPr>
        <p:spPr>
          <a:xfrm>
            <a:off x="609600" y="228600"/>
            <a:ext cx="8153400" cy="990600"/>
          </a:xfrm>
        </p:spPr>
        <p:txBody>
          <a:bodyPr/>
          <a:lstStyle/>
          <a:p>
            <a:r>
              <a:rPr lang="en-US" dirty="0" smtClean="0"/>
              <a:t>The</a:t>
            </a:r>
            <a:r>
              <a:rPr lang="en-US" dirty="0" smtClean="0"/>
              <a:t> Qualifications</a:t>
            </a:r>
            <a:endParaRPr lang="en-US" dirty="0"/>
          </a:p>
        </p:txBody>
      </p:sp>
      <p:sp>
        <p:nvSpPr>
          <p:cNvPr id="24" name="TextBox 23"/>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4" grpId="0"/>
      <p:bldP spid="16" grpId="0"/>
      <p:bldP spid="18" grpId="0"/>
      <p:bldP spid="21" grpId="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2"/>
          </p:nvPr>
        </p:nvSpPr>
        <p:spPr>
          <a:xfrm>
            <a:off x="4876800" y="1524000"/>
            <a:ext cx="4235301" cy="838200"/>
          </a:xfrm>
        </p:spPr>
        <p:txBody>
          <a:bodyPr>
            <a:noAutofit/>
          </a:bodyPr>
          <a:lstStyle/>
          <a:p>
            <a:r>
              <a:rPr lang="en-US" sz="2800" dirty="0" smtClean="0"/>
              <a:t>It is easier to talk like a “Christian” than walk like a real Christian</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1" cy="772633"/>
          </a:xfrm>
          <a:prstGeom prst="rect">
            <a:avLst/>
          </a:prstGeom>
          <a:solidFill>
            <a:srgbClr val="DD8047"/>
          </a:solidFill>
        </p:spPr>
        <p:txBody>
          <a:bodyPr vert="horz" anchor="ctr">
            <a:noAutofit/>
          </a:bodyPr>
          <a:lstStyle/>
          <a:p>
            <a:pPr marL="320040" lvl="0" indent="-320040" defTabSz="914400">
              <a:spcBef>
                <a:spcPts val="700"/>
              </a:spcBef>
              <a:buClr>
                <a:schemeClr val="accent2"/>
              </a:buClr>
              <a:buSzPct val="60000"/>
            </a:pPr>
            <a:r>
              <a:rPr lang="en-US" sz="3000" b="1" dirty="0" smtClean="0">
                <a:solidFill>
                  <a:schemeClr val="bg1"/>
                </a:solidFill>
              </a:rPr>
              <a:t>Spiritual Demonstration</a:t>
            </a:r>
            <a:endParaRPr lang="en-US" sz="3000" b="1" dirty="0" smtClean="0">
              <a:solidFill>
                <a:schemeClr val="bg1"/>
              </a:solidFill>
            </a:endParaRPr>
          </a:p>
        </p:txBody>
      </p:sp>
      <p:sp>
        <p:nvSpPr>
          <p:cNvPr id="16" name="Content Placeholder 2"/>
          <p:cNvSpPr txBox="1">
            <a:spLocks/>
          </p:cNvSpPr>
          <p:nvPr/>
        </p:nvSpPr>
        <p:spPr>
          <a:xfrm>
            <a:off x="533400" y="2351567"/>
            <a:ext cx="42353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600" dirty="0" smtClean="0">
                <a:solidFill>
                  <a:schemeClr val="accent4"/>
                </a:solidFill>
              </a:rPr>
              <a:t>“Look not on his countenance, or on the height of his stature; because I have refused him: for the Lord </a:t>
            </a:r>
            <a:r>
              <a:rPr lang="en-US" sz="2600" dirty="0" err="1" smtClean="0">
                <a:solidFill>
                  <a:schemeClr val="accent4"/>
                </a:solidFill>
              </a:rPr>
              <a:t>seeth</a:t>
            </a:r>
            <a:r>
              <a:rPr lang="en-US" sz="2600" dirty="0" smtClean="0">
                <a:solidFill>
                  <a:schemeClr val="accent4"/>
                </a:solidFill>
              </a:rPr>
              <a:t> not as man </a:t>
            </a:r>
            <a:r>
              <a:rPr lang="en-US" sz="2600" dirty="0" err="1" smtClean="0">
                <a:solidFill>
                  <a:schemeClr val="accent4"/>
                </a:solidFill>
              </a:rPr>
              <a:t>seeth</a:t>
            </a:r>
            <a:r>
              <a:rPr lang="en-US" sz="2600" dirty="0" smtClean="0">
                <a:solidFill>
                  <a:schemeClr val="accent4"/>
                </a:solidFill>
              </a:rPr>
              <a:t>; for man </a:t>
            </a:r>
            <a:r>
              <a:rPr lang="en-US" sz="2600" dirty="0" err="1" smtClean="0">
                <a:solidFill>
                  <a:schemeClr val="accent4"/>
                </a:solidFill>
              </a:rPr>
              <a:t>looketh</a:t>
            </a:r>
            <a:r>
              <a:rPr lang="en-US" sz="2600" dirty="0" smtClean="0">
                <a:solidFill>
                  <a:schemeClr val="accent4"/>
                </a:solidFill>
              </a:rPr>
              <a:t> on the outward appearance, but the Lord </a:t>
            </a:r>
            <a:r>
              <a:rPr lang="en-US" sz="2600" dirty="0" err="1" smtClean="0">
                <a:solidFill>
                  <a:schemeClr val="accent4"/>
                </a:solidFill>
              </a:rPr>
              <a:t>looketh</a:t>
            </a:r>
            <a:r>
              <a:rPr lang="en-US" sz="2600" dirty="0" smtClean="0">
                <a:solidFill>
                  <a:schemeClr val="accent4"/>
                </a:solidFill>
              </a:rPr>
              <a:t> on the heart.</a:t>
            </a:r>
            <a:r>
              <a:rPr lang="en-US" sz="2600" dirty="0" smtClean="0">
                <a:solidFill>
                  <a:schemeClr val="accent4"/>
                </a:solidFill>
              </a:rPr>
              <a:t>” 	   (</a:t>
            </a:r>
            <a:r>
              <a:rPr lang="en-US" sz="2600" dirty="0" smtClean="0">
                <a:solidFill>
                  <a:schemeClr val="accent4"/>
                </a:solidFill>
              </a:rPr>
              <a:t>I Samuel 16:6) </a:t>
            </a:r>
            <a:endParaRPr lang="en-US" sz="2600" dirty="0" smtClean="0">
              <a:solidFill>
                <a:schemeClr val="accent4"/>
              </a:solidFill>
            </a:endParaRPr>
          </a:p>
        </p:txBody>
      </p:sp>
      <p:sp>
        <p:nvSpPr>
          <p:cNvPr id="18" name="Content Placeholder 2"/>
          <p:cNvSpPr txBox="1">
            <a:spLocks/>
          </p:cNvSpPr>
          <p:nvPr/>
        </p:nvSpPr>
        <p:spPr>
          <a:xfrm>
            <a:off x="4876800" y="28194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We are looking for men that are qualified spiritually</a:t>
            </a:r>
            <a:endParaRPr lang="en-US" sz="2800" dirty="0" smtClean="0"/>
          </a:p>
        </p:txBody>
      </p:sp>
      <p:sp>
        <p:nvSpPr>
          <p:cNvPr id="21" name="Content Placeholder 2"/>
          <p:cNvSpPr txBox="1">
            <a:spLocks/>
          </p:cNvSpPr>
          <p:nvPr/>
        </p:nvSpPr>
        <p:spPr>
          <a:xfrm>
            <a:off x="4876800" y="4191000"/>
            <a:ext cx="41148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They will be those who have demonstrated a </a:t>
            </a:r>
            <a:r>
              <a:rPr lang="en-US" sz="2800" dirty="0" smtClean="0"/>
              <a:t>right spirit, an attitude of loyalty </a:t>
            </a:r>
            <a:r>
              <a:rPr lang="en-US" sz="2800" dirty="0" smtClean="0"/>
              <a:t>,unity , humility, and faithfulness</a:t>
            </a:r>
            <a:endParaRPr lang="en-US" sz="2800" dirty="0" smtClean="0"/>
          </a:p>
        </p:txBody>
      </p:sp>
      <p:sp>
        <p:nvSpPr>
          <p:cNvPr id="22" name="Title 1"/>
          <p:cNvSpPr>
            <a:spLocks noGrp="1"/>
          </p:cNvSpPr>
          <p:nvPr>
            <p:ph type="title"/>
          </p:nvPr>
        </p:nvSpPr>
        <p:spPr>
          <a:xfrm>
            <a:off x="609600" y="228600"/>
            <a:ext cx="8153400" cy="990600"/>
          </a:xfrm>
        </p:spPr>
        <p:txBody>
          <a:bodyPr/>
          <a:lstStyle/>
          <a:p>
            <a:r>
              <a:rPr lang="en-US" dirty="0" smtClean="0"/>
              <a:t>The</a:t>
            </a:r>
            <a:r>
              <a:rPr lang="en-US" dirty="0" smtClean="0"/>
              <a:t> Qualifications</a:t>
            </a:r>
            <a:endParaRPr lang="en-US" dirty="0"/>
          </a:p>
        </p:txBody>
      </p:sp>
      <p:sp>
        <p:nvSpPr>
          <p:cNvPr id="24" name="TextBox 23"/>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6" grpId="0"/>
      <p:bldP spid="18" grpId="0"/>
      <p:bldP spid="21"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590800"/>
            <a:ext cx="7620000" cy="1673225"/>
          </a:xfrm>
        </p:spPr>
        <p:txBody>
          <a:bodyPr>
            <a:noAutofit/>
          </a:bodyPr>
          <a:lstStyle/>
          <a:p>
            <a:r>
              <a:rPr lang="en-US" b="1" dirty="0" smtClean="0"/>
              <a:t>“Jesus </a:t>
            </a:r>
            <a:r>
              <a:rPr lang="en-US" b="1" dirty="0" err="1" smtClean="0"/>
              <a:t>saith</a:t>
            </a:r>
            <a:r>
              <a:rPr lang="en-US" b="1" dirty="0" smtClean="0"/>
              <a:t> unto them, My meat is to do the will of him that sent me, and to finish his work. Say not ye, There are yet four months, and then cometh the harvest? Behold, I say unto you, Lift up your eyes, and look on the fields; for they are white already to harvest. And he that </a:t>
            </a:r>
            <a:r>
              <a:rPr lang="en-US" b="1" dirty="0" err="1" smtClean="0"/>
              <a:t>reapeth</a:t>
            </a:r>
            <a:r>
              <a:rPr lang="en-US" b="1" dirty="0" smtClean="0"/>
              <a:t> </a:t>
            </a:r>
            <a:r>
              <a:rPr lang="en-US" b="1" dirty="0" err="1" smtClean="0"/>
              <a:t>receiveth</a:t>
            </a:r>
            <a:r>
              <a:rPr lang="en-US" b="1" dirty="0" smtClean="0"/>
              <a:t> wages, and </a:t>
            </a:r>
            <a:r>
              <a:rPr lang="en-US" b="1" dirty="0" err="1" smtClean="0"/>
              <a:t>gathereth</a:t>
            </a:r>
            <a:r>
              <a:rPr lang="en-US" b="1" dirty="0" smtClean="0"/>
              <a:t> fruit unto life eternal: that both he that </a:t>
            </a:r>
            <a:r>
              <a:rPr lang="en-US" b="1" dirty="0" err="1" smtClean="0"/>
              <a:t>soweth</a:t>
            </a:r>
            <a:r>
              <a:rPr lang="en-US" b="1" dirty="0" smtClean="0"/>
              <a:t> and he that </a:t>
            </a:r>
            <a:r>
              <a:rPr lang="en-US" b="1" dirty="0" err="1" smtClean="0"/>
              <a:t>reapeth</a:t>
            </a:r>
            <a:r>
              <a:rPr lang="en-US" b="1" dirty="0" smtClean="0"/>
              <a:t> may rejoice together.</a:t>
            </a:r>
            <a:r>
              <a:rPr lang="en-US" b="1" dirty="0" smtClean="0"/>
              <a:t>” </a:t>
            </a:r>
            <a:r>
              <a:rPr lang="en-US" b="1" dirty="0" smtClean="0"/>
              <a:t>(</a:t>
            </a:r>
            <a:r>
              <a:rPr lang="en-US" b="1" dirty="0" smtClean="0"/>
              <a:t>John 4:34-36</a:t>
            </a:r>
            <a:r>
              <a:rPr lang="en-US" b="1" dirty="0" smtClean="0"/>
              <a:t>)</a:t>
            </a:r>
            <a:endParaRPr lang="en-US" dirty="0"/>
          </a:p>
        </p:txBody>
      </p:sp>
      <p:sp>
        <p:nvSpPr>
          <p:cNvPr id="3" name="Title 2"/>
          <p:cNvSpPr>
            <a:spLocks noGrp="1"/>
          </p:cNvSpPr>
          <p:nvPr>
            <p:ph type="title"/>
          </p:nvPr>
        </p:nvSpPr>
        <p:spPr/>
        <p:txBody>
          <a:bodyPr>
            <a:normAutofit/>
          </a:bodyPr>
          <a:lstStyle/>
          <a:p>
            <a:r>
              <a:rPr lang="en-US" sz="5400" dirty="0" smtClean="0"/>
              <a:t>KEY </a:t>
            </a:r>
            <a:r>
              <a:rPr lang="en-US" sz="5400" dirty="0" smtClean="0"/>
              <a:t>VERSE:</a:t>
            </a:r>
            <a:endParaRPr lang="en-US" sz="5400" dirty="0"/>
          </a:p>
        </p:txBody>
      </p:sp>
      <p:sp>
        <p:nvSpPr>
          <p:cNvPr id="4" name="TextBox 3"/>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5" name="TextBox 4"/>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2"/>
          </p:nvPr>
        </p:nvSpPr>
        <p:spPr>
          <a:xfrm>
            <a:off x="533400" y="4572000"/>
            <a:ext cx="4343400" cy="838200"/>
          </a:xfrm>
        </p:spPr>
        <p:txBody>
          <a:bodyPr>
            <a:noAutofit/>
          </a:bodyPr>
          <a:lstStyle/>
          <a:p>
            <a:r>
              <a:rPr lang="en-US" sz="2800" dirty="0" smtClean="0"/>
              <a:t>Some people fail to produce a spiritual harvest even with good intentions and pure motives</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1" cy="772633"/>
          </a:xfrm>
          <a:prstGeom prst="rect">
            <a:avLst/>
          </a:prstGeom>
          <a:solidFill>
            <a:schemeClr val="accent4"/>
          </a:solidFill>
        </p:spPr>
        <p:txBody>
          <a:bodyPr vert="horz" anchor="ctr">
            <a:noAutofit/>
          </a:bodyPr>
          <a:lstStyle/>
          <a:p>
            <a:pPr marL="320040" lvl="0" indent="-320040" defTabSz="914400">
              <a:spcBef>
                <a:spcPts val="700"/>
              </a:spcBef>
              <a:buClr>
                <a:schemeClr val="accent2"/>
              </a:buClr>
              <a:buSzPct val="60000"/>
            </a:pPr>
            <a:r>
              <a:rPr lang="en-US" sz="3200" b="1" dirty="0" smtClean="0">
                <a:solidFill>
                  <a:schemeClr val="bg1"/>
                </a:solidFill>
              </a:rPr>
              <a:t>Spiritual gifts</a:t>
            </a:r>
            <a:endParaRPr lang="en-US" sz="3200" b="1" dirty="0" smtClean="0">
              <a:solidFill>
                <a:schemeClr val="bg1"/>
              </a:solidFill>
            </a:endParaRPr>
          </a:p>
        </p:txBody>
      </p:sp>
      <p:sp>
        <p:nvSpPr>
          <p:cNvPr id="16" name="Content Placeholder 2"/>
          <p:cNvSpPr txBox="1">
            <a:spLocks/>
          </p:cNvSpPr>
          <p:nvPr/>
        </p:nvSpPr>
        <p:spPr>
          <a:xfrm>
            <a:off x="533400" y="2351567"/>
            <a:ext cx="42353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God will enable us by His power and equip us with spiritual tools needed to accomplish the ministry He has chosen for us</a:t>
            </a:r>
            <a:endParaRPr lang="en-US" sz="2800" dirty="0" smtClean="0"/>
          </a:p>
        </p:txBody>
      </p:sp>
      <p:sp>
        <p:nvSpPr>
          <p:cNvPr id="18" name="Content Placeholder 2"/>
          <p:cNvSpPr txBox="1">
            <a:spLocks/>
          </p:cNvSpPr>
          <p:nvPr/>
        </p:nvSpPr>
        <p:spPr>
          <a:xfrm>
            <a:off x="4876800" y="15240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These people may have been called to another ministry and failed because the necessary gifts were not present</a:t>
            </a:r>
            <a:endParaRPr lang="en-US" sz="2800" dirty="0" smtClean="0"/>
          </a:p>
        </p:txBody>
      </p:sp>
      <p:sp>
        <p:nvSpPr>
          <p:cNvPr id="21" name="Content Placeholder 2"/>
          <p:cNvSpPr txBox="1">
            <a:spLocks/>
          </p:cNvSpPr>
          <p:nvPr/>
        </p:nvSpPr>
        <p:spPr>
          <a:xfrm>
            <a:off x="4876800" y="3799367"/>
            <a:ext cx="41148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Church leaders are responsible for recognizing gifts in church members and helping them nourish these gifts </a:t>
            </a:r>
            <a:endParaRPr lang="en-US" sz="2800" dirty="0" smtClean="0"/>
          </a:p>
        </p:txBody>
      </p:sp>
      <p:sp>
        <p:nvSpPr>
          <p:cNvPr id="22" name="Title 1"/>
          <p:cNvSpPr>
            <a:spLocks noGrp="1"/>
          </p:cNvSpPr>
          <p:nvPr>
            <p:ph type="title"/>
          </p:nvPr>
        </p:nvSpPr>
        <p:spPr>
          <a:xfrm>
            <a:off x="609600" y="228600"/>
            <a:ext cx="8153400" cy="990600"/>
          </a:xfrm>
        </p:spPr>
        <p:txBody>
          <a:bodyPr/>
          <a:lstStyle/>
          <a:p>
            <a:r>
              <a:rPr lang="en-US" dirty="0" smtClean="0"/>
              <a:t>The</a:t>
            </a:r>
            <a:r>
              <a:rPr lang="en-US" dirty="0" smtClean="0"/>
              <a:t> Qualifications</a:t>
            </a:r>
            <a:endParaRPr lang="en-US" dirty="0"/>
          </a:p>
        </p:txBody>
      </p:sp>
      <p:sp>
        <p:nvSpPr>
          <p:cNvPr id="24" name="TextBox 23"/>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6" grpId="0"/>
      <p:bldP spid="18" grpId="0"/>
      <p:bldP spid="21"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2"/>
          </p:nvPr>
        </p:nvSpPr>
        <p:spPr>
          <a:xfrm>
            <a:off x="533400" y="4953000"/>
            <a:ext cx="4343400" cy="838200"/>
          </a:xfrm>
        </p:spPr>
        <p:txBody>
          <a:bodyPr>
            <a:noAutofit/>
          </a:bodyPr>
          <a:lstStyle/>
          <a:p>
            <a:r>
              <a:rPr lang="en-US" sz="2800" dirty="0" smtClean="0"/>
              <a:t>All</a:t>
            </a:r>
            <a:r>
              <a:rPr lang="en-US" sz="2800" dirty="0" smtClean="0"/>
              <a:t> gifts have </a:t>
            </a:r>
            <a:r>
              <a:rPr lang="en-US" sz="2800" dirty="0" smtClean="0"/>
              <a:t>their places in the ministry of God through the church</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1" cy="772633"/>
          </a:xfrm>
          <a:prstGeom prst="rect">
            <a:avLst/>
          </a:prstGeom>
          <a:solidFill>
            <a:srgbClr val="D8B25C"/>
          </a:solidFill>
        </p:spPr>
        <p:txBody>
          <a:bodyPr vert="horz" anchor="ctr">
            <a:noAutofit/>
          </a:bodyPr>
          <a:lstStyle/>
          <a:p>
            <a:pPr marL="320040" lvl="0" indent="-320040" defTabSz="914400">
              <a:spcBef>
                <a:spcPts val="700"/>
              </a:spcBef>
              <a:buClr>
                <a:schemeClr val="accent2"/>
              </a:buClr>
              <a:buSzPct val="60000"/>
            </a:pPr>
            <a:r>
              <a:rPr lang="en-US" sz="3200" b="1" dirty="0" smtClean="0">
                <a:solidFill>
                  <a:schemeClr val="bg1"/>
                </a:solidFill>
              </a:rPr>
              <a:t>Spiritual gifts</a:t>
            </a:r>
            <a:endParaRPr lang="en-US" sz="3200" b="1" dirty="0" smtClean="0">
              <a:solidFill>
                <a:schemeClr val="bg1"/>
              </a:solidFill>
            </a:endParaRPr>
          </a:p>
        </p:txBody>
      </p:sp>
      <p:sp>
        <p:nvSpPr>
          <p:cNvPr id="16" name="Content Placeholder 2"/>
          <p:cNvSpPr txBox="1">
            <a:spLocks/>
          </p:cNvSpPr>
          <p:nvPr/>
        </p:nvSpPr>
        <p:spPr>
          <a:xfrm>
            <a:off x="533400" y="2351567"/>
            <a:ext cx="42353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Doing </a:t>
            </a:r>
            <a:r>
              <a:rPr lang="en-US" sz="2800" dirty="0" smtClean="0"/>
              <a:t>this</a:t>
            </a:r>
            <a:r>
              <a:rPr lang="en-US" sz="2800" dirty="0" smtClean="0"/>
              <a:t> will help them</a:t>
            </a:r>
            <a:r>
              <a:rPr lang="en-US" sz="2800" dirty="0" smtClean="0"/>
              <a:t> </a:t>
            </a:r>
            <a:r>
              <a:rPr lang="en-US" sz="2800" dirty="0" smtClean="0"/>
              <a:t>recognize </a:t>
            </a:r>
            <a:r>
              <a:rPr lang="en-US" sz="2800" dirty="0" smtClean="0"/>
              <a:t>their places in the</a:t>
            </a:r>
            <a:r>
              <a:rPr lang="en-US" sz="2800" dirty="0" smtClean="0"/>
              <a:t> ministry and prevent </a:t>
            </a:r>
            <a:r>
              <a:rPr lang="en-US" sz="2800" dirty="0" smtClean="0"/>
              <a:t>frustration that comes with being “in the wrong spot at the wrong time.”</a:t>
            </a:r>
            <a:endParaRPr lang="en-US" sz="2800" dirty="0" smtClean="0"/>
          </a:p>
        </p:txBody>
      </p:sp>
      <p:sp>
        <p:nvSpPr>
          <p:cNvPr id="18" name="Content Placeholder 2"/>
          <p:cNvSpPr txBox="1">
            <a:spLocks/>
          </p:cNvSpPr>
          <p:nvPr/>
        </p:nvSpPr>
        <p:spPr>
          <a:xfrm>
            <a:off x="4876800" y="15240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b="1" dirty="0" smtClean="0">
                <a:solidFill>
                  <a:schemeClr val="accent2"/>
                </a:solidFill>
              </a:rPr>
              <a:t>Spiritual gifts include:</a:t>
            </a:r>
            <a:endParaRPr lang="en-US" sz="2800" b="1" dirty="0" smtClean="0">
              <a:solidFill>
                <a:schemeClr val="accent2"/>
              </a:solidFill>
            </a:endParaRPr>
          </a:p>
        </p:txBody>
      </p:sp>
      <p:sp>
        <p:nvSpPr>
          <p:cNvPr id="21" name="Content Placeholder 2"/>
          <p:cNvSpPr txBox="1">
            <a:spLocks/>
          </p:cNvSpPr>
          <p:nvPr/>
        </p:nvSpPr>
        <p:spPr>
          <a:xfrm>
            <a:off x="5410200" y="1981200"/>
            <a:ext cx="2819400" cy="544033"/>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2800" dirty="0" smtClean="0"/>
              <a:t>Prophecy</a:t>
            </a:r>
            <a:endParaRPr lang="en-US" sz="2800" dirty="0" smtClean="0"/>
          </a:p>
        </p:txBody>
      </p:sp>
      <p:sp>
        <p:nvSpPr>
          <p:cNvPr id="22" name="Title 1"/>
          <p:cNvSpPr>
            <a:spLocks noGrp="1"/>
          </p:cNvSpPr>
          <p:nvPr>
            <p:ph type="title"/>
          </p:nvPr>
        </p:nvSpPr>
        <p:spPr>
          <a:xfrm>
            <a:off x="609600" y="228600"/>
            <a:ext cx="8153400" cy="990600"/>
          </a:xfrm>
        </p:spPr>
        <p:txBody>
          <a:bodyPr/>
          <a:lstStyle/>
          <a:p>
            <a:r>
              <a:rPr lang="en-US" dirty="0" smtClean="0"/>
              <a:t>The</a:t>
            </a:r>
            <a:r>
              <a:rPr lang="en-US" dirty="0" smtClean="0"/>
              <a:t> Qualifications</a:t>
            </a:r>
            <a:endParaRPr lang="en-US" dirty="0"/>
          </a:p>
        </p:txBody>
      </p:sp>
      <p:sp>
        <p:nvSpPr>
          <p:cNvPr id="24" name="TextBox 23"/>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0" name="Content Placeholder 2"/>
          <p:cNvSpPr txBox="1">
            <a:spLocks/>
          </p:cNvSpPr>
          <p:nvPr/>
        </p:nvSpPr>
        <p:spPr>
          <a:xfrm>
            <a:off x="5410200" y="2427767"/>
            <a:ext cx="2819400" cy="544033"/>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2800" dirty="0" smtClean="0"/>
              <a:t>Miracles</a:t>
            </a:r>
            <a:endParaRPr lang="en-US" sz="2800" dirty="0" smtClean="0"/>
          </a:p>
        </p:txBody>
      </p:sp>
      <p:sp>
        <p:nvSpPr>
          <p:cNvPr id="11" name="Content Placeholder 2"/>
          <p:cNvSpPr txBox="1">
            <a:spLocks/>
          </p:cNvSpPr>
          <p:nvPr/>
        </p:nvSpPr>
        <p:spPr>
          <a:xfrm>
            <a:off x="5410200" y="2884967"/>
            <a:ext cx="2819400" cy="544033"/>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2800" dirty="0" smtClean="0"/>
              <a:t>Healings </a:t>
            </a:r>
            <a:endParaRPr lang="en-US" sz="2800" dirty="0" smtClean="0"/>
          </a:p>
        </p:txBody>
      </p:sp>
      <p:sp>
        <p:nvSpPr>
          <p:cNvPr id="12" name="Content Placeholder 2"/>
          <p:cNvSpPr txBox="1">
            <a:spLocks/>
          </p:cNvSpPr>
          <p:nvPr/>
        </p:nvSpPr>
        <p:spPr>
          <a:xfrm>
            <a:off x="5410200" y="3352800"/>
            <a:ext cx="2819400" cy="544033"/>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2800" dirty="0" smtClean="0"/>
              <a:t>Discernment </a:t>
            </a:r>
            <a:endParaRPr lang="en-US" sz="2800" dirty="0" smtClean="0"/>
          </a:p>
        </p:txBody>
      </p:sp>
      <p:sp>
        <p:nvSpPr>
          <p:cNvPr id="13" name="Content Placeholder 2"/>
          <p:cNvSpPr txBox="1">
            <a:spLocks/>
          </p:cNvSpPr>
          <p:nvPr/>
        </p:nvSpPr>
        <p:spPr>
          <a:xfrm>
            <a:off x="5410200" y="3810000"/>
            <a:ext cx="2819400" cy="544033"/>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2800" dirty="0" smtClean="0"/>
              <a:t>Governments </a:t>
            </a:r>
            <a:endParaRPr lang="en-US" sz="2800" dirty="0" smtClean="0"/>
          </a:p>
        </p:txBody>
      </p:sp>
      <p:sp>
        <p:nvSpPr>
          <p:cNvPr id="14" name="Content Placeholder 2"/>
          <p:cNvSpPr txBox="1">
            <a:spLocks/>
          </p:cNvSpPr>
          <p:nvPr/>
        </p:nvSpPr>
        <p:spPr>
          <a:xfrm>
            <a:off x="5410200" y="4256567"/>
            <a:ext cx="2819400" cy="544033"/>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2800" dirty="0" smtClean="0"/>
              <a:t>Helps </a:t>
            </a:r>
            <a:endParaRPr lang="en-US" sz="2800" dirty="0" smtClean="0"/>
          </a:p>
        </p:txBody>
      </p:sp>
      <p:sp>
        <p:nvSpPr>
          <p:cNvPr id="15" name="Content Placeholder 2"/>
          <p:cNvSpPr txBox="1">
            <a:spLocks/>
          </p:cNvSpPr>
          <p:nvPr/>
        </p:nvSpPr>
        <p:spPr>
          <a:xfrm>
            <a:off x="5410200" y="4713767"/>
            <a:ext cx="2819400" cy="544033"/>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2800" dirty="0" smtClean="0"/>
              <a:t>Teaching </a:t>
            </a:r>
            <a:endParaRPr lang="en-US" sz="2800" dirty="0" smtClean="0"/>
          </a:p>
        </p:txBody>
      </p:sp>
      <p:sp>
        <p:nvSpPr>
          <p:cNvPr id="17" name="Content Placeholder 2"/>
          <p:cNvSpPr txBox="1">
            <a:spLocks/>
          </p:cNvSpPr>
          <p:nvPr/>
        </p:nvSpPr>
        <p:spPr>
          <a:xfrm>
            <a:off x="5410200" y="5181600"/>
            <a:ext cx="2819400" cy="544033"/>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2800" dirty="0" smtClean="0"/>
              <a:t>Ministry </a:t>
            </a:r>
            <a:endParaRPr lang="en-US" sz="2800" dirty="0" smtClean="0"/>
          </a:p>
        </p:txBody>
      </p:sp>
      <p:sp>
        <p:nvSpPr>
          <p:cNvPr id="19" name="Content Placeholder 2"/>
          <p:cNvSpPr txBox="1">
            <a:spLocks/>
          </p:cNvSpPr>
          <p:nvPr/>
        </p:nvSpPr>
        <p:spPr>
          <a:xfrm>
            <a:off x="5410200" y="5638800"/>
            <a:ext cx="2819400" cy="544033"/>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2800" dirty="0" smtClean="0"/>
              <a:t>Exhortation </a:t>
            </a:r>
            <a:endParaRPr lang="en-US" sz="2800" dirty="0" smtClean="0"/>
          </a:p>
        </p:txBody>
      </p:sp>
      <p:sp>
        <p:nvSpPr>
          <p:cNvPr id="20" name="Content Placeholder 2"/>
          <p:cNvSpPr txBox="1">
            <a:spLocks/>
          </p:cNvSpPr>
          <p:nvPr/>
        </p:nvSpPr>
        <p:spPr>
          <a:xfrm>
            <a:off x="5410200" y="6085367"/>
            <a:ext cx="2819400" cy="544033"/>
          </a:xfrm>
          <a:prstGeom prst="rect">
            <a:avLst/>
          </a:prstGeom>
        </p:spPr>
        <p:txBody>
          <a:bodyPr vert="horz">
            <a:noAutofit/>
          </a:bodyPr>
          <a:lstStyle/>
          <a:p>
            <a:pPr marL="320040" lvl="0" indent="-320040" defTabSz="914400">
              <a:spcBef>
                <a:spcPts val="700"/>
              </a:spcBef>
              <a:buClr>
                <a:schemeClr val="accent2"/>
              </a:buClr>
              <a:buSzPct val="60000"/>
              <a:buFont typeface="Wingdings" charset="2"/>
              <a:buChar char="ü"/>
            </a:pPr>
            <a:r>
              <a:rPr lang="en-US" sz="2800" dirty="0" smtClean="0"/>
              <a:t>Giving, etc.</a:t>
            </a:r>
            <a:endParaRPr lang="en-US" sz="2800" dirty="0" smtClean="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6" grpId="0"/>
      <p:bldP spid="18" grpId="0"/>
      <p:bldP spid="21" grpId="0"/>
      <p:bldP spid="10" grpId="0"/>
      <p:bldP spid="11" grpId="0"/>
      <p:bldP spid="12" grpId="0"/>
      <p:bldP spid="13" grpId="0"/>
      <p:bldP spid="14" grpId="0"/>
      <p:bldP spid="15" grpId="0"/>
      <p:bldP spid="17" grpId="0"/>
      <p:bldP spid="19" grpId="0"/>
      <p:bldP spid="20" grpId="0"/>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r>
              <a:rPr lang="en-US" sz="3200" dirty="0" smtClean="0"/>
              <a:t>There is no doubt about the Apostle Paul’s burden to plant churches throughout the first century </a:t>
            </a:r>
            <a:r>
              <a:rPr lang="en-US" sz="3200" dirty="0" smtClean="0"/>
              <a:t>world</a:t>
            </a:r>
            <a:endParaRPr lang="en-US" sz="3200" dirty="0" smtClean="0">
              <a:solidFill>
                <a:schemeClr val="accent2"/>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8" name="Content Placeholder 3"/>
          <p:cNvSpPr txBox="1">
            <a:spLocks/>
          </p:cNvSpPr>
          <p:nvPr/>
        </p:nvSpPr>
        <p:spPr>
          <a:xfrm>
            <a:off x="2362200" y="35052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solidFill>
                  <a:srgbClr val="DD8047"/>
                </a:solidFill>
              </a:rPr>
              <a:t>He tells Timothy, </a:t>
            </a:r>
            <a:r>
              <a:rPr lang="en-US" sz="3200" dirty="0" smtClean="0">
                <a:solidFill>
                  <a:srgbClr val="DD8047"/>
                </a:solidFill>
              </a:rPr>
              <a:t>“And the things that thou hast heard of me among many witnesses, the same commit thou to faithful men, who shall be able to teach others also.</a:t>
            </a:r>
            <a:r>
              <a:rPr lang="en-US" sz="3200" dirty="0" smtClean="0">
                <a:solidFill>
                  <a:srgbClr val="DD8047"/>
                </a:solidFill>
              </a:rPr>
              <a:t>” (2 Timothy 2:2) </a:t>
            </a:r>
            <a:endParaRPr kumimoji="0" lang="en-US" sz="3200" i="0" u="none" strike="noStrike" kern="1200" cap="none" spc="0" normalizeH="0" baseline="0" noProof="0" dirty="0" smtClean="0">
              <a:ln>
                <a:noFill/>
              </a:ln>
              <a:solidFill>
                <a:srgbClr val="DD8047"/>
              </a:solidFill>
              <a:effectLst/>
              <a:uLnTx/>
              <a:uFillTx/>
              <a:latin typeface="+mn-lt"/>
              <a:ea typeface="+mn-ea"/>
              <a:cs typeface="+mn-cs"/>
            </a:endParaRPr>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r>
              <a:rPr lang="en-US" sz="3200" dirty="0" smtClean="0"/>
              <a:t>I</a:t>
            </a:r>
            <a:r>
              <a:rPr lang="en-US" sz="3200" dirty="0" smtClean="0"/>
              <a:t>n 1 Timothy 3, Paul outlines some of the qualifications that are absolutely necessary to men that would become pastors and deacons</a:t>
            </a:r>
            <a:endParaRPr lang="en-US" sz="3200" dirty="0" smtClean="0">
              <a:solidFill>
                <a:schemeClr val="accent2"/>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8" name="Content Placeholder 3"/>
          <p:cNvSpPr txBox="1">
            <a:spLocks/>
          </p:cNvSpPr>
          <p:nvPr/>
        </p:nvSpPr>
        <p:spPr>
          <a:xfrm>
            <a:off x="2362200" y="38100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A</a:t>
            </a:r>
            <a:r>
              <a:rPr lang="en-US" sz="3200" dirty="0" smtClean="0"/>
              <a:t>ll of the qualifications but one are concerned with the leader’s character</a:t>
            </a:r>
            <a:endParaRPr kumimoji="0" lang="en-US" sz="3200" i="0" u="none" strike="noStrike" kern="1200" cap="none" spc="0" normalizeH="0" baseline="0" noProof="0" dirty="0" smtClean="0">
              <a:ln>
                <a:noFill/>
              </a:ln>
              <a:effectLst/>
              <a:uLnTx/>
              <a:uFillTx/>
              <a:latin typeface="+mn-lt"/>
              <a:ea typeface="+mn-ea"/>
              <a:cs typeface="+mn-cs"/>
            </a:endParaRPr>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r>
              <a:rPr lang="en-US" sz="3200" dirty="0" smtClean="0"/>
              <a:t>The only one that deals with personal ability is that the pastor be “apt to teach.”</a:t>
            </a:r>
            <a:endParaRPr lang="en-US" sz="3200" dirty="0" smtClean="0">
              <a:solidFill>
                <a:schemeClr val="accent2"/>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8" name="Content Placeholder 3"/>
          <p:cNvSpPr txBox="1">
            <a:spLocks/>
          </p:cNvSpPr>
          <p:nvPr/>
        </p:nvSpPr>
        <p:spPr>
          <a:xfrm>
            <a:off x="2362200" y="33528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Some of the other New Testament translations render this as “skilled in teaching”, “with a gift for teaching”, or “qualified to teach.”</a:t>
            </a:r>
            <a:endParaRPr kumimoji="0" lang="en-US" sz="3200" i="0" u="none" strike="noStrike" kern="1200" cap="none" spc="0" normalizeH="0" baseline="0" noProof="0" dirty="0" smtClean="0">
              <a:ln>
                <a:noFill/>
              </a:ln>
              <a:effectLst/>
              <a:uLnTx/>
              <a:uFillTx/>
              <a:latin typeface="+mn-lt"/>
              <a:ea typeface="+mn-ea"/>
              <a:cs typeface="+mn-cs"/>
            </a:endParaRPr>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r>
              <a:rPr lang="en-US" sz="3200" dirty="0" smtClean="0"/>
              <a:t>Paul wrote these to Timothy because it was </a:t>
            </a:r>
            <a:r>
              <a:rPr lang="en-US" sz="3200" dirty="0" smtClean="0"/>
              <a:t>imperative that Timothy understand the importance of appointing the right people for the great responsibility of being leaders in God’s Church</a:t>
            </a:r>
            <a:endParaRPr lang="en-US" sz="3200" dirty="0" smtClean="0">
              <a:solidFill>
                <a:schemeClr val="accent2"/>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8" name="Content Placeholder 3"/>
          <p:cNvSpPr txBox="1">
            <a:spLocks/>
          </p:cNvSpPr>
          <p:nvPr/>
        </p:nvSpPr>
        <p:spPr>
          <a:xfrm>
            <a:off x="2362200" y="47244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solidFill>
                  <a:schemeClr val="accent2"/>
                </a:solidFill>
              </a:rPr>
              <a:t>Building on anything else than the proper spiritual foundation is to build on sinking </a:t>
            </a:r>
            <a:r>
              <a:rPr lang="en-US" sz="3200" dirty="0" smtClean="0">
                <a:solidFill>
                  <a:schemeClr val="accent2"/>
                </a:solidFill>
              </a:rPr>
              <a:t>sand!</a:t>
            </a:r>
            <a:endParaRPr kumimoji="0" lang="en-US" sz="3200" i="0" u="none" strike="noStrike" kern="1200" cap="none" spc="0" normalizeH="0" baseline="0" noProof="0" dirty="0" smtClean="0">
              <a:ln>
                <a:noFill/>
              </a:ln>
              <a:solidFill>
                <a:schemeClr val="accent2"/>
              </a:solidFill>
              <a:effectLst/>
              <a:uLnTx/>
              <a:uFillTx/>
              <a:latin typeface="+mn-lt"/>
              <a:ea typeface="+mn-ea"/>
              <a:cs typeface="+mn-cs"/>
            </a:endParaRPr>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God’s Goal</a:t>
            </a:r>
            <a:endParaRPr lang="en-US"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599" y="1589567"/>
            <a:ext cx="8153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400" dirty="0" smtClean="0">
                <a:solidFill>
                  <a:schemeClr val="accent2"/>
                </a:solidFill>
              </a:rPr>
              <a:t> To save </a:t>
            </a:r>
            <a:r>
              <a:rPr lang="en-US" sz="4400" dirty="0" smtClean="0">
                <a:solidFill>
                  <a:schemeClr val="accent2"/>
                </a:solidFill>
              </a:rPr>
              <a:t>mankind to forever live with Him in His kingdom</a:t>
            </a:r>
            <a:endParaRPr lang="en-US" sz="4400" b="1" dirty="0" smtClean="0">
              <a:solidFill>
                <a:schemeClr val="accent2"/>
              </a:solidFill>
            </a:endParaRPr>
          </a:p>
        </p:txBody>
      </p:sp>
      <p:sp>
        <p:nvSpPr>
          <p:cNvPr id="8" name="Content Placeholder 3"/>
          <p:cNvSpPr txBox="1">
            <a:spLocks/>
          </p:cNvSpPr>
          <p:nvPr/>
        </p:nvSpPr>
        <p:spPr>
          <a:xfrm>
            <a:off x="4844900" y="3048000"/>
            <a:ext cx="39181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All that the Lord has done, and is doing, and what He will do is centered around this single purpose of man’s redemption.</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2"/>
          <p:cNvSpPr txBox="1">
            <a:spLocks/>
          </p:cNvSpPr>
          <p:nvPr/>
        </p:nvSpPr>
        <p:spPr>
          <a:xfrm>
            <a:off x="609600" y="30480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Jesus, the manifestation of God in the flesh, was the “Lamb slain from the foundation of the world.” ( Revelation 13:8)</a:t>
            </a:r>
            <a:endParaRPr lang="en-US" sz="3200" dirty="0" smtClean="0">
              <a:solidFill>
                <a:srgbClr val="DD8047"/>
              </a:solidFill>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God’s Goal</a:t>
            </a:r>
            <a:endParaRPr lang="en-US"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2"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Jesus said the burden of reaching the lost was His meat, or nourishment</a:t>
            </a:r>
            <a:endParaRPr lang="en-US" sz="3200" b="1" dirty="0" smtClean="0"/>
          </a:p>
        </p:txBody>
      </p:sp>
      <p:sp>
        <p:nvSpPr>
          <p:cNvPr id="13" name="Content Placeholder 2"/>
          <p:cNvSpPr txBox="1">
            <a:spLocks/>
          </p:cNvSpPr>
          <p:nvPr/>
        </p:nvSpPr>
        <p:spPr>
          <a:xfrm>
            <a:off x="609600" y="35707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It moved Him from day to day</a:t>
            </a:r>
            <a:endParaRPr lang="en-US" sz="3200" dirty="0" smtClean="0">
              <a:solidFill>
                <a:srgbClr val="DD8047"/>
              </a:solidFill>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grpSp>
        <p:nvGrpSpPr>
          <p:cNvPr id="11" name="Group 10"/>
          <p:cNvGrpSpPr/>
          <p:nvPr/>
        </p:nvGrpSpPr>
        <p:grpSpPr>
          <a:xfrm>
            <a:off x="609600" y="2220433"/>
            <a:ext cx="8214481" cy="3799367"/>
            <a:chOff x="609600" y="2220433"/>
            <a:chExt cx="8214481" cy="3799367"/>
          </a:xfrm>
        </p:grpSpPr>
        <p:sp>
          <p:nvSpPr>
            <p:cNvPr id="8" name="Content Placeholder 3"/>
            <p:cNvSpPr txBox="1">
              <a:spLocks/>
            </p:cNvSpPr>
            <p:nvPr/>
          </p:nvSpPr>
          <p:spPr>
            <a:xfrm>
              <a:off x="609600" y="4648200"/>
              <a:ext cx="39181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It eventually led Him to the cross where He died for our sins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0" name="Picture 9" descr="easter cross.jpg"/>
            <p:cNvPicPr>
              <a:picLocks noChangeAspect="1"/>
            </p:cNvPicPr>
            <p:nvPr/>
          </p:nvPicPr>
          <p:blipFill>
            <a:blip r:embed="rId2"/>
            <a:stretch>
              <a:fillRect/>
            </a:stretch>
          </p:blipFill>
          <p:spPr>
            <a:xfrm>
              <a:off x="4648200" y="2220433"/>
              <a:ext cx="4175881" cy="3799367"/>
            </a:xfrm>
            <a:prstGeom prst="rect">
              <a:avLst/>
            </a:prstGeom>
          </p:spPr>
        </p:pic>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God’s Goal</a:t>
            </a:r>
            <a:endParaRPr lang="en-US"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79248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400" dirty="0" smtClean="0">
                <a:solidFill>
                  <a:schemeClr val="accent2"/>
                </a:solidFill>
              </a:rPr>
              <a:t>The church needs laborers </a:t>
            </a:r>
            <a:r>
              <a:rPr lang="en-US" sz="4400" dirty="0" smtClean="0">
                <a:solidFill>
                  <a:schemeClr val="accent2"/>
                </a:solidFill>
              </a:rPr>
              <a:t>that:</a:t>
            </a:r>
            <a:endParaRPr lang="en-US" sz="4400" b="1" dirty="0" smtClean="0">
              <a:solidFill>
                <a:schemeClr val="accent2"/>
              </a:solidFill>
            </a:endParaRPr>
          </a:p>
        </p:txBody>
      </p:sp>
      <p:sp>
        <p:nvSpPr>
          <p:cNvPr id="8" name="Content Placeholder 3"/>
          <p:cNvSpPr txBox="1">
            <a:spLocks/>
          </p:cNvSpPr>
          <p:nvPr/>
        </p:nvSpPr>
        <p:spPr>
          <a:xfrm>
            <a:off x="984192" y="3124200"/>
            <a:ext cx="7486648" cy="979967"/>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defRPr/>
            </a:pPr>
            <a:r>
              <a:rPr lang="en-US" sz="4000" dirty="0" smtClean="0"/>
              <a:t>possess an understanding of God’s eternal </a:t>
            </a:r>
            <a:r>
              <a:rPr lang="en-US" sz="4000" dirty="0" smtClean="0"/>
              <a:t>purpose</a:t>
            </a:r>
            <a:endParaRPr kumimoji="0" lang="en-US" sz="40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2"/>
          <p:cNvSpPr txBox="1">
            <a:spLocks/>
          </p:cNvSpPr>
          <p:nvPr/>
        </p:nvSpPr>
        <p:spPr>
          <a:xfrm>
            <a:off x="984191" y="2438400"/>
            <a:ext cx="7702609" cy="1077433"/>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pPr>
            <a:r>
              <a:rPr lang="en-US" sz="4000" dirty="0" smtClean="0"/>
              <a:t>have the mind of God</a:t>
            </a:r>
            <a:endParaRPr lang="en-US" sz="4000" dirty="0" smtClean="0">
              <a:solidFill>
                <a:srgbClr val="DD8047"/>
              </a:solidFill>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1" name="Content Placeholder 3"/>
          <p:cNvSpPr txBox="1">
            <a:spLocks/>
          </p:cNvSpPr>
          <p:nvPr/>
        </p:nvSpPr>
        <p:spPr>
          <a:xfrm>
            <a:off x="984192" y="4430233"/>
            <a:ext cx="7486648" cy="979967"/>
          </a:xfrm>
          <a:prstGeom prst="rect">
            <a:avLst/>
          </a:prstGeom>
        </p:spPr>
        <p:txBody>
          <a:bodyPr vert="horz">
            <a:noAutofit/>
          </a:bodyPr>
          <a:lstStyle/>
          <a:p>
            <a:pPr marL="320040" lvl="0" indent="-320040" defTabSz="914400">
              <a:spcBef>
                <a:spcPts val="700"/>
              </a:spcBef>
              <a:buClr>
                <a:schemeClr val="accent2"/>
              </a:buClr>
              <a:buSzPct val="60000"/>
              <a:buFont typeface="Courier New"/>
              <a:buChar char="o"/>
              <a:defRPr/>
            </a:pPr>
            <a:r>
              <a:rPr lang="en-US" sz="4000" dirty="0" smtClean="0"/>
              <a:t>comprehend the significance of the mission of salvation to the lost</a:t>
            </a:r>
            <a:endParaRPr kumimoji="0" lang="en-US" sz="4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11"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The Difference Between Carnal &amp; Spiritual</a:t>
            </a:r>
            <a:endParaRPr lang="en-US" sz="3600" b="1"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2"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Real </a:t>
            </a:r>
            <a:r>
              <a:rPr lang="en-US" sz="3600" dirty="0" smtClean="0"/>
              <a:t>life</a:t>
            </a:r>
            <a:r>
              <a:rPr lang="en-US" sz="3600" dirty="0" smtClean="0"/>
              <a:t> is in Jesus (</a:t>
            </a:r>
            <a:r>
              <a:rPr lang="en-US" sz="3600" dirty="0" smtClean="0"/>
              <a:t>drinking His blood and eating His flesh)</a:t>
            </a:r>
            <a:endParaRPr lang="en-US" sz="3600" b="1" dirty="0" smtClean="0">
              <a:solidFill>
                <a:schemeClr val="accent2"/>
              </a:solidFill>
            </a:endParaRPr>
          </a:p>
        </p:txBody>
      </p:sp>
      <p:sp>
        <p:nvSpPr>
          <p:cNvPr id="8" name="Content Placeholder 3"/>
          <p:cNvSpPr txBox="1">
            <a:spLocks/>
          </p:cNvSpPr>
          <p:nvPr/>
        </p:nvSpPr>
        <p:spPr>
          <a:xfrm>
            <a:off x="609600" y="4963633"/>
            <a:ext cx="39181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There is no compromise!</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2"/>
          <p:cNvSpPr txBox="1">
            <a:spLocks/>
          </p:cNvSpPr>
          <p:nvPr/>
        </p:nvSpPr>
        <p:spPr>
          <a:xfrm>
            <a:off x="609600" y="37993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We are either with Him or against Him</a:t>
            </a:r>
            <a:endParaRPr lang="en-US" sz="3600" dirty="0" smtClean="0">
              <a:solidFill>
                <a:srgbClr val="DD8047"/>
              </a:solidFill>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0" name="Content Placeholder 3"/>
          <p:cNvSpPr txBox="1">
            <a:spLocks/>
          </p:cNvSpPr>
          <p:nvPr/>
        </p:nvSpPr>
        <p:spPr>
          <a:xfrm>
            <a:off x="4680100" y="1589567"/>
            <a:ext cx="43115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400" dirty="0" smtClean="0"/>
              <a:t>The flesh </a:t>
            </a:r>
            <a:r>
              <a:rPr lang="en-US" sz="3400" dirty="0" smtClean="0"/>
              <a:t>wants </a:t>
            </a:r>
            <a:r>
              <a:rPr lang="en-US" sz="3400" dirty="0" smtClean="0"/>
              <a:t>something more simple, with less commitment, but Jesus had no such compromise to </a:t>
            </a:r>
            <a:r>
              <a:rPr lang="en-US" sz="3400" dirty="0" smtClean="0"/>
              <a:t>offer</a:t>
            </a:r>
            <a:endParaRPr kumimoji="0" lang="en-US" sz="34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3"/>
          <p:cNvSpPr txBox="1">
            <a:spLocks/>
          </p:cNvSpPr>
          <p:nvPr/>
        </p:nvSpPr>
        <p:spPr>
          <a:xfrm>
            <a:off x="4680100" y="4735033"/>
            <a:ext cx="43115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400" dirty="0" smtClean="0"/>
              <a:t>He challenged His disciples, “Will ye also go away?”</a:t>
            </a:r>
            <a:endParaRPr kumimoji="0" lang="en-US" sz="3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10" grpId="0"/>
      <p:bldP spid="11"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The Difference Between Carnal &amp; Spiritual</a:t>
            </a:r>
            <a:endParaRPr lang="en-US" sz="3600" b="1"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2"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At some point, God will challenge us to </a:t>
            </a:r>
            <a:r>
              <a:rPr lang="en-US" sz="3200" dirty="0" smtClean="0"/>
              <a:t>go a little further, to work a little harder, to give a little more in sacrifice.</a:t>
            </a:r>
            <a:endParaRPr lang="en-US" sz="3200" b="1" dirty="0" smtClean="0">
              <a:solidFill>
                <a:schemeClr val="accent2"/>
              </a:solidFill>
            </a:endParaRPr>
          </a:p>
        </p:txBody>
      </p:sp>
      <p:sp>
        <p:nvSpPr>
          <p:cNvPr id="8" name="Content Placeholder 3"/>
          <p:cNvSpPr txBox="1">
            <a:spLocks/>
          </p:cNvSpPr>
          <p:nvPr/>
        </p:nvSpPr>
        <p:spPr>
          <a:xfrm>
            <a:off x="609600" y="4506433"/>
            <a:ext cx="39181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solidFill>
                  <a:srgbClr val="DD8047"/>
                </a:solidFill>
              </a:rPr>
              <a:t>Peter said, “Lord, to whom shall we go? Thou hast the words of eternal life.”</a:t>
            </a:r>
            <a:endParaRPr kumimoji="0" lang="en-US" sz="3200" b="0" i="0" u="none" strike="noStrike" kern="1200" cap="none" spc="0" normalizeH="0" baseline="0" noProof="0" dirty="0">
              <a:ln>
                <a:noFill/>
              </a:ln>
              <a:solidFill>
                <a:srgbClr val="DD8047"/>
              </a:solidFill>
              <a:effectLst/>
              <a:uLnTx/>
              <a:uFillTx/>
              <a:latin typeface="+mn-lt"/>
              <a:ea typeface="+mn-ea"/>
              <a:cs typeface="+mn-cs"/>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0" name="Content Placeholder 3"/>
          <p:cNvSpPr txBox="1">
            <a:spLocks/>
          </p:cNvSpPr>
          <p:nvPr/>
        </p:nvSpPr>
        <p:spPr>
          <a:xfrm>
            <a:off x="4680100" y="1589567"/>
            <a:ext cx="39181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solidFill>
                  <a:srgbClr val="DD8047"/>
                </a:solidFill>
              </a:rPr>
              <a:t>The only </a:t>
            </a:r>
            <a:r>
              <a:rPr lang="en-US" sz="3200" dirty="0" smtClean="0">
                <a:solidFill>
                  <a:srgbClr val="DD8047"/>
                </a:solidFill>
              </a:rPr>
              <a:t>life with any meaning is to do the will of God!</a:t>
            </a:r>
            <a:endParaRPr kumimoji="0" lang="en-US" sz="3200" b="0" i="0" u="none" strike="noStrike" kern="1200" cap="none" spc="0" normalizeH="0" baseline="0" noProof="0" dirty="0">
              <a:ln>
                <a:noFill/>
              </a:ln>
              <a:solidFill>
                <a:srgbClr val="DD8047"/>
              </a:solidFill>
              <a:effectLst/>
              <a:uLnTx/>
              <a:uFillTx/>
              <a:latin typeface="+mn-lt"/>
              <a:ea typeface="+mn-ea"/>
              <a:cs typeface="+mn-cs"/>
            </a:endParaRPr>
          </a:p>
        </p:txBody>
      </p:sp>
      <p:sp>
        <p:nvSpPr>
          <p:cNvPr id="11" name="Content Placeholder 3"/>
          <p:cNvSpPr txBox="1">
            <a:spLocks/>
          </p:cNvSpPr>
          <p:nvPr/>
        </p:nvSpPr>
        <p:spPr>
          <a:xfrm>
            <a:off x="4680100" y="3200400"/>
            <a:ext cx="39181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The Church needs men and women that can say with Isaiah, “Here am I, send me.</a:t>
            </a:r>
            <a:r>
              <a:rPr lang="en-US" sz="3200" dirty="0" smtClean="0"/>
              <a:t>” (</a:t>
            </a:r>
            <a:r>
              <a:rPr lang="en-US" sz="3200" dirty="0" smtClean="0"/>
              <a:t>Isaiah 6:1)</a:t>
            </a:r>
            <a:endParaRPr kumimoji="0" lang="en-US" sz="320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524000"/>
            <a:ext cx="6400800" cy="1219200"/>
          </a:xfrm>
        </p:spPr>
        <p:txBody>
          <a:bodyPr>
            <a:noAutofit/>
          </a:bodyPr>
          <a:lstStyle/>
          <a:p>
            <a:r>
              <a:rPr lang="en-US" sz="3200" dirty="0" smtClean="0"/>
              <a:t>A </a:t>
            </a:r>
            <a:r>
              <a:rPr lang="en-US" sz="3200" dirty="0" smtClean="0"/>
              <a:t>glimpse of what God would like to do through the leader and in the lives of those to whom the</a:t>
            </a:r>
            <a:r>
              <a:rPr lang="en-US" sz="3200" dirty="0" smtClean="0"/>
              <a:t> leader will </a:t>
            </a:r>
            <a:r>
              <a:rPr lang="en-US" sz="3200" dirty="0" smtClean="0"/>
              <a:t>be </a:t>
            </a:r>
            <a:r>
              <a:rPr lang="en-US" sz="3200" dirty="0" smtClean="0"/>
              <a:t>sent </a:t>
            </a:r>
            <a:endParaRPr lang="en-US" sz="3200" dirty="0" smtClean="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Vision</a:t>
            </a:r>
            <a:endParaRPr lang="en-US" sz="6000" dirty="0"/>
          </a:p>
        </p:txBody>
      </p:sp>
      <p:sp>
        <p:nvSpPr>
          <p:cNvPr id="8" name="Content Placeholder 3"/>
          <p:cNvSpPr txBox="1">
            <a:spLocks/>
          </p:cNvSpPr>
          <p:nvPr/>
        </p:nvSpPr>
        <p:spPr>
          <a:xfrm>
            <a:off x="2362200" y="35052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solidFill>
                  <a:srgbClr val="DD8047"/>
                </a:solidFill>
              </a:rPr>
              <a:t>It should be clear and tangible enough that it becomes the meat that nourishes and sustains the leader</a:t>
            </a:r>
            <a:endParaRPr kumimoji="0" lang="en-US" sz="3200" b="0" i="0" u="none" strike="noStrike" kern="1200" cap="none" spc="0" normalizeH="0" baseline="0" noProof="0" dirty="0" smtClean="0">
              <a:ln>
                <a:noFill/>
              </a:ln>
              <a:solidFill>
                <a:srgbClr val="DD8047"/>
              </a:solidFill>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
        <p:nvSpPr>
          <p:cNvPr id="12" name="Content Placeholder 3"/>
          <p:cNvSpPr txBox="1">
            <a:spLocks/>
          </p:cNvSpPr>
          <p:nvPr/>
        </p:nvSpPr>
        <p:spPr>
          <a:xfrm>
            <a:off x="2362200" y="50292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Do not think “I can go,” but “I MUST go.”</a:t>
            </a:r>
            <a:endParaRPr kumimoji="0" lang="en-US" sz="36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P spid="12"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524000"/>
            <a:ext cx="6400800" cy="1219200"/>
          </a:xfrm>
        </p:spPr>
        <p:txBody>
          <a:bodyPr>
            <a:noAutofit/>
          </a:bodyPr>
          <a:lstStyle/>
          <a:p>
            <a:r>
              <a:rPr lang="en-US" sz="3200" dirty="0" smtClean="0">
                <a:solidFill>
                  <a:srgbClr val="DD8047"/>
                </a:solidFill>
              </a:rPr>
              <a:t>“He that </a:t>
            </a:r>
            <a:r>
              <a:rPr lang="en-US" sz="3200" dirty="0" err="1" smtClean="0">
                <a:solidFill>
                  <a:srgbClr val="DD8047"/>
                </a:solidFill>
              </a:rPr>
              <a:t>observeth</a:t>
            </a:r>
            <a:r>
              <a:rPr lang="en-US" sz="3200" dirty="0" smtClean="0">
                <a:solidFill>
                  <a:srgbClr val="DD8047"/>
                </a:solidFill>
              </a:rPr>
              <a:t> the wind shall not sow; and he that </a:t>
            </a:r>
            <a:r>
              <a:rPr lang="en-US" sz="3200" dirty="0" err="1" smtClean="0">
                <a:solidFill>
                  <a:srgbClr val="DD8047"/>
                </a:solidFill>
              </a:rPr>
              <a:t>regardeth</a:t>
            </a:r>
            <a:r>
              <a:rPr lang="en-US" sz="3200" dirty="0" smtClean="0">
                <a:solidFill>
                  <a:srgbClr val="DD8047"/>
                </a:solidFill>
              </a:rPr>
              <a:t> the clouds shall not reap.</a:t>
            </a:r>
            <a:r>
              <a:rPr lang="en-US" sz="3200" dirty="0" smtClean="0">
                <a:solidFill>
                  <a:srgbClr val="DD8047"/>
                </a:solidFill>
              </a:rPr>
              <a:t>” (Ecclesiastes 11:4)</a:t>
            </a:r>
            <a:endParaRPr lang="en-US" sz="32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Vision</a:t>
            </a:r>
            <a:endParaRPr lang="en-US" sz="6000" dirty="0"/>
          </a:p>
        </p:txBody>
      </p:sp>
      <p:sp>
        <p:nvSpPr>
          <p:cNvPr id="8" name="Content Placeholder 3"/>
          <p:cNvSpPr txBox="1">
            <a:spLocks/>
          </p:cNvSpPr>
          <p:nvPr/>
        </p:nvSpPr>
        <p:spPr>
          <a:xfrm>
            <a:off x="2362200" y="35052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Neither circumstances nor personal ambition propel us into the harvest, therefore, neither adversity nor personal sacrifice and suffering will pull us away from the harvest!</a:t>
            </a:r>
            <a:endParaRPr kumimoji="0" lang="en-US" sz="3200" u="none" strike="noStrike" kern="1200" cap="none" spc="0" normalizeH="0" baseline="0" noProof="0" dirty="0" smtClean="0">
              <a:ln>
                <a:noFill/>
              </a:ln>
              <a:solidFill>
                <a:srgbClr val="DD8047"/>
              </a:solidFill>
              <a:effectLst/>
              <a:uLnTx/>
              <a:uFillTx/>
              <a:latin typeface="+mn-lt"/>
              <a:ea typeface="+mn-ea"/>
              <a:cs typeface="+mn-cs"/>
            </a:endParaRPr>
          </a:p>
        </p:txBody>
      </p:sp>
      <p:sp>
        <p:nvSpPr>
          <p:cNvPr id="11" name="TextBox 10"/>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Four: Who Should Be Used To Plant Churches?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922</TotalTime>
  <Words>1868</Words>
  <Application>Microsoft Macintosh PowerPoint</Application>
  <PresentationFormat>On-screen Show (4:3)</PresentationFormat>
  <Paragraphs>179</Paragraphs>
  <Slides>25</Slides>
  <Notes>0</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Median</vt:lpstr>
      <vt:lpstr>Church Planting</vt:lpstr>
      <vt:lpstr>KEY VERSE:</vt:lpstr>
      <vt:lpstr>God’s Goal</vt:lpstr>
      <vt:lpstr>God’s Goal</vt:lpstr>
      <vt:lpstr>God’s Goal</vt:lpstr>
      <vt:lpstr>The Difference Between Carnal &amp; Spiritual</vt:lpstr>
      <vt:lpstr>The Difference Between Carnal &amp; Spiritual</vt:lpstr>
      <vt:lpstr>The Vision</vt:lpstr>
      <vt:lpstr>The Vision</vt:lpstr>
      <vt:lpstr>The Vision</vt:lpstr>
      <vt:lpstr>The Vision</vt:lpstr>
      <vt:lpstr>The Vision</vt:lpstr>
      <vt:lpstr>The Motive</vt:lpstr>
      <vt:lpstr>The Motive</vt:lpstr>
      <vt:lpstr>The Motive</vt:lpstr>
      <vt:lpstr>The Motive</vt:lpstr>
      <vt:lpstr>The Qualifications</vt:lpstr>
      <vt:lpstr>The Qualifications</vt:lpstr>
      <vt:lpstr>The Qualifications</vt:lpstr>
      <vt:lpstr>The Qualifications</vt:lpstr>
      <vt:lpstr>The Qualifications</vt:lpstr>
      <vt:lpstr>The Pauline Perspective</vt:lpstr>
      <vt:lpstr>The Pauline Perspective</vt:lpstr>
      <vt:lpstr>The Pauline Perspective</vt:lpstr>
      <vt:lpstr>The Pauline Perspective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Church Planting</dc:title>
  <dc:creator>Austin</dc:creator>
  <cp:lastModifiedBy>Austin</cp:lastModifiedBy>
  <cp:revision>94</cp:revision>
  <dcterms:created xsi:type="dcterms:W3CDTF">2010-10-06T17:08:51Z</dcterms:created>
  <dcterms:modified xsi:type="dcterms:W3CDTF">2010-10-06T20:11:48Z</dcterms:modified>
</cp:coreProperties>
</file>