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s/slide2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s/slide22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s/slide20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8" r:id="rId3"/>
    <p:sldId id="259" r:id="rId4"/>
    <p:sldId id="272" r:id="rId5"/>
    <p:sldId id="260" r:id="rId6"/>
    <p:sldId id="263" r:id="rId7"/>
    <p:sldId id="270" r:id="rId8"/>
    <p:sldId id="271" r:id="rId9"/>
    <p:sldId id="264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284" r:id="rId22"/>
    <p:sldId id="285" r:id="rId23"/>
    <p:sldId id="286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80" d="100"/>
          <a:sy n="80" d="100"/>
        </p:scale>
        <p:origin x="-3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C3E7E55-409F-9B4A-9F40-F4B139A78C68}" type="datetimeFigureOut">
              <a:rPr lang="en-US" smtClean="0"/>
              <a:pPr/>
              <a:t>9/22/10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E7E55-409F-9B4A-9F40-F4B139A78C68}" type="datetimeFigureOut">
              <a:rPr lang="en-US" smtClean="0"/>
              <a:pPr/>
              <a:t>9/22/10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C3E7E55-409F-9B4A-9F40-F4B139A78C68}" type="datetimeFigureOut">
              <a:rPr lang="en-US" smtClean="0"/>
              <a:pPr/>
              <a:t>9/22/10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E7E55-409F-9B4A-9F40-F4B139A78C68}" type="datetimeFigureOut">
              <a:rPr lang="en-US" smtClean="0"/>
              <a:pPr/>
              <a:t>9/22/10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E7E55-409F-9B4A-9F40-F4B139A78C68}" type="datetimeFigureOut">
              <a:rPr lang="en-US" smtClean="0"/>
              <a:pPr/>
              <a:t>9/22/10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C3E7E55-409F-9B4A-9F40-F4B139A78C68}" type="datetimeFigureOut">
              <a:rPr lang="en-US" smtClean="0"/>
              <a:pPr/>
              <a:t>9/22/10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C3E7E55-409F-9B4A-9F40-F4B139A78C68}" type="datetimeFigureOut">
              <a:rPr lang="en-US" smtClean="0"/>
              <a:pPr/>
              <a:t>9/22/10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E7E55-409F-9B4A-9F40-F4B139A78C68}" type="datetimeFigureOut">
              <a:rPr lang="en-US" smtClean="0"/>
              <a:pPr/>
              <a:t>9/22/10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E7E55-409F-9B4A-9F40-F4B139A78C68}" type="datetimeFigureOut">
              <a:rPr lang="en-US" smtClean="0"/>
              <a:pPr/>
              <a:t>9/22/10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E7E55-409F-9B4A-9F40-F4B139A78C68}" type="datetimeFigureOut">
              <a:rPr lang="en-US" smtClean="0"/>
              <a:pPr/>
              <a:t>9/22/10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C3E7E55-409F-9B4A-9F40-F4B139A78C68}" type="datetimeFigureOut">
              <a:rPr lang="en-US" smtClean="0"/>
              <a:pPr/>
              <a:t>9/22/10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C3E7E55-409F-9B4A-9F40-F4B139A78C68}" type="datetimeFigureOut">
              <a:rPr lang="en-US" smtClean="0"/>
              <a:pPr/>
              <a:t>9/22/10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ctrTitle"/>
          </p:nvPr>
        </p:nvSpPr>
        <p:spPr>
          <a:xfrm>
            <a:off x="2133600" y="3124200"/>
            <a:ext cx="6629400" cy="18288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accent2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Church Planting</a:t>
            </a:r>
            <a:endParaRPr lang="en-US" sz="5400" dirty="0">
              <a:solidFill>
                <a:schemeClr val="accent2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8" name="Subtitle 17"/>
          <p:cNvSpPr>
            <a:spLocks noGrp="1"/>
          </p:cNvSpPr>
          <p:nvPr>
            <p:ph type="subTitle" idx="1"/>
          </p:nvPr>
        </p:nvSpPr>
        <p:spPr>
          <a:xfrm>
            <a:off x="2362200" y="6019800"/>
            <a:ext cx="6705600" cy="685800"/>
          </a:xfrm>
        </p:spPr>
        <p:txBody>
          <a:bodyPr>
            <a:normAutofit/>
          </a:bodyPr>
          <a:lstStyle/>
          <a:p>
            <a:pPr algn="r"/>
            <a:r>
              <a:rPr lang="en-US" sz="3200" dirty="0" smtClean="0"/>
              <a:t>Ted </a:t>
            </a:r>
            <a:r>
              <a:rPr lang="en-US" sz="3200" dirty="0" err="1" smtClean="0"/>
              <a:t>Grosbach</a:t>
            </a:r>
            <a:endParaRPr lang="en-US" sz="3200" dirty="0"/>
          </a:p>
        </p:txBody>
      </p:sp>
      <p:sp>
        <p:nvSpPr>
          <p:cNvPr id="19" name="Title 16"/>
          <p:cNvSpPr txBox="1">
            <a:spLocks/>
          </p:cNvSpPr>
          <p:nvPr/>
        </p:nvSpPr>
        <p:spPr>
          <a:xfrm>
            <a:off x="0" y="1524000"/>
            <a:ext cx="9144000" cy="25146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i="0" u="none" strike="noStrike" kern="1200" cap="all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GLOBAL UNIVERSITY OF THEOLOGICAL STUDIES</a:t>
            </a:r>
            <a:endParaRPr kumimoji="0" lang="en-US" sz="6600" i="0" u="none" strike="noStrike" kern="1200" cap="all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" name="Subtitle 17"/>
          <p:cNvSpPr txBox="1">
            <a:spLocks/>
          </p:cNvSpPr>
          <p:nvPr/>
        </p:nvSpPr>
        <p:spPr>
          <a:xfrm>
            <a:off x="2133600" y="4953000"/>
            <a:ext cx="6705600" cy="6858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sz="36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Lesson One: What Is Church Planting and Why Is It Necessary?</a:t>
            </a:r>
            <a:endParaRPr kumimoji="0" lang="en-US" sz="3600" b="1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1219200"/>
          </a:xfrm>
        </p:spPr>
        <p:txBody>
          <a:bodyPr>
            <a:noAutofit/>
          </a:bodyPr>
          <a:lstStyle/>
          <a:p>
            <a:r>
              <a:rPr lang="en-US" sz="3600" dirty="0" smtClean="0"/>
              <a:t>A committed congregation will help the assembly grow under the direction of anointed leadership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1752600"/>
            <a:ext cx="1600200" cy="4343400"/>
          </a:xfrm>
          <a:prstGeom prst="rect">
            <a:avLst/>
          </a:prstGeom>
          <a:solidFill>
            <a:srgbClr val="DD804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>
            <a:noAutofit/>
          </a:bodyPr>
          <a:lstStyle/>
          <a:p>
            <a:r>
              <a:rPr lang="en-US" sz="6000" dirty="0" smtClean="0"/>
              <a:t>A Burden For Lost Souls</a:t>
            </a:r>
            <a:endParaRPr lang="en-US" sz="6000" dirty="0"/>
          </a:p>
        </p:txBody>
      </p:sp>
      <p:sp>
        <p:nvSpPr>
          <p:cNvPr id="11" name="TextBox 10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One: What Is Church Planting and Why Is It Necessary?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" name="Content Placeholder 3"/>
          <p:cNvSpPr txBox="1">
            <a:spLocks/>
          </p:cNvSpPr>
          <p:nvPr/>
        </p:nvSpPr>
        <p:spPr>
          <a:xfrm>
            <a:off x="2362200" y="4038600"/>
            <a:ext cx="6400800" cy="457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600" dirty="0" smtClean="0"/>
              <a:t>A </a:t>
            </a:r>
            <a:r>
              <a:rPr lang="en-US" sz="3600" dirty="0" smtClean="0"/>
              <a:t>church planted in the proper </a:t>
            </a:r>
            <a:r>
              <a:rPr lang="en-US" sz="3600" dirty="0" smtClean="0"/>
              <a:t>way will </a:t>
            </a:r>
            <a:r>
              <a:rPr lang="en-US" sz="3600" dirty="0" smtClean="0"/>
              <a:t>produce a spiritual </a:t>
            </a:r>
            <a:r>
              <a:rPr lang="en-US" sz="3600" dirty="0" smtClean="0"/>
              <a:t>reaping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b="1" cap="small" dirty="0" smtClean="0"/>
              <a:t>Why Is It Necessary?</a:t>
            </a:r>
            <a:endParaRPr lang="en-US" sz="4800" b="1" cap="small" dirty="0"/>
          </a:p>
        </p:txBody>
      </p:sp>
      <p:pic>
        <p:nvPicPr>
          <p:cNvPr id="5" name="Picture Placeholder 4" descr="church planting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4626" b="4626"/>
          <a:stretch>
            <a:fillRect/>
          </a:stretch>
        </p:blipFill>
        <p:spPr/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1219200"/>
          </a:xfrm>
        </p:spPr>
        <p:txBody>
          <a:bodyPr>
            <a:noAutofit/>
          </a:bodyPr>
          <a:lstStyle/>
          <a:p>
            <a:r>
              <a:rPr lang="en-US" sz="3600" dirty="0" smtClean="0"/>
              <a:t>S</a:t>
            </a:r>
            <a:r>
              <a:rPr lang="en-US" sz="3600" dirty="0" smtClean="0"/>
              <a:t>pread </a:t>
            </a:r>
            <a:r>
              <a:rPr lang="en-US" sz="3600" dirty="0" smtClean="0"/>
              <a:t>the gospel outside</a:t>
            </a:r>
            <a:r>
              <a:rPr lang="en-US" sz="3600" dirty="0" smtClean="0"/>
              <a:t> the </a:t>
            </a:r>
            <a:r>
              <a:rPr lang="en-US" sz="3600" dirty="0" smtClean="0"/>
              <a:t>existing borders of the church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1752600"/>
            <a:ext cx="1600200" cy="4343400"/>
          </a:xfrm>
          <a:prstGeom prst="rect">
            <a:avLst/>
          </a:prstGeom>
          <a:solidFill>
            <a:srgbClr val="DD804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>
            <a:noAutofit/>
          </a:bodyPr>
          <a:lstStyle/>
          <a:p>
            <a:r>
              <a:rPr lang="en-US" sz="6000" dirty="0" smtClean="0"/>
              <a:t>Saving Lost Souls</a:t>
            </a:r>
            <a:endParaRPr lang="en-US" sz="6000" dirty="0"/>
          </a:p>
        </p:txBody>
      </p:sp>
      <p:sp>
        <p:nvSpPr>
          <p:cNvPr id="11" name="TextBox 10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One: What Is Church Planting and Why Is It Necessary?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" name="Content Placeholder 3"/>
          <p:cNvSpPr txBox="1">
            <a:spLocks/>
          </p:cNvSpPr>
          <p:nvPr/>
        </p:nvSpPr>
        <p:spPr>
          <a:xfrm>
            <a:off x="2362200" y="3048000"/>
            <a:ext cx="6400800" cy="457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600" dirty="0" smtClean="0"/>
              <a:t>Plant </a:t>
            </a:r>
            <a:r>
              <a:rPr lang="en-US" sz="3600" dirty="0" smtClean="0"/>
              <a:t>new congregations</a:t>
            </a:r>
            <a:r>
              <a:rPr lang="en-US" sz="3600" dirty="0" smtClean="0"/>
              <a:t> as </a:t>
            </a:r>
            <a:r>
              <a:rPr lang="en-US" sz="3600" dirty="0" smtClean="0"/>
              <a:t>an expression of faith demonstrating the church’s true God</a:t>
            </a:r>
            <a:r>
              <a:rPr lang="en-US" sz="3600" dirty="0" smtClean="0"/>
              <a:t>-given </a:t>
            </a:r>
            <a:r>
              <a:rPr lang="en-US" sz="3600" dirty="0" smtClean="0"/>
              <a:t>burden to reach the lost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Saving Lost Souls</a:t>
            </a:r>
            <a:endParaRPr lang="en-US" sz="60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09600" y="1752600"/>
            <a:ext cx="8077200" cy="16764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400" dirty="0" smtClean="0">
                <a:solidFill>
                  <a:srgbClr val="DD8047"/>
                </a:solidFill>
              </a:rPr>
              <a:t>We cannot and will not win souls to the Lord simply because we are commanded to do so.</a:t>
            </a:r>
            <a:endParaRPr lang="en-US" sz="4000" dirty="0">
              <a:solidFill>
                <a:srgbClr val="DD8047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One: What Is Church Planting and Why Is It Necessary?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8" name="Content Placeholder 3"/>
          <p:cNvSpPr>
            <a:spLocks noGrp="1"/>
          </p:cNvSpPr>
          <p:nvPr>
            <p:ph sz="quarter" idx="2"/>
          </p:nvPr>
        </p:nvSpPr>
        <p:spPr>
          <a:xfrm>
            <a:off x="609600" y="3886200"/>
            <a:ext cx="8077200" cy="16764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800" dirty="0" smtClean="0"/>
              <a:t>Church planting is </a:t>
            </a:r>
            <a:r>
              <a:rPr lang="en-US" sz="4800" dirty="0" smtClean="0"/>
              <a:t>an integral part of the overall growth and revival of the church.</a:t>
            </a:r>
            <a:endParaRPr lang="en-US" sz="44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09600" y="1752600"/>
            <a:ext cx="8077200" cy="4495800"/>
          </a:xfrm>
          <a:prstGeom prst="rect">
            <a:avLst/>
          </a:prstGeom>
          <a:solidFill>
            <a:srgbClr val="DD804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Saving Lost Souls</a:t>
            </a:r>
            <a:endParaRPr lang="en-US" sz="60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09600" y="1828800"/>
            <a:ext cx="8077200" cy="1676400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400" dirty="0" smtClean="0">
                <a:solidFill>
                  <a:schemeClr val="bg1"/>
                </a:solidFill>
              </a:rPr>
              <a:t>Planting... growing... harvesting... re</a:t>
            </a:r>
            <a:r>
              <a:rPr lang="en-US" sz="4400" dirty="0" smtClean="0">
                <a:solidFill>
                  <a:schemeClr val="bg1"/>
                </a:solidFill>
              </a:rPr>
              <a:t>-</a:t>
            </a:r>
            <a:r>
              <a:rPr lang="en-US" sz="4400" dirty="0" smtClean="0">
                <a:solidFill>
                  <a:schemeClr val="bg1"/>
                </a:solidFill>
              </a:rPr>
              <a:t>planting – </a:t>
            </a:r>
            <a:r>
              <a:rPr lang="en-US" sz="4400" dirty="0" smtClean="0">
                <a:solidFill>
                  <a:schemeClr val="bg1"/>
                </a:solidFill>
              </a:rPr>
              <a:t>this is the way of the Lord in His church. It </a:t>
            </a:r>
            <a:r>
              <a:rPr lang="en-US" sz="4400" dirty="0" smtClean="0">
                <a:solidFill>
                  <a:schemeClr val="bg1"/>
                </a:solidFill>
              </a:rPr>
              <a:t>is </a:t>
            </a:r>
            <a:r>
              <a:rPr lang="en-US" sz="4400" dirty="0" smtClean="0">
                <a:solidFill>
                  <a:schemeClr val="bg1"/>
                </a:solidFill>
              </a:rPr>
              <a:t>more than a commandment, it is a way of life, the natural result of His dwelling in us.</a:t>
            </a:r>
            <a:r>
              <a:rPr lang="en-US" sz="4400" dirty="0" smtClean="0">
                <a:solidFill>
                  <a:schemeClr val="bg1"/>
                </a:solidFill>
              </a:rPr>
              <a:t> 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One: What Is Church Planting and Why Is It Necessary?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1219200"/>
          </a:xfrm>
        </p:spPr>
        <p:txBody>
          <a:bodyPr>
            <a:noAutofit/>
          </a:bodyPr>
          <a:lstStyle/>
          <a:p>
            <a:r>
              <a:rPr lang="en-US" sz="3600" dirty="0" smtClean="0"/>
              <a:t>The Apostle Paul used church planting as a method of evangelism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1752600"/>
            <a:ext cx="1600200" cy="4343400"/>
          </a:xfrm>
          <a:prstGeom prst="rect">
            <a:avLst/>
          </a:prstGeom>
          <a:solidFill>
            <a:srgbClr val="DD804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>
            <a:noAutofit/>
          </a:bodyPr>
          <a:lstStyle/>
          <a:p>
            <a:r>
              <a:rPr lang="en-US" sz="6000" dirty="0" smtClean="0"/>
              <a:t>The Pauline Perspective</a:t>
            </a:r>
            <a:endParaRPr lang="en-US" sz="6000" dirty="0"/>
          </a:p>
        </p:txBody>
      </p:sp>
      <p:sp>
        <p:nvSpPr>
          <p:cNvPr id="11" name="TextBox 10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One: What Is Church Planting and Why Is It Necessary?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2362200" y="3352800"/>
            <a:ext cx="64008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 knew the importance of elders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or pastors and long-term commitment, </a:t>
            </a:r>
            <a:r>
              <a:rPr lang="en-US" sz="3600" dirty="0" smtClean="0"/>
              <a:t>timing, personnel, and geographical significance of a new area.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8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1219200"/>
          </a:xfrm>
        </p:spPr>
        <p:txBody>
          <a:bodyPr>
            <a:noAutofit/>
          </a:bodyPr>
          <a:lstStyle/>
          <a:p>
            <a:r>
              <a:rPr lang="en-US" sz="4000" dirty="0" smtClean="0"/>
              <a:t>Through </a:t>
            </a:r>
            <a:r>
              <a:rPr lang="en-US" sz="4000" dirty="0" smtClean="0"/>
              <a:t>Paul’s focused efforts and intensive training of leaders at Ephesus</a:t>
            </a:r>
            <a:r>
              <a:rPr lang="en-US" sz="4000" dirty="0" smtClean="0"/>
              <a:t> “</a:t>
            </a:r>
            <a:r>
              <a:rPr lang="en-US" sz="4000" dirty="0" smtClean="0"/>
              <a:t>...all they which dwelt in Asia heard the word of the Lord Jesus</a:t>
            </a:r>
            <a:r>
              <a:rPr lang="en-US" sz="4000" dirty="0" smtClean="0"/>
              <a:t>” </a:t>
            </a:r>
            <a:r>
              <a:rPr lang="en-US" sz="4000" dirty="0" smtClean="0"/>
              <a:t>(Acts 19:10).</a:t>
            </a:r>
            <a:endParaRPr lang="en-US" sz="40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1752600"/>
            <a:ext cx="1600200" cy="4343400"/>
          </a:xfrm>
          <a:prstGeom prst="rect">
            <a:avLst/>
          </a:prstGeom>
          <a:solidFill>
            <a:srgbClr val="DD804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>
            <a:noAutofit/>
          </a:bodyPr>
          <a:lstStyle/>
          <a:p>
            <a:r>
              <a:rPr lang="en-US" sz="6000" dirty="0" smtClean="0"/>
              <a:t>The Pauline Perspective</a:t>
            </a:r>
            <a:endParaRPr lang="en-US" sz="6000" dirty="0"/>
          </a:p>
        </p:txBody>
      </p:sp>
      <p:sp>
        <p:nvSpPr>
          <p:cNvPr id="11" name="TextBox 10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One: What Is Church Planting and Why Is It Necessary?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1219200"/>
          </a:xfrm>
        </p:spPr>
        <p:txBody>
          <a:bodyPr>
            <a:noAutofit/>
          </a:bodyPr>
          <a:lstStyle/>
          <a:p>
            <a:r>
              <a:rPr lang="en-US" sz="4000" dirty="0" smtClean="0"/>
              <a:t>In Acts 16:4-5, we find Paul and Timothy traveling "...through the cities...and so were the churches established in the faith, and increased in number daily."</a:t>
            </a:r>
            <a:endParaRPr lang="en-US" sz="40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1752600"/>
            <a:ext cx="1600200" cy="4343400"/>
          </a:xfrm>
          <a:prstGeom prst="rect">
            <a:avLst/>
          </a:prstGeom>
          <a:solidFill>
            <a:srgbClr val="DD804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>
            <a:noAutofit/>
          </a:bodyPr>
          <a:lstStyle/>
          <a:p>
            <a:r>
              <a:rPr lang="en-US" sz="6000" dirty="0" smtClean="0"/>
              <a:t>The Pauline Perspective</a:t>
            </a:r>
            <a:endParaRPr lang="en-US" sz="6000" dirty="0"/>
          </a:p>
        </p:txBody>
      </p:sp>
      <p:sp>
        <p:nvSpPr>
          <p:cNvPr id="11" name="TextBox 10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One: What Is Church Planting and Why Is It Necessary?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1219200"/>
          </a:xfrm>
        </p:spPr>
        <p:txBody>
          <a:bodyPr>
            <a:noAutofit/>
          </a:bodyPr>
          <a:lstStyle/>
          <a:p>
            <a:r>
              <a:rPr lang="en-US" sz="3600" dirty="0" smtClean="0"/>
              <a:t>In Acts chapter 17, Paul was “stirred” when “he saw the city wholly given to idolatry” </a:t>
            </a:r>
            <a:endParaRPr lang="en-US" sz="36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1752600"/>
            <a:ext cx="1600200" cy="4343400"/>
          </a:xfrm>
          <a:prstGeom prst="rect">
            <a:avLst/>
          </a:prstGeom>
          <a:solidFill>
            <a:srgbClr val="DD804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>
            <a:noAutofit/>
          </a:bodyPr>
          <a:lstStyle/>
          <a:p>
            <a:r>
              <a:rPr lang="en-US" sz="6000" dirty="0" smtClean="0"/>
              <a:t>The Pauline Perspective</a:t>
            </a:r>
            <a:endParaRPr lang="en-US" sz="6000" dirty="0"/>
          </a:p>
        </p:txBody>
      </p:sp>
      <p:sp>
        <p:nvSpPr>
          <p:cNvPr id="11" name="TextBox 10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One: What Is Church Planting and Why Is It Necessary?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2362200" y="3429000"/>
            <a:ext cx="64008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Are we stirred when we see lost cities?</a:t>
            </a: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2362200" y="4495800"/>
            <a:ext cx="64008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 we have a plan to save them?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7" grpId="0" build="p"/>
      <p:bldP spid="8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533400" y="1752600"/>
            <a:ext cx="8229600" cy="12192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000" dirty="0" smtClean="0">
                <a:solidFill>
                  <a:srgbClr val="DD8047"/>
                </a:solidFill>
              </a:rPr>
              <a:t>In </a:t>
            </a:r>
            <a:r>
              <a:rPr lang="en-US" sz="4000" dirty="0" smtClean="0">
                <a:solidFill>
                  <a:srgbClr val="DD8047"/>
                </a:solidFill>
              </a:rPr>
              <a:t>David A. Womack's book, "Breaking The Stained Glass Barrier", he lists ten parts of what he refers to as Paul's </a:t>
            </a:r>
            <a:r>
              <a:rPr lang="en-US" sz="4000" dirty="0" err="1" smtClean="0">
                <a:solidFill>
                  <a:srgbClr val="DD8047"/>
                </a:solidFill>
              </a:rPr>
              <a:t>Ephesian</a:t>
            </a:r>
            <a:r>
              <a:rPr lang="en-US" sz="4000" dirty="0" smtClean="0">
                <a:solidFill>
                  <a:srgbClr val="DD8047"/>
                </a:solidFill>
              </a:rPr>
              <a:t> Method. These represent the way in which Paul (and the other apostles) began new works and established them in the faith. </a:t>
            </a:r>
            <a:endParaRPr lang="en-US" sz="4000" dirty="0" smtClean="0">
              <a:solidFill>
                <a:srgbClr val="DD8047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>
            <a:noAutofit/>
          </a:bodyPr>
          <a:lstStyle/>
          <a:p>
            <a:r>
              <a:rPr lang="en-US" sz="6000" dirty="0" smtClean="0"/>
              <a:t>The Pauline Perspective</a:t>
            </a:r>
            <a:endParaRPr lang="en-US" sz="6000" dirty="0"/>
          </a:p>
        </p:txBody>
      </p:sp>
      <p:sp>
        <p:nvSpPr>
          <p:cNvPr id="11" name="TextBox 10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One: What Is Church Planting and Why Is It Necessary?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71600" y="2746375"/>
            <a:ext cx="7620000" cy="1673225"/>
          </a:xfrm>
        </p:spPr>
        <p:txBody>
          <a:bodyPr>
            <a:noAutofit/>
          </a:bodyPr>
          <a:lstStyle/>
          <a:p>
            <a:r>
              <a:rPr lang="en-US" b="1" dirty="0" smtClean="0"/>
              <a:t>“ And that repentance and remission of sins should be preached in his name among all nations, beginning at Jerusalem. And ye are witnesses of these things. And, behold, I send the promise of my Father upon you: but tarry ye in the city of Jerusalem, until ye be endued with power from on high.”</a:t>
            </a:r>
            <a:r>
              <a:rPr lang="en-US" b="1" dirty="0" smtClean="0"/>
              <a:t> </a:t>
            </a:r>
          </a:p>
          <a:p>
            <a:r>
              <a:rPr lang="en-US" b="1" dirty="0" smtClean="0"/>
              <a:t>(</a:t>
            </a:r>
            <a:r>
              <a:rPr lang="en-US" b="1" dirty="0" smtClean="0"/>
              <a:t>Luke 24:47-49</a:t>
            </a:r>
            <a:r>
              <a:rPr lang="en-US" b="1" dirty="0" smtClean="0"/>
              <a:t>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KEY VERSE:</a:t>
            </a:r>
            <a:endParaRPr lang="en-US" sz="5400" dirty="0"/>
          </a:p>
        </p:txBody>
      </p:sp>
      <p:sp>
        <p:nvSpPr>
          <p:cNvPr id="4" name="TextBox 3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One: What Is Church Planting and Why Is It Necessary?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533400" y="1600200"/>
            <a:ext cx="8229600" cy="914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4000" dirty="0" smtClean="0">
                <a:solidFill>
                  <a:srgbClr val="DD8047"/>
                </a:solidFill>
              </a:rPr>
              <a:t>These Include:</a:t>
            </a:r>
            <a:endParaRPr lang="en-US" sz="4000" dirty="0" smtClean="0">
              <a:solidFill>
                <a:srgbClr val="DD8047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>
            <a:noAutofit/>
          </a:bodyPr>
          <a:lstStyle/>
          <a:p>
            <a:r>
              <a:rPr lang="en-US" sz="6000" dirty="0" smtClean="0"/>
              <a:t>The Pauline Perspective</a:t>
            </a:r>
            <a:endParaRPr lang="en-US" sz="6000" dirty="0"/>
          </a:p>
        </p:txBody>
      </p:sp>
      <p:sp>
        <p:nvSpPr>
          <p:cNvPr id="11" name="TextBox 10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One: What Is Church Planting and Why Is It Necessary?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533400" y="2209800"/>
            <a:ext cx="82296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Havin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</a:t>
            </a:r>
            <a:r>
              <a:rPr lang="en-US" sz="4000" dirty="0" smtClean="0"/>
              <a:t> a single purpose</a:t>
            </a: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533400" y="2971800"/>
            <a:ext cx="82296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4000" dirty="0" smtClean="0"/>
              <a:t>Having </a:t>
            </a:r>
            <a:r>
              <a:rPr lang="en-US" sz="4000" dirty="0" smtClean="0"/>
              <a:t>preliminary planning </a:t>
            </a:r>
            <a:r>
              <a:rPr lang="en-US" sz="4000" dirty="0" smtClean="0"/>
              <a:t>adequate to </a:t>
            </a:r>
            <a:r>
              <a:rPr lang="en-US" sz="4000" dirty="0" smtClean="0"/>
              <a:t>meet the need</a:t>
            </a: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533400" y="4267200"/>
            <a:ext cx="82296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4000" dirty="0" smtClean="0"/>
              <a:t>Cooperative </a:t>
            </a:r>
            <a:r>
              <a:rPr lang="en-US" sz="4000" dirty="0" smtClean="0"/>
              <a:t>teamwork</a:t>
            </a: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533400" y="4953000"/>
            <a:ext cx="82296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4000" dirty="0" smtClean="0"/>
              <a:t>Forming </a:t>
            </a:r>
            <a:r>
              <a:rPr lang="en-US" sz="4000" dirty="0" smtClean="0"/>
              <a:t>a basic nucleus</a:t>
            </a: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p"/>
      <p:bldP spid="8" grpId="0" build="p"/>
      <p:bldP spid="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533400" y="1600200"/>
            <a:ext cx="8229600" cy="914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4000" dirty="0" smtClean="0">
                <a:solidFill>
                  <a:srgbClr val="DD8047"/>
                </a:solidFill>
              </a:rPr>
              <a:t>These Include:</a:t>
            </a:r>
            <a:endParaRPr lang="en-US" sz="4000" dirty="0" smtClean="0">
              <a:solidFill>
                <a:srgbClr val="DD8047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>
            <a:noAutofit/>
          </a:bodyPr>
          <a:lstStyle/>
          <a:p>
            <a:r>
              <a:rPr lang="en-US" sz="6000" dirty="0" smtClean="0"/>
              <a:t>The Pauline Perspective</a:t>
            </a:r>
            <a:endParaRPr lang="en-US" sz="6000" dirty="0"/>
          </a:p>
        </p:txBody>
      </p:sp>
      <p:sp>
        <p:nvSpPr>
          <p:cNvPr id="11" name="TextBox 10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One: What Is Church Planting and Why Is It Necessary?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533400" y="2209800"/>
            <a:ext cx="82296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4000" dirty="0" smtClean="0"/>
              <a:t>Mass </a:t>
            </a:r>
            <a:r>
              <a:rPr lang="en-US" sz="4000" dirty="0" smtClean="0"/>
              <a:t>communications (the process </a:t>
            </a:r>
            <a:r>
              <a:rPr lang="en-US" sz="4000" dirty="0" smtClean="0"/>
              <a:t>of mass </a:t>
            </a:r>
            <a:r>
              <a:rPr lang="en-US" sz="4000" dirty="0" smtClean="0"/>
              <a:t>evangelism, assimilation of new converts into the churches, and returning these to the masses again in order to reach more prospects)</a:t>
            </a: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533400" y="1600200"/>
            <a:ext cx="8229600" cy="914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4000" dirty="0" smtClean="0">
                <a:solidFill>
                  <a:srgbClr val="DD8047"/>
                </a:solidFill>
              </a:rPr>
              <a:t>These Include:</a:t>
            </a:r>
            <a:endParaRPr lang="en-US" sz="4000" dirty="0" smtClean="0">
              <a:solidFill>
                <a:srgbClr val="DD8047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>
            <a:noAutofit/>
          </a:bodyPr>
          <a:lstStyle/>
          <a:p>
            <a:r>
              <a:rPr lang="en-US" sz="6000" dirty="0" smtClean="0"/>
              <a:t>The Pauline Perspective</a:t>
            </a:r>
            <a:endParaRPr lang="en-US" sz="6000" dirty="0"/>
          </a:p>
        </p:txBody>
      </p:sp>
      <p:sp>
        <p:nvSpPr>
          <p:cNvPr id="11" name="TextBox 10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One: What Is Church Planting and Why Is It Necessary?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533400" y="2209800"/>
            <a:ext cx="82296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4000" dirty="0" smtClean="0"/>
              <a:t>establishing congregations (church planting)</a:t>
            </a: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533400" y="3429000"/>
            <a:ext cx="82296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4000" dirty="0" smtClean="0"/>
              <a:t>training national leaders</a:t>
            </a: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533400" y="4038600"/>
            <a:ext cx="82296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4000" dirty="0" smtClean="0"/>
              <a:t>maintaining the momentum</a:t>
            </a: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533400" y="4648200"/>
            <a:ext cx="82296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4000" dirty="0" smtClean="0"/>
              <a:t>overcoming opposition</a:t>
            </a: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Content Placeholder 3"/>
          <p:cNvSpPr txBox="1">
            <a:spLocks/>
          </p:cNvSpPr>
          <p:nvPr/>
        </p:nvSpPr>
        <p:spPr>
          <a:xfrm>
            <a:off x="533400" y="5257800"/>
            <a:ext cx="82296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4000" dirty="0" smtClean="0"/>
              <a:t>becoming a missionary church</a:t>
            </a: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p"/>
      <p:bldP spid="8" grpId="0" build="p"/>
      <p:bldP spid="9" grpId="0" build="p"/>
      <p:bldP spid="12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1219200"/>
          </a:xfrm>
        </p:spPr>
        <p:txBody>
          <a:bodyPr>
            <a:noAutofit/>
          </a:bodyPr>
          <a:lstStyle/>
          <a:p>
            <a:r>
              <a:rPr lang="en-US" sz="3600" dirty="0" smtClean="0"/>
              <a:t>Congregations should </a:t>
            </a:r>
            <a:r>
              <a:rPr lang="en-US" sz="3600" dirty="0" smtClean="0"/>
              <a:t>become more and more sensitive to the Lord and then respond by faith to start new churches whenever and wherever possible.</a:t>
            </a:r>
            <a:endParaRPr lang="en-US" sz="36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1752600"/>
            <a:ext cx="1600200" cy="4343400"/>
          </a:xfrm>
          <a:prstGeom prst="rect">
            <a:avLst/>
          </a:prstGeom>
          <a:solidFill>
            <a:srgbClr val="DD804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>
            <a:noAutofit/>
          </a:bodyPr>
          <a:lstStyle/>
          <a:p>
            <a:r>
              <a:rPr lang="en-US" sz="6000" dirty="0" smtClean="0"/>
              <a:t>The Pauline Perspective</a:t>
            </a:r>
            <a:endParaRPr lang="en-US" sz="6000" dirty="0"/>
          </a:p>
        </p:txBody>
      </p:sp>
      <p:sp>
        <p:nvSpPr>
          <p:cNvPr id="11" name="TextBox 10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One: What Is Church Planting and Why Is It Necessary?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2362200" y="4495800"/>
            <a:ext cx="64008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600" dirty="0" smtClean="0"/>
              <a:t>These new works will in turn mature and produce even more works.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Great Commission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979967"/>
          </a:xfrm>
        </p:spPr>
        <p:txBody>
          <a:bodyPr>
            <a:noAutofit/>
          </a:bodyPr>
          <a:lstStyle/>
          <a:p>
            <a:r>
              <a:rPr lang="en-US" sz="2800" dirty="0" smtClean="0"/>
              <a:t>It is our mandate to take </a:t>
            </a:r>
            <a:r>
              <a:rPr lang="en-US" sz="2800" dirty="0" smtClean="0"/>
              <a:t>the only true and saving message of repentance and remission of sins to a lost and dying world. 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599" y="1589567"/>
            <a:ext cx="3962401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800" dirty="0" smtClean="0"/>
              <a:t>The Great Commission is outlined in </a:t>
            </a:r>
            <a:r>
              <a:rPr lang="en-US" sz="2800" dirty="0" smtClean="0"/>
              <a:t>Matthew 28:18-20, Mark 16:15-18, and Luke 24:46-49</a:t>
            </a:r>
            <a:endParaRPr lang="en-US" sz="2800" b="1" dirty="0" smtClean="0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4844901" y="4267200"/>
            <a:ext cx="3886200" cy="979967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MUST PLANT CHURCHES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One: What Is Church Planting and Why Is It Necessary?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609600" y="3886200"/>
            <a:ext cx="3962401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800" dirty="0" smtClean="0"/>
              <a:t>We must use the power God has given us to </a:t>
            </a:r>
            <a:r>
              <a:rPr lang="en-US" sz="2800" dirty="0" smtClean="0"/>
              <a:t>spread the gospel of His death, burial, and resurrection.</a:t>
            </a:r>
            <a:endParaRPr lang="en-US" sz="2800" b="1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7" grpId="0"/>
      <p:bldP spid="8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b="1" cap="small" dirty="0" smtClean="0"/>
              <a:t>What Is Church Planting?</a:t>
            </a:r>
            <a:endParaRPr lang="en-US" sz="4800" b="1" cap="small" dirty="0"/>
          </a:p>
        </p:txBody>
      </p:sp>
      <p:pic>
        <p:nvPicPr>
          <p:cNvPr id="5" name="Picture Placeholder 4" descr="church planting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4626" b="4626"/>
          <a:stretch>
            <a:fillRect/>
          </a:stretch>
        </p:blipFill>
        <p:spPr/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A Burden For Lost Souls</a:t>
            </a:r>
            <a:endParaRPr lang="en-US" sz="60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12192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apostles saw themselves as owing something to the world.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2362200" y="2667000"/>
            <a:ext cx="64008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800" dirty="0" smtClean="0"/>
              <a:t>Paul believed (Romans 1:14-15) that </a:t>
            </a:r>
            <a:r>
              <a:rPr lang="en-US" sz="2800" dirty="0" smtClean="0"/>
              <a:t>if he had been given the opportunity to be saved, then all men </a:t>
            </a:r>
            <a:r>
              <a:rPr lang="en-US" sz="2800" dirty="0" smtClean="0"/>
              <a:t>everywhere should have the same opportunity.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1752600"/>
            <a:ext cx="1600200" cy="4343400"/>
          </a:xfrm>
          <a:prstGeom prst="rect">
            <a:avLst/>
          </a:prstGeom>
          <a:solidFill>
            <a:srgbClr val="DD804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One: What Is Church Planting and Why Is It Necessary?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2362200" y="4419600"/>
            <a:ext cx="64008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800" dirty="0" smtClean="0"/>
              <a:t>He felt he had no real choice but to serve Jesus in humility and in response to the burden placed there by God.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7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A Burden For Lost Souls</a:t>
            </a:r>
            <a:endParaRPr lang="en-US" sz="60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09600" y="1600200"/>
            <a:ext cx="8077200" cy="16764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3200" dirty="0" smtClean="0"/>
              <a:t>Isaiah (Isaiah 6:1-8) has </a:t>
            </a:r>
            <a:r>
              <a:rPr lang="en-US" sz="3200" dirty="0" smtClean="0"/>
              <a:t>a vision of the glory of God and then realizes how unclean he is before the </a:t>
            </a:r>
            <a:r>
              <a:rPr lang="en-US" sz="3200" dirty="0" smtClean="0"/>
              <a:t>greatness of God</a:t>
            </a:r>
            <a:r>
              <a:rPr lang="en-US" sz="3200" dirty="0" smtClean="0"/>
              <a:t>.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One: What Is Church Planting and Why Is It Necessary?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8" name="Content Placeholder 3"/>
          <p:cNvSpPr>
            <a:spLocks noGrp="1"/>
          </p:cNvSpPr>
          <p:nvPr>
            <p:ph sz="quarter" idx="2"/>
          </p:nvPr>
        </p:nvSpPr>
        <p:spPr>
          <a:xfrm>
            <a:off x="609600" y="3048000"/>
            <a:ext cx="8077200" cy="16764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3200" dirty="0" smtClean="0">
                <a:solidFill>
                  <a:schemeClr val="accent2"/>
                </a:solidFill>
              </a:rPr>
              <a:t>Through genuine </a:t>
            </a:r>
            <a:r>
              <a:rPr lang="en-US" sz="3200" dirty="0" smtClean="0">
                <a:solidFill>
                  <a:schemeClr val="accent2"/>
                </a:solidFill>
              </a:rPr>
              <a:t>repentance and humility, Isaiah is touched by God’s grace and is changed forever.</a:t>
            </a:r>
            <a:endParaRPr lang="en-US" sz="2800" dirty="0">
              <a:solidFill>
                <a:schemeClr val="accent2"/>
              </a:solidFill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sz="quarter" idx="2"/>
          </p:nvPr>
        </p:nvSpPr>
        <p:spPr>
          <a:xfrm>
            <a:off x="609600" y="4419600"/>
            <a:ext cx="8077200" cy="16764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3200" dirty="0" smtClean="0"/>
              <a:t>It is then that Isaiah hears the voice of the Lord as He asks for a messenger to send to a people lost in self-righteousness and stubborn rebellion.</a:t>
            </a:r>
            <a:endParaRPr lang="en-US" sz="28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8" grpId="0" build="p"/>
      <p:bldP spid="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A Burden For Lost Souls</a:t>
            </a:r>
            <a:endParaRPr lang="en-US" sz="60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09600" y="1752600"/>
            <a:ext cx="8077200" cy="16764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000" dirty="0" smtClean="0">
                <a:solidFill>
                  <a:srgbClr val="DD8047"/>
                </a:solidFill>
              </a:rPr>
              <a:t>In order to realize the plan God has for us, we must learn to focus on Him.</a:t>
            </a:r>
            <a:endParaRPr lang="en-US" sz="3600" dirty="0">
              <a:solidFill>
                <a:srgbClr val="DD8047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One: What Is Church Planting and Why Is It Necessary?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8" name="Content Placeholder 3"/>
          <p:cNvSpPr>
            <a:spLocks noGrp="1"/>
          </p:cNvSpPr>
          <p:nvPr>
            <p:ph sz="quarter" idx="2"/>
          </p:nvPr>
        </p:nvSpPr>
        <p:spPr>
          <a:xfrm>
            <a:off x="609600" y="3200400"/>
            <a:ext cx="8077200" cy="16764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000" dirty="0" smtClean="0"/>
              <a:t>Congregations that look only inward will soon become only self- serving and miss the bountiful harvest that God has ordained.</a:t>
            </a:r>
            <a:endParaRPr lang="en-US" sz="36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A Burden For Lost Souls</a:t>
            </a:r>
            <a:endParaRPr lang="en-US" sz="60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09600" y="1752600"/>
            <a:ext cx="8077200" cy="16764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000" dirty="0" smtClean="0">
                <a:solidFill>
                  <a:srgbClr val="DD8047"/>
                </a:solidFill>
              </a:rPr>
              <a:t>This same burden applies to the church body as a whole, as well as the individual.</a:t>
            </a:r>
            <a:endParaRPr lang="en-US" sz="3600" dirty="0">
              <a:solidFill>
                <a:srgbClr val="DD8047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One: What Is Church Planting and Why Is It Necessary?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8" name="Content Placeholder 3"/>
          <p:cNvSpPr>
            <a:spLocks noGrp="1"/>
          </p:cNvSpPr>
          <p:nvPr>
            <p:ph sz="quarter" idx="2"/>
          </p:nvPr>
        </p:nvSpPr>
        <p:spPr>
          <a:xfrm>
            <a:off x="609600" y="3505200"/>
            <a:ext cx="8077200" cy="16764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000" dirty="0" smtClean="0"/>
              <a:t>Each congregation of truly born-again believers will look upon the world with a deep spiritual desire to start new assemblies in new areas.</a:t>
            </a:r>
            <a:endParaRPr lang="en-US" sz="36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1219200"/>
          </a:xfrm>
        </p:spPr>
        <p:txBody>
          <a:bodyPr>
            <a:noAutofit/>
          </a:bodyPr>
          <a:lstStyle/>
          <a:p>
            <a:r>
              <a:rPr lang="en-US" sz="4800" dirty="0" smtClean="0"/>
              <a:t>New </a:t>
            </a:r>
            <a:r>
              <a:rPr lang="en-US" sz="4800" dirty="0" smtClean="0"/>
              <a:t>assemblies must be </a:t>
            </a:r>
            <a:r>
              <a:rPr lang="en-US" sz="4800" dirty="0" smtClean="0"/>
              <a:t>started:</a:t>
            </a:r>
            <a:endParaRPr lang="en-US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3124200" y="3352800"/>
            <a:ext cx="5638800" cy="457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600" dirty="0" smtClean="0"/>
              <a:t>at the right time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1752600"/>
            <a:ext cx="1600200" cy="4343400"/>
          </a:xfrm>
          <a:prstGeom prst="rect">
            <a:avLst/>
          </a:prstGeom>
          <a:solidFill>
            <a:srgbClr val="DD804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>
            <a:noAutofit/>
          </a:bodyPr>
          <a:lstStyle/>
          <a:p>
            <a:r>
              <a:rPr lang="en-US" sz="6000" dirty="0" smtClean="0"/>
              <a:t>A Burden For Lost Souls</a:t>
            </a:r>
            <a:endParaRPr lang="en-US" sz="6000" dirty="0"/>
          </a:p>
        </p:txBody>
      </p:sp>
      <p:sp>
        <p:nvSpPr>
          <p:cNvPr id="11" name="TextBox 10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One: What Is Church Planting and Why Is It Necessary?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" name="Content Placeholder 3"/>
          <p:cNvSpPr txBox="1">
            <a:spLocks/>
          </p:cNvSpPr>
          <p:nvPr/>
        </p:nvSpPr>
        <p:spPr>
          <a:xfrm>
            <a:off x="3124200" y="3886200"/>
            <a:ext cx="5638800" cy="457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600" dirty="0" smtClean="0"/>
              <a:t>in the right place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Content Placeholder 3"/>
          <p:cNvSpPr txBox="1">
            <a:spLocks/>
          </p:cNvSpPr>
          <p:nvPr/>
        </p:nvSpPr>
        <p:spPr>
          <a:xfrm>
            <a:off x="3124200" y="4419600"/>
            <a:ext cx="5638800" cy="457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600" dirty="0" smtClean="0"/>
              <a:t>with </a:t>
            </a:r>
            <a:r>
              <a:rPr lang="en-US" sz="3600" dirty="0" smtClean="0"/>
              <a:t>proper </a:t>
            </a:r>
            <a:r>
              <a:rPr lang="en-US" sz="3600" dirty="0" smtClean="0"/>
              <a:t>oversight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7" grpId="0"/>
      <p:bldP spid="12" grpId="0"/>
      <p:bldP spid="1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275</TotalTime>
  <Words>1320</Words>
  <Application>Microsoft Macintosh PowerPoint</Application>
  <PresentationFormat>On-screen Show (4:3)</PresentationFormat>
  <Paragraphs>116</Paragraphs>
  <Slides>23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Median</vt:lpstr>
      <vt:lpstr>Church Planting</vt:lpstr>
      <vt:lpstr>KEY VERSE:</vt:lpstr>
      <vt:lpstr>The Great Commission</vt:lpstr>
      <vt:lpstr>What Is Church Planting?</vt:lpstr>
      <vt:lpstr>A Burden For Lost Souls</vt:lpstr>
      <vt:lpstr>A Burden For Lost Souls</vt:lpstr>
      <vt:lpstr>A Burden For Lost Souls</vt:lpstr>
      <vt:lpstr>A Burden For Lost Souls</vt:lpstr>
      <vt:lpstr>A Burden For Lost Souls</vt:lpstr>
      <vt:lpstr>A Burden For Lost Souls</vt:lpstr>
      <vt:lpstr>Why Is It Necessary?</vt:lpstr>
      <vt:lpstr>Saving Lost Souls</vt:lpstr>
      <vt:lpstr>Saving Lost Souls</vt:lpstr>
      <vt:lpstr>Saving Lost Souls</vt:lpstr>
      <vt:lpstr>The Pauline Perspective</vt:lpstr>
      <vt:lpstr>The Pauline Perspective</vt:lpstr>
      <vt:lpstr>The Pauline Perspective</vt:lpstr>
      <vt:lpstr>The Pauline Perspective</vt:lpstr>
      <vt:lpstr>The Pauline Perspective</vt:lpstr>
      <vt:lpstr>The Pauline Perspective</vt:lpstr>
      <vt:lpstr>The Pauline Perspective</vt:lpstr>
      <vt:lpstr>The Pauline Perspective</vt:lpstr>
      <vt:lpstr>The Pauline Perspective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Church Planting</dc:title>
  <dc:creator>Austin</dc:creator>
  <cp:lastModifiedBy>Austin</cp:lastModifiedBy>
  <cp:revision>29</cp:revision>
  <dcterms:created xsi:type="dcterms:W3CDTF">2010-09-22T16:45:42Z</dcterms:created>
  <dcterms:modified xsi:type="dcterms:W3CDTF">2010-09-22T19:36:04Z</dcterms:modified>
</cp:coreProperties>
</file>