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325" r:id="rId4"/>
    <p:sldId id="326" r:id="rId5"/>
    <p:sldId id="327" r:id="rId6"/>
    <p:sldId id="289" r:id="rId7"/>
    <p:sldId id="328" r:id="rId8"/>
    <p:sldId id="317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22" r:id="rId17"/>
    <p:sldId id="336" r:id="rId18"/>
    <p:sldId id="337" r:id="rId19"/>
    <p:sldId id="338" r:id="rId20"/>
    <p:sldId id="33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 Five: The How Of Church Planting (Pt. 1</a:t>
            </a:r>
            <a:r>
              <a:rPr kumimoji="0" lang="en-US" sz="36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– The Foundation)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</a:t>
            </a:r>
            <a:r>
              <a:rPr lang="en-US" sz="5400" b="1" i="1" u="sng" dirty="0" smtClean="0"/>
              <a:t>Not</a:t>
            </a:r>
            <a:r>
              <a:rPr lang="en-US" sz="5400" dirty="0" smtClean="0"/>
              <a:t> To Plant A Church</a:t>
            </a:r>
            <a:endParaRPr lang="en-US" sz="5400" b="1" i="1" u="sn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Incomplete support </a:t>
            </a:r>
            <a:endParaRPr lang="en-US" sz="32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Incomplete vision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24384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Every leader should have a vision</a:t>
            </a:r>
            <a:r>
              <a:rPr lang="en-US" sz="2800" dirty="0" smtClean="0"/>
              <a:t> from God </a:t>
            </a:r>
            <a:r>
              <a:rPr lang="en-US" sz="2800" dirty="0" smtClean="0"/>
              <a:t>and</a:t>
            </a:r>
            <a:r>
              <a:rPr lang="en-US" sz="2800" dirty="0" smtClean="0"/>
              <a:t> be </a:t>
            </a:r>
            <a:r>
              <a:rPr lang="en-US" sz="2800" dirty="0" smtClean="0"/>
              <a:t>able to pass on this vision to the people they will lead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9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24384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DD8047"/>
                </a:solidFill>
              </a:rPr>
              <a:t>We must finish what we start!</a:t>
            </a:r>
            <a:endParaRPr lang="en-US" sz="2800" dirty="0">
              <a:solidFill>
                <a:srgbClr val="DD8047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800600" y="4561367"/>
            <a:ext cx="41910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Those </a:t>
            </a:r>
            <a:r>
              <a:rPr lang="en-US" sz="2800" dirty="0" smtClean="0"/>
              <a:t>that follow us must be assured that we know the way that God is leading us.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18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33528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conversion of sinners without the </a:t>
            </a:r>
            <a:r>
              <a:rPr lang="en-US" sz="2800" dirty="0" err="1" smtClean="0"/>
              <a:t>discipling</a:t>
            </a:r>
            <a:r>
              <a:rPr lang="en-US" sz="2800" dirty="0" smtClean="0"/>
              <a:t> process is without </a:t>
            </a:r>
            <a:r>
              <a:rPr lang="en-US" sz="2800" dirty="0" smtClean="0"/>
              <a:t>benefit and can even have a negative effect on the church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  <p:bldP spid="13" grpId="0"/>
      <p:bldP spid="9" grpId="0" build="p"/>
      <p:bldP spid="17" grpId="0"/>
      <p:bldP spid="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Sure Foundation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>
                <a:solidFill>
                  <a:srgbClr val="DD8047"/>
                </a:solidFill>
              </a:rPr>
              <a:t>“</a:t>
            </a:r>
            <a:r>
              <a:rPr lang="en-US" sz="3600" dirty="0" smtClean="0">
                <a:solidFill>
                  <a:srgbClr val="DD8047"/>
                </a:solidFill>
              </a:rPr>
              <a:t>...the foundation of God </a:t>
            </a:r>
            <a:r>
              <a:rPr lang="en-US" sz="3600" dirty="0" err="1" smtClean="0">
                <a:solidFill>
                  <a:srgbClr val="DD8047"/>
                </a:solidFill>
              </a:rPr>
              <a:t>standeth</a:t>
            </a:r>
            <a:r>
              <a:rPr lang="en-US" sz="3600" dirty="0" smtClean="0">
                <a:solidFill>
                  <a:srgbClr val="DD8047"/>
                </a:solidFill>
              </a:rPr>
              <a:t> sure.</a:t>
            </a:r>
            <a:r>
              <a:rPr lang="en-US" sz="3600" dirty="0" smtClean="0">
                <a:solidFill>
                  <a:srgbClr val="DD8047"/>
                </a:solidFill>
              </a:rPr>
              <a:t>” </a:t>
            </a:r>
          </a:p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 smtClean="0">
                <a:solidFill>
                  <a:srgbClr val="DD8047"/>
                </a:solidFill>
              </a:rPr>
              <a:t>	</a:t>
            </a:r>
            <a:r>
              <a:rPr lang="en-US" sz="3600" dirty="0" smtClean="0">
                <a:solidFill>
                  <a:srgbClr val="DD8047"/>
                </a:solidFill>
              </a:rPr>
              <a:t>(2 </a:t>
            </a:r>
            <a:r>
              <a:rPr lang="en-US" sz="3600" dirty="0" smtClean="0">
                <a:solidFill>
                  <a:srgbClr val="DD8047"/>
                </a:solidFill>
              </a:rPr>
              <a:t>Timothy 2:</a:t>
            </a:r>
            <a:r>
              <a:rPr lang="en-US" sz="3600" dirty="0" smtClean="0">
                <a:solidFill>
                  <a:srgbClr val="DD8047"/>
                </a:solidFill>
              </a:rPr>
              <a:t>19) 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DIG DEEP!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342167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God’s church will be built and we can be a part of the great construction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2057400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spend </a:t>
            </a:r>
            <a:r>
              <a:rPr lang="en-US" sz="3600" dirty="0" smtClean="0"/>
              <a:t>sufficient time</a:t>
            </a:r>
            <a:r>
              <a:rPr lang="en-US" sz="3600" dirty="0" smtClean="0"/>
              <a:t> preparing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844900" y="32110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Don’t look for </a:t>
            </a:r>
            <a:r>
              <a:rPr lang="en-US" sz="3600" dirty="0" smtClean="0"/>
              <a:t>fast results, but rather a slow and steady growth in quantity and quality of the new congregation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Cycle of Evangelism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T</a:t>
            </a:r>
            <a:r>
              <a:rPr lang="en-US" sz="3600" dirty="0" smtClean="0"/>
              <a:t>he main objectives of the Church</a:t>
            </a:r>
            <a:r>
              <a:rPr lang="en-US" sz="3600" dirty="0" smtClean="0"/>
              <a:t> are evangelism </a:t>
            </a:r>
            <a:r>
              <a:rPr lang="en-US" sz="3600" dirty="0" smtClean="0"/>
              <a:t>and edification</a:t>
            </a:r>
            <a:endParaRPr lang="en-US" sz="3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2831068"/>
            <a:ext cx="24384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INTENSE EVANGELISM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 rot="5400000">
            <a:off x="5971032" y="3096768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4089737"/>
            <a:ext cx="24384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/>
              <a:t>NEW CONVERTS BECOME PART OF THE CHURCH FAMILY</a:t>
            </a:r>
            <a:endParaRPr lang="en-US" sz="2000" b="1" dirty="0"/>
          </a:p>
        </p:txBody>
      </p:sp>
      <p:sp>
        <p:nvSpPr>
          <p:cNvPr id="19" name="Bent Arrow 18"/>
          <p:cNvSpPr/>
          <p:nvPr/>
        </p:nvSpPr>
        <p:spPr>
          <a:xfrm rot="10800000">
            <a:off x="5998464" y="5257800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0" y="5257800"/>
            <a:ext cx="24384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/>
              <a:t>NEW CONVERTS BEGIN SPIRITUAL GROWTH AND DEVELOPMENT</a:t>
            </a:r>
            <a:endParaRPr lang="en-US" sz="2000" b="1" dirty="0"/>
          </a:p>
        </p:txBody>
      </p:sp>
      <p:sp>
        <p:nvSpPr>
          <p:cNvPr id="20" name="Bent Arrow 19"/>
          <p:cNvSpPr/>
          <p:nvPr/>
        </p:nvSpPr>
        <p:spPr>
          <a:xfrm rot="16200000">
            <a:off x="2542032" y="5230367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3000" y="3934361"/>
            <a:ext cx="24384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/>
              <a:t>NEW CONVERTS ARE TRAINED TO BE EMPLOYED IN THE HARVEST AS WELL</a:t>
            </a:r>
            <a:endParaRPr lang="en-US" sz="2000" b="1" dirty="0"/>
          </a:p>
        </p:txBody>
      </p:sp>
      <p:sp>
        <p:nvSpPr>
          <p:cNvPr id="21" name="Bent Arrow 20"/>
          <p:cNvSpPr/>
          <p:nvPr/>
        </p:nvSpPr>
        <p:spPr>
          <a:xfrm>
            <a:off x="2569464" y="3069336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8" grpId="0" animBg="1"/>
      <p:bldP spid="14" grpId="0"/>
      <p:bldP spid="19" grpId="0" animBg="1"/>
      <p:bldP spid="15" grpId="0"/>
      <p:bldP spid="20" grpId="0" animBg="1"/>
      <p:bldP spid="16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Cycle of Evangelism 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After the church is more developed, there </a:t>
            </a:r>
            <a:r>
              <a:rPr lang="en-US" sz="3600" dirty="0" smtClean="0"/>
              <a:t>should be programs and ministries</a:t>
            </a:r>
            <a:r>
              <a:rPr lang="en-US" sz="3600" dirty="0" smtClean="0"/>
              <a:t> that </a:t>
            </a:r>
            <a:r>
              <a:rPr lang="en-US" sz="3600" dirty="0" smtClean="0"/>
              <a:t>will</a:t>
            </a:r>
            <a:r>
              <a:rPr lang="en-US" sz="3600" dirty="0" smtClean="0"/>
              <a:t> allow evangelism </a:t>
            </a:r>
            <a:r>
              <a:rPr lang="en-US" sz="3600" dirty="0" smtClean="0"/>
              <a:t>and edification simultaneously.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The pace of this development must be carefully</a:t>
            </a:r>
            <a:r>
              <a:rPr lang="en-US" sz="3600" dirty="0" smtClean="0"/>
              <a:t> watched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7444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Too much in the beginning can cause frustration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844900" y="54208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Being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too hesitant can retard growth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Structure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From the beginning, the new leader should be</a:t>
            </a:r>
            <a:r>
              <a:rPr lang="en-US" sz="3600" dirty="0" smtClean="0"/>
              <a:t> trying to </a:t>
            </a:r>
            <a:r>
              <a:rPr lang="en-US" sz="3600" dirty="0" smtClean="0"/>
              <a:t>build a structure that can provide ministries that</a:t>
            </a:r>
            <a:r>
              <a:rPr lang="en-US" sz="3600" dirty="0" smtClean="0"/>
              <a:t> can meet these goals: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8206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spiritual </a:t>
            </a:r>
            <a:r>
              <a:rPr lang="en-US" sz="2800" dirty="0" smtClean="0"/>
              <a:t>birthing of new converts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4648200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nurturing </a:t>
            </a:r>
            <a:r>
              <a:rPr lang="en-US" sz="2800" dirty="0" smtClean="0"/>
              <a:t>these converts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5105400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the </a:t>
            </a:r>
            <a:r>
              <a:rPr lang="en-US" sz="2800" dirty="0" smtClean="0"/>
              <a:t>spiritual growth and development </a:t>
            </a:r>
            <a:r>
              <a:rPr lang="en-US" sz="2800" dirty="0" smtClean="0"/>
              <a:t>of the </a:t>
            </a:r>
            <a:r>
              <a:rPr lang="en-US" sz="2800" dirty="0" smtClean="0"/>
              <a:t>new members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572000" y="3831266"/>
            <a:ext cx="4343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training </a:t>
            </a:r>
            <a:r>
              <a:rPr lang="en-US" sz="2800" dirty="0" smtClean="0"/>
              <a:t>in specific ministry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572000" y="4267200"/>
            <a:ext cx="4343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usefulness </a:t>
            </a:r>
            <a:r>
              <a:rPr lang="en-US" sz="2800" dirty="0" smtClean="0"/>
              <a:t>of members in those ministries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572000" y="5116033"/>
            <a:ext cx="4343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ü"/>
              <a:defRPr/>
            </a:pPr>
            <a:r>
              <a:rPr lang="en-US" sz="2800" dirty="0" smtClean="0"/>
              <a:t>the </a:t>
            </a:r>
            <a:r>
              <a:rPr lang="en-US" sz="2800" dirty="0" smtClean="0"/>
              <a:t>transfer of burden and vision of </a:t>
            </a:r>
            <a:r>
              <a:rPr lang="en-US" sz="2800" dirty="0" smtClean="0"/>
              <a:t>the pastor </a:t>
            </a:r>
            <a:r>
              <a:rPr lang="en-US" sz="2800" dirty="0" smtClean="0"/>
              <a:t>to the congregation.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9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Cycle of Evangelism 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structure will normally be patterned after the mother </a:t>
            </a:r>
            <a:r>
              <a:rPr lang="en-US" sz="3200" dirty="0" smtClean="0"/>
              <a:t>church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505200"/>
            <a:ext cx="42353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It is important to pattern new works according to the New Testament Church so future churches will also be done right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1589567"/>
            <a:ext cx="41467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By establishing strong congregations, we are building bases from which we can launch stronger and stronger evangelistic </a:t>
            </a:r>
            <a:r>
              <a:rPr lang="en-US" sz="3200" dirty="0" smtClean="0"/>
              <a:t>thrusts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844900" y="45064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This is the only way</a:t>
            </a:r>
            <a:r>
              <a:rPr lang="en-US" sz="3200" dirty="0" smtClean="0"/>
              <a:t> we can </a:t>
            </a:r>
            <a:r>
              <a:rPr lang="en-US" sz="3200" dirty="0" smtClean="0"/>
              <a:t>effectively reach the world with the gospel of </a:t>
            </a:r>
            <a:r>
              <a:rPr lang="en-US" sz="3200" dirty="0" smtClean="0"/>
              <a:t>Jesus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DD8047"/>
                </a:solidFill>
              </a:rPr>
              <a:t>“Take heed unto thyself, and unto the doctrine; continue in them: for in doing this thou </a:t>
            </a:r>
            <a:r>
              <a:rPr lang="en-US" sz="3200" dirty="0" err="1" smtClean="0">
                <a:solidFill>
                  <a:srgbClr val="DD8047"/>
                </a:solidFill>
              </a:rPr>
              <a:t>shalt</a:t>
            </a:r>
            <a:r>
              <a:rPr lang="en-US" sz="3200" dirty="0" smtClean="0">
                <a:solidFill>
                  <a:srgbClr val="DD8047"/>
                </a:solidFill>
              </a:rPr>
              <a:t> both save thyself, and them that hear thee.</a:t>
            </a:r>
            <a:r>
              <a:rPr lang="en-US" sz="3200" dirty="0" smtClean="0">
                <a:solidFill>
                  <a:srgbClr val="DD8047"/>
                </a:solidFill>
              </a:rPr>
              <a:t>” (1 Timothy 4:16)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4267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Paul is exhorting Timothy to remain on the foundation, and never allow any </a:t>
            </a:r>
            <a:r>
              <a:rPr lang="en-US" sz="3200" dirty="0" smtClean="0"/>
              <a:t>substitute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DD8047"/>
                </a:solidFill>
              </a:rPr>
              <a:t>“And the things that thou hast heard of me among many witnesses, the same commit thou to faithful men, who shall be able to teach others also.</a:t>
            </a:r>
            <a:r>
              <a:rPr lang="en-US" sz="3200" dirty="0" smtClean="0">
                <a:solidFill>
                  <a:srgbClr val="DD8047"/>
                </a:solidFill>
              </a:rPr>
              <a:t>” (2 Timothy 2:2)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4267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He expected Timothy to follow the same spiritual principles that he did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Paul worked in Ephesus for </a:t>
            </a:r>
            <a:r>
              <a:rPr lang="en-US" sz="3200" dirty="0" smtClean="0"/>
              <a:t>three years, pouring himself into the work of </a:t>
            </a:r>
            <a:r>
              <a:rPr lang="en-US" sz="3200" dirty="0" smtClean="0"/>
              <a:t>God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41910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It is clear from Paul’s concern about the work at Ephesus that he intended the church to not only flourish, but to become a center of </a:t>
            </a:r>
            <a:r>
              <a:rPr lang="en-US" sz="3200" dirty="0" smtClean="0"/>
              <a:t>evangelism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2362200" y="32004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Timothy who would continue as </a:t>
            </a:r>
            <a:r>
              <a:rPr lang="en-US" sz="3200" dirty="0" smtClean="0"/>
              <a:t>pastor after Paul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It </a:t>
            </a:r>
            <a:r>
              <a:rPr lang="en-US" sz="3600" dirty="0" smtClean="0"/>
              <a:t>was at Ephesus that Paul demonstrated the team concept of </a:t>
            </a:r>
            <a:r>
              <a:rPr lang="en-US" sz="3600" dirty="0" smtClean="0"/>
              <a:t>evangelism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2362200" y="33528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Many of Paul’s associates are mentioned to show us the need of </a:t>
            </a:r>
            <a:r>
              <a:rPr lang="en-US" sz="3600" dirty="0" smtClean="0"/>
              <a:t>a comprehensive plan to reach a new area with the </a:t>
            </a:r>
            <a:r>
              <a:rPr lang="en-US" sz="3600" dirty="0" smtClean="0"/>
              <a:t>gospel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“But as many as received him, to them gave he power to become the sons of God, even to them that believe on his name: which were born, not of blood, nor of the will of the flesh, nor of the will of man, but of God.” 	        (John 1:12-13)</a:t>
            </a:r>
            <a:endParaRPr lang="en-US" sz="3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r>
              <a:rPr lang="en-US" sz="3400" dirty="0" smtClean="0"/>
              <a:t>The new work that Paul spent three years opening, establishing, and expanding was to serve as a model, not only for that region, not only for that time, but for us as well when we lift up our eyes and look on the fields, white already to </a:t>
            </a:r>
            <a:r>
              <a:rPr lang="en-US" sz="3400" dirty="0" smtClean="0"/>
              <a:t>harvest</a:t>
            </a:r>
            <a:endParaRPr lang="en-US" sz="34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“That which is born of the flesh is flesh; and that which is born of the Spirit is spirit.” (John 3:6)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“It is the spirit that </a:t>
            </a:r>
            <a:r>
              <a:rPr lang="en-US" sz="4400" b="1" dirty="0" err="1" smtClean="0"/>
              <a:t>quickeneth</a:t>
            </a:r>
            <a:r>
              <a:rPr lang="en-US" sz="4400" b="1" dirty="0" smtClean="0"/>
              <a:t>; the flesh </a:t>
            </a:r>
            <a:r>
              <a:rPr lang="en-US" sz="4400" b="1" dirty="0" err="1" smtClean="0"/>
              <a:t>profiteth</a:t>
            </a:r>
            <a:r>
              <a:rPr lang="en-US" sz="4400" b="1" dirty="0" smtClean="0"/>
              <a:t> nothing: the words that I speak unto you, they are spirit, and they are life.” (John 6:63)</a:t>
            </a:r>
            <a:endParaRPr lang="en-US" sz="4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“And are built upon the foundation of the apostles and prophets, Jesus Christ himself being the chief corner stone;” (Ephesians 2:20)</a:t>
            </a:r>
            <a:endParaRPr lang="en-US" sz="4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How Of Church Planting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There is no simple, mechanical means of having successful revival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There will never be a program that brings revival or church growth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3581400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Church is spiritual (born of the Spirit, directed by the Spirit, and continues to grow because of the Spirit)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5158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Jesus Christ must give the power and the direction for all of our evangelistic efforts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Proper Foundations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2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There are certain spiritual principles that are essential to the ministry of planting churches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0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To follow His leading in the harvest is to build upon the rock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1" y="4038600"/>
            <a:ext cx="3962401" cy="13060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In Matthew 7:24-27, Jesus warns us of the danger of building on something other than His truth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44900" y="3973033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To ignore His sayings and not do them is to build upon the sand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</a:t>
            </a:r>
            <a:r>
              <a:rPr lang="en-US" sz="5400" b="1" i="1" u="sng" dirty="0" smtClean="0"/>
              <a:t>Not</a:t>
            </a:r>
            <a:r>
              <a:rPr lang="en-US" sz="5400" dirty="0" smtClean="0"/>
              <a:t> To Plant A Church</a:t>
            </a:r>
            <a:endParaRPr lang="en-US" sz="5400" b="1" i="1" u="sn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wrong time</a:t>
            </a:r>
            <a:endParaRPr lang="en-US" sz="32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Wrong Place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24384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It is our calling to go “into all the world” and </a:t>
            </a:r>
            <a:r>
              <a:rPr lang="en-US" sz="2800" dirty="0" smtClean="0"/>
              <a:t>preach “to every living creature,” but it is God who will provide a strategy for doing so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9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24384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God will call us when the time is right. We need to make sure we are ready when he does!</a:t>
            </a:r>
            <a:endParaRPr lang="en-US" sz="28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800600" y="5018567"/>
            <a:ext cx="41910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 haphazard approach will only</a:t>
            </a:r>
            <a:r>
              <a:rPr lang="en-US" sz="2800" dirty="0" smtClean="0"/>
              <a:t> cause frustration </a:t>
            </a:r>
            <a:r>
              <a:rPr lang="en-US" sz="2800" dirty="0" smtClean="0"/>
              <a:t>and disappointment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18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41910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“</a:t>
            </a:r>
            <a:r>
              <a:rPr lang="en-US" sz="2800" dirty="0" smtClean="0">
                <a:solidFill>
                  <a:schemeClr val="accent2"/>
                </a:solidFill>
              </a:rPr>
              <a:t>For he that hath, to him shall be given: and he that hath not, from him shall be taken even that which he hath.</a:t>
            </a:r>
            <a:r>
              <a:rPr lang="en-US" sz="2800" dirty="0" smtClean="0">
                <a:solidFill>
                  <a:schemeClr val="accent2"/>
                </a:solidFill>
              </a:rPr>
              <a:t>” (Mark </a:t>
            </a:r>
            <a:r>
              <a:rPr lang="en-US" sz="2800" dirty="0" smtClean="0">
                <a:solidFill>
                  <a:schemeClr val="accent2"/>
                </a:solidFill>
              </a:rPr>
              <a:t>4:</a:t>
            </a:r>
            <a:r>
              <a:rPr lang="en-US" sz="2800" dirty="0" smtClean="0">
                <a:solidFill>
                  <a:schemeClr val="accent2"/>
                </a:solidFill>
              </a:rPr>
              <a:t>25</a:t>
            </a:r>
            <a:r>
              <a:rPr lang="en-US" sz="2800" dirty="0" smtClean="0">
                <a:solidFill>
                  <a:schemeClr val="accent2"/>
                </a:solidFill>
              </a:rPr>
              <a:t>)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  <p:bldP spid="13" grpId="0"/>
      <p:bldP spid="9" grpId="0" build="p"/>
      <p:bldP spid="17" grpId="0"/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</a:t>
            </a:r>
            <a:r>
              <a:rPr lang="en-US" sz="5400" b="1" i="1" u="sng" dirty="0" smtClean="0"/>
              <a:t>Not</a:t>
            </a:r>
            <a:r>
              <a:rPr lang="en-US" sz="5400" dirty="0" smtClean="0"/>
              <a:t> To Plant A Church</a:t>
            </a:r>
            <a:endParaRPr lang="en-US" sz="5400" b="1" i="1" u="sn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wrong</a:t>
            </a:r>
            <a:r>
              <a:rPr lang="en-US" sz="3200" dirty="0" smtClean="0"/>
              <a:t> leader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15240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P</a:t>
            </a:r>
            <a:r>
              <a:rPr lang="en-US" sz="2800" dirty="0" smtClean="0"/>
              <a:t>rospective leaders must demonstrate faithfulness and</a:t>
            </a:r>
            <a:r>
              <a:rPr lang="en-US" sz="2800" dirty="0" smtClean="0"/>
              <a:t> </a:t>
            </a:r>
            <a:r>
              <a:rPr lang="en-US" sz="2800" dirty="0" smtClean="0"/>
              <a:t>soundness </a:t>
            </a:r>
            <a:r>
              <a:rPr lang="en-US" sz="2800" dirty="0" smtClean="0"/>
              <a:t>in </a:t>
            </a:r>
            <a:r>
              <a:rPr lang="en-US" sz="2800" dirty="0" smtClean="0"/>
              <a:t>teaching and gain experience working </a:t>
            </a:r>
            <a:r>
              <a:rPr lang="en-US" sz="2800" dirty="0" smtClean="0"/>
              <a:t>under</a:t>
            </a:r>
            <a:r>
              <a:rPr lang="en-US" sz="2800" dirty="0" smtClean="0"/>
              <a:t> a </a:t>
            </a:r>
            <a:r>
              <a:rPr lang="en-US" sz="2800" dirty="0" smtClean="0"/>
              <a:t>proven and successful elder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9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24384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Paul warns of “unruly and vain talkers” and bishops who are not yet experienced enough to be ordained, or novice.</a:t>
            </a:r>
            <a:endParaRPr lang="en-US" sz="28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800600" y="4648200"/>
            <a:ext cx="41910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These people must also be approved by the church </a:t>
            </a:r>
            <a:r>
              <a:rPr lang="en-US" sz="2800" dirty="0" smtClean="0"/>
              <a:t>administration.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18" name="Content Placeholder 14"/>
          <p:cNvSpPr>
            <a:spLocks noGrp="1"/>
          </p:cNvSpPr>
          <p:nvPr>
            <p:ph sz="quarter" idx="2"/>
          </p:nvPr>
        </p:nvSpPr>
        <p:spPr>
          <a:xfrm>
            <a:off x="533400" y="4572000"/>
            <a:ext cx="4267200" cy="1524000"/>
          </a:xfrm>
        </p:spPr>
        <p:txBody>
          <a:bodyPr>
            <a:noAutofit/>
          </a:bodyPr>
          <a:lstStyle/>
          <a:p>
            <a:r>
              <a:rPr lang="en-US" sz="2800" smtClean="0"/>
              <a:t>Both of these dangers can lead to the fall of the new work into confusion or even to </a:t>
            </a:r>
            <a:r>
              <a:rPr lang="en-US" sz="2800" smtClean="0"/>
              <a:t>false </a:t>
            </a:r>
            <a:r>
              <a:rPr lang="en-US" sz="2800" smtClean="0"/>
              <a:t>doctrine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Five: The How Of Church Planting Pt. 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3" grpId="0"/>
      <p:bldP spid="9" grpId="0" build="p"/>
      <p:bldP spid="17" grpId="0"/>
      <p:bldP spid="1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1058</TotalTime>
  <Words>1461</Words>
  <Application>Microsoft Macintosh PowerPoint</Application>
  <PresentationFormat>On-screen Show (4:3)</PresentationFormat>
  <Paragraphs>126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Church Planting</vt:lpstr>
      <vt:lpstr>KEY VERSES:</vt:lpstr>
      <vt:lpstr>KEY VERSES:</vt:lpstr>
      <vt:lpstr>KEY VERSES:</vt:lpstr>
      <vt:lpstr>KEY VERSES:</vt:lpstr>
      <vt:lpstr>The How Of Church Planting</vt:lpstr>
      <vt:lpstr>Proper Foundations</vt:lpstr>
      <vt:lpstr>How Not To Plant A Church</vt:lpstr>
      <vt:lpstr>How Not To Plant A Church</vt:lpstr>
      <vt:lpstr>How Not To Plant A Church</vt:lpstr>
      <vt:lpstr>The Sure Foundation</vt:lpstr>
      <vt:lpstr>The Cycle of Evangelism</vt:lpstr>
      <vt:lpstr>The Cycle of Evangelism </vt:lpstr>
      <vt:lpstr>The Structure</vt:lpstr>
      <vt:lpstr>The Cycle of Evangelism </vt:lpstr>
      <vt:lpstr>The Pauline Perspective</vt:lpstr>
      <vt:lpstr>The Pauline Perspective</vt:lpstr>
      <vt:lpstr>The Pauline Perspective</vt:lpstr>
      <vt:lpstr>The Pauline Perspective</vt:lpstr>
      <vt:lpstr>The Pauline Perspective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108</cp:revision>
  <dcterms:created xsi:type="dcterms:W3CDTF">2010-10-11T18:48:51Z</dcterms:created>
  <dcterms:modified xsi:type="dcterms:W3CDTF">2010-10-11T20:35:02Z</dcterms:modified>
</cp:coreProperties>
</file>