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417" r:id="rId4"/>
    <p:sldId id="289" r:id="rId5"/>
    <p:sldId id="418" r:id="rId6"/>
    <p:sldId id="405" r:id="rId7"/>
    <p:sldId id="406" r:id="rId8"/>
    <p:sldId id="419" r:id="rId9"/>
    <p:sldId id="420" r:id="rId10"/>
    <p:sldId id="421" r:id="rId11"/>
    <p:sldId id="422" r:id="rId12"/>
    <p:sldId id="423" r:id="rId13"/>
    <p:sldId id="424" r:id="rId14"/>
    <p:sldId id="425" r:id="rId15"/>
    <p:sldId id="426" r:id="rId16"/>
    <p:sldId id="427" r:id="rId17"/>
    <p:sldId id="407" r:id="rId18"/>
    <p:sldId id="428" r:id="rId19"/>
    <p:sldId id="399" r:id="rId20"/>
    <p:sldId id="429" r:id="rId21"/>
    <p:sldId id="430" r:id="rId22"/>
    <p:sldId id="431" r:id="rId23"/>
    <p:sldId id="43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120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3E7E55-409F-9B4A-9F40-F4B139A78C68}" type="datetimeFigureOut">
              <a:rPr lang="en-US" smtClean="0"/>
              <a:pPr/>
              <a:t>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8399F0-53DF-104E-825C-4EA1AF7AF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2133600" y="3124200"/>
            <a:ext cx="6629400" cy="1828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Church Planting</a:t>
            </a:r>
            <a:endParaRPr lang="en-US" sz="5400" dirty="0">
              <a:solidFill>
                <a:schemeClr val="accent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6858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Ted </a:t>
            </a:r>
            <a:r>
              <a:rPr lang="en-US" sz="3200" dirty="0" err="1" smtClean="0"/>
              <a:t>Grosbach</a:t>
            </a:r>
            <a:endParaRPr lang="en-US" sz="3200" dirty="0"/>
          </a:p>
        </p:txBody>
      </p:sp>
      <p:sp>
        <p:nvSpPr>
          <p:cNvPr id="19" name="Title 16"/>
          <p:cNvSpPr txBox="1">
            <a:spLocks/>
          </p:cNvSpPr>
          <p:nvPr/>
        </p:nvSpPr>
        <p:spPr>
          <a:xfrm>
            <a:off x="0" y="1524000"/>
            <a:ext cx="9144000" cy="2514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GLOBAL UNIVERSITY OF THEOLOGICAL STUDIES</a:t>
            </a:r>
            <a:endParaRPr kumimoji="0" lang="en-US" sz="6600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Subtitle 17"/>
          <p:cNvSpPr txBox="1">
            <a:spLocks/>
          </p:cNvSpPr>
          <p:nvPr/>
        </p:nvSpPr>
        <p:spPr>
          <a:xfrm>
            <a:off x="2133600" y="4953000"/>
            <a:ext cx="6705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Ten:</a:t>
            </a:r>
            <a:r>
              <a:rPr kumimoji="0" lang="en-US" sz="3600" b="1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Administration of the 		   New Work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Obligation to National Work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>
                <a:solidFill>
                  <a:srgbClr val="000000"/>
                </a:solidFill>
              </a:rPr>
              <a:t>Everyone should know they are a part of something big: the national organization</a:t>
            </a:r>
            <a:endParaRPr lang="en-US" sz="4400" b="1" dirty="0" smtClean="0">
              <a:solidFill>
                <a:srgbClr val="000000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6576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There must be accountability at every level of government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09600" y="50398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Everyone should be moving in the direction of God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Obligation to National Work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>
                <a:solidFill>
                  <a:srgbClr val="000000"/>
                </a:solidFill>
              </a:rPr>
              <a:t>Regular reports of progress, income, expenses, etc.</a:t>
            </a:r>
            <a:endParaRPr lang="en-US" sz="4400" b="1" dirty="0" smtClean="0">
              <a:solidFill>
                <a:srgbClr val="000000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29718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This allows the growth of churches to be monitored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09600" y="43434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Not being held accountable can lead to a lazy or unfaithful way of leading the local church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Obligation to National Work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>
                <a:solidFill>
                  <a:srgbClr val="000000"/>
                </a:solidFill>
              </a:rPr>
              <a:t>The national organization usually provides a form of local government </a:t>
            </a:r>
            <a:endParaRPr lang="en-US" sz="4400" b="1" dirty="0" smtClean="0">
              <a:solidFill>
                <a:srgbClr val="000000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6682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A strict adherence to this local government should be followed from the very beginning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Financing the New Work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40386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>
                <a:solidFill>
                  <a:srgbClr val="000000"/>
                </a:solidFill>
              </a:rPr>
              <a:t>Eventually the church should be self-supporting</a:t>
            </a:r>
            <a:endParaRPr lang="en-US" sz="4400" b="1" dirty="0" smtClean="0">
              <a:solidFill>
                <a:srgbClr val="000000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4277833"/>
            <a:ext cx="3813578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Each ministry should also have this goal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575578" y="1589567"/>
            <a:ext cx="4416022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Tithing and offerings will provide the means for necessary church-expansion programs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Financing the New Work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40386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>
                <a:solidFill>
                  <a:srgbClr val="000000"/>
                </a:solidFill>
              </a:rPr>
              <a:t>Giving is the key to financing both local and national churches</a:t>
            </a:r>
            <a:endParaRPr lang="en-US" sz="4400" b="1" dirty="0" smtClean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575578" y="1589567"/>
            <a:ext cx="4416022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000" dirty="0" smtClean="0"/>
              <a:t>David Womack outlines three secrets to </a:t>
            </a:r>
            <a:r>
              <a:rPr lang="en-US" sz="4000" dirty="0" smtClean="0"/>
              <a:t>successful financial giving in his book, “Breaking the Stained Glass Barrier”</a:t>
            </a:r>
            <a:endParaRPr kumimoji="0" lang="en-US" sz="4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Financing the New Work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599" y="1589567"/>
            <a:ext cx="8153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600" dirty="0" smtClean="0">
                <a:solidFill>
                  <a:srgbClr val="DD8047"/>
                </a:solidFill>
              </a:rPr>
              <a:t>1. Members must be taught responsible giving 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09600" y="2667000"/>
            <a:ext cx="81534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Give regularly and sufficiently to provide for the assembly’s needs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3788734"/>
            <a:ext cx="8153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600" dirty="0" smtClean="0">
                <a:solidFill>
                  <a:srgbClr val="DD8047"/>
                </a:solidFill>
              </a:rPr>
              <a:t>2. Contributions must be used properly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09601" y="4267200"/>
            <a:ext cx="81534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Members should see the positive effect of their giving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09600" y="5399567"/>
            <a:ext cx="8153401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3600" dirty="0" smtClean="0">
                <a:solidFill>
                  <a:srgbClr val="DD8047"/>
                </a:solidFill>
              </a:rPr>
              <a:t>3. All giving should be recorded and accounted for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8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Financing the New Work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40386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>
                <a:solidFill>
                  <a:srgbClr val="000000"/>
                </a:solidFill>
              </a:rPr>
              <a:t>Churches that depend on the giving of others will always depend on others</a:t>
            </a:r>
            <a:endParaRPr lang="en-US" sz="4000" b="1" dirty="0" smtClean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575578" y="1589567"/>
            <a:ext cx="4416022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000" dirty="0" smtClean="0"/>
              <a:t>Churches that learn the importance of giving will develop faith and grow, producing daughter works that will do the same</a:t>
            </a:r>
            <a:endParaRPr kumimoji="0" lang="en-US" sz="4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Effective Ministries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800" dirty="0" smtClean="0"/>
              <a:t>Pastors should multiply their ministries</a:t>
            </a:r>
            <a:endParaRPr lang="en-US" sz="48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0586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/>
              <a:t>In order for the church to grow, the pastor will need properly trained personnel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Effective Ministries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800" dirty="0" smtClean="0"/>
              <a:t>He should meet regularly with his leaders</a:t>
            </a:r>
            <a:endParaRPr lang="en-US" sz="48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1348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800" dirty="0" smtClean="0"/>
              <a:t>This will allow him to have an effect on the congregation through all forms of ministry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1219200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/>
              <a:t>“But none of these things move me, neither count I my life dear unto myself, so that I might finish my course withy joy, and the ministry, which I have received of the Lord Jesus, to testify the gospel of the grace of God.” (Acts 20:24)</a:t>
            </a:r>
            <a:endParaRPr lang="en-US" sz="36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17775"/>
            <a:ext cx="7620000" cy="1673225"/>
          </a:xfrm>
        </p:spPr>
        <p:txBody>
          <a:bodyPr>
            <a:noAutofit/>
          </a:bodyPr>
          <a:lstStyle/>
          <a:p>
            <a:r>
              <a:rPr lang="en-US" sz="4800" dirty="0" smtClean="0"/>
              <a:t>“Moreover it is required in stewards, that a man be found faithful.</a:t>
            </a:r>
            <a:r>
              <a:rPr lang="en-US" sz="4800" dirty="0" smtClean="0"/>
              <a:t>” (1 </a:t>
            </a:r>
            <a:r>
              <a:rPr lang="en-US" sz="4800" dirty="0" smtClean="0"/>
              <a:t>Corinthians 4:</a:t>
            </a:r>
            <a:r>
              <a:rPr lang="en-US" sz="4800" dirty="0" smtClean="0"/>
              <a:t>2)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pPr lvl="0"/>
            <a:r>
              <a:rPr lang="en-US" sz="4400" dirty="0" smtClean="0">
                <a:solidFill>
                  <a:srgbClr val="DD8047"/>
                </a:solidFill>
              </a:rPr>
              <a:t>Paul</a:t>
            </a:r>
            <a:r>
              <a:rPr lang="en-US" sz="4400" dirty="0" smtClean="0">
                <a:solidFill>
                  <a:srgbClr val="DD8047"/>
                </a:solidFill>
              </a:rPr>
              <a:t> wanted to complete his ministry</a:t>
            </a:r>
            <a:endParaRPr lang="en-US" sz="44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2895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/>
              <a:t>In the process of building one of the greatest churches the world has ever seen, he also gave us a pattern for revival today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pPr lvl="0"/>
            <a:r>
              <a:rPr lang="en-US" sz="4400" dirty="0" smtClean="0"/>
              <a:t>We must pass our vision on to others</a:t>
            </a:r>
            <a:endParaRPr lang="en-US" sz="4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2895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000" dirty="0" smtClean="0">
                <a:solidFill>
                  <a:schemeClr val="accent2"/>
                </a:solidFill>
              </a:rPr>
              <a:t>Jesus said, </a:t>
            </a:r>
            <a:r>
              <a:rPr lang="en-US" sz="4000" dirty="0" smtClean="0">
                <a:solidFill>
                  <a:schemeClr val="accent2"/>
                </a:solidFill>
              </a:rPr>
              <a:t>“...I have chosen you, and ordained you, that ye should go and bring forth fruit, and that your fruit should remain...</a:t>
            </a:r>
            <a:r>
              <a:rPr lang="en-US" sz="4000" dirty="0" smtClean="0">
                <a:solidFill>
                  <a:schemeClr val="accent2"/>
                </a:solidFill>
              </a:rPr>
              <a:t>” (John 15:16)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524000"/>
            <a:ext cx="6400800" cy="1219200"/>
          </a:xfrm>
        </p:spPr>
        <p:txBody>
          <a:bodyPr>
            <a:noAutofit/>
          </a:bodyPr>
          <a:lstStyle/>
          <a:p>
            <a:pPr lvl="0"/>
            <a:r>
              <a:rPr lang="en-US" sz="4400" dirty="0" smtClean="0"/>
              <a:t>There is no success without a successor</a:t>
            </a:r>
            <a:endParaRPr lang="en-US" sz="4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362200" y="2895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/>
              <a:t>Barnabas trained Paul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2362200" y="3657600"/>
            <a:ext cx="66294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/>
              <a:t>Paul trained Timothy and Titus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2362200" y="4953000"/>
            <a:ext cx="6400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 are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 training?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0" grpId="0" build="p"/>
      <p:bldP spid="1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629400" cy="1219200"/>
          </a:xfrm>
        </p:spPr>
        <p:txBody>
          <a:bodyPr>
            <a:noAutofit/>
          </a:bodyPr>
          <a:lstStyle/>
          <a:p>
            <a:pPr lvl="0"/>
            <a:r>
              <a:rPr lang="en-US" sz="4000" dirty="0" smtClean="0"/>
              <a:t>“And now, brethren, I commend you to God, and to the word of his grace, which is able to build you up, and to give you an inheritance among all them which are sanctified.</a:t>
            </a:r>
            <a:r>
              <a:rPr lang="en-US" sz="4000" dirty="0" smtClean="0"/>
              <a:t>” (Acts </a:t>
            </a:r>
            <a:r>
              <a:rPr lang="en-US" sz="4000" dirty="0" smtClean="0"/>
              <a:t>20:</a:t>
            </a:r>
            <a:r>
              <a:rPr lang="en-US" sz="4000" dirty="0" smtClean="0"/>
              <a:t>32)</a:t>
            </a:r>
            <a:endParaRPr lang="en-US" sz="4000" dirty="0" smtClean="0">
              <a:solidFill>
                <a:srgbClr val="DD804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rgbClr val="DD80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Pauline Perspective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517775"/>
            <a:ext cx="7620000" cy="1673225"/>
          </a:xfrm>
        </p:spPr>
        <p:txBody>
          <a:bodyPr>
            <a:noAutofit/>
          </a:bodyPr>
          <a:lstStyle/>
          <a:p>
            <a:r>
              <a:rPr lang="en-US" sz="3600" dirty="0" smtClean="0"/>
              <a:t>“Obey them that have the rule over you, and submit yourselves: for they watch for your souls, as they that must give account, that they may do it with joy, and not with grief: for that is unprofitable for you.</a:t>
            </a:r>
            <a:r>
              <a:rPr lang="en-US" sz="3600" dirty="0" smtClean="0"/>
              <a:t>” (Hebrews </a:t>
            </a:r>
            <a:r>
              <a:rPr lang="en-US" sz="3600" dirty="0" smtClean="0"/>
              <a:t>13:</a:t>
            </a:r>
            <a:r>
              <a:rPr lang="en-US" sz="3600" dirty="0" smtClean="0"/>
              <a:t>17)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KEY VERSES: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446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/>
              <a:t>“Who then is that faithful and wise steward, whom his lord shall make ruler over his household, to give them their portion of meat in due season?</a:t>
            </a:r>
            <a:r>
              <a:rPr lang="en-US" sz="4400" dirty="0" smtClean="0"/>
              <a:t>” (Luke 12:42)</a:t>
            </a:r>
            <a:endParaRPr lang="en-US" sz="4400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40386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God wants us to demonstrate our readiness for the future by good stewardship in the present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446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/>
              <a:t>Sowing seeds and planting churches is nothing without administration</a:t>
            </a:r>
            <a:endParaRPr lang="en-US" sz="4400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2819400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Church administration ensures that leadership is carrying out its responsibility of overseeing the church body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Local Church Government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589567"/>
            <a:ext cx="81534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4400" dirty="0" smtClean="0">
                <a:solidFill>
                  <a:schemeClr val="accent2"/>
                </a:solidFill>
              </a:rPr>
              <a:t>Local churches </a:t>
            </a:r>
            <a:r>
              <a:rPr lang="en-US" sz="4400" dirty="0" smtClean="0">
                <a:solidFill>
                  <a:schemeClr val="accent2"/>
                </a:solidFill>
              </a:rPr>
              <a:t>should become self-supporting, propagating, and governing</a:t>
            </a:r>
            <a:endParaRPr lang="en-US" sz="44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820633"/>
            <a:ext cx="7982836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4400" dirty="0" smtClean="0"/>
              <a:t>Having a local government means there is a group of believers with common attributes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DOCTRINE</a:t>
            </a:r>
            <a:endParaRPr lang="en-US" sz="32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DIRECTION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2362200"/>
            <a:ext cx="38862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Members should know what the church believes</a:t>
            </a:r>
            <a:endParaRPr lang="en-US" sz="36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4125433"/>
            <a:ext cx="41910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This helps define who is/ is not part of the congregation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Local Church Government</a:t>
            </a:r>
            <a:endParaRPr lang="en-US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00600" y="2362200"/>
            <a:ext cx="38862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Members should know where the church is headed</a:t>
            </a:r>
            <a:endParaRPr lang="en-US" sz="3600" b="1" dirty="0" smtClean="0">
              <a:solidFill>
                <a:schemeClr val="accent2"/>
              </a:solidFill>
            </a:endParaRPr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4800600" y="4125433"/>
            <a:ext cx="41910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They are a part of the national church, moving in the same direction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7" grpId="0"/>
      <p:bldP spid="8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DELEGATION</a:t>
            </a:r>
            <a:endParaRPr lang="en-US" sz="32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DIALOGUE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2362200"/>
            <a:ext cx="38862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Outlining jobs and responsibilities</a:t>
            </a:r>
            <a:endParaRPr lang="en-US" sz="36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3581400"/>
            <a:ext cx="41910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Members should understand the roles of the leadership positions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Local Church Government</a:t>
            </a:r>
            <a:endParaRPr lang="en-US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00600" y="2362200"/>
            <a:ext cx="38862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C</a:t>
            </a:r>
            <a:r>
              <a:rPr lang="en-US" sz="3600" dirty="0" smtClean="0"/>
              <a:t>learly defined channels of command and communication </a:t>
            </a:r>
            <a:endParaRPr lang="en-US" sz="3600" b="1" dirty="0" smtClean="0">
              <a:solidFill>
                <a:schemeClr val="accent2"/>
              </a:solidFill>
            </a:endParaRPr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4800600" y="4506433"/>
            <a:ext cx="41910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Members should know when and where to contact in times of need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3" grpId="0" build="p" animBg="1"/>
      <p:bldP spid="7" grpId="0"/>
      <p:bldP spid="8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DISCIPLINE</a:t>
            </a:r>
            <a:endParaRPr lang="en-US" sz="32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DEMONSTRATION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477000"/>
            <a:ext cx="42672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Global University of Theological Studies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2362200"/>
            <a:ext cx="41910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How and when to discipline members or leaders</a:t>
            </a:r>
            <a:endParaRPr lang="en-US" sz="3600" b="1" dirty="0" smtClean="0">
              <a:solidFill>
                <a:schemeClr val="accent2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4049233"/>
            <a:ext cx="41910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Provides for consistent use of disciplinary action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Local Church Government</a:t>
            </a:r>
            <a:endParaRPr lang="en-US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3124200" y="-76200"/>
            <a:ext cx="58674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Lesson</a:t>
            </a:r>
            <a:r>
              <a:rPr lang="en-US" dirty="0" smtClean="0">
                <a:solidFill>
                  <a:schemeClr val="tx2"/>
                </a:solidFill>
              </a:rPr>
              <a:t> Ten: Administration of the New Work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00600" y="2362200"/>
            <a:ext cx="3886200" cy="10774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dirty="0" smtClean="0"/>
              <a:t>Bishops, pastors, deacons, and deaconesses</a:t>
            </a:r>
            <a:endParaRPr lang="en-US" sz="3600" b="1" dirty="0" smtClean="0">
              <a:solidFill>
                <a:schemeClr val="accent2"/>
              </a:solidFill>
            </a:endParaRPr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4800600" y="4038600"/>
            <a:ext cx="4191000" cy="97996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 defTabSz="9144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3600" dirty="0" smtClean="0"/>
              <a:t>These offices should be provided along with the proper training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3" grpId="0" build="p" animBg="1"/>
      <p:bldP spid="7" grpId="0"/>
      <p:bldP spid="8" grpId="0"/>
      <p:bldP spid="18" grpId="0"/>
      <p:bldP spid="1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10446</TotalTime>
  <Words>1144</Words>
  <Application>Microsoft Macintosh PowerPoint</Application>
  <PresentationFormat>On-screen Show (4:3)</PresentationFormat>
  <Paragraphs>128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Median</vt:lpstr>
      <vt:lpstr>Church Planting</vt:lpstr>
      <vt:lpstr>KEY VERSES:</vt:lpstr>
      <vt:lpstr>KEY VERSES:</vt:lpstr>
      <vt:lpstr>Slide 4</vt:lpstr>
      <vt:lpstr>Slide 5</vt:lpstr>
      <vt:lpstr>Local Church Government</vt:lpstr>
      <vt:lpstr>Local Church Government</vt:lpstr>
      <vt:lpstr>Local Church Government</vt:lpstr>
      <vt:lpstr>Local Church Government</vt:lpstr>
      <vt:lpstr>Obligation to National Work</vt:lpstr>
      <vt:lpstr>Obligation to National Work</vt:lpstr>
      <vt:lpstr>Obligation to National Work</vt:lpstr>
      <vt:lpstr>Financing the New Work</vt:lpstr>
      <vt:lpstr>Financing the New Work</vt:lpstr>
      <vt:lpstr>Financing the New Work</vt:lpstr>
      <vt:lpstr>Financing the New Work</vt:lpstr>
      <vt:lpstr>Effective Ministries</vt:lpstr>
      <vt:lpstr>Effective Ministries</vt:lpstr>
      <vt:lpstr>The Pauline Perspective</vt:lpstr>
      <vt:lpstr>The Pauline Perspective</vt:lpstr>
      <vt:lpstr>The Pauline Perspective</vt:lpstr>
      <vt:lpstr>The Pauline Perspective</vt:lpstr>
      <vt:lpstr>The Pauline Perspective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Planting</dc:title>
  <dc:creator>Austin</dc:creator>
  <cp:lastModifiedBy>Austin</cp:lastModifiedBy>
  <cp:revision>259</cp:revision>
  <dcterms:created xsi:type="dcterms:W3CDTF">2011-01-28T20:02:01Z</dcterms:created>
  <dcterms:modified xsi:type="dcterms:W3CDTF">2011-01-28T23:58:54Z</dcterms:modified>
</cp:coreProperties>
</file>