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27.xml" ContentType="application/vnd.openxmlformats-officedocument.presentationml.slide+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slides/slide25.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26.xml" ContentType="application/vnd.openxmlformats-officedocument.presentationml.slide+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s/slide24.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theme/theme1.xml" ContentType="application/vnd.openxmlformats-officedocument.them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8" r:id="rId3"/>
    <p:sldId id="357" r:id="rId4"/>
    <p:sldId id="358" r:id="rId5"/>
    <p:sldId id="359" r:id="rId6"/>
    <p:sldId id="360" r:id="rId7"/>
    <p:sldId id="361" r:id="rId8"/>
    <p:sldId id="289" r:id="rId9"/>
    <p:sldId id="362" r:id="rId10"/>
    <p:sldId id="363" r:id="rId11"/>
    <p:sldId id="364" r:id="rId12"/>
    <p:sldId id="365" r:id="rId13"/>
    <p:sldId id="343" r:id="rId14"/>
    <p:sldId id="366" r:id="rId15"/>
    <p:sldId id="367" r:id="rId16"/>
    <p:sldId id="344" r:id="rId17"/>
    <p:sldId id="368" r:id="rId18"/>
    <p:sldId id="369" r:id="rId19"/>
    <p:sldId id="345" r:id="rId20"/>
    <p:sldId id="370" r:id="rId21"/>
    <p:sldId id="371" r:id="rId22"/>
    <p:sldId id="372" r:id="rId23"/>
    <p:sldId id="373" r:id="rId24"/>
    <p:sldId id="374" r:id="rId25"/>
    <p:sldId id="375" r:id="rId26"/>
    <p:sldId id="376" r:id="rId27"/>
    <p:sldId id="377"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83" d="100"/>
          <a:sy n="83" d="100"/>
        </p:scale>
        <p:origin x="-112" y="-3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C3E7E55-409F-9B4A-9F40-F4B139A78C68}" type="datetimeFigureOut">
              <a:rPr lang="en-US" smtClean="0"/>
              <a:pPr/>
              <a:t>1/18/11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48399F0-53DF-104E-825C-4EA1AF7AFE3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3E7E55-409F-9B4A-9F40-F4B139A78C68}" type="datetimeFigureOut">
              <a:rPr lang="en-US" smtClean="0"/>
              <a:pPr/>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399F0-53DF-104E-825C-4EA1AF7AFE3C}"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C3E7E55-409F-9B4A-9F40-F4B139A78C68}" type="datetimeFigureOut">
              <a:rPr lang="en-US" smtClean="0"/>
              <a:pPr/>
              <a:t>1/18/11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48399F0-53DF-104E-825C-4EA1AF7AFE3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C3E7E55-409F-9B4A-9F40-F4B139A78C68}" type="datetimeFigureOut">
              <a:rPr lang="en-US" smtClean="0"/>
              <a:pPr/>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48399F0-53DF-104E-825C-4EA1AF7AFE3C}"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C3E7E55-409F-9B4A-9F40-F4B139A78C68}" type="datetimeFigureOut">
              <a:rPr lang="en-US" smtClean="0"/>
              <a:pPr/>
              <a:t>1/18/11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48399F0-53DF-104E-825C-4EA1AF7AFE3C}"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BC3E7E55-409F-9B4A-9F40-F4B139A78C68}" type="datetimeFigureOut">
              <a:rPr lang="en-US" smtClean="0"/>
              <a:pPr/>
              <a:t>1/18/11</a:t>
            </a:fld>
            <a:endParaRPr lang="en-US"/>
          </a:p>
        </p:txBody>
      </p:sp>
      <p:sp>
        <p:nvSpPr>
          <p:cNvPr id="10" name="Slide Number Placeholder 9"/>
          <p:cNvSpPr>
            <a:spLocks noGrp="1"/>
          </p:cNvSpPr>
          <p:nvPr>
            <p:ph type="sldNum" sz="quarter" idx="16"/>
          </p:nvPr>
        </p:nvSpPr>
        <p:spPr/>
        <p:txBody>
          <a:bodyPr rtlCol="0"/>
          <a:lstStyle/>
          <a:p>
            <a:fld id="{348399F0-53DF-104E-825C-4EA1AF7AFE3C}"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ransition>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C3E7E55-409F-9B4A-9F40-F4B139A78C68}" type="datetimeFigureOut">
              <a:rPr lang="en-US" smtClean="0"/>
              <a:pPr/>
              <a:t>1/18/11</a:t>
            </a:fld>
            <a:endParaRPr lang="en-US"/>
          </a:p>
        </p:txBody>
      </p:sp>
      <p:sp>
        <p:nvSpPr>
          <p:cNvPr id="12" name="Slide Number Placeholder 11"/>
          <p:cNvSpPr>
            <a:spLocks noGrp="1"/>
          </p:cNvSpPr>
          <p:nvPr>
            <p:ph type="sldNum" sz="quarter" idx="16"/>
          </p:nvPr>
        </p:nvSpPr>
        <p:spPr/>
        <p:txBody>
          <a:bodyPr rtlCol="0"/>
          <a:lstStyle/>
          <a:p>
            <a:fld id="{348399F0-53DF-104E-825C-4EA1AF7AFE3C}"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C3E7E55-409F-9B4A-9F40-F4B139A78C68}" type="datetimeFigureOut">
              <a:rPr lang="en-US" smtClean="0"/>
              <a:pPr/>
              <a:t>1/18/11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48399F0-53DF-104E-825C-4EA1AF7AFE3C}"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E7E55-409F-9B4A-9F40-F4B139A78C68}" type="datetimeFigureOut">
              <a:rPr lang="en-US" smtClean="0"/>
              <a:pPr/>
              <a:t>1/18/11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48399F0-53DF-104E-825C-4EA1AF7AFE3C}"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C3E7E55-409F-9B4A-9F40-F4B139A78C68}" type="datetimeFigureOut">
              <a:rPr lang="en-US" smtClean="0"/>
              <a:pPr/>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48399F0-53DF-104E-825C-4EA1AF7AFE3C}"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C3E7E55-409F-9B4A-9F40-F4B139A78C68}" type="datetimeFigureOut">
              <a:rPr lang="en-US" smtClean="0"/>
              <a:pPr/>
              <a:t>1/18/11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48399F0-53DF-104E-825C-4EA1AF7AFE3C}"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C3E7E55-409F-9B4A-9F40-F4B139A78C68}" type="datetimeFigureOut">
              <a:rPr lang="en-US" smtClean="0"/>
              <a:pPr/>
              <a:t>1/18/11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48399F0-53DF-104E-825C-4EA1AF7AFE3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ransition>
    <p:fade thruBlk="1"/>
  </p:transition>
  <p:timing>
    <p:tnLst>
      <p:par>
        <p:cTn id="1" dur="indefinite" restart="never" nodeType="tmRoot"/>
      </p:par>
    </p:tnLst>
  </p:timing>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 name="Title 16"/>
          <p:cNvSpPr>
            <a:spLocks noGrp="1"/>
          </p:cNvSpPr>
          <p:nvPr>
            <p:ph type="ctrTitle"/>
          </p:nvPr>
        </p:nvSpPr>
        <p:spPr>
          <a:xfrm>
            <a:off x="2133600" y="3124200"/>
            <a:ext cx="6629400" cy="1828800"/>
          </a:xfrm>
        </p:spPr>
        <p:txBody>
          <a:bodyPr>
            <a:normAutofit/>
          </a:bodyPr>
          <a:lstStyle/>
          <a:p>
            <a:r>
              <a:rPr lang="en-US" sz="5400" dirty="0" smtClean="0">
                <a:solidFill>
                  <a:schemeClr val="accent2"/>
                </a:solidFill>
                <a:effectLst>
                  <a:outerShdw blurRad="50800" dist="38100" dir="2700000">
                    <a:srgbClr val="000000">
                      <a:alpha val="43000"/>
                    </a:srgbClr>
                  </a:outerShdw>
                </a:effectLst>
              </a:rPr>
              <a:t>Church Planting</a:t>
            </a:r>
            <a:endParaRPr lang="en-US" sz="5400" dirty="0">
              <a:solidFill>
                <a:schemeClr val="accent2"/>
              </a:solidFill>
              <a:effectLst>
                <a:outerShdw blurRad="50800" dist="38100" dir="2700000">
                  <a:srgbClr val="000000">
                    <a:alpha val="43000"/>
                  </a:srgbClr>
                </a:outerShdw>
              </a:effectLst>
            </a:endParaRPr>
          </a:p>
        </p:txBody>
      </p:sp>
      <p:sp>
        <p:nvSpPr>
          <p:cNvPr id="18" name="Subtitle 17"/>
          <p:cNvSpPr>
            <a:spLocks noGrp="1"/>
          </p:cNvSpPr>
          <p:nvPr>
            <p:ph type="subTitle" idx="1"/>
          </p:nvPr>
        </p:nvSpPr>
        <p:spPr>
          <a:xfrm>
            <a:off x="2362200" y="6019800"/>
            <a:ext cx="6705600" cy="685800"/>
          </a:xfrm>
        </p:spPr>
        <p:txBody>
          <a:bodyPr>
            <a:normAutofit/>
          </a:bodyPr>
          <a:lstStyle/>
          <a:p>
            <a:pPr algn="r"/>
            <a:r>
              <a:rPr lang="en-US" sz="3200" dirty="0" smtClean="0"/>
              <a:t>Ted </a:t>
            </a:r>
            <a:r>
              <a:rPr lang="en-US" sz="3200" dirty="0" err="1" smtClean="0"/>
              <a:t>Grosbach</a:t>
            </a:r>
            <a:endParaRPr lang="en-US" sz="3200" dirty="0"/>
          </a:p>
        </p:txBody>
      </p:sp>
      <p:sp>
        <p:nvSpPr>
          <p:cNvPr id="19" name="Title 16"/>
          <p:cNvSpPr txBox="1">
            <a:spLocks/>
          </p:cNvSpPr>
          <p:nvPr/>
        </p:nvSpPr>
        <p:spPr>
          <a:xfrm>
            <a:off x="0" y="1524000"/>
            <a:ext cx="9144000" cy="2514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600" i="0" u="none" strike="noStrike" kern="1200" cap="all" spc="0" normalizeH="0" baseline="0" noProof="0" dirty="0" smtClean="0">
                <a:ln>
                  <a:noFill/>
                </a:ln>
                <a:solidFill>
                  <a:schemeClr val="accent1"/>
                </a:solidFill>
                <a:effectLst>
                  <a:outerShdw blurRad="50800" dist="38100" dir="2700000">
                    <a:srgbClr val="000000">
                      <a:alpha val="43000"/>
                    </a:srgbClr>
                  </a:outerShdw>
                </a:effectLst>
                <a:uLnTx/>
                <a:uFillTx/>
                <a:latin typeface="+mj-lt"/>
                <a:ea typeface="+mj-ea"/>
                <a:cs typeface="+mj-cs"/>
              </a:rPr>
              <a:t>GLOBAL UNIVERSITY OF THEOLOGICAL STUDIES</a:t>
            </a:r>
            <a:endParaRPr kumimoji="0" lang="en-US" sz="6600" i="0" u="none" strike="noStrike" kern="1200" cap="all" spc="0" normalizeH="0" baseline="0" noProof="0" dirty="0">
              <a:ln>
                <a:noFill/>
              </a:ln>
              <a:solidFill>
                <a:schemeClr val="accent1"/>
              </a:solidFill>
              <a:effectLst>
                <a:outerShdw blurRad="50800" dist="38100" dir="2700000">
                  <a:srgbClr val="000000">
                    <a:alpha val="43000"/>
                  </a:srgbClr>
                </a:outerShdw>
              </a:effectLst>
              <a:uLnTx/>
              <a:uFillTx/>
              <a:latin typeface="+mj-lt"/>
              <a:ea typeface="+mj-ea"/>
              <a:cs typeface="+mj-cs"/>
            </a:endParaRPr>
          </a:p>
        </p:txBody>
      </p:sp>
      <p:sp>
        <p:nvSpPr>
          <p:cNvPr id="20" name="Subtitle 17"/>
          <p:cNvSpPr txBox="1">
            <a:spLocks/>
          </p:cNvSpPr>
          <p:nvPr/>
        </p:nvSpPr>
        <p:spPr>
          <a:xfrm>
            <a:off x="2133600" y="4953000"/>
            <a:ext cx="6705600" cy="685800"/>
          </a:xfrm>
          <a:prstGeom prst="rect">
            <a:avLst/>
          </a:prstGeom>
        </p:spPr>
        <p:txBody>
          <a:bodyPr vert="horz" anchor="ctr">
            <a:noAutofit/>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en-US" sz="3600" b="1" i="0" u="none" strike="noStrike" kern="1200" cap="small" spc="0" normalizeH="0" baseline="0" noProof="0" dirty="0" smtClean="0">
                <a:ln>
                  <a:noFill/>
                </a:ln>
                <a:solidFill>
                  <a:schemeClr val="tx2"/>
                </a:solidFill>
                <a:effectLst>
                  <a:outerShdw blurRad="50800" dist="38100" dir="2700000">
                    <a:srgbClr val="000000">
                      <a:alpha val="43000"/>
                    </a:srgbClr>
                  </a:outerShdw>
                </a:effectLst>
                <a:uLnTx/>
                <a:uFillTx/>
                <a:latin typeface="+mn-lt"/>
                <a:ea typeface="+mn-ea"/>
                <a:cs typeface="+mn-cs"/>
              </a:rPr>
              <a:t>Lesson Seven: Getting Started</a:t>
            </a:r>
            <a:endParaRPr kumimoji="0" lang="en-US" sz="3600" b="1" i="0" u="none" strike="noStrike" kern="1200" cap="small" spc="0" normalizeH="0" baseline="0" noProof="0" dirty="0">
              <a:ln>
                <a:noFill/>
              </a:ln>
              <a:solidFill>
                <a:schemeClr val="tx2"/>
              </a:solidFill>
              <a:effectLst>
                <a:outerShdw blurRad="50800" dist="38100" dir="2700000">
                  <a:srgbClr val="000000">
                    <a:alpha val="43000"/>
                  </a:srgbClr>
                </a:outerShdw>
              </a:effectLst>
              <a:uLnTx/>
              <a:uFillTx/>
              <a:latin typeface="+mn-lt"/>
              <a:ea typeface="+mn-ea"/>
              <a:cs typeface="+mn-cs"/>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The Initial Contacts</a:t>
            </a:r>
            <a:endParaRPr lang="en-US" sz="54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42353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Get contact information (names, numbers, addresses, etc.) from all visitors</a:t>
            </a:r>
            <a:endParaRPr lang="en-US" sz="3600" b="1" dirty="0" smtClean="0">
              <a:solidFill>
                <a:schemeClr val="accent2"/>
              </a:solidFill>
            </a:endParaRPr>
          </a:p>
        </p:txBody>
      </p:sp>
      <p:sp>
        <p:nvSpPr>
          <p:cNvPr id="8" name="Content Placeholder 3"/>
          <p:cNvSpPr txBox="1">
            <a:spLocks/>
          </p:cNvSpPr>
          <p:nvPr/>
        </p:nvSpPr>
        <p:spPr>
          <a:xfrm>
            <a:off x="4844900" y="1589567"/>
            <a:ext cx="41467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solidFill>
                  <a:schemeClr val="accent2"/>
                </a:solidFill>
              </a:rPr>
              <a:t>Each visitor is a potential member of the new congregation</a:t>
            </a:r>
            <a:endParaRPr kumimoji="0" lang="en-US" sz="3600" i="0" u="none" strike="noStrike" kern="1200" cap="none" spc="0" normalizeH="0" baseline="0" noProof="0" dirty="0">
              <a:ln>
                <a:noFill/>
              </a:ln>
              <a:solidFill>
                <a:schemeClr val="accent2"/>
              </a:solidFill>
              <a:effectLst/>
              <a:uLnTx/>
              <a:uFillTx/>
              <a:latin typeface="+mn-lt"/>
              <a:ea typeface="+mn-ea"/>
              <a:cs typeface="+mn-cs"/>
            </a:endParaRPr>
          </a:p>
        </p:txBody>
      </p:sp>
      <p:sp>
        <p:nvSpPr>
          <p:cNvPr id="13" name="Content Placeholder 2"/>
          <p:cNvSpPr txBox="1">
            <a:spLocks/>
          </p:cNvSpPr>
          <p:nvPr/>
        </p:nvSpPr>
        <p:spPr>
          <a:xfrm>
            <a:off x="609601" y="3962400"/>
            <a:ext cx="4235299" cy="13060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solidFill>
                  <a:srgbClr val="DD8047"/>
                </a:solidFill>
              </a:rPr>
              <a:t>Greet and visit all visitors!</a:t>
            </a:r>
          </a:p>
        </p:txBody>
      </p:sp>
      <p:sp>
        <p:nvSpPr>
          <p:cNvPr id="10" name="TextBox 9"/>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
        <p:nvSpPr>
          <p:cNvPr id="9" name="Content Placeholder 3"/>
          <p:cNvSpPr txBox="1">
            <a:spLocks/>
          </p:cNvSpPr>
          <p:nvPr/>
        </p:nvSpPr>
        <p:spPr>
          <a:xfrm>
            <a:off x="4844900" y="3962400"/>
            <a:ext cx="41467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It is not enough to invite them to the next service during the service!</a:t>
            </a:r>
            <a:endParaRPr kumimoji="0" lang="en-US" sz="3600" i="0" u="none" strike="noStrike" kern="1200" cap="none" spc="0" normalizeH="0" baseline="0" noProof="0" dirty="0">
              <a:ln>
                <a:noFill/>
              </a:ln>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9"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The Initial Contacts</a:t>
            </a:r>
            <a:endParaRPr lang="en-US" sz="54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42353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Part of identifying good soil also takes place after the contact has become a new member.</a:t>
            </a:r>
            <a:endParaRPr lang="en-US" sz="3600" b="1" dirty="0" smtClean="0">
              <a:solidFill>
                <a:schemeClr val="accent2"/>
              </a:solidFill>
            </a:endParaRPr>
          </a:p>
        </p:txBody>
      </p:sp>
      <p:sp>
        <p:nvSpPr>
          <p:cNvPr id="8" name="Content Placeholder 3"/>
          <p:cNvSpPr txBox="1">
            <a:spLocks/>
          </p:cNvSpPr>
          <p:nvPr/>
        </p:nvSpPr>
        <p:spPr>
          <a:xfrm>
            <a:off x="4648200" y="1589567"/>
            <a:ext cx="44958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solidFill>
                  <a:srgbClr val="DD8047"/>
                </a:solidFill>
              </a:rPr>
              <a:t>Who can be trained to take some of the responsibility of the pastor?</a:t>
            </a:r>
            <a:endParaRPr kumimoji="0" lang="en-US" sz="3200" i="0" u="none" strike="noStrike" kern="1200" cap="none" spc="0" normalizeH="0" baseline="0" noProof="0" dirty="0">
              <a:ln>
                <a:noFill/>
              </a:ln>
              <a:solidFill>
                <a:srgbClr val="DD8047"/>
              </a:solidFill>
              <a:effectLst/>
              <a:uLnTx/>
              <a:uFillTx/>
              <a:latin typeface="+mn-lt"/>
              <a:ea typeface="+mn-ea"/>
              <a:cs typeface="+mn-cs"/>
            </a:endParaRPr>
          </a:p>
        </p:txBody>
      </p:sp>
      <p:sp>
        <p:nvSpPr>
          <p:cNvPr id="13" name="Content Placeholder 2"/>
          <p:cNvSpPr txBox="1">
            <a:spLocks/>
          </p:cNvSpPr>
          <p:nvPr/>
        </p:nvSpPr>
        <p:spPr>
          <a:xfrm>
            <a:off x="609601" y="4485167"/>
            <a:ext cx="4235299" cy="13060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solidFill>
                  <a:srgbClr val="DD8047"/>
                </a:solidFill>
              </a:rPr>
              <a:t>Who is showing potential in ministry?</a:t>
            </a:r>
          </a:p>
        </p:txBody>
      </p:sp>
      <p:sp>
        <p:nvSpPr>
          <p:cNvPr id="10" name="TextBox 9"/>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
        <p:nvSpPr>
          <p:cNvPr id="9" name="Content Placeholder 3"/>
          <p:cNvSpPr txBox="1">
            <a:spLocks/>
          </p:cNvSpPr>
          <p:nvPr/>
        </p:nvSpPr>
        <p:spPr>
          <a:xfrm>
            <a:off x="4648200" y="3592033"/>
            <a:ext cx="44958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The job of the pastor is “perfecting the saints, for the work of the ministry , for the edifying of the body of Christ.” (Ephesians 4:12)</a:t>
            </a:r>
            <a:endParaRPr kumimoji="0" lang="en-US" sz="3200" i="0" u="none" strike="noStrike" kern="1200" cap="none" spc="0" normalizeH="0" baseline="0" noProof="0" dirty="0">
              <a:ln>
                <a:noFill/>
              </a:ln>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9"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The Initial Contacts</a:t>
            </a:r>
            <a:endParaRPr lang="en-US" sz="54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42353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The pastor will learn to spot soil that is receptive, and the soil that will never produce.</a:t>
            </a:r>
            <a:endParaRPr lang="en-US" sz="3600" b="1" dirty="0" smtClean="0">
              <a:solidFill>
                <a:schemeClr val="accent2"/>
              </a:solidFill>
            </a:endParaRPr>
          </a:p>
        </p:txBody>
      </p:sp>
      <p:sp>
        <p:nvSpPr>
          <p:cNvPr id="8" name="Content Placeholder 3"/>
          <p:cNvSpPr txBox="1">
            <a:spLocks/>
          </p:cNvSpPr>
          <p:nvPr/>
        </p:nvSpPr>
        <p:spPr>
          <a:xfrm>
            <a:off x="4844900" y="1589567"/>
            <a:ext cx="41467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He must invest his time in planting the seed on the good ground, knowing that the Lord will respond with harvests of thirty, sixty, and an hundred fold!</a:t>
            </a:r>
            <a:endParaRPr kumimoji="0" lang="en-US" sz="3600" i="0" u="none" strike="noStrike" kern="1200" cap="none" spc="0" normalizeH="0" baseline="0" noProof="0" dirty="0">
              <a:ln>
                <a:noFill/>
              </a:ln>
              <a:solidFill>
                <a:schemeClr val="accent2"/>
              </a:solidFill>
              <a:effectLst/>
              <a:uLnTx/>
              <a:uFillTx/>
              <a:latin typeface="+mn-lt"/>
              <a:ea typeface="+mn-ea"/>
              <a:cs typeface="+mn-cs"/>
            </a:endParaRPr>
          </a:p>
        </p:txBody>
      </p:sp>
      <p:sp>
        <p:nvSpPr>
          <p:cNvPr id="10" name="TextBox 9"/>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Home Bible Study</a:t>
            </a:r>
            <a:endParaRPr lang="en-US" dirty="0"/>
          </a:p>
        </p:txBody>
      </p:sp>
      <p:sp>
        <p:nvSpPr>
          <p:cNvPr id="12" name="Content Placeholder 11"/>
          <p:cNvSpPr>
            <a:spLocks noGrp="1"/>
          </p:cNvSpPr>
          <p:nvPr>
            <p:ph sz="quarter" idx="2"/>
          </p:nvPr>
        </p:nvSpPr>
        <p:spPr>
          <a:xfrm>
            <a:off x="609600" y="1638300"/>
            <a:ext cx="8077200" cy="838200"/>
          </a:xfrm>
        </p:spPr>
        <p:txBody>
          <a:bodyPr>
            <a:noAutofit/>
          </a:bodyPr>
          <a:lstStyle/>
          <a:p>
            <a:r>
              <a:rPr lang="en-US" sz="3600" dirty="0" smtClean="0">
                <a:solidFill>
                  <a:srgbClr val="DD8047"/>
                </a:solidFill>
              </a:rPr>
              <a:t>“And daily in the temple, and in every house, they ceased not to teach and preach Jesus Christ.” (Acts 5:42)</a:t>
            </a:r>
            <a:endParaRPr lang="en-US" sz="3600" dirty="0">
              <a:solidFill>
                <a:srgbClr val="DD8047"/>
              </a:solidFill>
            </a:endParaRPr>
          </a:p>
        </p:txBody>
      </p:sp>
      <p:sp>
        <p:nvSpPr>
          <p:cNvPr id="15" name="Content Placeholder 14"/>
          <p:cNvSpPr>
            <a:spLocks noGrp="1"/>
          </p:cNvSpPr>
          <p:nvPr>
            <p:ph sz="quarter" idx="4"/>
          </p:nvPr>
        </p:nvSpPr>
        <p:spPr>
          <a:xfrm>
            <a:off x="1181100" y="3962400"/>
            <a:ext cx="7505700" cy="1447800"/>
          </a:xfrm>
        </p:spPr>
        <p:txBody>
          <a:bodyPr>
            <a:noAutofit/>
          </a:bodyPr>
          <a:lstStyle/>
          <a:p>
            <a:pPr>
              <a:buFont typeface="Courier New"/>
              <a:buChar char="o"/>
            </a:pPr>
            <a:r>
              <a:rPr lang="en-US" sz="3200" dirty="0" smtClean="0"/>
              <a:t>implanting the Word of God in the heart of the listener</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6" name="Content Placeholder 11"/>
          <p:cNvSpPr txBox="1">
            <a:spLocks/>
          </p:cNvSpPr>
          <p:nvPr/>
        </p:nvSpPr>
        <p:spPr>
          <a:xfrm>
            <a:off x="609600" y="3352800"/>
            <a:ext cx="8077200" cy="838200"/>
          </a:xfrm>
          <a:prstGeom prst="rect">
            <a:avLst/>
          </a:prstGeom>
        </p:spPr>
        <p:txBody>
          <a:bodyPr vert="horz">
            <a:noAutofit/>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kumimoji="0" lang="en-US" sz="3600" b="0" i="0" u="none" strike="noStrike" kern="1200" cap="none" spc="0" normalizeH="0" baseline="0" noProof="0" dirty="0" smtClean="0">
                <a:ln>
                  <a:noFill/>
                </a:ln>
                <a:solidFill>
                  <a:schemeClr val="tx1"/>
                </a:solidFill>
                <a:effectLst/>
                <a:uLnTx/>
                <a:uFillTx/>
                <a:latin typeface="+mn-lt"/>
                <a:ea typeface="+mn-ea"/>
                <a:cs typeface="+mn-cs"/>
              </a:rPr>
              <a:t>These accomplish two main things:</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TextBox 10"/>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
        <p:nvSpPr>
          <p:cNvPr id="14" name="Content Placeholder 14"/>
          <p:cNvSpPr txBox="1">
            <a:spLocks/>
          </p:cNvSpPr>
          <p:nvPr/>
        </p:nvSpPr>
        <p:spPr>
          <a:xfrm>
            <a:off x="1181100" y="5029200"/>
            <a:ext cx="7505700" cy="1447800"/>
          </a:xfrm>
          <a:prstGeom prst="rect">
            <a:avLst/>
          </a:prstGeom>
        </p:spPr>
        <p:txBody>
          <a:bodyPr vert="horz">
            <a:noAutofit/>
          </a:bodyPr>
          <a:lstStyle/>
          <a:p>
            <a:pPr marL="320040" lvl="0" indent="-320040" defTabSz="914400">
              <a:spcBef>
                <a:spcPts val="700"/>
              </a:spcBef>
              <a:buClr>
                <a:schemeClr val="accent2"/>
              </a:buClr>
              <a:buSzPct val="60000"/>
              <a:buFont typeface="Courier New"/>
              <a:buChar char="o"/>
            </a:pPr>
            <a:r>
              <a:rPr lang="en-US" sz="3200" dirty="0" smtClean="0"/>
              <a:t>impacting the new contact with the love of the Lord through ministry</a:t>
            </a:r>
            <a:endParaRPr kumimoji="0" lang="en-US" sz="320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5" grpId="0" build="p"/>
      <p:bldP spid="16" grpId="0"/>
      <p:bldP spid="14"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Home Bible Study</a:t>
            </a:r>
            <a:endParaRPr lang="en-US" dirty="0"/>
          </a:p>
        </p:txBody>
      </p:sp>
      <p:sp>
        <p:nvSpPr>
          <p:cNvPr id="12" name="Content Placeholder 11"/>
          <p:cNvSpPr>
            <a:spLocks noGrp="1"/>
          </p:cNvSpPr>
          <p:nvPr>
            <p:ph sz="quarter" idx="2"/>
          </p:nvPr>
        </p:nvSpPr>
        <p:spPr>
          <a:xfrm>
            <a:off x="609600" y="1638300"/>
            <a:ext cx="8077200" cy="838200"/>
          </a:xfrm>
        </p:spPr>
        <p:txBody>
          <a:bodyPr>
            <a:noAutofit/>
          </a:bodyPr>
          <a:lstStyle/>
          <a:p>
            <a:r>
              <a:rPr lang="en-US" sz="3600" dirty="0" smtClean="0"/>
              <a:t>Sometimes being in a person’s home and praying with them regularly can be more important than the actual content of the lessons</a:t>
            </a:r>
            <a:endParaRPr lang="en-US" sz="36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6" name="Content Placeholder 11"/>
          <p:cNvSpPr txBox="1">
            <a:spLocks/>
          </p:cNvSpPr>
          <p:nvPr/>
        </p:nvSpPr>
        <p:spPr>
          <a:xfrm>
            <a:off x="609600" y="3810000"/>
            <a:ext cx="8077200" cy="838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solidFill>
                  <a:srgbClr val="DD8047"/>
                </a:solidFill>
              </a:rPr>
              <a:t>Other times, the Word of God, so sharp and powerful, is the agent that starts a permanent change from carnal to spiritual</a:t>
            </a:r>
            <a:endParaRPr kumimoji="0" lang="en-US" sz="3600" b="0" i="0" u="none" strike="noStrike" kern="1200" cap="none" spc="0" normalizeH="0" baseline="0" noProof="0" dirty="0">
              <a:ln>
                <a:noFill/>
              </a:ln>
              <a:solidFill>
                <a:srgbClr val="DD8047"/>
              </a:solidFill>
              <a:effectLst/>
              <a:uLnTx/>
              <a:uFillTx/>
              <a:latin typeface="+mn-lt"/>
              <a:ea typeface="+mn-ea"/>
              <a:cs typeface="+mn-cs"/>
            </a:endParaRPr>
          </a:p>
        </p:txBody>
      </p:sp>
      <p:sp>
        <p:nvSpPr>
          <p:cNvPr id="11" name="TextBox 10"/>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6"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Home Bible Study</a:t>
            </a:r>
            <a:endParaRPr lang="en-US" dirty="0"/>
          </a:p>
        </p:txBody>
      </p:sp>
      <p:sp>
        <p:nvSpPr>
          <p:cNvPr id="12" name="Content Placeholder 11"/>
          <p:cNvSpPr>
            <a:spLocks noGrp="1"/>
          </p:cNvSpPr>
          <p:nvPr>
            <p:ph sz="quarter" idx="2"/>
          </p:nvPr>
        </p:nvSpPr>
        <p:spPr>
          <a:xfrm>
            <a:off x="609600" y="1638300"/>
            <a:ext cx="8077200" cy="838200"/>
          </a:xfrm>
        </p:spPr>
        <p:txBody>
          <a:bodyPr>
            <a:noAutofit/>
          </a:bodyPr>
          <a:lstStyle/>
          <a:p>
            <a:r>
              <a:rPr lang="en-US" sz="3600" dirty="0" smtClean="0">
                <a:solidFill>
                  <a:schemeClr val="accent2"/>
                </a:solidFill>
              </a:rPr>
              <a:t>From shortly after the church planter’s arrival in the new area, there should be home Bible studies being taught</a:t>
            </a:r>
            <a:endParaRPr lang="en-US" sz="3600" dirty="0">
              <a:solidFill>
                <a:schemeClr val="accent2"/>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6" name="Content Placeholder 11"/>
          <p:cNvSpPr txBox="1">
            <a:spLocks/>
          </p:cNvSpPr>
          <p:nvPr/>
        </p:nvSpPr>
        <p:spPr>
          <a:xfrm>
            <a:off x="609600" y="3429000"/>
            <a:ext cx="8077200" cy="838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And, after several years and the maturity of this new work, there should still be home Bible studies being taught (fewer perhaps by the pastor, but certainly many by the congregation.)</a:t>
            </a:r>
            <a:endParaRPr kumimoji="0" lang="en-US" sz="3600" b="0" i="0" u="none" strike="noStrike" kern="1200" cap="none" spc="0" normalizeH="0" baseline="0" noProof="0" dirty="0">
              <a:ln>
                <a:noFill/>
              </a:ln>
              <a:solidFill>
                <a:srgbClr val="DD8047"/>
              </a:solidFill>
              <a:effectLst/>
              <a:uLnTx/>
              <a:uFillTx/>
              <a:latin typeface="+mn-lt"/>
              <a:ea typeface="+mn-ea"/>
              <a:cs typeface="+mn-cs"/>
            </a:endParaRPr>
          </a:p>
        </p:txBody>
      </p:sp>
      <p:sp>
        <p:nvSpPr>
          <p:cNvPr id="11" name="TextBox 10"/>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6"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t>Home Bible Studies</a:t>
            </a:r>
            <a:endParaRPr lang="en-US" sz="5400" dirty="0"/>
          </a:p>
        </p:txBody>
      </p:sp>
      <p:sp>
        <p:nvSpPr>
          <p:cNvPr id="12" name="Content Placeholder 11"/>
          <p:cNvSpPr>
            <a:spLocks noGrp="1"/>
          </p:cNvSpPr>
          <p:nvPr>
            <p:ph sz="quarter" idx="2"/>
          </p:nvPr>
        </p:nvSpPr>
        <p:spPr>
          <a:xfrm>
            <a:off x="609600" y="1752600"/>
            <a:ext cx="3886200" cy="838200"/>
          </a:xfrm>
        </p:spPr>
        <p:txBody>
          <a:bodyPr>
            <a:noAutofit/>
          </a:bodyPr>
          <a:lstStyle/>
          <a:p>
            <a:r>
              <a:rPr lang="en-US" sz="3200" dirty="0" smtClean="0"/>
              <a:t>The pastor must qualify new members to become teachers themselves, able to both break the bread of life to new contacts and to minister to them by the Spirit of God</a:t>
            </a:r>
            <a:endParaRPr lang="en-US" sz="3200" dirty="0"/>
          </a:p>
        </p:txBody>
      </p:sp>
      <p:sp>
        <p:nvSpPr>
          <p:cNvPr id="15" name="Content Placeholder 14"/>
          <p:cNvSpPr>
            <a:spLocks noGrp="1"/>
          </p:cNvSpPr>
          <p:nvPr>
            <p:ph sz="quarter" idx="4"/>
          </p:nvPr>
        </p:nvSpPr>
        <p:spPr>
          <a:xfrm>
            <a:off x="4800600" y="1752600"/>
            <a:ext cx="3886200" cy="1447800"/>
          </a:xfrm>
        </p:spPr>
        <p:txBody>
          <a:bodyPr>
            <a:noAutofit/>
          </a:bodyPr>
          <a:lstStyle/>
          <a:p>
            <a:r>
              <a:rPr lang="en-US" sz="3200" dirty="0" smtClean="0"/>
              <a:t>The pastor can take promising church members with him to Bible studies, and gradually allow them to teach as well</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3" name="TextBox 12"/>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5"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t>Home Bible Studies</a:t>
            </a:r>
            <a:endParaRPr lang="en-US" sz="5400" dirty="0"/>
          </a:p>
        </p:txBody>
      </p:sp>
      <p:sp>
        <p:nvSpPr>
          <p:cNvPr id="12" name="Content Placeholder 11"/>
          <p:cNvSpPr>
            <a:spLocks noGrp="1"/>
          </p:cNvSpPr>
          <p:nvPr>
            <p:ph sz="quarter" idx="2"/>
          </p:nvPr>
        </p:nvSpPr>
        <p:spPr>
          <a:xfrm>
            <a:off x="609600" y="1752600"/>
            <a:ext cx="3886200" cy="838200"/>
          </a:xfrm>
        </p:spPr>
        <p:txBody>
          <a:bodyPr>
            <a:noAutofit/>
          </a:bodyPr>
          <a:lstStyle/>
          <a:p>
            <a:r>
              <a:rPr lang="en-US" sz="3200" dirty="0" smtClean="0"/>
              <a:t>Bible Studies should be organized!</a:t>
            </a:r>
            <a:endParaRPr lang="en-US" sz="3200" dirty="0"/>
          </a:p>
        </p:txBody>
      </p:sp>
      <p:sp>
        <p:nvSpPr>
          <p:cNvPr id="15" name="Content Placeholder 14"/>
          <p:cNvSpPr>
            <a:spLocks noGrp="1"/>
          </p:cNvSpPr>
          <p:nvPr>
            <p:ph sz="quarter" idx="4"/>
          </p:nvPr>
        </p:nvSpPr>
        <p:spPr>
          <a:xfrm>
            <a:off x="609600" y="2819400"/>
            <a:ext cx="3886200" cy="1447800"/>
          </a:xfrm>
        </p:spPr>
        <p:txBody>
          <a:bodyPr>
            <a:noAutofit/>
          </a:bodyPr>
          <a:lstStyle/>
          <a:p>
            <a:r>
              <a:rPr lang="en-US" sz="3200" dirty="0" smtClean="0"/>
              <a:t>They should be taught in a timely matter</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3" name="TextBox 12"/>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
        <p:nvSpPr>
          <p:cNvPr id="7" name="Content Placeholder 14"/>
          <p:cNvSpPr txBox="1">
            <a:spLocks/>
          </p:cNvSpPr>
          <p:nvPr/>
        </p:nvSpPr>
        <p:spPr>
          <a:xfrm>
            <a:off x="609600" y="4343400"/>
            <a:ext cx="4114800" cy="1447800"/>
          </a:xfrm>
          <a:prstGeom prst="rect">
            <a:avLst/>
          </a:prstGeom>
        </p:spPr>
        <p:txBody>
          <a:bodyPr vert="horz">
            <a:noAutofit/>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Missing appointments can discourage potential saints </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Content Placeholder 14"/>
          <p:cNvSpPr txBox="1">
            <a:spLocks/>
          </p:cNvSpPr>
          <p:nvPr/>
        </p:nvSpPr>
        <p:spPr>
          <a:xfrm>
            <a:off x="4800600" y="1752600"/>
            <a:ext cx="4114800" cy="1447800"/>
          </a:xfrm>
          <a:prstGeom prst="rect">
            <a:avLst/>
          </a:prstGeom>
        </p:spPr>
        <p:txBody>
          <a:bodyPr vert="horz">
            <a:noAutofit/>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Follow</a:t>
            </a:r>
            <a:r>
              <a:rPr kumimoji="0" lang="en-US" sz="3200" b="0" i="0" u="none" strike="noStrike" kern="1200" cap="none" spc="0" normalizeH="0" noProof="0" dirty="0" smtClean="0">
                <a:ln>
                  <a:noFill/>
                </a:ln>
                <a:solidFill>
                  <a:schemeClr val="tx1"/>
                </a:solidFill>
                <a:effectLst/>
                <a:uLnTx/>
                <a:uFillTx/>
                <a:latin typeface="+mn-lt"/>
                <a:ea typeface="+mn-ea"/>
                <a:cs typeface="+mn-cs"/>
              </a:rPr>
              <a:t> up on your commitments</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14"/>
          <p:cNvSpPr txBox="1">
            <a:spLocks/>
          </p:cNvSpPr>
          <p:nvPr/>
        </p:nvSpPr>
        <p:spPr>
          <a:xfrm>
            <a:off x="4800600" y="2743200"/>
            <a:ext cx="4114800" cy="1447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It should be the goal of the pastor to have each new contact taught a home Bible study, by him, or trained church members</a:t>
            </a:r>
            <a:endParaRPr kumimoji="0" lang="en-US" sz="3200" b="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5" grpId="0" build="p"/>
      <p:bldP spid="7" grpId="0" build="p"/>
      <p:bldP spid="8" grpId="0" build="p"/>
      <p:bldP spid="9"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t>Home Bible Studies</a:t>
            </a:r>
            <a:endParaRPr lang="en-US" sz="5400" dirty="0"/>
          </a:p>
        </p:txBody>
      </p:sp>
      <p:sp>
        <p:nvSpPr>
          <p:cNvPr id="12" name="Content Placeholder 11"/>
          <p:cNvSpPr>
            <a:spLocks noGrp="1"/>
          </p:cNvSpPr>
          <p:nvPr>
            <p:ph sz="quarter" idx="2"/>
          </p:nvPr>
        </p:nvSpPr>
        <p:spPr>
          <a:xfrm>
            <a:off x="609600" y="1752600"/>
            <a:ext cx="3886200" cy="838200"/>
          </a:xfrm>
        </p:spPr>
        <p:txBody>
          <a:bodyPr>
            <a:noAutofit/>
          </a:bodyPr>
          <a:lstStyle/>
          <a:p>
            <a:r>
              <a:rPr lang="en-US" sz="3200" dirty="0" smtClean="0"/>
              <a:t>Spiritual testing will take place in these Bible studies</a:t>
            </a:r>
            <a:endParaRPr lang="en-US" sz="3200" dirty="0"/>
          </a:p>
        </p:txBody>
      </p:sp>
      <p:sp>
        <p:nvSpPr>
          <p:cNvPr id="15" name="Content Placeholder 14"/>
          <p:cNvSpPr>
            <a:spLocks noGrp="1"/>
          </p:cNvSpPr>
          <p:nvPr>
            <p:ph sz="quarter" idx="4"/>
          </p:nvPr>
        </p:nvSpPr>
        <p:spPr>
          <a:xfrm>
            <a:off x="609600" y="3352800"/>
            <a:ext cx="3886200" cy="1447800"/>
          </a:xfrm>
        </p:spPr>
        <p:txBody>
          <a:bodyPr>
            <a:noAutofit/>
          </a:bodyPr>
          <a:lstStyle/>
          <a:p>
            <a:r>
              <a:rPr lang="en-US" sz="3200" dirty="0" smtClean="0"/>
              <a:t>The teacher must try to remain sensitive to and the Spirit to know when to proceed and when to quit if necessary</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3" name="TextBox 12"/>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
        <p:nvSpPr>
          <p:cNvPr id="8" name="Content Placeholder 14"/>
          <p:cNvSpPr txBox="1">
            <a:spLocks/>
          </p:cNvSpPr>
          <p:nvPr/>
        </p:nvSpPr>
        <p:spPr>
          <a:xfrm>
            <a:off x="4800600" y="1752600"/>
            <a:ext cx="4114800" cy="1447800"/>
          </a:xfrm>
          <a:prstGeom prst="rect">
            <a:avLst/>
          </a:prstGeom>
        </p:spPr>
        <p:txBody>
          <a:bodyPr vert="horz">
            <a:noAutofit/>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Sometimes</a:t>
            </a:r>
            <a:r>
              <a:rPr kumimoji="0" lang="en-US" sz="3200" b="0" i="0" u="none" strike="noStrike" kern="1200" cap="none" spc="0" normalizeH="0" noProof="0" dirty="0" smtClean="0">
                <a:ln>
                  <a:noFill/>
                </a:ln>
                <a:solidFill>
                  <a:schemeClr val="tx1"/>
                </a:solidFill>
                <a:effectLst/>
                <a:uLnTx/>
                <a:uFillTx/>
                <a:latin typeface="+mn-lt"/>
                <a:ea typeface="+mn-ea"/>
                <a:cs typeface="+mn-cs"/>
              </a:rPr>
              <a:t> results will show after a few lessons, other times it can take months</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14"/>
          <p:cNvSpPr txBox="1">
            <a:spLocks/>
          </p:cNvSpPr>
          <p:nvPr/>
        </p:nvSpPr>
        <p:spPr>
          <a:xfrm>
            <a:off x="4800600" y="3810000"/>
            <a:ext cx="4114800" cy="1447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There is no substitute for one-on-one </a:t>
            </a:r>
            <a:r>
              <a:rPr lang="en-US" sz="3200" smtClean="0"/>
              <a:t>ministry!</a:t>
            </a:r>
            <a:endParaRPr kumimoji="0" lang="en-US" sz="3200" b="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5" grpId="0" build="p"/>
      <p:bldP spid="8" grpId="0" build="p"/>
      <p:bldP spid="9"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Home Fellowship Group</a:t>
            </a:r>
            <a:endParaRPr lang="en-US" dirty="0"/>
          </a:p>
        </p:txBody>
      </p:sp>
      <p:sp>
        <p:nvSpPr>
          <p:cNvPr id="12" name="Content Placeholder 11"/>
          <p:cNvSpPr>
            <a:spLocks noGrp="1"/>
          </p:cNvSpPr>
          <p:nvPr>
            <p:ph sz="quarter" idx="2"/>
          </p:nvPr>
        </p:nvSpPr>
        <p:spPr>
          <a:xfrm>
            <a:off x="609600" y="1600200"/>
            <a:ext cx="3886200" cy="838200"/>
          </a:xfrm>
        </p:spPr>
        <p:txBody>
          <a:bodyPr>
            <a:noAutofit/>
          </a:bodyPr>
          <a:lstStyle/>
          <a:p>
            <a:r>
              <a:rPr lang="en-US" sz="2800" dirty="0" smtClean="0"/>
              <a:t>James 5:16 exhorts us to confess our faults one to another so that earnest prayer might be made and spiritual, emotional, and physical healing take place.</a:t>
            </a:r>
            <a:endParaRPr lang="en-US" sz="2800" dirty="0"/>
          </a:p>
        </p:txBody>
      </p:sp>
      <p:sp>
        <p:nvSpPr>
          <p:cNvPr id="15" name="Content Placeholder 14"/>
          <p:cNvSpPr>
            <a:spLocks noGrp="1"/>
          </p:cNvSpPr>
          <p:nvPr>
            <p:ph sz="quarter" idx="4"/>
          </p:nvPr>
        </p:nvSpPr>
        <p:spPr>
          <a:xfrm>
            <a:off x="609600" y="4724400"/>
            <a:ext cx="3886200" cy="1066800"/>
          </a:xfrm>
        </p:spPr>
        <p:txBody>
          <a:bodyPr>
            <a:noAutofit/>
          </a:bodyPr>
          <a:lstStyle/>
          <a:p>
            <a:r>
              <a:rPr lang="en-US" sz="2800" dirty="0" smtClean="0"/>
              <a:t>This can be much easier in smaller groups </a:t>
            </a:r>
            <a:endParaRPr lang="en-US" sz="28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1" name="Content Placeholder 14"/>
          <p:cNvSpPr txBox="1">
            <a:spLocks/>
          </p:cNvSpPr>
          <p:nvPr/>
        </p:nvSpPr>
        <p:spPr>
          <a:xfrm>
            <a:off x="4800600" y="16002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2800" dirty="0" smtClean="0"/>
              <a:t>The Greek word for fellowship or communion is </a:t>
            </a:r>
            <a:r>
              <a:rPr lang="en-US" sz="2800" i="1" dirty="0" err="1" smtClean="0"/>
              <a:t>koinonia</a:t>
            </a:r>
            <a:r>
              <a:rPr lang="en-US" sz="2800" i="1" dirty="0" smtClean="0"/>
              <a:t>, </a:t>
            </a:r>
            <a:r>
              <a:rPr lang="en-US" sz="2800" dirty="0" smtClean="0"/>
              <a:t>meaning sharing in common, participation, and contribution.</a:t>
            </a:r>
            <a:endParaRPr kumimoji="0" lang="en-US" sz="2800" b="0" u="none" strike="noStrike" kern="1200" cap="none" spc="0" normalizeH="0" baseline="0" noProof="0" dirty="0">
              <a:ln>
                <a:noFill/>
              </a:ln>
              <a:solidFill>
                <a:schemeClr val="tx1"/>
              </a:solidFill>
              <a:effectLst/>
              <a:uLnTx/>
              <a:uFillTx/>
              <a:latin typeface="+mn-lt"/>
              <a:ea typeface="+mn-ea"/>
              <a:cs typeface="+mn-cs"/>
            </a:endParaRPr>
          </a:p>
        </p:txBody>
      </p:sp>
      <p:sp>
        <p:nvSpPr>
          <p:cNvPr id="17" name="Content Placeholder 14"/>
          <p:cNvSpPr txBox="1">
            <a:spLocks/>
          </p:cNvSpPr>
          <p:nvPr/>
        </p:nvSpPr>
        <p:spPr>
          <a:xfrm>
            <a:off x="4800600" y="42672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2800" dirty="0" smtClean="0"/>
              <a:t>Paul taught us in Galatians 6:2 to bear one another’s burdens, thereby fulfilling the law of Christ.</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TextBox 17"/>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5" grpId="0" build="p"/>
      <p:bldP spid="11" grpId="0"/>
      <p:bldP spid="17"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438400"/>
            <a:ext cx="7620000" cy="1673225"/>
          </a:xfrm>
        </p:spPr>
        <p:txBody>
          <a:bodyPr>
            <a:noAutofit/>
          </a:bodyPr>
          <a:lstStyle/>
          <a:p>
            <a:r>
              <a:rPr lang="en-US" sz="4400" b="1" dirty="0" smtClean="0"/>
              <a:t>“And other fell on good ground, and did yield fruit that sprang up and increased; and brought forth, some thirty, and some sixty, and some an hundred.” (Mark 4:8)</a:t>
            </a:r>
            <a:endParaRPr lang="en-US" sz="4400" b="1" dirty="0"/>
          </a:p>
        </p:txBody>
      </p:sp>
      <p:sp>
        <p:nvSpPr>
          <p:cNvPr id="3" name="Title 2"/>
          <p:cNvSpPr>
            <a:spLocks noGrp="1"/>
          </p:cNvSpPr>
          <p:nvPr>
            <p:ph type="title"/>
          </p:nvPr>
        </p:nvSpPr>
        <p:spPr/>
        <p:txBody>
          <a:bodyPr>
            <a:normAutofit/>
          </a:bodyPr>
          <a:lstStyle/>
          <a:p>
            <a:r>
              <a:rPr lang="en-US" sz="5400" dirty="0" smtClean="0"/>
              <a:t>KEY VERSES:</a:t>
            </a:r>
            <a:endParaRPr lang="en-US" sz="5400" dirty="0"/>
          </a:p>
        </p:txBody>
      </p:sp>
      <p:sp>
        <p:nvSpPr>
          <p:cNvPr id="4" name="TextBox 3"/>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5" name="TextBox 4"/>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Home Fellowship Group</a:t>
            </a:r>
            <a:endParaRPr lang="en-US" dirty="0"/>
          </a:p>
        </p:txBody>
      </p:sp>
      <p:sp>
        <p:nvSpPr>
          <p:cNvPr id="12" name="Content Placeholder 11"/>
          <p:cNvSpPr>
            <a:spLocks noGrp="1"/>
          </p:cNvSpPr>
          <p:nvPr>
            <p:ph sz="quarter" idx="2"/>
          </p:nvPr>
        </p:nvSpPr>
        <p:spPr>
          <a:xfrm>
            <a:off x="609600" y="2438400"/>
            <a:ext cx="3886200" cy="1066800"/>
          </a:xfrm>
        </p:spPr>
        <p:txBody>
          <a:bodyPr>
            <a:noAutofit/>
          </a:bodyPr>
          <a:lstStyle/>
          <a:p>
            <a:r>
              <a:rPr lang="en-US" sz="3200" dirty="0" smtClean="0"/>
              <a:t>C</a:t>
            </a:r>
            <a:r>
              <a:rPr lang="en-US" sz="3200" dirty="0" smtClean="0"/>
              <a:t>omfortable </a:t>
            </a:r>
            <a:r>
              <a:rPr lang="en-US" sz="3200" dirty="0" smtClean="0"/>
              <a:t>setting </a:t>
            </a:r>
            <a:endParaRPr lang="en-US" sz="3200" dirty="0"/>
          </a:p>
        </p:txBody>
      </p:sp>
      <p:sp>
        <p:nvSpPr>
          <p:cNvPr id="14" name="Text Placeholder 13"/>
          <p:cNvSpPr>
            <a:spLocks noGrp="1"/>
          </p:cNvSpPr>
          <p:nvPr>
            <p:ph type="body" sz="quarter" idx="1"/>
          </p:nvPr>
        </p:nvSpPr>
        <p:spPr/>
        <p:txBody>
          <a:bodyPr>
            <a:noAutofit/>
          </a:bodyPr>
          <a:lstStyle/>
          <a:p>
            <a:r>
              <a:rPr lang="en-US" sz="3200" dirty="0" smtClean="0"/>
              <a:t>HOME</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7" name="Content Placeholder 14"/>
          <p:cNvSpPr txBox="1">
            <a:spLocks/>
          </p:cNvSpPr>
          <p:nvPr/>
        </p:nvSpPr>
        <p:spPr>
          <a:xfrm>
            <a:off x="609600" y="29718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Convenient </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TextBox 17"/>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
        <p:nvSpPr>
          <p:cNvPr id="9" name="Content Placeholder 14"/>
          <p:cNvSpPr txBox="1">
            <a:spLocks/>
          </p:cNvSpPr>
          <p:nvPr/>
        </p:nvSpPr>
        <p:spPr>
          <a:xfrm>
            <a:off x="609600" y="35052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Provides learning environment for group members </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Content Placeholder 14"/>
          <p:cNvSpPr txBox="1">
            <a:spLocks/>
          </p:cNvSpPr>
          <p:nvPr/>
        </p:nvSpPr>
        <p:spPr>
          <a:xfrm>
            <a:off x="609600" y="49530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Ministry does not have to start in a church!</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7" grpId="0"/>
      <p:bldP spid="9" grpId="0"/>
      <p:bldP spid="11" grpId="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Home Fellowship Group</a:t>
            </a:r>
            <a:endParaRPr lang="en-US" dirty="0"/>
          </a:p>
        </p:txBody>
      </p:sp>
      <p:sp>
        <p:nvSpPr>
          <p:cNvPr id="12" name="Content Placeholder 11"/>
          <p:cNvSpPr>
            <a:spLocks noGrp="1"/>
          </p:cNvSpPr>
          <p:nvPr>
            <p:ph sz="quarter" idx="2"/>
          </p:nvPr>
        </p:nvSpPr>
        <p:spPr>
          <a:xfrm>
            <a:off x="609600" y="2438400"/>
            <a:ext cx="4114800" cy="1066800"/>
          </a:xfrm>
        </p:spPr>
        <p:txBody>
          <a:bodyPr>
            <a:noAutofit/>
          </a:bodyPr>
          <a:lstStyle/>
          <a:p>
            <a:r>
              <a:rPr lang="en-US" sz="3200" dirty="0" smtClean="0"/>
              <a:t>Fellowship among members is important</a:t>
            </a:r>
            <a:endParaRPr lang="en-US" sz="3200" dirty="0"/>
          </a:p>
        </p:txBody>
      </p:sp>
      <p:sp>
        <p:nvSpPr>
          <p:cNvPr id="14" name="Text Placeholder 13"/>
          <p:cNvSpPr>
            <a:spLocks noGrp="1"/>
          </p:cNvSpPr>
          <p:nvPr>
            <p:ph type="body" sz="quarter" idx="1"/>
          </p:nvPr>
        </p:nvSpPr>
        <p:spPr>
          <a:solidFill>
            <a:schemeClr val="accent4"/>
          </a:solidFill>
        </p:spPr>
        <p:txBody>
          <a:bodyPr>
            <a:noAutofit/>
          </a:bodyPr>
          <a:lstStyle/>
          <a:p>
            <a:r>
              <a:rPr lang="en-US" sz="3200" dirty="0" smtClean="0"/>
              <a:t>FELLOWSHIP</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8" name="TextBox 17"/>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
        <p:nvSpPr>
          <p:cNvPr id="9" name="Content Placeholder 14"/>
          <p:cNvSpPr txBox="1">
            <a:spLocks/>
          </p:cNvSpPr>
          <p:nvPr/>
        </p:nvSpPr>
        <p:spPr>
          <a:xfrm>
            <a:off x="609600" y="3429000"/>
            <a:ext cx="51054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Restoration</a:t>
            </a:r>
          </a:p>
          <a:p>
            <a:pPr marL="320040" lvl="0" indent="-320040" defTabSz="914400">
              <a:spcBef>
                <a:spcPts val="700"/>
              </a:spcBef>
              <a:buClr>
                <a:schemeClr val="accent2"/>
              </a:buClr>
              <a:buSzPct val="60000"/>
              <a:buFont typeface="Wingdings"/>
              <a:buChar char=""/>
              <a:defRPr/>
            </a:pPr>
            <a:r>
              <a:rPr lang="en-US" sz="3200" dirty="0" smtClean="0"/>
              <a:t>feeding</a:t>
            </a:r>
          </a:p>
          <a:p>
            <a:pPr marL="320040" lvl="0" indent="-320040" defTabSz="914400">
              <a:spcBef>
                <a:spcPts val="700"/>
              </a:spcBef>
              <a:buClr>
                <a:schemeClr val="accent2"/>
              </a:buClr>
              <a:buSzPct val="60000"/>
              <a:buFont typeface="Wingdings"/>
              <a:buChar char=""/>
              <a:defRPr/>
            </a:pPr>
            <a:r>
              <a:rPr lang="en-US" sz="3200" dirty="0" smtClean="0"/>
              <a:t>burden</a:t>
            </a:r>
            <a:r>
              <a:rPr lang="en-US" sz="3200" dirty="0" smtClean="0"/>
              <a:t>-</a:t>
            </a:r>
            <a:r>
              <a:rPr lang="en-US" sz="3200" dirty="0" smtClean="0"/>
              <a:t>bearing</a:t>
            </a:r>
            <a:endParaRPr lang="en-US" sz="3200" dirty="0" smtClean="0"/>
          </a:p>
          <a:p>
            <a:pPr marL="320040" lvl="0" indent="-320040" defTabSz="914400">
              <a:spcBef>
                <a:spcPts val="700"/>
              </a:spcBef>
              <a:buClr>
                <a:schemeClr val="accent2"/>
              </a:buClr>
              <a:buSzPct val="60000"/>
              <a:buFont typeface="Wingdings"/>
              <a:buChar char=""/>
              <a:defRPr/>
            </a:pPr>
            <a:r>
              <a:rPr lang="en-US" sz="3200" dirty="0" smtClean="0"/>
              <a:t>spiritual growth</a:t>
            </a:r>
          </a:p>
          <a:p>
            <a:pPr marL="320040" lvl="0" indent="-320040" defTabSz="914400">
              <a:spcBef>
                <a:spcPts val="700"/>
              </a:spcBef>
              <a:buClr>
                <a:schemeClr val="accent2"/>
              </a:buClr>
              <a:buSzPct val="60000"/>
              <a:buFont typeface="Wingdings"/>
              <a:buChar char=""/>
              <a:defRPr/>
            </a:pPr>
            <a:r>
              <a:rPr lang="en-US" sz="3200" dirty="0" smtClean="0"/>
              <a:t>evangelism</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Rectangle 9"/>
          <p:cNvSpPr/>
          <p:nvPr/>
        </p:nvSpPr>
        <p:spPr>
          <a:xfrm>
            <a:off x="4949824" y="2438400"/>
            <a:ext cx="3736975" cy="2241639"/>
          </a:xfrm>
          <a:prstGeom prst="rect">
            <a:avLst/>
          </a:prstGeom>
        </p:spPr>
        <p:txBody>
          <a:bodyPr wrap="square">
            <a:spAutoFit/>
          </a:bodyPr>
          <a:lstStyle/>
          <a:p>
            <a:pPr marL="320040" lvl="0" indent="-320040" defTabSz="914400">
              <a:spcBef>
                <a:spcPts val="700"/>
              </a:spcBef>
              <a:buClr>
                <a:schemeClr val="accent2"/>
              </a:buClr>
              <a:buSzPct val="60000"/>
              <a:buFont typeface="Wingdings"/>
              <a:buChar char=""/>
              <a:defRPr/>
            </a:pPr>
            <a:r>
              <a:rPr lang="en-US" sz="3200" dirty="0" smtClean="0">
                <a:solidFill>
                  <a:prstClr val="black"/>
                </a:solidFill>
              </a:rPr>
              <a:t>spiritual warfare</a:t>
            </a:r>
          </a:p>
          <a:p>
            <a:pPr marL="320040" lvl="0" indent="-320040" defTabSz="914400">
              <a:spcBef>
                <a:spcPts val="700"/>
              </a:spcBef>
              <a:buClr>
                <a:schemeClr val="accent2"/>
              </a:buClr>
              <a:buSzPct val="60000"/>
              <a:buFont typeface="Wingdings"/>
              <a:buChar char=""/>
              <a:defRPr/>
            </a:pPr>
            <a:r>
              <a:rPr lang="en-US" sz="3200" dirty="0" smtClean="0">
                <a:solidFill>
                  <a:prstClr val="black"/>
                </a:solidFill>
              </a:rPr>
              <a:t>d</a:t>
            </a:r>
            <a:r>
              <a:rPr lang="en-US" sz="3200" dirty="0" smtClean="0">
                <a:solidFill>
                  <a:prstClr val="black"/>
                </a:solidFill>
              </a:rPr>
              <a:t>eliverance</a:t>
            </a:r>
          </a:p>
          <a:p>
            <a:pPr marL="320040" lvl="0" indent="-320040" defTabSz="914400">
              <a:spcBef>
                <a:spcPts val="700"/>
              </a:spcBef>
              <a:buClr>
                <a:schemeClr val="accent2"/>
              </a:buClr>
              <a:buSzPct val="60000"/>
              <a:buFont typeface="Wingdings"/>
              <a:buChar char=""/>
              <a:defRPr/>
            </a:pPr>
            <a:r>
              <a:rPr lang="en-US" sz="3200" dirty="0" smtClean="0">
                <a:solidFill>
                  <a:prstClr val="black"/>
                </a:solidFill>
              </a:rPr>
              <a:t>development </a:t>
            </a:r>
            <a:r>
              <a:rPr lang="en-US" sz="3200" dirty="0" smtClean="0">
                <a:solidFill>
                  <a:prstClr val="black"/>
                </a:solidFill>
              </a:rPr>
              <a:t>of future leadership</a:t>
            </a:r>
            <a:endParaRPr lang="en-US" dirty="0"/>
          </a:p>
        </p:txBody>
      </p:sp>
      <p:sp>
        <p:nvSpPr>
          <p:cNvPr id="13" name="Rectangle 12"/>
          <p:cNvSpPr/>
          <p:nvPr/>
        </p:nvSpPr>
        <p:spPr>
          <a:xfrm>
            <a:off x="4953000" y="4540161"/>
            <a:ext cx="3736975" cy="1569660"/>
          </a:xfrm>
          <a:prstGeom prst="rect">
            <a:avLst/>
          </a:prstGeom>
        </p:spPr>
        <p:txBody>
          <a:bodyPr wrap="square">
            <a:spAutoFit/>
          </a:bodyPr>
          <a:lstStyle/>
          <a:p>
            <a:pPr marL="320040" lvl="0" indent="-320040" defTabSz="914400">
              <a:spcBef>
                <a:spcPts val="700"/>
              </a:spcBef>
              <a:buClr>
                <a:schemeClr val="accent2"/>
              </a:buClr>
              <a:buSzPct val="60000"/>
              <a:buFont typeface="Wingdings"/>
              <a:buChar char=""/>
              <a:defRPr/>
            </a:pPr>
            <a:r>
              <a:rPr lang="en-US" sz="3200" dirty="0" smtClean="0">
                <a:solidFill>
                  <a:prstClr val="black"/>
                </a:solidFill>
              </a:rPr>
              <a:t>Lets people know they are part of a group</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9" grpId="0"/>
      <p:bldP spid="10" grpId="0"/>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Home Fellowship Group</a:t>
            </a:r>
            <a:endParaRPr lang="en-US" dirty="0"/>
          </a:p>
        </p:txBody>
      </p:sp>
      <p:sp>
        <p:nvSpPr>
          <p:cNvPr id="12" name="Content Placeholder 11"/>
          <p:cNvSpPr>
            <a:spLocks noGrp="1"/>
          </p:cNvSpPr>
          <p:nvPr>
            <p:ph sz="quarter" idx="2"/>
          </p:nvPr>
        </p:nvSpPr>
        <p:spPr>
          <a:xfrm>
            <a:off x="609600" y="2438400"/>
            <a:ext cx="3886200" cy="1066800"/>
          </a:xfrm>
        </p:spPr>
        <p:txBody>
          <a:bodyPr>
            <a:noAutofit/>
          </a:bodyPr>
          <a:lstStyle/>
          <a:p>
            <a:r>
              <a:rPr lang="en-US" sz="3200" dirty="0" smtClean="0"/>
              <a:t>Unity </a:t>
            </a:r>
            <a:endParaRPr lang="en-US" sz="3200" dirty="0"/>
          </a:p>
        </p:txBody>
      </p:sp>
      <p:sp>
        <p:nvSpPr>
          <p:cNvPr id="14" name="Text Placeholder 13"/>
          <p:cNvSpPr>
            <a:spLocks noGrp="1"/>
          </p:cNvSpPr>
          <p:nvPr>
            <p:ph type="body" sz="quarter" idx="1"/>
          </p:nvPr>
        </p:nvSpPr>
        <p:spPr/>
        <p:txBody>
          <a:bodyPr>
            <a:noAutofit/>
          </a:bodyPr>
          <a:lstStyle/>
          <a:p>
            <a:r>
              <a:rPr lang="en-US" sz="3200" dirty="0" smtClean="0"/>
              <a:t>GROUP</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7" name="Content Placeholder 14"/>
          <p:cNvSpPr txBox="1">
            <a:spLocks/>
          </p:cNvSpPr>
          <p:nvPr/>
        </p:nvSpPr>
        <p:spPr>
          <a:xfrm>
            <a:off x="609600" y="29718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Strength in numbers</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TextBox 17"/>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
        <p:nvSpPr>
          <p:cNvPr id="9" name="Content Placeholder 14"/>
          <p:cNvSpPr txBox="1">
            <a:spLocks/>
          </p:cNvSpPr>
          <p:nvPr/>
        </p:nvSpPr>
        <p:spPr>
          <a:xfrm>
            <a:off x="609600" y="35052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Often a good place to bring visitors, even before they experience Sunday church services</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7" grpId="0"/>
      <p:bldP spid="9" grpId="0"/>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Home Fellowship Group</a:t>
            </a:r>
            <a:endParaRPr lang="en-US" dirty="0"/>
          </a:p>
        </p:txBody>
      </p:sp>
      <p:sp>
        <p:nvSpPr>
          <p:cNvPr id="12" name="Content Placeholder 11"/>
          <p:cNvSpPr>
            <a:spLocks noGrp="1"/>
          </p:cNvSpPr>
          <p:nvPr>
            <p:ph sz="quarter" idx="2"/>
          </p:nvPr>
        </p:nvSpPr>
        <p:spPr>
          <a:xfrm>
            <a:off x="609600" y="2438400"/>
            <a:ext cx="3886200" cy="1066800"/>
          </a:xfrm>
        </p:spPr>
        <p:txBody>
          <a:bodyPr>
            <a:noAutofit/>
          </a:bodyPr>
          <a:lstStyle/>
          <a:p>
            <a:r>
              <a:rPr lang="en-US" sz="3200" dirty="0" smtClean="0"/>
              <a:t>Practice for ministers</a:t>
            </a:r>
            <a:endParaRPr lang="en-US" sz="3200" dirty="0"/>
          </a:p>
        </p:txBody>
      </p:sp>
      <p:sp>
        <p:nvSpPr>
          <p:cNvPr id="14" name="Text Placeholder 13"/>
          <p:cNvSpPr>
            <a:spLocks noGrp="1"/>
          </p:cNvSpPr>
          <p:nvPr>
            <p:ph type="body" sz="quarter" idx="1"/>
          </p:nvPr>
        </p:nvSpPr>
        <p:spPr>
          <a:solidFill>
            <a:srgbClr val="D8B25C"/>
          </a:solidFill>
        </p:spPr>
        <p:txBody>
          <a:bodyPr>
            <a:noAutofit/>
          </a:bodyPr>
          <a:lstStyle/>
          <a:p>
            <a:r>
              <a:rPr lang="en-US" sz="3200" dirty="0" smtClean="0"/>
              <a:t>MINISTRY</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7" name="Content Placeholder 14"/>
          <p:cNvSpPr txBox="1">
            <a:spLocks/>
          </p:cNvSpPr>
          <p:nvPr/>
        </p:nvSpPr>
        <p:spPr>
          <a:xfrm>
            <a:off x="609600" y="29718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Chance to use techniques being taught by the pastor</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TextBox 17"/>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
        <p:nvSpPr>
          <p:cNvPr id="11" name="Content Placeholder 14"/>
          <p:cNvSpPr txBox="1">
            <a:spLocks/>
          </p:cNvSpPr>
          <p:nvPr/>
        </p:nvSpPr>
        <p:spPr>
          <a:xfrm>
            <a:off x="609600" y="44958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Valuable skills will help ministers and groups alike</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7" grpId="0"/>
      <p:bldP spid="11" grpId="0"/>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a:t>
            </a:r>
            <a:r>
              <a:rPr lang="en-US" dirty="0" smtClean="0"/>
              <a:t> Sunday Service</a:t>
            </a:r>
            <a:endParaRPr lang="en-US" dirty="0"/>
          </a:p>
        </p:txBody>
      </p:sp>
      <p:sp>
        <p:nvSpPr>
          <p:cNvPr id="12" name="Content Placeholder 11"/>
          <p:cNvSpPr>
            <a:spLocks noGrp="1"/>
          </p:cNvSpPr>
          <p:nvPr>
            <p:ph sz="quarter" idx="2"/>
          </p:nvPr>
        </p:nvSpPr>
        <p:spPr>
          <a:xfrm>
            <a:off x="609600" y="1600200"/>
            <a:ext cx="3886200" cy="838200"/>
          </a:xfrm>
        </p:spPr>
        <p:txBody>
          <a:bodyPr>
            <a:noAutofit/>
          </a:bodyPr>
          <a:lstStyle/>
          <a:p>
            <a:r>
              <a:rPr lang="en-US" sz="3200" dirty="0" smtClean="0"/>
              <a:t>Bible </a:t>
            </a:r>
            <a:r>
              <a:rPr lang="en-US" sz="3200" dirty="0" smtClean="0"/>
              <a:t>studies lead to the formation of home fellowships</a:t>
            </a:r>
            <a:endParaRPr lang="en-US" sz="3200" dirty="0"/>
          </a:p>
        </p:txBody>
      </p:sp>
      <p:sp>
        <p:nvSpPr>
          <p:cNvPr id="15" name="Content Placeholder 14"/>
          <p:cNvSpPr>
            <a:spLocks noGrp="1"/>
          </p:cNvSpPr>
          <p:nvPr>
            <p:ph sz="quarter" idx="4"/>
          </p:nvPr>
        </p:nvSpPr>
        <p:spPr>
          <a:xfrm>
            <a:off x="609600" y="3200400"/>
            <a:ext cx="3886200" cy="1066800"/>
          </a:xfrm>
        </p:spPr>
        <p:txBody>
          <a:bodyPr>
            <a:noAutofit/>
          </a:bodyPr>
          <a:lstStyle/>
          <a:p>
            <a:r>
              <a:rPr lang="en-US" sz="3200" dirty="0" smtClean="0"/>
              <a:t>Home </a:t>
            </a:r>
            <a:r>
              <a:rPr lang="en-US" sz="3200" dirty="0" smtClean="0"/>
              <a:t>fellowships can be brought together for a gathering of all the participants</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1" name="Content Placeholder 14"/>
          <p:cNvSpPr txBox="1">
            <a:spLocks/>
          </p:cNvSpPr>
          <p:nvPr/>
        </p:nvSpPr>
        <p:spPr>
          <a:xfrm>
            <a:off x="4800600" y="16002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Not the ONLY means of ministry</a:t>
            </a:r>
            <a:endParaRPr kumimoji="0" lang="en-US" sz="3200" b="0" u="none" strike="noStrike" kern="1200" cap="none" spc="0" normalizeH="0" baseline="0" noProof="0" dirty="0">
              <a:ln>
                <a:noFill/>
              </a:ln>
              <a:solidFill>
                <a:schemeClr val="tx1"/>
              </a:solidFill>
              <a:effectLst/>
              <a:uLnTx/>
              <a:uFillTx/>
              <a:latin typeface="+mn-lt"/>
              <a:ea typeface="+mn-ea"/>
              <a:cs typeface="+mn-cs"/>
            </a:endParaRPr>
          </a:p>
        </p:txBody>
      </p:sp>
      <p:sp>
        <p:nvSpPr>
          <p:cNvPr id="17" name="Content Placeholder 14"/>
          <p:cNvSpPr txBox="1">
            <a:spLocks/>
          </p:cNvSpPr>
          <p:nvPr/>
        </p:nvSpPr>
        <p:spPr>
          <a:xfrm>
            <a:off x="4800600" y="26670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God’s presence can be clearly felt when congregations meet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TextBox 17"/>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
        <p:nvSpPr>
          <p:cNvPr id="9" name="Content Placeholder 14"/>
          <p:cNvSpPr txBox="1">
            <a:spLocks/>
          </p:cNvSpPr>
          <p:nvPr/>
        </p:nvSpPr>
        <p:spPr>
          <a:xfrm>
            <a:off x="4800600" y="41910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Visitors should feel a touch of God in power</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5" grpId="0" build="p"/>
      <p:bldP spid="11" grpId="0"/>
      <p:bldP spid="17" grpId="0"/>
      <p:bldP spid="9" grpId="0"/>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a:t>
            </a:r>
            <a:r>
              <a:rPr lang="en-US" dirty="0" smtClean="0"/>
              <a:t> Model Church</a:t>
            </a:r>
            <a:endParaRPr lang="en-US" dirty="0"/>
          </a:p>
        </p:txBody>
      </p:sp>
      <p:sp>
        <p:nvSpPr>
          <p:cNvPr id="12" name="Content Placeholder 11"/>
          <p:cNvSpPr>
            <a:spLocks noGrp="1"/>
          </p:cNvSpPr>
          <p:nvPr>
            <p:ph sz="quarter" idx="2"/>
          </p:nvPr>
        </p:nvSpPr>
        <p:spPr>
          <a:xfrm>
            <a:off x="609600" y="1600200"/>
            <a:ext cx="3886200" cy="838200"/>
          </a:xfrm>
        </p:spPr>
        <p:txBody>
          <a:bodyPr>
            <a:noAutofit/>
          </a:bodyPr>
          <a:lstStyle/>
          <a:p>
            <a:r>
              <a:rPr lang="en-US" sz="3200" dirty="0" smtClean="0"/>
              <a:t>New churches will set a positive or negative pattern for future churches to follow</a:t>
            </a:r>
            <a:endParaRPr lang="en-US" sz="3200" dirty="0"/>
          </a:p>
        </p:txBody>
      </p:sp>
      <p:sp>
        <p:nvSpPr>
          <p:cNvPr id="15" name="Content Placeholder 14"/>
          <p:cNvSpPr>
            <a:spLocks noGrp="1"/>
          </p:cNvSpPr>
          <p:nvPr>
            <p:ph sz="quarter" idx="4"/>
          </p:nvPr>
        </p:nvSpPr>
        <p:spPr>
          <a:xfrm>
            <a:off x="609600" y="3962400"/>
            <a:ext cx="3886200" cy="1066800"/>
          </a:xfrm>
        </p:spPr>
        <p:txBody>
          <a:bodyPr>
            <a:noAutofit/>
          </a:bodyPr>
          <a:lstStyle/>
          <a:p>
            <a:r>
              <a:rPr lang="en-US" sz="3200" dirty="0" smtClean="0"/>
              <a:t>Churches should have a specific plan for the area that will be followed in all ministries</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1" name="Content Placeholder 14"/>
          <p:cNvSpPr txBox="1">
            <a:spLocks/>
          </p:cNvSpPr>
          <p:nvPr/>
        </p:nvSpPr>
        <p:spPr>
          <a:xfrm>
            <a:off x="4800600" y="1600200"/>
            <a:ext cx="41910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The pastor </a:t>
            </a:r>
            <a:r>
              <a:rPr lang="en-US" sz="3200" dirty="0" smtClean="0"/>
              <a:t>should be </a:t>
            </a:r>
            <a:r>
              <a:rPr lang="en-US" sz="3200" dirty="0" smtClean="0"/>
              <a:t>able to describe the future of the work, the problems of the present, and the way in which he is taking the congregation forward by the grace of God</a:t>
            </a:r>
            <a:endParaRPr kumimoji="0" lang="en-US" sz="3200" b="0" u="none" strike="noStrike" kern="1200" cap="none" spc="0" normalizeH="0" baseline="0" noProof="0" dirty="0">
              <a:ln>
                <a:noFill/>
              </a:ln>
              <a:solidFill>
                <a:schemeClr val="tx1"/>
              </a:solidFill>
              <a:effectLst/>
              <a:uLnTx/>
              <a:uFillTx/>
              <a:latin typeface="+mn-lt"/>
              <a:ea typeface="+mn-ea"/>
              <a:cs typeface="+mn-cs"/>
            </a:endParaRPr>
          </a:p>
        </p:txBody>
      </p:sp>
      <p:sp>
        <p:nvSpPr>
          <p:cNvPr id="18" name="TextBox 17"/>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5" grpId="0" build="p"/>
      <p:bldP spid="11" grpId="0"/>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a:t>
            </a:r>
            <a:r>
              <a:rPr lang="en-US" dirty="0" smtClean="0"/>
              <a:t> Model Church</a:t>
            </a:r>
            <a:endParaRPr lang="en-US" dirty="0"/>
          </a:p>
        </p:txBody>
      </p:sp>
      <p:sp>
        <p:nvSpPr>
          <p:cNvPr id="12" name="Content Placeholder 11"/>
          <p:cNvSpPr>
            <a:spLocks noGrp="1"/>
          </p:cNvSpPr>
          <p:nvPr>
            <p:ph sz="quarter" idx="2"/>
          </p:nvPr>
        </p:nvSpPr>
        <p:spPr>
          <a:xfrm>
            <a:off x="609600" y="1600200"/>
            <a:ext cx="8077200" cy="838200"/>
          </a:xfrm>
        </p:spPr>
        <p:txBody>
          <a:bodyPr>
            <a:noAutofit/>
          </a:bodyPr>
          <a:lstStyle/>
          <a:p>
            <a:pPr>
              <a:buNone/>
            </a:pPr>
            <a:r>
              <a:rPr lang="en-US" sz="2800" dirty="0" smtClean="0"/>
              <a:t>In his book, </a:t>
            </a:r>
            <a:r>
              <a:rPr lang="en-US" sz="2800" i="1" dirty="0" smtClean="0"/>
              <a:t>Strategies For Church Growth</a:t>
            </a:r>
            <a:r>
              <a:rPr lang="en-US" sz="2800" dirty="0" smtClean="0"/>
              <a:t>,</a:t>
            </a:r>
            <a:r>
              <a:rPr lang="en-US" sz="2800" dirty="0" smtClean="0"/>
              <a:t> C</a:t>
            </a:r>
            <a:r>
              <a:rPr lang="en-US" sz="2800" dirty="0" smtClean="0"/>
              <a:t>. Peter </a:t>
            </a:r>
            <a:r>
              <a:rPr lang="en-US" sz="2800" dirty="0" smtClean="0"/>
              <a:t>Wagner…four </a:t>
            </a:r>
            <a:r>
              <a:rPr lang="en-US" sz="2800" dirty="0" smtClean="0"/>
              <a:t>things</a:t>
            </a:r>
            <a:r>
              <a:rPr lang="en-US" sz="2800" dirty="0" smtClean="0"/>
              <a:t> to look for if </a:t>
            </a:r>
            <a:r>
              <a:rPr lang="en-US" sz="2800" dirty="0" smtClean="0"/>
              <a:t>there is no fruit resulting from the sowing of the </a:t>
            </a:r>
            <a:r>
              <a:rPr lang="en-US" sz="2800" dirty="0" smtClean="0"/>
              <a:t>seed:</a:t>
            </a:r>
            <a:endParaRPr lang="en-US" sz="2800" dirty="0"/>
          </a:p>
        </p:txBody>
      </p:sp>
      <p:sp>
        <p:nvSpPr>
          <p:cNvPr id="15" name="Content Placeholder 14"/>
          <p:cNvSpPr>
            <a:spLocks noGrp="1"/>
          </p:cNvSpPr>
          <p:nvPr>
            <p:ph sz="quarter" idx="4"/>
          </p:nvPr>
        </p:nvSpPr>
        <p:spPr>
          <a:xfrm>
            <a:off x="609600" y="2971800"/>
            <a:ext cx="8077200" cy="1066800"/>
          </a:xfrm>
        </p:spPr>
        <p:txBody>
          <a:bodyPr>
            <a:noAutofit/>
          </a:bodyPr>
          <a:lstStyle/>
          <a:p>
            <a:r>
              <a:rPr lang="en-US" sz="3200" b="1" dirty="0" smtClean="0"/>
              <a:t>Be sure you are in the vine</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8" name="TextBox 17"/>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
        <p:nvSpPr>
          <p:cNvPr id="8" name="Content Placeholder 14"/>
          <p:cNvSpPr txBox="1">
            <a:spLocks/>
          </p:cNvSpPr>
          <p:nvPr/>
        </p:nvSpPr>
        <p:spPr>
          <a:xfrm>
            <a:off x="609600" y="3657600"/>
            <a:ext cx="8077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b="1" dirty="0" smtClean="0"/>
              <a:t>Be </a:t>
            </a:r>
            <a:r>
              <a:rPr lang="en-US" sz="3200" b="1" dirty="0" smtClean="0"/>
              <a:t>sure you are preaching to the right </a:t>
            </a:r>
            <a:r>
              <a:rPr lang="en-US" sz="3200" b="1" dirty="0" smtClean="0"/>
              <a:t>people</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14"/>
          <p:cNvSpPr txBox="1">
            <a:spLocks/>
          </p:cNvSpPr>
          <p:nvPr/>
        </p:nvSpPr>
        <p:spPr>
          <a:xfrm>
            <a:off x="609600" y="4876800"/>
            <a:ext cx="8077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b="1" dirty="0" smtClean="0"/>
              <a:t>Be sure you are using the right methods</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14"/>
          <p:cNvSpPr txBox="1">
            <a:spLocks/>
          </p:cNvSpPr>
          <p:nvPr/>
        </p:nvSpPr>
        <p:spPr>
          <a:xfrm>
            <a:off x="609600" y="5562600"/>
            <a:ext cx="8077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b="1" dirty="0" smtClean="0"/>
              <a:t>Be sure you are working hard enough</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5" grpId="0" build="p"/>
      <p:bldP spid="8" grpId="0" build="p"/>
      <p:bldP spid="9" grpId="0" build="p"/>
      <p:bldP spid="10" grpId="0" build="p"/>
    </p:bld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a:t>
            </a:r>
            <a:r>
              <a:rPr lang="en-US" dirty="0" smtClean="0"/>
              <a:t> Model Church</a:t>
            </a:r>
            <a:endParaRPr lang="en-US" dirty="0"/>
          </a:p>
        </p:txBody>
      </p:sp>
      <p:sp>
        <p:nvSpPr>
          <p:cNvPr id="12" name="Content Placeholder 11"/>
          <p:cNvSpPr>
            <a:spLocks noGrp="1"/>
          </p:cNvSpPr>
          <p:nvPr>
            <p:ph sz="quarter" idx="2"/>
          </p:nvPr>
        </p:nvSpPr>
        <p:spPr>
          <a:xfrm>
            <a:off x="609600" y="1600200"/>
            <a:ext cx="4191000" cy="838200"/>
          </a:xfrm>
        </p:spPr>
        <p:txBody>
          <a:bodyPr>
            <a:noAutofit/>
          </a:bodyPr>
          <a:lstStyle/>
          <a:p>
            <a:r>
              <a:rPr lang="en-US" sz="3600" dirty="0" smtClean="0"/>
              <a:t>Set the churches plan in the beginning</a:t>
            </a:r>
            <a:endParaRPr lang="en-US" sz="3600" dirty="0"/>
          </a:p>
        </p:txBody>
      </p:sp>
      <p:sp>
        <p:nvSpPr>
          <p:cNvPr id="15" name="Content Placeholder 14"/>
          <p:cNvSpPr>
            <a:spLocks noGrp="1"/>
          </p:cNvSpPr>
          <p:nvPr>
            <p:ph sz="quarter" idx="4"/>
          </p:nvPr>
        </p:nvSpPr>
        <p:spPr>
          <a:xfrm>
            <a:off x="609600" y="3352800"/>
            <a:ext cx="3886200" cy="1066800"/>
          </a:xfrm>
        </p:spPr>
        <p:txBody>
          <a:bodyPr>
            <a:noAutofit/>
          </a:bodyPr>
          <a:lstStyle/>
          <a:p>
            <a:r>
              <a:rPr lang="en-US" sz="3600" dirty="0" smtClean="0"/>
              <a:t>Healthy churches continue to sow seed and reap harvest</a:t>
            </a:r>
            <a:endParaRPr lang="en-US" sz="36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1" name="Content Placeholder 14"/>
          <p:cNvSpPr txBox="1">
            <a:spLocks/>
          </p:cNvSpPr>
          <p:nvPr/>
        </p:nvSpPr>
        <p:spPr>
          <a:xfrm>
            <a:off x="4800600" y="16002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It will be sacrificial and giving</a:t>
            </a:r>
            <a:endParaRPr kumimoji="0" lang="en-US" sz="3600" b="0" u="none" strike="noStrike" kern="1200" cap="none" spc="0" normalizeH="0" baseline="0" noProof="0" dirty="0">
              <a:ln>
                <a:noFill/>
              </a:ln>
              <a:solidFill>
                <a:schemeClr val="tx1"/>
              </a:solidFill>
              <a:effectLst/>
              <a:uLnTx/>
              <a:uFillTx/>
              <a:latin typeface="+mn-lt"/>
              <a:ea typeface="+mn-ea"/>
              <a:cs typeface="+mn-cs"/>
            </a:endParaRPr>
          </a:p>
        </p:txBody>
      </p:sp>
      <p:sp>
        <p:nvSpPr>
          <p:cNvPr id="18" name="TextBox 17"/>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
        <p:nvSpPr>
          <p:cNvPr id="8" name="Content Placeholder 14"/>
          <p:cNvSpPr txBox="1">
            <a:spLocks/>
          </p:cNvSpPr>
          <p:nvPr/>
        </p:nvSpPr>
        <p:spPr>
          <a:xfrm>
            <a:off x="4800600" y="33528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Must have a clear form of local church government</a:t>
            </a:r>
            <a:endParaRPr kumimoji="0" lang="en-US" sz="3600" b="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5" grpId="0" build="p"/>
      <p:bldP spid="11" grpId="0"/>
      <p:bldP spid="8"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438400"/>
            <a:ext cx="7620000" cy="1673225"/>
          </a:xfrm>
        </p:spPr>
        <p:txBody>
          <a:bodyPr>
            <a:noAutofit/>
          </a:bodyPr>
          <a:lstStyle/>
          <a:p>
            <a:r>
              <a:rPr lang="en-US" sz="4400" b="1" dirty="0" smtClean="0"/>
              <a:t>“And he that </a:t>
            </a:r>
            <a:r>
              <a:rPr lang="en-US" sz="4400" b="1" dirty="0" err="1" smtClean="0"/>
              <a:t>reapeth</a:t>
            </a:r>
            <a:r>
              <a:rPr lang="en-US" sz="4400" b="1" dirty="0" smtClean="0"/>
              <a:t> </a:t>
            </a:r>
            <a:r>
              <a:rPr lang="en-US" sz="4400" b="1" dirty="0" err="1" smtClean="0"/>
              <a:t>receiveth</a:t>
            </a:r>
            <a:r>
              <a:rPr lang="en-US" sz="4400" b="1" dirty="0" smtClean="0"/>
              <a:t> wages, and </a:t>
            </a:r>
            <a:r>
              <a:rPr lang="en-US" sz="4400" b="1" dirty="0" err="1" smtClean="0"/>
              <a:t>gathereth</a:t>
            </a:r>
            <a:r>
              <a:rPr lang="en-US" sz="4400" b="1" dirty="0" smtClean="0"/>
              <a:t> fruit unto life eternal: that both he that </a:t>
            </a:r>
            <a:r>
              <a:rPr lang="en-US" sz="4400" b="1" dirty="0" err="1" smtClean="0"/>
              <a:t>soweth</a:t>
            </a:r>
            <a:r>
              <a:rPr lang="en-US" sz="4400" b="1" dirty="0" smtClean="0"/>
              <a:t> and he that </a:t>
            </a:r>
            <a:r>
              <a:rPr lang="en-US" sz="4400" b="1" dirty="0" err="1" smtClean="0"/>
              <a:t>reapeth</a:t>
            </a:r>
            <a:r>
              <a:rPr lang="en-US" sz="4400" b="1" dirty="0" smtClean="0"/>
              <a:t> may rejoice together.” (John 4:36)</a:t>
            </a:r>
            <a:endParaRPr lang="en-US" sz="4400" b="1" dirty="0"/>
          </a:p>
        </p:txBody>
      </p:sp>
      <p:sp>
        <p:nvSpPr>
          <p:cNvPr id="3" name="Title 2"/>
          <p:cNvSpPr>
            <a:spLocks noGrp="1"/>
          </p:cNvSpPr>
          <p:nvPr>
            <p:ph type="title"/>
          </p:nvPr>
        </p:nvSpPr>
        <p:spPr/>
        <p:txBody>
          <a:bodyPr>
            <a:normAutofit/>
          </a:bodyPr>
          <a:lstStyle/>
          <a:p>
            <a:r>
              <a:rPr lang="en-US" sz="5400" dirty="0" smtClean="0"/>
              <a:t>KEY VERSES:</a:t>
            </a:r>
            <a:endParaRPr lang="en-US" sz="5400" dirty="0"/>
          </a:p>
        </p:txBody>
      </p:sp>
      <p:sp>
        <p:nvSpPr>
          <p:cNvPr id="4" name="TextBox 3"/>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5" name="TextBox 4"/>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r>
              <a:rPr lang="en-US" sz="3200" dirty="0" smtClean="0"/>
              <a:t>Paul understood that God gives the increase (1 Corinthians 3:6)</a:t>
            </a:r>
            <a:endParaRPr lang="en-US" sz="3200" dirty="0" smtClean="0">
              <a:solidFill>
                <a:srgbClr val="DD8047"/>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
        <p:nvSpPr>
          <p:cNvPr id="8" name="Content Placeholder 3"/>
          <p:cNvSpPr txBox="1">
            <a:spLocks/>
          </p:cNvSpPr>
          <p:nvPr/>
        </p:nvSpPr>
        <p:spPr>
          <a:xfrm>
            <a:off x="2362200" y="28194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solidFill>
                  <a:schemeClr val="accent2"/>
                </a:solidFill>
              </a:rPr>
              <a:t>He understood that not everywhere would there be an easy result…</a:t>
            </a:r>
            <a:endParaRPr kumimoji="0" lang="en-US" sz="3200" i="0" u="none" strike="noStrike" kern="1200" cap="none" spc="0" normalizeH="0" baseline="0" noProof="0" dirty="0" smtClean="0">
              <a:ln>
                <a:noFill/>
              </a:ln>
              <a:solidFill>
                <a:schemeClr val="accent2"/>
              </a:solidFill>
              <a:effectLst/>
              <a:uLnTx/>
              <a:uFillTx/>
              <a:latin typeface="+mn-lt"/>
              <a:ea typeface="+mn-ea"/>
              <a:cs typeface="+mn-cs"/>
            </a:endParaRPr>
          </a:p>
        </p:txBody>
      </p:sp>
      <p:sp>
        <p:nvSpPr>
          <p:cNvPr id="13" name="Content Placeholder 3"/>
          <p:cNvSpPr txBox="1">
            <a:spLocks/>
          </p:cNvSpPr>
          <p:nvPr/>
        </p:nvSpPr>
        <p:spPr>
          <a:xfrm>
            <a:off x="2362200" y="38862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t>…to some, like Lydia in Acts 16:14, the word shared had immediate and lasting results</a:t>
            </a:r>
            <a:endParaRPr kumimoji="0" lang="en-US" sz="3200" i="0" u="none" strike="noStrike" kern="1200" cap="none" spc="0" normalizeH="0" baseline="0" noProof="0" dirty="0" smtClean="0">
              <a:ln>
                <a:noFill/>
              </a:ln>
              <a:effectLst/>
              <a:uLnTx/>
              <a:uFillTx/>
              <a:latin typeface="+mn-lt"/>
              <a:ea typeface="+mn-ea"/>
              <a:cs typeface="+mn-cs"/>
            </a:endParaRPr>
          </a:p>
        </p:txBody>
      </p:sp>
      <p:sp>
        <p:nvSpPr>
          <p:cNvPr id="11" name="TextBox 10"/>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P spid="1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r>
              <a:rPr lang="en-US" sz="3200" dirty="0" smtClean="0"/>
              <a:t>…within two years in Ephesus “...all they that dwelt in Asia heard the word of the Lord Jesus..” (Acts 19:10)</a:t>
            </a:r>
            <a:endParaRPr lang="en-US" sz="3200" dirty="0" smtClean="0">
              <a:solidFill>
                <a:srgbClr val="DD8047"/>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
        <p:nvSpPr>
          <p:cNvPr id="8" name="Content Placeholder 3"/>
          <p:cNvSpPr txBox="1">
            <a:spLocks/>
          </p:cNvSpPr>
          <p:nvPr/>
        </p:nvSpPr>
        <p:spPr>
          <a:xfrm>
            <a:off x="2362200" y="36576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solidFill>
                  <a:srgbClr val="DD8047"/>
                </a:solidFill>
              </a:rPr>
              <a:t>…in Thessalonica, Acts 17:1-10, they were kicked out after three weeks</a:t>
            </a:r>
            <a:endParaRPr kumimoji="0" lang="en-US" sz="3200" i="0" u="none" strike="noStrike" kern="1200" cap="none" spc="0" normalizeH="0" baseline="0" noProof="0" dirty="0" smtClean="0">
              <a:ln>
                <a:noFill/>
              </a:ln>
              <a:solidFill>
                <a:srgbClr val="DD8047"/>
              </a:solidFill>
              <a:effectLst/>
              <a:uLnTx/>
              <a:uFillTx/>
              <a:latin typeface="+mn-lt"/>
              <a:ea typeface="+mn-ea"/>
              <a:cs typeface="+mn-cs"/>
            </a:endParaRPr>
          </a:p>
        </p:txBody>
      </p:sp>
      <p:sp>
        <p:nvSpPr>
          <p:cNvPr id="11" name="TextBox 10"/>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pPr lvl="0"/>
            <a:r>
              <a:rPr lang="en-US" sz="3200" dirty="0" smtClean="0">
                <a:solidFill>
                  <a:srgbClr val="DD8047"/>
                </a:solidFill>
              </a:rPr>
              <a:t>…At Antioch of </a:t>
            </a:r>
            <a:r>
              <a:rPr lang="en-US" sz="3200" dirty="0" err="1" smtClean="0">
                <a:solidFill>
                  <a:srgbClr val="DD8047"/>
                </a:solidFill>
              </a:rPr>
              <a:t>Pisidia</a:t>
            </a:r>
            <a:r>
              <a:rPr lang="en-US" sz="3200" dirty="0" smtClean="0">
                <a:solidFill>
                  <a:srgbClr val="DD8047"/>
                </a:solidFill>
              </a:rPr>
              <a:t>, Acts 13:44-46, they were forced to focus their ministry on the Gentiles and not the Jews who were displaying a very hard and stubborn spirit.</a:t>
            </a: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
        <p:nvSpPr>
          <p:cNvPr id="8" name="Content Placeholder 3"/>
          <p:cNvSpPr txBox="1">
            <a:spLocks/>
          </p:cNvSpPr>
          <p:nvPr/>
        </p:nvSpPr>
        <p:spPr>
          <a:xfrm>
            <a:off x="2362200" y="42672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t>In order to make this spirit-led judgment, however, they had to sow the seed wherever and whenever they could at the beginning</a:t>
            </a:r>
            <a:endParaRPr kumimoji="0" lang="en-US" sz="3200" i="0" u="none" strike="noStrike" kern="1200" cap="none" spc="0" normalizeH="0" baseline="0" noProof="0" dirty="0" smtClean="0">
              <a:ln>
                <a:noFill/>
              </a:ln>
              <a:effectLst/>
              <a:uLnTx/>
              <a:uFillTx/>
              <a:latin typeface="+mn-lt"/>
              <a:ea typeface="+mn-ea"/>
              <a:cs typeface="+mn-cs"/>
            </a:endParaRPr>
          </a:p>
        </p:txBody>
      </p:sp>
      <p:sp>
        <p:nvSpPr>
          <p:cNvPr id="11" name="TextBox 10"/>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pPr lvl="0"/>
            <a:r>
              <a:rPr lang="en-US" sz="3200" dirty="0" smtClean="0">
                <a:solidFill>
                  <a:srgbClr val="DD8047"/>
                </a:solidFill>
              </a:rPr>
              <a:t>“As they ministered to the Lord, and fasted, the Holy Ghost said, Separate me Barnabas and Saul for the work whereunto I have called them.” (Acts 13:2)</a:t>
            </a: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
        <p:nvSpPr>
          <p:cNvPr id="8" name="Content Placeholder 3"/>
          <p:cNvSpPr txBox="1">
            <a:spLocks/>
          </p:cNvSpPr>
          <p:nvPr/>
        </p:nvSpPr>
        <p:spPr>
          <a:xfrm>
            <a:off x="2362200" y="42672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t>Once Paul determined the type of ground he was encountering, he pursued the planting of churches on the soil that would produce a harvest!</a:t>
            </a:r>
            <a:endParaRPr kumimoji="0" lang="en-US" sz="3200" i="0" u="none" strike="noStrike" kern="1200" cap="none" spc="0" normalizeH="0" baseline="0" noProof="0" dirty="0" smtClean="0">
              <a:ln>
                <a:noFill/>
              </a:ln>
              <a:effectLst/>
              <a:uLnTx/>
              <a:uFillTx/>
              <a:latin typeface="+mn-lt"/>
              <a:ea typeface="+mn-ea"/>
              <a:cs typeface="+mn-cs"/>
            </a:endParaRPr>
          </a:p>
        </p:txBody>
      </p:sp>
      <p:sp>
        <p:nvSpPr>
          <p:cNvPr id="11" name="TextBox 10"/>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The Initial Contacts</a:t>
            </a:r>
            <a:endParaRPr lang="en-US" sz="54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42353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The church planter, through the Spirit, will be able to determine which ground is receptive to the gospel.</a:t>
            </a:r>
            <a:endParaRPr lang="en-US" sz="3600" b="1" dirty="0" smtClean="0">
              <a:solidFill>
                <a:schemeClr val="accent2"/>
              </a:solidFill>
            </a:endParaRPr>
          </a:p>
        </p:txBody>
      </p:sp>
      <p:sp>
        <p:nvSpPr>
          <p:cNvPr id="8" name="Content Placeholder 3"/>
          <p:cNvSpPr txBox="1">
            <a:spLocks/>
          </p:cNvSpPr>
          <p:nvPr/>
        </p:nvSpPr>
        <p:spPr>
          <a:xfrm>
            <a:off x="4844900" y="1589567"/>
            <a:ext cx="41467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The pastor will be responsible for making sure the new congregation assumes the responsibility of continuously sowing the seed.</a:t>
            </a:r>
            <a:endParaRPr kumimoji="0" lang="en-US" sz="3600" i="0" u="none" strike="noStrike" kern="1200" cap="none" spc="0" normalizeH="0" baseline="0" noProof="0" dirty="0">
              <a:ln>
                <a:noFill/>
              </a:ln>
              <a:effectLst/>
              <a:uLnTx/>
              <a:uFillTx/>
              <a:latin typeface="+mn-lt"/>
              <a:ea typeface="+mn-ea"/>
              <a:cs typeface="+mn-cs"/>
            </a:endParaRPr>
          </a:p>
        </p:txBody>
      </p:sp>
      <p:sp>
        <p:nvSpPr>
          <p:cNvPr id="13" name="Content Placeholder 2"/>
          <p:cNvSpPr txBox="1">
            <a:spLocks/>
          </p:cNvSpPr>
          <p:nvPr/>
        </p:nvSpPr>
        <p:spPr>
          <a:xfrm>
            <a:off x="609601" y="4942367"/>
            <a:ext cx="4235299" cy="13060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solidFill>
                  <a:srgbClr val="DD8047"/>
                </a:solidFill>
              </a:rPr>
              <a:t>Go everywhere and tell everybody!</a:t>
            </a:r>
          </a:p>
        </p:txBody>
      </p:sp>
      <p:sp>
        <p:nvSpPr>
          <p:cNvPr id="10" name="TextBox 9"/>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The Initial Contacts</a:t>
            </a:r>
            <a:endParaRPr lang="en-US" sz="54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48006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Make contacts through:</a:t>
            </a:r>
            <a:endParaRPr lang="en-US" sz="3600" b="1" dirty="0" smtClean="0">
              <a:solidFill>
                <a:schemeClr val="accent2"/>
              </a:solidFill>
            </a:endParaRPr>
          </a:p>
        </p:txBody>
      </p:sp>
      <p:sp>
        <p:nvSpPr>
          <p:cNvPr id="13" name="Content Placeholder 2"/>
          <p:cNvSpPr txBox="1">
            <a:spLocks/>
          </p:cNvSpPr>
          <p:nvPr/>
        </p:nvSpPr>
        <p:spPr>
          <a:xfrm>
            <a:off x="1387550" y="2057400"/>
            <a:ext cx="6461050" cy="1306033"/>
          </a:xfrm>
          <a:prstGeom prst="rect">
            <a:avLst/>
          </a:prstGeom>
        </p:spPr>
        <p:txBody>
          <a:bodyPr vert="horz">
            <a:noAutofit/>
          </a:bodyPr>
          <a:lstStyle/>
          <a:p>
            <a:pPr marL="320040" lvl="0" indent="-320040" defTabSz="914400">
              <a:spcBef>
                <a:spcPts val="700"/>
              </a:spcBef>
              <a:buClr>
                <a:schemeClr val="accent2"/>
              </a:buClr>
              <a:buSzPct val="60000"/>
              <a:buFont typeface="Courier New"/>
              <a:buChar char="o"/>
            </a:pPr>
            <a:r>
              <a:rPr lang="en-US" sz="3600" dirty="0" smtClean="0">
                <a:solidFill>
                  <a:srgbClr val="DD8047"/>
                </a:solidFill>
              </a:rPr>
              <a:t>Witnessing on the street </a:t>
            </a:r>
          </a:p>
        </p:txBody>
      </p:sp>
      <p:sp>
        <p:nvSpPr>
          <p:cNvPr id="10" name="TextBox 9"/>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Seven: Getting Started</a:t>
            </a:r>
            <a:endParaRPr lang="en-US" dirty="0">
              <a:solidFill>
                <a:schemeClr val="tx2"/>
              </a:solidFill>
            </a:endParaRPr>
          </a:p>
        </p:txBody>
      </p:sp>
      <p:sp>
        <p:nvSpPr>
          <p:cNvPr id="9" name="Content Placeholder 2"/>
          <p:cNvSpPr txBox="1">
            <a:spLocks/>
          </p:cNvSpPr>
          <p:nvPr/>
        </p:nvSpPr>
        <p:spPr>
          <a:xfrm>
            <a:off x="1387550" y="2580167"/>
            <a:ext cx="6461050" cy="1306033"/>
          </a:xfrm>
          <a:prstGeom prst="rect">
            <a:avLst/>
          </a:prstGeom>
        </p:spPr>
        <p:txBody>
          <a:bodyPr vert="horz">
            <a:noAutofit/>
          </a:bodyPr>
          <a:lstStyle/>
          <a:p>
            <a:pPr marL="320040" lvl="0" indent="-320040" defTabSz="914400">
              <a:spcBef>
                <a:spcPts val="700"/>
              </a:spcBef>
              <a:buClr>
                <a:schemeClr val="accent2"/>
              </a:buClr>
              <a:buSzPct val="60000"/>
              <a:buFont typeface="Courier New"/>
              <a:buChar char="o"/>
            </a:pPr>
            <a:r>
              <a:rPr lang="en-US" sz="3600" dirty="0" smtClean="0">
                <a:solidFill>
                  <a:srgbClr val="DD8047"/>
                </a:solidFill>
              </a:rPr>
              <a:t>Witnessing in the village</a:t>
            </a:r>
          </a:p>
        </p:txBody>
      </p:sp>
      <p:sp>
        <p:nvSpPr>
          <p:cNvPr id="11" name="Content Placeholder 2"/>
          <p:cNvSpPr txBox="1">
            <a:spLocks/>
          </p:cNvSpPr>
          <p:nvPr/>
        </p:nvSpPr>
        <p:spPr>
          <a:xfrm>
            <a:off x="1387550" y="3113567"/>
            <a:ext cx="6461050" cy="1306033"/>
          </a:xfrm>
          <a:prstGeom prst="rect">
            <a:avLst/>
          </a:prstGeom>
        </p:spPr>
        <p:txBody>
          <a:bodyPr vert="horz">
            <a:noAutofit/>
          </a:bodyPr>
          <a:lstStyle/>
          <a:p>
            <a:pPr marL="320040" lvl="0" indent="-320040" defTabSz="914400">
              <a:spcBef>
                <a:spcPts val="700"/>
              </a:spcBef>
              <a:buClr>
                <a:schemeClr val="accent2"/>
              </a:buClr>
              <a:buSzPct val="60000"/>
              <a:buFont typeface="Courier New"/>
              <a:buChar char="o"/>
            </a:pPr>
            <a:r>
              <a:rPr lang="en-US" sz="3600" dirty="0" smtClean="0">
                <a:solidFill>
                  <a:srgbClr val="DD8047"/>
                </a:solidFill>
              </a:rPr>
              <a:t>Witnessing at the workplace</a:t>
            </a:r>
          </a:p>
        </p:txBody>
      </p:sp>
      <p:sp>
        <p:nvSpPr>
          <p:cNvPr id="12" name="Content Placeholder 2"/>
          <p:cNvSpPr txBox="1">
            <a:spLocks/>
          </p:cNvSpPr>
          <p:nvPr/>
        </p:nvSpPr>
        <p:spPr>
          <a:xfrm>
            <a:off x="1387550" y="3646967"/>
            <a:ext cx="6461050" cy="1306033"/>
          </a:xfrm>
          <a:prstGeom prst="rect">
            <a:avLst/>
          </a:prstGeom>
        </p:spPr>
        <p:txBody>
          <a:bodyPr vert="horz">
            <a:noAutofit/>
          </a:bodyPr>
          <a:lstStyle/>
          <a:p>
            <a:pPr marL="320040" lvl="0" indent="-320040" defTabSz="914400">
              <a:spcBef>
                <a:spcPts val="700"/>
              </a:spcBef>
              <a:buClr>
                <a:schemeClr val="accent2"/>
              </a:buClr>
              <a:buSzPct val="60000"/>
              <a:buFont typeface="Courier New"/>
              <a:buChar char="o"/>
            </a:pPr>
            <a:r>
              <a:rPr lang="en-US" sz="3600" dirty="0" smtClean="0">
                <a:solidFill>
                  <a:srgbClr val="DD8047"/>
                </a:solidFill>
              </a:rPr>
              <a:t>Witnessing house to house</a:t>
            </a:r>
          </a:p>
        </p:txBody>
      </p:sp>
      <p:sp>
        <p:nvSpPr>
          <p:cNvPr id="14" name="Content Placeholder 2"/>
          <p:cNvSpPr txBox="1">
            <a:spLocks/>
          </p:cNvSpPr>
          <p:nvPr/>
        </p:nvSpPr>
        <p:spPr>
          <a:xfrm>
            <a:off x="1387550" y="4114800"/>
            <a:ext cx="6461050" cy="1306033"/>
          </a:xfrm>
          <a:prstGeom prst="rect">
            <a:avLst/>
          </a:prstGeom>
        </p:spPr>
        <p:txBody>
          <a:bodyPr vert="horz">
            <a:noAutofit/>
          </a:bodyPr>
          <a:lstStyle/>
          <a:p>
            <a:pPr marL="320040" lvl="0" indent="-320040" defTabSz="914400">
              <a:spcBef>
                <a:spcPts val="700"/>
              </a:spcBef>
              <a:buClr>
                <a:schemeClr val="accent2"/>
              </a:buClr>
              <a:buSzPct val="60000"/>
              <a:buFont typeface="Courier New"/>
              <a:buChar char="o"/>
            </a:pPr>
            <a:r>
              <a:rPr lang="en-US" sz="3600" dirty="0" smtClean="0">
                <a:solidFill>
                  <a:srgbClr val="DD8047"/>
                </a:solidFill>
              </a:rPr>
              <a:t>Mass evangelism</a:t>
            </a:r>
          </a:p>
        </p:txBody>
      </p:sp>
      <p:sp>
        <p:nvSpPr>
          <p:cNvPr id="15" name="Content Placeholder 2"/>
          <p:cNvSpPr txBox="1">
            <a:spLocks/>
          </p:cNvSpPr>
          <p:nvPr/>
        </p:nvSpPr>
        <p:spPr>
          <a:xfrm>
            <a:off x="1387550" y="4637567"/>
            <a:ext cx="6461050" cy="848833"/>
          </a:xfrm>
          <a:prstGeom prst="rect">
            <a:avLst/>
          </a:prstGeom>
        </p:spPr>
        <p:txBody>
          <a:bodyPr vert="horz">
            <a:noAutofit/>
          </a:bodyPr>
          <a:lstStyle/>
          <a:p>
            <a:pPr marL="320040" lvl="0" indent="-320040" defTabSz="914400">
              <a:spcBef>
                <a:spcPts val="700"/>
              </a:spcBef>
              <a:buClr>
                <a:schemeClr val="accent2"/>
              </a:buClr>
              <a:buSzPct val="60000"/>
              <a:buFont typeface="Courier New"/>
              <a:buChar char="o"/>
            </a:pPr>
            <a:r>
              <a:rPr lang="en-US" sz="3600" dirty="0" smtClean="0">
                <a:solidFill>
                  <a:srgbClr val="DD8047"/>
                </a:solidFill>
              </a:rPr>
              <a:t>Open air services</a:t>
            </a:r>
          </a:p>
        </p:txBody>
      </p:sp>
      <p:sp>
        <p:nvSpPr>
          <p:cNvPr id="16" name="Content Placeholder 2"/>
          <p:cNvSpPr txBox="1">
            <a:spLocks/>
          </p:cNvSpPr>
          <p:nvPr/>
        </p:nvSpPr>
        <p:spPr>
          <a:xfrm>
            <a:off x="1387550" y="5170967"/>
            <a:ext cx="6461050" cy="848833"/>
          </a:xfrm>
          <a:prstGeom prst="rect">
            <a:avLst/>
          </a:prstGeom>
        </p:spPr>
        <p:txBody>
          <a:bodyPr vert="horz">
            <a:noAutofit/>
          </a:bodyPr>
          <a:lstStyle/>
          <a:p>
            <a:pPr marL="320040" lvl="0" indent="-320040" defTabSz="914400">
              <a:spcBef>
                <a:spcPts val="700"/>
              </a:spcBef>
              <a:buClr>
                <a:schemeClr val="accent2"/>
              </a:buClr>
              <a:buSzPct val="60000"/>
              <a:buFont typeface="Courier New"/>
              <a:buChar char="o"/>
            </a:pPr>
            <a:r>
              <a:rPr lang="en-US" sz="3600" dirty="0" smtClean="0">
                <a:solidFill>
                  <a:srgbClr val="DD8047"/>
                </a:solidFill>
              </a:rPr>
              <a:t>Tent meetings</a:t>
            </a:r>
          </a:p>
        </p:txBody>
      </p:sp>
      <p:sp>
        <p:nvSpPr>
          <p:cNvPr id="17" name="Content Placeholder 2"/>
          <p:cNvSpPr txBox="1">
            <a:spLocks/>
          </p:cNvSpPr>
          <p:nvPr/>
        </p:nvSpPr>
        <p:spPr>
          <a:xfrm>
            <a:off x="1387550" y="5638800"/>
            <a:ext cx="6461050" cy="848833"/>
          </a:xfrm>
          <a:prstGeom prst="rect">
            <a:avLst/>
          </a:prstGeom>
        </p:spPr>
        <p:txBody>
          <a:bodyPr vert="horz">
            <a:noAutofit/>
          </a:bodyPr>
          <a:lstStyle/>
          <a:p>
            <a:pPr marL="320040" lvl="0" indent="-320040" defTabSz="914400">
              <a:spcBef>
                <a:spcPts val="700"/>
              </a:spcBef>
              <a:buClr>
                <a:schemeClr val="accent2"/>
              </a:buClr>
              <a:buSzPct val="60000"/>
              <a:buFont typeface="Courier New"/>
              <a:buChar char="o"/>
            </a:pPr>
            <a:r>
              <a:rPr lang="en-US" sz="3600" dirty="0" smtClean="0">
                <a:solidFill>
                  <a:srgbClr val="DD8047"/>
                </a:solidFill>
              </a:rPr>
              <a:t>Large crusades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9" grpId="0"/>
      <p:bldP spid="11" grpId="0"/>
      <p:bldP spid="12" grpId="0"/>
      <p:bldP spid="14" grpId="0"/>
      <p:bldP spid="15" grpId="0"/>
      <p:bldP spid="16" grpId="0"/>
      <p:bldP spid="1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1594</TotalTime>
  <Words>1604</Words>
  <Application>Microsoft Macintosh PowerPoint</Application>
  <PresentationFormat>On-screen Show (4:3)</PresentationFormat>
  <Paragraphs>179</Paragraphs>
  <Slides>27</Slides>
  <Notes>0</Notes>
  <HiddenSlides>0</HiddenSlides>
  <MMClips>0</MMClips>
  <ScaleCrop>false</ScaleCrop>
  <HeadingPairs>
    <vt:vector size="4" baseType="variant">
      <vt:variant>
        <vt:lpstr>Design Template</vt:lpstr>
      </vt:variant>
      <vt:variant>
        <vt:i4>1</vt:i4>
      </vt:variant>
      <vt:variant>
        <vt:lpstr>Slide Titles</vt:lpstr>
      </vt:variant>
      <vt:variant>
        <vt:i4>27</vt:i4>
      </vt:variant>
    </vt:vector>
  </HeadingPairs>
  <TitlesOfParts>
    <vt:vector size="28" baseType="lpstr">
      <vt:lpstr>Median</vt:lpstr>
      <vt:lpstr>Church Planting</vt:lpstr>
      <vt:lpstr>KEY VERSES:</vt:lpstr>
      <vt:lpstr>KEY VERSES:</vt:lpstr>
      <vt:lpstr>The Pauline Perspective</vt:lpstr>
      <vt:lpstr>The Pauline Perspective</vt:lpstr>
      <vt:lpstr>The Pauline Perspective</vt:lpstr>
      <vt:lpstr>The Pauline Perspective</vt:lpstr>
      <vt:lpstr>The Initial Contacts</vt:lpstr>
      <vt:lpstr>The Initial Contacts</vt:lpstr>
      <vt:lpstr>The Initial Contacts</vt:lpstr>
      <vt:lpstr>The Initial Contacts</vt:lpstr>
      <vt:lpstr>The Initial Contacts</vt:lpstr>
      <vt:lpstr>The Home Bible Study</vt:lpstr>
      <vt:lpstr>The Home Bible Study</vt:lpstr>
      <vt:lpstr>The Home Bible Study</vt:lpstr>
      <vt:lpstr>Home Bible Studies</vt:lpstr>
      <vt:lpstr>Home Bible Studies</vt:lpstr>
      <vt:lpstr>Home Bible Studies</vt:lpstr>
      <vt:lpstr>The Home Fellowship Group</vt:lpstr>
      <vt:lpstr>The Home Fellowship Group</vt:lpstr>
      <vt:lpstr>The Home Fellowship Group</vt:lpstr>
      <vt:lpstr>The Home Fellowship Group</vt:lpstr>
      <vt:lpstr>The Home Fellowship Group</vt:lpstr>
      <vt:lpstr>The Sunday Service</vt:lpstr>
      <vt:lpstr>The Model Church</vt:lpstr>
      <vt:lpstr>The Model Church</vt:lpstr>
      <vt:lpstr>The Model Church</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Church Planting</dc:title>
  <dc:creator>Austin</dc:creator>
  <cp:lastModifiedBy>Austin</cp:lastModifiedBy>
  <cp:revision>164</cp:revision>
  <dcterms:created xsi:type="dcterms:W3CDTF">2011-01-19T02:23:01Z</dcterms:created>
  <dcterms:modified xsi:type="dcterms:W3CDTF">2011-01-19T03:01:35Z</dcterms:modified>
</cp:coreProperties>
</file>