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  <p:sldId id="258" r:id="rId3"/>
    <p:sldId id="287" r:id="rId4"/>
    <p:sldId id="288" r:id="rId5"/>
    <p:sldId id="259" r:id="rId6"/>
    <p:sldId id="297" r:id="rId7"/>
    <p:sldId id="298" r:id="rId8"/>
    <p:sldId id="289" r:id="rId9"/>
    <p:sldId id="299" r:id="rId10"/>
    <p:sldId id="290" r:id="rId11"/>
    <p:sldId id="300" r:id="rId12"/>
    <p:sldId id="278" r:id="rId13"/>
    <p:sldId id="301" r:id="rId14"/>
    <p:sldId id="302" r:id="rId15"/>
    <p:sldId id="303" r:id="rId16"/>
    <p:sldId id="304" r:id="rId17"/>
    <p:sldId id="305" r:id="rId18"/>
    <p:sldId id="306" r:id="rId19"/>
    <p:sldId id="307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84" d="100"/>
          <a:sy n="84" d="100"/>
        </p:scale>
        <p:origin x="-120" y="-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BC3E7E55-409F-9B4A-9F40-F4B139A78C68}" type="datetimeFigureOut">
              <a:rPr lang="en-US" smtClean="0"/>
              <a:pPr/>
              <a:t>10/4/10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48399F0-53DF-104E-825C-4EA1AF7AFE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E7E55-409F-9B4A-9F40-F4B139A78C68}" type="datetimeFigureOut">
              <a:rPr lang="en-US" smtClean="0"/>
              <a:pPr/>
              <a:t>10/4/10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399F0-53DF-104E-825C-4EA1AF7AFE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BC3E7E55-409F-9B4A-9F40-F4B139A78C68}" type="datetimeFigureOut">
              <a:rPr lang="en-US" smtClean="0"/>
              <a:pPr/>
              <a:t>10/4/10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348399F0-53DF-104E-825C-4EA1AF7AFE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E7E55-409F-9B4A-9F40-F4B139A78C68}" type="datetimeFigureOut">
              <a:rPr lang="en-US" smtClean="0"/>
              <a:pPr/>
              <a:t>10/4/10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48399F0-53DF-104E-825C-4EA1AF7AFE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E7E55-409F-9B4A-9F40-F4B139A78C68}" type="datetimeFigureOut">
              <a:rPr lang="en-US" smtClean="0"/>
              <a:pPr/>
              <a:t>10/4/10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348399F0-53DF-104E-825C-4EA1AF7AFE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C3E7E55-409F-9B4A-9F40-F4B139A78C68}" type="datetimeFigureOut">
              <a:rPr lang="en-US" smtClean="0"/>
              <a:pPr/>
              <a:t>10/4/10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48399F0-53DF-104E-825C-4EA1AF7AFE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C3E7E55-409F-9B4A-9F40-F4B139A78C68}" type="datetimeFigureOut">
              <a:rPr lang="en-US" smtClean="0"/>
              <a:pPr/>
              <a:t>10/4/10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48399F0-53DF-104E-825C-4EA1AF7AFE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E7E55-409F-9B4A-9F40-F4B139A78C68}" type="datetimeFigureOut">
              <a:rPr lang="en-US" smtClean="0"/>
              <a:pPr/>
              <a:t>10/4/10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48399F0-53DF-104E-825C-4EA1AF7AFE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E7E55-409F-9B4A-9F40-F4B139A78C68}" type="datetimeFigureOut">
              <a:rPr lang="en-US" smtClean="0"/>
              <a:pPr/>
              <a:t>10/4/10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48399F0-53DF-104E-825C-4EA1AF7AFE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E7E55-409F-9B4A-9F40-F4B139A78C68}" type="datetimeFigureOut">
              <a:rPr lang="en-US" smtClean="0"/>
              <a:pPr/>
              <a:t>10/4/10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48399F0-53DF-104E-825C-4EA1AF7AFE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BC3E7E55-409F-9B4A-9F40-F4B139A78C68}" type="datetimeFigureOut">
              <a:rPr lang="en-US" smtClean="0"/>
              <a:pPr/>
              <a:t>10/4/10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348399F0-53DF-104E-825C-4EA1AF7AFE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C3E7E55-409F-9B4A-9F40-F4B139A78C68}" type="datetimeFigureOut">
              <a:rPr lang="en-US" smtClean="0"/>
              <a:pPr/>
              <a:t>10/4/10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48399F0-53DF-104E-825C-4EA1AF7AFE3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ransition>
    <p:fade thruBlk="1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ctrTitle"/>
          </p:nvPr>
        </p:nvSpPr>
        <p:spPr>
          <a:xfrm>
            <a:off x="2133600" y="3124200"/>
            <a:ext cx="6629400" cy="1828800"/>
          </a:xfrm>
        </p:spPr>
        <p:txBody>
          <a:bodyPr>
            <a:normAutofit/>
          </a:bodyPr>
          <a:lstStyle/>
          <a:p>
            <a:r>
              <a:rPr lang="en-US" sz="5400" dirty="0" smtClean="0">
                <a:solidFill>
                  <a:schemeClr val="accent2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Church Planting</a:t>
            </a:r>
            <a:endParaRPr lang="en-US" sz="5400" dirty="0">
              <a:solidFill>
                <a:schemeClr val="accent2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8" name="Subtitle 17"/>
          <p:cNvSpPr>
            <a:spLocks noGrp="1"/>
          </p:cNvSpPr>
          <p:nvPr>
            <p:ph type="subTitle" idx="1"/>
          </p:nvPr>
        </p:nvSpPr>
        <p:spPr>
          <a:xfrm>
            <a:off x="2362200" y="6019800"/>
            <a:ext cx="6705600" cy="685800"/>
          </a:xfrm>
        </p:spPr>
        <p:txBody>
          <a:bodyPr>
            <a:normAutofit/>
          </a:bodyPr>
          <a:lstStyle/>
          <a:p>
            <a:pPr algn="r"/>
            <a:r>
              <a:rPr lang="en-US" sz="3200" dirty="0" smtClean="0"/>
              <a:t>Ted </a:t>
            </a:r>
            <a:r>
              <a:rPr lang="en-US" sz="3200" dirty="0" err="1" smtClean="0"/>
              <a:t>Grosbach</a:t>
            </a:r>
            <a:endParaRPr lang="en-US" sz="3200" dirty="0"/>
          </a:p>
        </p:txBody>
      </p:sp>
      <p:sp>
        <p:nvSpPr>
          <p:cNvPr id="19" name="Title 16"/>
          <p:cNvSpPr txBox="1">
            <a:spLocks/>
          </p:cNvSpPr>
          <p:nvPr/>
        </p:nvSpPr>
        <p:spPr>
          <a:xfrm>
            <a:off x="0" y="1524000"/>
            <a:ext cx="9144000" cy="2514600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i="0" u="none" strike="noStrike" kern="1200" cap="all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GLOBAL UNIVERSITY OF THEOLOGICAL STUDIES</a:t>
            </a:r>
            <a:endParaRPr kumimoji="0" lang="en-US" sz="6600" i="0" u="none" strike="noStrike" kern="1200" cap="all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0" name="Subtitle 17"/>
          <p:cNvSpPr txBox="1">
            <a:spLocks/>
          </p:cNvSpPr>
          <p:nvPr/>
        </p:nvSpPr>
        <p:spPr>
          <a:xfrm>
            <a:off x="2133600" y="4953000"/>
            <a:ext cx="6705600" cy="685800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kumimoji="0" lang="en-US" sz="36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Lesson Three: When Should</a:t>
            </a:r>
            <a:r>
              <a:rPr kumimoji="0" lang="en-US" sz="3600" b="1" i="0" u="none" strike="noStrike" kern="1200" cap="small" spc="0" normalizeH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Churches Be Planted?</a:t>
            </a:r>
            <a:endParaRPr kumimoji="0" lang="en-US" sz="3600" b="1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Prerequisites For Church Planting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09599" y="2362200"/>
            <a:ext cx="4235301" cy="838200"/>
          </a:xfrm>
        </p:spPr>
        <p:txBody>
          <a:bodyPr>
            <a:noAutofit/>
          </a:bodyPr>
          <a:lstStyle/>
          <a:p>
            <a:r>
              <a:rPr lang="en-US" sz="2800" dirty="0" smtClean="0"/>
              <a:t>Must have a deep vision, burden, and understanding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09600" y="1589567"/>
            <a:ext cx="3962401" cy="772633"/>
          </a:xfrm>
          <a:prstGeom prst="rect">
            <a:avLst/>
          </a:prstGeom>
          <a:solidFill>
            <a:schemeClr val="accent4"/>
          </a:solidFill>
        </p:spPr>
        <p:txBody>
          <a:bodyPr vert="horz">
            <a:noAutofit/>
          </a:bodyPr>
          <a:lstStyle/>
          <a:p>
            <a:pPr marL="320040" lvl="0" indent="-320040" algn="ctr" defTabSz="914400">
              <a:spcBef>
                <a:spcPts val="700"/>
              </a:spcBef>
              <a:buClr>
                <a:schemeClr val="accent2"/>
              </a:buClr>
              <a:buSzPct val="60000"/>
            </a:pPr>
            <a:r>
              <a:rPr lang="en-US" sz="3200" b="1" dirty="0" smtClean="0">
                <a:solidFill>
                  <a:schemeClr val="bg1"/>
                </a:solidFill>
              </a:rPr>
              <a:t>A leader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4844901" y="1589567"/>
            <a:ext cx="3886200" cy="772633"/>
          </a:xfrm>
          <a:prstGeom prst="rect">
            <a:avLst/>
          </a:prstGeom>
          <a:solidFill>
            <a:schemeClr val="accent2"/>
          </a:solidFill>
        </p:spPr>
        <p:txBody>
          <a:bodyPr vert="horz">
            <a:noAutofit/>
          </a:bodyPr>
          <a:lstStyle/>
          <a:p>
            <a:pPr marL="320040" lvl="0" indent="-320040" algn="ctr" defTabSz="91440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en-US" sz="3200" b="1" dirty="0" smtClean="0">
                <a:solidFill>
                  <a:schemeClr val="bg1"/>
                </a:solidFill>
              </a:rPr>
              <a:t>A structure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609600" y="3799367"/>
            <a:ext cx="3962401" cy="1077433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2800" dirty="0" smtClean="0"/>
              <a:t>Must be trained</a:t>
            </a:r>
            <a:endParaRPr lang="en-US" sz="2800" dirty="0" smtClean="0"/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609600" y="4343400"/>
            <a:ext cx="4235300" cy="1077433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2800" dirty="0" smtClean="0"/>
              <a:t>Must have necessary tools </a:t>
            </a:r>
            <a:endParaRPr lang="en-US" sz="2800" dirty="0" smtClean="0"/>
          </a:p>
        </p:txBody>
      </p:sp>
      <p:sp>
        <p:nvSpPr>
          <p:cNvPr id="17" name="Content Placeholder 3"/>
          <p:cNvSpPr>
            <a:spLocks noGrp="1"/>
          </p:cNvSpPr>
          <p:nvPr>
            <p:ph sz="quarter" idx="2"/>
          </p:nvPr>
        </p:nvSpPr>
        <p:spPr>
          <a:xfrm>
            <a:off x="609599" y="4876800"/>
            <a:ext cx="3886200" cy="838200"/>
          </a:xfrm>
        </p:spPr>
        <p:txBody>
          <a:bodyPr>
            <a:noAutofit/>
          </a:bodyPr>
          <a:lstStyle/>
          <a:p>
            <a:r>
              <a:rPr lang="en-US" sz="2800" dirty="0" smtClean="0"/>
              <a:t>Must feel a personal responsibility for the work</a:t>
            </a:r>
            <a:endParaRPr lang="en-US" sz="2800" dirty="0"/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4876800" y="2362200"/>
            <a:ext cx="3962401" cy="1077433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2800" dirty="0" smtClean="0"/>
              <a:t>A system for leader to organize the new work</a:t>
            </a:r>
            <a:endParaRPr lang="en-US" sz="2800" dirty="0" smtClean="0"/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4876799" y="3276600"/>
            <a:ext cx="4267201" cy="1077433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2800" dirty="0" smtClean="0"/>
              <a:t>A </a:t>
            </a:r>
            <a:r>
              <a:rPr lang="en-US" sz="2800" dirty="0" smtClean="0"/>
              <a:t>means of evangelizing</a:t>
            </a:r>
            <a:r>
              <a:rPr lang="en-US" sz="2800" dirty="0" smtClean="0"/>
              <a:t>, </a:t>
            </a:r>
            <a:r>
              <a:rPr lang="en-US" sz="2800" dirty="0" err="1" smtClean="0"/>
              <a:t>discipling</a:t>
            </a:r>
            <a:r>
              <a:rPr lang="en-US" sz="2800" dirty="0" smtClean="0"/>
              <a:t>, edifying, and training the new converts</a:t>
            </a:r>
            <a:endParaRPr lang="en-US" sz="2800" dirty="0" smtClean="0"/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4876799" y="4637567"/>
            <a:ext cx="4267201" cy="1077433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2800" dirty="0" smtClean="0"/>
              <a:t>A </a:t>
            </a:r>
            <a:r>
              <a:rPr lang="en-US" sz="2800" dirty="0" smtClean="0"/>
              <a:t>local church government</a:t>
            </a:r>
            <a:endParaRPr lang="en-US" sz="2800" dirty="0" smtClean="0"/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4876800" y="5181600"/>
            <a:ext cx="4114800" cy="1077433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2800" dirty="0" smtClean="0"/>
              <a:t>Available ministries that </a:t>
            </a:r>
            <a:r>
              <a:rPr lang="en-US" sz="2800" dirty="0" smtClean="0"/>
              <a:t>will meet the needs of the new </a:t>
            </a:r>
            <a:r>
              <a:rPr lang="en-US" sz="2800" dirty="0" smtClean="0"/>
              <a:t>community</a:t>
            </a:r>
            <a:endParaRPr lang="en-US" sz="2800" dirty="0" smtClean="0"/>
          </a:p>
        </p:txBody>
      </p:sp>
      <p:sp>
        <p:nvSpPr>
          <p:cNvPr id="23" name="TextBox 22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 Three: When Should Churches Be Planted?</a:t>
            </a:r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7" grpId="0" animBg="1"/>
      <p:bldP spid="8" grpId="0" animBg="1"/>
      <p:bldP spid="14" grpId="0"/>
      <p:bldP spid="16" grpId="0"/>
      <p:bldP spid="17" grpId="0" build="p"/>
      <p:bldP spid="18" grpId="0"/>
      <p:bldP spid="19" grpId="0"/>
      <p:bldP spid="20" grpId="0"/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Prerequisites For Church Planting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09599" y="2362200"/>
            <a:ext cx="4235301" cy="838200"/>
          </a:xfrm>
        </p:spPr>
        <p:txBody>
          <a:bodyPr>
            <a:noAutofit/>
          </a:bodyPr>
          <a:lstStyle/>
          <a:p>
            <a:r>
              <a:rPr lang="en-US" sz="2800" dirty="0" smtClean="0"/>
              <a:t>Strong connection between local &amp; national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09600" y="1589567"/>
            <a:ext cx="3962401" cy="772633"/>
          </a:xfrm>
          <a:prstGeom prst="rect">
            <a:avLst/>
          </a:prstGeom>
          <a:solidFill>
            <a:schemeClr val="accent4"/>
          </a:solidFill>
        </p:spPr>
        <p:txBody>
          <a:bodyPr vert="horz">
            <a:noAutofit/>
          </a:bodyPr>
          <a:lstStyle/>
          <a:p>
            <a:pPr marL="320040" lvl="0" indent="-320040" algn="ctr" defTabSz="914400">
              <a:spcBef>
                <a:spcPts val="700"/>
              </a:spcBef>
              <a:buClr>
                <a:schemeClr val="accent2"/>
              </a:buClr>
              <a:buSzPct val="60000"/>
            </a:pPr>
            <a:r>
              <a:rPr lang="en-US" sz="3200" b="1" dirty="0" smtClean="0">
                <a:solidFill>
                  <a:schemeClr val="bg1"/>
                </a:solidFill>
              </a:rPr>
              <a:t>Support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4844901" y="1589567"/>
            <a:ext cx="3886200" cy="772633"/>
          </a:xfrm>
          <a:prstGeom prst="rect">
            <a:avLst/>
          </a:prstGeom>
          <a:solidFill>
            <a:schemeClr val="accent2"/>
          </a:solidFill>
        </p:spPr>
        <p:txBody>
          <a:bodyPr vert="horz">
            <a:noAutofit/>
          </a:bodyPr>
          <a:lstStyle/>
          <a:p>
            <a:pPr marL="320040" lvl="0" indent="-320040" algn="ctr" defTabSz="91440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Means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609600" y="3276600"/>
            <a:ext cx="4235300" cy="1077433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2800" dirty="0" smtClean="0"/>
              <a:t>Help from regional leadership</a:t>
            </a:r>
            <a:endParaRPr lang="en-US" sz="2800" dirty="0" smtClean="0"/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609600" y="4180367"/>
            <a:ext cx="4235300" cy="1077433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2800" dirty="0" smtClean="0"/>
              <a:t>Accountability from both local and national</a:t>
            </a:r>
            <a:endParaRPr lang="en-US" sz="2800" dirty="0" smtClean="0"/>
          </a:p>
        </p:txBody>
      </p:sp>
      <p:sp>
        <p:nvSpPr>
          <p:cNvPr id="17" name="Content Placeholder 3"/>
          <p:cNvSpPr>
            <a:spLocks noGrp="1"/>
          </p:cNvSpPr>
          <p:nvPr>
            <p:ph sz="quarter" idx="2"/>
          </p:nvPr>
        </p:nvSpPr>
        <p:spPr>
          <a:xfrm>
            <a:off x="609598" y="5105400"/>
            <a:ext cx="4235302" cy="838200"/>
          </a:xfrm>
        </p:spPr>
        <p:txBody>
          <a:bodyPr>
            <a:noAutofit/>
          </a:bodyPr>
          <a:lstStyle/>
          <a:p>
            <a:r>
              <a:rPr lang="en-US" sz="2800" dirty="0" smtClean="0"/>
              <a:t>Possible financial assistance in the beginning</a:t>
            </a:r>
            <a:endParaRPr lang="en-US" sz="2800" dirty="0"/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4876800" y="2362200"/>
            <a:ext cx="4267200" cy="1077433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2800" dirty="0" smtClean="0"/>
              <a:t>Necessary financial needs </a:t>
            </a:r>
            <a:r>
              <a:rPr lang="en-US" sz="2800" dirty="0" smtClean="0"/>
              <a:t>s</a:t>
            </a:r>
            <a:r>
              <a:rPr lang="en-US" sz="2800" dirty="0" smtClean="0"/>
              <a:t>hould be available before church begins</a:t>
            </a:r>
            <a:endParaRPr lang="en-US" sz="2800" dirty="0" smtClean="0"/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4876799" y="3646967"/>
            <a:ext cx="4114801" cy="1077433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2800" dirty="0" smtClean="0"/>
              <a:t>Leadership should be clear on what these needs are</a:t>
            </a:r>
            <a:endParaRPr lang="en-US" sz="2800" dirty="0" smtClean="0"/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4876799" y="4942367"/>
            <a:ext cx="4114801" cy="1077433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2800" dirty="0" smtClean="0"/>
              <a:t>There should be a plan for how to use these means to help the new work</a:t>
            </a:r>
            <a:endParaRPr lang="en-US" sz="2800" dirty="0" smtClean="0"/>
          </a:p>
        </p:txBody>
      </p:sp>
      <p:sp>
        <p:nvSpPr>
          <p:cNvPr id="23" name="TextBox 22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 Three: When Should Churches Be Planted?</a:t>
            </a:r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7" grpId="0" animBg="1"/>
      <p:bldP spid="8" grpId="0" animBg="1"/>
      <p:bldP spid="14" grpId="0"/>
      <p:bldP spid="16" grpId="0"/>
      <p:bldP spid="17" grpId="0" build="p"/>
      <p:bldP spid="18" grpId="0"/>
      <p:bldP spid="19" grpId="0"/>
      <p:bldP spid="2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362200" y="1524000"/>
            <a:ext cx="6400800" cy="1219200"/>
          </a:xfrm>
        </p:spPr>
        <p:txBody>
          <a:bodyPr>
            <a:noAutofit/>
          </a:bodyPr>
          <a:lstStyle/>
          <a:p>
            <a:r>
              <a:rPr lang="en-US" sz="3200" dirty="0" smtClean="0"/>
              <a:t>One of the greatest revivals of the first century church was the revival at Ephesus, overseen by the Apostle </a:t>
            </a:r>
            <a:r>
              <a:rPr lang="en-US" sz="3200" dirty="0" smtClean="0"/>
              <a:t>Paul </a:t>
            </a:r>
            <a:endParaRPr lang="en-US" sz="32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09600" y="1752600"/>
            <a:ext cx="1600200" cy="4343400"/>
          </a:xfrm>
          <a:prstGeom prst="rect">
            <a:avLst/>
          </a:prstGeom>
          <a:solidFill>
            <a:srgbClr val="DD8047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>
            <a:noAutofit/>
          </a:bodyPr>
          <a:lstStyle/>
          <a:p>
            <a:r>
              <a:rPr lang="en-US" sz="6000" dirty="0" smtClean="0"/>
              <a:t>The Pauline Perspective</a:t>
            </a:r>
            <a:endParaRPr lang="en-US" sz="6000" dirty="0"/>
          </a:p>
        </p:txBody>
      </p:sp>
      <p:sp>
        <p:nvSpPr>
          <p:cNvPr id="7" name="TextBox 6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 Three: When Should Churches Be Planted?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2362200" y="3429000"/>
            <a:ext cx="6629400" cy="1219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3200" dirty="0" smtClean="0"/>
              <a:t>In </a:t>
            </a:r>
            <a:r>
              <a:rPr lang="en-US" sz="3200" dirty="0" smtClean="0"/>
              <a:t>1 </a:t>
            </a:r>
            <a:r>
              <a:rPr lang="en-US" sz="3200" dirty="0" smtClean="0"/>
              <a:t>Corinthians, Paul </a:t>
            </a:r>
            <a:r>
              <a:rPr lang="en-US" sz="3200" dirty="0" smtClean="0"/>
              <a:t>was uncertain about when he would have the opportunity to visit the saints at Corinth after passing through Macedonia, he was very certain about the need to be in Ephesus.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8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362200" y="1524000"/>
            <a:ext cx="6400800" cy="1219200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chemeClr val="accent2"/>
                </a:solidFill>
              </a:rPr>
              <a:t>“For a great door and effectual is opened unto me, and there are many adversaries.</a:t>
            </a:r>
            <a:r>
              <a:rPr lang="en-US" sz="3200" dirty="0" smtClean="0">
                <a:solidFill>
                  <a:schemeClr val="accent2"/>
                </a:solidFill>
              </a:rPr>
              <a:t>” (1 Corinthians 16:9)</a:t>
            </a:r>
            <a:endParaRPr lang="en-US" sz="3200" dirty="0" smtClean="0">
              <a:solidFill>
                <a:schemeClr val="accent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09600" y="1752600"/>
            <a:ext cx="1600200" cy="4343400"/>
          </a:xfrm>
          <a:prstGeom prst="rect">
            <a:avLst/>
          </a:prstGeom>
          <a:solidFill>
            <a:srgbClr val="DD8047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>
            <a:noAutofit/>
          </a:bodyPr>
          <a:lstStyle/>
          <a:p>
            <a:r>
              <a:rPr lang="en-US" sz="6000" dirty="0" smtClean="0"/>
              <a:t>The Pauline Perspective</a:t>
            </a:r>
            <a:endParaRPr lang="en-US" sz="6000" dirty="0"/>
          </a:p>
        </p:txBody>
      </p:sp>
      <p:sp>
        <p:nvSpPr>
          <p:cNvPr id="7" name="TextBox 6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 Three: When Should Churches Be Planted?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2362200" y="3505200"/>
            <a:ext cx="6629400" cy="1219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3200" dirty="0" smtClean="0"/>
              <a:t>Paul was aware of the enemy (many adversaries) that faced him at Ephesus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Content Placeholder 3"/>
          <p:cNvSpPr txBox="1">
            <a:spLocks/>
          </p:cNvSpPr>
          <p:nvPr/>
        </p:nvSpPr>
        <p:spPr>
          <a:xfrm>
            <a:off x="2362200" y="5029200"/>
            <a:ext cx="6629400" cy="1219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3200" dirty="0" smtClean="0"/>
              <a:t>Paul was aware that the time was right to act by </a:t>
            </a:r>
            <a:r>
              <a:rPr lang="en-US" sz="3200" dirty="0" smtClean="0"/>
              <a:t>faith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8" grpId="0" build="p"/>
      <p:bldP spid="11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362200" y="1524000"/>
            <a:ext cx="6400800" cy="1219200"/>
          </a:xfrm>
        </p:spPr>
        <p:txBody>
          <a:bodyPr>
            <a:noAutofit/>
          </a:bodyPr>
          <a:lstStyle/>
          <a:p>
            <a:r>
              <a:rPr lang="en-US" sz="3200" dirty="0" smtClean="0"/>
              <a:t>According </a:t>
            </a:r>
            <a:r>
              <a:rPr lang="en-US" sz="3200" dirty="0" smtClean="0"/>
              <a:t>to Acts 20:31,</a:t>
            </a:r>
            <a:r>
              <a:rPr lang="en-US" sz="3200" dirty="0" smtClean="0"/>
              <a:t> Paul spent </a:t>
            </a:r>
            <a:r>
              <a:rPr lang="en-US" sz="3200" dirty="0" smtClean="0"/>
              <a:t>three years at Ephesus</a:t>
            </a:r>
            <a:r>
              <a:rPr lang="en-US" sz="3200" dirty="0" smtClean="0"/>
              <a:t> evangelizing and equipping </a:t>
            </a:r>
            <a:r>
              <a:rPr lang="en-US" sz="3200" dirty="0" smtClean="0"/>
              <a:t>the church to have greater and greater </a:t>
            </a:r>
            <a:r>
              <a:rPr lang="en-US" sz="3200" dirty="0" smtClean="0"/>
              <a:t>revival</a:t>
            </a:r>
            <a:endParaRPr lang="en-US" sz="3200" dirty="0" smtClean="0">
              <a:solidFill>
                <a:schemeClr val="accent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09600" y="1752600"/>
            <a:ext cx="1600200" cy="4343400"/>
          </a:xfrm>
          <a:prstGeom prst="rect">
            <a:avLst/>
          </a:prstGeom>
          <a:solidFill>
            <a:srgbClr val="DD8047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>
            <a:noAutofit/>
          </a:bodyPr>
          <a:lstStyle/>
          <a:p>
            <a:r>
              <a:rPr lang="en-US" sz="6000" dirty="0" smtClean="0"/>
              <a:t>The Pauline Perspective</a:t>
            </a:r>
            <a:endParaRPr lang="en-US" sz="6000" dirty="0"/>
          </a:p>
        </p:txBody>
      </p:sp>
      <p:sp>
        <p:nvSpPr>
          <p:cNvPr id="7" name="TextBox 6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 Three: When Should Churches Be Planted?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2362200" y="3505200"/>
            <a:ext cx="6629400" cy="1219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3200" dirty="0" smtClean="0">
                <a:solidFill>
                  <a:srgbClr val="DD8047"/>
                </a:solidFill>
              </a:rPr>
              <a:t>He realized </a:t>
            </a:r>
            <a:r>
              <a:rPr lang="en-US" sz="3200" dirty="0" smtClean="0">
                <a:solidFill>
                  <a:srgbClr val="DD8047"/>
                </a:solidFill>
              </a:rPr>
              <a:t>the potential of the work of God in Ephesus (the vision</a:t>
            </a:r>
            <a:r>
              <a:rPr lang="en-US" sz="3200" dirty="0" smtClean="0">
                <a:solidFill>
                  <a:srgbClr val="DD8047"/>
                </a:solidFill>
              </a:rPr>
              <a:t>)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DD804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Content Placeholder 3"/>
          <p:cNvSpPr txBox="1">
            <a:spLocks/>
          </p:cNvSpPr>
          <p:nvPr/>
        </p:nvSpPr>
        <p:spPr>
          <a:xfrm>
            <a:off x="2362200" y="4419600"/>
            <a:ext cx="6629400" cy="1219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3200" dirty="0" smtClean="0">
                <a:solidFill>
                  <a:srgbClr val="DD8047"/>
                </a:solidFill>
              </a:rPr>
              <a:t>He </a:t>
            </a:r>
            <a:r>
              <a:rPr lang="en-US" sz="3200" dirty="0" smtClean="0">
                <a:solidFill>
                  <a:srgbClr val="DD8047"/>
                </a:solidFill>
              </a:rPr>
              <a:t>was willing to invest sufficient time and work in seeing that potential reached (the prerequisites were in place</a:t>
            </a:r>
            <a:r>
              <a:rPr lang="en-US" sz="3200" dirty="0" smtClean="0">
                <a:solidFill>
                  <a:srgbClr val="DD8047"/>
                </a:solidFill>
              </a:rPr>
              <a:t>)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DD804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8" grpId="0" build="p"/>
      <p:bldP spid="11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362200" y="1524000"/>
            <a:ext cx="6400800" cy="1219200"/>
          </a:xfrm>
        </p:spPr>
        <p:txBody>
          <a:bodyPr>
            <a:noAutofit/>
          </a:bodyPr>
          <a:lstStyle/>
          <a:p>
            <a:r>
              <a:rPr lang="en-US" sz="3200" dirty="0" smtClean="0"/>
              <a:t>Paul had a burden for Rome and feared that false </a:t>
            </a:r>
            <a:r>
              <a:rPr lang="en-US" sz="3200" dirty="0" smtClean="0"/>
              <a:t>teachers would come in and pervert the gospel of Christ</a:t>
            </a:r>
            <a:endParaRPr lang="en-US" sz="3200" dirty="0" smtClean="0">
              <a:solidFill>
                <a:schemeClr val="accent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09600" y="1752600"/>
            <a:ext cx="1600200" cy="4343400"/>
          </a:xfrm>
          <a:prstGeom prst="rect">
            <a:avLst/>
          </a:prstGeom>
          <a:solidFill>
            <a:srgbClr val="DD8047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>
            <a:noAutofit/>
          </a:bodyPr>
          <a:lstStyle/>
          <a:p>
            <a:r>
              <a:rPr lang="en-US" sz="6000" dirty="0" smtClean="0"/>
              <a:t>The Pauline Perspective</a:t>
            </a:r>
            <a:endParaRPr lang="en-US" sz="6000" dirty="0"/>
          </a:p>
        </p:txBody>
      </p:sp>
      <p:sp>
        <p:nvSpPr>
          <p:cNvPr id="7" name="TextBox 6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 Three: When Should Churches Be Planted?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2362200" y="3505200"/>
            <a:ext cx="6629400" cy="1219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3200" dirty="0" smtClean="0"/>
              <a:t>He states in Romans 1:13 that he had purposed to go to Rome, but that he had been </a:t>
            </a:r>
            <a:r>
              <a:rPr lang="en-US" sz="3200" dirty="0" smtClean="0"/>
              <a:t>hindered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DD804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Content Placeholder 3"/>
          <p:cNvSpPr txBox="1">
            <a:spLocks/>
          </p:cNvSpPr>
          <p:nvPr/>
        </p:nvSpPr>
        <p:spPr>
          <a:xfrm>
            <a:off x="2362200" y="4953000"/>
            <a:ext cx="6629400" cy="1219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3200" dirty="0" smtClean="0"/>
              <a:t>The timing just had not been right for Paul’s visit.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DD804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8" grpId="0" build="p"/>
      <p:bldP spid="11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362200" y="1524000"/>
            <a:ext cx="6400800" cy="1219200"/>
          </a:xfrm>
        </p:spPr>
        <p:txBody>
          <a:bodyPr>
            <a:noAutofit/>
          </a:bodyPr>
          <a:lstStyle/>
          <a:p>
            <a:r>
              <a:rPr lang="en-US" sz="3200" dirty="0" smtClean="0"/>
              <a:t>In Acts, after Ephesus, Paul </a:t>
            </a:r>
            <a:r>
              <a:rPr lang="en-US" sz="3200" dirty="0" smtClean="0"/>
              <a:t>tells the elders</a:t>
            </a:r>
            <a:r>
              <a:rPr lang="en-US" sz="3200" dirty="0" smtClean="0"/>
              <a:t> he </a:t>
            </a:r>
            <a:r>
              <a:rPr lang="en-US" sz="3200" dirty="0" smtClean="0"/>
              <a:t>will go to Jerusalem despite several warnings</a:t>
            </a:r>
            <a:r>
              <a:rPr lang="en-US" sz="3200" dirty="0" smtClean="0"/>
              <a:t> to </a:t>
            </a:r>
            <a:r>
              <a:rPr lang="en-US" sz="3200" dirty="0" smtClean="0"/>
              <a:t>avoid the city</a:t>
            </a:r>
            <a:endParaRPr lang="en-US" sz="3200" dirty="0" smtClean="0">
              <a:solidFill>
                <a:schemeClr val="accent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09600" y="1752600"/>
            <a:ext cx="1600200" cy="4343400"/>
          </a:xfrm>
          <a:prstGeom prst="rect">
            <a:avLst/>
          </a:prstGeom>
          <a:solidFill>
            <a:srgbClr val="DD8047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>
            <a:noAutofit/>
          </a:bodyPr>
          <a:lstStyle/>
          <a:p>
            <a:r>
              <a:rPr lang="en-US" sz="6000" dirty="0" smtClean="0"/>
              <a:t>The Pauline Perspective</a:t>
            </a:r>
            <a:endParaRPr lang="en-US" sz="6000" dirty="0"/>
          </a:p>
        </p:txBody>
      </p:sp>
      <p:sp>
        <p:nvSpPr>
          <p:cNvPr id="7" name="TextBox 6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 Three: When Should Churches Be Planted?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2362200" y="3505200"/>
            <a:ext cx="6629400" cy="1219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3200" dirty="0" smtClean="0"/>
              <a:t>Others have been warned of Paul’s possible arrest and persecution by the Jews </a:t>
            </a:r>
            <a:r>
              <a:rPr lang="en-US" sz="3200" dirty="0" smtClean="0"/>
              <a:t>there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DD804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Content Placeholder 3"/>
          <p:cNvSpPr txBox="1">
            <a:spLocks/>
          </p:cNvSpPr>
          <p:nvPr/>
        </p:nvSpPr>
        <p:spPr>
          <a:xfrm>
            <a:off x="2362200" y="4953000"/>
            <a:ext cx="6629400" cy="1219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3200" dirty="0" smtClean="0">
                <a:solidFill>
                  <a:srgbClr val="DD8047"/>
                </a:solidFill>
              </a:rPr>
              <a:t>But Paul is adamant in his decision to </a:t>
            </a:r>
            <a:r>
              <a:rPr lang="en-US" sz="3200" dirty="0" smtClean="0">
                <a:solidFill>
                  <a:srgbClr val="DD8047"/>
                </a:solidFill>
              </a:rPr>
              <a:t>go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DD804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8" grpId="0" build="p"/>
      <p:bldP spid="11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362200" y="1524000"/>
            <a:ext cx="6400800" cy="12192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3600" dirty="0" smtClean="0">
                <a:solidFill>
                  <a:srgbClr val="DD8047"/>
                </a:solidFill>
              </a:rPr>
              <a:t>	“</a:t>
            </a:r>
            <a:r>
              <a:rPr lang="en-US" sz="3600" dirty="0" smtClean="0">
                <a:solidFill>
                  <a:srgbClr val="DD8047"/>
                </a:solidFill>
              </a:rPr>
              <a:t>But none of these things move me, neither count I my life dear unto myself, so that I might finish my course with joy, and the ministry which I have received of the Lord Jesus, to testify the gospel of the grace of God.</a:t>
            </a:r>
            <a:r>
              <a:rPr lang="en-US" sz="3600" dirty="0" smtClean="0">
                <a:solidFill>
                  <a:srgbClr val="DD8047"/>
                </a:solidFill>
              </a:rPr>
              <a:t>” (Acts 20:24)</a:t>
            </a:r>
            <a:endParaRPr lang="en-US" sz="3600" dirty="0" smtClean="0">
              <a:solidFill>
                <a:srgbClr val="DD8047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09600" y="1752600"/>
            <a:ext cx="1600200" cy="4343400"/>
          </a:xfrm>
          <a:prstGeom prst="rect">
            <a:avLst/>
          </a:prstGeom>
          <a:solidFill>
            <a:srgbClr val="DD8047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>
            <a:noAutofit/>
          </a:bodyPr>
          <a:lstStyle/>
          <a:p>
            <a:r>
              <a:rPr lang="en-US" sz="6000" dirty="0" smtClean="0"/>
              <a:t>The Pauline Perspective</a:t>
            </a:r>
            <a:endParaRPr lang="en-US" sz="6000" dirty="0"/>
          </a:p>
        </p:txBody>
      </p:sp>
      <p:sp>
        <p:nvSpPr>
          <p:cNvPr id="7" name="TextBox 6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 Three: When Should Churches Be Planted?</a:t>
            </a:r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362200" y="1524000"/>
            <a:ext cx="6400800" cy="1219200"/>
          </a:xfrm>
        </p:spPr>
        <p:txBody>
          <a:bodyPr>
            <a:noAutofit/>
          </a:bodyPr>
          <a:lstStyle/>
          <a:p>
            <a:r>
              <a:rPr lang="en-US" sz="3200" dirty="0" smtClean="0"/>
              <a:t>In Jerusalem Paul </a:t>
            </a:r>
            <a:r>
              <a:rPr lang="en-US" sz="3200" dirty="0" smtClean="0"/>
              <a:t>is arrested and convicted by the </a:t>
            </a:r>
            <a:r>
              <a:rPr lang="en-US" sz="3200" dirty="0" smtClean="0"/>
              <a:t>Jews</a:t>
            </a:r>
            <a:endParaRPr lang="en-US" sz="3200" dirty="0" smtClean="0">
              <a:solidFill>
                <a:schemeClr val="accent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09600" y="1752600"/>
            <a:ext cx="1600200" cy="4343400"/>
          </a:xfrm>
          <a:prstGeom prst="rect">
            <a:avLst/>
          </a:prstGeom>
          <a:solidFill>
            <a:srgbClr val="DD8047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>
            <a:noAutofit/>
          </a:bodyPr>
          <a:lstStyle/>
          <a:p>
            <a:r>
              <a:rPr lang="en-US" sz="6000" dirty="0" smtClean="0"/>
              <a:t>The Pauline Perspective</a:t>
            </a:r>
            <a:endParaRPr lang="en-US" sz="6000" dirty="0"/>
          </a:p>
        </p:txBody>
      </p:sp>
      <p:sp>
        <p:nvSpPr>
          <p:cNvPr id="7" name="TextBox 6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 Three: When Should Churches Be Planted?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2362200" y="2590800"/>
            <a:ext cx="6629400" cy="1219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3200" dirty="0" smtClean="0"/>
              <a:t>He uses this to get to Rome by appealing his case to Caesar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DD804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Content Placeholder 3"/>
          <p:cNvSpPr txBox="1">
            <a:spLocks/>
          </p:cNvSpPr>
          <p:nvPr/>
        </p:nvSpPr>
        <p:spPr>
          <a:xfrm>
            <a:off x="2362200" y="3657600"/>
            <a:ext cx="6629400" cy="1219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3200" dirty="0" smtClean="0"/>
              <a:t>Though the arrest, conviction, and final transport to Rome would mean his eventual execution, Paul saw the timing was right for his ministry to the church at Rome.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DD804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8" grpId="0" build="p"/>
      <p:bldP spid="11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362200" y="1524000"/>
            <a:ext cx="6629400" cy="12192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3600" dirty="0" smtClean="0">
                <a:solidFill>
                  <a:srgbClr val="DD8047"/>
                </a:solidFill>
              </a:rPr>
              <a:t>	“</a:t>
            </a:r>
            <a:r>
              <a:rPr lang="en-US" sz="3600" dirty="0" smtClean="0">
                <a:solidFill>
                  <a:srgbClr val="DD8047"/>
                </a:solidFill>
              </a:rPr>
              <a:t>And Paul dwelt two whole years in his own hired house, and received all that came in unto him, preaching the kingdom of God, and teaching those things which concern </a:t>
            </a:r>
            <a:r>
              <a:rPr lang="en-US" sz="3600" dirty="0" err="1" smtClean="0">
                <a:solidFill>
                  <a:srgbClr val="DD8047"/>
                </a:solidFill>
              </a:rPr>
              <a:t>theLord</a:t>
            </a:r>
            <a:r>
              <a:rPr lang="en-US" sz="3600" dirty="0" smtClean="0">
                <a:solidFill>
                  <a:srgbClr val="DD8047"/>
                </a:solidFill>
              </a:rPr>
              <a:t> Jesus Christ, with all confidence, no man forbidding him.</a:t>
            </a:r>
            <a:r>
              <a:rPr lang="en-US" sz="3600" dirty="0" smtClean="0">
                <a:solidFill>
                  <a:srgbClr val="DD8047"/>
                </a:solidFill>
              </a:rPr>
              <a:t>” (Acts 28:30-31)</a:t>
            </a:r>
            <a:endParaRPr lang="en-US" sz="3600" dirty="0" smtClean="0">
              <a:solidFill>
                <a:srgbClr val="DD8047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09600" y="1752600"/>
            <a:ext cx="1600200" cy="4343400"/>
          </a:xfrm>
          <a:prstGeom prst="rect">
            <a:avLst/>
          </a:prstGeom>
          <a:solidFill>
            <a:srgbClr val="DD8047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>
            <a:noAutofit/>
          </a:bodyPr>
          <a:lstStyle/>
          <a:p>
            <a:r>
              <a:rPr lang="en-US" sz="6000" dirty="0" smtClean="0"/>
              <a:t>The Pauline Perspective</a:t>
            </a:r>
            <a:endParaRPr lang="en-US" sz="6000" dirty="0"/>
          </a:p>
        </p:txBody>
      </p:sp>
      <p:sp>
        <p:nvSpPr>
          <p:cNvPr id="7" name="TextBox 6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 Three: When Should Churches Be Planted?</a:t>
            </a:r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371600" y="2746375"/>
            <a:ext cx="7620000" cy="1673225"/>
          </a:xfrm>
        </p:spPr>
        <p:txBody>
          <a:bodyPr>
            <a:noAutofit/>
          </a:bodyPr>
          <a:lstStyle/>
          <a:p>
            <a:r>
              <a:rPr lang="en-US" sz="3600" b="1" dirty="0" smtClean="0"/>
              <a:t>“To every thing there is a season, and a time to every purpose under the heaven: a time to be born, and a time to die; a time to plant, and a time to pluck up that which is planted...”</a:t>
            </a:r>
          </a:p>
          <a:p>
            <a:r>
              <a:rPr lang="en-US" sz="3600" b="1" dirty="0" smtClean="0"/>
              <a:t>(Ecclesiastes 3:1-2)</a:t>
            </a:r>
            <a:endParaRPr lang="en-US" sz="3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KEY VERSES:</a:t>
            </a:r>
            <a:endParaRPr lang="en-US" sz="5400" dirty="0"/>
          </a:p>
        </p:txBody>
      </p:sp>
      <p:sp>
        <p:nvSpPr>
          <p:cNvPr id="4" name="TextBox 3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 Three: When Should Churches Be Planted?</a:t>
            </a:r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371600" y="2746375"/>
            <a:ext cx="7620000" cy="1673225"/>
          </a:xfrm>
        </p:spPr>
        <p:txBody>
          <a:bodyPr>
            <a:noAutofit/>
          </a:bodyPr>
          <a:lstStyle/>
          <a:p>
            <a:r>
              <a:rPr lang="en-US" sz="3400" b="1" dirty="0" smtClean="0"/>
              <a:t>“Let both grow together until the harvest: and in the time of harvest I will say unto the reapers, Gather ye together first the tares, and bind them in bundles to burn them: but gather the wheat into my barn.”</a:t>
            </a:r>
          </a:p>
          <a:p>
            <a:r>
              <a:rPr lang="en-US" sz="3400" b="1" dirty="0" smtClean="0"/>
              <a:t>(Matthew 13:30)</a:t>
            </a:r>
            <a:endParaRPr lang="en-US" sz="3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KEY VERSES:</a:t>
            </a:r>
            <a:endParaRPr lang="en-US" sz="5400" dirty="0"/>
          </a:p>
        </p:txBody>
      </p:sp>
      <p:sp>
        <p:nvSpPr>
          <p:cNvPr id="4" name="TextBox 3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 Three: When Should Churches Be Planted?</a:t>
            </a:r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371600" y="2590800"/>
            <a:ext cx="7620000" cy="1673225"/>
          </a:xfrm>
        </p:spPr>
        <p:txBody>
          <a:bodyPr>
            <a:noAutofit/>
          </a:bodyPr>
          <a:lstStyle/>
          <a:p>
            <a:r>
              <a:rPr lang="en-US" sz="3600" b="1" dirty="0" smtClean="0"/>
              <a:t>“But when the </a:t>
            </a:r>
            <a:r>
              <a:rPr lang="en-US" sz="3600" b="1" dirty="0" err="1" smtClean="0"/>
              <a:t>fulness</a:t>
            </a:r>
            <a:r>
              <a:rPr lang="en-US" sz="3600" b="1" dirty="0" smtClean="0"/>
              <a:t> of the time was come, God sent forth his Son, made of a woman, made under the law, to redeem them that were under the law, that we might receive the adoption of sons.” </a:t>
            </a:r>
          </a:p>
          <a:p>
            <a:r>
              <a:rPr lang="en-US" sz="3600" b="1" dirty="0" smtClean="0"/>
              <a:t>(Galatians 4:4)</a:t>
            </a:r>
            <a:endParaRPr lang="en-US" sz="3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KEY VERSES:</a:t>
            </a:r>
            <a:endParaRPr lang="en-US" sz="5400" dirty="0"/>
          </a:p>
        </p:txBody>
      </p:sp>
      <p:sp>
        <p:nvSpPr>
          <p:cNvPr id="4" name="TextBox 3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 Three: When Should Churches Be Planted?</a:t>
            </a:r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Strategy of Timing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 God Is the Master of Time</a:t>
            </a:r>
            <a:endParaRPr lang="en-US" sz="2400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Acts 17:32-33…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4844901" y="3352800"/>
            <a:ext cx="3886200" cy="979967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lang="en-US" sz="2800" dirty="0" smtClean="0"/>
              <a:t>Some mocked Paul, others said they would listen to him later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4800600" y="2514600"/>
            <a:ext cx="3962401" cy="1077433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2800" dirty="0" smtClean="0">
                <a:solidFill>
                  <a:schemeClr val="accent2"/>
                </a:solidFill>
              </a:rPr>
              <a:t>Paul attempts to reach the Athenians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 Three: When Should Churches Be Planted?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16" name="Content Placeholder 15" descr="clock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609600" y="2770632"/>
            <a:ext cx="3886200" cy="2916936"/>
          </a:xfrm>
        </p:spPr>
      </p:pic>
      <p:sp>
        <p:nvSpPr>
          <p:cNvPr id="17" name="Content Placeholder 3"/>
          <p:cNvSpPr txBox="1">
            <a:spLocks/>
          </p:cNvSpPr>
          <p:nvPr/>
        </p:nvSpPr>
        <p:spPr>
          <a:xfrm>
            <a:off x="4844901" y="4582633"/>
            <a:ext cx="3886200" cy="979967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lang="en-US" sz="2800" dirty="0" smtClean="0"/>
              <a:t>He realized the time was not yet right, “So Paul departed from among them.”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 animBg="1"/>
      <p:bldP spid="12" grpId="0" build="p" animBg="1"/>
      <p:bldP spid="8" grpId="0"/>
      <p:bldP spid="13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Strategy of Timing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 God Is the Master of Time</a:t>
            </a:r>
            <a:endParaRPr lang="en-US" sz="2400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Acts 17:32-33…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4844901" y="3733800"/>
            <a:ext cx="3886200" cy="979967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lang="en-US" sz="2800" dirty="0" smtClean="0"/>
              <a:t>He felt the need to witness to the Gentiles in the city of Corinth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4800600" y="2514600"/>
            <a:ext cx="3962401" cy="1077433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2800" dirty="0" smtClean="0">
                <a:solidFill>
                  <a:schemeClr val="accent2"/>
                </a:solidFill>
              </a:rPr>
              <a:t>Paul had sown the seed, but the harvest was still distant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 Three: When Should Churches Be Planted?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16" name="Content Placeholder 15" descr="clock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609600" y="2770632"/>
            <a:ext cx="3886200" cy="2916936"/>
          </a:xfrm>
        </p:spPr>
      </p:pic>
      <p:sp>
        <p:nvSpPr>
          <p:cNvPr id="17" name="Content Placeholder 3"/>
          <p:cNvSpPr txBox="1">
            <a:spLocks/>
          </p:cNvSpPr>
          <p:nvPr/>
        </p:nvSpPr>
        <p:spPr>
          <a:xfrm>
            <a:off x="4844901" y="4963633"/>
            <a:ext cx="3886200" cy="979967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lang="en-US" sz="2800" dirty="0" smtClean="0"/>
              <a:t>This results in a huge revival and one of the great churches is born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Strategy of Timing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 God Is the Master of Time</a:t>
            </a:r>
            <a:endParaRPr lang="en-US" sz="2400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WE MUST ALL…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4800600" y="2971800"/>
            <a:ext cx="4146699" cy="979967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lang="en-US" sz="2800" dirty="0" smtClean="0">
                <a:solidFill>
                  <a:schemeClr val="accent2"/>
                </a:solidFill>
              </a:rPr>
              <a:t>Be aware of possibilities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4800600" y="2514600"/>
            <a:ext cx="3962401" cy="1077433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2800" dirty="0" smtClean="0">
                <a:solidFill>
                  <a:schemeClr val="accent2"/>
                </a:solidFill>
              </a:rPr>
              <a:t>Be aware of the times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 Three: When Should Churches Be Planted?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16" name="Content Placeholder 15" descr="clock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609600" y="2770632"/>
            <a:ext cx="3886200" cy="2916936"/>
          </a:xfrm>
        </p:spPr>
      </p:pic>
      <p:sp>
        <p:nvSpPr>
          <p:cNvPr id="17" name="Content Placeholder 3"/>
          <p:cNvSpPr txBox="1">
            <a:spLocks/>
          </p:cNvSpPr>
          <p:nvPr/>
        </p:nvSpPr>
        <p:spPr>
          <a:xfrm>
            <a:off x="4800600" y="3429000"/>
            <a:ext cx="3886200" cy="979967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lang="en-US" sz="2800" dirty="0" smtClean="0">
                <a:solidFill>
                  <a:schemeClr val="accent2"/>
                </a:solidFill>
              </a:rPr>
              <a:t>Be prepared to move when God wants us to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Content Placeholder 3"/>
          <p:cNvSpPr txBox="1">
            <a:spLocks/>
          </p:cNvSpPr>
          <p:nvPr/>
        </p:nvSpPr>
        <p:spPr>
          <a:xfrm>
            <a:off x="4800599" y="4277833"/>
            <a:ext cx="4146699" cy="979967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/>
            </a:pPr>
            <a:r>
              <a:rPr lang="en-US" sz="2800" dirty="0" smtClean="0"/>
              <a:t>If we are not prepared, it does no good to be sensitive to His voice when He asks us to plant!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 animBg="1"/>
      <p:bldP spid="8" grpId="0"/>
      <p:bldP spid="13" grpId="0"/>
      <p:bldP spid="17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Beginning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09599" y="4887433"/>
            <a:ext cx="3886200" cy="979967"/>
          </a:xfrm>
        </p:spPr>
        <p:txBody>
          <a:bodyPr>
            <a:noAutofit/>
          </a:bodyPr>
          <a:lstStyle/>
          <a:p>
            <a:r>
              <a:rPr lang="en-US" sz="3200" dirty="0" smtClean="0"/>
              <a:t>The calling will </a:t>
            </a:r>
            <a:r>
              <a:rPr lang="en-US" sz="3200" dirty="0" smtClean="0"/>
              <a:t>carry the leader through</a:t>
            </a:r>
            <a:r>
              <a:rPr lang="en-US" sz="3200" dirty="0" smtClean="0"/>
              <a:t> dark </a:t>
            </a:r>
            <a:r>
              <a:rPr lang="en-US" sz="3200" dirty="0" smtClean="0"/>
              <a:t>times.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09599" y="1589567"/>
            <a:ext cx="3962401" cy="1077433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3200" dirty="0" smtClean="0"/>
              <a:t>Successful church planting begins with a vision.</a:t>
            </a:r>
            <a:endParaRPr lang="en-US" sz="3200" b="1" dirty="0" smtClean="0"/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4844901" y="1589567"/>
            <a:ext cx="3918100" cy="979967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/>
            </a:pPr>
            <a:r>
              <a:rPr lang="en-US" sz="3200" dirty="0" smtClean="0"/>
              <a:t>If the </a:t>
            </a:r>
            <a:r>
              <a:rPr lang="en-US" sz="3200" dirty="0" smtClean="0"/>
              <a:t>calling and vision are not certain,</a:t>
            </a:r>
            <a:r>
              <a:rPr lang="en-US" sz="3200" dirty="0" smtClean="0"/>
              <a:t> the leader might think </a:t>
            </a:r>
            <a:r>
              <a:rPr lang="en-US" sz="3200" dirty="0" smtClean="0"/>
              <a:t>that God is using </a:t>
            </a:r>
            <a:r>
              <a:rPr lang="en-US" sz="3200" dirty="0" smtClean="0"/>
              <a:t>those difficult </a:t>
            </a:r>
            <a:r>
              <a:rPr lang="en-US" sz="3200" dirty="0" smtClean="0"/>
              <a:t>circumstances to redirect him somewhere else.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609600" y="3189767"/>
            <a:ext cx="3962401" cy="1077433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3200" dirty="0" smtClean="0"/>
              <a:t>The leader must feel it as a calling from the Lord.</a:t>
            </a:r>
            <a:endParaRPr lang="en-US" sz="3200" dirty="0" smtClean="0">
              <a:solidFill>
                <a:srgbClr val="DD8047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 Three: When Should Churches Be Planted?</a:t>
            </a:r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7" grpId="0"/>
      <p:bldP spid="8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Beginning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181600" y="3515833"/>
            <a:ext cx="3581400" cy="979967"/>
          </a:xfrm>
        </p:spPr>
        <p:txBody>
          <a:bodyPr>
            <a:noAutofit/>
          </a:bodyPr>
          <a:lstStyle/>
          <a:p>
            <a:pPr>
              <a:buFont typeface="Courier New"/>
              <a:buChar char="o"/>
            </a:pPr>
            <a:r>
              <a:rPr lang="en-US" sz="2400" dirty="0" smtClean="0"/>
              <a:t>the new </a:t>
            </a:r>
            <a:r>
              <a:rPr lang="en-US" sz="2400" dirty="0" smtClean="0"/>
              <a:t>work will not be started in confusion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09599" y="1589567"/>
            <a:ext cx="3962401" cy="1077433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3200" dirty="0" smtClean="0"/>
              <a:t>A leader must be able to see the big picture.</a:t>
            </a:r>
            <a:endParaRPr lang="en-US" sz="3200" b="1" dirty="0" smtClean="0"/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4844901" y="1589567"/>
            <a:ext cx="3918100" cy="979967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/>
            </a:pPr>
            <a:r>
              <a:rPr lang="en-US" sz="3200" dirty="0" smtClean="0"/>
              <a:t>National board must agree on new areas for local leaders to insure…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609600" y="3189767"/>
            <a:ext cx="3962401" cy="1077433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3200" dirty="0" smtClean="0"/>
              <a:t>Sometimes local church leaders focus only on their task and, in turn, carry a limited view of what God is doing</a:t>
            </a:r>
            <a:endParaRPr lang="en-US" sz="3200" dirty="0" smtClean="0">
              <a:solidFill>
                <a:srgbClr val="DD8047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 Three: When Should Churches Be Planted?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9" name="Content Placeholder 3"/>
          <p:cNvSpPr>
            <a:spLocks noGrp="1"/>
          </p:cNvSpPr>
          <p:nvPr>
            <p:ph sz="quarter" idx="2"/>
          </p:nvPr>
        </p:nvSpPr>
        <p:spPr>
          <a:xfrm>
            <a:off x="5181600" y="4277833"/>
            <a:ext cx="3810000" cy="979967"/>
          </a:xfrm>
        </p:spPr>
        <p:txBody>
          <a:bodyPr>
            <a:noAutofit/>
          </a:bodyPr>
          <a:lstStyle/>
          <a:p>
            <a:pPr>
              <a:buFont typeface="Courier New"/>
              <a:buChar char="o"/>
            </a:pPr>
            <a:r>
              <a:rPr lang="en-US" sz="2400" dirty="0" smtClean="0"/>
              <a:t>i</a:t>
            </a:r>
            <a:r>
              <a:rPr lang="en-US" sz="2400" dirty="0" smtClean="0"/>
              <a:t>t will </a:t>
            </a:r>
            <a:r>
              <a:rPr lang="en-US" sz="2400" dirty="0" smtClean="0"/>
              <a:t>not</a:t>
            </a:r>
            <a:r>
              <a:rPr lang="en-US" sz="2400" dirty="0" smtClean="0"/>
              <a:t> conflict </a:t>
            </a:r>
            <a:r>
              <a:rPr lang="en-US" sz="2400" dirty="0" smtClean="0"/>
              <a:t>with any other </a:t>
            </a:r>
            <a:r>
              <a:rPr lang="en-US" sz="2400" dirty="0" smtClean="0"/>
              <a:t>congregation</a:t>
            </a:r>
            <a:endParaRPr lang="en-US" sz="2400" dirty="0"/>
          </a:p>
        </p:txBody>
      </p:sp>
      <p:sp>
        <p:nvSpPr>
          <p:cNvPr id="11" name="Content Placeholder 3"/>
          <p:cNvSpPr>
            <a:spLocks noGrp="1"/>
          </p:cNvSpPr>
          <p:nvPr>
            <p:ph sz="quarter" idx="2"/>
          </p:nvPr>
        </p:nvSpPr>
        <p:spPr>
          <a:xfrm>
            <a:off x="5181600" y="5029200"/>
            <a:ext cx="3810000" cy="979967"/>
          </a:xfrm>
        </p:spPr>
        <p:txBody>
          <a:bodyPr>
            <a:noAutofit/>
          </a:bodyPr>
          <a:lstStyle/>
          <a:p>
            <a:pPr>
              <a:buFont typeface="Courier New"/>
              <a:buChar char="o"/>
            </a:pPr>
            <a:r>
              <a:rPr lang="en-US" sz="2400" dirty="0" smtClean="0"/>
              <a:t>i</a:t>
            </a:r>
            <a:r>
              <a:rPr lang="en-US" sz="2400" dirty="0" smtClean="0"/>
              <a:t>t will </a:t>
            </a:r>
            <a:r>
              <a:rPr lang="en-US" sz="2400" dirty="0" smtClean="0"/>
              <a:t>not</a:t>
            </a:r>
            <a:r>
              <a:rPr lang="en-US" sz="2400" dirty="0" smtClean="0"/>
              <a:t> </a:t>
            </a:r>
            <a:r>
              <a:rPr lang="en-US" sz="2400" dirty="0" smtClean="0"/>
              <a:t>be allowed to start if there is no hope of it continuing after </a:t>
            </a:r>
            <a:r>
              <a:rPr lang="en-US" sz="2400" dirty="0" smtClean="0"/>
              <a:t>inception</a:t>
            </a:r>
            <a:endParaRPr lang="en-US" sz="24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7" grpId="0"/>
      <p:bldP spid="8" grpId="0"/>
      <p:bldP spid="13" grpId="0"/>
      <p:bldP spid="9" grpId="0" build="p"/>
      <p:bldP spid="11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Median.thmx</Template>
  <TotalTime>740</TotalTime>
  <Words>1347</Words>
  <Application>Microsoft Macintosh PowerPoint</Application>
  <PresentationFormat>On-screen Show (4:3)</PresentationFormat>
  <Paragraphs>128</Paragraphs>
  <Slides>19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Median</vt:lpstr>
      <vt:lpstr>Church Planting</vt:lpstr>
      <vt:lpstr>KEY VERSES:</vt:lpstr>
      <vt:lpstr>KEY VERSES:</vt:lpstr>
      <vt:lpstr>KEY VERSES:</vt:lpstr>
      <vt:lpstr>The Strategy of Timing</vt:lpstr>
      <vt:lpstr>The Strategy of Timing</vt:lpstr>
      <vt:lpstr>The Strategy of Timing</vt:lpstr>
      <vt:lpstr>The Beginning</vt:lpstr>
      <vt:lpstr>The Beginning</vt:lpstr>
      <vt:lpstr>Prerequisites For Church Planting</vt:lpstr>
      <vt:lpstr>Prerequisites For Church Planting</vt:lpstr>
      <vt:lpstr>The Pauline Perspective</vt:lpstr>
      <vt:lpstr>The Pauline Perspective</vt:lpstr>
      <vt:lpstr>The Pauline Perspective</vt:lpstr>
      <vt:lpstr>The Pauline Perspective</vt:lpstr>
      <vt:lpstr>The Pauline Perspective</vt:lpstr>
      <vt:lpstr>The Pauline Perspective</vt:lpstr>
      <vt:lpstr>The Pauline Perspective</vt:lpstr>
      <vt:lpstr>The Pauline Perspective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Church Planting</dc:title>
  <dc:creator>Austin</dc:creator>
  <cp:lastModifiedBy>Austin</cp:lastModifiedBy>
  <cp:revision>75</cp:revision>
  <dcterms:created xsi:type="dcterms:W3CDTF">2010-10-04T18:56:47Z</dcterms:created>
  <dcterms:modified xsi:type="dcterms:W3CDTF">2010-10-04T22:08:34Z</dcterms:modified>
</cp:coreProperties>
</file>