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58" r:id="rId3"/>
    <p:sldId id="287" r:id="rId4"/>
    <p:sldId id="288" r:id="rId5"/>
    <p:sldId id="259" r:id="rId6"/>
    <p:sldId id="289" r:id="rId7"/>
    <p:sldId id="290" r:id="rId8"/>
    <p:sldId id="291" r:id="rId9"/>
    <p:sldId id="292" r:id="rId10"/>
    <p:sldId id="293" r:id="rId11"/>
    <p:sldId id="294" r:id="rId12"/>
    <p:sldId id="295" r:id="rId13"/>
    <p:sldId id="296" r:id="rId14"/>
    <p:sldId id="278" r:id="rId15"/>
    <p:sldId id="279" r:id="rId16"/>
    <p:sldId id="280" r:id="rId17"/>
    <p:sldId id="281"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75" d="100"/>
          <a:sy n="75" d="100"/>
        </p:scale>
        <p:origin x="-37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BC3E7E55-409F-9B4A-9F40-F4B139A78C68}" type="datetimeFigureOut">
              <a:rPr lang="en-US" smtClean="0"/>
              <a:pPr/>
              <a:t>9/28/10</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48399F0-53DF-104E-825C-4EA1AF7AFE3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fade thruBlk="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3E7E55-409F-9B4A-9F40-F4B139A78C68}" type="datetimeFigureOut">
              <a:rPr lang="en-US" smtClean="0"/>
              <a:pPr/>
              <a:t>9/28/10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8399F0-53DF-104E-825C-4EA1AF7AFE3C}" type="slidenum">
              <a:rPr lang="en-US" smtClean="0"/>
              <a:pPr/>
              <a:t>‹#›</a:t>
            </a:fld>
            <a:endParaRPr lang="en-US"/>
          </a:p>
        </p:txBody>
      </p:sp>
    </p:spTree>
  </p:cSld>
  <p:clrMapOvr>
    <a:masterClrMapping/>
  </p:clrMapOvr>
  <p:transition>
    <p:fade thruBlk="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BC3E7E55-409F-9B4A-9F40-F4B139A78C68}" type="datetimeFigureOut">
              <a:rPr lang="en-US" smtClean="0"/>
              <a:pPr/>
              <a:t>9/28/10</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348399F0-53DF-104E-825C-4EA1AF7AFE3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C3E7E55-409F-9B4A-9F40-F4B139A78C68}" type="datetimeFigureOut">
              <a:rPr lang="en-US" smtClean="0"/>
              <a:pPr/>
              <a:t>9/28/10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48399F0-53DF-104E-825C-4EA1AF7AFE3C}"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fade thruBlk="1"/>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C3E7E55-409F-9B4A-9F40-F4B139A78C68}" type="datetimeFigureOut">
              <a:rPr lang="en-US" smtClean="0"/>
              <a:pPr/>
              <a:t>9/28/10</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48399F0-53DF-104E-825C-4EA1AF7AFE3C}"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BC3E7E55-409F-9B4A-9F40-F4B139A78C68}" type="datetimeFigureOut">
              <a:rPr lang="en-US" smtClean="0"/>
              <a:pPr/>
              <a:t>9/28/10</a:t>
            </a:fld>
            <a:endParaRPr lang="en-US"/>
          </a:p>
        </p:txBody>
      </p:sp>
      <p:sp>
        <p:nvSpPr>
          <p:cNvPr id="10" name="Slide Number Placeholder 9"/>
          <p:cNvSpPr>
            <a:spLocks noGrp="1"/>
          </p:cNvSpPr>
          <p:nvPr>
            <p:ph type="sldNum" sz="quarter" idx="16"/>
          </p:nvPr>
        </p:nvSpPr>
        <p:spPr/>
        <p:txBody>
          <a:bodyPr rtlCol="0"/>
          <a:lstStyle/>
          <a:p>
            <a:fld id="{348399F0-53DF-104E-825C-4EA1AF7AFE3C}"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transition>
    <p:fade thruBlk="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BC3E7E55-409F-9B4A-9F40-F4B139A78C68}" type="datetimeFigureOut">
              <a:rPr lang="en-US" smtClean="0"/>
              <a:pPr/>
              <a:t>9/28/10</a:t>
            </a:fld>
            <a:endParaRPr lang="en-US"/>
          </a:p>
        </p:txBody>
      </p:sp>
      <p:sp>
        <p:nvSpPr>
          <p:cNvPr id="12" name="Slide Number Placeholder 11"/>
          <p:cNvSpPr>
            <a:spLocks noGrp="1"/>
          </p:cNvSpPr>
          <p:nvPr>
            <p:ph type="sldNum" sz="quarter" idx="16"/>
          </p:nvPr>
        </p:nvSpPr>
        <p:spPr/>
        <p:txBody>
          <a:bodyPr rtlCol="0"/>
          <a:lstStyle/>
          <a:p>
            <a:fld id="{348399F0-53DF-104E-825C-4EA1AF7AFE3C}"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p:fade thruBlk="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C3E7E55-409F-9B4A-9F40-F4B139A78C68}" type="datetimeFigureOut">
              <a:rPr lang="en-US" smtClean="0"/>
              <a:pPr/>
              <a:t>9/28/10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48399F0-53DF-104E-825C-4EA1AF7AFE3C}" type="slidenum">
              <a:rPr lang="en-US" smtClean="0"/>
              <a:pPr/>
              <a:t>‹#›</a:t>
            </a:fld>
            <a:endParaRPr lang="en-US"/>
          </a:p>
        </p:txBody>
      </p:sp>
    </p:spTree>
  </p:cSld>
  <p:clrMapOvr>
    <a:masterClrMapping/>
  </p:clrMapOvr>
  <p:transition>
    <p:fade thruBlk="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3E7E55-409F-9B4A-9F40-F4B139A78C68}" type="datetimeFigureOut">
              <a:rPr lang="en-US" smtClean="0"/>
              <a:pPr/>
              <a:t>9/28/10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348399F0-53DF-104E-825C-4EA1AF7AFE3C}" type="slidenum">
              <a:rPr lang="en-US" smtClean="0"/>
              <a:pPr/>
              <a:t>‹#›</a:t>
            </a:fld>
            <a:endParaRPr lang="en-US"/>
          </a:p>
        </p:txBody>
      </p:sp>
    </p:spTree>
  </p:cSld>
  <p:clrMapOvr>
    <a:masterClrMapping/>
  </p:clrMapOvr>
  <p:transition>
    <p:fade thruBlk="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C3E7E55-409F-9B4A-9F40-F4B139A78C68}" type="datetimeFigureOut">
              <a:rPr lang="en-US" smtClean="0"/>
              <a:pPr/>
              <a:t>9/28/10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48399F0-53DF-104E-825C-4EA1AF7AFE3C}"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fade thruBlk="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BC3E7E55-409F-9B4A-9F40-F4B139A78C68}" type="datetimeFigureOut">
              <a:rPr lang="en-US" smtClean="0"/>
              <a:pPr/>
              <a:t>9/28/10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348399F0-53DF-104E-825C-4EA1AF7AFE3C}"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BC3E7E55-409F-9B4A-9F40-F4B139A78C68}" type="datetimeFigureOut">
              <a:rPr lang="en-US" smtClean="0"/>
              <a:pPr/>
              <a:t>9/28/10</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48399F0-53DF-104E-825C-4EA1AF7AFE3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ransition>
    <p:fade thruBlk="1"/>
  </p:transition>
  <p:timing>
    <p:tnLst>
      <p:par>
        <p:cTn id="1" dur="indefinite" restart="never" nodeType="tmRoot"/>
      </p:par>
    </p:tnLst>
  </p:timing>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 name="Title 16"/>
          <p:cNvSpPr>
            <a:spLocks noGrp="1"/>
          </p:cNvSpPr>
          <p:nvPr>
            <p:ph type="ctrTitle"/>
          </p:nvPr>
        </p:nvSpPr>
        <p:spPr>
          <a:xfrm>
            <a:off x="2133600" y="3124200"/>
            <a:ext cx="6629400" cy="1828800"/>
          </a:xfrm>
        </p:spPr>
        <p:txBody>
          <a:bodyPr>
            <a:normAutofit/>
          </a:bodyPr>
          <a:lstStyle/>
          <a:p>
            <a:r>
              <a:rPr lang="en-US" sz="5400" dirty="0" smtClean="0">
                <a:solidFill>
                  <a:schemeClr val="accent2"/>
                </a:solidFill>
                <a:effectLst>
                  <a:outerShdw blurRad="50800" dist="38100" dir="2700000">
                    <a:srgbClr val="000000">
                      <a:alpha val="43000"/>
                    </a:srgbClr>
                  </a:outerShdw>
                </a:effectLst>
              </a:rPr>
              <a:t>Church Planting</a:t>
            </a:r>
            <a:endParaRPr lang="en-US" sz="5400" dirty="0">
              <a:solidFill>
                <a:schemeClr val="accent2"/>
              </a:solidFill>
              <a:effectLst>
                <a:outerShdw blurRad="50800" dist="38100" dir="2700000">
                  <a:srgbClr val="000000">
                    <a:alpha val="43000"/>
                  </a:srgbClr>
                </a:outerShdw>
              </a:effectLst>
            </a:endParaRPr>
          </a:p>
        </p:txBody>
      </p:sp>
      <p:sp>
        <p:nvSpPr>
          <p:cNvPr id="18" name="Subtitle 17"/>
          <p:cNvSpPr>
            <a:spLocks noGrp="1"/>
          </p:cNvSpPr>
          <p:nvPr>
            <p:ph type="subTitle" idx="1"/>
          </p:nvPr>
        </p:nvSpPr>
        <p:spPr>
          <a:xfrm>
            <a:off x="2362200" y="6019800"/>
            <a:ext cx="6705600" cy="685800"/>
          </a:xfrm>
        </p:spPr>
        <p:txBody>
          <a:bodyPr>
            <a:normAutofit/>
          </a:bodyPr>
          <a:lstStyle/>
          <a:p>
            <a:pPr algn="r"/>
            <a:r>
              <a:rPr lang="en-US" sz="3200" dirty="0" smtClean="0"/>
              <a:t>Ted </a:t>
            </a:r>
            <a:r>
              <a:rPr lang="en-US" sz="3200" dirty="0" err="1" smtClean="0"/>
              <a:t>Grosbach</a:t>
            </a:r>
            <a:endParaRPr lang="en-US" sz="3200" dirty="0"/>
          </a:p>
        </p:txBody>
      </p:sp>
      <p:sp>
        <p:nvSpPr>
          <p:cNvPr id="19" name="Title 16"/>
          <p:cNvSpPr txBox="1">
            <a:spLocks/>
          </p:cNvSpPr>
          <p:nvPr/>
        </p:nvSpPr>
        <p:spPr>
          <a:xfrm>
            <a:off x="0" y="1524000"/>
            <a:ext cx="9144000" cy="2514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600" i="0" u="none" strike="noStrike" kern="1200" cap="all" spc="0" normalizeH="0" baseline="0" noProof="0" dirty="0" smtClean="0">
                <a:ln>
                  <a:noFill/>
                </a:ln>
                <a:solidFill>
                  <a:schemeClr val="accent1"/>
                </a:solidFill>
                <a:effectLst>
                  <a:outerShdw blurRad="50800" dist="38100" dir="2700000">
                    <a:srgbClr val="000000">
                      <a:alpha val="43000"/>
                    </a:srgbClr>
                  </a:outerShdw>
                </a:effectLst>
                <a:uLnTx/>
                <a:uFillTx/>
                <a:latin typeface="+mj-lt"/>
                <a:ea typeface="+mj-ea"/>
                <a:cs typeface="+mj-cs"/>
              </a:rPr>
              <a:t>GLOBAL UNIVERSITY OF THEOLOGICAL STUDIES</a:t>
            </a:r>
            <a:endParaRPr kumimoji="0" lang="en-US" sz="6600" i="0" u="none" strike="noStrike" kern="1200" cap="all" spc="0" normalizeH="0" baseline="0" noProof="0" dirty="0">
              <a:ln>
                <a:noFill/>
              </a:ln>
              <a:solidFill>
                <a:schemeClr val="accent1"/>
              </a:solidFill>
              <a:effectLst>
                <a:outerShdw blurRad="50800" dist="38100" dir="2700000">
                  <a:srgbClr val="000000">
                    <a:alpha val="43000"/>
                  </a:srgbClr>
                </a:outerShdw>
              </a:effectLst>
              <a:uLnTx/>
              <a:uFillTx/>
              <a:latin typeface="+mj-lt"/>
              <a:ea typeface="+mj-ea"/>
              <a:cs typeface="+mj-cs"/>
            </a:endParaRPr>
          </a:p>
        </p:txBody>
      </p:sp>
      <p:sp>
        <p:nvSpPr>
          <p:cNvPr id="20" name="Subtitle 17"/>
          <p:cNvSpPr txBox="1">
            <a:spLocks/>
          </p:cNvSpPr>
          <p:nvPr/>
        </p:nvSpPr>
        <p:spPr>
          <a:xfrm>
            <a:off x="2133600" y="4953000"/>
            <a:ext cx="6705600" cy="685800"/>
          </a:xfrm>
          <a:prstGeom prst="rect">
            <a:avLst/>
          </a:prstGeom>
        </p:spPr>
        <p:txBody>
          <a:bodyPr vert="horz" anchor="ctr">
            <a:noAutofit/>
          </a:bodyPr>
          <a:lstStyle/>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a:buNone/>
              <a:tabLst/>
              <a:defRPr/>
            </a:pPr>
            <a:r>
              <a:rPr kumimoji="0" lang="en-US" sz="3600" b="1" i="0" u="none" strike="noStrike" kern="1200" cap="small" spc="0" normalizeH="0" baseline="0" noProof="0" dirty="0" smtClean="0">
                <a:ln>
                  <a:noFill/>
                </a:ln>
                <a:solidFill>
                  <a:schemeClr val="tx2"/>
                </a:solidFill>
                <a:effectLst>
                  <a:outerShdw blurRad="50800" dist="38100" dir="2700000">
                    <a:srgbClr val="000000">
                      <a:alpha val="43000"/>
                    </a:srgbClr>
                  </a:outerShdw>
                </a:effectLst>
                <a:uLnTx/>
                <a:uFillTx/>
                <a:latin typeface="+mn-lt"/>
                <a:ea typeface="+mn-ea"/>
                <a:cs typeface="+mn-cs"/>
              </a:rPr>
              <a:t>Lesson Two: Where Should</a:t>
            </a:r>
            <a:r>
              <a:rPr kumimoji="0" lang="en-US" sz="3600" b="1" i="0" u="none" strike="noStrike" kern="1200" cap="small" spc="0" normalizeH="0" noProof="0" dirty="0" smtClean="0">
                <a:ln>
                  <a:noFill/>
                </a:ln>
                <a:solidFill>
                  <a:schemeClr val="tx2"/>
                </a:solidFill>
                <a:effectLst>
                  <a:outerShdw blurRad="50800" dist="38100" dir="2700000">
                    <a:srgbClr val="000000">
                      <a:alpha val="43000"/>
                    </a:srgbClr>
                  </a:outerShdw>
                </a:effectLst>
                <a:uLnTx/>
                <a:uFillTx/>
                <a:latin typeface="+mn-lt"/>
                <a:ea typeface="+mn-ea"/>
                <a:cs typeface="+mn-cs"/>
              </a:rPr>
              <a:t> Churches Be Planted?</a:t>
            </a:r>
            <a:endParaRPr kumimoji="0" lang="en-US" sz="3600" b="1" i="0" u="none" strike="noStrike" kern="1200" cap="small" spc="0" normalizeH="0" baseline="0" noProof="0" dirty="0">
              <a:ln>
                <a:noFill/>
              </a:ln>
              <a:solidFill>
                <a:schemeClr val="tx2"/>
              </a:solidFill>
              <a:effectLst>
                <a:outerShdw blurRad="50800" dist="38100" dir="2700000">
                  <a:srgbClr val="000000">
                    <a:alpha val="43000"/>
                  </a:srgbClr>
                </a:outerShdw>
              </a:effectLst>
              <a:uLnTx/>
              <a:uFillTx/>
              <a:latin typeface="+mn-lt"/>
              <a:ea typeface="+mn-ea"/>
              <a:cs typeface="+mn-cs"/>
            </a:endParaRP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Plan (Factors involved)</a:t>
            </a:r>
            <a:endParaRPr lang="en-US" dirty="0"/>
          </a:p>
        </p:txBody>
      </p:sp>
      <p:sp>
        <p:nvSpPr>
          <p:cNvPr id="4" name="Content Placeholder 3"/>
          <p:cNvSpPr>
            <a:spLocks noGrp="1"/>
          </p:cNvSpPr>
          <p:nvPr>
            <p:ph sz="quarter" idx="2"/>
          </p:nvPr>
        </p:nvSpPr>
        <p:spPr>
          <a:xfrm>
            <a:off x="609600" y="2590800"/>
            <a:ext cx="3886200" cy="838200"/>
          </a:xfrm>
        </p:spPr>
        <p:txBody>
          <a:bodyPr>
            <a:noAutofit/>
          </a:bodyPr>
          <a:lstStyle/>
          <a:p>
            <a:r>
              <a:rPr lang="en-US" sz="2800" dirty="0" smtClean="0"/>
              <a:t>The new work must be equipped to become not only a center of </a:t>
            </a:r>
            <a:r>
              <a:rPr lang="en-US" sz="2800" dirty="0" smtClean="0"/>
              <a:t>evangelism, </a:t>
            </a:r>
            <a:r>
              <a:rPr lang="en-US" sz="2800" dirty="0" smtClean="0"/>
              <a:t>but also a center for</a:t>
            </a:r>
            <a:r>
              <a:rPr lang="en-US" sz="2800" dirty="0" smtClean="0"/>
              <a:t> leadership </a:t>
            </a:r>
            <a:r>
              <a:rPr lang="en-US" sz="2800" dirty="0" smtClean="0"/>
              <a:t>development and personal growth of the </a:t>
            </a:r>
            <a:r>
              <a:rPr lang="en-US" sz="2800" dirty="0" smtClean="0"/>
              <a:t>converts</a:t>
            </a:r>
            <a:endParaRPr lang="en-US" sz="28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3962401" cy="1001233"/>
          </a:xfrm>
          <a:prstGeom prst="rect">
            <a:avLst/>
          </a:prstGeom>
          <a:solidFill>
            <a:srgbClr val="DD8047"/>
          </a:solidFill>
        </p:spPr>
        <p:txBody>
          <a:bodyPr vert="horz">
            <a:noAutofit/>
          </a:bodyPr>
          <a:lstStyle/>
          <a:p>
            <a:pPr marL="320040" lvl="0" indent="-320040" algn="ctr" defTabSz="914400">
              <a:spcBef>
                <a:spcPts val="700"/>
              </a:spcBef>
              <a:buClr>
                <a:schemeClr val="accent2"/>
              </a:buClr>
              <a:buSzPct val="60000"/>
            </a:pPr>
            <a:r>
              <a:rPr lang="en-US" sz="2800" b="1" dirty="0" smtClean="0">
                <a:solidFill>
                  <a:srgbClr val="FFFFFF"/>
                </a:solidFill>
              </a:rPr>
              <a:t>Training programs</a:t>
            </a:r>
            <a:endParaRPr lang="en-US" sz="2800" b="1" dirty="0" smtClean="0">
              <a:solidFill>
                <a:srgbClr val="FFFFFF"/>
              </a:solidFill>
            </a:endParaRPr>
          </a:p>
        </p:txBody>
      </p:sp>
      <p:sp>
        <p:nvSpPr>
          <p:cNvPr id="8" name="Content Placeholder 3"/>
          <p:cNvSpPr txBox="1">
            <a:spLocks/>
          </p:cNvSpPr>
          <p:nvPr/>
        </p:nvSpPr>
        <p:spPr>
          <a:xfrm>
            <a:off x="4844901" y="1589567"/>
            <a:ext cx="3886200" cy="1001233"/>
          </a:xfrm>
          <a:prstGeom prst="rect">
            <a:avLst/>
          </a:prstGeom>
          <a:solidFill>
            <a:schemeClr val="accent4"/>
          </a:solidFill>
        </p:spPr>
        <p:txBody>
          <a:bodyPr vert="horz">
            <a:noAutofit/>
          </a:bodyPr>
          <a:lstStyle/>
          <a:p>
            <a:pPr marL="320040" lvl="0" indent="-320040" algn="ctr" defTabSz="914400">
              <a:spcBef>
                <a:spcPts val="700"/>
              </a:spcBef>
              <a:buClr>
                <a:schemeClr val="accent2"/>
              </a:buClr>
              <a:buSzPct val="60000"/>
              <a:defRPr/>
            </a:pPr>
            <a:r>
              <a:rPr lang="en-US" sz="2800" b="1" dirty="0" smtClean="0">
                <a:solidFill>
                  <a:srgbClr val="FFFFFF"/>
                </a:solidFill>
              </a:rPr>
              <a:t>Facilities </a:t>
            </a:r>
            <a:r>
              <a:rPr lang="en-US" sz="2800" b="1" dirty="0" smtClean="0">
                <a:solidFill>
                  <a:srgbClr val="FFFFFF"/>
                </a:solidFill>
              </a:rPr>
              <a:t>to contain the revival</a:t>
            </a:r>
            <a:endParaRPr kumimoji="0" lang="en-US" sz="2800" b="0" i="0" u="none" strike="noStrike" kern="1200" cap="none" spc="0" normalizeH="0" baseline="0" noProof="0" dirty="0">
              <a:ln>
                <a:noFill/>
              </a:ln>
              <a:solidFill>
                <a:srgbClr val="FFFFFF"/>
              </a:solidFill>
              <a:effectLst/>
              <a:uLnTx/>
              <a:uFillTx/>
              <a:latin typeface="+mn-lt"/>
              <a:ea typeface="+mn-ea"/>
              <a:cs typeface="+mn-cs"/>
            </a:endParaRPr>
          </a:p>
        </p:txBody>
      </p:sp>
      <p:sp>
        <p:nvSpPr>
          <p:cNvPr id="9" name="TextBox 8"/>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Two: Where Should Churches Be Planted?</a:t>
            </a:r>
            <a:endParaRPr lang="en-US" dirty="0">
              <a:solidFill>
                <a:schemeClr val="tx2"/>
              </a:solidFill>
            </a:endParaRPr>
          </a:p>
        </p:txBody>
      </p:sp>
      <p:sp>
        <p:nvSpPr>
          <p:cNvPr id="17" name="Content Placeholder 3"/>
          <p:cNvSpPr>
            <a:spLocks noGrp="1"/>
          </p:cNvSpPr>
          <p:nvPr>
            <p:ph sz="quarter" idx="2"/>
          </p:nvPr>
        </p:nvSpPr>
        <p:spPr>
          <a:xfrm>
            <a:off x="4876799" y="2590800"/>
            <a:ext cx="3886200" cy="838200"/>
          </a:xfrm>
        </p:spPr>
        <p:txBody>
          <a:bodyPr>
            <a:noAutofit/>
          </a:bodyPr>
          <a:lstStyle/>
          <a:p>
            <a:r>
              <a:rPr lang="en-US" sz="2800" dirty="0" smtClean="0"/>
              <a:t>Rented or purchased?</a:t>
            </a:r>
            <a:endParaRPr lang="en-US" sz="2800" dirty="0"/>
          </a:p>
        </p:txBody>
      </p:sp>
      <p:sp>
        <p:nvSpPr>
          <p:cNvPr id="19" name="Content Placeholder 2"/>
          <p:cNvSpPr txBox="1">
            <a:spLocks/>
          </p:cNvSpPr>
          <p:nvPr/>
        </p:nvSpPr>
        <p:spPr>
          <a:xfrm>
            <a:off x="4876799" y="3124200"/>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support from the national </a:t>
            </a:r>
            <a:r>
              <a:rPr lang="en-US" sz="2800" dirty="0" smtClean="0"/>
              <a:t>work?</a:t>
            </a:r>
            <a:endParaRPr lang="en-US" sz="2800" dirty="0" smtClean="0"/>
          </a:p>
        </p:txBody>
      </p:sp>
      <p:sp>
        <p:nvSpPr>
          <p:cNvPr id="12" name="Content Placeholder 2"/>
          <p:cNvSpPr txBox="1">
            <a:spLocks/>
          </p:cNvSpPr>
          <p:nvPr/>
        </p:nvSpPr>
        <p:spPr>
          <a:xfrm>
            <a:off x="4876800" y="4027967"/>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Ties </a:t>
            </a:r>
            <a:r>
              <a:rPr lang="en-US" sz="2800" dirty="0" smtClean="0"/>
              <a:t>that bind together the local assembly with the national </a:t>
            </a:r>
            <a:r>
              <a:rPr lang="en-US" sz="2800" dirty="0" smtClean="0"/>
              <a:t>work</a:t>
            </a:r>
            <a:endParaRPr lang="en-US" sz="2800" dirty="0" smtClean="0"/>
          </a:p>
        </p:txBody>
      </p:sp>
      <p:sp>
        <p:nvSpPr>
          <p:cNvPr id="13" name="Content Placeholder 2"/>
          <p:cNvSpPr txBox="1">
            <a:spLocks/>
          </p:cNvSpPr>
          <p:nvPr/>
        </p:nvSpPr>
        <p:spPr>
          <a:xfrm>
            <a:off x="4876800" y="5334000"/>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Responsibilities of </a:t>
            </a:r>
            <a:r>
              <a:rPr lang="en-US" sz="2800" dirty="0" smtClean="0"/>
              <a:t>“affiliation” on the part of the</a:t>
            </a:r>
            <a:r>
              <a:rPr lang="en-US" sz="2800" dirty="0" smtClean="0"/>
              <a:t> leaders</a:t>
            </a:r>
            <a:endParaRPr lang="en-US" sz="2800" dirty="0" smtClean="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animBg="1"/>
      <p:bldP spid="8" grpId="0" animBg="1"/>
      <p:bldP spid="17" grpId="0" build="p"/>
      <p:bldP spid="19" grpId="0"/>
      <p:bldP spid="12" grpId="0"/>
      <p:bldP spid="13" grpId="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Plan (Factors involved)</a:t>
            </a:r>
            <a:endParaRPr lang="en-US" dirty="0"/>
          </a:p>
        </p:txBody>
      </p:sp>
      <p:sp>
        <p:nvSpPr>
          <p:cNvPr id="4" name="Content Placeholder 3"/>
          <p:cNvSpPr>
            <a:spLocks noGrp="1"/>
          </p:cNvSpPr>
          <p:nvPr>
            <p:ph sz="quarter" idx="2"/>
          </p:nvPr>
        </p:nvSpPr>
        <p:spPr>
          <a:xfrm>
            <a:off x="609600" y="2590800"/>
            <a:ext cx="3886200" cy="838200"/>
          </a:xfrm>
        </p:spPr>
        <p:txBody>
          <a:bodyPr>
            <a:noAutofit/>
          </a:bodyPr>
          <a:lstStyle/>
          <a:p>
            <a:r>
              <a:rPr lang="en-US" sz="2800" dirty="0" smtClean="0"/>
              <a:t>P</a:t>
            </a:r>
            <a:r>
              <a:rPr lang="en-US" sz="2800" dirty="0" smtClean="0"/>
              <a:t>astor should </a:t>
            </a:r>
            <a:r>
              <a:rPr lang="en-US" sz="2800" dirty="0" smtClean="0"/>
              <a:t>be</a:t>
            </a:r>
            <a:r>
              <a:rPr lang="en-US" sz="2800" dirty="0" smtClean="0"/>
              <a:t> in touch </a:t>
            </a:r>
            <a:r>
              <a:rPr lang="en-US" sz="2800" dirty="0" smtClean="0"/>
              <a:t>with an overseer </a:t>
            </a:r>
            <a:r>
              <a:rPr lang="en-US" sz="2800" dirty="0" smtClean="0"/>
              <a:t>on </a:t>
            </a:r>
            <a:r>
              <a:rPr lang="en-US" sz="2800" dirty="0" smtClean="0"/>
              <a:t>a local or regional level</a:t>
            </a:r>
            <a:endParaRPr lang="en-US" sz="28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3962401" cy="1001233"/>
          </a:xfrm>
          <a:prstGeom prst="rect">
            <a:avLst/>
          </a:prstGeom>
          <a:solidFill>
            <a:srgbClr val="DD8047"/>
          </a:solidFill>
        </p:spPr>
        <p:txBody>
          <a:bodyPr vert="horz">
            <a:noAutofit/>
          </a:bodyPr>
          <a:lstStyle/>
          <a:p>
            <a:pPr marL="320040" lvl="0" indent="-320040" algn="ctr" defTabSz="914400">
              <a:spcBef>
                <a:spcPts val="700"/>
              </a:spcBef>
              <a:buClr>
                <a:schemeClr val="accent2"/>
              </a:buClr>
              <a:buSzPct val="60000"/>
            </a:pPr>
            <a:r>
              <a:rPr lang="en-US" sz="2800" b="1" dirty="0" smtClean="0">
                <a:solidFill>
                  <a:srgbClr val="FFFFFF"/>
                </a:solidFill>
              </a:rPr>
              <a:t>Administration of the new </a:t>
            </a:r>
            <a:r>
              <a:rPr lang="en-US" sz="2800" b="1" dirty="0" smtClean="0">
                <a:solidFill>
                  <a:srgbClr val="FFFFFF"/>
                </a:solidFill>
              </a:rPr>
              <a:t>work</a:t>
            </a:r>
            <a:endParaRPr lang="en-US" sz="2800" b="1" dirty="0" smtClean="0">
              <a:solidFill>
                <a:srgbClr val="FFFFFF"/>
              </a:solidFill>
            </a:endParaRPr>
          </a:p>
        </p:txBody>
      </p:sp>
      <p:sp>
        <p:nvSpPr>
          <p:cNvPr id="9" name="TextBox 8"/>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Two: Where Should Churches Be Planted?</a:t>
            </a:r>
            <a:endParaRPr lang="en-US" dirty="0">
              <a:solidFill>
                <a:schemeClr val="tx2"/>
              </a:solidFill>
            </a:endParaRPr>
          </a:p>
        </p:txBody>
      </p:sp>
      <p:sp>
        <p:nvSpPr>
          <p:cNvPr id="16" name="Content Placeholder 2"/>
          <p:cNvSpPr txBox="1">
            <a:spLocks/>
          </p:cNvSpPr>
          <p:nvPr/>
        </p:nvSpPr>
        <p:spPr>
          <a:xfrm>
            <a:off x="609600" y="4267200"/>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It is very important for the converts of a new work to sense that they are now part of something “big.”</a:t>
            </a:r>
            <a:endParaRPr lang="en-US" sz="2800" dirty="0" smtClean="0">
              <a:solidFill>
                <a:schemeClr val="accent2"/>
              </a:solidFill>
            </a:endParaRPr>
          </a:p>
        </p:txBody>
      </p:sp>
      <p:sp>
        <p:nvSpPr>
          <p:cNvPr id="17" name="Content Placeholder 3"/>
          <p:cNvSpPr>
            <a:spLocks noGrp="1"/>
          </p:cNvSpPr>
          <p:nvPr>
            <p:ph sz="quarter" idx="2"/>
          </p:nvPr>
        </p:nvSpPr>
        <p:spPr>
          <a:xfrm>
            <a:off x="4876799" y="2590800"/>
            <a:ext cx="3886200" cy="838200"/>
          </a:xfrm>
        </p:spPr>
        <p:txBody>
          <a:bodyPr>
            <a:noAutofit/>
          </a:bodyPr>
          <a:lstStyle/>
          <a:p>
            <a:r>
              <a:rPr lang="en-US" sz="2800" dirty="0" smtClean="0"/>
              <a:t>Go </a:t>
            </a:r>
            <a:r>
              <a:rPr lang="en-US" sz="2800" dirty="0" smtClean="0"/>
              <a:t>to district, regional, and national meetings</a:t>
            </a:r>
            <a:endParaRPr lang="en-US" sz="2800" dirty="0"/>
          </a:p>
        </p:txBody>
      </p:sp>
      <p:sp>
        <p:nvSpPr>
          <p:cNvPr id="19" name="Content Placeholder 2"/>
          <p:cNvSpPr txBox="1">
            <a:spLocks/>
          </p:cNvSpPr>
          <p:nvPr/>
        </p:nvSpPr>
        <p:spPr>
          <a:xfrm>
            <a:off x="4876799" y="4267200"/>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Have </a:t>
            </a:r>
            <a:r>
              <a:rPr lang="en-US" sz="2800" dirty="0" smtClean="0"/>
              <a:t>frequent visits and teaching/preaching by national leaders and </a:t>
            </a:r>
            <a:r>
              <a:rPr lang="en-US" sz="2800" dirty="0" smtClean="0"/>
              <a:t>missionaries</a:t>
            </a:r>
            <a:endParaRPr lang="en-US" sz="2800" dirty="0" smtClean="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animBg="1"/>
      <p:bldP spid="16" grpId="0"/>
      <p:bldP spid="17" grpId="0" build="p"/>
      <p:bldP spid="19"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Plan (Factors involved)</a:t>
            </a:r>
            <a:endParaRPr lang="en-US" dirty="0"/>
          </a:p>
        </p:txBody>
      </p:sp>
      <p:sp>
        <p:nvSpPr>
          <p:cNvPr id="4" name="Content Placeholder 3"/>
          <p:cNvSpPr>
            <a:spLocks noGrp="1"/>
          </p:cNvSpPr>
          <p:nvPr>
            <p:ph sz="quarter" idx="2"/>
          </p:nvPr>
        </p:nvSpPr>
        <p:spPr>
          <a:xfrm>
            <a:off x="609600" y="2590800"/>
            <a:ext cx="3886200" cy="838200"/>
          </a:xfrm>
        </p:spPr>
        <p:txBody>
          <a:bodyPr>
            <a:noAutofit/>
          </a:bodyPr>
          <a:lstStyle/>
          <a:p>
            <a:r>
              <a:rPr lang="en-US" sz="2800" dirty="0" smtClean="0"/>
              <a:t>never </a:t>
            </a:r>
            <a:r>
              <a:rPr lang="en-US" sz="2800" dirty="0" smtClean="0"/>
              <a:t>allow </a:t>
            </a:r>
            <a:r>
              <a:rPr lang="en-US" sz="2800" dirty="0" smtClean="0"/>
              <a:t>the new, local congregation to feel separated from the mother, especially during its infancy</a:t>
            </a:r>
            <a:endParaRPr lang="en-US" sz="28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3962401" cy="1001233"/>
          </a:xfrm>
          <a:prstGeom prst="rect">
            <a:avLst/>
          </a:prstGeom>
          <a:solidFill>
            <a:srgbClr val="DD8047"/>
          </a:solidFill>
        </p:spPr>
        <p:txBody>
          <a:bodyPr vert="horz">
            <a:noAutofit/>
          </a:bodyPr>
          <a:lstStyle/>
          <a:p>
            <a:pPr marL="320040" lvl="0" indent="-320040" algn="ctr" defTabSz="914400">
              <a:spcBef>
                <a:spcPts val="700"/>
              </a:spcBef>
              <a:buClr>
                <a:schemeClr val="accent2"/>
              </a:buClr>
              <a:buSzPct val="60000"/>
            </a:pPr>
            <a:r>
              <a:rPr lang="en-US" sz="2800" b="1" dirty="0" smtClean="0">
                <a:solidFill>
                  <a:srgbClr val="FFFFFF"/>
                </a:solidFill>
              </a:rPr>
              <a:t>Future support of the work</a:t>
            </a:r>
            <a:endParaRPr lang="en-US" sz="2800" b="1" dirty="0" smtClean="0">
              <a:solidFill>
                <a:srgbClr val="FFFFFF"/>
              </a:solidFill>
            </a:endParaRPr>
          </a:p>
        </p:txBody>
      </p:sp>
      <p:sp>
        <p:nvSpPr>
          <p:cNvPr id="8" name="Content Placeholder 3"/>
          <p:cNvSpPr txBox="1">
            <a:spLocks/>
          </p:cNvSpPr>
          <p:nvPr/>
        </p:nvSpPr>
        <p:spPr>
          <a:xfrm>
            <a:off x="4844901" y="1589567"/>
            <a:ext cx="3886200" cy="1001233"/>
          </a:xfrm>
          <a:prstGeom prst="rect">
            <a:avLst/>
          </a:prstGeom>
          <a:solidFill>
            <a:schemeClr val="accent4"/>
          </a:solidFill>
        </p:spPr>
        <p:txBody>
          <a:bodyPr vert="horz">
            <a:noAutofit/>
          </a:bodyPr>
          <a:lstStyle/>
          <a:p>
            <a:pPr marL="320040" lvl="0" indent="-320040" algn="ctr" defTabSz="914400">
              <a:spcBef>
                <a:spcPts val="700"/>
              </a:spcBef>
              <a:buClr>
                <a:schemeClr val="accent2"/>
              </a:buClr>
              <a:buSzPct val="60000"/>
              <a:defRPr/>
            </a:pPr>
            <a:r>
              <a:rPr lang="en-US" sz="2800" b="1" dirty="0" smtClean="0">
                <a:solidFill>
                  <a:srgbClr val="FFFFFF"/>
                </a:solidFill>
              </a:rPr>
              <a:t>How will the Church spread</a:t>
            </a:r>
            <a:r>
              <a:rPr lang="en-US" sz="2800" b="1" dirty="0" smtClean="0">
                <a:solidFill>
                  <a:srgbClr val="FFFFFF"/>
                </a:solidFill>
              </a:rPr>
              <a:t>?</a:t>
            </a:r>
            <a:endParaRPr kumimoji="0" lang="en-US" sz="2800" b="0" i="0" u="none" strike="noStrike" kern="1200" cap="none" spc="0" normalizeH="0" baseline="0" noProof="0" dirty="0">
              <a:ln>
                <a:noFill/>
              </a:ln>
              <a:solidFill>
                <a:srgbClr val="FFFFFF"/>
              </a:solidFill>
              <a:effectLst/>
              <a:uLnTx/>
              <a:uFillTx/>
              <a:latin typeface="+mn-lt"/>
              <a:ea typeface="+mn-ea"/>
              <a:cs typeface="+mn-cs"/>
            </a:endParaRPr>
          </a:p>
        </p:txBody>
      </p:sp>
      <p:sp>
        <p:nvSpPr>
          <p:cNvPr id="9" name="TextBox 8"/>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Two: Where Should Churches Be Planted?</a:t>
            </a:r>
            <a:endParaRPr lang="en-US" dirty="0">
              <a:solidFill>
                <a:schemeClr val="tx2"/>
              </a:solidFill>
            </a:endParaRPr>
          </a:p>
        </p:txBody>
      </p:sp>
      <p:sp>
        <p:nvSpPr>
          <p:cNvPr id="16" name="Content Placeholder 2"/>
          <p:cNvSpPr txBox="1">
            <a:spLocks/>
          </p:cNvSpPr>
          <p:nvPr/>
        </p:nvSpPr>
        <p:spPr>
          <a:xfrm>
            <a:off x="609600" y="4724400"/>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It </a:t>
            </a:r>
            <a:r>
              <a:rPr lang="en-US" sz="2800" dirty="0" smtClean="0"/>
              <a:t>is critically important that the “parent” nurtures</a:t>
            </a:r>
            <a:r>
              <a:rPr lang="en-US" sz="2800" dirty="0" smtClean="0"/>
              <a:t>, </a:t>
            </a:r>
            <a:r>
              <a:rPr lang="en-US" sz="2800" dirty="0" smtClean="0"/>
              <a:t>supervises, and loves the </a:t>
            </a:r>
            <a:r>
              <a:rPr lang="en-US" sz="2800" dirty="0" smtClean="0"/>
              <a:t>child</a:t>
            </a:r>
            <a:endParaRPr lang="en-US" sz="2800" dirty="0" smtClean="0">
              <a:solidFill>
                <a:schemeClr val="accent2"/>
              </a:solidFill>
            </a:endParaRPr>
          </a:p>
        </p:txBody>
      </p:sp>
      <p:sp>
        <p:nvSpPr>
          <p:cNvPr id="17" name="Content Placeholder 3"/>
          <p:cNvSpPr>
            <a:spLocks noGrp="1"/>
          </p:cNvSpPr>
          <p:nvPr>
            <p:ph sz="quarter" idx="2"/>
          </p:nvPr>
        </p:nvSpPr>
        <p:spPr>
          <a:xfrm>
            <a:off x="4876799" y="2590800"/>
            <a:ext cx="3886200" cy="838200"/>
          </a:xfrm>
        </p:spPr>
        <p:txBody>
          <a:bodyPr>
            <a:noAutofit/>
          </a:bodyPr>
          <a:lstStyle/>
          <a:p>
            <a:r>
              <a:rPr lang="en-US" sz="2800" dirty="0" smtClean="0"/>
              <a:t>What</a:t>
            </a:r>
            <a:r>
              <a:rPr lang="en-US" sz="2800" dirty="0" smtClean="0"/>
              <a:t> are the </a:t>
            </a:r>
            <a:r>
              <a:rPr lang="en-US" sz="2800" dirty="0" smtClean="0"/>
              <a:t>next</a:t>
            </a:r>
            <a:r>
              <a:rPr lang="en-US" sz="2800" dirty="0" smtClean="0"/>
              <a:t> steps </a:t>
            </a:r>
            <a:r>
              <a:rPr lang="en-US" sz="2800" dirty="0" smtClean="0"/>
              <a:t>in the growth development of the church?</a:t>
            </a:r>
            <a:endParaRPr lang="en-US" sz="2800" dirty="0"/>
          </a:p>
        </p:txBody>
      </p:sp>
      <p:sp>
        <p:nvSpPr>
          <p:cNvPr id="19" name="Content Placeholder 2"/>
          <p:cNvSpPr txBox="1">
            <a:spLocks/>
          </p:cNvSpPr>
          <p:nvPr/>
        </p:nvSpPr>
        <p:spPr>
          <a:xfrm>
            <a:off x="4876799" y="4332767"/>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Where are the doors opening for future works?</a:t>
            </a:r>
            <a:endParaRPr lang="en-US" sz="2800" dirty="0" smtClean="0"/>
          </a:p>
        </p:txBody>
      </p:sp>
      <p:sp>
        <p:nvSpPr>
          <p:cNvPr id="12" name="Content Placeholder 2"/>
          <p:cNvSpPr txBox="1">
            <a:spLocks/>
          </p:cNvSpPr>
          <p:nvPr/>
        </p:nvSpPr>
        <p:spPr>
          <a:xfrm>
            <a:off x="4876800" y="5551967"/>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What is the potential of each new opening?</a:t>
            </a:r>
            <a:endParaRPr lang="en-US" sz="2800" dirty="0" smtClean="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animBg="1"/>
      <p:bldP spid="8" grpId="0" animBg="1"/>
      <p:bldP spid="16" grpId="0"/>
      <p:bldP spid="17" grpId="0" build="p"/>
      <p:bldP spid="19" grpId="0"/>
      <p:bldP spid="12"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Plan (Factors involved)</a:t>
            </a:r>
            <a:endParaRPr lang="en-US" dirty="0"/>
          </a:p>
        </p:txBody>
      </p:sp>
      <p:sp>
        <p:nvSpPr>
          <p:cNvPr id="4" name="Content Placeholder 3"/>
          <p:cNvSpPr>
            <a:spLocks noGrp="1"/>
          </p:cNvSpPr>
          <p:nvPr>
            <p:ph sz="quarter" idx="2"/>
          </p:nvPr>
        </p:nvSpPr>
        <p:spPr>
          <a:xfrm>
            <a:off x="609600" y="2590800"/>
            <a:ext cx="3886200" cy="838200"/>
          </a:xfrm>
        </p:spPr>
        <p:txBody>
          <a:bodyPr>
            <a:noAutofit/>
          </a:bodyPr>
          <a:lstStyle/>
          <a:p>
            <a:r>
              <a:rPr lang="en-US" sz="2800" dirty="0" smtClean="0"/>
              <a:t>What needs to be done NOW?</a:t>
            </a:r>
            <a:endParaRPr lang="en-US" sz="28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3962401" cy="1001233"/>
          </a:xfrm>
          <a:prstGeom prst="rect">
            <a:avLst/>
          </a:prstGeom>
          <a:solidFill>
            <a:srgbClr val="DD8047"/>
          </a:solidFill>
        </p:spPr>
        <p:txBody>
          <a:bodyPr vert="horz">
            <a:noAutofit/>
          </a:bodyPr>
          <a:lstStyle/>
          <a:p>
            <a:pPr marL="320040" lvl="0" indent="-320040" algn="ctr" defTabSz="914400">
              <a:spcBef>
                <a:spcPts val="700"/>
              </a:spcBef>
              <a:buClr>
                <a:schemeClr val="accent2"/>
              </a:buClr>
              <a:buSzPct val="60000"/>
            </a:pPr>
            <a:r>
              <a:rPr lang="en-US" sz="2800" b="1" dirty="0" smtClean="0">
                <a:solidFill>
                  <a:srgbClr val="FFFFFF"/>
                </a:solidFill>
              </a:rPr>
              <a:t>Prioritizing </a:t>
            </a:r>
            <a:r>
              <a:rPr lang="en-US" sz="2800" b="1" dirty="0" smtClean="0">
                <a:solidFill>
                  <a:srgbClr val="FFFFFF"/>
                </a:solidFill>
              </a:rPr>
              <a:t>the goals</a:t>
            </a:r>
            <a:endParaRPr lang="en-US" sz="2800" b="1" dirty="0" smtClean="0">
              <a:solidFill>
                <a:srgbClr val="FFFFFF"/>
              </a:solidFill>
            </a:endParaRPr>
          </a:p>
        </p:txBody>
      </p:sp>
      <p:sp>
        <p:nvSpPr>
          <p:cNvPr id="9" name="TextBox 8"/>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Two: Where Should Churches Be Planted?</a:t>
            </a:r>
            <a:endParaRPr lang="en-US" dirty="0">
              <a:solidFill>
                <a:schemeClr val="tx2"/>
              </a:solidFill>
            </a:endParaRPr>
          </a:p>
        </p:txBody>
      </p:sp>
      <p:sp>
        <p:nvSpPr>
          <p:cNvPr id="16" name="Content Placeholder 2"/>
          <p:cNvSpPr txBox="1">
            <a:spLocks/>
          </p:cNvSpPr>
          <p:nvPr/>
        </p:nvSpPr>
        <p:spPr>
          <a:xfrm>
            <a:off x="609600" y="3505200"/>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Make </a:t>
            </a:r>
            <a:r>
              <a:rPr lang="en-US" sz="2800" dirty="0" smtClean="0"/>
              <a:t>a list of needs in terms of which have priority is the next step</a:t>
            </a:r>
            <a:endParaRPr lang="en-US" sz="2800" dirty="0" smtClean="0">
              <a:solidFill>
                <a:schemeClr val="accent2"/>
              </a:solidFill>
            </a:endParaRPr>
          </a:p>
        </p:txBody>
      </p:sp>
      <p:sp>
        <p:nvSpPr>
          <p:cNvPr id="13" name="Content Placeholder 2"/>
          <p:cNvSpPr txBox="1">
            <a:spLocks/>
          </p:cNvSpPr>
          <p:nvPr/>
        </p:nvSpPr>
        <p:spPr>
          <a:xfrm>
            <a:off x="609600" y="4800600"/>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Ministries are then implemented as means and manpower become </a:t>
            </a:r>
            <a:r>
              <a:rPr lang="en-US" sz="2800" dirty="0" smtClean="0"/>
              <a:t>available</a:t>
            </a:r>
            <a:endParaRPr lang="en-US" sz="2800" dirty="0" smtClean="0">
              <a:solidFill>
                <a:schemeClr val="accent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animBg="1"/>
      <p:bldP spid="16" grpId="0"/>
      <p:bldP spid="13"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362200" y="1752600"/>
            <a:ext cx="6400800" cy="1219200"/>
          </a:xfrm>
        </p:spPr>
        <p:txBody>
          <a:bodyPr>
            <a:noAutofit/>
          </a:bodyPr>
          <a:lstStyle/>
          <a:p>
            <a:r>
              <a:rPr lang="en-US" sz="3600" dirty="0" smtClean="0"/>
              <a:t>Paul </a:t>
            </a:r>
            <a:r>
              <a:rPr lang="en-US" sz="3600" dirty="0" smtClean="0"/>
              <a:t>was careful concerning being in obedience to the leading of the Spirit, and also careful concerning the best use of his time and work in the spreading of the gospel.</a:t>
            </a:r>
            <a:endParaRPr lang="en-US" sz="3600" dirty="0" smtClean="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9" name="Rectangle 8"/>
          <p:cNvSpPr/>
          <p:nvPr/>
        </p:nvSpPr>
        <p:spPr>
          <a:xfrm>
            <a:off x="609600" y="1752600"/>
            <a:ext cx="1600200" cy="4343400"/>
          </a:xfrm>
          <a:prstGeom prst="rect">
            <a:avLst/>
          </a:prstGeom>
          <a:solidFill>
            <a:srgbClr val="DD804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2"/>
              </a:solidFill>
            </a:endParaRPr>
          </a:p>
        </p:txBody>
      </p:sp>
      <p:sp>
        <p:nvSpPr>
          <p:cNvPr id="10" name="Title 1"/>
          <p:cNvSpPr>
            <a:spLocks noGrp="1"/>
          </p:cNvSpPr>
          <p:nvPr>
            <p:ph type="title"/>
          </p:nvPr>
        </p:nvSpPr>
        <p:spPr>
          <a:xfrm>
            <a:off x="533400" y="273050"/>
            <a:ext cx="8153400" cy="869950"/>
          </a:xfrm>
        </p:spPr>
        <p:txBody>
          <a:bodyPr>
            <a:noAutofit/>
          </a:bodyPr>
          <a:lstStyle/>
          <a:p>
            <a:r>
              <a:rPr lang="en-US" sz="6000" dirty="0" smtClean="0"/>
              <a:t>The Pauline Perspective</a:t>
            </a:r>
            <a:endParaRPr lang="en-US" sz="6000" dirty="0"/>
          </a:p>
        </p:txBody>
      </p:sp>
      <p:sp>
        <p:nvSpPr>
          <p:cNvPr id="12" name="TextBox 11"/>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Two: Where Should Churches Be Planted?</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362200" y="1752600"/>
            <a:ext cx="6400800" cy="1219200"/>
          </a:xfrm>
        </p:spPr>
        <p:txBody>
          <a:bodyPr>
            <a:noAutofit/>
          </a:bodyPr>
          <a:lstStyle/>
          <a:p>
            <a:r>
              <a:rPr lang="en-US" sz="4000" dirty="0" smtClean="0"/>
              <a:t>Paul was </a:t>
            </a:r>
            <a:r>
              <a:rPr lang="en-US" sz="4000" dirty="0" smtClean="0"/>
              <a:t>mindful that key leaders were necessary in the development of the early church, and was also particular about where new works should be opened.</a:t>
            </a:r>
            <a:endParaRPr lang="en-US" sz="4000" dirty="0" smtClean="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9" name="Rectangle 8"/>
          <p:cNvSpPr/>
          <p:nvPr/>
        </p:nvSpPr>
        <p:spPr>
          <a:xfrm>
            <a:off x="609600" y="1752600"/>
            <a:ext cx="1600200" cy="4343400"/>
          </a:xfrm>
          <a:prstGeom prst="rect">
            <a:avLst/>
          </a:prstGeom>
          <a:solidFill>
            <a:srgbClr val="DD804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2"/>
              </a:solidFill>
            </a:endParaRPr>
          </a:p>
        </p:txBody>
      </p:sp>
      <p:sp>
        <p:nvSpPr>
          <p:cNvPr id="10" name="Title 1"/>
          <p:cNvSpPr>
            <a:spLocks noGrp="1"/>
          </p:cNvSpPr>
          <p:nvPr>
            <p:ph type="title"/>
          </p:nvPr>
        </p:nvSpPr>
        <p:spPr>
          <a:xfrm>
            <a:off x="533400" y="273050"/>
            <a:ext cx="8153400" cy="869950"/>
          </a:xfrm>
        </p:spPr>
        <p:txBody>
          <a:bodyPr>
            <a:noAutofit/>
          </a:bodyPr>
          <a:lstStyle/>
          <a:p>
            <a:r>
              <a:rPr lang="en-US" sz="6000" dirty="0" smtClean="0"/>
              <a:t>The Pauline Perspective</a:t>
            </a:r>
            <a:endParaRPr lang="en-US" sz="6000" dirty="0"/>
          </a:p>
        </p:txBody>
      </p:sp>
      <p:sp>
        <p:nvSpPr>
          <p:cNvPr id="7" name="TextBox 6"/>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Two: Where Should Churches Be Planted?</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362200" y="1752600"/>
            <a:ext cx="6400800" cy="1219200"/>
          </a:xfrm>
        </p:spPr>
        <p:txBody>
          <a:bodyPr>
            <a:noAutofit/>
          </a:bodyPr>
          <a:lstStyle/>
          <a:p>
            <a:r>
              <a:rPr lang="en-US" sz="4000" dirty="0" smtClean="0"/>
              <a:t>Paul was sensitive enough to the Lord to realize that there would be both key people and key areas in which and through which to focus his efforts of evangelism. </a:t>
            </a:r>
            <a:endParaRPr lang="en-US" sz="4000" dirty="0" smtClean="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9" name="Rectangle 8"/>
          <p:cNvSpPr/>
          <p:nvPr/>
        </p:nvSpPr>
        <p:spPr>
          <a:xfrm>
            <a:off x="609600" y="1752600"/>
            <a:ext cx="1600200" cy="4343400"/>
          </a:xfrm>
          <a:prstGeom prst="rect">
            <a:avLst/>
          </a:prstGeom>
          <a:solidFill>
            <a:srgbClr val="DD804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2"/>
              </a:solidFill>
            </a:endParaRPr>
          </a:p>
        </p:txBody>
      </p:sp>
      <p:sp>
        <p:nvSpPr>
          <p:cNvPr id="10" name="Title 1"/>
          <p:cNvSpPr>
            <a:spLocks noGrp="1"/>
          </p:cNvSpPr>
          <p:nvPr>
            <p:ph type="title"/>
          </p:nvPr>
        </p:nvSpPr>
        <p:spPr>
          <a:xfrm>
            <a:off x="533400" y="273050"/>
            <a:ext cx="8153400" cy="869950"/>
          </a:xfrm>
        </p:spPr>
        <p:txBody>
          <a:bodyPr>
            <a:noAutofit/>
          </a:bodyPr>
          <a:lstStyle/>
          <a:p>
            <a:r>
              <a:rPr lang="en-US" sz="6000" dirty="0" smtClean="0"/>
              <a:t>The Pauline Perspective</a:t>
            </a:r>
            <a:endParaRPr lang="en-US" sz="6000" dirty="0"/>
          </a:p>
        </p:txBody>
      </p:sp>
      <p:sp>
        <p:nvSpPr>
          <p:cNvPr id="7" name="TextBox 6"/>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Two: Where Should Churches Be Planted?</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362200" y="1752600"/>
            <a:ext cx="6400800" cy="1219200"/>
          </a:xfrm>
        </p:spPr>
        <p:txBody>
          <a:bodyPr>
            <a:noAutofit/>
          </a:bodyPr>
          <a:lstStyle/>
          <a:p>
            <a:r>
              <a:rPr lang="en-US" sz="3200" dirty="0" smtClean="0"/>
              <a:t>The </a:t>
            </a:r>
            <a:r>
              <a:rPr lang="en-US" sz="3200" dirty="0" smtClean="0"/>
              <a:t>Lord will certainly lead us in His great work if we will only allow Him to do </a:t>
            </a:r>
            <a:r>
              <a:rPr lang="en-US" sz="3200" dirty="0" smtClean="0"/>
              <a:t>so</a:t>
            </a:r>
            <a:endParaRPr lang="en-US" sz="3200" dirty="0" smtClean="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9" name="Rectangle 8"/>
          <p:cNvSpPr/>
          <p:nvPr/>
        </p:nvSpPr>
        <p:spPr>
          <a:xfrm>
            <a:off x="609600" y="1752600"/>
            <a:ext cx="1600200" cy="4343400"/>
          </a:xfrm>
          <a:prstGeom prst="rect">
            <a:avLst/>
          </a:prstGeom>
          <a:solidFill>
            <a:srgbClr val="DD804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2"/>
              </a:solidFill>
            </a:endParaRPr>
          </a:p>
        </p:txBody>
      </p:sp>
      <p:sp>
        <p:nvSpPr>
          <p:cNvPr id="10" name="Title 1"/>
          <p:cNvSpPr>
            <a:spLocks noGrp="1"/>
          </p:cNvSpPr>
          <p:nvPr>
            <p:ph type="title"/>
          </p:nvPr>
        </p:nvSpPr>
        <p:spPr>
          <a:xfrm>
            <a:off x="533400" y="273050"/>
            <a:ext cx="8153400" cy="869950"/>
          </a:xfrm>
        </p:spPr>
        <p:txBody>
          <a:bodyPr>
            <a:noAutofit/>
          </a:bodyPr>
          <a:lstStyle/>
          <a:p>
            <a:r>
              <a:rPr lang="en-US" sz="6000" dirty="0" smtClean="0"/>
              <a:t>The Pauline Perspective</a:t>
            </a:r>
            <a:endParaRPr lang="en-US" sz="6000" dirty="0"/>
          </a:p>
        </p:txBody>
      </p:sp>
      <p:sp>
        <p:nvSpPr>
          <p:cNvPr id="7" name="Content Placeholder 3"/>
          <p:cNvSpPr txBox="1">
            <a:spLocks/>
          </p:cNvSpPr>
          <p:nvPr/>
        </p:nvSpPr>
        <p:spPr>
          <a:xfrm>
            <a:off x="2362200" y="3200400"/>
            <a:ext cx="6400800" cy="1219200"/>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200" dirty="0" smtClean="0">
                <a:solidFill>
                  <a:schemeClr val="accent1"/>
                </a:solidFill>
              </a:rPr>
              <a:t>“And after he had seen the vision, immediately we endeavored to go into Macedonia, assuredly gathering that the Lord had called us for to preach the gospel unto them.</a:t>
            </a:r>
            <a:r>
              <a:rPr lang="en-US" sz="3200" dirty="0" smtClean="0">
                <a:solidFill>
                  <a:schemeClr val="accent1"/>
                </a:solidFill>
              </a:rPr>
              <a:t>” (Acts 16:10)</a:t>
            </a:r>
            <a:endParaRPr kumimoji="0" lang="en-US" sz="3200" i="0" u="none" strike="noStrike" kern="1200" cap="none" spc="0" normalizeH="0" baseline="0" noProof="0" dirty="0" smtClean="0">
              <a:ln>
                <a:noFill/>
              </a:ln>
              <a:solidFill>
                <a:schemeClr val="accent1"/>
              </a:solidFill>
              <a:effectLst/>
              <a:uLnTx/>
              <a:uFillTx/>
              <a:latin typeface="+mn-lt"/>
              <a:ea typeface="+mn-ea"/>
              <a:cs typeface="+mn-cs"/>
            </a:endParaRPr>
          </a:p>
        </p:txBody>
      </p:sp>
      <p:sp>
        <p:nvSpPr>
          <p:cNvPr id="12" name="TextBox 11"/>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Two: Where Should Churches Be Planted?</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build="p"/>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6375"/>
            <a:ext cx="7620000" cy="1673225"/>
          </a:xfrm>
        </p:spPr>
        <p:txBody>
          <a:bodyPr>
            <a:noAutofit/>
          </a:bodyPr>
          <a:lstStyle/>
          <a:p>
            <a:r>
              <a:rPr lang="en-US" sz="3600" b="1" dirty="0" smtClean="0"/>
              <a:t>“And when they found them not, they drew Jason and certain brethren unto the rulers of the city, crying, These that have turned the world upside down are come hither also;...”</a:t>
            </a:r>
          </a:p>
          <a:p>
            <a:r>
              <a:rPr lang="en-US" sz="3600" b="1" dirty="0" smtClean="0"/>
              <a:t>(Acts 17:6)</a:t>
            </a:r>
            <a:endParaRPr lang="en-US" sz="3600" dirty="0"/>
          </a:p>
        </p:txBody>
      </p:sp>
      <p:sp>
        <p:nvSpPr>
          <p:cNvPr id="3" name="Title 2"/>
          <p:cNvSpPr>
            <a:spLocks noGrp="1"/>
          </p:cNvSpPr>
          <p:nvPr>
            <p:ph type="title"/>
          </p:nvPr>
        </p:nvSpPr>
        <p:spPr/>
        <p:txBody>
          <a:bodyPr>
            <a:normAutofit/>
          </a:bodyPr>
          <a:lstStyle/>
          <a:p>
            <a:r>
              <a:rPr lang="en-US" sz="5400" dirty="0" smtClean="0"/>
              <a:t>KEY VERSES:</a:t>
            </a:r>
            <a:endParaRPr lang="en-US" sz="5400" dirty="0"/>
          </a:p>
        </p:txBody>
      </p:sp>
      <p:sp>
        <p:nvSpPr>
          <p:cNvPr id="4" name="TextBox 3"/>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5" name="TextBox 4"/>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Two: Where Should Churches Be Planted?</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6375"/>
            <a:ext cx="7620000" cy="1673225"/>
          </a:xfrm>
        </p:spPr>
        <p:txBody>
          <a:bodyPr>
            <a:noAutofit/>
          </a:bodyPr>
          <a:lstStyle/>
          <a:p>
            <a:r>
              <a:rPr lang="en-US" sz="3600" b="1" dirty="0" smtClean="0"/>
              <a:t>“And this continued by the space of two years; so that all they which dwelt in Asia heard the word of the Lord Jesus, both Jews and Greeks.”</a:t>
            </a:r>
          </a:p>
          <a:p>
            <a:r>
              <a:rPr lang="en-US" sz="3600" b="1" dirty="0" smtClean="0"/>
              <a:t>(Acts 19:10)</a:t>
            </a:r>
            <a:endParaRPr lang="en-US" sz="3600" dirty="0"/>
          </a:p>
        </p:txBody>
      </p:sp>
      <p:sp>
        <p:nvSpPr>
          <p:cNvPr id="3" name="Title 2"/>
          <p:cNvSpPr>
            <a:spLocks noGrp="1"/>
          </p:cNvSpPr>
          <p:nvPr>
            <p:ph type="title"/>
          </p:nvPr>
        </p:nvSpPr>
        <p:spPr/>
        <p:txBody>
          <a:bodyPr>
            <a:normAutofit/>
          </a:bodyPr>
          <a:lstStyle/>
          <a:p>
            <a:r>
              <a:rPr lang="en-US" sz="5400" dirty="0" smtClean="0"/>
              <a:t>KEY VERSES:</a:t>
            </a:r>
            <a:endParaRPr lang="en-US" sz="5400" dirty="0"/>
          </a:p>
        </p:txBody>
      </p:sp>
      <p:sp>
        <p:nvSpPr>
          <p:cNvPr id="4" name="TextBox 3"/>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5" name="TextBox 4"/>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Two: Where Should Churches Be Planted?</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6375"/>
            <a:ext cx="7620000" cy="1673225"/>
          </a:xfrm>
        </p:spPr>
        <p:txBody>
          <a:bodyPr>
            <a:noAutofit/>
          </a:bodyPr>
          <a:lstStyle/>
          <a:p>
            <a:r>
              <a:rPr lang="en-US" sz="4400" b="1" dirty="0" smtClean="0"/>
              <a:t>“And he said unto them, Go ye into all the world, and preach the gospel to every creature.”</a:t>
            </a:r>
          </a:p>
          <a:p>
            <a:r>
              <a:rPr lang="en-US" sz="4400" b="1" dirty="0" smtClean="0"/>
              <a:t>(Mark 16:15)</a:t>
            </a:r>
            <a:endParaRPr lang="en-US" sz="4400" dirty="0"/>
          </a:p>
        </p:txBody>
      </p:sp>
      <p:sp>
        <p:nvSpPr>
          <p:cNvPr id="3" name="Title 2"/>
          <p:cNvSpPr>
            <a:spLocks noGrp="1"/>
          </p:cNvSpPr>
          <p:nvPr>
            <p:ph type="title"/>
          </p:nvPr>
        </p:nvSpPr>
        <p:spPr/>
        <p:txBody>
          <a:bodyPr>
            <a:normAutofit/>
          </a:bodyPr>
          <a:lstStyle/>
          <a:p>
            <a:r>
              <a:rPr lang="en-US" sz="5400" dirty="0" smtClean="0"/>
              <a:t>KEY VERSES:</a:t>
            </a:r>
            <a:endParaRPr lang="en-US" sz="5400" dirty="0"/>
          </a:p>
        </p:txBody>
      </p:sp>
      <p:sp>
        <p:nvSpPr>
          <p:cNvPr id="4" name="TextBox 3"/>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5" name="TextBox 4"/>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Two: Where Should Churches Be Planted?</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Revival of the Book of Acts</a:t>
            </a:r>
            <a:endParaRPr lang="en-US" dirty="0"/>
          </a:p>
        </p:txBody>
      </p:sp>
      <p:sp>
        <p:nvSpPr>
          <p:cNvPr id="4" name="Content Placeholder 3"/>
          <p:cNvSpPr>
            <a:spLocks noGrp="1"/>
          </p:cNvSpPr>
          <p:nvPr>
            <p:ph sz="quarter" idx="2"/>
          </p:nvPr>
        </p:nvSpPr>
        <p:spPr>
          <a:xfrm>
            <a:off x="4844901" y="1589567"/>
            <a:ext cx="3886200" cy="979967"/>
          </a:xfrm>
        </p:spPr>
        <p:txBody>
          <a:bodyPr>
            <a:noAutofit/>
          </a:bodyPr>
          <a:lstStyle/>
          <a:p>
            <a:r>
              <a:rPr lang="en-US" sz="2800" dirty="0" smtClean="0"/>
              <a:t>The miracles and teachings were the same as Jesus’, but the magnitude was far greater!</a:t>
            </a:r>
            <a:endParaRPr lang="en-US" sz="28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599" y="1589567"/>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The apostles followed Jesus’ command to take the Gospel everywhere</a:t>
            </a:r>
            <a:endParaRPr lang="en-US" sz="2800" b="1" dirty="0" smtClean="0"/>
          </a:p>
        </p:txBody>
      </p:sp>
      <p:sp>
        <p:nvSpPr>
          <p:cNvPr id="8" name="Content Placeholder 3"/>
          <p:cNvSpPr txBox="1">
            <a:spLocks/>
          </p:cNvSpPr>
          <p:nvPr/>
        </p:nvSpPr>
        <p:spPr>
          <a:xfrm>
            <a:off x="4844901" y="3886200"/>
            <a:ext cx="3886200" cy="979967"/>
          </a:xfrm>
          <a:prstGeom prst="rect">
            <a:avLst/>
          </a:prstGeom>
        </p:spPr>
        <p:txBody>
          <a:bodyPr vert="horz">
            <a:noAutofit/>
          </a:bodyPr>
          <a:lstStyle/>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r>
              <a:rPr kumimoji="0" lang="en-US" sz="3600" b="0" i="0" u="none" strike="noStrike" kern="1200" cap="none" spc="0" normalizeH="0" baseline="0" noProof="0" dirty="0" smtClean="0">
                <a:ln>
                  <a:noFill/>
                </a:ln>
                <a:solidFill>
                  <a:schemeClr val="tx1"/>
                </a:solidFill>
                <a:effectLst/>
                <a:uLnTx/>
                <a:uFillTx/>
                <a:latin typeface="+mn-lt"/>
                <a:ea typeface="+mn-ea"/>
                <a:cs typeface="+mn-cs"/>
              </a:rPr>
              <a:t>They went EVERYWHERE and told EVERYBODY!</a:t>
            </a:r>
            <a:endParaRPr kumimoji="0" lang="en-U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Content Placeholder 2"/>
          <p:cNvSpPr txBox="1">
            <a:spLocks/>
          </p:cNvSpPr>
          <p:nvPr/>
        </p:nvSpPr>
        <p:spPr>
          <a:xfrm>
            <a:off x="609600" y="2971800"/>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solidFill>
                  <a:schemeClr val="accent2"/>
                </a:solidFill>
              </a:rPr>
              <a:t> “He that believeth on me, the works that I do shall he do also; and greater works than these shall he do; because I go unto my Father.</a:t>
            </a:r>
            <a:r>
              <a:rPr lang="en-US" sz="2800" dirty="0" smtClean="0">
                <a:solidFill>
                  <a:schemeClr val="accent2"/>
                </a:solidFill>
              </a:rPr>
              <a:t>” (John 14:12) </a:t>
            </a:r>
            <a:endParaRPr lang="en-US" sz="2800" dirty="0" smtClean="0">
              <a:solidFill>
                <a:schemeClr val="accent2"/>
              </a:solidFill>
            </a:endParaRPr>
          </a:p>
        </p:txBody>
      </p:sp>
      <p:sp>
        <p:nvSpPr>
          <p:cNvPr id="9" name="TextBox 8"/>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Two: Where Should Churches Be Planted?</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p:bldP spid="8" grpId="0"/>
      <p:bldP spid="13"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Plan</a:t>
            </a:r>
            <a:endParaRPr lang="en-US" dirty="0"/>
          </a:p>
        </p:txBody>
      </p:sp>
      <p:sp>
        <p:nvSpPr>
          <p:cNvPr id="4" name="Content Placeholder 3"/>
          <p:cNvSpPr>
            <a:spLocks noGrp="1"/>
          </p:cNvSpPr>
          <p:nvPr>
            <p:ph sz="quarter" idx="2"/>
          </p:nvPr>
        </p:nvSpPr>
        <p:spPr>
          <a:xfrm>
            <a:off x="4844901" y="1589567"/>
            <a:ext cx="3886200" cy="979967"/>
          </a:xfrm>
        </p:spPr>
        <p:txBody>
          <a:bodyPr>
            <a:noAutofit/>
          </a:bodyPr>
          <a:lstStyle/>
          <a:p>
            <a:r>
              <a:rPr lang="en-US" sz="3200" dirty="0" smtClean="0"/>
              <a:t>How can one local church go into all of the world?</a:t>
            </a:r>
            <a:endParaRPr lang="en-US" sz="32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599" y="1589567"/>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200" dirty="0" smtClean="0"/>
              <a:t>Paul’s missionary journeys reveal a God-given strategy that can be followed today</a:t>
            </a:r>
            <a:endParaRPr lang="en-US" sz="3200" b="1" dirty="0" smtClean="0"/>
          </a:p>
        </p:txBody>
      </p:sp>
      <p:sp>
        <p:nvSpPr>
          <p:cNvPr id="8" name="Content Placeholder 3"/>
          <p:cNvSpPr txBox="1">
            <a:spLocks/>
          </p:cNvSpPr>
          <p:nvPr/>
        </p:nvSpPr>
        <p:spPr>
          <a:xfrm>
            <a:off x="4844901" y="3200400"/>
            <a:ext cx="3886200" cy="979967"/>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defRPr/>
            </a:pPr>
            <a:r>
              <a:rPr lang="en-US" sz="3200" dirty="0" smtClean="0"/>
              <a:t>How can a large organization like the United Pentecostal Church International reach into the entire world? </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Content Placeholder 2"/>
          <p:cNvSpPr txBox="1">
            <a:spLocks/>
          </p:cNvSpPr>
          <p:nvPr/>
        </p:nvSpPr>
        <p:spPr>
          <a:xfrm>
            <a:off x="609600" y="4180367"/>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3200" dirty="0" smtClean="0">
                <a:solidFill>
                  <a:srgbClr val="DD8047"/>
                </a:solidFill>
              </a:rPr>
              <a:t>“The things which are impossible with men are possible with God.” (Luke 18:27)</a:t>
            </a:r>
            <a:endParaRPr lang="en-US" sz="3200" dirty="0" smtClean="0">
              <a:solidFill>
                <a:srgbClr val="DD8047"/>
              </a:solidFill>
            </a:endParaRPr>
          </a:p>
        </p:txBody>
      </p:sp>
      <p:sp>
        <p:nvSpPr>
          <p:cNvPr id="9" name="TextBox 8"/>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Two: Where Should Churches Be Planted?</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p:bldP spid="8" grpId="0"/>
      <p:bldP spid="13"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Plan (Factors involved)</a:t>
            </a:r>
            <a:endParaRPr lang="en-US" dirty="0"/>
          </a:p>
        </p:txBody>
      </p:sp>
      <p:sp>
        <p:nvSpPr>
          <p:cNvPr id="4" name="Content Placeholder 3"/>
          <p:cNvSpPr>
            <a:spLocks noGrp="1"/>
          </p:cNvSpPr>
          <p:nvPr>
            <p:ph sz="quarter" idx="2"/>
          </p:nvPr>
        </p:nvSpPr>
        <p:spPr>
          <a:xfrm>
            <a:off x="609600" y="2590800"/>
            <a:ext cx="3886200" cy="838200"/>
          </a:xfrm>
        </p:spPr>
        <p:txBody>
          <a:bodyPr>
            <a:noAutofit/>
          </a:bodyPr>
          <a:lstStyle/>
          <a:p>
            <a:r>
              <a:rPr lang="en-US" sz="2800" dirty="0" smtClean="0"/>
              <a:t>Size of area</a:t>
            </a:r>
            <a:endParaRPr lang="en-US" sz="28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3962401" cy="1001233"/>
          </a:xfrm>
          <a:prstGeom prst="rect">
            <a:avLst/>
          </a:prstGeom>
          <a:solidFill>
            <a:srgbClr val="DD8047"/>
          </a:solidFill>
        </p:spPr>
        <p:txBody>
          <a:bodyPr vert="horz">
            <a:noAutofit/>
          </a:bodyPr>
          <a:lstStyle/>
          <a:p>
            <a:pPr marL="320040" lvl="0" indent="-320040" algn="ctr" defTabSz="914400">
              <a:spcBef>
                <a:spcPts val="700"/>
              </a:spcBef>
              <a:buClr>
                <a:schemeClr val="accent2"/>
              </a:buClr>
              <a:buSzPct val="60000"/>
            </a:pPr>
            <a:r>
              <a:rPr lang="en-US" sz="2800" b="1" dirty="0" smtClean="0">
                <a:solidFill>
                  <a:schemeClr val="bg1"/>
                </a:solidFill>
              </a:rPr>
              <a:t>The </a:t>
            </a:r>
            <a:r>
              <a:rPr lang="en-US" sz="2800" b="1" dirty="0" smtClean="0">
                <a:solidFill>
                  <a:schemeClr val="bg1"/>
                </a:solidFill>
              </a:rPr>
              <a:t>geographic size of the area to be </a:t>
            </a:r>
            <a:r>
              <a:rPr lang="en-US" sz="2800" b="1" dirty="0" smtClean="0">
                <a:solidFill>
                  <a:schemeClr val="bg1"/>
                </a:solidFill>
              </a:rPr>
              <a:t>reached</a:t>
            </a:r>
            <a:endParaRPr lang="en-US" sz="2800" b="1" dirty="0" smtClean="0">
              <a:solidFill>
                <a:schemeClr val="bg1"/>
              </a:solidFill>
            </a:endParaRPr>
          </a:p>
        </p:txBody>
      </p:sp>
      <p:sp>
        <p:nvSpPr>
          <p:cNvPr id="8" name="Content Placeholder 3"/>
          <p:cNvSpPr txBox="1">
            <a:spLocks/>
          </p:cNvSpPr>
          <p:nvPr/>
        </p:nvSpPr>
        <p:spPr>
          <a:xfrm>
            <a:off x="4844901" y="1589567"/>
            <a:ext cx="3886200" cy="1001233"/>
          </a:xfrm>
          <a:prstGeom prst="rect">
            <a:avLst/>
          </a:prstGeom>
          <a:solidFill>
            <a:schemeClr val="accent4"/>
          </a:solidFill>
        </p:spPr>
        <p:txBody>
          <a:bodyPr vert="horz">
            <a:noAutofit/>
          </a:bodyPr>
          <a:lstStyle/>
          <a:p>
            <a:pPr marL="320040" lvl="0" indent="-320040" algn="ctr" defTabSz="914400">
              <a:spcBef>
                <a:spcPts val="700"/>
              </a:spcBef>
              <a:buClr>
                <a:schemeClr val="accent2"/>
              </a:buClr>
              <a:buSzPct val="60000"/>
              <a:defRPr/>
            </a:pPr>
            <a:r>
              <a:rPr lang="en-US" sz="2800" b="1" dirty="0" smtClean="0">
                <a:solidFill>
                  <a:schemeClr val="bg1"/>
                </a:solidFill>
              </a:rPr>
              <a:t>Geographically </a:t>
            </a:r>
            <a:r>
              <a:rPr lang="en-US" sz="2800" b="1" dirty="0" smtClean="0">
                <a:solidFill>
                  <a:schemeClr val="bg1"/>
                </a:solidFill>
              </a:rPr>
              <a:t>strategic parts of that area</a:t>
            </a:r>
            <a:endParaRPr kumimoji="0" lang="en-US" sz="2800" b="0" i="0" u="none" strike="noStrike" kern="1200" cap="none" spc="0" normalizeH="0" baseline="0" noProof="0" dirty="0">
              <a:ln>
                <a:noFill/>
              </a:ln>
              <a:solidFill>
                <a:schemeClr val="bg1"/>
              </a:solidFill>
              <a:effectLst/>
              <a:uLnTx/>
              <a:uFillTx/>
              <a:latin typeface="+mn-lt"/>
              <a:ea typeface="+mn-ea"/>
              <a:cs typeface="+mn-cs"/>
            </a:endParaRPr>
          </a:p>
        </p:txBody>
      </p:sp>
      <p:sp>
        <p:nvSpPr>
          <p:cNvPr id="13" name="Content Placeholder 2"/>
          <p:cNvSpPr txBox="1">
            <a:spLocks/>
          </p:cNvSpPr>
          <p:nvPr/>
        </p:nvSpPr>
        <p:spPr>
          <a:xfrm>
            <a:off x="609600" y="3124200"/>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Population </a:t>
            </a:r>
            <a:endParaRPr lang="en-US" sz="2800" dirty="0" smtClean="0"/>
          </a:p>
        </p:txBody>
      </p:sp>
      <p:sp>
        <p:nvSpPr>
          <p:cNvPr id="9" name="TextBox 8"/>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Two: Where Should Churches Be Planted?</a:t>
            </a:r>
            <a:endParaRPr lang="en-US" dirty="0">
              <a:solidFill>
                <a:schemeClr val="tx2"/>
              </a:solidFill>
            </a:endParaRPr>
          </a:p>
        </p:txBody>
      </p:sp>
      <p:sp>
        <p:nvSpPr>
          <p:cNvPr id="14" name="Content Placeholder 2"/>
          <p:cNvSpPr txBox="1">
            <a:spLocks/>
          </p:cNvSpPr>
          <p:nvPr/>
        </p:nvSpPr>
        <p:spPr>
          <a:xfrm>
            <a:off x="609600" y="3646967"/>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Where?</a:t>
            </a:r>
            <a:endParaRPr lang="en-US" sz="2800" dirty="0" smtClean="0"/>
          </a:p>
        </p:txBody>
      </p:sp>
      <p:sp>
        <p:nvSpPr>
          <p:cNvPr id="16" name="Content Placeholder 2"/>
          <p:cNvSpPr txBox="1">
            <a:spLocks/>
          </p:cNvSpPr>
          <p:nvPr/>
        </p:nvSpPr>
        <p:spPr>
          <a:xfrm>
            <a:off x="609600" y="4180367"/>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How many churches?</a:t>
            </a:r>
            <a:endParaRPr lang="en-US" sz="2800" dirty="0" smtClean="0"/>
          </a:p>
        </p:txBody>
      </p:sp>
      <p:sp>
        <p:nvSpPr>
          <p:cNvPr id="17" name="Content Placeholder 3"/>
          <p:cNvSpPr>
            <a:spLocks noGrp="1"/>
          </p:cNvSpPr>
          <p:nvPr>
            <p:ph sz="quarter" idx="2"/>
          </p:nvPr>
        </p:nvSpPr>
        <p:spPr>
          <a:xfrm>
            <a:off x="4876799" y="2590800"/>
            <a:ext cx="3886200" cy="838200"/>
          </a:xfrm>
        </p:spPr>
        <p:txBody>
          <a:bodyPr>
            <a:noAutofit/>
          </a:bodyPr>
          <a:lstStyle/>
          <a:p>
            <a:r>
              <a:rPr lang="en-US" sz="2800" dirty="0" smtClean="0"/>
              <a:t>Large cities or towns</a:t>
            </a:r>
            <a:endParaRPr lang="en-US" sz="2800" dirty="0"/>
          </a:p>
        </p:txBody>
      </p:sp>
      <p:sp>
        <p:nvSpPr>
          <p:cNvPr id="18" name="Content Placeholder 2"/>
          <p:cNvSpPr txBox="1">
            <a:spLocks/>
          </p:cNvSpPr>
          <p:nvPr/>
        </p:nvSpPr>
        <p:spPr>
          <a:xfrm>
            <a:off x="4876799" y="3048000"/>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district or regional centers</a:t>
            </a:r>
            <a:endParaRPr lang="en-US" sz="2800" dirty="0" smtClean="0"/>
          </a:p>
        </p:txBody>
      </p:sp>
      <p:sp>
        <p:nvSpPr>
          <p:cNvPr id="19" name="Content Placeholder 2"/>
          <p:cNvSpPr txBox="1">
            <a:spLocks/>
          </p:cNvSpPr>
          <p:nvPr/>
        </p:nvSpPr>
        <p:spPr>
          <a:xfrm>
            <a:off x="4876799" y="3886200"/>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administrative capital</a:t>
            </a:r>
            <a:endParaRPr lang="en-US" sz="2800" dirty="0" smtClean="0"/>
          </a:p>
        </p:txBody>
      </p:sp>
      <p:sp>
        <p:nvSpPr>
          <p:cNvPr id="20" name="Content Placeholder 2"/>
          <p:cNvSpPr txBox="1">
            <a:spLocks/>
          </p:cNvSpPr>
          <p:nvPr/>
        </p:nvSpPr>
        <p:spPr>
          <a:xfrm>
            <a:off x="4876799" y="4343400"/>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center of higher learning</a:t>
            </a:r>
            <a:endParaRPr lang="en-US" sz="2800" dirty="0" smtClean="0"/>
          </a:p>
        </p:txBody>
      </p:sp>
      <p:sp>
        <p:nvSpPr>
          <p:cNvPr id="21" name="Content Placeholder 2"/>
          <p:cNvSpPr txBox="1">
            <a:spLocks/>
          </p:cNvSpPr>
          <p:nvPr/>
        </p:nvSpPr>
        <p:spPr>
          <a:xfrm>
            <a:off x="4876800" y="5181600"/>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political climate</a:t>
            </a:r>
            <a:endParaRPr lang="en-US" sz="2800" dirty="0" smtClean="0"/>
          </a:p>
        </p:txBody>
      </p:sp>
      <p:sp>
        <p:nvSpPr>
          <p:cNvPr id="22" name="Content Placeholder 2"/>
          <p:cNvSpPr txBox="1">
            <a:spLocks/>
          </p:cNvSpPr>
          <p:nvPr/>
        </p:nvSpPr>
        <p:spPr>
          <a:xfrm>
            <a:off x="4876800" y="5628167"/>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economy</a:t>
            </a:r>
            <a:endParaRPr lang="en-US" sz="2800" dirty="0" smtClean="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animBg="1"/>
      <p:bldP spid="8" grpId="0" animBg="1"/>
      <p:bldP spid="13" grpId="0"/>
      <p:bldP spid="14" grpId="0"/>
      <p:bldP spid="16" grpId="0"/>
      <p:bldP spid="17" grpId="0" build="p"/>
      <p:bldP spid="18" grpId="0"/>
      <p:bldP spid="19" grpId="0"/>
      <p:bldP spid="20" grpId="0"/>
      <p:bldP spid="21" grpId="0"/>
      <p:bldP spid="22" grpId="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Plan (Factors involved)</a:t>
            </a:r>
            <a:endParaRPr lang="en-US" dirty="0"/>
          </a:p>
        </p:txBody>
      </p:sp>
      <p:sp>
        <p:nvSpPr>
          <p:cNvPr id="4" name="Content Placeholder 3"/>
          <p:cNvSpPr>
            <a:spLocks noGrp="1"/>
          </p:cNvSpPr>
          <p:nvPr>
            <p:ph sz="quarter" idx="2"/>
          </p:nvPr>
        </p:nvSpPr>
        <p:spPr>
          <a:xfrm>
            <a:off x="609600" y="2590800"/>
            <a:ext cx="3886200" cy="838200"/>
          </a:xfrm>
        </p:spPr>
        <p:txBody>
          <a:bodyPr>
            <a:noAutofit/>
          </a:bodyPr>
          <a:lstStyle/>
          <a:p>
            <a:r>
              <a:rPr lang="en-US" sz="2800" dirty="0" smtClean="0"/>
              <a:t>Make sure you are willing to continue the work you start</a:t>
            </a:r>
            <a:endParaRPr lang="en-US" sz="28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3962401" cy="1001233"/>
          </a:xfrm>
          <a:prstGeom prst="rect">
            <a:avLst/>
          </a:prstGeom>
          <a:solidFill>
            <a:srgbClr val="DD8047"/>
          </a:solidFill>
        </p:spPr>
        <p:txBody>
          <a:bodyPr vert="horz">
            <a:noAutofit/>
          </a:bodyPr>
          <a:lstStyle/>
          <a:p>
            <a:pPr marL="320040" lvl="0" indent="-320040" algn="ctr" defTabSz="914400">
              <a:spcBef>
                <a:spcPts val="700"/>
              </a:spcBef>
              <a:buClr>
                <a:schemeClr val="accent2"/>
              </a:buClr>
              <a:buSzPct val="60000"/>
            </a:pPr>
            <a:r>
              <a:rPr lang="en-US" sz="2800" b="1" dirty="0" smtClean="0">
                <a:solidFill>
                  <a:srgbClr val="FFFFFF"/>
                </a:solidFill>
              </a:rPr>
              <a:t>Time </a:t>
            </a:r>
            <a:r>
              <a:rPr lang="en-US" sz="2800" b="1" dirty="0" smtClean="0">
                <a:solidFill>
                  <a:srgbClr val="FFFFFF"/>
                </a:solidFill>
              </a:rPr>
              <a:t>investment needed to reach that area</a:t>
            </a:r>
            <a:endParaRPr lang="en-US" sz="2800" b="1" dirty="0" smtClean="0">
              <a:solidFill>
                <a:srgbClr val="FFFFFF"/>
              </a:solidFill>
            </a:endParaRPr>
          </a:p>
        </p:txBody>
      </p:sp>
      <p:sp>
        <p:nvSpPr>
          <p:cNvPr id="8" name="Content Placeholder 3"/>
          <p:cNvSpPr txBox="1">
            <a:spLocks/>
          </p:cNvSpPr>
          <p:nvPr/>
        </p:nvSpPr>
        <p:spPr>
          <a:xfrm>
            <a:off x="4844901" y="1589567"/>
            <a:ext cx="3886200" cy="1001233"/>
          </a:xfrm>
          <a:prstGeom prst="rect">
            <a:avLst/>
          </a:prstGeom>
          <a:solidFill>
            <a:schemeClr val="accent4"/>
          </a:solidFill>
        </p:spPr>
        <p:txBody>
          <a:bodyPr vert="horz">
            <a:noAutofit/>
          </a:bodyPr>
          <a:lstStyle/>
          <a:p>
            <a:pPr marL="320040" lvl="0" indent="-320040" algn="ctr" defTabSz="914400">
              <a:spcBef>
                <a:spcPts val="700"/>
              </a:spcBef>
              <a:buClr>
                <a:schemeClr val="accent2"/>
              </a:buClr>
              <a:buSzPct val="60000"/>
              <a:defRPr/>
            </a:pPr>
            <a:r>
              <a:rPr lang="en-US" sz="2800" b="1" dirty="0" smtClean="0">
                <a:solidFill>
                  <a:schemeClr val="bg1"/>
                </a:solidFill>
              </a:rPr>
              <a:t>Rural or urban focus?</a:t>
            </a:r>
            <a:endParaRPr kumimoji="0" lang="en-US" sz="2800" b="0" i="0" u="none" strike="noStrike" kern="1200" cap="none" spc="0" normalizeH="0" baseline="0" noProof="0" dirty="0">
              <a:ln>
                <a:noFill/>
              </a:ln>
              <a:solidFill>
                <a:schemeClr val="bg1"/>
              </a:solidFill>
              <a:effectLst/>
              <a:uLnTx/>
              <a:uFillTx/>
              <a:latin typeface="+mn-lt"/>
              <a:ea typeface="+mn-ea"/>
              <a:cs typeface="+mn-cs"/>
            </a:endParaRPr>
          </a:p>
        </p:txBody>
      </p:sp>
      <p:sp>
        <p:nvSpPr>
          <p:cNvPr id="9" name="TextBox 8"/>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Two: Where Should Churches Be Planted?</a:t>
            </a:r>
            <a:endParaRPr lang="en-US" dirty="0">
              <a:solidFill>
                <a:schemeClr val="tx2"/>
              </a:solidFill>
            </a:endParaRPr>
          </a:p>
        </p:txBody>
      </p:sp>
      <p:sp>
        <p:nvSpPr>
          <p:cNvPr id="14" name="Content Placeholder 2"/>
          <p:cNvSpPr txBox="1">
            <a:spLocks/>
          </p:cNvSpPr>
          <p:nvPr/>
        </p:nvSpPr>
        <p:spPr>
          <a:xfrm>
            <a:off x="609600" y="3875567"/>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Pastors are needed, not just evangelists!</a:t>
            </a:r>
            <a:endParaRPr lang="en-US" sz="2800" dirty="0" smtClean="0"/>
          </a:p>
        </p:txBody>
      </p:sp>
      <p:sp>
        <p:nvSpPr>
          <p:cNvPr id="16" name="Content Placeholder 2"/>
          <p:cNvSpPr txBox="1">
            <a:spLocks/>
          </p:cNvSpPr>
          <p:nvPr/>
        </p:nvSpPr>
        <p:spPr>
          <a:xfrm>
            <a:off x="609600" y="4724400"/>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solidFill>
                  <a:schemeClr val="accent2"/>
                </a:solidFill>
              </a:rPr>
              <a:t>“...do the work of an evangelist, (and) make full proof of thy ministry.” (2 Timothy 4:5)</a:t>
            </a:r>
            <a:endParaRPr lang="en-US" sz="2800" dirty="0" smtClean="0">
              <a:solidFill>
                <a:schemeClr val="accent2"/>
              </a:solidFill>
            </a:endParaRPr>
          </a:p>
        </p:txBody>
      </p:sp>
      <p:sp>
        <p:nvSpPr>
          <p:cNvPr id="17" name="Content Placeholder 3"/>
          <p:cNvSpPr>
            <a:spLocks noGrp="1"/>
          </p:cNvSpPr>
          <p:nvPr>
            <p:ph sz="quarter" idx="2"/>
          </p:nvPr>
        </p:nvSpPr>
        <p:spPr>
          <a:xfrm>
            <a:off x="4876799" y="2590800"/>
            <a:ext cx="3886200" cy="838200"/>
          </a:xfrm>
        </p:spPr>
        <p:txBody>
          <a:bodyPr>
            <a:noAutofit/>
          </a:bodyPr>
          <a:lstStyle/>
          <a:p>
            <a:r>
              <a:rPr lang="en-US" sz="2800" dirty="0" smtClean="0"/>
              <a:t>What </a:t>
            </a:r>
            <a:r>
              <a:rPr lang="en-US" sz="2800" dirty="0" smtClean="0"/>
              <a:t>kind of personnel that will be needed to meet the </a:t>
            </a:r>
            <a:r>
              <a:rPr lang="en-US" sz="2800" dirty="0" smtClean="0"/>
              <a:t>need?</a:t>
            </a:r>
            <a:endParaRPr lang="en-US" sz="2800" dirty="0"/>
          </a:p>
        </p:txBody>
      </p:sp>
      <p:sp>
        <p:nvSpPr>
          <p:cNvPr id="19" name="Content Placeholder 2"/>
          <p:cNvSpPr txBox="1">
            <a:spLocks/>
          </p:cNvSpPr>
          <p:nvPr/>
        </p:nvSpPr>
        <p:spPr>
          <a:xfrm>
            <a:off x="4876799" y="3886200"/>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Both rural and urban people have different needs and ways; different kinds of ministries are needed</a:t>
            </a:r>
            <a:endParaRPr lang="en-US" sz="2800" dirty="0" smtClean="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animBg="1"/>
      <p:bldP spid="8" grpId="0" animBg="1"/>
      <p:bldP spid="14" grpId="0"/>
      <p:bldP spid="16" grpId="0"/>
      <p:bldP spid="17" grpId="0" build="p"/>
      <p:bldP spid="19"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Plan (Factors involved)</a:t>
            </a:r>
            <a:endParaRPr lang="en-US" dirty="0"/>
          </a:p>
        </p:txBody>
      </p:sp>
      <p:sp>
        <p:nvSpPr>
          <p:cNvPr id="4" name="Content Placeholder 3"/>
          <p:cNvSpPr>
            <a:spLocks noGrp="1"/>
          </p:cNvSpPr>
          <p:nvPr>
            <p:ph sz="quarter" idx="2"/>
          </p:nvPr>
        </p:nvSpPr>
        <p:spPr>
          <a:xfrm>
            <a:off x="609600" y="2590800"/>
            <a:ext cx="3886200" cy="838200"/>
          </a:xfrm>
        </p:spPr>
        <p:txBody>
          <a:bodyPr>
            <a:noAutofit/>
          </a:bodyPr>
          <a:lstStyle/>
          <a:p>
            <a:r>
              <a:rPr lang="en-US" sz="2800" dirty="0" smtClean="0"/>
              <a:t>boundaries of </a:t>
            </a:r>
            <a:r>
              <a:rPr lang="en-US" sz="2800" dirty="0" smtClean="0"/>
              <a:t>responsibility and authority</a:t>
            </a:r>
            <a:endParaRPr lang="en-US" sz="2800" dirty="0"/>
          </a:p>
        </p:txBody>
      </p:sp>
      <p:sp>
        <p:nvSpPr>
          <p:cNvPr id="5" name="TextBox 4"/>
          <p:cNvSpPr txBox="1"/>
          <p:nvPr/>
        </p:nvSpPr>
        <p:spPr>
          <a:xfrm>
            <a:off x="76200" y="6477000"/>
            <a:ext cx="4267200" cy="369332"/>
          </a:xfrm>
          <a:prstGeom prst="rect">
            <a:avLst/>
          </a:prstGeom>
          <a:noFill/>
        </p:spPr>
        <p:txBody>
          <a:bodyPr wrap="square" rtlCol="0" anchor="b">
            <a:spAutoFit/>
          </a:bodyPr>
          <a:lstStyle/>
          <a:p>
            <a:r>
              <a:rPr lang="en-US" dirty="0" smtClean="0">
                <a:solidFill>
                  <a:schemeClr val="tx2"/>
                </a:solidFill>
              </a:rPr>
              <a:t>Global University of Theological Studies</a:t>
            </a:r>
            <a:endParaRPr lang="en-US" dirty="0">
              <a:solidFill>
                <a:schemeClr val="tx2"/>
              </a:solidFill>
            </a:endParaRPr>
          </a:p>
        </p:txBody>
      </p:sp>
      <p:sp>
        <p:nvSpPr>
          <p:cNvPr id="7" name="Content Placeholder 2"/>
          <p:cNvSpPr txBox="1">
            <a:spLocks/>
          </p:cNvSpPr>
          <p:nvPr/>
        </p:nvSpPr>
        <p:spPr>
          <a:xfrm>
            <a:off x="609600" y="1589567"/>
            <a:ext cx="3962401" cy="1001233"/>
          </a:xfrm>
          <a:prstGeom prst="rect">
            <a:avLst/>
          </a:prstGeom>
          <a:solidFill>
            <a:srgbClr val="DD8047"/>
          </a:solidFill>
        </p:spPr>
        <p:txBody>
          <a:bodyPr vert="horz">
            <a:noAutofit/>
          </a:bodyPr>
          <a:lstStyle/>
          <a:p>
            <a:pPr marL="320040" lvl="0" indent="-320040" algn="ctr" defTabSz="914400">
              <a:spcBef>
                <a:spcPts val="700"/>
              </a:spcBef>
              <a:buClr>
                <a:schemeClr val="accent2"/>
              </a:buClr>
              <a:buSzPct val="60000"/>
            </a:pPr>
            <a:r>
              <a:rPr lang="en-US" sz="2800" b="1" dirty="0" smtClean="0">
                <a:solidFill>
                  <a:schemeClr val="bg1"/>
                </a:solidFill>
              </a:rPr>
              <a:t>Job descriptions of key personnel</a:t>
            </a:r>
            <a:r>
              <a:rPr lang="en-US" sz="2800" b="1" dirty="0" smtClean="0">
                <a:solidFill>
                  <a:schemeClr val="bg1"/>
                </a:solidFill>
              </a:rPr>
              <a:t> needed</a:t>
            </a:r>
            <a:endParaRPr lang="en-US" sz="2800" b="1" dirty="0" smtClean="0">
              <a:solidFill>
                <a:schemeClr val="bg1"/>
              </a:solidFill>
            </a:endParaRPr>
          </a:p>
        </p:txBody>
      </p:sp>
      <p:sp>
        <p:nvSpPr>
          <p:cNvPr id="8" name="Content Placeholder 3"/>
          <p:cNvSpPr txBox="1">
            <a:spLocks/>
          </p:cNvSpPr>
          <p:nvPr/>
        </p:nvSpPr>
        <p:spPr>
          <a:xfrm>
            <a:off x="4844901" y="1589567"/>
            <a:ext cx="3886200" cy="1001233"/>
          </a:xfrm>
          <a:prstGeom prst="rect">
            <a:avLst/>
          </a:prstGeom>
          <a:solidFill>
            <a:schemeClr val="accent4"/>
          </a:solidFill>
        </p:spPr>
        <p:txBody>
          <a:bodyPr vert="horz">
            <a:noAutofit/>
          </a:bodyPr>
          <a:lstStyle/>
          <a:p>
            <a:pPr marL="320040" lvl="0" indent="-320040" algn="ctr" defTabSz="914400">
              <a:spcBef>
                <a:spcPts val="700"/>
              </a:spcBef>
              <a:buClr>
                <a:schemeClr val="accent2"/>
              </a:buClr>
              <a:buSzPct val="60000"/>
              <a:defRPr/>
            </a:pPr>
            <a:r>
              <a:rPr lang="en-US" sz="2800" b="1" dirty="0" smtClean="0">
                <a:solidFill>
                  <a:srgbClr val="FFFFFF"/>
                </a:solidFill>
              </a:rPr>
              <a:t>T</a:t>
            </a:r>
            <a:r>
              <a:rPr lang="en-US" sz="2800" b="1" dirty="0" smtClean="0">
                <a:solidFill>
                  <a:srgbClr val="FFFFFF"/>
                </a:solidFill>
              </a:rPr>
              <a:t>rained </a:t>
            </a:r>
            <a:r>
              <a:rPr lang="en-US" sz="2800" b="1" dirty="0" smtClean="0">
                <a:solidFill>
                  <a:srgbClr val="FFFFFF"/>
                </a:solidFill>
              </a:rPr>
              <a:t>manpower that is currently available</a:t>
            </a:r>
            <a:endParaRPr kumimoji="0" lang="en-US" sz="2800" b="0" i="0" u="none" strike="noStrike" kern="1200" cap="none" spc="0" normalizeH="0" baseline="0" noProof="0" dirty="0">
              <a:ln>
                <a:noFill/>
              </a:ln>
              <a:solidFill>
                <a:srgbClr val="FFFFFF"/>
              </a:solidFill>
              <a:effectLst/>
              <a:uLnTx/>
              <a:uFillTx/>
              <a:latin typeface="+mn-lt"/>
              <a:ea typeface="+mn-ea"/>
              <a:cs typeface="+mn-cs"/>
            </a:endParaRPr>
          </a:p>
        </p:txBody>
      </p:sp>
      <p:sp>
        <p:nvSpPr>
          <p:cNvPr id="9" name="TextBox 8"/>
          <p:cNvSpPr txBox="1"/>
          <p:nvPr/>
        </p:nvSpPr>
        <p:spPr>
          <a:xfrm>
            <a:off x="3124200" y="-76200"/>
            <a:ext cx="5867400" cy="369332"/>
          </a:xfrm>
          <a:prstGeom prst="rect">
            <a:avLst/>
          </a:prstGeom>
          <a:noFill/>
        </p:spPr>
        <p:txBody>
          <a:bodyPr wrap="square" rtlCol="0" anchor="t">
            <a:spAutoFit/>
          </a:bodyPr>
          <a:lstStyle/>
          <a:p>
            <a:pPr algn="r"/>
            <a:r>
              <a:rPr lang="en-US" dirty="0" smtClean="0">
                <a:solidFill>
                  <a:schemeClr val="tx2"/>
                </a:solidFill>
              </a:rPr>
              <a:t>Lesson Two: Where Should Churches Be Planted?</a:t>
            </a:r>
            <a:endParaRPr lang="en-US" dirty="0">
              <a:solidFill>
                <a:schemeClr val="tx2"/>
              </a:solidFill>
            </a:endParaRPr>
          </a:p>
        </p:txBody>
      </p:sp>
      <p:sp>
        <p:nvSpPr>
          <p:cNvPr id="14" name="Content Placeholder 2"/>
          <p:cNvSpPr txBox="1">
            <a:spLocks/>
          </p:cNvSpPr>
          <p:nvPr/>
        </p:nvSpPr>
        <p:spPr>
          <a:xfrm>
            <a:off x="609600" y="3875567"/>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Who will be responsible for what?</a:t>
            </a:r>
            <a:endParaRPr lang="en-US" sz="2800" dirty="0" smtClean="0"/>
          </a:p>
        </p:txBody>
      </p:sp>
      <p:sp>
        <p:nvSpPr>
          <p:cNvPr id="16" name="Content Placeholder 2"/>
          <p:cNvSpPr txBox="1">
            <a:spLocks/>
          </p:cNvSpPr>
          <p:nvPr/>
        </p:nvSpPr>
        <p:spPr>
          <a:xfrm>
            <a:off x="609600" y="4724400"/>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Is there a time constraint on these responsibilities?</a:t>
            </a:r>
            <a:endParaRPr lang="en-US" sz="2800" dirty="0" smtClean="0">
              <a:solidFill>
                <a:schemeClr val="accent2"/>
              </a:solidFill>
            </a:endParaRPr>
          </a:p>
        </p:txBody>
      </p:sp>
      <p:sp>
        <p:nvSpPr>
          <p:cNvPr id="17" name="Content Placeholder 3"/>
          <p:cNvSpPr>
            <a:spLocks noGrp="1"/>
          </p:cNvSpPr>
          <p:nvPr>
            <p:ph sz="quarter" idx="2"/>
          </p:nvPr>
        </p:nvSpPr>
        <p:spPr>
          <a:xfrm>
            <a:off x="4876799" y="2590800"/>
            <a:ext cx="3886200" cy="838200"/>
          </a:xfrm>
        </p:spPr>
        <p:txBody>
          <a:bodyPr>
            <a:noAutofit/>
          </a:bodyPr>
          <a:lstStyle/>
          <a:p>
            <a:r>
              <a:rPr lang="en-US" sz="2800" dirty="0" smtClean="0"/>
              <a:t>We </a:t>
            </a:r>
            <a:r>
              <a:rPr lang="en-US" sz="2800" dirty="0" smtClean="0"/>
              <a:t>must appoint someone that is already qualified and trained to accomplish the task</a:t>
            </a:r>
            <a:endParaRPr lang="en-US" sz="2800" dirty="0"/>
          </a:p>
        </p:txBody>
      </p:sp>
      <p:sp>
        <p:nvSpPr>
          <p:cNvPr id="19" name="Content Placeholder 2"/>
          <p:cNvSpPr txBox="1">
            <a:spLocks/>
          </p:cNvSpPr>
          <p:nvPr/>
        </p:nvSpPr>
        <p:spPr>
          <a:xfrm>
            <a:off x="4876799" y="4332767"/>
            <a:ext cx="3962401" cy="1077433"/>
          </a:xfrm>
          <a:prstGeom prst="rect">
            <a:avLst/>
          </a:prstGeom>
        </p:spPr>
        <p:txBody>
          <a:bodyPr vert="horz">
            <a:noAutofit/>
          </a:bodyPr>
          <a:lstStyle/>
          <a:p>
            <a:pPr marL="320040" lvl="0" indent="-320040" defTabSz="914400">
              <a:spcBef>
                <a:spcPts val="700"/>
              </a:spcBef>
              <a:buClr>
                <a:schemeClr val="accent2"/>
              </a:buClr>
              <a:buSzPct val="60000"/>
              <a:buFont typeface="Wingdings"/>
              <a:buChar char=""/>
            </a:pPr>
            <a:r>
              <a:rPr lang="en-US" sz="2800" dirty="0" smtClean="0"/>
              <a:t>Whether trained in a Bible School, at the local church level,</a:t>
            </a:r>
            <a:r>
              <a:rPr lang="en-US" sz="2800" dirty="0" smtClean="0"/>
              <a:t> etc., </a:t>
            </a:r>
            <a:r>
              <a:rPr lang="en-US" sz="2800" dirty="0" smtClean="0"/>
              <a:t>the</a:t>
            </a:r>
            <a:r>
              <a:rPr lang="en-US" sz="2800" dirty="0" smtClean="0"/>
              <a:t> leaders </a:t>
            </a:r>
            <a:r>
              <a:rPr lang="en-US" sz="2800" dirty="0" smtClean="0"/>
              <a:t>must be ready for the task.</a:t>
            </a:r>
            <a:endParaRPr lang="en-US" sz="2800" dirty="0" smtClean="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animBg="1"/>
      <p:bldP spid="8" grpId="0" animBg="1"/>
      <p:bldP spid="14" grpId="0"/>
      <p:bldP spid="16" grpId="0"/>
      <p:bldP spid="17" grpId="0" build="p"/>
      <p:bldP spid="19"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402</TotalTime>
  <Words>1166</Words>
  <Application>Microsoft Macintosh PowerPoint</Application>
  <PresentationFormat>On-screen Show (4:3)</PresentationFormat>
  <Paragraphs>120</Paragraphs>
  <Slides>17</Slides>
  <Notes>0</Notes>
  <HiddenSlides>0</HiddenSlides>
  <MMClips>0</MMClips>
  <ScaleCrop>false</ScaleCrop>
  <HeadingPairs>
    <vt:vector size="4" baseType="variant">
      <vt:variant>
        <vt:lpstr>Design Template</vt:lpstr>
      </vt:variant>
      <vt:variant>
        <vt:i4>1</vt:i4>
      </vt:variant>
      <vt:variant>
        <vt:lpstr>Slide Titles</vt:lpstr>
      </vt:variant>
      <vt:variant>
        <vt:i4>17</vt:i4>
      </vt:variant>
    </vt:vector>
  </HeadingPairs>
  <TitlesOfParts>
    <vt:vector size="18" baseType="lpstr">
      <vt:lpstr>Median</vt:lpstr>
      <vt:lpstr>Church Planting</vt:lpstr>
      <vt:lpstr>KEY VERSES:</vt:lpstr>
      <vt:lpstr>KEY VERSES:</vt:lpstr>
      <vt:lpstr>KEY VERSES:</vt:lpstr>
      <vt:lpstr>The Revival of the Book of Acts</vt:lpstr>
      <vt:lpstr>The Plan</vt:lpstr>
      <vt:lpstr>The Plan (Factors involved)</vt:lpstr>
      <vt:lpstr>The Plan (Factors involved)</vt:lpstr>
      <vt:lpstr>The Plan (Factors involved)</vt:lpstr>
      <vt:lpstr>The Plan (Factors involved)</vt:lpstr>
      <vt:lpstr>The Plan (Factors involved)</vt:lpstr>
      <vt:lpstr>The Plan (Factors involved)</vt:lpstr>
      <vt:lpstr>The Plan (Factors involved)</vt:lpstr>
      <vt:lpstr>The Pauline Perspective</vt:lpstr>
      <vt:lpstr>The Pauline Perspective</vt:lpstr>
      <vt:lpstr>The Pauline Perspective</vt:lpstr>
      <vt:lpstr>The Pauline Perspective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Church Planting</dc:title>
  <dc:creator>Austin</dc:creator>
  <cp:lastModifiedBy>Austin</cp:lastModifiedBy>
  <cp:revision>41</cp:revision>
  <dcterms:created xsi:type="dcterms:W3CDTF">2010-09-29T01:29:47Z</dcterms:created>
  <dcterms:modified xsi:type="dcterms:W3CDTF">2010-09-29T02:59:35Z</dcterms:modified>
</cp:coreProperties>
</file>