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401" r:id="rId4"/>
    <p:sldId id="402" r:id="rId5"/>
    <p:sldId id="399" r:id="rId6"/>
    <p:sldId id="403" r:id="rId7"/>
    <p:sldId id="404" r:id="rId8"/>
    <p:sldId id="289" r:id="rId9"/>
    <p:sldId id="405" r:id="rId10"/>
    <p:sldId id="406" r:id="rId11"/>
    <p:sldId id="407" r:id="rId12"/>
    <p:sldId id="408" r:id="rId13"/>
    <p:sldId id="409" r:id="rId14"/>
    <p:sldId id="410" r:id="rId15"/>
    <p:sldId id="411" r:id="rId16"/>
    <p:sldId id="381" r:id="rId17"/>
    <p:sldId id="412" r:id="rId18"/>
    <p:sldId id="413" r:id="rId19"/>
    <p:sldId id="414" r:id="rId20"/>
    <p:sldId id="415" r:id="rId21"/>
    <p:sldId id="384" r:id="rId22"/>
    <p:sldId id="41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20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 Nine:</a:t>
            </a:r>
            <a:r>
              <a:rPr kumimoji="0" lang="en-US" sz="36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Developing New 		     Leadership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Identifying the </a:t>
            </a:r>
            <a:r>
              <a:rPr lang="en-US" sz="5400" dirty="0" smtClean="0"/>
              <a:t>Need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The pastor will ultimately be responsible for the church’s progress</a:t>
            </a:r>
            <a:endParaRPr lang="en-US" sz="44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5158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>
                <a:solidFill>
                  <a:srgbClr val="DD8047"/>
                </a:solidFill>
              </a:rPr>
              <a:t>If a ministry is failing, it is his duty to identify the need and make sure a leader is properly trained to handle it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Four Main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Sunday Service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25908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Home Fellowship Group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35158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Home Bible Studies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44302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>
                <a:solidFill>
                  <a:srgbClr val="DD8047"/>
                </a:solidFill>
              </a:rPr>
              <a:t>Training to provide leaders for the above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Four Main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00400" y="1513367"/>
            <a:ext cx="30480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 smtClean="0"/>
              <a:t>Sunday Service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0" y="4332767"/>
            <a:ext cx="25146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3600" dirty="0" smtClean="0"/>
              <a:t>	Home Fellowship Group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324600" y="4332767"/>
            <a:ext cx="2438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3600" dirty="0" smtClean="0"/>
              <a:t>  </a:t>
            </a:r>
            <a:r>
              <a:rPr lang="en-US" sz="3600" dirty="0" smtClean="0"/>
              <a:t>Home Bible Studies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2438400" y="2209800"/>
            <a:ext cx="4495800" cy="32004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124200" y="3581400"/>
            <a:ext cx="2819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3600" dirty="0" smtClean="0">
                <a:solidFill>
                  <a:srgbClr val="DD8047"/>
                </a:solidFill>
              </a:rPr>
              <a:t>   Leadership Training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Four Main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The three corners are ways new converts are brought to a knowledge of the Lord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39624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>
                <a:solidFill>
                  <a:srgbClr val="DD8047"/>
                </a:solidFill>
              </a:rPr>
              <a:t>New converts should be introduced to all three corners after the initial introduction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Four Main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133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The center represents training programs that  equip believers with personal ministry skills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35814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>
                <a:solidFill>
                  <a:srgbClr val="DD8047"/>
                </a:solidFill>
              </a:rPr>
              <a:t>Potential leaders are drawn from the three corners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9636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>
                <a:solidFill>
                  <a:srgbClr val="000000"/>
                </a:solidFill>
              </a:rPr>
              <a:t>New leaders are then directed back to one or more corners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Four Main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133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With these four ministries continually active, evangelism and edification will coexist in the church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506433"/>
            <a:ext cx="8382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>
                <a:solidFill>
                  <a:srgbClr val="000000"/>
                </a:solidFill>
              </a:rPr>
              <a:t>We must be properly equipped to meet the call of God!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Content Placeholder 14"/>
          <p:cNvSpPr txBox="1">
            <a:spLocks/>
          </p:cNvSpPr>
          <p:nvPr/>
        </p:nvSpPr>
        <p:spPr>
          <a:xfrm>
            <a:off x="609600" y="15240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800" dirty="0" smtClean="0"/>
              <a:t>	In </a:t>
            </a:r>
            <a:r>
              <a:rPr lang="en-US" sz="2800" dirty="0" smtClean="0"/>
              <a:t>his book, “The Indigenous Church”, Melvin Hodges points out five potential gaps in training programs: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609600" y="25908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Gap between intellectual and spiritual development of a leader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Training “Gaps”</a:t>
            </a:r>
            <a:endParaRPr lang="en-US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Content Placeholder 14"/>
          <p:cNvSpPr txBox="1">
            <a:spLocks/>
          </p:cNvSpPr>
          <p:nvPr/>
        </p:nvSpPr>
        <p:spPr>
          <a:xfrm>
            <a:off x="609600" y="38862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More emphasis placed on mind than spirit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14"/>
          <p:cNvSpPr txBox="1">
            <a:spLocks/>
          </p:cNvSpPr>
          <p:nvPr/>
        </p:nvSpPr>
        <p:spPr>
          <a:xfrm>
            <a:off x="4953000" y="38862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We must fully qualify leaders in teaching AND example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609600" y="16002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Gap between knowledge and practical ministry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Training “Gaps”</a:t>
            </a:r>
            <a:endParaRPr lang="en-US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Content Placeholder 14"/>
          <p:cNvSpPr txBox="1">
            <a:spLocks/>
          </p:cNvSpPr>
          <p:nvPr/>
        </p:nvSpPr>
        <p:spPr>
          <a:xfrm>
            <a:off x="609600" y="28956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Theories will never satisfy </a:t>
            </a:r>
            <a:r>
              <a:rPr lang="en-US" sz="3600" dirty="0" smtClean="0"/>
              <a:t>the member who hungers to be more useful in the hand of God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14"/>
          <p:cNvSpPr txBox="1">
            <a:spLocks/>
          </p:cNvSpPr>
          <p:nvPr/>
        </p:nvSpPr>
        <p:spPr>
          <a:xfrm>
            <a:off x="4953000" y="28956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There must be a direct application of what is learned in training to the ministry intended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609600" y="16002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Gap between the “clergy” and the “laity”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Training “Gaps”</a:t>
            </a:r>
            <a:endParaRPr lang="en-US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Content Placeholder 14"/>
          <p:cNvSpPr txBox="1">
            <a:spLocks/>
          </p:cNvSpPr>
          <p:nvPr/>
        </p:nvSpPr>
        <p:spPr>
          <a:xfrm>
            <a:off x="609600" y="28956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Pastors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saints too!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14"/>
          <p:cNvSpPr txBox="1">
            <a:spLocks/>
          </p:cNvSpPr>
          <p:nvPr/>
        </p:nvSpPr>
        <p:spPr>
          <a:xfrm>
            <a:off x="609600" y="39624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Congregation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should not be limited to mere spectators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14"/>
          <p:cNvSpPr txBox="1">
            <a:spLocks/>
          </p:cNvSpPr>
          <p:nvPr/>
        </p:nvSpPr>
        <p:spPr>
          <a:xfrm>
            <a:off x="4724400" y="28956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Pastors should reproduce their burden,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vision, and ministry in the membership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609600" y="16002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Gap between </a:t>
            </a:r>
            <a:r>
              <a:rPr lang="en-US" sz="3600" dirty="0" smtClean="0">
                <a:solidFill>
                  <a:srgbClr val="DD8047"/>
                </a:solidFill>
              </a:rPr>
              <a:t>training programs offered and the actual need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Training “Gaps”</a:t>
            </a:r>
            <a:endParaRPr lang="en-US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Content Placeholder 14"/>
          <p:cNvSpPr txBox="1">
            <a:spLocks/>
          </p:cNvSpPr>
          <p:nvPr/>
        </p:nvSpPr>
        <p:spPr>
          <a:xfrm>
            <a:off x="609600" y="28956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Ministry and need should go hand in hand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14"/>
          <p:cNvSpPr txBox="1">
            <a:spLocks/>
          </p:cNvSpPr>
          <p:nvPr/>
        </p:nvSpPr>
        <p:spPr>
          <a:xfrm>
            <a:off x="609600" y="47244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ministries are defined by needs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14"/>
          <p:cNvSpPr txBox="1">
            <a:spLocks/>
          </p:cNvSpPr>
          <p:nvPr/>
        </p:nvSpPr>
        <p:spPr>
          <a:xfrm>
            <a:off x="4724400" y="28956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Qualifying leaders for no reason is as useless as having no training when there is an abundant need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17775"/>
            <a:ext cx="7620000" cy="167322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“For this cause left I thee in Crete, that thou </a:t>
            </a:r>
            <a:r>
              <a:rPr lang="en-US" sz="4400" b="1" dirty="0" err="1" smtClean="0"/>
              <a:t>shouldest</a:t>
            </a:r>
            <a:r>
              <a:rPr lang="en-US" sz="4400" b="1" dirty="0" smtClean="0"/>
              <a:t> set in order the things that are wanting, and ordain elders in every city, as I had appointed thee...” (Titus 1:5)</a:t>
            </a:r>
            <a:endParaRPr lang="en-US" sz="4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14"/>
          <p:cNvSpPr txBox="1">
            <a:spLocks/>
          </p:cNvSpPr>
          <p:nvPr/>
        </p:nvSpPr>
        <p:spPr>
          <a:xfrm>
            <a:off x="609600" y="1600200"/>
            <a:ext cx="80772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80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Gap between general training programs and training the right people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Training “Gaps”</a:t>
            </a:r>
            <a:endParaRPr lang="en-US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Content Placeholder 14"/>
          <p:cNvSpPr txBox="1">
            <a:spLocks/>
          </p:cNvSpPr>
          <p:nvPr/>
        </p:nvSpPr>
        <p:spPr>
          <a:xfrm>
            <a:off x="609600" y="2895600"/>
            <a:ext cx="37338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Training members who are not spiritually qualified leads to disaster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14"/>
          <p:cNvSpPr txBox="1">
            <a:spLocks/>
          </p:cNvSpPr>
          <p:nvPr/>
        </p:nvSpPr>
        <p:spPr>
          <a:xfrm>
            <a:off x="4724400" y="2895600"/>
            <a:ext cx="40386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those who make the proper spiritual advances in the classes should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become leaders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Future Church Planters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24000"/>
            <a:ext cx="44958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Eliminating these gaps ensures church growth</a:t>
            </a:r>
            <a:endParaRPr lang="en-US" sz="40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24000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000" dirty="0" smtClean="0"/>
              <a:t>This </a:t>
            </a:r>
            <a:r>
              <a:rPr lang="en-US" sz="4000" dirty="0" smtClean="0"/>
              <a:t>is the start of the burden and vision to plant another church!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342167"/>
            <a:ext cx="4495799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As more and more members are trained and used, some will desire to carry the revival</a:t>
            </a:r>
            <a:endParaRPr lang="en-US" sz="4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973033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000" dirty="0" smtClean="0"/>
              <a:t>Training should be available for those who feel this burden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Future Church Planters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47800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4400" dirty="0" smtClean="0"/>
              <a:t>	“</a:t>
            </a:r>
            <a:r>
              <a:rPr lang="en-US" sz="4400" dirty="0" smtClean="0"/>
              <a:t>Under His direction the whole body is fitted together perfectly, and each part in its own special way helps the other parts, so that the </a:t>
            </a:r>
            <a:r>
              <a:rPr lang="en-US" sz="4400" dirty="0" smtClean="0"/>
              <a:t>whole </a:t>
            </a:r>
            <a:r>
              <a:rPr lang="en-US" sz="4400" dirty="0" smtClean="0"/>
              <a:t>body is healthy and growing and full of love.”</a:t>
            </a:r>
            <a:r>
              <a:rPr lang="en-US" sz="4400" dirty="0" smtClean="0"/>
              <a:t> </a:t>
            </a:r>
          </a:p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4400" dirty="0" smtClean="0"/>
              <a:t>(Ephesians 4:16, NLT)</a:t>
            </a:r>
            <a:endParaRPr lang="en-US" sz="4400" dirty="0" smtClean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17775"/>
            <a:ext cx="7620000" cy="167322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“As I besought thee to abide still at Ephesus, when I went into Macedonia, that thou </a:t>
            </a:r>
            <a:r>
              <a:rPr lang="en-US" sz="4400" b="1" dirty="0" err="1" smtClean="0"/>
              <a:t>mightest</a:t>
            </a:r>
            <a:r>
              <a:rPr lang="en-US" sz="4400" b="1" dirty="0" smtClean="0"/>
              <a:t> charge some that they teach no other doctrine…” </a:t>
            </a:r>
          </a:p>
          <a:p>
            <a:r>
              <a:rPr lang="en-US" sz="4400" b="1" dirty="0" smtClean="0"/>
              <a:t>(1 Timothy 1:3)</a:t>
            </a:r>
            <a:endParaRPr lang="en-US" sz="4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17775"/>
            <a:ext cx="7620000" cy="167322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“And the things that thou hast heard of me among many witnesses, the same commit thou to faithful men, who shall be able to teach others also.” </a:t>
            </a:r>
          </a:p>
          <a:p>
            <a:r>
              <a:rPr lang="en-US" sz="4400" b="1" dirty="0" smtClean="0"/>
              <a:t>(2 Timothy 2:2)</a:t>
            </a:r>
            <a:endParaRPr lang="en-US" sz="4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>
                <a:solidFill>
                  <a:srgbClr val="DD8047"/>
                </a:solidFill>
              </a:rPr>
              <a:t>Paul recognized the need for qualified leaders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124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There should be a continuous program in place to qualify these leaders 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/>
              <a:t>“These things write I unto thee, hoping to come unto thee shortly: but if I tarry long, that thou </a:t>
            </a:r>
            <a:r>
              <a:rPr lang="en-US" sz="4000" dirty="0" err="1" smtClean="0"/>
              <a:t>mayest</a:t>
            </a:r>
            <a:r>
              <a:rPr lang="en-US" sz="4000" dirty="0" smtClean="0"/>
              <a:t> know how thou </a:t>
            </a:r>
            <a:r>
              <a:rPr lang="en-US" sz="4000" dirty="0" err="1" smtClean="0"/>
              <a:t>oughtest</a:t>
            </a:r>
            <a:r>
              <a:rPr lang="en-US" sz="4000" dirty="0" smtClean="0"/>
              <a:t> to behave thyself in the house of God...” (Timothy 3:14-15)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>
                <a:solidFill>
                  <a:srgbClr val="DD8047"/>
                </a:solidFill>
              </a:rPr>
              <a:t>Paul’s system: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819400" y="2362200"/>
            <a:ext cx="5943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Reach someone with potential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819400" y="2895600"/>
            <a:ext cx="5943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Develop that potential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2819400" y="3429000"/>
            <a:ext cx="5943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Work with them for experience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2819400" y="4495800"/>
            <a:ext cx="5943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Release the new leader with clear expectations 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2819400" y="5562600"/>
            <a:ext cx="59436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Charge them to do the same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  <p:bldP spid="12" grpId="0" build="p"/>
      <p:bldP spid="14" grpId="0" build="p"/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Identifying the </a:t>
            </a:r>
            <a:r>
              <a:rPr lang="en-US" sz="5400" dirty="0" smtClean="0"/>
              <a:t>Need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Identify the need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4396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Identify required leadership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2427767"/>
            <a:ext cx="8153398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Target necessary ministries</a:t>
            </a:r>
            <a:endParaRPr lang="en-US" sz="4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44196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Identify required training programs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Identifying the </a:t>
            </a:r>
            <a:r>
              <a:rPr lang="en-US" sz="5400" dirty="0" smtClean="0"/>
              <a:t>Need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chemeClr val="accent2"/>
                </a:solidFill>
              </a:rPr>
              <a:t>Eventually the pastor’s responsibilities will be shared with other leaders</a:t>
            </a:r>
            <a:endParaRPr lang="en-US" sz="44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5158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This applies in all ministries (outreach, teaching, youth, etc.)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Nine: Developing New Leadership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48874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>
                <a:solidFill>
                  <a:schemeClr val="accent2"/>
                </a:solidFill>
              </a:rPr>
              <a:t>This will allow needs to be met as the church continues to grow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10283</TotalTime>
  <Words>1036</Words>
  <Application>Microsoft Macintosh PowerPoint</Application>
  <PresentationFormat>On-screen Show (4:3)</PresentationFormat>
  <Paragraphs>129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Church Planting</vt:lpstr>
      <vt:lpstr>KEY VERSES:</vt:lpstr>
      <vt:lpstr>KEY VERSES:</vt:lpstr>
      <vt:lpstr>KEY VERSES:</vt:lpstr>
      <vt:lpstr>The Pauline Perspective</vt:lpstr>
      <vt:lpstr>The Pauline Perspective</vt:lpstr>
      <vt:lpstr>The Pauline Perspective</vt:lpstr>
      <vt:lpstr>Identifying the Need</vt:lpstr>
      <vt:lpstr>Identifying the Need</vt:lpstr>
      <vt:lpstr>Identifying the Need</vt:lpstr>
      <vt:lpstr>Four Main Ministries</vt:lpstr>
      <vt:lpstr>Four Main Ministries</vt:lpstr>
      <vt:lpstr>Four Main Ministries</vt:lpstr>
      <vt:lpstr>Four Main Ministries</vt:lpstr>
      <vt:lpstr>Four Main Ministries</vt:lpstr>
      <vt:lpstr>Training “Gaps”</vt:lpstr>
      <vt:lpstr>Training “Gaps”</vt:lpstr>
      <vt:lpstr>Training “Gaps”</vt:lpstr>
      <vt:lpstr>Training “Gaps”</vt:lpstr>
      <vt:lpstr>Training “Gaps”</vt:lpstr>
      <vt:lpstr>Future Church Planters</vt:lpstr>
      <vt:lpstr>Future Church Planters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243</cp:revision>
  <dcterms:created xsi:type="dcterms:W3CDTF">2011-01-28T20:02:01Z</dcterms:created>
  <dcterms:modified xsi:type="dcterms:W3CDTF">2011-01-28T21:15:40Z</dcterms:modified>
</cp:coreProperties>
</file>