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8" r:id="rId3"/>
    <p:sldId id="361" r:id="rId4"/>
    <p:sldId id="378" r:id="rId5"/>
    <p:sldId id="379" r:id="rId6"/>
    <p:sldId id="289" r:id="rId7"/>
    <p:sldId id="380" r:id="rId8"/>
    <p:sldId id="370" r:id="rId9"/>
    <p:sldId id="381" r:id="rId10"/>
    <p:sldId id="382" r:id="rId11"/>
    <p:sldId id="383" r:id="rId12"/>
    <p:sldId id="363" r:id="rId13"/>
    <p:sldId id="384" r:id="rId14"/>
    <p:sldId id="385" r:id="rId15"/>
    <p:sldId id="386" r:id="rId16"/>
    <p:sldId id="387" r:id="rId17"/>
    <p:sldId id="388" r:id="rId18"/>
    <p:sldId id="389" r:id="rId19"/>
    <p:sldId id="371" r:id="rId20"/>
    <p:sldId id="390" r:id="rId21"/>
    <p:sldId id="391" r:id="rId22"/>
    <p:sldId id="392" r:id="rId23"/>
    <p:sldId id="393" r:id="rId24"/>
    <p:sldId id="394" r:id="rId25"/>
    <p:sldId id="395" r:id="rId26"/>
    <p:sldId id="396" r:id="rId27"/>
    <p:sldId id="397" r:id="rId28"/>
    <p:sldId id="398" r:id="rId29"/>
    <p:sldId id="399" r:id="rId30"/>
    <p:sldId id="400"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8" d="100"/>
          <a:sy n="78" d="100"/>
        </p:scale>
        <p:origin x="-26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C3E7E55-409F-9B4A-9F40-F4B139A78C68}" type="datetimeFigureOut">
              <a:rPr lang="en-US" smtClean="0"/>
              <a:pPr/>
              <a:t>1/19/11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1/19/11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C3E7E55-409F-9B4A-9F40-F4B139A78C68}" type="datetimeFigureOut">
              <a:rPr lang="en-US" smtClean="0"/>
              <a:pPr/>
              <a:t>1/19/11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48399F0-53DF-104E-825C-4EA1AF7AFE3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1/19/11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C3E7E55-409F-9B4A-9F40-F4B139A78C68}" type="datetimeFigureOut">
              <a:rPr lang="en-US" smtClean="0"/>
              <a:pPr/>
              <a:t>1/19/11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C3E7E55-409F-9B4A-9F40-F4B139A78C68}" type="datetimeFigureOut">
              <a:rPr lang="en-US" smtClean="0"/>
              <a:pPr/>
              <a:t>1/19/11</a:t>
            </a:fld>
            <a:endParaRPr lang="en-US"/>
          </a:p>
        </p:txBody>
      </p:sp>
      <p:sp>
        <p:nvSpPr>
          <p:cNvPr id="10" name="Slide Number Placeholder 9"/>
          <p:cNvSpPr>
            <a:spLocks noGrp="1"/>
          </p:cNvSpPr>
          <p:nvPr>
            <p:ph type="sldNum" sz="quarter" idx="16"/>
          </p:nvPr>
        </p:nvSpPr>
        <p:spPr/>
        <p:txBody>
          <a:bodyPr rtlCol="0"/>
          <a:lstStyle/>
          <a:p>
            <a:fld id="{348399F0-53DF-104E-825C-4EA1AF7AFE3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C3E7E55-409F-9B4A-9F40-F4B139A78C68}" type="datetimeFigureOut">
              <a:rPr lang="en-US" smtClean="0"/>
              <a:pPr/>
              <a:t>1/19/11</a:t>
            </a:fld>
            <a:endParaRPr lang="en-US"/>
          </a:p>
        </p:txBody>
      </p:sp>
      <p:sp>
        <p:nvSpPr>
          <p:cNvPr id="12" name="Slide Number Placeholder 11"/>
          <p:cNvSpPr>
            <a:spLocks noGrp="1"/>
          </p:cNvSpPr>
          <p:nvPr>
            <p:ph type="sldNum" sz="quarter" idx="16"/>
          </p:nvPr>
        </p:nvSpPr>
        <p:spPr/>
        <p:txBody>
          <a:bodyPr rtlCol="0"/>
          <a:lstStyle/>
          <a:p>
            <a:fld id="{348399F0-53DF-104E-825C-4EA1AF7AFE3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3E7E55-409F-9B4A-9F40-F4B139A78C68}" type="datetimeFigureOut">
              <a:rPr lang="en-US" smtClean="0"/>
              <a:pPr/>
              <a:t>1/19/11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E7E55-409F-9B4A-9F40-F4B139A78C68}" type="datetimeFigureOut">
              <a:rPr lang="en-US" smtClean="0"/>
              <a:pPr/>
              <a:t>1/19/11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3E7E55-409F-9B4A-9F40-F4B139A78C68}" type="datetimeFigureOut">
              <a:rPr lang="en-US" smtClean="0"/>
              <a:pPr/>
              <a:t>1/19/11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C3E7E55-409F-9B4A-9F40-F4B139A78C68}" type="datetimeFigureOut">
              <a:rPr lang="en-US" smtClean="0"/>
              <a:pPr/>
              <a:t>1/19/11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C3E7E55-409F-9B4A-9F40-F4B139A78C68}" type="datetimeFigureOut">
              <a:rPr lang="en-US" smtClean="0"/>
              <a:pPr/>
              <a:t>1/19/11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48399F0-53DF-104E-825C-4EA1AF7AFE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p:fade thruBlk="1"/>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itle 16"/>
          <p:cNvSpPr>
            <a:spLocks noGrp="1"/>
          </p:cNvSpPr>
          <p:nvPr>
            <p:ph type="ctrTitle"/>
          </p:nvPr>
        </p:nvSpPr>
        <p:spPr>
          <a:xfrm>
            <a:off x="2133600" y="3124200"/>
            <a:ext cx="6629400" cy="1828800"/>
          </a:xfrm>
        </p:spPr>
        <p:txBody>
          <a:bodyPr>
            <a:normAutofit/>
          </a:bodyPr>
          <a:lstStyle/>
          <a:p>
            <a:r>
              <a:rPr lang="en-US" sz="5400" dirty="0" smtClean="0">
                <a:solidFill>
                  <a:schemeClr val="accent2"/>
                </a:solidFill>
                <a:effectLst>
                  <a:outerShdw blurRad="50800" dist="38100" dir="2700000">
                    <a:srgbClr val="000000">
                      <a:alpha val="43000"/>
                    </a:srgbClr>
                  </a:outerShdw>
                </a:effectLst>
              </a:rPr>
              <a:t>Church Planting</a:t>
            </a:r>
            <a:endParaRPr lang="en-US" sz="5400" dirty="0">
              <a:solidFill>
                <a:schemeClr val="accent2"/>
              </a:solidFill>
              <a:effectLst>
                <a:outerShdw blurRad="50800" dist="38100" dir="2700000">
                  <a:srgbClr val="000000">
                    <a:alpha val="43000"/>
                  </a:srgbClr>
                </a:outerShdw>
              </a:effectLst>
            </a:endParaRPr>
          </a:p>
        </p:txBody>
      </p:sp>
      <p:sp>
        <p:nvSpPr>
          <p:cNvPr id="18" name="Subtitle 17"/>
          <p:cNvSpPr>
            <a:spLocks noGrp="1"/>
          </p:cNvSpPr>
          <p:nvPr>
            <p:ph type="subTitle" idx="1"/>
          </p:nvPr>
        </p:nvSpPr>
        <p:spPr>
          <a:xfrm>
            <a:off x="2362200" y="6019800"/>
            <a:ext cx="6705600" cy="685800"/>
          </a:xfrm>
        </p:spPr>
        <p:txBody>
          <a:bodyPr>
            <a:normAutofit/>
          </a:bodyPr>
          <a:lstStyle/>
          <a:p>
            <a:pPr algn="r"/>
            <a:r>
              <a:rPr lang="en-US" sz="3200" dirty="0" smtClean="0"/>
              <a:t>Ted </a:t>
            </a:r>
            <a:r>
              <a:rPr lang="en-US" sz="3200" dirty="0" err="1" smtClean="0"/>
              <a:t>Grosbach</a:t>
            </a:r>
            <a:endParaRPr lang="en-US" sz="3200" dirty="0"/>
          </a:p>
        </p:txBody>
      </p:sp>
      <p:sp>
        <p:nvSpPr>
          <p:cNvPr id="19" name="Title 16"/>
          <p:cNvSpPr txBox="1">
            <a:spLocks/>
          </p:cNvSpPr>
          <p:nvPr/>
        </p:nvSpPr>
        <p:spPr>
          <a:xfrm>
            <a:off x="0" y="1524000"/>
            <a:ext cx="9144000" cy="2514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i="0" u="none" strike="noStrike" kern="1200" cap="all" spc="0" normalizeH="0" baseline="0" noProof="0" dirty="0" smtClean="0">
                <a:ln>
                  <a:noFill/>
                </a:ln>
                <a:solidFill>
                  <a:schemeClr val="accent1"/>
                </a:solidFill>
                <a:effectLst>
                  <a:outerShdw blurRad="50800" dist="38100" dir="2700000">
                    <a:srgbClr val="000000">
                      <a:alpha val="43000"/>
                    </a:srgbClr>
                  </a:outerShdw>
                </a:effectLst>
                <a:uLnTx/>
                <a:uFillTx/>
                <a:latin typeface="+mj-lt"/>
                <a:ea typeface="+mj-ea"/>
                <a:cs typeface="+mj-cs"/>
              </a:rPr>
              <a:t>GLOBAL UNIVERSITY OF THEOLOGICAL STUDIES</a:t>
            </a:r>
            <a:endParaRPr kumimoji="0" lang="en-US" sz="6600" i="0" u="none" strike="noStrike" kern="1200" cap="all" spc="0" normalizeH="0" baseline="0" noProof="0" dirty="0">
              <a:ln>
                <a:noFill/>
              </a:ln>
              <a:solidFill>
                <a:schemeClr val="accent1"/>
              </a:solidFill>
              <a:effectLst>
                <a:outerShdw blurRad="50800" dist="38100" dir="2700000">
                  <a:srgbClr val="000000">
                    <a:alpha val="43000"/>
                  </a:srgbClr>
                </a:outerShdw>
              </a:effectLst>
              <a:uLnTx/>
              <a:uFillTx/>
              <a:latin typeface="+mj-lt"/>
              <a:ea typeface="+mj-ea"/>
              <a:cs typeface="+mj-cs"/>
            </a:endParaRPr>
          </a:p>
        </p:txBody>
      </p:sp>
      <p:sp>
        <p:nvSpPr>
          <p:cNvPr id="20" name="Subtitle 17"/>
          <p:cNvSpPr txBox="1">
            <a:spLocks/>
          </p:cNvSpPr>
          <p:nvPr/>
        </p:nvSpPr>
        <p:spPr>
          <a:xfrm>
            <a:off x="2133600" y="4953000"/>
            <a:ext cx="6705600" cy="685800"/>
          </a:xfrm>
          <a:prstGeom prst="rect">
            <a:avLst/>
          </a:prstGeom>
        </p:spPr>
        <p:txBody>
          <a:bodyPr vert="horz" anchor="ctr">
            <a:no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3600" b="1" i="0" u="none" strike="noStrike" kern="1200" cap="small" spc="0" normalizeH="0" baseline="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Lesson</a:t>
            </a:r>
            <a:r>
              <a:rPr kumimoji="0" lang="en-US" sz="3600" b="1" i="0" u="none" strike="noStrike" kern="1200" cap="small" spc="0" normalizeH="0" baseline="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 Eight: Nucleus</a:t>
            </a:r>
            <a:r>
              <a:rPr kumimoji="0" lang="en-US" sz="3600" b="1" i="0" u="none" strike="noStrike" kern="1200" cap="small" spc="0" normalizeH="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 of the 		   	              Local Congregation</a:t>
            </a:r>
            <a:endParaRPr kumimoji="0" lang="en-US" sz="3600" b="1" i="0" u="none" strike="noStrike" kern="1200" cap="small" spc="0" normalizeH="0" baseline="0" noProof="0" dirty="0">
              <a:ln>
                <a:noFill/>
              </a:ln>
              <a:solidFill>
                <a:schemeClr val="tx2"/>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905000"/>
            <a:ext cx="3886200" cy="640080"/>
          </a:xfrm>
        </p:spPr>
        <p:txBody>
          <a:bodyPr>
            <a:noAutofit/>
          </a:bodyPr>
          <a:lstStyle/>
          <a:p>
            <a:r>
              <a:rPr lang="en-US" sz="3600" dirty="0" smtClean="0"/>
              <a:t>In charity…</a:t>
            </a:r>
            <a:endParaRPr lang="en-US" sz="36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7" name="Content Placeholder 14"/>
          <p:cNvSpPr txBox="1">
            <a:spLocks/>
          </p:cNvSpPr>
          <p:nvPr/>
        </p:nvSpPr>
        <p:spPr>
          <a:xfrm>
            <a:off x="609600" y="2514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Relationship with others</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609600" y="35814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Let the Spirit move through them to touch others</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itle 1"/>
          <p:cNvSpPr>
            <a:spLocks noGrp="1"/>
          </p:cNvSpPr>
          <p:nvPr>
            <p:ph type="title"/>
          </p:nvPr>
        </p:nvSpPr>
        <p:spPr>
          <a:xfrm>
            <a:off x="609600" y="228600"/>
            <a:ext cx="8153400" cy="990600"/>
          </a:xfrm>
        </p:spPr>
        <p:txBody>
          <a:bodyPr>
            <a:normAutofit/>
          </a:bodyPr>
          <a:lstStyle/>
          <a:p>
            <a:r>
              <a:rPr lang="en-US" sz="5400" dirty="0" smtClean="0"/>
              <a:t>Identifying the Nucleus</a:t>
            </a:r>
            <a:endParaRPr lang="en-US" sz="5400" dirty="0"/>
          </a:p>
        </p:txBody>
      </p:sp>
      <p:sp>
        <p:nvSpPr>
          <p:cNvPr id="15" name="Text Placeholder 13"/>
          <p:cNvSpPr>
            <a:spLocks noGrp="1"/>
          </p:cNvSpPr>
          <p:nvPr>
            <p:ph type="body" sz="quarter" idx="1"/>
          </p:nvPr>
        </p:nvSpPr>
        <p:spPr>
          <a:xfrm>
            <a:off x="4800600" y="1905000"/>
            <a:ext cx="3886200" cy="640080"/>
          </a:xfrm>
          <a:solidFill>
            <a:schemeClr val="accent4"/>
          </a:solidFill>
        </p:spPr>
        <p:txBody>
          <a:bodyPr>
            <a:noAutofit/>
          </a:bodyPr>
          <a:lstStyle/>
          <a:p>
            <a:r>
              <a:rPr lang="en-US" sz="3600" dirty="0" smtClean="0"/>
              <a:t>In spirit…</a:t>
            </a:r>
            <a:endParaRPr lang="en-US" sz="3600" dirty="0"/>
          </a:p>
        </p:txBody>
      </p:sp>
      <p:sp>
        <p:nvSpPr>
          <p:cNvPr id="16" name="Content Placeholder 14"/>
          <p:cNvSpPr txBox="1">
            <a:spLocks/>
          </p:cNvSpPr>
          <p:nvPr/>
        </p:nvSpPr>
        <p:spPr>
          <a:xfrm>
            <a:off x="4800600" y="2514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kumimoji="0" lang="en-US" sz="3600" b="0" i="0" u="none" strike="noStrike" kern="1200" cap="none" spc="0" normalizeH="0" baseline="0" noProof="0" dirty="0" smtClean="0">
                <a:ln>
                  <a:noFill/>
                </a:ln>
                <a:solidFill>
                  <a:schemeClr val="tx1"/>
                </a:solidFill>
                <a:effectLst/>
                <a:uLnTx/>
                <a:uFillTx/>
                <a:latin typeface="+mn-lt"/>
                <a:ea typeface="+mn-ea"/>
                <a:cs typeface="+mn-cs"/>
              </a:rPr>
              <a:t>Look</a:t>
            </a:r>
            <a:r>
              <a:rPr kumimoji="0" lang="en-US" sz="3600" b="0" i="0" u="none" strike="noStrike" kern="1200" cap="none" spc="0" normalizeH="0" noProof="0" dirty="0" smtClean="0">
                <a:ln>
                  <a:noFill/>
                </a:ln>
                <a:solidFill>
                  <a:schemeClr val="tx1"/>
                </a:solidFill>
                <a:effectLst/>
                <a:uLnTx/>
                <a:uFillTx/>
                <a:latin typeface="+mn-lt"/>
                <a:ea typeface="+mn-ea"/>
                <a:cs typeface="+mn-cs"/>
              </a:rPr>
              <a:t> for members who are led by the Spirit</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Content Placeholder 14"/>
          <p:cNvSpPr txBox="1">
            <a:spLocks/>
          </p:cNvSpPr>
          <p:nvPr/>
        </p:nvSpPr>
        <p:spPr>
          <a:xfrm>
            <a:off x="4800600" y="4191000"/>
            <a:ext cx="41910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“For as many as are led by the Spirit of God, they are the sons of God”</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TextBox 2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16" grpId="0"/>
      <p:bldP spid="20"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905000"/>
            <a:ext cx="3886200" cy="640080"/>
          </a:xfrm>
        </p:spPr>
        <p:txBody>
          <a:bodyPr>
            <a:noAutofit/>
          </a:bodyPr>
          <a:lstStyle/>
          <a:p>
            <a:r>
              <a:rPr lang="en-US" sz="3600" dirty="0" smtClean="0"/>
              <a:t>In faith…</a:t>
            </a:r>
            <a:endParaRPr lang="en-US" sz="36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7" name="Content Placeholder 14"/>
          <p:cNvSpPr txBox="1">
            <a:spLocks/>
          </p:cNvSpPr>
          <p:nvPr/>
        </p:nvSpPr>
        <p:spPr>
          <a:xfrm>
            <a:off x="609600" y="2514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Actions directed by the Word</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609600" y="3657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Act with God’s strength to do His work</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itle 1"/>
          <p:cNvSpPr>
            <a:spLocks noGrp="1"/>
          </p:cNvSpPr>
          <p:nvPr>
            <p:ph type="title"/>
          </p:nvPr>
        </p:nvSpPr>
        <p:spPr>
          <a:xfrm>
            <a:off x="609600" y="228600"/>
            <a:ext cx="8153400" cy="990600"/>
          </a:xfrm>
        </p:spPr>
        <p:txBody>
          <a:bodyPr>
            <a:normAutofit/>
          </a:bodyPr>
          <a:lstStyle/>
          <a:p>
            <a:r>
              <a:rPr lang="en-US" sz="5400" dirty="0" smtClean="0"/>
              <a:t>Identifying the Nucleus</a:t>
            </a:r>
            <a:endParaRPr lang="en-US" sz="5400" dirty="0"/>
          </a:p>
        </p:txBody>
      </p:sp>
      <p:sp>
        <p:nvSpPr>
          <p:cNvPr id="15" name="Text Placeholder 13"/>
          <p:cNvSpPr>
            <a:spLocks noGrp="1"/>
          </p:cNvSpPr>
          <p:nvPr>
            <p:ph type="body" sz="quarter" idx="1"/>
          </p:nvPr>
        </p:nvSpPr>
        <p:spPr>
          <a:xfrm>
            <a:off x="4800600" y="1905000"/>
            <a:ext cx="3886200" cy="640080"/>
          </a:xfrm>
          <a:solidFill>
            <a:schemeClr val="accent4"/>
          </a:solidFill>
        </p:spPr>
        <p:txBody>
          <a:bodyPr>
            <a:noAutofit/>
          </a:bodyPr>
          <a:lstStyle/>
          <a:p>
            <a:r>
              <a:rPr lang="en-US" sz="3600" dirty="0" smtClean="0"/>
              <a:t>In purity…</a:t>
            </a:r>
            <a:endParaRPr lang="en-US" sz="3600" dirty="0"/>
          </a:p>
        </p:txBody>
      </p:sp>
      <p:sp>
        <p:nvSpPr>
          <p:cNvPr id="16" name="Content Placeholder 14"/>
          <p:cNvSpPr txBox="1">
            <a:spLocks/>
          </p:cNvSpPr>
          <p:nvPr/>
        </p:nvSpPr>
        <p:spPr>
          <a:xfrm>
            <a:off x="4800600" y="2514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Separate from the world</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Content Placeholder 14"/>
          <p:cNvSpPr txBox="1">
            <a:spLocks/>
          </p:cNvSpPr>
          <p:nvPr/>
        </p:nvSpPr>
        <p:spPr>
          <a:xfrm>
            <a:off x="4800600" y="3657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Truly h</a:t>
            </a:r>
            <a:r>
              <a:rPr lang="en-US" sz="3600" dirty="0" smtClean="0"/>
              <a:t>oly </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TextBox 2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16" grpId="0"/>
      <p:bldP spid="20"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6400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Some people will never </a:t>
            </a:r>
            <a:r>
              <a:rPr lang="en-US" sz="4000" dirty="0" smtClean="0"/>
              <a:t>dedicate themselves to become part of this church nucleus</a:t>
            </a:r>
            <a:endParaRPr lang="en-US" sz="4000" b="1" dirty="0" smtClean="0">
              <a:solidFill>
                <a:schemeClr val="accent2"/>
              </a:solidFill>
            </a:endParaRPr>
          </a:p>
        </p:txBody>
      </p:sp>
      <p:sp>
        <p:nvSpPr>
          <p:cNvPr id="8" name="Content Placeholder 3"/>
          <p:cNvSpPr txBox="1">
            <a:spLocks/>
          </p:cNvSpPr>
          <p:nvPr/>
        </p:nvSpPr>
        <p:spPr>
          <a:xfrm>
            <a:off x="609600" y="5344633"/>
            <a:ext cx="64008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Sow on good ground!</a:t>
            </a:r>
            <a:endParaRPr lang="en-US" sz="4000" dirty="0" smtClean="0"/>
          </a:p>
        </p:txBody>
      </p:sp>
      <p:sp>
        <p:nvSpPr>
          <p:cNvPr id="13" name="Content Placeholder 2"/>
          <p:cNvSpPr txBox="1">
            <a:spLocks/>
          </p:cNvSpPr>
          <p:nvPr/>
        </p:nvSpPr>
        <p:spPr>
          <a:xfrm>
            <a:off x="609601" y="4038600"/>
            <a:ext cx="64007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solidFill>
                  <a:srgbClr val="DD8047"/>
                </a:solidFill>
              </a:rPr>
              <a:t>Pastors should spend </a:t>
            </a:r>
            <a:r>
              <a:rPr lang="en-US" sz="4000" dirty="0" smtClean="0">
                <a:solidFill>
                  <a:srgbClr val="DD8047"/>
                </a:solidFill>
              </a:rPr>
              <a:t>most of their time on those who do</a:t>
            </a:r>
            <a:endParaRPr lang="en-US" sz="4000" dirty="0" smtClean="0">
              <a:solidFill>
                <a:srgbClr val="DD8047"/>
              </a:solidFill>
            </a:endParaRPr>
          </a:p>
        </p:txBody>
      </p:sp>
      <p:sp>
        <p:nvSpPr>
          <p:cNvPr id="12" name="Title 1"/>
          <p:cNvSpPr>
            <a:spLocks noGrp="1"/>
          </p:cNvSpPr>
          <p:nvPr>
            <p:ph type="title"/>
          </p:nvPr>
        </p:nvSpPr>
        <p:spPr>
          <a:xfrm>
            <a:off x="609600" y="228600"/>
            <a:ext cx="8153400" cy="990600"/>
          </a:xfrm>
        </p:spPr>
        <p:txBody>
          <a:bodyPr>
            <a:normAutofit/>
          </a:bodyPr>
          <a:lstStyle/>
          <a:p>
            <a:r>
              <a:rPr lang="en-US" sz="5400" dirty="0" smtClean="0"/>
              <a:t>Identifying the Nucleus</a:t>
            </a:r>
            <a:endParaRPr lang="en-US" sz="5400" dirty="0"/>
          </a:p>
        </p:txBody>
      </p:sp>
      <p:sp>
        <p:nvSpPr>
          <p:cNvPr id="14" name="TextBox 13"/>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Not Always the Majority</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495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Nucleus is not always the majority</a:t>
            </a:r>
            <a:endParaRPr lang="en-US" sz="4000" b="1" dirty="0" smtClean="0">
              <a:solidFill>
                <a:schemeClr val="accent2"/>
              </a:solidFill>
            </a:endParaRPr>
          </a:p>
        </p:txBody>
      </p:sp>
      <p:sp>
        <p:nvSpPr>
          <p:cNvPr id="8" name="Content Placeholder 3"/>
          <p:cNvSpPr txBox="1">
            <a:spLocks/>
          </p:cNvSpPr>
          <p:nvPr/>
        </p:nvSpPr>
        <p:spPr>
          <a:xfrm>
            <a:off x="4844900" y="1589567"/>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4000" dirty="0" smtClean="0"/>
              <a:t>Church leadership is extremely important during this time!</a:t>
            </a:r>
            <a:endParaRPr kumimoji="0" lang="en-US" sz="4000" i="0" u="none" strike="noStrike" kern="1200" cap="none" spc="0" normalizeH="0" baseline="0" noProof="0" dirty="0">
              <a:ln>
                <a:noFill/>
              </a:ln>
              <a:effectLst/>
              <a:uLnTx/>
              <a:uFillTx/>
              <a:latin typeface="+mn-lt"/>
              <a:ea typeface="+mn-ea"/>
              <a:cs typeface="+mn-cs"/>
            </a:endParaRPr>
          </a:p>
        </p:txBody>
      </p:sp>
      <p:sp>
        <p:nvSpPr>
          <p:cNvPr id="13" name="Content Placeholder 2"/>
          <p:cNvSpPr txBox="1">
            <a:spLocks/>
          </p:cNvSpPr>
          <p:nvPr/>
        </p:nvSpPr>
        <p:spPr>
          <a:xfrm>
            <a:off x="609601" y="2971800"/>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Sometimes the unbelief of the majority can keep the church from moving forward</a:t>
            </a:r>
            <a:endParaRPr lang="en-US" sz="4000" dirty="0" smtClean="0"/>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Not Always the Majority</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495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Although it is the pastor’s burden, not everyone will be saved</a:t>
            </a:r>
            <a:endParaRPr lang="en-US" sz="3600" b="1" dirty="0" smtClean="0">
              <a:solidFill>
                <a:schemeClr val="accent2"/>
              </a:solidFill>
            </a:endParaRPr>
          </a:p>
        </p:txBody>
      </p:sp>
      <p:sp>
        <p:nvSpPr>
          <p:cNvPr id="8" name="Content Placeholder 3"/>
          <p:cNvSpPr txBox="1">
            <a:spLocks/>
          </p:cNvSpPr>
          <p:nvPr/>
        </p:nvSpPr>
        <p:spPr>
          <a:xfrm>
            <a:off x="609600" y="3886200"/>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Not every visitor will repent</a:t>
            </a:r>
            <a:endParaRPr kumimoji="0" lang="en-US" sz="3600" i="0" u="none" strike="noStrike" kern="1200" cap="none" spc="0" normalizeH="0" baseline="0" noProof="0" dirty="0">
              <a:ln>
                <a:noFill/>
              </a:ln>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10" name="Content Placeholder 3"/>
          <p:cNvSpPr txBox="1">
            <a:spLocks/>
          </p:cNvSpPr>
          <p:nvPr/>
        </p:nvSpPr>
        <p:spPr>
          <a:xfrm>
            <a:off x="609600" y="5192233"/>
            <a:ext cx="44958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solidFill>
                  <a:schemeClr val="accent2"/>
                </a:solidFill>
              </a:rPr>
              <a:t>Not every member will submit</a:t>
            </a:r>
            <a:endParaRPr kumimoji="0" lang="en-US" sz="3600" i="0" u="none" strike="noStrike" kern="1200" cap="none" spc="0" normalizeH="0" baseline="0" noProof="0" dirty="0">
              <a:ln>
                <a:noFill/>
              </a:ln>
              <a:solidFill>
                <a:schemeClr val="accent2"/>
              </a:solidFill>
              <a:effectLst/>
              <a:uLnTx/>
              <a:uFillTx/>
              <a:latin typeface="+mn-lt"/>
              <a:ea typeface="+mn-ea"/>
              <a:cs typeface="+mn-cs"/>
            </a:endParaRPr>
          </a:p>
        </p:txBody>
      </p:sp>
      <p:sp>
        <p:nvSpPr>
          <p:cNvPr id="11" name="Content Placeholder 3"/>
          <p:cNvSpPr txBox="1">
            <a:spLocks/>
          </p:cNvSpPr>
          <p:nvPr/>
        </p:nvSpPr>
        <p:spPr>
          <a:xfrm>
            <a:off x="4756300" y="1589567"/>
            <a:ext cx="42353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The pastor should identify the nucleus from the beginning and start to build on it</a:t>
            </a:r>
            <a:endParaRPr kumimoji="0" lang="en-US" sz="3600" i="0" u="none" strike="noStrike" kern="1200" cap="none" spc="0" normalizeH="0" baseline="0" noProof="0" dirty="0">
              <a:ln>
                <a:noFill/>
              </a:ln>
              <a:effectLst/>
              <a:uLnTx/>
              <a:uFillTx/>
              <a:latin typeface="+mn-lt"/>
              <a:ea typeface="+mn-ea"/>
              <a:cs typeface="+mn-cs"/>
            </a:endParaRPr>
          </a:p>
        </p:txBody>
      </p:sp>
      <p:sp>
        <p:nvSpPr>
          <p:cNvPr id="12" name="Content Placeholder 3"/>
          <p:cNvSpPr txBox="1">
            <a:spLocks/>
          </p:cNvSpPr>
          <p:nvPr/>
        </p:nvSpPr>
        <p:spPr>
          <a:xfrm>
            <a:off x="4756300" y="4354033"/>
            <a:ext cx="4387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solidFill>
                  <a:schemeClr val="accent2"/>
                </a:solidFill>
              </a:rPr>
              <a:t>Eventually the nucleus will become more powerful than the majority</a:t>
            </a:r>
            <a:endParaRPr kumimoji="0" lang="en-US" sz="360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Not Always the Majority</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495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A structure without a foundation will not last!</a:t>
            </a:r>
            <a:endParaRPr lang="en-US" sz="3600" b="1" dirty="0" smtClean="0">
              <a:solidFill>
                <a:schemeClr val="accent2"/>
              </a:solidFill>
            </a:endParaRPr>
          </a:p>
        </p:txBody>
      </p:sp>
      <p:sp>
        <p:nvSpPr>
          <p:cNvPr id="8" name="Content Placeholder 3"/>
          <p:cNvSpPr txBox="1">
            <a:spLocks/>
          </p:cNvSpPr>
          <p:nvPr/>
        </p:nvSpPr>
        <p:spPr>
          <a:xfrm>
            <a:off x="609600" y="3200400"/>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Base the future revival on a firm foundation </a:t>
            </a:r>
            <a:endParaRPr kumimoji="0" lang="en-US" sz="3600" i="0" u="none" strike="noStrike" kern="1200" cap="none" spc="0" normalizeH="0" baseline="0" noProof="0" dirty="0">
              <a:ln>
                <a:noFill/>
              </a:ln>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10" name="Content Placeholder 3"/>
          <p:cNvSpPr txBox="1">
            <a:spLocks/>
          </p:cNvSpPr>
          <p:nvPr/>
        </p:nvSpPr>
        <p:spPr>
          <a:xfrm>
            <a:off x="609600" y="4800600"/>
            <a:ext cx="44958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solidFill>
                  <a:schemeClr val="accent2"/>
                </a:solidFill>
              </a:rPr>
              <a:t>Nothing can replace spiritual dedication and loyalty to God!</a:t>
            </a:r>
            <a:endParaRPr kumimoji="0" lang="en-US" sz="3600" i="0" u="none" strike="noStrike" kern="1200" cap="none" spc="0" normalizeH="0" baseline="0" noProof="0" dirty="0">
              <a:ln>
                <a:noFill/>
              </a:ln>
              <a:solidFill>
                <a:schemeClr val="accent2"/>
              </a:solidFill>
              <a:effectLst/>
              <a:uLnTx/>
              <a:uFillTx/>
              <a:latin typeface="+mn-lt"/>
              <a:ea typeface="+mn-ea"/>
              <a:cs typeface="+mn-cs"/>
            </a:endParaRPr>
          </a:p>
        </p:txBody>
      </p:sp>
      <p:pic>
        <p:nvPicPr>
          <p:cNvPr id="13" name="Picture 12" descr="05StPatrick.320x345.jpg"/>
          <p:cNvPicPr>
            <a:picLocks noChangeAspect="1"/>
          </p:cNvPicPr>
          <p:nvPr/>
        </p:nvPicPr>
        <p:blipFill>
          <a:blip r:embed="rId2"/>
          <a:stretch>
            <a:fillRect/>
          </a:stretch>
        </p:blipFill>
        <p:spPr>
          <a:xfrm>
            <a:off x="4927600" y="1989617"/>
            <a:ext cx="4064000" cy="4381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Qualifying New Leadership</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4958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There should be continuous training available for leaders</a:t>
            </a:r>
            <a:endParaRPr lang="en-US" sz="3600" b="1" dirty="0" smtClean="0">
              <a:solidFill>
                <a:schemeClr val="accent2"/>
              </a:solidFill>
            </a:endParaRPr>
          </a:p>
        </p:txBody>
      </p:sp>
      <p:sp>
        <p:nvSpPr>
          <p:cNvPr id="8" name="Content Placeholder 3"/>
          <p:cNvSpPr txBox="1">
            <a:spLocks/>
          </p:cNvSpPr>
          <p:nvPr/>
        </p:nvSpPr>
        <p:spPr>
          <a:xfrm>
            <a:off x="609600" y="3276600"/>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Training, spiritual demonstration, and spiritual gifts</a:t>
            </a:r>
            <a:endParaRPr kumimoji="0" lang="en-US" sz="3600" i="0" u="none" strike="noStrike" kern="1200" cap="none" spc="0" normalizeH="0" baseline="0" noProof="0" dirty="0">
              <a:ln>
                <a:noFill/>
              </a:ln>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10" name="Content Placeholder 3"/>
          <p:cNvSpPr txBox="1">
            <a:spLocks/>
          </p:cNvSpPr>
          <p:nvPr/>
        </p:nvSpPr>
        <p:spPr>
          <a:xfrm>
            <a:off x="609600" y="5192233"/>
            <a:ext cx="44958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solidFill>
                  <a:schemeClr val="accent2"/>
                </a:solidFill>
              </a:rPr>
              <a:t>Jobs should be given to aspiring leaders</a:t>
            </a:r>
            <a:endParaRPr kumimoji="0" lang="en-US" sz="3600" i="0" u="none" strike="noStrike" kern="1200" cap="none" spc="0" normalizeH="0" baseline="0" noProof="0" dirty="0">
              <a:ln>
                <a:noFill/>
              </a:ln>
              <a:solidFill>
                <a:schemeClr val="accent2"/>
              </a:solidFill>
              <a:effectLst/>
              <a:uLnTx/>
              <a:uFillTx/>
              <a:latin typeface="+mn-lt"/>
              <a:ea typeface="+mn-ea"/>
              <a:cs typeface="+mn-cs"/>
            </a:endParaRPr>
          </a:p>
        </p:txBody>
      </p:sp>
      <p:sp>
        <p:nvSpPr>
          <p:cNvPr id="11" name="Content Placeholder 3"/>
          <p:cNvSpPr txBox="1">
            <a:spLocks/>
          </p:cNvSpPr>
          <p:nvPr/>
        </p:nvSpPr>
        <p:spPr>
          <a:xfrm>
            <a:off x="4756300" y="1589567"/>
            <a:ext cx="42353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Teaching and g</a:t>
            </a:r>
            <a:r>
              <a:rPr lang="en-US" sz="3600" dirty="0" smtClean="0"/>
              <a:t>uidance should be available to show how ministry is accomplished through the Holy Spirit</a:t>
            </a:r>
            <a:endParaRPr kumimoji="0" lang="en-US" sz="3600" i="0" u="none" strike="noStrike" kern="1200" cap="none" spc="0" normalizeH="0" baseline="0" noProof="0" dirty="0">
              <a:ln>
                <a:noFill/>
              </a:ln>
              <a:effectLst/>
              <a:uLnTx/>
              <a:uFillTx/>
              <a:latin typeface="+mn-l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Shepherd</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8153400" cy="1077433"/>
          </a:xfrm>
          <a:prstGeom prst="rect">
            <a:avLst/>
          </a:prstGeom>
        </p:spPr>
        <p:txBody>
          <a:bodyPr vert="horz">
            <a:noAutofit/>
          </a:bodyPr>
          <a:lstStyle/>
          <a:p>
            <a:pPr marL="320040" lvl="0" indent="-320040" algn="ctr" defTabSz="914400">
              <a:spcBef>
                <a:spcPts val="700"/>
              </a:spcBef>
              <a:buClr>
                <a:schemeClr val="accent2"/>
              </a:buClr>
              <a:buSzPct val="60000"/>
            </a:pPr>
            <a:r>
              <a:rPr lang="en-US" sz="4400" dirty="0" smtClean="0"/>
              <a:t>“For when for the time ye ought to be teachers, ye have need that one teach you again which be the first principles of the oracles of God; and are become such as have need of milk, and not of strong meat.</a:t>
            </a:r>
            <a:r>
              <a:rPr lang="en-US" sz="4400" dirty="0" smtClean="0"/>
              <a:t>” (Hebrews 5:12)</a:t>
            </a:r>
            <a:endParaRPr lang="en-US" sz="4400" dirty="0" smtClean="0">
              <a:solidFill>
                <a:schemeClr val="accent2"/>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The Shepherd</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8153400" cy="1077433"/>
          </a:xfrm>
          <a:prstGeom prst="rect">
            <a:avLst/>
          </a:prstGeom>
        </p:spPr>
        <p:txBody>
          <a:bodyPr vert="horz">
            <a:noAutofit/>
          </a:bodyPr>
          <a:lstStyle/>
          <a:p>
            <a:pPr marL="320040" lvl="0" indent="-320040" algn="ctr" defTabSz="914400">
              <a:spcBef>
                <a:spcPts val="700"/>
              </a:spcBef>
              <a:buClr>
                <a:schemeClr val="accent2"/>
              </a:buClr>
              <a:buSzPct val="60000"/>
            </a:pPr>
            <a:r>
              <a:rPr lang="en-US" sz="4400" dirty="0" smtClean="0"/>
              <a:t>Spiritual infancy is expected in the beginning, but should not last forever</a:t>
            </a:r>
            <a:endParaRPr lang="en-US" sz="4400" dirty="0" smtClean="0">
              <a:solidFill>
                <a:schemeClr val="accent2"/>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6" name="Content Placeholder 2"/>
          <p:cNvSpPr txBox="1">
            <a:spLocks/>
          </p:cNvSpPr>
          <p:nvPr/>
        </p:nvSpPr>
        <p:spPr>
          <a:xfrm>
            <a:off x="609600" y="3494567"/>
            <a:ext cx="8153400" cy="1077433"/>
          </a:xfrm>
          <a:prstGeom prst="rect">
            <a:avLst/>
          </a:prstGeom>
        </p:spPr>
        <p:txBody>
          <a:bodyPr vert="horz">
            <a:noAutofit/>
          </a:bodyPr>
          <a:lstStyle/>
          <a:p>
            <a:pPr marL="320040" lvl="0" indent="-320040" algn="ctr" defTabSz="914400">
              <a:spcBef>
                <a:spcPts val="700"/>
              </a:spcBef>
              <a:buClr>
                <a:schemeClr val="accent2"/>
              </a:buClr>
              <a:buSzPct val="60000"/>
            </a:pPr>
            <a:r>
              <a:rPr lang="en-US" sz="4400" dirty="0" smtClean="0">
                <a:solidFill>
                  <a:srgbClr val="DD8047"/>
                </a:solidFill>
              </a:rPr>
              <a:t>It is the job of the pastor to make sure saints continue to grow</a:t>
            </a:r>
            <a:endParaRPr lang="en-US" sz="4400" dirty="0" smtClean="0">
              <a:solidFill>
                <a:srgbClr val="DD8047"/>
              </a:solidFill>
            </a:endParaRPr>
          </a:p>
        </p:txBody>
      </p:sp>
      <p:sp>
        <p:nvSpPr>
          <p:cNvPr id="8" name="Content Placeholder 2"/>
          <p:cNvSpPr txBox="1">
            <a:spLocks/>
          </p:cNvSpPr>
          <p:nvPr/>
        </p:nvSpPr>
        <p:spPr>
          <a:xfrm>
            <a:off x="609600" y="4866167"/>
            <a:ext cx="8153400" cy="1077433"/>
          </a:xfrm>
          <a:prstGeom prst="rect">
            <a:avLst/>
          </a:prstGeom>
        </p:spPr>
        <p:txBody>
          <a:bodyPr vert="horz">
            <a:noAutofit/>
          </a:bodyPr>
          <a:lstStyle/>
          <a:p>
            <a:pPr marL="320040" lvl="0" indent="-320040" algn="ctr" defTabSz="914400">
              <a:spcBef>
                <a:spcPts val="700"/>
              </a:spcBef>
              <a:buClr>
                <a:schemeClr val="accent2"/>
              </a:buClr>
              <a:buSzPct val="60000"/>
            </a:pPr>
            <a:r>
              <a:rPr lang="en-US" sz="4400" dirty="0" smtClean="0"/>
              <a:t>This can be broken down into four major responsibilities:</a:t>
            </a:r>
            <a:endParaRPr lang="en-US" sz="44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sz="quarter" idx="2"/>
          </p:nvPr>
        </p:nvSpPr>
        <p:spPr>
          <a:xfrm>
            <a:off x="1066800" y="1600200"/>
            <a:ext cx="7467600" cy="1066800"/>
          </a:xfrm>
        </p:spPr>
        <p:txBody>
          <a:bodyPr>
            <a:noAutofit/>
          </a:bodyPr>
          <a:lstStyle/>
          <a:p>
            <a:pPr>
              <a:buNone/>
            </a:pPr>
            <a:r>
              <a:rPr lang="en-US" sz="4800" dirty="0" smtClean="0"/>
              <a:t>	The </a:t>
            </a:r>
            <a:r>
              <a:rPr lang="en-US" sz="4800" dirty="0" smtClean="0"/>
              <a:t>pastor must feel personally accountable for the success or failure of every ministry within the local church</a:t>
            </a:r>
            <a:endParaRPr lang="en-US" sz="4800" dirty="0"/>
          </a:p>
        </p:txBody>
      </p:sp>
      <p:sp>
        <p:nvSpPr>
          <p:cNvPr id="14" name="Text Placeholder 13"/>
          <p:cNvSpPr>
            <a:spLocks noGrp="1"/>
          </p:cNvSpPr>
          <p:nvPr>
            <p:ph type="body" sz="quarter" idx="1"/>
          </p:nvPr>
        </p:nvSpPr>
        <p:spPr>
          <a:xfrm>
            <a:off x="609600" y="1752600"/>
            <a:ext cx="533400" cy="640080"/>
          </a:xfrm>
          <a:solidFill>
            <a:schemeClr val="accent4"/>
          </a:solidFill>
        </p:spPr>
        <p:txBody>
          <a:bodyPr>
            <a:noAutofit/>
          </a:bodyPr>
          <a:lstStyle/>
          <a:p>
            <a:r>
              <a:rPr lang="en-US" sz="3200" dirty="0" smtClean="0"/>
              <a:t>1.</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517775"/>
            <a:ext cx="7620000" cy="1673225"/>
          </a:xfrm>
        </p:spPr>
        <p:txBody>
          <a:bodyPr>
            <a:noAutofit/>
          </a:bodyPr>
          <a:lstStyle/>
          <a:p>
            <a:r>
              <a:rPr lang="en-US" sz="4800" b="1" dirty="0" smtClean="0"/>
              <a:t>“Nevertheless the foundation of God </a:t>
            </a:r>
            <a:r>
              <a:rPr lang="en-US" sz="4800" b="1" dirty="0" err="1" smtClean="0"/>
              <a:t>standeth</a:t>
            </a:r>
            <a:r>
              <a:rPr lang="en-US" sz="4800" b="1" dirty="0" smtClean="0"/>
              <a:t> sure, having this seal, The Lord </a:t>
            </a:r>
            <a:r>
              <a:rPr lang="en-US" sz="4800" b="1" dirty="0" err="1" smtClean="0"/>
              <a:t>knoweth</a:t>
            </a:r>
            <a:r>
              <a:rPr lang="en-US" sz="4800" b="1" dirty="0" smtClean="0"/>
              <a:t> them that are his.</a:t>
            </a:r>
            <a:r>
              <a:rPr lang="en-US" sz="4800" b="1" dirty="0" smtClean="0"/>
              <a:t>” (2 </a:t>
            </a:r>
            <a:r>
              <a:rPr lang="en-US" sz="4800" b="1" dirty="0" smtClean="0"/>
              <a:t>Timothy 2:</a:t>
            </a:r>
            <a:r>
              <a:rPr lang="en-US" sz="4800" b="1" dirty="0" smtClean="0"/>
              <a:t>19)</a:t>
            </a:r>
            <a:endParaRPr lang="en-US" sz="4800" b="1" dirty="0"/>
          </a:p>
        </p:txBody>
      </p:sp>
      <p:sp>
        <p:nvSpPr>
          <p:cNvPr id="3" name="Title 2"/>
          <p:cNvSpPr>
            <a:spLocks noGrp="1"/>
          </p:cNvSpPr>
          <p:nvPr>
            <p:ph type="title"/>
          </p:nvPr>
        </p:nvSpPr>
        <p:spPr/>
        <p:txBody>
          <a:bodyPr>
            <a:normAutofit/>
          </a:bodyPr>
          <a:lstStyle/>
          <a:p>
            <a:r>
              <a:rPr lang="en-US" sz="5400" dirty="0" smtClean="0"/>
              <a:t>KEY </a:t>
            </a:r>
            <a:r>
              <a:rPr lang="en-US" sz="5400" dirty="0" smtClean="0"/>
              <a:t>VERSE:</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752600"/>
            <a:ext cx="533400" cy="640080"/>
          </a:xfrm>
          <a:solidFill>
            <a:schemeClr val="accent4"/>
          </a:solidFill>
        </p:spPr>
        <p:txBody>
          <a:bodyPr>
            <a:noAutofit/>
          </a:bodyPr>
          <a:lstStyle/>
          <a:p>
            <a:r>
              <a:rPr lang="en-US" sz="3200" dirty="0" smtClean="0"/>
              <a:t>1.</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7" name="Content Placeholder 6"/>
          <p:cNvSpPr>
            <a:spLocks noGrp="1"/>
          </p:cNvSpPr>
          <p:nvPr>
            <p:ph sz="quarter" idx="2"/>
          </p:nvPr>
        </p:nvSpPr>
        <p:spPr>
          <a:xfrm>
            <a:off x="1295400" y="1752600"/>
            <a:ext cx="7391400" cy="2590800"/>
          </a:xfrm>
        </p:spPr>
        <p:txBody>
          <a:bodyPr>
            <a:normAutofit/>
          </a:bodyPr>
          <a:lstStyle/>
          <a:p>
            <a:r>
              <a:rPr lang="en-US" sz="4400" dirty="0" smtClean="0"/>
              <a:t>If any particular ministry is not functioning properly, it is the pastor’s duty to find a solution</a:t>
            </a:r>
            <a:endParaRPr lang="en-US" sz="4400" dirty="0"/>
          </a:p>
        </p:txBody>
      </p:sp>
      <p:sp>
        <p:nvSpPr>
          <p:cNvPr id="8" name="Content Placeholder 6"/>
          <p:cNvSpPr>
            <a:spLocks noGrp="1"/>
          </p:cNvSpPr>
          <p:nvPr>
            <p:ph sz="quarter" idx="2"/>
          </p:nvPr>
        </p:nvSpPr>
        <p:spPr>
          <a:xfrm>
            <a:off x="1295400" y="3962400"/>
            <a:ext cx="7391400" cy="2590800"/>
          </a:xfrm>
        </p:spPr>
        <p:txBody>
          <a:bodyPr>
            <a:normAutofit/>
          </a:bodyPr>
          <a:lstStyle/>
          <a:p>
            <a:r>
              <a:rPr lang="en-US" sz="4400" dirty="0" smtClean="0"/>
              <a:t>Blame should not be placed on someone who was improperly trained for the position</a:t>
            </a:r>
            <a:endParaRPr lang="en-US" sz="44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752600"/>
            <a:ext cx="533400" cy="640080"/>
          </a:xfrm>
          <a:solidFill>
            <a:schemeClr val="accent4"/>
          </a:solidFill>
        </p:spPr>
        <p:txBody>
          <a:bodyPr>
            <a:noAutofit/>
          </a:bodyPr>
          <a:lstStyle/>
          <a:p>
            <a:r>
              <a:rPr lang="en-US" sz="3200" dirty="0" smtClean="0"/>
              <a:t>1.</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9" name="Content Placeholder 6"/>
          <p:cNvSpPr>
            <a:spLocks noGrp="1"/>
          </p:cNvSpPr>
          <p:nvPr>
            <p:ph sz="quarter" idx="2"/>
          </p:nvPr>
        </p:nvSpPr>
        <p:spPr>
          <a:xfrm>
            <a:off x="1447800" y="1569720"/>
            <a:ext cx="7467600" cy="868680"/>
          </a:xfrm>
        </p:spPr>
        <p:txBody>
          <a:bodyPr>
            <a:normAutofit/>
          </a:bodyPr>
          <a:lstStyle/>
          <a:p>
            <a:pPr>
              <a:buNone/>
            </a:pPr>
            <a:r>
              <a:rPr lang="en-US" sz="4800" u="sng" dirty="0" smtClean="0">
                <a:solidFill>
                  <a:schemeClr val="accent2"/>
                </a:solidFill>
              </a:rPr>
              <a:t>Questions to ask:</a:t>
            </a:r>
            <a:endParaRPr lang="en-US" sz="4800" u="sng" dirty="0">
              <a:solidFill>
                <a:schemeClr val="accent2"/>
              </a:solidFill>
            </a:endParaRPr>
          </a:p>
        </p:txBody>
      </p:sp>
      <p:sp>
        <p:nvSpPr>
          <p:cNvPr id="10" name="Content Placeholder 6"/>
          <p:cNvSpPr>
            <a:spLocks noGrp="1"/>
          </p:cNvSpPr>
          <p:nvPr>
            <p:ph sz="quarter" idx="2"/>
          </p:nvPr>
        </p:nvSpPr>
        <p:spPr>
          <a:xfrm>
            <a:off x="1447800" y="2438400"/>
            <a:ext cx="7315200" cy="1143000"/>
          </a:xfrm>
        </p:spPr>
        <p:txBody>
          <a:bodyPr>
            <a:noAutofit/>
          </a:bodyPr>
          <a:lstStyle/>
          <a:p>
            <a:r>
              <a:rPr lang="en-US" sz="3600" dirty="0" smtClean="0"/>
              <a:t>Is the leader adequately informed of expectations?</a:t>
            </a:r>
            <a:endParaRPr lang="en-US" sz="3600" dirty="0"/>
          </a:p>
        </p:txBody>
      </p:sp>
      <p:sp>
        <p:nvSpPr>
          <p:cNvPr id="13" name="Content Placeholder 6"/>
          <p:cNvSpPr>
            <a:spLocks noGrp="1"/>
          </p:cNvSpPr>
          <p:nvPr>
            <p:ph sz="quarter" idx="2"/>
          </p:nvPr>
        </p:nvSpPr>
        <p:spPr>
          <a:xfrm>
            <a:off x="1447800" y="3505200"/>
            <a:ext cx="7315200" cy="1143000"/>
          </a:xfrm>
        </p:spPr>
        <p:txBody>
          <a:bodyPr>
            <a:normAutofit/>
          </a:bodyPr>
          <a:lstStyle/>
          <a:p>
            <a:r>
              <a:rPr lang="en-US" sz="3600" dirty="0" smtClean="0"/>
              <a:t>Is the leader adequately trained?</a:t>
            </a:r>
            <a:endParaRPr lang="en-US" sz="3600" dirty="0"/>
          </a:p>
        </p:txBody>
      </p:sp>
      <p:sp>
        <p:nvSpPr>
          <p:cNvPr id="17" name="Content Placeholder 6"/>
          <p:cNvSpPr>
            <a:spLocks noGrp="1"/>
          </p:cNvSpPr>
          <p:nvPr>
            <p:ph sz="quarter" idx="2"/>
          </p:nvPr>
        </p:nvSpPr>
        <p:spPr>
          <a:xfrm>
            <a:off x="1447800" y="4038600"/>
            <a:ext cx="7315200" cy="1143000"/>
          </a:xfrm>
        </p:spPr>
        <p:txBody>
          <a:bodyPr>
            <a:normAutofit lnSpcReduction="10000"/>
          </a:bodyPr>
          <a:lstStyle/>
          <a:p>
            <a:r>
              <a:rPr lang="en-US" sz="3600" dirty="0" smtClean="0"/>
              <a:t>Is the leader capable of doing the job?</a:t>
            </a:r>
            <a:endParaRPr lang="en-US" sz="3600" dirty="0"/>
          </a:p>
        </p:txBody>
      </p:sp>
      <p:sp>
        <p:nvSpPr>
          <p:cNvPr id="18" name="Content Placeholder 6"/>
          <p:cNvSpPr>
            <a:spLocks noGrp="1"/>
          </p:cNvSpPr>
          <p:nvPr>
            <p:ph sz="quarter" idx="2"/>
          </p:nvPr>
        </p:nvSpPr>
        <p:spPr>
          <a:xfrm>
            <a:off x="1447800" y="5105400"/>
            <a:ext cx="7315200" cy="1143000"/>
          </a:xfrm>
        </p:spPr>
        <p:txBody>
          <a:bodyPr>
            <a:normAutofit lnSpcReduction="10000"/>
          </a:bodyPr>
          <a:lstStyle/>
          <a:p>
            <a:r>
              <a:rPr lang="en-US" sz="3600" dirty="0" smtClean="0"/>
              <a:t>Does the leader need to be replaced?</a:t>
            </a:r>
            <a:endParaRPr lang="en-US" sz="36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P spid="13" grpId="0" build="p"/>
      <p:bldP spid="17" grpId="0" build="p"/>
      <p:bldP spid="18"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sz="quarter" idx="2"/>
          </p:nvPr>
        </p:nvSpPr>
        <p:spPr>
          <a:xfrm>
            <a:off x="1066800" y="1600200"/>
            <a:ext cx="7467600" cy="1066800"/>
          </a:xfrm>
        </p:spPr>
        <p:txBody>
          <a:bodyPr>
            <a:noAutofit/>
          </a:bodyPr>
          <a:lstStyle/>
          <a:p>
            <a:pPr>
              <a:buNone/>
            </a:pPr>
            <a:r>
              <a:rPr lang="en-US" sz="4800" dirty="0" smtClean="0"/>
              <a:t>	The </a:t>
            </a:r>
            <a:r>
              <a:rPr lang="en-US" sz="4800" dirty="0" smtClean="0"/>
              <a:t>pastor must provide training in ministry for those who will be in leadership roles in the local church’s various ministries</a:t>
            </a:r>
            <a:endParaRPr lang="en-US" sz="4800" dirty="0"/>
          </a:p>
        </p:txBody>
      </p:sp>
      <p:sp>
        <p:nvSpPr>
          <p:cNvPr id="14" name="Text Placeholder 13"/>
          <p:cNvSpPr>
            <a:spLocks noGrp="1"/>
          </p:cNvSpPr>
          <p:nvPr>
            <p:ph type="body" sz="quarter" idx="1"/>
          </p:nvPr>
        </p:nvSpPr>
        <p:spPr>
          <a:xfrm>
            <a:off x="609600" y="1752600"/>
            <a:ext cx="533400" cy="640080"/>
          </a:xfrm>
          <a:solidFill>
            <a:schemeClr val="accent2"/>
          </a:solidFill>
        </p:spPr>
        <p:txBody>
          <a:bodyPr>
            <a:noAutofit/>
          </a:bodyPr>
          <a:lstStyle/>
          <a:p>
            <a:r>
              <a:rPr lang="en-US" sz="3200" dirty="0" smtClean="0"/>
              <a:t>2</a:t>
            </a:r>
            <a:r>
              <a:rPr lang="en-US" sz="3200" dirty="0" smtClean="0"/>
              <a:t>.</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752600"/>
            <a:ext cx="533400" cy="640080"/>
          </a:xfrm>
          <a:solidFill>
            <a:srgbClr val="DD8047"/>
          </a:solidFill>
        </p:spPr>
        <p:txBody>
          <a:bodyPr>
            <a:noAutofit/>
          </a:bodyPr>
          <a:lstStyle/>
          <a:p>
            <a:r>
              <a:rPr lang="en-US" sz="3200" dirty="0" smtClean="0"/>
              <a:t>2</a:t>
            </a:r>
            <a:r>
              <a:rPr lang="en-US" sz="3200" dirty="0" smtClean="0"/>
              <a:t>.</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7" name="Content Placeholder 6"/>
          <p:cNvSpPr>
            <a:spLocks noGrp="1"/>
          </p:cNvSpPr>
          <p:nvPr>
            <p:ph sz="quarter" idx="2"/>
          </p:nvPr>
        </p:nvSpPr>
        <p:spPr>
          <a:xfrm>
            <a:off x="1295400" y="1752600"/>
            <a:ext cx="7391400" cy="2590800"/>
          </a:xfrm>
        </p:spPr>
        <p:txBody>
          <a:bodyPr>
            <a:normAutofit/>
          </a:bodyPr>
          <a:lstStyle/>
          <a:p>
            <a:r>
              <a:rPr lang="en-US" sz="4400" dirty="0" smtClean="0"/>
              <a:t>Either by the pastor directly or by a training source the pastor trusts</a:t>
            </a:r>
            <a:endParaRPr lang="en-US" sz="4400" dirty="0"/>
          </a:p>
        </p:txBody>
      </p:sp>
      <p:sp>
        <p:nvSpPr>
          <p:cNvPr id="8" name="Content Placeholder 6"/>
          <p:cNvSpPr>
            <a:spLocks noGrp="1"/>
          </p:cNvSpPr>
          <p:nvPr>
            <p:ph sz="quarter" idx="2"/>
          </p:nvPr>
        </p:nvSpPr>
        <p:spPr>
          <a:xfrm>
            <a:off x="1295400" y="3810000"/>
            <a:ext cx="7391400" cy="2590800"/>
          </a:xfrm>
        </p:spPr>
        <p:txBody>
          <a:bodyPr>
            <a:normAutofit/>
          </a:bodyPr>
          <a:lstStyle/>
          <a:p>
            <a:r>
              <a:rPr lang="en-US" sz="4400" dirty="0" smtClean="0"/>
              <a:t>Training programs must grow to meet the needs of an expanding church</a:t>
            </a:r>
            <a:endParaRPr lang="en-US" sz="44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sz="quarter" idx="2"/>
          </p:nvPr>
        </p:nvSpPr>
        <p:spPr>
          <a:xfrm>
            <a:off x="1066800" y="1600200"/>
            <a:ext cx="7467600" cy="1066800"/>
          </a:xfrm>
        </p:spPr>
        <p:txBody>
          <a:bodyPr>
            <a:noAutofit/>
          </a:bodyPr>
          <a:lstStyle/>
          <a:p>
            <a:pPr>
              <a:buNone/>
            </a:pPr>
            <a:r>
              <a:rPr lang="en-US" sz="4800" dirty="0" smtClean="0"/>
              <a:t>	The </a:t>
            </a:r>
            <a:r>
              <a:rPr lang="en-US" sz="4800" dirty="0" smtClean="0"/>
              <a:t>pastor must identify the potential role of each member of the </a:t>
            </a:r>
            <a:r>
              <a:rPr lang="en-US" sz="4800" dirty="0" smtClean="0"/>
              <a:t>congregation</a:t>
            </a:r>
            <a:endParaRPr lang="en-US" sz="4800" dirty="0"/>
          </a:p>
        </p:txBody>
      </p:sp>
      <p:sp>
        <p:nvSpPr>
          <p:cNvPr id="14" name="Text Placeholder 13"/>
          <p:cNvSpPr>
            <a:spLocks noGrp="1"/>
          </p:cNvSpPr>
          <p:nvPr>
            <p:ph type="body" sz="quarter" idx="1"/>
          </p:nvPr>
        </p:nvSpPr>
        <p:spPr>
          <a:xfrm>
            <a:off x="609600" y="1752600"/>
            <a:ext cx="533400" cy="640080"/>
          </a:xfrm>
          <a:solidFill>
            <a:schemeClr val="accent4"/>
          </a:solidFill>
        </p:spPr>
        <p:txBody>
          <a:bodyPr>
            <a:noAutofit/>
          </a:bodyPr>
          <a:lstStyle/>
          <a:p>
            <a:r>
              <a:rPr lang="en-US" sz="3200" dirty="0" smtClean="0"/>
              <a:t>3</a:t>
            </a:r>
            <a:r>
              <a:rPr lang="en-US" sz="3200" dirty="0" smtClean="0"/>
              <a:t>.</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752600"/>
            <a:ext cx="533400" cy="640080"/>
          </a:xfrm>
          <a:solidFill>
            <a:schemeClr val="accent4"/>
          </a:solidFill>
        </p:spPr>
        <p:txBody>
          <a:bodyPr>
            <a:noAutofit/>
          </a:bodyPr>
          <a:lstStyle/>
          <a:p>
            <a:r>
              <a:rPr lang="en-US" sz="3200" dirty="0" smtClean="0"/>
              <a:t>3</a:t>
            </a:r>
            <a:r>
              <a:rPr lang="en-US" sz="3200" dirty="0" smtClean="0"/>
              <a:t>.</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7" name="Content Placeholder 6"/>
          <p:cNvSpPr>
            <a:spLocks noGrp="1"/>
          </p:cNvSpPr>
          <p:nvPr>
            <p:ph sz="quarter" idx="2"/>
          </p:nvPr>
        </p:nvSpPr>
        <p:spPr>
          <a:xfrm>
            <a:off x="1295400" y="1752600"/>
            <a:ext cx="7391400" cy="2590800"/>
          </a:xfrm>
        </p:spPr>
        <p:txBody>
          <a:bodyPr>
            <a:normAutofit/>
          </a:bodyPr>
          <a:lstStyle/>
          <a:p>
            <a:r>
              <a:rPr lang="en-US" sz="4400" dirty="0" smtClean="0"/>
              <a:t>The pastor should be able to give an account of each member’s spiritual condition</a:t>
            </a:r>
            <a:endParaRPr lang="en-US" sz="4400" dirty="0"/>
          </a:p>
        </p:txBody>
      </p:sp>
      <p:sp>
        <p:nvSpPr>
          <p:cNvPr id="8" name="Content Placeholder 6"/>
          <p:cNvSpPr>
            <a:spLocks noGrp="1"/>
          </p:cNvSpPr>
          <p:nvPr>
            <p:ph sz="quarter" idx="2"/>
          </p:nvPr>
        </p:nvSpPr>
        <p:spPr>
          <a:xfrm>
            <a:off x="1295400" y="3962400"/>
            <a:ext cx="7391400" cy="2590800"/>
          </a:xfrm>
        </p:spPr>
        <p:txBody>
          <a:bodyPr>
            <a:normAutofit/>
          </a:bodyPr>
          <a:lstStyle/>
          <a:p>
            <a:r>
              <a:rPr lang="en-US" sz="4400" dirty="0" smtClean="0"/>
              <a:t>As the church grows, so will his staff to ensure this can be done </a:t>
            </a:r>
            <a:endParaRPr lang="en-US" sz="44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sz="quarter" idx="2"/>
          </p:nvPr>
        </p:nvSpPr>
        <p:spPr>
          <a:xfrm>
            <a:off x="1066800" y="1600200"/>
            <a:ext cx="7467600" cy="1066800"/>
          </a:xfrm>
        </p:spPr>
        <p:txBody>
          <a:bodyPr>
            <a:noAutofit/>
          </a:bodyPr>
          <a:lstStyle/>
          <a:p>
            <a:pPr>
              <a:buNone/>
            </a:pPr>
            <a:r>
              <a:rPr lang="en-US" sz="4800" dirty="0" smtClean="0"/>
              <a:t>	The </a:t>
            </a:r>
            <a:r>
              <a:rPr lang="en-US" sz="4800" dirty="0" smtClean="0"/>
              <a:t>pastor must help each member to reach and achieve that </a:t>
            </a:r>
            <a:r>
              <a:rPr lang="en-US" sz="4800" dirty="0" smtClean="0"/>
              <a:t>potential</a:t>
            </a:r>
            <a:endParaRPr lang="en-US" sz="4800" dirty="0"/>
          </a:p>
        </p:txBody>
      </p:sp>
      <p:sp>
        <p:nvSpPr>
          <p:cNvPr id="14" name="Text Placeholder 13"/>
          <p:cNvSpPr>
            <a:spLocks noGrp="1"/>
          </p:cNvSpPr>
          <p:nvPr>
            <p:ph type="body" sz="quarter" idx="1"/>
          </p:nvPr>
        </p:nvSpPr>
        <p:spPr>
          <a:xfrm>
            <a:off x="609600" y="1752600"/>
            <a:ext cx="533400" cy="640080"/>
          </a:xfrm>
          <a:solidFill>
            <a:schemeClr val="accent2"/>
          </a:solidFill>
        </p:spPr>
        <p:txBody>
          <a:bodyPr>
            <a:noAutofit/>
          </a:bodyPr>
          <a:lstStyle/>
          <a:p>
            <a:r>
              <a:rPr lang="en-US" sz="3200" dirty="0" smtClean="0"/>
              <a:t>4.</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752600"/>
            <a:ext cx="533400" cy="640080"/>
          </a:xfrm>
          <a:solidFill>
            <a:srgbClr val="DD8047"/>
          </a:solidFill>
        </p:spPr>
        <p:txBody>
          <a:bodyPr>
            <a:noAutofit/>
          </a:bodyPr>
          <a:lstStyle/>
          <a:p>
            <a:r>
              <a:rPr lang="en-US" sz="3200" dirty="0" smtClean="0"/>
              <a:t>4.</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5" name="Title 1"/>
          <p:cNvSpPr>
            <a:spLocks noGrp="1"/>
          </p:cNvSpPr>
          <p:nvPr>
            <p:ph type="title"/>
          </p:nvPr>
        </p:nvSpPr>
        <p:spPr>
          <a:xfrm>
            <a:off x="609600" y="228600"/>
            <a:ext cx="8153400" cy="990600"/>
          </a:xfrm>
        </p:spPr>
        <p:txBody>
          <a:bodyPr>
            <a:normAutofit/>
          </a:bodyPr>
          <a:lstStyle/>
          <a:p>
            <a:r>
              <a:rPr lang="en-US" sz="5400" dirty="0" smtClean="0"/>
              <a:t>The Shepherd</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7" name="Content Placeholder 6"/>
          <p:cNvSpPr>
            <a:spLocks noGrp="1"/>
          </p:cNvSpPr>
          <p:nvPr>
            <p:ph sz="quarter" idx="2"/>
          </p:nvPr>
        </p:nvSpPr>
        <p:spPr>
          <a:xfrm>
            <a:off x="1295400" y="1752600"/>
            <a:ext cx="7391400" cy="2057400"/>
          </a:xfrm>
        </p:spPr>
        <p:txBody>
          <a:bodyPr>
            <a:normAutofit/>
          </a:bodyPr>
          <a:lstStyle/>
          <a:p>
            <a:r>
              <a:rPr lang="en-US" sz="4000" dirty="0" smtClean="0"/>
              <a:t>The pastor should devote the majority of his time in developing those that show real potential</a:t>
            </a:r>
            <a:endParaRPr lang="en-US" sz="4000" dirty="0"/>
          </a:p>
        </p:txBody>
      </p:sp>
      <p:sp>
        <p:nvSpPr>
          <p:cNvPr id="8" name="Content Placeholder 6"/>
          <p:cNvSpPr>
            <a:spLocks noGrp="1"/>
          </p:cNvSpPr>
          <p:nvPr>
            <p:ph sz="quarter" idx="2"/>
          </p:nvPr>
        </p:nvSpPr>
        <p:spPr>
          <a:xfrm>
            <a:off x="1295400" y="3810000"/>
            <a:ext cx="7391400" cy="2590800"/>
          </a:xfrm>
        </p:spPr>
        <p:txBody>
          <a:bodyPr>
            <a:normAutofit/>
          </a:bodyPr>
          <a:lstStyle/>
          <a:p>
            <a:r>
              <a:rPr lang="en-US" sz="4000" dirty="0" smtClean="0"/>
              <a:t>This will ensure the congregation becomes all it should be by the grace of God</a:t>
            </a:r>
            <a:endParaRPr lang="en-US" sz="40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1981200" y="1524000"/>
            <a:ext cx="7010400" cy="1219200"/>
          </a:xfrm>
        </p:spPr>
        <p:txBody>
          <a:bodyPr>
            <a:noAutofit/>
          </a:bodyPr>
          <a:lstStyle/>
          <a:p>
            <a:pPr lvl="0">
              <a:buNone/>
            </a:pPr>
            <a:r>
              <a:rPr lang="en-US" sz="3200" dirty="0" smtClean="0"/>
              <a:t>	“</a:t>
            </a:r>
            <a:r>
              <a:rPr lang="en-US" sz="3200" dirty="0" smtClean="0"/>
              <a:t>And when Saul was come to Jerusalem, he assayed to join himself to the disciples: but they were all afraid of him, and believed not that he was a disciple. But Barnabas took him, and declared unto them how he had seen the Lord in the way, and that he had spoken to him, and how he had preached boldly at Damascus in the name of </a:t>
            </a:r>
            <a:r>
              <a:rPr lang="en-US" sz="3200" dirty="0" smtClean="0"/>
              <a:t>Jesus.” (Acts </a:t>
            </a:r>
            <a:r>
              <a:rPr lang="en-US" sz="3200" dirty="0" smtClean="0"/>
              <a:t>9:26-</a:t>
            </a:r>
            <a:r>
              <a:rPr lang="en-US" sz="3200" dirty="0" smtClean="0"/>
              <a:t>27)</a:t>
            </a:r>
            <a:endParaRPr lang="en-US" sz="32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3600" dirty="0" smtClean="0">
                <a:solidFill>
                  <a:srgbClr val="DD8047"/>
                </a:solidFill>
              </a:rPr>
              <a:t>Barnabas saw Paul as God saw him: an undeveloped apostle</a:t>
            </a:r>
            <a:endParaRPr lang="en-US" sz="36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8" name="Content Placeholder 3"/>
          <p:cNvSpPr txBox="1">
            <a:spLocks/>
          </p:cNvSpPr>
          <p:nvPr/>
        </p:nvSpPr>
        <p:spPr>
          <a:xfrm>
            <a:off x="2362200" y="31242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t>In Paul’s own eyes, he considered himself as a “wretched man” in Romans 7:24, but in Romans 8:37, he sees himself with God’s eyes as “more than a conqueror.”</a:t>
            </a:r>
            <a:endParaRPr kumimoji="0" lang="en-US" sz="3600" i="0" u="none" strike="noStrike" kern="1200" cap="none" spc="0" normalizeH="0" baseline="0" noProof="0" dirty="0" smtClean="0">
              <a:ln>
                <a:noFill/>
              </a:ln>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13"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4000" dirty="0" smtClean="0">
                <a:solidFill>
                  <a:srgbClr val="DD8047"/>
                </a:solidFill>
              </a:rPr>
              <a:t>Seeds planted o</a:t>
            </a:r>
            <a:r>
              <a:rPr lang="en-US" sz="4000" dirty="0" smtClean="0">
                <a:solidFill>
                  <a:srgbClr val="DD8047"/>
                </a:solidFill>
              </a:rPr>
              <a:t>n stony ground grow rapidly but die when the sun comes up</a:t>
            </a:r>
            <a:endParaRPr lang="en-US" sz="40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Sowing &amp; Reaping Review</a:t>
            </a:r>
            <a:endParaRPr lang="en-US" sz="6000" dirty="0"/>
          </a:p>
        </p:txBody>
      </p:sp>
      <p:sp>
        <p:nvSpPr>
          <p:cNvPr id="8" name="Content Placeholder 3"/>
          <p:cNvSpPr txBox="1">
            <a:spLocks/>
          </p:cNvSpPr>
          <p:nvPr/>
        </p:nvSpPr>
        <p:spPr>
          <a:xfrm>
            <a:off x="2362200" y="36576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Seeds planted on thorny ground grow at first but are later choked by growing thorns</a:t>
            </a:r>
            <a:endParaRPr kumimoji="0" lang="en-US" sz="4000" i="0" u="none" strike="noStrike" kern="1200" cap="none" spc="0" normalizeH="0" baseline="0" noProof="0" dirty="0" smtClean="0">
              <a:ln>
                <a:noFill/>
              </a:ln>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3600" dirty="0" smtClean="0">
                <a:solidFill>
                  <a:srgbClr val="DD8047"/>
                </a:solidFill>
              </a:rPr>
              <a:t>Barnabas helped teach Paul to devote his ministry to church planting and leadership development</a:t>
            </a:r>
            <a:endParaRPr lang="en-US" sz="36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13"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4000" dirty="0" smtClean="0">
                <a:solidFill>
                  <a:srgbClr val="DD8047"/>
                </a:solidFill>
              </a:rPr>
              <a:t>Some people receive God at first but are later offended by persecution </a:t>
            </a:r>
            <a:endParaRPr lang="en-US" sz="40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Sowing &amp; Reaping Review</a:t>
            </a:r>
            <a:endParaRPr lang="en-US" sz="6000" dirty="0"/>
          </a:p>
        </p:txBody>
      </p:sp>
      <p:sp>
        <p:nvSpPr>
          <p:cNvPr id="8" name="Content Placeholder 3"/>
          <p:cNvSpPr txBox="1">
            <a:spLocks/>
          </p:cNvSpPr>
          <p:nvPr/>
        </p:nvSpPr>
        <p:spPr>
          <a:xfrm>
            <a:off x="2362200" y="36576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Others are eventually choked by the things of this world</a:t>
            </a:r>
            <a:endParaRPr kumimoji="0" lang="en-US" sz="4000" i="0" u="none" strike="noStrike" kern="1200" cap="none" spc="0" normalizeH="0" baseline="0" noProof="0" dirty="0" smtClean="0">
              <a:ln>
                <a:noFill/>
              </a:ln>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pPr lvl="0"/>
            <a:r>
              <a:rPr lang="en-US" sz="4000" dirty="0" smtClean="0">
                <a:solidFill>
                  <a:srgbClr val="DD8047"/>
                </a:solidFill>
              </a:rPr>
              <a:t>Only seeds sown on good ground will continue growing </a:t>
            </a:r>
            <a:endParaRPr lang="en-US" sz="4000" dirty="0" smtClean="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Sowing &amp; Reaping Review</a:t>
            </a:r>
            <a:endParaRPr lang="en-US" sz="6000" dirty="0"/>
          </a:p>
        </p:txBody>
      </p:sp>
      <p:sp>
        <p:nvSpPr>
          <p:cNvPr id="8" name="Content Placeholder 3"/>
          <p:cNvSpPr txBox="1">
            <a:spLocks/>
          </p:cNvSpPr>
          <p:nvPr/>
        </p:nvSpPr>
        <p:spPr>
          <a:xfrm>
            <a:off x="2362200" y="3276600"/>
            <a:ext cx="66294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Only those who allow the word to be planted deep in their hearts will continue producing harvests</a:t>
            </a:r>
            <a:endParaRPr kumimoji="0" lang="en-US" sz="4000" i="0" u="none" strike="noStrike" kern="1200" cap="none" spc="0" normalizeH="0" baseline="0" noProof="0" dirty="0" smtClean="0">
              <a:ln>
                <a:noFill/>
              </a:ln>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A Nucleus in Every Church</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235300"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Congregation within a congregation</a:t>
            </a:r>
            <a:endParaRPr lang="en-US" sz="4000" b="1" dirty="0" smtClean="0">
              <a:solidFill>
                <a:schemeClr val="accent2"/>
              </a:solidFill>
            </a:endParaRPr>
          </a:p>
        </p:txBody>
      </p:sp>
      <p:sp>
        <p:nvSpPr>
          <p:cNvPr id="8" name="Content Placeholder 3"/>
          <p:cNvSpPr txBox="1">
            <a:spLocks/>
          </p:cNvSpPr>
          <p:nvPr/>
        </p:nvSpPr>
        <p:spPr>
          <a:xfrm>
            <a:off x="4844900" y="1589567"/>
            <a:ext cx="41467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4000" dirty="0" smtClean="0"/>
              <a:t>The pastor will</a:t>
            </a:r>
            <a:r>
              <a:rPr lang="en-US" sz="4000" dirty="0" smtClean="0"/>
              <a:t> recognize the nucleus and form a team to help build in the new area</a:t>
            </a:r>
            <a:endParaRPr kumimoji="0" lang="en-US" sz="4000" i="0" u="none" strike="noStrike" kern="1200" cap="none" spc="0" normalizeH="0" baseline="0" noProof="0" dirty="0">
              <a:ln>
                <a:noFill/>
              </a:ln>
              <a:effectLst/>
              <a:uLnTx/>
              <a:uFillTx/>
              <a:latin typeface="+mn-lt"/>
              <a:ea typeface="+mn-ea"/>
              <a:cs typeface="+mn-cs"/>
            </a:endParaRPr>
          </a:p>
        </p:txBody>
      </p:sp>
      <p:sp>
        <p:nvSpPr>
          <p:cNvPr id="13" name="Content Placeholder 2"/>
          <p:cNvSpPr txBox="1">
            <a:spLocks/>
          </p:cNvSpPr>
          <p:nvPr/>
        </p:nvSpPr>
        <p:spPr>
          <a:xfrm>
            <a:off x="609601" y="35707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4000" dirty="0" smtClean="0"/>
              <a:t>The group of saints in a church who will be its strength</a:t>
            </a:r>
            <a:endParaRPr lang="en-US" sz="4000" dirty="0" smtClean="0"/>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Identifying the Nucleus</a:t>
            </a:r>
            <a:endParaRPr lang="en-US" sz="54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4235300" cy="1077433"/>
          </a:xfrm>
          <a:prstGeom prst="rect">
            <a:avLst/>
          </a:prstGeom>
        </p:spPr>
        <p:txBody>
          <a:bodyPr vert="horz">
            <a:noAutofit/>
          </a:bodyPr>
          <a:lstStyle/>
          <a:p>
            <a:pPr marL="320040" lvl="0" indent="-320040" defTabSz="914400">
              <a:spcBef>
                <a:spcPts val="700"/>
              </a:spcBef>
              <a:buClr>
                <a:schemeClr val="accent2"/>
              </a:buClr>
              <a:buSzPct val="60000"/>
            </a:pPr>
            <a:r>
              <a:rPr lang="en-US" sz="4000" dirty="0" smtClean="0"/>
              <a:t>The nucleus will:</a:t>
            </a:r>
            <a:endParaRPr lang="en-US" sz="4000" b="1" dirty="0" smtClean="0">
              <a:solidFill>
                <a:schemeClr val="accent2"/>
              </a:solidFill>
            </a:endParaRPr>
          </a:p>
        </p:txBody>
      </p:sp>
      <p:sp>
        <p:nvSpPr>
          <p:cNvPr id="13" name="Content Placeholder 2"/>
          <p:cNvSpPr txBox="1">
            <a:spLocks/>
          </p:cNvSpPr>
          <p:nvPr/>
        </p:nvSpPr>
        <p:spPr>
          <a:xfrm>
            <a:off x="609601" y="2286000"/>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Speak the same thing</a:t>
            </a:r>
            <a:endParaRPr lang="en-US" sz="3600" dirty="0" smtClean="0">
              <a:solidFill>
                <a:schemeClr val="accent2"/>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
        <p:nvSpPr>
          <p:cNvPr id="10" name="Content Placeholder 2"/>
          <p:cNvSpPr txBox="1">
            <a:spLocks/>
          </p:cNvSpPr>
          <p:nvPr/>
        </p:nvSpPr>
        <p:spPr>
          <a:xfrm>
            <a:off x="609600" y="33421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Have no division</a:t>
            </a:r>
            <a:endParaRPr lang="en-US" sz="3600" dirty="0" smtClean="0">
              <a:solidFill>
                <a:schemeClr val="accent2"/>
              </a:solidFill>
            </a:endParaRPr>
          </a:p>
        </p:txBody>
      </p:sp>
      <p:sp>
        <p:nvSpPr>
          <p:cNvPr id="11" name="Content Placeholder 2"/>
          <p:cNvSpPr txBox="1">
            <a:spLocks/>
          </p:cNvSpPr>
          <p:nvPr/>
        </p:nvSpPr>
        <p:spPr>
          <a:xfrm>
            <a:off x="609600" y="38755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Share pastor’s vision</a:t>
            </a:r>
            <a:endParaRPr lang="en-US" sz="3600" dirty="0" smtClean="0">
              <a:solidFill>
                <a:schemeClr val="accent2"/>
              </a:solidFill>
            </a:endParaRPr>
          </a:p>
        </p:txBody>
      </p:sp>
      <p:sp>
        <p:nvSpPr>
          <p:cNvPr id="12" name="Content Placeholder 2"/>
          <p:cNvSpPr txBox="1">
            <a:spLocks/>
          </p:cNvSpPr>
          <p:nvPr/>
        </p:nvSpPr>
        <p:spPr>
          <a:xfrm>
            <a:off x="609600" y="44089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Join together in God’s work</a:t>
            </a:r>
            <a:endParaRPr lang="en-US" sz="3600" dirty="0" smtClean="0">
              <a:solidFill>
                <a:schemeClr val="accent2"/>
              </a:solidFill>
            </a:endParaRPr>
          </a:p>
        </p:txBody>
      </p:sp>
      <p:sp>
        <p:nvSpPr>
          <p:cNvPr id="14" name="Content Placeholder 2"/>
          <p:cNvSpPr txBox="1">
            <a:spLocks/>
          </p:cNvSpPr>
          <p:nvPr/>
        </p:nvSpPr>
        <p:spPr>
          <a:xfrm>
            <a:off x="4756301" y="2286000"/>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Show they are going in the same direction as the pastor</a:t>
            </a:r>
            <a:endParaRPr lang="en-US" sz="3600" dirty="0" smtClean="0">
              <a:solidFill>
                <a:schemeClr val="accent2"/>
              </a:solidFill>
            </a:endParaRPr>
          </a:p>
        </p:txBody>
      </p:sp>
      <p:sp>
        <p:nvSpPr>
          <p:cNvPr id="15" name="Content Placeholder 2"/>
          <p:cNvSpPr txBox="1">
            <a:spLocks/>
          </p:cNvSpPr>
          <p:nvPr/>
        </p:nvSpPr>
        <p:spPr>
          <a:xfrm>
            <a:off x="4756301" y="4485167"/>
            <a:ext cx="4235299" cy="13060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600" dirty="0" smtClean="0">
                <a:solidFill>
                  <a:schemeClr val="accent2"/>
                </a:solidFill>
              </a:rPr>
              <a:t>Show dedication to God’s will</a:t>
            </a:r>
            <a:endParaRPr lang="en-US" sz="3600" dirty="0" smtClean="0">
              <a:solidFill>
                <a:schemeClr val="accent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0" grpId="0"/>
      <p:bldP spid="11" grpId="0"/>
      <p:bldP spid="12" grpId="0"/>
      <p:bldP spid="14" grpId="0"/>
      <p:bldP spid="15"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sz="quarter" idx="2"/>
          </p:nvPr>
        </p:nvSpPr>
        <p:spPr>
          <a:xfrm>
            <a:off x="609600" y="1600200"/>
            <a:ext cx="8153400" cy="1066800"/>
          </a:xfrm>
        </p:spPr>
        <p:txBody>
          <a:bodyPr>
            <a:noAutofit/>
          </a:bodyPr>
          <a:lstStyle/>
          <a:p>
            <a:pPr algn="ctr">
              <a:buNone/>
            </a:pPr>
            <a:r>
              <a:rPr lang="en-US" sz="4800" dirty="0" smtClean="0">
                <a:solidFill>
                  <a:srgbClr val="DD8047"/>
                </a:solidFill>
              </a:rPr>
              <a:t>“Let no man despise thy youth; but be thou an example of the believers, in word, in conversation, in charity, in spirit, in faith, in purity.</a:t>
            </a:r>
            <a:r>
              <a:rPr lang="en-US" sz="4800" dirty="0" smtClean="0">
                <a:solidFill>
                  <a:srgbClr val="DD8047"/>
                </a:solidFill>
              </a:rPr>
              <a:t>” </a:t>
            </a:r>
          </a:p>
          <a:p>
            <a:pPr algn="ctr">
              <a:buNone/>
            </a:pPr>
            <a:r>
              <a:rPr lang="en-US" sz="4800" dirty="0" smtClean="0">
                <a:solidFill>
                  <a:srgbClr val="DD8047"/>
                </a:solidFill>
              </a:rPr>
              <a:t>(1 Timothy 4:12)</a:t>
            </a:r>
            <a:endParaRPr lang="en-US" sz="4800" dirty="0">
              <a:solidFill>
                <a:srgbClr val="DD8047"/>
              </a:solidFill>
            </a:endParaRPr>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3" name="Title 1"/>
          <p:cNvSpPr>
            <a:spLocks noGrp="1"/>
          </p:cNvSpPr>
          <p:nvPr>
            <p:ph type="title"/>
          </p:nvPr>
        </p:nvSpPr>
        <p:spPr>
          <a:xfrm>
            <a:off x="609600" y="228600"/>
            <a:ext cx="8153400" cy="990600"/>
          </a:xfrm>
        </p:spPr>
        <p:txBody>
          <a:bodyPr>
            <a:normAutofit/>
          </a:bodyPr>
          <a:lstStyle/>
          <a:p>
            <a:r>
              <a:rPr lang="en-US" sz="5400" dirty="0" smtClean="0"/>
              <a:t>Identifying the Nucleus</a:t>
            </a:r>
            <a:endParaRPr lang="en-US" sz="5400" dirty="0"/>
          </a:p>
        </p:txBody>
      </p:sp>
      <p:sp>
        <p:nvSpPr>
          <p:cNvPr id="16" name="TextBox 15"/>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ext Placeholder 13"/>
          <p:cNvSpPr>
            <a:spLocks noGrp="1"/>
          </p:cNvSpPr>
          <p:nvPr>
            <p:ph type="body" sz="quarter" idx="1"/>
          </p:nvPr>
        </p:nvSpPr>
        <p:spPr>
          <a:xfrm>
            <a:off x="609600" y="1905000"/>
            <a:ext cx="3886200" cy="640080"/>
          </a:xfrm>
        </p:spPr>
        <p:txBody>
          <a:bodyPr>
            <a:noAutofit/>
          </a:bodyPr>
          <a:lstStyle/>
          <a:p>
            <a:r>
              <a:rPr lang="en-US" sz="3600" dirty="0" smtClean="0"/>
              <a:t>In word…</a:t>
            </a:r>
            <a:endParaRPr lang="en-US" sz="36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17" name="Content Placeholder 14"/>
          <p:cNvSpPr txBox="1">
            <a:spLocks/>
          </p:cNvSpPr>
          <p:nvPr/>
        </p:nvSpPr>
        <p:spPr>
          <a:xfrm>
            <a:off x="609600" y="2514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What they say</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609600" y="32004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Agree with pastors direction</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4"/>
          <p:cNvSpPr txBox="1">
            <a:spLocks/>
          </p:cNvSpPr>
          <p:nvPr/>
        </p:nvSpPr>
        <p:spPr>
          <a:xfrm>
            <a:off x="609600" y="4419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With pastor in doctrine and policy</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itle 1"/>
          <p:cNvSpPr>
            <a:spLocks noGrp="1"/>
          </p:cNvSpPr>
          <p:nvPr>
            <p:ph type="title"/>
          </p:nvPr>
        </p:nvSpPr>
        <p:spPr>
          <a:xfrm>
            <a:off x="609600" y="228600"/>
            <a:ext cx="8153400" cy="990600"/>
          </a:xfrm>
        </p:spPr>
        <p:txBody>
          <a:bodyPr>
            <a:normAutofit/>
          </a:bodyPr>
          <a:lstStyle/>
          <a:p>
            <a:r>
              <a:rPr lang="en-US" sz="5400" dirty="0" smtClean="0"/>
              <a:t>Identifying the Nucleus</a:t>
            </a:r>
            <a:endParaRPr lang="en-US" sz="5400" dirty="0"/>
          </a:p>
        </p:txBody>
      </p:sp>
      <p:sp>
        <p:nvSpPr>
          <p:cNvPr id="15" name="Text Placeholder 13"/>
          <p:cNvSpPr>
            <a:spLocks noGrp="1"/>
          </p:cNvSpPr>
          <p:nvPr>
            <p:ph type="body" sz="quarter" idx="1"/>
          </p:nvPr>
        </p:nvSpPr>
        <p:spPr>
          <a:xfrm>
            <a:off x="4800600" y="1905000"/>
            <a:ext cx="3886200" cy="640080"/>
          </a:xfrm>
          <a:solidFill>
            <a:schemeClr val="accent4"/>
          </a:solidFill>
        </p:spPr>
        <p:txBody>
          <a:bodyPr>
            <a:noAutofit/>
          </a:bodyPr>
          <a:lstStyle/>
          <a:p>
            <a:r>
              <a:rPr lang="en-US" sz="3600" dirty="0" smtClean="0"/>
              <a:t>In conversation…</a:t>
            </a:r>
            <a:endParaRPr lang="en-US" sz="3600" dirty="0"/>
          </a:p>
        </p:txBody>
      </p:sp>
      <p:sp>
        <p:nvSpPr>
          <p:cNvPr id="16" name="Content Placeholder 14"/>
          <p:cNvSpPr txBox="1">
            <a:spLocks/>
          </p:cNvSpPr>
          <p:nvPr/>
        </p:nvSpPr>
        <p:spPr>
          <a:xfrm>
            <a:off x="4800600" y="2514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In Greek, </a:t>
            </a:r>
            <a:r>
              <a:rPr lang="en-US" sz="3600" i="1" dirty="0" smtClean="0"/>
              <a:t>anastrophe-</a:t>
            </a:r>
            <a:r>
              <a:rPr lang="en-US" sz="3600" dirty="0" smtClean="0"/>
              <a:t> the manner of life</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Content Placeholder 14"/>
          <p:cNvSpPr txBox="1">
            <a:spLocks/>
          </p:cNvSpPr>
          <p:nvPr/>
        </p:nvSpPr>
        <p:spPr>
          <a:xfrm>
            <a:off x="4800600" y="41910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Daily lifestyle</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Content Placeholder 14"/>
          <p:cNvSpPr txBox="1">
            <a:spLocks/>
          </p:cNvSpPr>
          <p:nvPr/>
        </p:nvSpPr>
        <p:spPr>
          <a:xfrm>
            <a:off x="4800600" y="4800600"/>
            <a:ext cx="3886200" cy="10668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600" dirty="0" smtClean="0"/>
              <a:t>Actions agree with words</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TextBox 2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a:t>
            </a:r>
            <a:r>
              <a:rPr lang="en-US" dirty="0" smtClean="0">
                <a:solidFill>
                  <a:schemeClr val="tx2"/>
                </a:solidFill>
              </a:rPr>
              <a:t> Eight: Nucleus of the Local Congregation</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11" grpId="0"/>
      <p:bldP spid="16" grpId="0"/>
      <p:bldP spid="20" grpId="0"/>
      <p:bldP spid="21"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5630</TotalTime>
  <Words>1457</Words>
  <Application>Microsoft Macintosh PowerPoint</Application>
  <PresentationFormat>On-screen Show (4:3)</PresentationFormat>
  <Paragraphs>182</Paragraphs>
  <Slides>30</Slides>
  <Notes>0</Notes>
  <HiddenSlides>0</HiddenSlides>
  <MMClips>0</MMClips>
  <ScaleCrop>false</ScaleCrop>
  <HeadingPairs>
    <vt:vector size="4" baseType="variant">
      <vt:variant>
        <vt:lpstr>Design Template</vt:lpstr>
      </vt:variant>
      <vt:variant>
        <vt:i4>1</vt:i4>
      </vt:variant>
      <vt:variant>
        <vt:lpstr>Slide Titles</vt:lpstr>
      </vt:variant>
      <vt:variant>
        <vt:i4>30</vt:i4>
      </vt:variant>
    </vt:vector>
  </HeadingPairs>
  <TitlesOfParts>
    <vt:vector size="31" baseType="lpstr">
      <vt:lpstr>Median</vt:lpstr>
      <vt:lpstr>Church Planting</vt:lpstr>
      <vt:lpstr>KEY VERSE:</vt:lpstr>
      <vt:lpstr>Sowing &amp; Reaping Review</vt:lpstr>
      <vt:lpstr>Sowing &amp; Reaping Review</vt:lpstr>
      <vt:lpstr>Sowing &amp; Reaping Review</vt:lpstr>
      <vt:lpstr>A Nucleus in Every Church</vt:lpstr>
      <vt:lpstr>Identifying the Nucleus</vt:lpstr>
      <vt:lpstr>Identifying the Nucleus</vt:lpstr>
      <vt:lpstr>Identifying the Nucleus</vt:lpstr>
      <vt:lpstr>Identifying the Nucleus</vt:lpstr>
      <vt:lpstr>Identifying the Nucleus</vt:lpstr>
      <vt:lpstr>Identifying the Nucleus</vt:lpstr>
      <vt:lpstr>Not Always the Majority</vt:lpstr>
      <vt:lpstr>Not Always the Majority</vt:lpstr>
      <vt:lpstr>Not Always the Majority</vt:lpstr>
      <vt:lpstr>Qualifying New Leadership</vt:lpstr>
      <vt:lpstr>The Shepherd</vt:lpstr>
      <vt:lpstr>The Shepherd</vt:lpstr>
      <vt:lpstr>The Shepherd</vt:lpstr>
      <vt:lpstr>The Shepherd</vt:lpstr>
      <vt:lpstr>The Shepherd</vt:lpstr>
      <vt:lpstr>The Shepherd</vt:lpstr>
      <vt:lpstr>The Shepherd</vt:lpstr>
      <vt:lpstr>The Shepherd</vt:lpstr>
      <vt:lpstr>The Shepherd</vt:lpstr>
      <vt:lpstr>The Shepherd</vt:lpstr>
      <vt:lpstr>The Shepherd</vt:lpstr>
      <vt:lpstr>The Pauline Perspective</vt:lpstr>
      <vt:lpstr>The Pauline Perspective</vt:lpstr>
      <vt:lpstr>The Pauline Perspective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Church Planting</dc:title>
  <dc:creator>Austin</dc:creator>
  <cp:lastModifiedBy>Austin</cp:lastModifiedBy>
  <cp:revision>178</cp:revision>
  <dcterms:created xsi:type="dcterms:W3CDTF">2011-01-20T01:46:16Z</dcterms:created>
  <dcterms:modified xsi:type="dcterms:W3CDTF">2011-01-22T21:02:54Z</dcterms:modified>
</cp:coreProperties>
</file>