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3" d="100"/>
          <a:sy n="83" d="100"/>
        </p:scale>
        <p:origin x="-4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C3E7E55-409F-9B4A-9F40-F4B139A78C68}" type="datetimeFigureOut">
              <a:rPr lang="en-US" smtClean="0"/>
              <a:t>9/20/10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48399F0-53DF-104E-825C-4EA1AF7AFE3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7E55-409F-9B4A-9F40-F4B139A78C68}" type="datetimeFigureOut">
              <a:rPr lang="en-US" smtClean="0"/>
              <a:t>9/20/10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399F0-53DF-104E-825C-4EA1AF7AFE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C3E7E55-409F-9B4A-9F40-F4B139A78C68}" type="datetimeFigureOut">
              <a:rPr lang="en-US" smtClean="0"/>
              <a:t>9/20/10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348399F0-53DF-104E-825C-4EA1AF7AFE3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7E55-409F-9B4A-9F40-F4B139A78C68}" type="datetimeFigureOut">
              <a:rPr lang="en-US" smtClean="0"/>
              <a:t>9/20/10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48399F0-53DF-104E-825C-4EA1AF7AFE3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7E55-409F-9B4A-9F40-F4B139A78C68}" type="datetimeFigureOut">
              <a:rPr lang="en-US" smtClean="0"/>
              <a:t>9/20/10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48399F0-53DF-104E-825C-4EA1AF7AFE3C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C3E7E55-409F-9B4A-9F40-F4B139A78C68}" type="datetimeFigureOut">
              <a:rPr lang="en-US" smtClean="0"/>
              <a:t>9/20/10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48399F0-53DF-104E-825C-4EA1AF7AFE3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C3E7E55-409F-9B4A-9F40-F4B139A78C68}" type="datetimeFigureOut">
              <a:rPr lang="en-US" smtClean="0"/>
              <a:t>9/20/10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48399F0-53DF-104E-825C-4EA1AF7AFE3C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7E55-409F-9B4A-9F40-F4B139A78C68}" type="datetimeFigureOut">
              <a:rPr lang="en-US" smtClean="0"/>
              <a:t>9/20/10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48399F0-53DF-104E-825C-4EA1AF7AFE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7E55-409F-9B4A-9F40-F4B139A78C68}" type="datetimeFigureOut">
              <a:rPr lang="en-US" smtClean="0"/>
              <a:t>9/20/10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48399F0-53DF-104E-825C-4EA1AF7AFE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7E55-409F-9B4A-9F40-F4B139A78C68}" type="datetimeFigureOut">
              <a:rPr lang="en-US" smtClean="0"/>
              <a:t>9/20/10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48399F0-53DF-104E-825C-4EA1AF7AFE3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C3E7E55-409F-9B4A-9F40-F4B139A78C68}" type="datetimeFigureOut">
              <a:rPr lang="en-US" smtClean="0"/>
              <a:t>9/20/10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348399F0-53DF-104E-825C-4EA1AF7AFE3C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C3E7E55-409F-9B4A-9F40-F4B139A78C68}" type="datetimeFigureOut">
              <a:rPr lang="en-US" smtClean="0"/>
              <a:t>9/20/10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48399F0-53DF-104E-825C-4EA1AF7AFE3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ctrTitle"/>
          </p:nvPr>
        </p:nvSpPr>
        <p:spPr>
          <a:xfrm>
            <a:off x="2133600" y="3124200"/>
            <a:ext cx="6629400" cy="18288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accent2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Church Planting</a:t>
            </a:r>
            <a:endParaRPr lang="en-US" sz="5400" dirty="0">
              <a:solidFill>
                <a:schemeClr val="accent2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8" name="Subtitle 17"/>
          <p:cNvSpPr>
            <a:spLocks noGrp="1"/>
          </p:cNvSpPr>
          <p:nvPr>
            <p:ph type="subTitle" idx="1"/>
          </p:nvPr>
        </p:nvSpPr>
        <p:spPr>
          <a:xfrm>
            <a:off x="2362200" y="6019800"/>
            <a:ext cx="6705600" cy="685800"/>
          </a:xfrm>
        </p:spPr>
        <p:txBody>
          <a:bodyPr>
            <a:normAutofit/>
          </a:bodyPr>
          <a:lstStyle/>
          <a:p>
            <a:pPr algn="r"/>
            <a:r>
              <a:rPr lang="en-US" sz="3200" dirty="0" smtClean="0"/>
              <a:t>Ted </a:t>
            </a:r>
            <a:r>
              <a:rPr lang="en-US" sz="3200" dirty="0" err="1" smtClean="0"/>
              <a:t>Grosbach</a:t>
            </a:r>
            <a:endParaRPr lang="en-US" sz="3200" dirty="0"/>
          </a:p>
        </p:txBody>
      </p:sp>
      <p:sp>
        <p:nvSpPr>
          <p:cNvPr id="19" name="Title 16"/>
          <p:cNvSpPr txBox="1">
            <a:spLocks/>
          </p:cNvSpPr>
          <p:nvPr/>
        </p:nvSpPr>
        <p:spPr>
          <a:xfrm>
            <a:off x="0" y="1524000"/>
            <a:ext cx="9144000" cy="25146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i="0" u="none" strike="noStrike" kern="1200" cap="all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GLOBAL UNIVERSITY OF THEOLOGICAL STUDIES</a:t>
            </a:r>
            <a:endParaRPr kumimoji="0" lang="en-US" sz="6600" i="0" u="none" strike="noStrike" kern="1200" cap="all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" name="Subtitle 17"/>
          <p:cNvSpPr txBox="1">
            <a:spLocks/>
          </p:cNvSpPr>
          <p:nvPr/>
        </p:nvSpPr>
        <p:spPr>
          <a:xfrm>
            <a:off x="2133600" y="4800600"/>
            <a:ext cx="6705600" cy="6858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sz="40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endParaRPr kumimoji="0" lang="en-US" sz="4000" b="1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1905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	… </a:t>
            </a:r>
            <a:r>
              <a:rPr lang="en-US" sz="2800" dirty="0" smtClean="0"/>
              <a:t>for whatsoever a man </a:t>
            </a:r>
            <a:r>
              <a:rPr lang="en-US" sz="2800" dirty="0" err="1" smtClean="0"/>
              <a:t>soweth</a:t>
            </a:r>
            <a:r>
              <a:rPr lang="en-US" sz="2800" dirty="0" smtClean="0"/>
              <a:t>, that shall he also reap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609600" y="4572000"/>
            <a:ext cx="3886200" cy="1905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	Can </a:t>
            </a:r>
            <a:r>
              <a:rPr lang="en-US" sz="2800" dirty="0" smtClean="0"/>
              <a:t>the fig tree, my brethren, bear olive berries? either a vine, figs</a:t>
            </a:r>
            <a:r>
              <a:rPr lang="en-US" sz="2800" dirty="0" smtClean="0"/>
              <a:t>? . . . </a:t>
            </a:r>
            <a:endParaRPr lang="en-US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US" dirty="0" smtClean="0"/>
              <a:t>Galatians 6:7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609600" y="3886200"/>
            <a:ext cx="3886200" cy="640080"/>
          </a:xfrm>
        </p:spPr>
        <p:txBody>
          <a:bodyPr/>
          <a:lstStyle/>
          <a:p>
            <a:r>
              <a:rPr lang="en-US" dirty="0" smtClean="0"/>
              <a:t>James 3:12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81400" y="-64532"/>
            <a:ext cx="54102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Introduction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4648200" y="1828800"/>
            <a:ext cx="4267200" cy="19050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algn="ctr" defTabSz="91440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en-US" sz="3600" dirty="0"/>
              <a:t>Church planting, based on New Testament principles, using New Testament methods, will produce a New Testament revival harvest!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 animBg="1"/>
      <p:bldP spid="6" grpId="0" build="p" animBg="1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447800"/>
            <a:ext cx="8153400" cy="16002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3200" dirty="0" smtClean="0"/>
              <a:t>Our goal of establishing self-supporting, self- governing, and self-propagating churches on the national level must start on the local church level.</a:t>
            </a:r>
            <a:endParaRPr lang="en-US" sz="32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09600" y="3429000"/>
            <a:ext cx="8153400" cy="1600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algn="ctr" defTabSz="91440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en-US" sz="3600" dirty="0">
                <a:solidFill>
                  <a:srgbClr val="DD8047"/>
                </a:solidFill>
              </a:rPr>
              <a:t>We must start with the seed to realize the blade, the ear, and finally the full corn in the ear.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DD804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09600" y="4953000"/>
            <a:ext cx="8153400" cy="16002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lvl="0" indent="-320040" algn="ctr" defTabSz="91440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en-US" sz="3600" dirty="0">
                <a:solidFill>
                  <a:srgbClr val="DD8047"/>
                </a:solidFill>
              </a:rPr>
              <a:t>Then, we will use a portion of that corn to sow again and see more and more fruit!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DD804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81400" y="-64532"/>
            <a:ext cx="54102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Introduction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81400" y="-64532"/>
            <a:ext cx="54102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Introduction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00200" y="4486870"/>
            <a:ext cx="7543800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5400" dirty="0" smtClean="0">
                <a:solidFill>
                  <a:srgbClr val="FFFFFF"/>
                </a:solidFill>
              </a:rPr>
              <a:t>In This Study…</a:t>
            </a:r>
            <a:endParaRPr lang="en-US" sz="5400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05000" y="304800"/>
            <a:ext cx="6934200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dirty="0" smtClean="0"/>
              <a:t>Planting New Churches:</a:t>
            </a:r>
            <a:endParaRPr lang="en-US" sz="4400" dirty="0"/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2362200" y="990600"/>
            <a:ext cx="5638800" cy="6858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What?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Content Placeholder 3"/>
          <p:cNvSpPr txBox="1">
            <a:spLocks/>
          </p:cNvSpPr>
          <p:nvPr/>
        </p:nvSpPr>
        <p:spPr>
          <a:xfrm>
            <a:off x="2835729" y="1524000"/>
            <a:ext cx="4631871" cy="6858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Why?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Content Placeholder 3"/>
          <p:cNvSpPr txBox="1">
            <a:spLocks/>
          </p:cNvSpPr>
          <p:nvPr/>
        </p:nvSpPr>
        <p:spPr>
          <a:xfrm>
            <a:off x="3369129" y="2057400"/>
            <a:ext cx="4631871" cy="6858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Where?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Content Placeholder 3"/>
          <p:cNvSpPr txBox="1">
            <a:spLocks/>
          </p:cNvSpPr>
          <p:nvPr/>
        </p:nvSpPr>
        <p:spPr>
          <a:xfrm>
            <a:off x="3882571" y="2590800"/>
            <a:ext cx="3356429" cy="6858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When?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Content Placeholder 3"/>
          <p:cNvSpPr txBox="1">
            <a:spLocks/>
          </p:cNvSpPr>
          <p:nvPr/>
        </p:nvSpPr>
        <p:spPr>
          <a:xfrm>
            <a:off x="4415971" y="3124200"/>
            <a:ext cx="3356429" cy="6858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Who?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Content Placeholder 3"/>
          <p:cNvSpPr txBox="1">
            <a:spLocks/>
          </p:cNvSpPr>
          <p:nvPr/>
        </p:nvSpPr>
        <p:spPr>
          <a:xfrm>
            <a:off x="4949371" y="3657600"/>
            <a:ext cx="3356429" cy="6858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How?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/>
              <a:t>“And they went forth, and preached every where, the Lord working with them, and confirming the word with signs following. Amen</a:t>
            </a:r>
            <a:r>
              <a:rPr lang="en-US" sz="3600" b="1" dirty="0" smtClean="0"/>
              <a:t>”</a:t>
            </a:r>
          </a:p>
          <a:p>
            <a:r>
              <a:rPr lang="en-US" sz="3600" b="1" dirty="0" smtClean="0"/>
              <a:t>(Mark 16:20)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KEY VERSE:</a:t>
            </a:r>
            <a:endParaRPr lang="en-US" sz="5400" dirty="0"/>
          </a:p>
        </p:txBody>
      </p:sp>
      <p:sp>
        <p:nvSpPr>
          <p:cNvPr id="4" name="TextBox 3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81400" y="-76200"/>
            <a:ext cx="54102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Introduction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Revival in the Book of 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844901" y="1589567"/>
            <a:ext cx="3886200" cy="1077433"/>
          </a:xfrm>
        </p:spPr>
        <p:txBody>
          <a:bodyPr>
            <a:noAutofit/>
          </a:bodyPr>
          <a:lstStyle/>
          <a:p>
            <a:r>
              <a:rPr lang="en-US" sz="3200" dirty="0" smtClean="0"/>
              <a:t>Jesus created a system of sowing seeds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44901" y="3276600"/>
            <a:ext cx="3886200" cy="979967"/>
          </a:xfrm>
        </p:spPr>
        <p:txBody>
          <a:bodyPr>
            <a:noAutofit/>
          </a:bodyPr>
          <a:lstStyle/>
          <a:p>
            <a:r>
              <a:rPr lang="en-US" sz="3200" dirty="0" smtClean="0"/>
              <a:t>We must plant the seeds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81400" y="-64532"/>
            <a:ext cx="54102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Introduction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599" y="1589567"/>
            <a:ext cx="3962401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600" dirty="0"/>
              <a:t>“...as if a man should cast seed into the ground; and should sleep, and rise night and day, and the seed should spring and grow up, he </a:t>
            </a:r>
            <a:r>
              <a:rPr lang="en-US" sz="2600" dirty="0" err="1"/>
              <a:t>knoweth</a:t>
            </a:r>
            <a:r>
              <a:rPr lang="en-US" sz="2600" dirty="0"/>
              <a:t> not how. For the earth </a:t>
            </a:r>
            <a:r>
              <a:rPr lang="en-US" sz="2600" dirty="0" err="1"/>
              <a:t>bringeth</a:t>
            </a:r>
            <a:r>
              <a:rPr lang="en-US" sz="2600" dirty="0"/>
              <a:t> forth fruit of herself; first the blade, then the ear, after that the full corn in the ear.</a:t>
            </a:r>
            <a:r>
              <a:rPr lang="en-US" sz="2600" dirty="0" smtClean="0"/>
              <a:t>”	    (Mark 4:26-28)</a:t>
            </a:r>
            <a:endParaRPr lang="en-US" sz="2600" b="1" dirty="0" smtClean="0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4844901" y="4430233"/>
            <a:ext cx="3886200" cy="979967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God will make sure the seeds grow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“Viability”</a:t>
            </a:r>
            <a:endParaRPr lang="en-US" sz="60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1219200"/>
          </a:xfrm>
        </p:spPr>
        <p:txBody>
          <a:bodyPr/>
          <a:lstStyle/>
          <a:p>
            <a:r>
              <a:rPr lang="en-US" dirty="0" smtClean="0"/>
              <a:t>A term used in the science of seed production and utilization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81400" y="-64532"/>
            <a:ext cx="54102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Introduction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2362200" y="2667000"/>
            <a:ext cx="6400800" cy="1219200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200" dirty="0" smtClean="0"/>
              <a:t>The </a:t>
            </a:r>
            <a:r>
              <a:rPr lang="en-US" sz="3200" dirty="0"/>
              <a:t>time during which the seed is able to germinate under proper conditions</a:t>
            </a:r>
            <a:endParaRPr kumimoji="0" lang="en-US" sz="2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3124200" y="3733800"/>
            <a:ext cx="3429000" cy="2514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Courier New"/>
              <a:buChar char="o"/>
            </a:pPr>
            <a:r>
              <a:rPr lang="en-US" sz="2800" dirty="0" smtClean="0"/>
              <a:t>Proper light</a:t>
            </a:r>
          </a:p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Courier New"/>
              <a:buChar char="o"/>
            </a:pPr>
            <a:r>
              <a:rPr lang="en-US" sz="2800" dirty="0" smtClean="0"/>
              <a:t>M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oisture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Courier New"/>
              <a:buChar char="o"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Oxygen</a:t>
            </a:r>
          </a:p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Courier New"/>
              <a:buChar char="o"/>
            </a:pPr>
            <a:r>
              <a:rPr lang="en-US" sz="2800" dirty="0" smtClean="0"/>
              <a:t>Soil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Courier New"/>
              <a:buChar char="o"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Courier New"/>
              <a:buChar char="o"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1752600"/>
            <a:ext cx="1600200" cy="4343400"/>
          </a:xfrm>
          <a:prstGeom prst="rect">
            <a:avLst/>
          </a:prstGeom>
          <a:solidFill>
            <a:srgbClr val="DD804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“Viability”</a:t>
            </a:r>
            <a:endParaRPr lang="en-US" sz="60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09600" y="1676400"/>
            <a:ext cx="3886200" cy="1676400"/>
          </a:xfrm>
        </p:spPr>
        <p:txBody>
          <a:bodyPr>
            <a:noAutofit/>
          </a:bodyPr>
          <a:lstStyle/>
          <a:p>
            <a:r>
              <a:rPr lang="en-US" sz="3000" dirty="0" smtClean="0"/>
              <a:t>Some </a:t>
            </a:r>
            <a:r>
              <a:rPr lang="en-US" sz="3000" dirty="0" smtClean="0"/>
              <a:t>seeds</a:t>
            </a:r>
            <a:r>
              <a:rPr lang="en-US" sz="3000" dirty="0" smtClean="0"/>
              <a:t> </a:t>
            </a:r>
            <a:r>
              <a:rPr lang="en-US" sz="3000" dirty="0" smtClean="0"/>
              <a:t>are </a:t>
            </a:r>
            <a:r>
              <a:rPr lang="en-US" sz="3000" dirty="0" smtClean="0"/>
              <a:t>viable for only a few days after separation from the parent tree.</a:t>
            </a:r>
            <a:endParaRPr lang="en-US" sz="3000" dirty="0"/>
          </a:p>
        </p:txBody>
      </p:sp>
      <p:pic>
        <p:nvPicPr>
          <p:cNvPr id="14" name="Content Placeholder 13" descr="willow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911782" y="2590800"/>
            <a:ext cx="3663836" cy="3581400"/>
          </a:xfrm>
        </p:spPr>
      </p:pic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Willow Tree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81400" y="-64532"/>
            <a:ext cx="54102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Introduction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" name="Content Placeholder 3"/>
          <p:cNvSpPr txBox="1">
            <a:spLocks/>
          </p:cNvSpPr>
          <p:nvPr/>
        </p:nvSpPr>
        <p:spPr>
          <a:xfrm>
            <a:off x="609600" y="3581400"/>
            <a:ext cx="3886200" cy="1676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000" dirty="0" smtClean="0"/>
              <a:t>If </a:t>
            </a:r>
            <a:r>
              <a:rPr lang="en-US" sz="3000" dirty="0"/>
              <a:t>they are kept for more than just a short time without the proper conditions, the seeds will not produce.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1" grpId="0" build="p" animBg="1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“Viability”</a:t>
            </a:r>
            <a:endParaRPr lang="en-US" sz="60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09600" y="1676400"/>
            <a:ext cx="3886200" cy="1676400"/>
          </a:xfrm>
        </p:spPr>
        <p:txBody>
          <a:bodyPr>
            <a:noAutofit/>
          </a:bodyPr>
          <a:lstStyle/>
          <a:p>
            <a:r>
              <a:rPr lang="en-US" sz="3200" dirty="0" smtClean="0"/>
              <a:t>Other seeds are viable for longer periods of time.</a:t>
            </a:r>
            <a:endParaRPr lang="en-US" sz="300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>
          <a:solidFill>
            <a:srgbClr val="DD8047"/>
          </a:solidFill>
        </p:spPr>
        <p:txBody>
          <a:bodyPr/>
          <a:lstStyle/>
          <a:p>
            <a:r>
              <a:rPr lang="en-US" dirty="0" smtClean="0"/>
              <a:t>Indian Lotus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81400" y="-64532"/>
            <a:ext cx="54102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Introduction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" name="Content Placeholder 3"/>
          <p:cNvSpPr txBox="1">
            <a:spLocks/>
          </p:cNvSpPr>
          <p:nvPr/>
        </p:nvSpPr>
        <p:spPr>
          <a:xfrm>
            <a:off x="609600" y="3352800"/>
            <a:ext cx="3886200" cy="1676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200" dirty="0"/>
              <a:t>The Indian lotus </a:t>
            </a:r>
            <a:r>
              <a:rPr lang="en-US" sz="3200" dirty="0" smtClean="0"/>
              <a:t>seed can still produce fruit 200 years after it is separated from the parent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Content Placeholder 9" descr="lotus_small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800600" y="2409062"/>
            <a:ext cx="3886200" cy="3640075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1" grpId="0" build="p" animBg="1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“Viability”</a:t>
            </a:r>
            <a:endParaRPr lang="en-US" sz="60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09600" y="1676400"/>
            <a:ext cx="8077200" cy="16764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000" dirty="0" smtClean="0"/>
              <a:t>Each seed in its own context has a time to be sown, a place to be sown, and a promise of a harvest.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81400" y="-64532"/>
            <a:ext cx="54102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Introduction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“Geotropism”</a:t>
            </a:r>
            <a:endParaRPr lang="en-US" sz="60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1219200"/>
          </a:xfrm>
        </p:spPr>
        <p:txBody>
          <a:bodyPr>
            <a:noAutofit/>
          </a:bodyPr>
          <a:lstStyle/>
          <a:p>
            <a:r>
              <a:rPr lang="en-US" sz="4000" dirty="0" smtClean="0"/>
              <a:t>After germination, plant roots will grow towards the center of the earth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81400" y="-64532"/>
            <a:ext cx="54102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Introduction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2362200" y="3657600"/>
            <a:ext cx="64008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4000" dirty="0" smtClean="0"/>
              <a:t>The plant shoot will grow up, against gravity, towards the surface of the soil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1752600"/>
            <a:ext cx="1600200" cy="4343400"/>
          </a:xfrm>
          <a:prstGeom prst="rect">
            <a:avLst/>
          </a:prstGeom>
          <a:solidFill>
            <a:srgbClr val="DD804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“Geotropism”</a:t>
            </a:r>
            <a:endParaRPr lang="en-US" sz="60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1219200"/>
          </a:xfrm>
        </p:spPr>
        <p:txBody>
          <a:bodyPr>
            <a:noAutofit/>
          </a:bodyPr>
          <a:lstStyle/>
          <a:p>
            <a:r>
              <a:rPr lang="en-US" sz="4000" dirty="0" smtClean="0"/>
              <a:t>It doesn’t matter how the seed is planted, only that it IS planted.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81400" y="-64532"/>
            <a:ext cx="54102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Introduction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2362200" y="3657600"/>
            <a:ext cx="64008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4000" dirty="0" smtClean="0"/>
              <a:t>It is our responsibility to plant spiritual seeds and God will make sure they grow!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1752600"/>
            <a:ext cx="1600200" cy="4343400"/>
          </a:xfrm>
          <a:prstGeom prst="rect">
            <a:avLst/>
          </a:prstGeom>
          <a:solidFill>
            <a:srgbClr val="DD804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105</TotalTime>
  <Words>572</Words>
  <Application>Microsoft Macintosh PowerPoint</Application>
  <PresentationFormat>On-screen Show (4:3)</PresentationFormat>
  <Paragraphs>73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Median</vt:lpstr>
      <vt:lpstr>Church Planting</vt:lpstr>
      <vt:lpstr>KEY VERSE:</vt:lpstr>
      <vt:lpstr>Revival in the Book of Acts</vt:lpstr>
      <vt:lpstr>“Viability”</vt:lpstr>
      <vt:lpstr>“Viability”</vt:lpstr>
      <vt:lpstr>“Viability”</vt:lpstr>
      <vt:lpstr>“Viability”</vt:lpstr>
      <vt:lpstr>“Geotropism”</vt:lpstr>
      <vt:lpstr>“Geotropism”</vt:lpstr>
      <vt:lpstr>Slide 10</vt:lpstr>
      <vt:lpstr>Slide 11</vt:lpstr>
      <vt:lpstr>Slide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Church Planting</dc:title>
  <dc:creator>Austin</dc:creator>
  <cp:lastModifiedBy>Austin</cp:lastModifiedBy>
  <cp:revision>12</cp:revision>
  <dcterms:created xsi:type="dcterms:W3CDTF">2010-09-20T18:43:41Z</dcterms:created>
  <dcterms:modified xsi:type="dcterms:W3CDTF">2010-09-20T20:29:32Z</dcterms:modified>
</cp:coreProperties>
</file>