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7" r:id="rId1"/>
  </p:sldMasterIdLst>
  <p:notesMasterIdLst>
    <p:notesMasterId r:id="rId18"/>
  </p:notesMasterIdLst>
  <p:sldIdLst>
    <p:sldId id="256" r:id="rId2"/>
    <p:sldId id="257" r:id="rId3"/>
    <p:sldId id="308" r:id="rId4"/>
    <p:sldId id="309" r:id="rId5"/>
    <p:sldId id="310" r:id="rId6"/>
    <p:sldId id="311" r:id="rId7"/>
    <p:sldId id="312" r:id="rId8"/>
    <p:sldId id="313" r:id="rId9"/>
    <p:sldId id="314" r:id="rId10"/>
    <p:sldId id="315" r:id="rId11"/>
    <p:sldId id="319" r:id="rId12"/>
    <p:sldId id="318" r:id="rId13"/>
    <p:sldId id="320" r:id="rId14"/>
    <p:sldId id="321" r:id="rId15"/>
    <p:sldId id="317" r:id="rId16"/>
    <p:sldId id="27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5B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560" autoAdjust="0"/>
  </p:normalViewPr>
  <p:slideViewPr>
    <p:cSldViewPr snapToGrid="0" snapToObjects="1">
      <p:cViewPr>
        <p:scale>
          <a:sx n="100" d="100"/>
          <a:sy n="100" d="100"/>
        </p:scale>
        <p:origin x="-1888" y="-5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4B9EB-E7F7-FB4C-AF39-0037BC1FD1AA}" type="datetimeFigureOut">
              <a:rPr lang="en-US" smtClean="0"/>
              <a:t>1/6/13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D5FE9-6870-AE45-8C84-5ED768B69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70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Layout is :  URBAN POP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D5FE9-6870-AE45-8C84-5ED768B69F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1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EB5ECD5-515E-4817-8A06-1D2ED2C83850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B59F4-DDCB-41FF-83F5-A48440F36FA7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6348-D703-428C-A1C4-7D6796EF5F41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D1919-1B5F-4141-B613-3E5C6008A186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A7B5-8BC9-491C-A887-7C3E7ED947D8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18ED0-40F2-434C-A848-B92581875164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437F-F4F9-44A9-B4D3-9191CA04E889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24E59-01D0-4537-B876-7E5EC75B028D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2E49-18A1-40BC-BA5D-5A2EC8FDDF15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83DA4-3B24-449B-95CA-514EB7E30A99}" type="datetime4">
              <a:rPr lang="en-US" smtClean="0"/>
              <a:pPr/>
              <a:t>January 6,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42120D2-3948-4F8F-BE5D-E7E7D97880B2}" type="datetime4">
              <a:rPr lang="en-US" smtClean="0"/>
              <a:pPr/>
              <a:t>January 6, 2013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" y="5236852"/>
            <a:ext cx="3934468" cy="831274"/>
          </a:xfrm>
        </p:spPr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0" cmpd="sng">
                  <a:noFill/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Cooper Black" pitchFamily="18" charset="0"/>
              </a:rPr>
              <a:t>Lesson </a:t>
            </a:r>
            <a:r>
              <a:rPr lang="en-US" b="1" dirty="0" smtClean="0">
                <a:ln w="0" cmpd="sng">
                  <a:noFill/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Cooper Black" pitchFamily="18" charset="0"/>
              </a:rPr>
              <a:t>Eight</a:t>
            </a:r>
            <a:r>
              <a:rPr lang="en-US" b="1" cap="none" dirty="0" smtClean="0">
                <a:ln w="0" cmpd="sng">
                  <a:noFill/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Cooper Black" pitchFamily="18" charset="0"/>
              </a:rPr>
              <a:t>:</a:t>
            </a:r>
            <a:endParaRPr lang="en-US" sz="4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D5B0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ooper Black" pitchFamily="18" charset="0"/>
              <a:cs typeface="Bangla MN"/>
            </a:endParaRP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1944878" y="4484208"/>
            <a:ext cx="618758" cy="4624168"/>
          </a:xfrm>
          <a:prstGeom prst="rect">
            <a:avLst/>
          </a:prstGeom>
        </p:spPr>
        <p:txBody>
          <a:bodyPr vert="eaVert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800" b="1" kern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-27171"/>
            <a:ext cx="9143998" cy="5190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092091" y="5246298"/>
            <a:ext cx="4809382" cy="8312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b="1" dirty="0">
                <a:solidFill>
                  <a:srgbClr val="FD5B01"/>
                </a:solidFill>
              </a:rPr>
              <a:t>THE </a:t>
            </a:r>
            <a:r>
              <a:rPr lang="en-US" b="1" dirty="0" smtClean="0">
                <a:solidFill>
                  <a:srgbClr val="FD5B01"/>
                </a:solidFill>
              </a:rPr>
              <a:t>RESURRECTION</a:t>
            </a:r>
            <a:endParaRPr 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D5B0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ooper Black" pitchFamily="18" charset="0"/>
              <a:cs typeface="Bangla MN"/>
            </a:endParaRPr>
          </a:p>
        </p:txBody>
      </p:sp>
    </p:spTree>
    <p:extLst>
      <p:ext uri="{BB962C8B-B14F-4D97-AF65-F5344CB8AC3E}">
        <p14:creationId xmlns:p14="http://schemas.microsoft.com/office/powerpoint/2010/main" val="72092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39683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488275" y="5175304"/>
            <a:ext cx="208359" cy="30639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Eight:  Resurrection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3317" y="815696"/>
            <a:ext cx="793966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D5B01"/>
                </a:solidFill>
              </a:rPr>
              <a:t>THE ORDER </a:t>
            </a:r>
            <a:r>
              <a:rPr lang="en-US" sz="3200" b="1" dirty="0">
                <a:solidFill>
                  <a:srgbClr val="FD5B01"/>
                </a:solidFill>
              </a:rPr>
              <a:t>OF THE RESURRECTION </a:t>
            </a:r>
            <a:endParaRPr lang="en-US" sz="3000" dirty="0" smtClean="0">
              <a:solidFill>
                <a:srgbClr val="FD5B01"/>
              </a:solidFill>
            </a:endParaRPr>
          </a:p>
          <a:p>
            <a:endParaRPr lang="en-US" sz="2800" dirty="0"/>
          </a:p>
          <a:p>
            <a:r>
              <a:rPr lang="en-US" sz="2000" b="1" u="sng" dirty="0"/>
              <a:t>Scriptural References</a:t>
            </a:r>
            <a:r>
              <a:rPr lang="en-US" sz="2000" dirty="0"/>
              <a:t>:  </a:t>
            </a:r>
            <a:r>
              <a:rPr lang="en-US" sz="2000" dirty="0" smtClean="0"/>
              <a:t> </a:t>
            </a:r>
          </a:p>
          <a:p>
            <a:pPr algn="ctr"/>
            <a:r>
              <a:rPr lang="en-US" sz="2000" i="1" dirty="0"/>
              <a:t>“But each in his own rank and turn: Christ, the Messiah, the first fruits, then those who are Christ’s at His coming. </a:t>
            </a:r>
            <a:r>
              <a:rPr lang="en-US" sz="2000" i="1" dirty="0" smtClean="0"/>
              <a:t>After </a:t>
            </a:r>
            <a:r>
              <a:rPr lang="en-US" sz="2000" i="1" dirty="0"/>
              <a:t>that comes the end (the completion</a:t>
            </a:r>
            <a:r>
              <a:rPr lang="en-US" sz="2000" i="1" dirty="0" smtClean="0"/>
              <a:t>).” </a:t>
            </a:r>
          </a:p>
          <a:p>
            <a:pPr algn="ctr"/>
            <a:r>
              <a:rPr lang="en-US" dirty="0" smtClean="0"/>
              <a:t>(</a:t>
            </a:r>
            <a:r>
              <a:rPr lang="en-US" dirty="0"/>
              <a:t>I Corinthians 15:23-24, Amplified New Testament</a:t>
            </a:r>
            <a:r>
              <a:rPr lang="en-US" dirty="0" smtClean="0"/>
              <a:t>)</a:t>
            </a:r>
            <a:endParaRPr lang="en-US" dirty="0"/>
          </a:p>
          <a:p>
            <a:pPr algn="ctr"/>
            <a:r>
              <a:rPr lang="en-US" dirty="0" smtClean="0"/>
              <a:t> </a:t>
            </a:r>
          </a:p>
          <a:p>
            <a:r>
              <a:rPr lang="en-US" sz="2400" dirty="0"/>
              <a:t>The Scriptures teach that everyone will not be resurrected at the same moment. There is a definite order that takes place as far as time is concerned in the resurrection. </a:t>
            </a:r>
          </a:p>
          <a:p>
            <a:endParaRPr lang="en-US" sz="2400" dirty="0"/>
          </a:p>
          <a:p>
            <a:pPr algn="ctr"/>
            <a:endParaRPr lang="en-US" dirty="0"/>
          </a:p>
          <a:p>
            <a:endParaRPr lang="en-US" sz="28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4584700" y="107073"/>
            <a:ext cx="35756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92D050"/>
                </a:solidFill>
              </a:rPr>
              <a:t>Order of the Resurrection</a:t>
            </a:r>
            <a:endParaRPr lang="en-US" sz="2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91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39683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488275" y="5175304"/>
            <a:ext cx="208359" cy="30639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Eight:  Resurrection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3317" y="815696"/>
            <a:ext cx="79396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D5B01"/>
                </a:solidFill>
              </a:rPr>
              <a:t>1.  The First Resurrection</a:t>
            </a:r>
            <a:endParaRPr lang="en-US" sz="3000" dirty="0" smtClean="0">
              <a:solidFill>
                <a:srgbClr val="FD5B01"/>
              </a:solidFill>
            </a:endParaRPr>
          </a:p>
          <a:p>
            <a:endParaRPr lang="en-US" sz="2400" dirty="0"/>
          </a:p>
          <a:p>
            <a:pPr algn="just"/>
            <a:r>
              <a:rPr lang="en-US" sz="2400" dirty="0"/>
              <a:t>This is the resurrection of those who are in the kingdom of God and who shall reign with Christ during the Millennium. (See Revelation 20:5-6.) They </a:t>
            </a:r>
            <a:r>
              <a:rPr lang="en-US" sz="2400" u="sng" dirty="0"/>
              <a:t>shall not</a:t>
            </a:r>
            <a:r>
              <a:rPr lang="en-US" sz="2400" dirty="0"/>
              <a:t> appear before the White Throne Judgment. </a:t>
            </a:r>
          </a:p>
          <a:p>
            <a:endParaRPr lang="en-US" dirty="0"/>
          </a:p>
          <a:p>
            <a:pPr lvl="1"/>
            <a:r>
              <a:rPr lang="en-US" sz="2400" dirty="0"/>
              <a:t>There are three distinct phases or steps to this </a:t>
            </a:r>
            <a:r>
              <a:rPr lang="en-US" sz="2400" dirty="0" smtClean="0"/>
              <a:t>resurrection:</a:t>
            </a:r>
            <a:endParaRPr lang="en-US" sz="1400" dirty="0" smtClean="0"/>
          </a:p>
          <a:p>
            <a:pPr lvl="1"/>
            <a:endParaRPr lang="en-US" sz="1200" dirty="0" smtClean="0"/>
          </a:p>
          <a:p>
            <a:pPr marL="914400" lvl="1" indent="-457200">
              <a:buAutoNum type="alphaLcPeriod"/>
            </a:pPr>
            <a:r>
              <a:rPr lang="en-US" sz="2400" dirty="0" smtClean="0"/>
              <a:t>First fruits—</a:t>
            </a:r>
            <a:r>
              <a:rPr lang="en-US" sz="2400" dirty="0"/>
              <a:t>Jesus Christ (I Corinthians 15:23) </a:t>
            </a:r>
            <a:endParaRPr lang="en-US" sz="2400" dirty="0" smtClean="0"/>
          </a:p>
          <a:p>
            <a:pPr lvl="2" algn="just"/>
            <a:endParaRPr lang="en-US" dirty="0" smtClean="0"/>
          </a:p>
          <a:p>
            <a:pPr lvl="1" algn="just"/>
            <a:r>
              <a:rPr lang="en-US" sz="2000" i="1" dirty="0" smtClean="0"/>
              <a:t>“</a:t>
            </a:r>
            <a:r>
              <a:rPr lang="en-US" sz="2000" i="1" dirty="0"/>
              <a:t>And the graves were opened; and many bodies of the saints which slept arose, and came out of the graves after his </a:t>
            </a:r>
            <a:r>
              <a:rPr lang="en-US" sz="2000" i="1" dirty="0" smtClean="0"/>
              <a:t>resurrection.” </a:t>
            </a:r>
            <a:r>
              <a:rPr lang="en-US" sz="2000" dirty="0"/>
              <a:t>(Matthew 27:52-53</a:t>
            </a:r>
            <a:r>
              <a:rPr lang="en-US" sz="2000" dirty="0" smtClean="0"/>
              <a:t>)</a:t>
            </a:r>
          </a:p>
          <a:p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4682836" y="107073"/>
            <a:ext cx="34774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92D050"/>
                </a:solidFill>
              </a:rPr>
              <a:t>The First Resurrection</a:t>
            </a:r>
            <a:endParaRPr lang="en-US" sz="2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03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3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13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8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3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13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1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3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13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4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3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13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7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3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13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39683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488275" y="5175304"/>
            <a:ext cx="208359" cy="30639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Eight:  Resurrection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3317" y="1196696"/>
            <a:ext cx="754701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n-US" sz="3200" b="1" dirty="0" smtClean="0">
                <a:solidFill>
                  <a:srgbClr val="FD5B01"/>
                </a:solidFill>
              </a:rPr>
              <a:t>The </a:t>
            </a:r>
            <a:r>
              <a:rPr lang="en-US" sz="3200" b="1" dirty="0" smtClean="0">
                <a:solidFill>
                  <a:srgbClr val="FD5B01"/>
                </a:solidFill>
              </a:rPr>
              <a:t>First </a:t>
            </a:r>
            <a:r>
              <a:rPr lang="en-US" sz="3200" b="1" dirty="0" smtClean="0">
                <a:solidFill>
                  <a:srgbClr val="FD5B01"/>
                </a:solidFill>
              </a:rPr>
              <a:t>Resurrection</a:t>
            </a:r>
            <a:r>
              <a:rPr lang="en-US" sz="3000" dirty="0">
                <a:solidFill>
                  <a:srgbClr val="FD5B01"/>
                </a:solidFill>
              </a:rPr>
              <a:t> </a:t>
            </a:r>
            <a:r>
              <a:rPr lang="en-US" sz="3000" dirty="0" smtClean="0">
                <a:solidFill>
                  <a:srgbClr val="FD5B01"/>
                </a:solidFill>
              </a:rPr>
              <a:t> </a:t>
            </a:r>
            <a:r>
              <a:rPr lang="en-US" sz="2000" b="1" dirty="0" smtClean="0">
                <a:solidFill>
                  <a:srgbClr val="FD5B01"/>
                </a:solidFill>
              </a:rPr>
              <a:t>Cont</a:t>
            </a:r>
            <a:r>
              <a:rPr lang="en-US" sz="2000" b="1" dirty="0" smtClean="0">
                <a:solidFill>
                  <a:srgbClr val="FD5B01"/>
                </a:solidFill>
              </a:rPr>
              <a:t>….</a:t>
            </a:r>
            <a:endParaRPr lang="en-US" sz="2800" b="1" dirty="0">
              <a:solidFill>
                <a:srgbClr val="FD5B01"/>
              </a:solidFill>
            </a:endParaRPr>
          </a:p>
          <a:p>
            <a:pPr lvl="1" algn="just"/>
            <a:endParaRPr lang="en-US" sz="2800" dirty="0" smtClean="0"/>
          </a:p>
          <a:p>
            <a:pPr lvl="1" algn="just"/>
            <a:r>
              <a:rPr lang="en-US" sz="2800" dirty="0"/>
              <a:t>One should clearly understand that this resurrection of the </a:t>
            </a:r>
            <a:r>
              <a:rPr lang="en-US" sz="2800" dirty="0" smtClean="0"/>
              <a:t>first fruits </a:t>
            </a:r>
            <a:r>
              <a:rPr lang="en-US" sz="2800" dirty="0"/>
              <a:t>took place after His resurrection. Jesus arose first and then these Old Testaments saints. </a:t>
            </a:r>
          </a:p>
          <a:p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4682836" y="107073"/>
            <a:ext cx="34774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92D050"/>
                </a:solidFill>
              </a:rPr>
              <a:t>The First Resurrection</a:t>
            </a:r>
            <a:endParaRPr lang="en-US" sz="2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83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12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12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39683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488275" y="5175304"/>
            <a:ext cx="208359" cy="30639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Eight:  Resurrection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3317" y="815696"/>
            <a:ext cx="793966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n-US" sz="3200" b="1" dirty="0" smtClean="0">
                <a:solidFill>
                  <a:srgbClr val="FD5B01"/>
                </a:solidFill>
              </a:rPr>
              <a:t>The First </a:t>
            </a:r>
            <a:r>
              <a:rPr lang="en-US" sz="3200" b="1" dirty="0" smtClean="0">
                <a:solidFill>
                  <a:srgbClr val="FD5B01"/>
                </a:solidFill>
              </a:rPr>
              <a:t>Resurrection</a:t>
            </a:r>
            <a:r>
              <a:rPr lang="en-US" sz="3000" dirty="0">
                <a:solidFill>
                  <a:srgbClr val="FD5B01"/>
                </a:solidFill>
              </a:rPr>
              <a:t> </a:t>
            </a:r>
            <a:r>
              <a:rPr lang="en-US" sz="3000" dirty="0" smtClean="0">
                <a:solidFill>
                  <a:srgbClr val="FD5B01"/>
                </a:solidFill>
              </a:rPr>
              <a:t> </a:t>
            </a:r>
            <a:r>
              <a:rPr lang="en-US" b="1" dirty="0" smtClean="0">
                <a:solidFill>
                  <a:srgbClr val="FD5B01"/>
                </a:solidFill>
              </a:rPr>
              <a:t>Cont</a:t>
            </a:r>
            <a:r>
              <a:rPr lang="en-US" b="1" dirty="0" smtClean="0">
                <a:solidFill>
                  <a:srgbClr val="FD5B01"/>
                </a:solidFill>
              </a:rPr>
              <a:t>…</a:t>
            </a:r>
          </a:p>
          <a:p>
            <a:pPr lvl="1"/>
            <a:endParaRPr lang="en-US" dirty="0" smtClean="0"/>
          </a:p>
          <a:p>
            <a:pPr lvl="1"/>
            <a:endParaRPr lang="en-US" sz="2000" dirty="0" smtClean="0"/>
          </a:p>
          <a:p>
            <a:pPr marL="800100" lvl="1" indent="-342900">
              <a:buFont typeface="+mj-lt"/>
              <a:buAutoNum type="alphaLcPeriod" startAt="2"/>
            </a:pPr>
            <a:r>
              <a:rPr lang="en-US" sz="2400" dirty="0" smtClean="0"/>
              <a:t>  Harvest</a:t>
            </a:r>
            <a:r>
              <a:rPr lang="en-US" sz="2400" dirty="0"/>
              <a:t>—This takes place at the Rapture of </a:t>
            </a:r>
            <a:r>
              <a:rPr lang="en-US" sz="2400" dirty="0" smtClean="0"/>
              <a:t> the </a:t>
            </a:r>
            <a:r>
              <a:rPr lang="en-US" sz="2400" dirty="0"/>
              <a:t>church when Jesus returns. </a:t>
            </a:r>
          </a:p>
          <a:p>
            <a:pPr lvl="1"/>
            <a:endParaRPr lang="en-US" sz="2400" dirty="0"/>
          </a:p>
          <a:p>
            <a:pPr lvl="2"/>
            <a:r>
              <a:rPr lang="en-US" sz="2200" i="1" dirty="0"/>
              <a:t>“And the dead in Christ shall rise first; then we which are alive and remain shall be caught up together with them in the clouds” </a:t>
            </a:r>
            <a:r>
              <a:rPr lang="en-US" sz="2200" dirty="0"/>
              <a:t>(I Thessalonians 4:16-17). </a:t>
            </a:r>
          </a:p>
          <a:p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4682836" y="107073"/>
            <a:ext cx="34774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92D050"/>
                </a:solidFill>
              </a:rPr>
              <a:t>The First Resurrection</a:t>
            </a:r>
            <a:endParaRPr lang="en-US" sz="2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63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4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14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9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4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14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3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4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14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39683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488275" y="5175304"/>
            <a:ext cx="208359" cy="30639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Eight:  Resurrection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3317" y="755932"/>
            <a:ext cx="778362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n-US" sz="3200" b="1" dirty="0" smtClean="0">
                <a:solidFill>
                  <a:srgbClr val="FD5B01"/>
                </a:solidFill>
              </a:rPr>
              <a:t>The First </a:t>
            </a:r>
            <a:r>
              <a:rPr lang="en-US" sz="3200" b="1" dirty="0" smtClean="0">
                <a:solidFill>
                  <a:srgbClr val="FD5B01"/>
                </a:solidFill>
              </a:rPr>
              <a:t>Resurrection</a:t>
            </a:r>
            <a:r>
              <a:rPr lang="en-US" sz="3000" dirty="0">
                <a:solidFill>
                  <a:srgbClr val="FD5B01"/>
                </a:solidFill>
              </a:rPr>
              <a:t> </a:t>
            </a:r>
            <a:r>
              <a:rPr lang="en-US" sz="3000" dirty="0" smtClean="0">
                <a:solidFill>
                  <a:srgbClr val="FD5B01"/>
                </a:solidFill>
              </a:rPr>
              <a:t> </a:t>
            </a:r>
            <a:r>
              <a:rPr lang="en-US" b="1" dirty="0" smtClean="0">
                <a:solidFill>
                  <a:srgbClr val="FD5B01"/>
                </a:solidFill>
              </a:rPr>
              <a:t>Cont</a:t>
            </a:r>
            <a:r>
              <a:rPr lang="en-US" b="1" dirty="0" smtClean="0">
                <a:solidFill>
                  <a:srgbClr val="FD5B01"/>
                </a:solidFill>
              </a:rPr>
              <a:t>…</a:t>
            </a:r>
          </a:p>
          <a:p>
            <a:pPr lvl="1"/>
            <a:endParaRPr lang="en-US" dirty="0" smtClean="0"/>
          </a:p>
          <a:p>
            <a:pPr marL="914400" lvl="1" indent="-457200">
              <a:buFont typeface="+mj-lt"/>
              <a:buAutoNum type="alphaLcPeriod" startAt="3"/>
            </a:pPr>
            <a:r>
              <a:rPr lang="en-US" sz="2400" dirty="0" smtClean="0"/>
              <a:t>Gleanings—The Tribulation Saints </a:t>
            </a:r>
            <a:endParaRPr lang="en-US" sz="2400" dirty="0"/>
          </a:p>
          <a:p>
            <a:pPr lvl="1"/>
            <a:endParaRPr lang="en-US" dirty="0"/>
          </a:p>
          <a:p>
            <a:pPr lvl="2" algn="just"/>
            <a:r>
              <a:rPr lang="en-US" sz="2200" i="1" dirty="0"/>
              <a:t>“And the dead in Christ shall rise first; then we which are alive and remain shall be caught up together with them in the </a:t>
            </a:r>
            <a:r>
              <a:rPr lang="en-US" sz="2200" i="1" dirty="0" smtClean="0"/>
              <a:t>clouds.” </a:t>
            </a:r>
            <a:r>
              <a:rPr lang="en-US" sz="2200" dirty="0"/>
              <a:t>(I Thessalonians 4:16-17</a:t>
            </a:r>
            <a:r>
              <a:rPr lang="en-US" sz="2200" dirty="0" smtClean="0"/>
              <a:t>)</a:t>
            </a:r>
          </a:p>
          <a:p>
            <a:pPr lvl="1"/>
            <a:endParaRPr lang="en-US" dirty="0" smtClean="0"/>
          </a:p>
          <a:p>
            <a:pPr lvl="2" algn="just"/>
            <a:r>
              <a:rPr lang="en-US" sz="2200" i="1" dirty="0"/>
              <a:t>“And they lived and reigned with Christ a thousand </a:t>
            </a:r>
            <a:r>
              <a:rPr lang="en-US" sz="2200" i="1" dirty="0" smtClean="0"/>
              <a:t>years.” </a:t>
            </a:r>
            <a:r>
              <a:rPr lang="en-US" sz="2200" dirty="0"/>
              <a:t>(Revelation 20:4</a:t>
            </a:r>
            <a:r>
              <a:rPr lang="en-US" sz="2200" dirty="0" smtClean="0"/>
              <a:t>)</a:t>
            </a:r>
          </a:p>
          <a:p>
            <a:pPr lvl="2" algn="just"/>
            <a:endParaRPr lang="en-US" sz="1600" dirty="0"/>
          </a:p>
          <a:p>
            <a:pPr algn="just"/>
            <a:r>
              <a:rPr lang="en-US" sz="2200" dirty="0"/>
              <a:t>Although the first resurrection takes place at three different times, yet these three phases all constitute one resurrection. </a:t>
            </a:r>
          </a:p>
          <a:p>
            <a:endParaRPr lang="en-US" sz="2200" dirty="0" smtClean="0"/>
          </a:p>
          <a:p>
            <a:pPr lvl="1"/>
            <a:endParaRPr lang="en-US" sz="2200" dirty="0"/>
          </a:p>
          <a:p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4682836" y="107073"/>
            <a:ext cx="34774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92D050"/>
                </a:solidFill>
              </a:rPr>
              <a:t>The First Resurrection</a:t>
            </a:r>
            <a:endParaRPr lang="en-US" sz="2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75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4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14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9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4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14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3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4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14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7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4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14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1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4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14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39683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488275" y="5175304"/>
            <a:ext cx="208359" cy="30639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Eight:  Resurrection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3317" y="815696"/>
            <a:ext cx="7939668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3200" b="1" dirty="0" smtClean="0">
                <a:solidFill>
                  <a:srgbClr val="FD5B01"/>
                </a:solidFill>
              </a:rPr>
              <a:t>The Second Resurrection</a:t>
            </a:r>
            <a:endParaRPr lang="en-US" sz="3000" dirty="0" smtClean="0">
              <a:solidFill>
                <a:srgbClr val="FD5B01"/>
              </a:solidFill>
            </a:endParaRPr>
          </a:p>
          <a:p>
            <a:pPr marL="342900" indent="-342900" algn="ctr">
              <a:buAutoNum type="arabicPeriod" startAt="2"/>
            </a:pPr>
            <a:endParaRPr lang="en-US" dirty="0"/>
          </a:p>
          <a:p>
            <a:pPr algn="just"/>
            <a:r>
              <a:rPr lang="en-US" sz="2400" dirty="0"/>
              <a:t>This is the general resurrection of all those who are not in the kingdom of God. </a:t>
            </a:r>
            <a:r>
              <a:rPr lang="en-US" sz="2400" dirty="0" smtClean="0"/>
              <a:t> They </a:t>
            </a:r>
            <a:r>
              <a:rPr lang="en-US" sz="2400" dirty="0"/>
              <a:t>shall appear before the White Throne Judgment and be judged according to whether or not their names are in the Book of Life. </a:t>
            </a:r>
          </a:p>
          <a:p>
            <a:endParaRPr lang="en-US" sz="2200" i="1" dirty="0" smtClean="0"/>
          </a:p>
          <a:p>
            <a:pPr algn="ctr"/>
            <a:r>
              <a:rPr lang="en-US" sz="2200" i="1" dirty="0" smtClean="0"/>
              <a:t>“</a:t>
            </a:r>
            <a:r>
              <a:rPr lang="en-US" sz="2200" i="1" dirty="0"/>
              <a:t>And many of them that sleep in the dust of the earth shall awake, some to everlasting life, and some to shame and everlasting </a:t>
            </a:r>
            <a:r>
              <a:rPr lang="en-US" sz="2200" i="1" dirty="0" smtClean="0"/>
              <a:t>contempt.” </a:t>
            </a:r>
            <a:r>
              <a:rPr lang="en-US" sz="2200" dirty="0"/>
              <a:t>(Daniel 12:2</a:t>
            </a:r>
            <a:r>
              <a:rPr lang="en-US" sz="2200" dirty="0" smtClean="0"/>
              <a:t>) </a:t>
            </a:r>
          </a:p>
          <a:p>
            <a:pPr algn="ctr"/>
            <a:endParaRPr lang="en-US" sz="2000" dirty="0"/>
          </a:p>
          <a:p>
            <a:pPr algn="ctr"/>
            <a:r>
              <a:rPr lang="en-US" sz="2200" i="1" dirty="0"/>
              <a:t>“And I saw the dead, small and great, stand before </a:t>
            </a:r>
            <a:r>
              <a:rPr lang="en-US" sz="2200" i="1" dirty="0" smtClean="0"/>
              <a:t>God.” </a:t>
            </a:r>
            <a:r>
              <a:rPr lang="en-US" sz="2200" dirty="0"/>
              <a:t>(Revelation 20:12) </a:t>
            </a:r>
          </a:p>
          <a:p>
            <a:pPr algn="ctr"/>
            <a:endParaRPr lang="en-US" sz="22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4682836" y="107073"/>
            <a:ext cx="34774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92D050"/>
                </a:solidFill>
              </a:rPr>
              <a:t>The Second Resurrection</a:t>
            </a:r>
            <a:endParaRPr lang="en-US" sz="2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50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4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14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9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4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14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3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4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14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7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4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14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0483" y="1392911"/>
            <a:ext cx="5118100" cy="508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21211788">
            <a:off x="445586" y="2384454"/>
            <a:ext cx="82018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n w="28575">
                  <a:solidFill>
                    <a:srgbClr val="FD5B0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END OF LESSON</a:t>
            </a:r>
            <a:endParaRPr lang="en-US" sz="6000" b="1" dirty="0">
              <a:ln w="28575">
                <a:solidFill>
                  <a:srgbClr val="FD5B0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Vertical Text Placeholder 5"/>
          <p:cNvSpPr>
            <a:spLocks noGrp="1"/>
          </p:cNvSpPr>
          <p:nvPr/>
        </p:nvSpPr>
        <p:spPr>
          <a:xfrm rot="16200000">
            <a:off x="7475072" y="5139683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 rot="16200000">
            <a:off x="1488275" y="5175304"/>
            <a:ext cx="208359" cy="30639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Eight:  Resurrection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</p:spTree>
    <p:extLst>
      <p:ext uri="{BB962C8B-B14F-4D97-AF65-F5344CB8AC3E}">
        <p14:creationId xmlns:p14="http://schemas.microsoft.com/office/powerpoint/2010/main" val="111004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39683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488275" y="5175304"/>
            <a:ext cx="208359" cy="30639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Eight:  Resurrection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3317" y="674600"/>
            <a:ext cx="793966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rgbClr val="FD5B01"/>
                </a:solidFill>
              </a:rPr>
              <a:t>THE RESURRECTION TAUGHT IN SCRIPTURE </a:t>
            </a:r>
            <a:endParaRPr lang="en-US" sz="3000" dirty="0" smtClean="0">
              <a:solidFill>
                <a:srgbClr val="FD5B01"/>
              </a:solidFill>
            </a:endParaRPr>
          </a:p>
          <a:p>
            <a:endParaRPr lang="en-US" sz="2800" dirty="0" smtClean="0">
              <a:latin typeface="Comic Sans MS"/>
              <a:cs typeface="Comic Sans MS"/>
            </a:endParaRPr>
          </a:p>
          <a:p>
            <a:r>
              <a:rPr lang="en-US" sz="2800" b="1" dirty="0"/>
              <a:t>In the Old </a:t>
            </a:r>
            <a:r>
              <a:rPr lang="en-US" sz="2800" b="1" dirty="0" smtClean="0"/>
              <a:t>Testament</a:t>
            </a:r>
            <a:endParaRPr lang="en-US" sz="2400" b="1" dirty="0" smtClean="0"/>
          </a:p>
          <a:p>
            <a:r>
              <a:rPr lang="en-US" sz="2400" b="1" dirty="0" smtClean="0"/>
              <a:t> </a:t>
            </a:r>
            <a:endParaRPr lang="en-US" sz="2400" b="1" dirty="0"/>
          </a:p>
          <a:p>
            <a:pPr marL="914400" lvl="1" indent="-457200">
              <a:buClr>
                <a:srgbClr val="FD5B01"/>
              </a:buClr>
              <a:buFont typeface="Wingdings" charset="2"/>
              <a:buChar char="Ø"/>
            </a:pPr>
            <a:r>
              <a:rPr lang="en-US" sz="2800" b="1" dirty="0"/>
              <a:t>In the Word</a:t>
            </a:r>
            <a:r>
              <a:rPr lang="en-US" sz="2800" dirty="0"/>
              <a:t>—Job 19:25-27; Psalm 16:9, 17:15; Daniel 12:1-</a:t>
            </a:r>
            <a:r>
              <a:rPr lang="en-US" sz="2800" dirty="0" smtClean="0"/>
              <a:t>3</a:t>
            </a:r>
            <a:endParaRPr lang="en-US" sz="2200" dirty="0" smtClean="0"/>
          </a:p>
          <a:p>
            <a:pPr lvl="1">
              <a:buClr>
                <a:srgbClr val="FD5B01"/>
              </a:buClr>
            </a:pPr>
            <a:r>
              <a:rPr lang="en-US" sz="2200" b="1" dirty="0" smtClean="0"/>
              <a:t> </a:t>
            </a:r>
          </a:p>
          <a:p>
            <a:pPr marL="914400" lvl="1" indent="-457200">
              <a:buClr>
                <a:srgbClr val="FD5B01"/>
              </a:buClr>
              <a:buFont typeface="Wingdings" charset="2"/>
              <a:buChar char="Ø"/>
            </a:pPr>
            <a:r>
              <a:rPr lang="en-US" sz="2800" b="1" dirty="0" smtClean="0"/>
              <a:t>In </a:t>
            </a:r>
            <a:r>
              <a:rPr lang="en-US" sz="2800" b="1" dirty="0"/>
              <a:t>Figure</a:t>
            </a:r>
            <a:r>
              <a:rPr lang="en-US" sz="2800" dirty="0"/>
              <a:t>—Genesis 22:5; Hebrews 11:</a:t>
            </a:r>
            <a:r>
              <a:rPr lang="en-US" sz="2800" dirty="0" smtClean="0"/>
              <a:t>1</a:t>
            </a:r>
            <a:endParaRPr lang="en-US" sz="2800" dirty="0" smtClean="0"/>
          </a:p>
          <a:p>
            <a:pPr lvl="1">
              <a:buClr>
                <a:srgbClr val="FD5B01"/>
              </a:buClr>
            </a:pPr>
            <a:endParaRPr lang="en-US" sz="2200" b="1" dirty="0" smtClean="0"/>
          </a:p>
          <a:p>
            <a:pPr marL="914400" lvl="1" indent="-457200">
              <a:buClr>
                <a:srgbClr val="FD5B01"/>
              </a:buClr>
              <a:buFont typeface="Wingdings" charset="2"/>
              <a:buChar char="Ø"/>
            </a:pPr>
            <a:r>
              <a:rPr lang="en-US" sz="2800" b="1" dirty="0" smtClean="0"/>
              <a:t>In </a:t>
            </a:r>
            <a:r>
              <a:rPr lang="en-US" sz="2800" b="1" dirty="0"/>
              <a:t>Prophecy</a:t>
            </a:r>
            <a:r>
              <a:rPr lang="en-US" sz="2800" dirty="0"/>
              <a:t>—Isaiah 26:19; Hosea 13:</a:t>
            </a:r>
            <a:r>
              <a:rPr lang="en-US" sz="2800" dirty="0" smtClean="0"/>
              <a:t>14</a:t>
            </a:r>
          </a:p>
          <a:p>
            <a:pPr lvl="1">
              <a:buClr>
                <a:srgbClr val="FD5B01"/>
              </a:buClr>
            </a:pPr>
            <a:endParaRPr lang="en-US" sz="2200" dirty="0" smtClean="0"/>
          </a:p>
          <a:p>
            <a:pPr marL="914400" lvl="1" indent="-457200">
              <a:buClr>
                <a:srgbClr val="FD5B01"/>
              </a:buClr>
              <a:buFont typeface="Wingdings" charset="2"/>
              <a:buChar char="Ø"/>
            </a:pPr>
            <a:r>
              <a:rPr lang="en-US" sz="2800" b="1" dirty="0" smtClean="0"/>
              <a:t>In </a:t>
            </a:r>
            <a:r>
              <a:rPr lang="en-US" sz="2800" b="1" dirty="0"/>
              <a:t>Reality</a:t>
            </a:r>
            <a:r>
              <a:rPr lang="en-US" sz="2800" dirty="0"/>
              <a:t>—II Kings 4:32-35, 13:21 </a:t>
            </a:r>
          </a:p>
          <a:p>
            <a:endParaRPr lang="en-US" sz="28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4682836" y="58093"/>
            <a:ext cx="34774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92D050"/>
                </a:solidFill>
              </a:rPr>
              <a:t>In the Old Testament</a:t>
            </a:r>
            <a:endParaRPr lang="en-US" sz="2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09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2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2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400"/>
                            </p:stCondLst>
                            <p:childTnLst>
                              <p:par>
                                <p:cTn id="2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2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2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800"/>
                            </p:stCondLst>
                            <p:childTnLst>
                              <p:par>
                                <p:cTn id="3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2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2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39683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488275" y="5175304"/>
            <a:ext cx="208359" cy="30639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Eight:  Resurrection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3317" y="674600"/>
            <a:ext cx="793966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rgbClr val="FD5B01"/>
                </a:solidFill>
              </a:rPr>
              <a:t>THE RESURRECTION TAUGHT IN SCRIPTURE </a:t>
            </a:r>
            <a:endParaRPr lang="en-US" sz="3000" dirty="0" smtClean="0">
              <a:solidFill>
                <a:srgbClr val="FD5B01"/>
              </a:solidFill>
            </a:endParaRPr>
          </a:p>
          <a:p>
            <a:endParaRPr lang="en-US" sz="2800" dirty="0" smtClean="0">
              <a:latin typeface="Comic Sans MS"/>
              <a:cs typeface="Comic Sans MS"/>
            </a:endParaRPr>
          </a:p>
          <a:p>
            <a:r>
              <a:rPr lang="en-US" sz="2800" b="1" dirty="0"/>
              <a:t>In the </a:t>
            </a:r>
            <a:r>
              <a:rPr lang="en-US" sz="2800" b="1" dirty="0" smtClean="0"/>
              <a:t>New Testament</a:t>
            </a:r>
            <a:endParaRPr lang="en-US" sz="2000" b="1" dirty="0" smtClean="0"/>
          </a:p>
          <a:p>
            <a:endParaRPr lang="en-US" sz="1600" b="1" dirty="0"/>
          </a:p>
          <a:p>
            <a:pPr marL="914400" lvl="1" indent="-457200">
              <a:buClr>
                <a:srgbClr val="FF6600"/>
              </a:buClr>
              <a:buFont typeface="Wingdings" charset="2"/>
              <a:buChar char="Ø"/>
            </a:pPr>
            <a:r>
              <a:rPr lang="en-US" sz="2800" b="1" dirty="0" smtClean="0"/>
              <a:t>In Word</a:t>
            </a:r>
            <a:endParaRPr lang="en-US" sz="2000" b="1" dirty="0" smtClean="0"/>
          </a:p>
          <a:p>
            <a:pPr lvl="1">
              <a:buClr>
                <a:srgbClr val="FF6600"/>
              </a:buClr>
            </a:pPr>
            <a:endParaRPr lang="en-US" b="1" dirty="0"/>
          </a:p>
          <a:p>
            <a:pPr marL="1371600" lvl="2" indent="-457200">
              <a:buClr>
                <a:srgbClr val="FF6600"/>
              </a:buClr>
              <a:buFont typeface="Wingdings" charset="2"/>
              <a:buChar char="§"/>
            </a:pPr>
            <a:r>
              <a:rPr lang="en-US" sz="2800" b="1" dirty="0" smtClean="0"/>
              <a:t>By </a:t>
            </a:r>
            <a:r>
              <a:rPr lang="en-US" sz="2800" b="1" dirty="0"/>
              <a:t>Jesus</a:t>
            </a:r>
            <a:r>
              <a:rPr lang="en-US" sz="2800" dirty="0"/>
              <a:t>—</a:t>
            </a:r>
            <a:r>
              <a:rPr lang="en-US" sz="2400" dirty="0"/>
              <a:t>Luke 14:13-14; John 5:28-29, 6:39-</a:t>
            </a:r>
            <a:r>
              <a:rPr lang="en-US" sz="2400" dirty="0" smtClean="0"/>
              <a:t>54</a:t>
            </a:r>
          </a:p>
          <a:p>
            <a:pPr lvl="2">
              <a:buClr>
                <a:srgbClr val="FF6600"/>
              </a:buClr>
            </a:pPr>
            <a:endParaRPr lang="en-US" sz="2400" dirty="0" smtClean="0"/>
          </a:p>
          <a:p>
            <a:pPr marL="1371600" lvl="2" indent="-457200">
              <a:buClr>
                <a:srgbClr val="FF6600"/>
              </a:buClr>
              <a:buFont typeface="Wingdings" charset="2"/>
              <a:buChar char="§"/>
            </a:pPr>
            <a:r>
              <a:rPr lang="en-US" sz="2800" b="1" dirty="0" smtClean="0"/>
              <a:t>By </a:t>
            </a:r>
            <a:r>
              <a:rPr lang="en-US" sz="2800" b="1" dirty="0"/>
              <a:t>Paul</a:t>
            </a:r>
            <a:r>
              <a:rPr lang="en-US" sz="2800" dirty="0"/>
              <a:t>—</a:t>
            </a:r>
            <a:r>
              <a:rPr lang="en-US" sz="2400" dirty="0"/>
              <a:t>Acts 24:15; I Corinthians 15; Philippians 3:11</a:t>
            </a:r>
            <a:r>
              <a:rPr lang="en-US" sz="2400" dirty="0" smtClean="0"/>
              <a:t>; I Thessalonians </a:t>
            </a:r>
            <a:r>
              <a:rPr lang="en-US" sz="2400" dirty="0"/>
              <a:t>4:14-</a:t>
            </a:r>
            <a:r>
              <a:rPr lang="en-US" sz="2400" dirty="0" smtClean="0"/>
              <a:t>15</a:t>
            </a:r>
          </a:p>
          <a:p>
            <a:pPr lvl="2">
              <a:buClr>
                <a:srgbClr val="FF6600"/>
              </a:buClr>
            </a:pPr>
            <a:endParaRPr lang="en-US" sz="2400" dirty="0" smtClean="0"/>
          </a:p>
          <a:p>
            <a:pPr marL="1371600" lvl="2" indent="-457200">
              <a:buClr>
                <a:srgbClr val="FF6600"/>
              </a:buClr>
              <a:buFont typeface="Wingdings" charset="2"/>
              <a:buChar char="§"/>
            </a:pPr>
            <a:r>
              <a:rPr lang="en-US" sz="2800" b="1" dirty="0" smtClean="0"/>
              <a:t>By </a:t>
            </a:r>
            <a:r>
              <a:rPr lang="en-US" sz="2800" b="1" dirty="0"/>
              <a:t>John</a:t>
            </a:r>
            <a:r>
              <a:rPr lang="en-US" sz="2800" dirty="0"/>
              <a:t>—</a:t>
            </a:r>
            <a:r>
              <a:rPr lang="en-US" sz="2400" dirty="0"/>
              <a:t>Revelation 20:4-6, 13</a:t>
            </a:r>
            <a:r>
              <a:rPr lang="en-US" sz="2800" dirty="0"/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4682836" y="58093"/>
            <a:ext cx="34774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92D050"/>
                </a:solidFill>
              </a:rPr>
              <a:t>In the New Testament</a:t>
            </a:r>
            <a:endParaRPr lang="en-US" sz="2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11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3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13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8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3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13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1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3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13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4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3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13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7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3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13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3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13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39683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488275" y="5175304"/>
            <a:ext cx="208359" cy="30639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Eight:  Resurrection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3317" y="674600"/>
            <a:ext cx="793966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rgbClr val="FD5B01"/>
                </a:solidFill>
              </a:rPr>
              <a:t>THE RESURRECTION TAUGHT IN SCRIPTURE </a:t>
            </a:r>
            <a:endParaRPr lang="en-US" sz="3000" dirty="0" smtClean="0">
              <a:solidFill>
                <a:srgbClr val="FD5B01"/>
              </a:solidFill>
            </a:endParaRPr>
          </a:p>
          <a:p>
            <a:endParaRPr lang="en-US" sz="2800" dirty="0" smtClean="0">
              <a:latin typeface="Comic Sans MS"/>
              <a:cs typeface="Comic Sans MS"/>
            </a:endParaRPr>
          </a:p>
          <a:p>
            <a:r>
              <a:rPr lang="en-US" sz="2800" b="1" dirty="0"/>
              <a:t>In the </a:t>
            </a:r>
            <a:r>
              <a:rPr lang="en-US" sz="2800" b="1" dirty="0" smtClean="0"/>
              <a:t>New Testament</a:t>
            </a:r>
            <a:endParaRPr lang="en-US" sz="2000" b="1" dirty="0" smtClean="0"/>
          </a:p>
          <a:p>
            <a:endParaRPr lang="en-US" sz="1600" b="1" dirty="0"/>
          </a:p>
          <a:p>
            <a:pPr marL="914400" lvl="1" indent="-457200">
              <a:buClr>
                <a:srgbClr val="FF6600"/>
              </a:buClr>
              <a:buFont typeface="Wingdings" charset="2"/>
              <a:buChar char="Ø"/>
            </a:pPr>
            <a:r>
              <a:rPr lang="en-US" sz="2800" b="1" dirty="0" smtClean="0"/>
              <a:t>In Reality</a:t>
            </a:r>
            <a:endParaRPr lang="en-US" sz="2000" b="1" dirty="0" smtClean="0"/>
          </a:p>
          <a:p>
            <a:pPr lvl="1">
              <a:buClr>
                <a:srgbClr val="FF6600"/>
              </a:buClr>
            </a:pPr>
            <a:endParaRPr lang="en-US" b="1" dirty="0"/>
          </a:p>
          <a:p>
            <a:pPr marL="1371600" lvl="2" indent="-457200">
              <a:buClr>
                <a:srgbClr val="FF6600"/>
              </a:buClr>
              <a:buFont typeface="Wingdings" charset="2"/>
              <a:buChar char="§"/>
            </a:pPr>
            <a:r>
              <a:rPr lang="en-US" sz="2800" b="1" dirty="0"/>
              <a:t>Resurrection of Lazarus</a:t>
            </a:r>
            <a:r>
              <a:rPr lang="en-US" sz="2800" dirty="0"/>
              <a:t>—</a:t>
            </a:r>
            <a:r>
              <a:rPr lang="en-US" sz="2400" dirty="0"/>
              <a:t>John </a:t>
            </a:r>
            <a:r>
              <a:rPr lang="en-US" sz="2400" dirty="0" smtClean="0"/>
              <a:t>11</a:t>
            </a:r>
          </a:p>
          <a:p>
            <a:pPr lvl="2">
              <a:buClr>
                <a:srgbClr val="FF6600"/>
              </a:buClr>
            </a:pPr>
            <a:endParaRPr lang="en-US" sz="2800" dirty="0" smtClean="0"/>
          </a:p>
          <a:p>
            <a:pPr marL="1371600" lvl="2" indent="-457200">
              <a:buClr>
                <a:srgbClr val="FF6600"/>
              </a:buClr>
              <a:buFont typeface="Wingdings" charset="2"/>
              <a:buChar char="§"/>
            </a:pPr>
            <a:r>
              <a:rPr lang="en-US" sz="2800" b="1" dirty="0" smtClean="0"/>
              <a:t>Resurrection </a:t>
            </a:r>
            <a:r>
              <a:rPr lang="en-US" sz="2800" b="1" dirty="0"/>
              <a:t>of Old Testament Saints</a:t>
            </a:r>
            <a:r>
              <a:rPr lang="en-US" sz="2800" dirty="0"/>
              <a:t>—</a:t>
            </a:r>
            <a:r>
              <a:rPr lang="en-US" sz="2400" dirty="0"/>
              <a:t>Matthew 27:52-53 </a:t>
            </a:r>
            <a:endParaRPr lang="en-US" sz="2800" dirty="0" smtClean="0"/>
          </a:p>
          <a:p>
            <a:pPr lvl="2">
              <a:buClr>
                <a:srgbClr val="FF6600"/>
              </a:buClr>
            </a:pPr>
            <a:endParaRPr lang="en-US" sz="2800" dirty="0" smtClean="0"/>
          </a:p>
          <a:p>
            <a:pPr marL="1371600" lvl="2" indent="-457200">
              <a:buClr>
                <a:srgbClr val="FF6600"/>
              </a:buClr>
              <a:buFont typeface="Wingdings" charset="2"/>
              <a:buChar char="§"/>
            </a:pPr>
            <a:r>
              <a:rPr lang="en-US" sz="2800" b="1" dirty="0" smtClean="0"/>
              <a:t>Resurrection </a:t>
            </a:r>
            <a:r>
              <a:rPr lang="en-US" sz="2800" b="1" dirty="0"/>
              <a:t>of Jesus</a:t>
            </a:r>
            <a:r>
              <a:rPr lang="en-US" sz="2800" dirty="0"/>
              <a:t>—</a:t>
            </a:r>
            <a:r>
              <a:rPr lang="en-US" sz="2400" dirty="0"/>
              <a:t>Matthew 28 </a:t>
            </a:r>
          </a:p>
        </p:txBody>
      </p:sp>
      <p:sp>
        <p:nvSpPr>
          <p:cNvPr id="8" name="Rectangle 7"/>
          <p:cNvSpPr/>
          <p:nvPr/>
        </p:nvSpPr>
        <p:spPr>
          <a:xfrm>
            <a:off x="4682836" y="58093"/>
            <a:ext cx="34774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92D050"/>
                </a:solidFill>
              </a:rPr>
              <a:t>In the New Testament</a:t>
            </a:r>
            <a:endParaRPr lang="en-US" sz="2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13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12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12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9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12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1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12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3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12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12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39683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488275" y="5175304"/>
            <a:ext cx="208359" cy="30639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Eight:  Resurrection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3317" y="721632"/>
            <a:ext cx="793966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D5B01"/>
                </a:solidFill>
              </a:rPr>
              <a:t>THE </a:t>
            </a:r>
            <a:r>
              <a:rPr lang="en-US" sz="3200" b="1" dirty="0">
                <a:solidFill>
                  <a:srgbClr val="FD5B01"/>
                </a:solidFill>
              </a:rPr>
              <a:t>NATURE OF THE RESURRECTION </a:t>
            </a:r>
            <a:endParaRPr lang="en-US" sz="3000" dirty="0" smtClean="0">
              <a:solidFill>
                <a:srgbClr val="FD5B01"/>
              </a:solidFill>
            </a:endParaRPr>
          </a:p>
          <a:p>
            <a:endParaRPr lang="en-US" sz="2800" dirty="0" smtClean="0">
              <a:latin typeface="Comic Sans MS"/>
              <a:cs typeface="Comic Sans MS"/>
            </a:endParaRPr>
          </a:p>
          <a:p>
            <a:r>
              <a:rPr lang="en-US" sz="2800" b="1" dirty="0"/>
              <a:t>Redemption of the Body</a:t>
            </a:r>
            <a:br>
              <a:rPr lang="en-US" sz="2800" b="1" dirty="0"/>
            </a:br>
            <a:endParaRPr lang="en-US" sz="2800" b="1" dirty="0" smtClean="0"/>
          </a:p>
          <a:p>
            <a:pPr algn="ctr"/>
            <a:r>
              <a:rPr lang="en-US" sz="2800" dirty="0" smtClean="0"/>
              <a:t>The </a:t>
            </a:r>
            <a:r>
              <a:rPr lang="en-US" sz="2800" dirty="0"/>
              <a:t>redemption of the body is included in our complete redemption. </a:t>
            </a:r>
          </a:p>
          <a:p>
            <a:endParaRPr lang="en-US" sz="2800" dirty="0" smtClean="0"/>
          </a:p>
          <a:p>
            <a:r>
              <a:rPr lang="en-US" sz="2000" b="1" u="sng" dirty="0" smtClean="0"/>
              <a:t>Scriptural References</a:t>
            </a:r>
            <a:r>
              <a:rPr lang="en-US" sz="2000" dirty="0"/>
              <a:t>: Job 19:25-27; John 6:39; Romans 8:11-23; I Corinthians 6:13-20 </a:t>
            </a:r>
          </a:p>
          <a:p>
            <a:endParaRPr lang="en-US" sz="28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4682836" y="58093"/>
            <a:ext cx="347749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92D050"/>
                </a:solidFill>
              </a:rPr>
              <a:t>Redemption of the Body</a:t>
            </a:r>
            <a:endParaRPr lang="en-US" sz="2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25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3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13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8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3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13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1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3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13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4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3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13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39683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488275" y="5175304"/>
            <a:ext cx="208359" cy="30639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Eight:  Resurrection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9900" y="815696"/>
            <a:ext cx="8204200" cy="6432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D5B01"/>
                </a:solidFill>
              </a:rPr>
              <a:t>THE </a:t>
            </a:r>
            <a:r>
              <a:rPr lang="en-US" sz="3200" b="1" dirty="0">
                <a:solidFill>
                  <a:srgbClr val="FD5B01"/>
                </a:solidFill>
              </a:rPr>
              <a:t>NATURE OF THE RESURRECTION </a:t>
            </a:r>
            <a:endParaRPr lang="en-US" sz="3000" dirty="0" smtClean="0">
              <a:solidFill>
                <a:srgbClr val="FD5B01"/>
              </a:solidFill>
            </a:endParaRPr>
          </a:p>
          <a:p>
            <a:endParaRPr lang="en-US" sz="2800" b="1" dirty="0" smtClean="0"/>
          </a:p>
          <a:p>
            <a:r>
              <a:rPr lang="en-US" sz="2800" b="1" dirty="0" smtClean="0"/>
              <a:t>The </a:t>
            </a:r>
            <a:r>
              <a:rPr lang="en-US" sz="2800" b="1" dirty="0"/>
              <a:t>Redeemed and the Resurrected Body </a:t>
            </a:r>
            <a:endParaRPr lang="en-US" sz="2800" b="1" dirty="0" smtClean="0"/>
          </a:p>
          <a:p>
            <a:pPr lvl="1"/>
            <a:r>
              <a:rPr lang="en-US" sz="2800" dirty="0" smtClean="0"/>
              <a:t>We </a:t>
            </a:r>
            <a:r>
              <a:rPr lang="en-US" sz="2800" dirty="0"/>
              <a:t>shall be like Christ. </a:t>
            </a:r>
            <a:endParaRPr lang="en-US" sz="2800" dirty="0" smtClean="0"/>
          </a:p>
          <a:p>
            <a:endParaRPr lang="en-US" dirty="0"/>
          </a:p>
          <a:p>
            <a:r>
              <a:rPr lang="en-US" sz="2000" b="1" u="sng" dirty="0"/>
              <a:t>Scriptural References</a:t>
            </a:r>
            <a:r>
              <a:rPr lang="en-US" sz="2000" dirty="0"/>
              <a:t>:  </a:t>
            </a:r>
            <a:r>
              <a:rPr lang="en-US" sz="2000" dirty="0" smtClean="0"/>
              <a:t> </a:t>
            </a:r>
          </a:p>
          <a:p>
            <a:pPr algn="ctr"/>
            <a:r>
              <a:rPr lang="en-US" sz="2000" i="1" dirty="0" smtClean="0"/>
              <a:t>“</a:t>
            </a:r>
            <a:r>
              <a:rPr lang="en-US" sz="2000" i="1" dirty="0"/>
              <a:t>And we have borne the image of the earthy, we shall also bear the image of the </a:t>
            </a:r>
            <a:r>
              <a:rPr lang="en-US" sz="2000" i="1" dirty="0" smtClean="0"/>
              <a:t>heavenly.”  </a:t>
            </a:r>
          </a:p>
          <a:p>
            <a:pPr algn="ctr"/>
            <a:r>
              <a:rPr lang="en-US" dirty="0" smtClean="0"/>
              <a:t>(</a:t>
            </a:r>
            <a:r>
              <a:rPr lang="en-US" dirty="0"/>
              <a:t>I Corinthians 15:49</a:t>
            </a:r>
            <a:r>
              <a:rPr lang="en-US" dirty="0" smtClean="0"/>
              <a:t>)</a:t>
            </a:r>
          </a:p>
          <a:p>
            <a:pPr algn="ctr"/>
            <a:r>
              <a:rPr lang="en-US" sz="2000" dirty="0" smtClean="0"/>
              <a:t> </a:t>
            </a:r>
          </a:p>
          <a:p>
            <a:pPr algn="ctr"/>
            <a:r>
              <a:rPr lang="en-US" sz="2000" i="1" dirty="0"/>
              <a:t>“Who will transform and fashion anew the body of our humiliation to conform to and be like the body of His glory and </a:t>
            </a:r>
            <a:r>
              <a:rPr lang="en-US" sz="2000" i="1" dirty="0" smtClean="0"/>
              <a:t>majesty.” </a:t>
            </a:r>
          </a:p>
          <a:p>
            <a:pPr algn="ctr"/>
            <a:r>
              <a:rPr lang="en-US" dirty="0" smtClean="0"/>
              <a:t>(</a:t>
            </a:r>
            <a:r>
              <a:rPr lang="en-US" dirty="0"/>
              <a:t>Philippians 3:21, Amplified New Testament</a:t>
            </a:r>
            <a:r>
              <a:rPr lang="en-US" dirty="0" smtClean="0"/>
              <a:t>)</a:t>
            </a:r>
            <a:endParaRPr lang="en-US" dirty="0"/>
          </a:p>
          <a:p>
            <a:pPr algn="ctr"/>
            <a:endParaRPr lang="en-US" sz="2000" dirty="0"/>
          </a:p>
          <a:p>
            <a:pPr algn="ctr"/>
            <a:r>
              <a:rPr lang="en-US" sz="2000" i="1" dirty="0"/>
              <a:t>“When he shall appear, we shall be like </a:t>
            </a:r>
            <a:r>
              <a:rPr lang="en-US" sz="2000" i="1" dirty="0" smtClean="0"/>
              <a:t>him.” </a:t>
            </a:r>
          </a:p>
          <a:p>
            <a:pPr algn="ctr"/>
            <a:r>
              <a:rPr lang="en-US" dirty="0" smtClean="0"/>
              <a:t>(</a:t>
            </a:r>
            <a:r>
              <a:rPr lang="en-US" dirty="0"/>
              <a:t>I John 3:2) 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endParaRPr lang="en-US" sz="28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4682836" y="-37855"/>
            <a:ext cx="34774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92D050"/>
                </a:solidFill>
              </a:rPr>
              <a:t>Redeemed and the Resurrected Body</a:t>
            </a:r>
            <a:endParaRPr lang="en-US" sz="2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12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3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13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8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3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13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1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3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13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4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3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13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7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3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13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3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13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3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3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60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3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13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900"/>
                            </p:stCondLst>
                            <p:childTnLst>
                              <p:par>
                                <p:cTn id="5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3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13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2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3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13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39683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488275" y="5175304"/>
            <a:ext cx="208359" cy="30639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Eight:  Resurrection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5300" y="815696"/>
            <a:ext cx="7988299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D5B01"/>
                </a:solidFill>
              </a:rPr>
              <a:t>THE </a:t>
            </a:r>
            <a:r>
              <a:rPr lang="en-US" sz="3200" b="1" dirty="0">
                <a:solidFill>
                  <a:srgbClr val="FD5B01"/>
                </a:solidFill>
              </a:rPr>
              <a:t>NATURE OF THE </a:t>
            </a:r>
            <a:r>
              <a:rPr lang="en-US" sz="3200" b="1" dirty="0" smtClean="0">
                <a:solidFill>
                  <a:srgbClr val="FD5B01"/>
                </a:solidFill>
              </a:rPr>
              <a:t>RESURRECTION </a:t>
            </a:r>
            <a:r>
              <a:rPr lang="en-US" sz="2400" b="1" i="1" dirty="0" smtClean="0">
                <a:solidFill>
                  <a:srgbClr val="FF6600"/>
                </a:solidFill>
              </a:rPr>
              <a:t>Cont</a:t>
            </a:r>
            <a:r>
              <a:rPr lang="en-US" sz="2400" b="1" i="1" dirty="0" smtClean="0">
                <a:solidFill>
                  <a:srgbClr val="FF6600"/>
                </a:solidFill>
              </a:rPr>
              <a:t>…</a:t>
            </a:r>
            <a:endParaRPr lang="en-US" sz="3000" dirty="0" smtClean="0">
              <a:solidFill>
                <a:srgbClr val="FD5B01"/>
              </a:solidFill>
            </a:endParaRPr>
          </a:p>
          <a:p>
            <a:endParaRPr lang="en-US" sz="2800" b="1" dirty="0" smtClean="0"/>
          </a:p>
          <a:p>
            <a:r>
              <a:rPr lang="en-US" sz="2800" b="1" dirty="0" smtClean="0"/>
              <a:t>The </a:t>
            </a:r>
            <a:r>
              <a:rPr lang="en-US" sz="2800" b="1" dirty="0"/>
              <a:t>Redeemed and the Resurrected </a:t>
            </a:r>
            <a:r>
              <a:rPr lang="en-US" sz="2800" b="1" dirty="0" smtClean="0"/>
              <a:t>Body</a:t>
            </a:r>
          </a:p>
          <a:p>
            <a:pPr lvl="1" algn="just"/>
            <a:r>
              <a:rPr lang="en-US" dirty="0" smtClean="0"/>
              <a:t>	</a:t>
            </a:r>
            <a:r>
              <a:rPr lang="en-US" sz="2400" dirty="0" smtClean="0"/>
              <a:t>What </a:t>
            </a:r>
            <a:r>
              <a:rPr lang="en-US" sz="2400" dirty="0"/>
              <a:t>was the nature and likeness of Christ’s resurrection body, </a:t>
            </a:r>
            <a:r>
              <a:rPr lang="en-US" sz="2400" dirty="0" smtClean="0"/>
              <a:t>which </a:t>
            </a:r>
            <a:r>
              <a:rPr lang="en-US" sz="2400" dirty="0"/>
              <a:t>our resurrection body will resemble? </a:t>
            </a:r>
            <a:endParaRPr lang="en-US" sz="2400" dirty="0" smtClean="0"/>
          </a:p>
          <a:p>
            <a:pPr lvl="1" algn="just"/>
            <a:endParaRPr lang="en-US" sz="2000" dirty="0"/>
          </a:p>
          <a:p>
            <a:pPr marL="1200150" lvl="2" indent="-285750">
              <a:buFont typeface="Wingdings" charset="2"/>
              <a:buChar char="§"/>
            </a:pPr>
            <a:r>
              <a:rPr lang="en-US" sz="2400" dirty="0" smtClean="0"/>
              <a:t>A </a:t>
            </a:r>
            <a:r>
              <a:rPr lang="en-US" sz="2400" dirty="0"/>
              <a:t>real body—</a:t>
            </a:r>
            <a:r>
              <a:rPr lang="en-US" dirty="0"/>
              <a:t>Luke 24:</a:t>
            </a:r>
            <a:r>
              <a:rPr lang="en-US" dirty="0" smtClean="0"/>
              <a:t>39</a:t>
            </a:r>
            <a:endParaRPr lang="en-US" dirty="0"/>
          </a:p>
          <a:p>
            <a:pPr marL="1200150" lvl="2" indent="-285750">
              <a:buFont typeface="Wingdings" charset="2"/>
              <a:buChar char="§"/>
            </a:pPr>
            <a:endParaRPr lang="en-US" sz="2400" dirty="0"/>
          </a:p>
          <a:p>
            <a:pPr marL="1200150" lvl="2" indent="-285750">
              <a:buFont typeface="Wingdings" charset="2"/>
              <a:buChar char="§"/>
            </a:pPr>
            <a:r>
              <a:rPr lang="en-US" sz="2400" dirty="0" smtClean="0"/>
              <a:t>A </a:t>
            </a:r>
            <a:r>
              <a:rPr lang="en-US" sz="2400" dirty="0"/>
              <a:t>recognizable body—</a:t>
            </a:r>
            <a:r>
              <a:rPr lang="en-US" dirty="0"/>
              <a:t>Luke 24:31 </a:t>
            </a:r>
            <a:endParaRPr lang="en-US" sz="2400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endParaRPr lang="en-US" sz="28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4682836" y="-63255"/>
            <a:ext cx="34774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92D050"/>
                </a:solidFill>
              </a:rPr>
              <a:t>Redeemed and the Resurrected Body</a:t>
            </a:r>
            <a:endParaRPr lang="en-US" sz="2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41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4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14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9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4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14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3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4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14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7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4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14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1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4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14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39683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488275" y="5175304"/>
            <a:ext cx="208359" cy="30639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Eight:  Resurrection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9900" y="815696"/>
            <a:ext cx="8153400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D5B01"/>
                </a:solidFill>
              </a:rPr>
              <a:t>THE </a:t>
            </a:r>
            <a:r>
              <a:rPr lang="en-US" sz="3200" b="1" dirty="0">
                <a:solidFill>
                  <a:srgbClr val="FD5B01"/>
                </a:solidFill>
              </a:rPr>
              <a:t>NATURE OF THE </a:t>
            </a:r>
            <a:r>
              <a:rPr lang="en-US" sz="3200" b="1" dirty="0" smtClean="0">
                <a:solidFill>
                  <a:srgbClr val="FD5B01"/>
                </a:solidFill>
              </a:rPr>
              <a:t>RESURRECTION </a:t>
            </a:r>
            <a:r>
              <a:rPr lang="en-US" sz="2400" b="1" i="1" dirty="0" smtClean="0">
                <a:solidFill>
                  <a:srgbClr val="FF6600"/>
                </a:solidFill>
              </a:rPr>
              <a:t>Cont</a:t>
            </a:r>
            <a:r>
              <a:rPr lang="en-US" sz="2400" b="1" i="1" dirty="0" smtClean="0">
                <a:solidFill>
                  <a:srgbClr val="FF6600"/>
                </a:solidFill>
              </a:rPr>
              <a:t>…</a:t>
            </a:r>
            <a:endParaRPr lang="en-US" sz="3000" dirty="0" smtClean="0">
              <a:solidFill>
                <a:srgbClr val="FD5B01"/>
              </a:solidFill>
            </a:endParaRPr>
          </a:p>
          <a:p>
            <a:endParaRPr lang="en-US" sz="2800" b="1" dirty="0" smtClean="0"/>
          </a:p>
          <a:p>
            <a:r>
              <a:rPr lang="en-US" sz="2400" dirty="0"/>
              <a:t>Characteristics of the believer’s resurrection body is set forth in I Corinthians 15: </a:t>
            </a:r>
            <a:endParaRPr lang="en-US" sz="2400" dirty="0" smtClean="0"/>
          </a:p>
          <a:p>
            <a:endParaRPr lang="en-US" sz="2400" dirty="0"/>
          </a:p>
          <a:p>
            <a:pPr marL="800100" lvl="1" indent="-342900">
              <a:lnSpc>
                <a:spcPct val="150000"/>
              </a:lnSpc>
              <a:buClr>
                <a:srgbClr val="FD5B01"/>
              </a:buClr>
              <a:buFont typeface="Arial"/>
              <a:buChar char="•"/>
            </a:pPr>
            <a:r>
              <a:rPr lang="en-US" sz="2400" b="1" dirty="0" smtClean="0"/>
              <a:t>Incorruptible</a:t>
            </a:r>
            <a:r>
              <a:rPr lang="en-US" sz="2400" dirty="0" smtClean="0"/>
              <a:t> </a:t>
            </a:r>
            <a:r>
              <a:rPr lang="en-US" sz="2400" dirty="0"/>
              <a:t>(no decay, sickness, pain)—</a:t>
            </a:r>
            <a:r>
              <a:rPr lang="en-US" sz="2000" dirty="0"/>
              <a:t>verse 42 </a:t>
            </a:r>
            <a:endParaRPr lang="en-US" sz="2000" dirty="0" smtClean="0"/>
          </a:p>
          <a:p>
            <a:pPr marL="800100" lvl="1" indent="-342900">
              <a:lnSpc>
                <a:spcPct val="150000"/>
              </a:lnSpc>
              <a:buClr>
                <a:srgbClr val="FD5B01"/>
              </a:buClr>
              <a:buFont typeface="Arial"/>
              <a:buChar char="•"/>
            </a:pPr>
            <a:r>
              <a:rPr lang="en-US" sz="2400" b="1" dirty="0" smtClean="0"/>
              <a:t>Glorious</a:t>
            </a:r>
            <a:r>
              <a:rPr lang="en-US" sz="2400" dirty="0"/>
              <a:t>—</a:t>
            </a:r>
            <a:r>
              <a:rPr lang="en-US" sz="2000" dirty="0"/>
              <a:t>verse 43 (See Matthew 17; Revelation 1:13-17.) </a:t>
            </a:r>
            <a:endParaRPr lang="en-US" sz="2000" dirty="0" smtClean="0"/>
          </a:p>
          <a:p>
            <a:pPr marL="800100" lvl="1" indent="-342900">
              <a:lnSpc>
                <a:spcPct val="150000"/>
              </a:lnSpc>
              <a:buClr>
                <a:srgbClr val="FD5B01"/>
              </a:buClr>
              <a:buFont typeface="Arial"/>
              <a:buChar char="•"/>
            </a:pPr>
            <a:r>
              <a:rPr lang="en-US" sz="2400" b="1" dirty="0" smtClean="0"/>
              <a:t>Powerful</a:t>
            </a:r>
            <a:r>
              <a:rPr lang="en-US" sz="2400" dirty="0" smtClean="0"/>
              <a:t> </a:t>
            </a:r>
            <a:r>
              <a:rPr lang="en-US" sz="2400" dirty="0"/>
              <a:t>(not tired or weak)—</a:t>
            </a:r>
            <a:r>
              <a:rPr lang="en-US" sz="2000" dirty="0"/>
              <a:t>verse 43</a:t>
            </a:r>
            <a:br>
              <a:rPr lang="en-US" sz="2000" dirty="0"/>
            </a:br>
            <a:endParaRPr lang="en-US" sz="2400" dirty="0"/>
          </a:p>
          <a:p>
            <a:pPr marL="800100" lvl="1" indent="-342900">
              <a:buFont typeface="Arial"/>
              <a:buChar char="•"/>
            </a:pPr>
            <a:endParaRPr lang="en-US" sz="2400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endParaRPr lang="en-US" sz="28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4624041" y="-12455"/>
            <a:ext cx="35718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92D050"/>
                </a:solidFill>
              </a:rPr>
              <a:t>Characteristics of Resurrected</a:t>
            </a:r>
          </a:p>
          <a:p>
            <a:pPr algn="ctr"/>
            <a:r>
              <a:rPr lang="en-US" b="1" dirty="0" smtClean="0">
                <a:solidFill>
                  <a:srgbClr val="92D050"/>
                </a:solidFill>
              </a:rPr>
              <a:t>Body of the Believer</a:t>
            </a:r>
            <a:endParaRPr lang="en-US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15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4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4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6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40" accel="100000" fill="hold">
                                          <p:stCondLst>
                                            <p:cond delay="126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9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4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4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6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40" accel="100000" fill="hold">
                                          <p:stCondLst>
                                            <p:cond delay="126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3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4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4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6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40" accel="100000" fill="hold">
                                          <p:stCondLst>
                                            <p:cond delay="126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4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4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6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40" accel="100000" fill="hold">
                                          <p:stCondLst>
                                            <p:cond delay="126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100"/>
                            </p:stCondLst>
                            <p:childTnLst>
                              <p:par>
                                <p:cTn id="3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4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4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60" decel="100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40" accel="100000" fill="hold">
                                          <p:stCondLst>
                                            <p:cond delay="126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475072" y="5139683"/>
            <a:ext cx="266207" cy="3071644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488275" y="5175304"/>
            <a:ext cx="208359" cy="30639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L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  <a:latin typeface="+mn-lt"/>
                <a:cs typeface="Bangla MN"/>
              </a:rPr>
              <a:t>esson Eight:  Resurrection </a:t>
            </a:r>
            <a:endParaRPr lang="en-US" sz="1200" dirty="0">
              <a:solidFill>
                <a:srgbClr val="008000"/>
              </a:solidFill>
              <a:effectLst/>
              <a:latin typeface="+mn-lt"/>
              <a:cs typeface="Bangla M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9900" y="815696"/>
            <a:ext cx="8153400" cy="6863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D5B01"/>
                </a:solidFill>
              </a:rPr>
              <a:t>THE </a:t>
            </a:r>
            <a:r>
              <a:rPr lang="en-US" sz="3200" b="1" dirty="0">
                <a:solidFill>
                  <a:srgbClr val="FD5B01"/>
                </a:solidFill>
              </a:rPr>
              <a:t>NATURE OF THE </a:t>
            </a:r>
            <a:r>
              <a:rPr lang="en-US" sz="3200" b="1" dirty="0" smtClean="0">
                <a:solidFill>
                  <a:srgbClr val="FD5B01"/>
                </a:solidFill>
              </a:rPr>
              <a:t>RESURRECTION </a:t>
            </a:r>
            <a:r>
              <a:rPr lang="en-US" sz="2400" b="1" i="1" dirty="0" smtClean="0">
                <a:solidFill>
                  <a:srgbClr val="FF6600"/>
                </a:solidFill>
              </a:rPr>
              <a:t>Cont</a:t>
            </a:r>
            <a:r>
              <a:rPr lang="en-US" sz="2400" b="1" i="1" dirty="0" smtClean="0">
                <a:solidFill>
                  <a:srgbClr val="FF6600"/>
                </a:solidFill>
              </a:rPr>
              <a:t>…</a:t>
            </a:r>
            <a:endParaRPr lang="en-US" sz="3000" dirty="0" smtClean="0">
              <a:solidFill>
                <a:srgbClr val="FD5B01"/>
              </a:solidFill>
            </a:endParaRPr>
          </a:p>
          <a:p>
            <a:endParaRPr lang="en-US" sz="2000" dirty="0"/>
          </a:p>
          <a:p>
            <a:pPr marL="800100" lvl="1" indent="-342900">
              <a:lnSpc>
                <a:spcPct val="150000"/>
              </a:lnSpc>
              <a:buClr>
                <a:schemeClr val="accent3"/>
              </a:buClr>
              <a:buFont typeface="Arial"/>
              <a:buChar char="•"/>
            </a:pPr>
            <a:r>
              <a:rPr lang="en-US" sz="2400" b="1" dirty="0" smtClean="0"/>
              <a:t>Spiritual</a:t>
            </a:r>
            <a:r>
              <a:rPr lang="en-US" sz="2000" dirty="0" smtClean="0"/>
              <a:t>—</a:t>
            </a:r>
            <a:r>
              <a:rPr lang="en-US" sz="2000" dirty="0"/>
              <a:t>verse 44 </a:t>
            </a:r>
            <a:endParaRPr lang="en-US" sz="2000" dirty="0" smtClean="0"/>
          </a:p>
          <a:p>
            <a:pPr marL="800100" lvl="1" indent="-342900">
              <a:lnSpc>
                <a:spcPct val="150000"/>
              </a:lnSpc>
              <a:buClr>
                <a:schemeClr val="accent3"/>
              </a:buClr>
              <a:buFont typeface="Arial"/>
              <a:buChar char="•"/>
            </a:pPr>
            <a:r>
              <a:rPr lang="en-US" sz="2400" b="1" dirty="0" smtClean="0"/>
              <a:t>Heavenly</a:t>
            </a:r>
            <a:r>
              <a:rPr lang="en-US" sz="2000" dirty="0"/>
              <a:t>—verse </a:t>
            </a:r>
            <a:r>
              <a:rPr lang="en-US" sz="2000" dirty="0" smtClean="0"/>
              <a:t>47-49 </a:t>
            </a:r>
            <a:endParaRPr lang="en-US" sz="2400" dirty="0" smtClean="0"/>
          </a:p>
          <a:p>
            <a:pPr marL="800100" lvl="1" indent="-342900">
              <a:lnSpc>
                <a:spcPct val="150000"/>
              </a:lnSpc>
              <a:buClr>
                <a:schemeClr val="accent3"/>
              </a:buClr>
              <a:buFont typeface="Arial"/>
              <a:buChar char="•"/>
            </a:pPr>
            <a:r>
              <a:rPr lang="en-US" sz="2400" b="1" dirty="0" smtClean="0"/>
              <a:t>Real Body</a:t>
            </a:r>
            <a:r>
              <a:rPr lang="en-US" sz="2400" dirty="0"/>
              <a:t>—</a:t>
            </a:r>
            <a:r>
              <a:rPr lang="en-US" sz="2000" dirty="0"/>
              <a:t>verse </a:t>
            </a:r>
            <a:r>
              <a:rPr lang="en-US" sz="2000" dirty="0" smtClean="0"/>
              <a:t>50-51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</a:pPr>
            <a:r>
              <a:rPr lang="en-US" sz="2000" dirty="0"/>
              <a:t>	</a:t>
            </a:r>
            <a:r>
              <a:rPr lang="en-US" sz="2000" dirty="0" smtClean="0"/>
              <a:t>	(See II Corinthians 5:1-6; Hebrews 2:14.)</a:t>
            </a:r>
          </a:p>
          <a:p>
            <a:pPr marL="800100" lvl="1" indent="-342900">
              <a:lnSpc>
                <a:spcPct val="150000"/>
              </a:lnSpc>
              <a:buClr>
                <a:schemeClr val="accent3"/>
              </a:buClr>
              <a:buFont typeface="Arial"/>
              <a:buChar char="•"/>
            </a:pPr>
            <a:r>
              <a:rPr lang="en-US" sz="2400" b="1" dirty="0" smtClean="0"/>
              <a:t>Relationship to the old </a:t>
            </a:r>
            <a:r>
              <a:rPr lang="en-US" sz="2400" dirty="0" smtClean="0"/>
              <a:t>(like the grain of wheat)</a:t>
            </a:r>
            <a:r>
              <a:rPr lang="en-US" sz="2400" dirty="0"/>
              <a:t> </a:t>
            </a:r>
            <a:r>
              <a:rPr lang="en-US" sz="2400" dirty="0" smtClean="0"/>
              <a:t>		—</a:t>
            </a:r>
            <a:r>
              <a:rPr lang="en-US" sz="2000" dirty="0"/>
              <a:t>verses 36-</a:t>
            </a:r>
            <a:r>
              <a:rPr lang="en-US" sz="2000" dirty="0" smtClean="0"/>
              <a:t>37</a:t>
            </a:r>
            <a:endParaRPr lang="en-US" dirty="0" smtClean="0"/>
          </a:p>
          <a:p>
            <a:r>
              <a:rPr lang="en-US" dirty="0" smtClean="0"/>
              <a:t> </a:t>
            </a:r>
          </a:p>
          <a:p>
            <a:r>
              <a:rPr lang="en-US" sz="2400" dirty="0"/>
              <a:t>The resurrection body will have great agility. It will be able to travel with </a:t>
            </a:r>
            <a:r>
              <a:rPr lang="en-US" sz="2400" dirty="0" smtClean="0"/>
              <a:t>lightning </a:t>
            </a:r>
            <a:r>
              <a:rPr lang="en-US" sz="2400" dirty="0"/>
              <a:t>speed and penetrate solid substances. </a:t>
            </a:r>
          </a:p>
          <a:p>
            <a:endParaRPr lang="en-US" sz="2400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endParaRPr lang="en-US" sz="28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4624041" y="-12455"/>
            <a:ext cx="35718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92D050"/>
                </a:solidFill>
              </a:rPr>
              <a:t>Characteristics of Resurrected</a:t>
            </a:r>
          </a:p>
          <a:p>
            <a:pPr algn="ctr"/>
            <a:r>
              <a:rPr lang="en-US" b="1" dirty="0" smtClean="0">
                <a:solidFill>
                  <a:srgbClr val="92D050"/>
                </a:solidFill>
              </a:rPr>
              <a:t>Body of the Believer</a:t>
            </a:r>
            <a:endParaRPr lang="en-US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547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4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4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6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40" accel="100000" fill="hold">
                                          <p:stCondLst>
                                            <p:cond delay="126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9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4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4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6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40" accel="100000" fill="hold">
                                          <p:stCondLst>
                                            <p:cond delay="126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3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4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4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6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40" accel="100000" fill="hold">
                                          <p:stCondLst>
                                            <p:cond delay="126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4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4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6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40" accel="100000" fill="hold">
                                          <p:stCondLst>
                                            <p:cond delay="126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100"/>
                            </p:stCondLst>
                            <p:childTnLst>
                              <p:par>
                                <p:cTn id="3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4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4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6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40" accel="100000" fill="hold">
                                          <p:stCondLst>
                                            <p:cond delay="126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500"/>
                            </p:stCondLst>
                            <p:childTnLst>
                              <p:par>
                                <p:cTn id="4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4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4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260" decel="100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40" accel="100000" fill="hold">
                                          <p:stCondLst>
                                            <p:cond delay="126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900"/>
                            </p:stCondLst>
                            <p:childTnLst>
                              <p:par>
                                <p:cTn id="5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4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4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60" decel="100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40" accel="100000" fill="hold">
                                          <p:stCondLst>
                                            <p:cond delay="126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11321</TotalTime>
  <Words>1101</Words>
  <Application>Microsoft Macintosh PowerPoint</Application>
  <PresentationFormat>On-screen Show (4:3)</PresentationFormat>
  <Paragraphs>178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Austin</vt:lpstr>
      <vt:lpstr>Lesson Eight: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UPCI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Richardson</dc:creator>
  <cp:lastModifiedBy>Jerry Richardson</cp:lastModifiedBy>
  <cp:revision>94</cp:revision>
  <dcterms:created xsi:type="dcterms:W3CDTF">2011-12-17T17:23:16Z</dcterms:created>
  <dcterms:modified xsi:type="dcterms:W3CDTF">2013-01-06T21:01:56Z</dcterms:modified>
</cp:coreProperties>
</file>