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1"/>
  </p:sldMasterIdLst>
  <p:notesMasterIdLst>
    <p:notesMasterId r:id="rId30"/>
  </p:notesMasterIdLst>
  <p:sldIdLst>
    <p:sldId id="256" r:id="rId2"/>
    <p:sldId id="257" r:id="rId3"/>
    <p:sldId id="271" r:id="rId4"/>
    <p:sldId id="272" r:id="rId5"/>
    <p:sldId id="261" r:id="rId6"/>
    <p:sldId id="258" r:id="rId7"/>
    <p:sldId id="280" r:id="rId8"/>
    <p:sldId id="270" r:id="rId9"/>
    <p:sldId id="273" r:id="rId10"/>
    <p:sldId id="281" r:id="rId11"/>
    <p:sldId id="274" r:id="rId12"/>
    <p:sldId id="282" r:id="rId13"/>
    <p:sldId id="275" r:id="rId14"/>
    <p:sldId id="283" r:id="rId15"/>
    <p:sldId id="284" r:id="rId16"/>
    <p:sldId id="285" r:id="rId17"/>
    <p:sldId id="276" r:id="rId18"/>
    <p:sldId id="277" r:id="rId19"/>
    <p:sldId id="286" r:id="rId20"/>
    <p:sldId id="287" r:id="rId21"/>
    <p:sldId id="288" r:id="rId22"/>
    <p:sldId id="289" r:id="rId23"/>
    <p:sldId id="290" r:id="rId24"/>
    <p:sldId id="291" r:id="rId25"/>
    <p:sldId id="292" r:id="rId26"/>
    <p:sldId id="278" r:id="rId27"/>
    <p:sldId id="293" r:id="rId28"/>
    <p:sldId id="279"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5B0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1" d="100"/>
          <a:sy n="111" d="100"/>
        </p:scale>
        <p:origin x="-157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1/4/13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EB5ECD5-515E-4817-8A06-1D2ED2C83850}" type="datetime4">
              <a:rPr lang="en-US" smtClean="0"/>
              <a:pPr/>
              <a:t>January 4, 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January 4,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January 4,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2D1919-1B5F-4141-B613-3E5C6008A186}" type="datetime4">
              <a:rPr lang="en-US" smtClean="0"/>
              <a:pPr/>
              <a:t>January 4,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January 4,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January 4,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A18ED0-40F2-434C-A848-B92581875164}" type="datetime4">
              <a:rPr lang="en-US" smtClean="0"/>
              <a:pPr/>
              <a:t>January 4,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January 4, 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January 4,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January 4, 2013</a:t>
            </a:fld>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January 4, 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42120D2-3948-4F8F-BE5D-E7E7D97880B2}" type="datetime4">
              <a:rPr lang="en-US" smtClean="0"/>
              <a:pPr/>
              <a:t>January 4, 2013</a:t>
            </a:fld>
            <a:endParaRPr lang="en-US" dirty="0" err="1"/>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microsoft.com/office/2007/relationships/hdphoto" Target="../media/hdphoto1.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microsoft.com/office/2007/relationships/hdphoto" Target="../media/hdphoto2.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pn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 y="5320136"/>
            <a:ext cx="9155145" cy="831274"/>
          </a:xfrm>
        </p:spPr>
        <p:txBody>
          <a:bodyPr>
            <a:normAutofit/>
          </a:bodyPr>
          <a:lstStyle/>
          <a:p>
            <a:pPr algn="ctr"/>
            <a:r>
              <a:rPr lang="en-US" b="1" cap="none" dirty="0" smtClean="0">
                <a:ln w="0" cmpd="sng">
                  <a:noFill/>
                  <a:prstDash val="solid"/>
                  <a:miter lim="800000"/>
                </a:ln>
                <a:solidFill>
                  <a:schemeClr val="accent1">
                    <a:lumMod val="50000"/>
                  </a:schemeClr>
                </a:solidFill>
                <a:latin typeface="Cooper Black" pitchFamily="18" charset="0"/>
              </a:rPr>
              <a:t>Lesson </a:t>
            </a:r>
            <a:r>
              <a:rPr lang="en-US" b="1" dirty="0" smtClean="0">
                <a:ln w="0" cmpd="sng">
                  <a:noFill/>
                  <a:prstDash val="solid"/>
                  <a:miter lim="800000"/>
                </a:ln>
                <a:solidFill>
                  <a:schemeClr val="accent1">
                    <a:lumMod val="50000"/>
                  </a:schemeClr>
                </a:solidFill>
                <a:latin typeface="Cooper Black" pitchFamily="18" charset="0"/>
              </a:rPr>
              <a:t>Six</a:t>
            </a:r>
            <a:r>
              <a:rPr lang="en-US" b="1" cap="none" dirty="0" smtClean="0">
                <a:ln w="0" cmpd="sng">
                  <a:noFill/>
                  <a:prstDash val="solid"/>
                  <a:miter lim="800000"/>
                </a:ln>
                <a:solidFill>
                  <a:schemeClr val="accent1">
                    <a:lumMod val="50000"/>
                  </a:schemeClr>
                </a:solidFill>
                <a:latin typeface="Cooper Black" pitchFamily="18" charset="0"/>
              </a:rPr>
              <a:t>:  </a:t>
            </a:r>
            <a:r>
              <a:rPr lang="en-US" b="1" cap="none" dirty="0" smtClean="0">
                <a:ln w="0" cmpd="sng">
                  <a:noFill/>
                  <a:prstDash val="solid"/>
                  <a:miter lim="800000"/>
                </a:ln>
                <a:solidFill>
                  <a:srgbClr val="FD5B01"/>
                </a:solidFill>
                <a:latin typeface="Cooper Black" pitchFamily="18" charset="0"/>
              </a:rPr>
              <a:t>The Destiny of the Church  </a:t>
            </a:r>
            <a:endParaRPr lang="en-US" sz="4000" b="1" spc="50" dirty="0">
              <a:ln w="13500">
                <a:solidFill>
                  <a:schemeClr val="accent1">
                    <a:shade val="2500"/>
                    <a:alpha val="6500"/>
                  </a:schemeClr>
                </a:solidFill>
                <a:prstDash val="solid"/>
              </a:ln>
              <a:solidFill>
                <a:srgbClr val="FD5B01"/>
              </a:solidFill>
              <a:effectLst>
                <a:innerShdw blurRad="50900" dist="38500" dir="13500000">
                  <a:srgbClr val="000000">
                    <a:alpha val="60000"/>
                  </a:srgbClr>
                </a:innerShdw>
              </a:effectLst>
              <a:latin typeface="Cooper Black" pitchFamily="18" charset="0"/>
              <a:cs typeface="Bangla MN"/>
            </a:endParaRPr>
          </a:p>
        </p:txBody>
      </p:sp>
      <p:sp>
        <p:nvSpPr>
          <p:cNvPr id="6" name="Vertical Text Placeholder 5"/>
          <p:cNvSpPr>
            <a:spLocks noGrp="1"/>
          </p:cNvSpPr>
          <p:nvPr/>
        </p:nvSpPr>
        <p:spPr>
          <a:xfrm rot="16200000">
            <a:off x="1944878" y="4484208"/>
            <a:ext cx="618758" cy="4624168"/>
          </a:xfrm>
          <a:prstGeom prst="rect">
            <a:avLst/>
          </a:prstGeom>
        </p:spPr>
        <p:txBody>
          <a:bodyPr vert="eaVert"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b="1" kern="1200" dirty="0" smtClean="0">
                <a:solidFill>
                  <a:schemeClr val="bg1"/>
                </a:solidFill>
              </a:rPr>
              <a:t>Global University of Theological Studies</a:t>
            </a:r>
            <a:endParaRPr lang="en-US" sz="1800" b="1" kern="1200" dirty="0">
              <a:solidFill>
                <a:schemeClr val="bg1"/>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27171"/>
            <a:ext cx="9143998" cy="5190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48145" y="1293118"/>
            <a:ext cx="7606146" cy="1938992"/>
          </a:xfrm>
          <a:prstGeom prst="rect">
            <a:avLst/>
          </a:prstGeom>
          <a:noFill/>
        </p:spPr>
        <p:txBody>
          <a:bodyPr wrap="square" rtlCol="0">
            <a:spAutoFit/>
          </a:bodyPr>
          <a:lstStyle/>
          <a:p>
            <a:pPr algn="just"/>
            <a:r>
              <a:rPr lang="en-US" sz="2400" dirty="0"/>
              <a:t>The Tribulation is primarily a time of God’s dealing with the Jewish nation, and before this can take place, the church age must come to an end. This of course takes place when Jesus returns and takes the church out of this world. </a:t>
            </a:r>
          </a:p>
        </p:txBody>
      </p:sp>
      <p:sp>
        <p:nvSpPr>
          <p:cNvPr id="7" name="Rectangle 6"/>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The Church has </a:t>
            </a:r>
          </a:p>
          <a:p>
            <a:pPr algn="ctr"/>
            <a:r>
              <a:rPr lang="en-US" sz="2200" b="1" dirty="0" smtClean="0">
                <a:solidFill>
                  <a:srgbClr val="92D050"/>
                </a:solidFill>
              </a:rPr>
              <a:t>A glorious hope!</a:t>
            </a:r>
            <a:endParaRPr lang="en-US" sz="2200" dirty="0">
              <a:solidFill>
                <a:srgbClr val="92D050"/>
              </a:solidFill>
            </a:endParaRPr>
          </a:p>
        </p:txBody>
      </p:sp>
      <p:sp>
        <p:nvSpPr>
          <p:cNvPr id="2" name="Rectangle 1"/>
          <p:cNvSpPr/>
          <p:nvPr/>
        </p:nvSpPr>
        <p:spPr>
          <a:xfrm>
            <a:off x="748145" y="3577863"/>
            <a:ext cx="7606146" cy="1938992"/>
          </a:xfrm>
          <a:prstGeom prst="rect">
            <a:avLst/>
          </a:prstGeom>
        </p:spPr>
        <p:txBody>
          <a:bodyPr wrap="square">
            <a:spAutoFit/>
          </a:bodyPr>
          <a:lstStyle/>
          <a:p>
            <a:pPr algn="just"/>
            <a:r>
              <a:rPr lang="en-US" sz="2400" dirty="0"/>
              <a:t>The church has a glorious hope of being caught away. In no way can the </a:t>
            </a:r>
            <a:r>
              <a:rPr lang="en-US" sz="2400" dirty="0" smtClean="0"/>
              <a:t>coming </a:t>
            </a:r>
            <a:r>
              <a:rPr lang="en-US" sz="2400" dirty="0"/>
              <a:t>of the Tribulation be looked upon as a hope, while on the other hand, we look forward to the return of our Lord with joyful anticipation.</a:t>
            </a:r>
          </a:p>
        </p:txBody>
      </p:sp>
      <p:sp>
        <p:nvSpPr>
          <p:cNvPr id="8"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9"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24996324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7" presetClass="entr" presetSubtype="0" fill="hold" grpId="0" nodeType="afterEffect">
                                  <p:stCondLst>
                                    <p:cond delay="50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300"/>
                                        <p:tgtEl>
                                          <p:spTgt spid="6">
                                            <p:txEl>
                                              <p:pRg st="0" end="0"/>
                                            </p:txEl>
                                          </p:spTgt>
                                        </p:tgtEl>
                                      </p:cBhvr>
                                    </p:animEffect>
                                    <p:anim calcmode="lin" valueType="num">
                                      <p:cBhvr>
                                        <p:cTn id="14" dur="13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17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6" dur="130" accel="100000" fill="hold">
                                          <p:stCondLst>
                                            <p:cond delay="117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par>
                          <p:cTn id="17" fill="hold">
                            <p:stCondLst>
                              <p:cond delay="3300"/>
                            </p:stCondLst>
                            <p:childTnLst>
                              <p:par>
                                <p:cTn id="18" presetID="37"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300"/>
                                        <p:tgtEl>
                                          <p:spTgt spid="2"/>
                                        </p:tgtEl>
                                      </p:cBhvr>
                                    </p:animEffect>
                                    <p:anim calcmode="lin" valueType="num">
                                      <p:cBhvr>
                                        <p:cTn id="21" dur="1300" fill="hold"/>
                                        <p:tgtEl>
                                          <p:spTgt spid="2"/>
                                        </p:tgtEl>
                                        <p:attrNameLst>
                                          <p:attrName>ppt_x</p:attrName>
                                        </p:attrNameLst>
                                      </p:cBhvr>
                                      <p:tavLst>
                                        <p:tav tm="0">
                                          <p:val>
                                            <p:strVal val="#ppt_x"/>
                                          </p:val>
                                        </p:tav>
                                        <p:tav tm="100000">
                                          <p:val>
                                            <p:strVal val="#ppt_x"/>
                                          </p:val>
                                        </p:tav>
                                      </p:tavLst>
                                    </p:anim>
                                    <p:anim calcmode="lin" valueType="num">
                                      <p:cBhvr>
                                        <p:cTn id="22" dur="1170" decel="100000" fill="hold"/>
                                        <p:tgtEl>
                                          <p:spTgt spid="2"/>
                                        </p:tgtEl>
                                        <p:attrNameLst>
                                          <p:attrName>ppt_y</p:attrName>
                                        </p:attrNameLst>
                                      </p:cBhvr>
                                      <p:tavLst>
                                        <p:tav tm="0">
                                          <p:val>
                                            <p:strVal val="#ppt_y+1"/>
                                          </p:val>
                                        </p:tav>
                                        <p:tav tm="100000">
                                          <p:val>
                                            <p:strVal val="#ppt_y-.03"/>
                                          </p:val>
                                        </p:tav>
                                      </p:tavLst>
                                    </p:anim>
                                    <p:anim calcmode="lin" valueType="num">
                                      <p:cBhvr>
                                        <p:cTn id="23" dur="130" accel="100000" fill="hold">
                                          <p:stCondLst>
                                            <p:cond delay="117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317" y="743400"/>
            <a:ext cx="7599868" cy="2215991"/>
          </a:xfrm>
          <a:prstGeom prst="rect">
            <a:avLst/>
          </a:prstGeom>
        </p:spPr>
        <p:txBody>
          <a:bodyPr wrap="square">
            <a:spAutoFit/>
          </a:bodyPr>
          <a:lstStyle/>
          <a:p>
            <a:pPr marL="457200" indent="-457200">
              <a:buFont typeface="+mj-lt"/>
              <a:buAutoNum type="arabicPeriod"/>
            </a:pPr>
            <a:r>
              <a:rPr lang="en-US" sz="2000" b="1" dirty="0" smtClean="0"/>
              <a:t>Matthew24</a:t>
            </a:r>
            <a:r>
              <a:rPr lang="en-US" sz="2000" b="1" dirty="0"/>
              <a:t>:29-31 </a:t>
            </a:r>
            <a:endParaRPr lang="en-US" sz="2000" dirty="0"/>
          </a:p>
          <a:p>
            <a:pPr lvl="1" algn="just"/>
            <a:r>
              <a:rPr lang="en-US" sz="2000" dirty="0"/>
              <a:t>The word </a:t>
            </a:r>
            <a:r>
              <a:rPr lang="en-US" sz="2000" i="1" dirty="0"/>
              <a:t>elect </a:t>
            </a:r>
            <a:r>
              <a:rPr lang="en-US" sz="2000" dirty="0"/>
              <a:t>means “chosen” and may refer either to the church or to the nation of Israel. In this passage it refers to Israel. The angels have nothing to do with the rapture of the church; it is the Holy Spirit that quickens the saints. These verses refer to the gathering of Israel. </a:t>
            </a:r>
            <a:r>
              <a:rPr lang="en-US" dirty="0"/>
              <a:t>(See Isaiah 27:13.) </a:t>
            </a:r>
          </a:p>
        </p:txBody>
      </p:sp>
      <p:sp>
        <p:nvSpPr>
          <p:cNvPr id="6" name="TextBox 5"/>
          <p:cNvSpPr txBox="1"/>
          <p:nvPr/>
        </p:nvSpPr>
        <p:spPr>
          <a:xfrm>
            <a:off x="607039" y="3084900"/>
            <a:ext cx="7606146" cy="2831544"/>
          </a:xfrm>
          <a:prstGeom prst="rect">
            <a:avLst/>
          </a:prstGeom>
          <a:noFill/>
        </p:spPr>
        <p:txBody>
          <a:bodyPr wrap="square" rtlCol="0">
            <a:spAutoFit/>
          </a:bodyPr>
          <a:lstStyle/>
          <a:p>
            <a:r>
              <a:rPr lang="en-US" sz="2000" b="1" dirty="0" smtClean="0"/>
              <a:t>2.   I </a:t>
            </a:r>
            <a:r>
              <a:rPr lang="en-US" sz="2000" b="1" dirty="0"/>
              <a:t>Corinthians 15:52 and Revelation 11:15 </a:t>
            </a:r>
            <a:endParaRPr lang="en-US" sz="2000" dirty="0"/>
          </a:p>
          <a:p>
            <a:pPr lvl="1" algn="just"/>
            <a:r>
              <a:rPr lang="en-US" sz="2000" dirty="0"/>
              <a:t>The last trump in I Corinthians 15 is not the trumpet of Revelation 10:7 and Revelation 11:15. Undoubtedly, Paul was making reference to Jewish tradition to emphasize the resurrection. The trumpet here is one of glorious victory; the trumpet in Revelation is one of judgment. We should know that there is another trumpet at the end of the Tribulation. </a:t>
            </a:r>
            <a:r>
              <a:rPr lang="en-US" dirty="0"/>
              <a:t>(See Matthew 24:31.) </a:t>
            </a:r>
            <a:endParaRPr lang="en-US" dirty="0" smtClean="0"/>
          </a:p>
          <a:p>
            <a:endParaRPr lang="en-US" dirty="0"/>
          </a:p>
        </p:txBody>
      </p:sp>
      <p:sp>
        <p:nvSpPr>
          <p:cNvPr id="10"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1"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12" name="Rectangle 11"/>
          <p:cNvSpPr/>
          <p:nvPr/>
        </p:nvSpPr>
        <p:spPr>
          <a:xfrm>
            <a:off x="4561888" y="-108475"/>
            <a:ext cx="3671455" cy="769441"/>
          </a:xfrm>
          <a:prstGeom prst="rect">
            <a:avLst/>
          </a:prstGeom>
        </p:spPr>
        <p:txBody>
          <a:bodyPr wrap="square">
            <a:spAutoFit/>
          </a:bodyPr>
          <a:lstStyle/>
          <a:p>
            <a:pPr algn="ctr"/>
            <a:r>
              <a:rPr lang="en-US" sz="2200" b="1" dirty="0" smtClean="0">
                <a:solidFill>
                  <a:srgbClr val="92D050"/>
                </a:solidFill>
              </a:rPr>
              <a:t>The two main objections to this doctrine</a:t>
            </a:r>
          </a:p>
        </p:txBody>
      </p:sp>
    </p:spTree>
    <p:extLst>
      <p:ext uri="{BB962C8B-B14F-4D97-AF65-F5344CB8AC3E}">
        <p14:creationId xmlns:p14="http://schemas.microsoft.com/office/powerpoint/2010/main" val="39711053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8"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wheel(8)">
                                      <p:cBhvr>
                                        <p:cTn id="13" dur="1750"/>
                                        <p:tgtEl>
                                          <p:spTgt spid="2"/>
                                        </p:tgtEl>
                                      </p:cBhvr>
                                    </p:animEffect>
                                  </p:childTnLst>
                                </p:cTn>
                              </p:par>
                            </p:childTnLst>
                          </p:cTn>
                        </p:par>
                        <p:par>
                          <p:cTn id="14" fill="hold">
                            <p:stCondLst>
                              <p:cond delay="3750"/>
                            </p:stCondLst>
                            <p:childTnLst>
                              <p:par>
                                <p:cTn id="15" presetID="21" presetClass="entr" presetSubtype="8" fill="hold" grpId="0" nodeType="after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wheel(8)">
                                      <p:cBhvr>
                                        <p:cTn id="17" dur="1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613317" y="657800"/>
            <a:ext cx="7939668" cy="5816976"/>
          </a:xfrm>
          <a:prstGeom prst="rect">
            <a:avLst/>
          </a:prstGeom>
        </p:spPr>
        <p:txBody>
          <a:bodyPr wrap="square">
            <a:spAutoFit/>
          </a:bodyPr>
          <a:lstStyle/>
          <a:p>
            <a:r>
              <a:rPr lang="en-US" sz="2800" b="1" dirty="0" smtClean="0">
                <a:solidFill>
                  <a:srgbClr val="FF6600"/>
                </a:solidFill>
              </a:rPr>
              <a:t>The Church will be ready and waiting for her Bridegroom!</a:t>
            </a:r>
          </a:p>
          <a:p>
            <a:endParaRPr lang="en-US" sz="2800" dirty="0" smtClean="0"/>
          </a:p>
          <a:p>
            <a:r>
              <a:rPr lang="en-US" sz="2400" u="sng" dirty="0" smtClean="0"/>
              <a:t>Scriptural </a:t>
            </a:r>
            <a:r>
              <a:rPr lang="en-US" sz="2400" u="sng" dirty="0" err="1" smtClean="0"/>
              <a:t>Refereces</a:t>
            </a:r>
            <a:r>
              <a:rPr lang="en-US" sz="2400" u="sng" dirty="0" smtClean="0"/>
              <a:t> </a:t>
            </a:r>
            <a:r>
              <a:rPr lang="en-US" sz="2400" u="sng" dirty="0" smtClean="0"/>
              <a:t>:</a:t>
            </a:r>
            <a:endParaRPr lang="en-US" sz="2400" u="sng" dirty="0"/>
          </a:p>
          <a:p>
            <a:endParaRPr lang="en-US" sz="2400" i="1" u="sng" dirty="0"/>
          </a:p>
          <a:p>
            <a:r>
              <a:rPr lang="en-US" sz="2200" i="1" dirty="0" smtClean="0"/>
              <a:t>“</a:t>
            </a:r>
            <a:r>
              <a:rPr lang="en-US" sz="2200" i="1" dirty="0"/>
              <a:t>That he might present it to himself a glorious church, not having spot, or wrinkle, or any such </a:t>
            </a:r>
            <a:r>
              <a:rPr lang="en-US" sz="2200" i="1" dirty="0" smtClean="0"/>
              <a:t>thing. ” </a:t>
            </a:r>
            <a:endParaRPr lang="en-US" sz="2200" i="1" dirty="0" smtClean="0"/>
          </a:p>
          <a:p>
            <a:r>
              <a:rPr lang="en-US" sz="2200" i="1" dirty="0"/>
              <a:t>	</a:t>
            </a:r>
            <a:r>
              <a:rPr lang="en-US" sz="2200" i="1" dirty="0" smtClean="0"/>
              <a:t>		</a:t>
            </a:r>
            <a:r>
              <a:rPr lang="en-US" dirty="0" smtClean="0"/>
              <a:t>(</a:t>
            </a:r>
            <a:r>
              <a:rPr lang="en-US" dirty="0"/>
              <a:t>Ephesians 5:27</a:t>
            </a:r>
            <a:r>
              <a:rPr lang="en-US" dirty="0" smtClean="0"/>
              <a:t>)</a:t>
            </a:r>
            <a:endParaRPr lang="en-US" sz="2000" dirty="0"/>
          </a:p>
          <a:p>
            <a:endParaRPr lang="en-US" sz="2000" i="1" dirty="0"/>
          </a:p>
          <a:p>
            <a:r>
              <a:rPr lang="en-US" sz="2200" i="1" dirty="0" smtClean="0"/>
              <a:t>“</a:t>
            </a:r>
            <a:r>
              <a:rPr lang="en-US" sz="2200" i="1" dirty="0"/>
              <a:t>Unto them that look for him shall he appear the second time without sin unto </a:t>
            </a:r>
            <a:r>
              <a:rPr lang="en-US" sz="2200" i="1" dirty="0" smtClean="0"/>
              <a:t>salvation.” </a:t>
            </a:r>
            <a:endParaRPr lang="en-US" sz="2200" i="1" dirty="0" smtClean="0"/>
          </a:p>
          <a:p>
            <a:r>
              <a:rPr lang="en-US" sz="2200" i="1" dirty="0"/>
              <a:t>	</a:t>
            </a:r>
            <a:r>
              <a:rPr lang="en-US" sz="2200" i="1" dirty="0" smtClean="0"/>
              <a:t>		</a:t>
            </a:r>
            <a:r>
              <a:rPr lang="en-US" dirty="0" smtClean="0"/>
              <a:t>(</a:t>
            </a:r>
            <a:r>
              <a:rPr lang="en-US" dirty="0"/>
              <a:t>Hebrews 9:28</a:t>
            </a:r>
            <a:r>
              <a:rPr lang="en-US" dirty="0" smtClean="0"/>
              <a:t>)</a:t>
            </a:r>
            <a:endParaRPr lang="en-US" dirty="0"/>
          </a:p>
          <a:p>
            <a:endParaRPr lang="en-US" sz="2200" i="1" dirty="0"/>
          </a:p>
          <a:p>
            <a:r>
              <a:rPr lang="en-US" sz="2200" i="1" dirty="0" smtClean="0"/>
              <a:t>“</a:t>
            </a:r>
            <a:r>
              <a:rPr lang="en-US" sz="2200" i="1" dirty="0"/>
              <a:t>And every man that hath this hope in him </a:t>
            </a:r>
            <a:r>
              <a:rPr lang="en-US" sz="2200" i="1" dirty="0" err="1"/>
              <a:t>purifieth</a:t>
            </a:r>
            <a:r>
              <a:rPr lang="en-US" sz="2200" i="1" dirty="0"/>
              <a:t> himself, even as he is </a:t>
            </a:r>
            <a:r>
              <a:rPr lang="en-US" sz="2200" i="1" dirty="0" smtClean="0"/>
              <a:t>pure.” </a:t>
            </a:r>
            <a:endParaRPr lang="en-US" sz="2200" i="1" dirty="0" smtClean="0"/>
          </a:p>
          <a:p>
            <a:r>
              <a:rPr lang="en-US" sz="2200" i="1" dirty="0"/>
              <a:t>	</a:t>
            </a:r>
            <a:r>
              <a:rPr lang="en-US" sz="2200" i="1" dirty="0" smtClean="0"/>
              <a:t>		</a:t>
            </a:r>
            <a:r>
              <a:rPr lang="en-US" dirty="0" smtClean="0"/>
              <a:t>(</a:t>
            </a:r>
            <a:r>
              <a:rPr lang="en-US" dirty="0"/>
              <a:t>I John 3:3) </a:t>
            </a:r>
            <a:endParaRPr lang="en-US" sz="2000" dirty="0"/>
          </a:p>
        </p:txBody>
      </p:sp>
      <p:sp>
        <p:nvSpPr>
          <p:cNvPr id="8" name="Rectangle 7"/>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The Church awaits Jesus’ Return</a:t>
            </a:r>
            <a:endParaRPr lang="en-US" sz="2200" dirty="0">
              <a:solidFill>
                <a:srgbClr val="92D050"/>
              </a:solidFill>
            </a:endParaRPr>
          </a:p>
        </p:txBody>
      </p:sp>
    </p:spTree>
    <p:extLst>
      <p:ext uri="{BB962C8B-B14F-4D97-AF65-F5344CB8AC3E}">
        <p14:creationId xmlns:p14="http://schemas.microsoft.com/office/powerpoint/2010/main" val="39433459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left)">
                                      <p:cBhvr>
                                        <p:cTn id="13" dur="1500"/>
                                        <p:tgtEl>
                                          <p:spTgt spid="2">
                                            <p:txEl>
                                              <p:pRg st="0" end="0"/>
                                            </p:txEl>
                                          </p:spTgt>
                                        </p:tgtEl>
                                      </p:cBhvr>
                                    </p:animEffect>
                                  </p:childTnLst>
                                </p:cTn>
                              </p:par>
                            </p:childTnLst>
                          </p:cTn>
                        </p:par>
                        <p:par>
                          <p:cTn id="14" fill="hold">
                            <p:stCondLst>
                              <p:cond delay="3500"/>
                            </p:stCondLst>
                            <p:childTnLst>
                              <p:par>
                                <p:cTn id="15" presetID="22" presetClass="entr" presetSubtype="8" fill="hold" grpId="0" nodeType="afterEffect">
                                  <p:stCondLst>
                                    <p:cond delay="50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1500"/>
                                        <p:tgtEl>
                                          <p:spTgt spid="2">
                                            <p:txEl>
                                              <p:pRg st="2" end="2"/>
                                            </p:txEl>
                                          </p:spTgt>
                                        </p:tgtEl>
                                      </p:cBhvr>
                                    </p:animEffect>
                                  </p:childTnLst>
                                </p:cTn>
                              </p:par>
                            </p:childTnLst>
                          </p:cTn>
                        </p:par>
                        <p:par>
                          <p:cTn id="18" fill="hold">
                            <p:stCondLst>
                              <p:cond delay="5500"/>
                            </p:stCondLst>
                            <p:childTnLst>
                              <p:par>
                                <p:cTn id="19" presetID="22" presetClass="entr" presetSubtype="8" fill="hold" grpId="0" nodeType="afterEffect">
                                  <p:stCondLst>
                                    <p:cond delay="50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left)">
                                      <p:cBhvr>
                                        <p:cTn id="21" dur="1500"/>
                                        <p:tgtEl>
                                          <p:spTgt spid="2">
                                            <p:txEl>
                                              <p:pRg st="4" end="4"/>
                                            </p:txEl>
                                          </p:spTgt>
                                        </p:tgtEl>
                                      </p:cBhvr>
                                    </p:animEffect>
                                  </p:childTnLst>
                                </p:cTn>
                              </p:par>
                            </p:childTnLst>
                          </p:cTn>
                        </p:par>
                        <p:par>
                          <p:cTn id="22" fill="hold">
                            <p:stCondLst>
                              <p:cond delay="7500"/>
                            </p:stCondLst>
                            <p:childTnLst>
                              <p:par>
                                <p:cTn id="23" presetID="22" presetClass="entr" presetSubtype="8" fill="hold" grpId="0" nodeType="afterEffect">
                                  <p:stCondLst>
                                    <p:cond delay="50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1500"/>
                                        <p:tgtEl>
                                          <p:spTgt spid="2">
                                            <p:txEl>
                                              <p:pRg st="5" end="5"/>
                                            </p:txEl>
                                          </p:spTgt>
                                        </p:tgtEl>
                                      </p:cBhvr>
                                    </p:animEffect>
                                  </p:childTnLst>
                                </p:cTn>
                              </p:par>
                            </p:childTnLst>
                          </p:cTn>
                        </p:par>
                        <p:par>
                          <p:cTn id="26" fill="hold">
                            <p:stCondLst>
                              <p:cond delay="9500"/>
                            </p:stCondLst>
                            <p:childTnLst>
                              <p:par>
                                <p:cTn id="27" presetID="22" presetClass="entr" presetSubtype="8" fill="hold" grpId="0" nodeType="afterEffect">
                                  <p:stCondLst>
                                    <p:cond delay="500"/>
                                  </p:stCondLst>
                                  <p:childTnLst>
                                    <p:set>
                                      <p:cBhvr>
                                        <p:cTn id="28" dur="1" fill="hold">
                                          <p:stCondLst>
                                            <p:cond delay="0"/>
                                          </p:stCondLst>
                                        </p:cTn>
                                        <p:tgtEl>
                                          <p:spTgt spid="2">
                                            <p:txEl>
                                              <p:pRg st="7" end="7"/>
                                            </p:txEl>
                                          </p:spTgt>
                                        </p:tgtEl>
                                        <p:attrNameLst>
                                          <p:attrName>style.visibility</p:attrName>
                                        </p:attrNameLst>
                                      </p:cBhvr>
                                      <p:to>
                                        <p:strVal val="visible"/>
                                      </p:to>
                                    </p:set>
                                    <p:animEffect transition="in" filter="wipe(left)">
                                      <p:cBhvr>
                                        <p:cTn id="29" dur="1500"/>
                                        <p:tgtEl>
                                          <p:spTgt spid="2">
                                            <p:txEl>
                                              <p:pRg st="7" end="7"/>
                                            </p:txEl>
                                          </p:spTgt>
                                        </p:tgtEl>
                                      </p:cBhvr>
                                    </p:animEffect>
                                  </p:childTnLst>
                                </p:cTn>
                              </p:par>
                            </p:childTnLst>
                          </p:cTn>
                        </p:par>
                        <p:par>
                          <p:cTn id="30" fill="hold">
                            <p:stCondLst>
                              <p:cond delay="11500"/>
                            </p:stCondLst>
                            <p:childTnLst>
                              <p:par>
                                <p:cTn id="31" presetID="22" presetClass="entr" presetSubtype="8" fill="hold" grpId="0" nodeType="afterEffect">
                                  <p:stCondLst>
                                    <p:cond delay="500"/>
                                  </p:stCondLst>
                                  <p:childTnLst>
                                    <p:set>
                                      <p:cBhvr>
                                        <p:cTn id="32" dur="1" fill="hold">
                                          <p:stCondLst>
                                            <p:cond delay="0"/>
                                          </p:stCondLst>
                                        </p:cTn>
                                        <p:tgtEl>
                                          <p:spTgt spid="2">
                                            <p:txEl>
                                              <p:pRg st="8" end="8"/>
                                            </p:txEl>
                                          </p:spTgt>
                                        </p:tgtEl>
                                        <p:attrNameLst>
                                          <p:attrName>style.visibility</p:attrName>
                                        </p:attrNameLst>
                                      </p:cBhvr>
                                      <p:to>
                                        <p:strVal val="visible"/>
                                      </p:to>
                                    </p:set>
                                    <p:animEffect transition="in" filter="wipe(left)">
                                      <p:cBhvr>
                                        <p:cTn id="33" dur="1500"/>
                                        <p:tgtEl>
                                          <p:spTgt spid="2">
                                            <p:txEl>
                                              <p:pRg st="8" end="8"/>
                                            </p:txEl>
                                          </p:spTgt>
                                        </p:tgtEl>
                                      </p:cBhvr>
                                    </p:animEffect>
                                  </p:childTnLst>
                                </p:cTn>
                              </p:par>
                            </p:childTnLst>
                          </p:cTn>
                        </p:par>
                        <p:par>
                          <p:cTn id="34" fill="hold">
                            <p:stCondLst>
                              <p:cond delay="13500"/>
                            </p:stCondLst>
                            <p:childTnLst>
                              <p:par>
                                <p:cTn id="35" presetID="22" presetClass="entr" presetSubtype="8" fill="hold" grpId="0" nodeType="afterEffect">
                                  <p:stCondLst>
                                    <p:cond delay="500"/>
                                  </p:stCondLst>
                                  <p:childTnLst>
                                    <p:set>
                                      <p:cBhvr>
                                        <p:cTn id="36" dur="1" fill="hold">
                                          <p:stCondLst>
                                            <p:cond delay="0"/>
                                          </p:stCondLst>
                                        </p:cTn>
                                        <p:tgtEl>
                                          <p:spTgt spid="2">
                                            <p:txEl>
                                              <p:pRg st="10" end="10"/>
                                            </p:txEl>
                                          </p:spTgt>
                                        </p:tgtEl>
                                        <p:attrNameLst>
                                          <p:attrName>style.visibility</p:attrName>
                                        </p:attrNameLst>
                                      </p:cBhvr>
                                      <p:to>
                                        <p:strVal val="visible"/>
                                      </p:to>
                                    </p:set>
                                    <p:animEffect transition="in" filter="wipe(left)">
                                      <p:cBhvr>
                                        <p:cTn id="37" dur="1500"/>
                                        <p:tgtEl>
                                          <p:spTgt spid="2">
                                            <p:txEl>
                                              <p:pRg st="10" end="10"/>
                                            </p:txEl>
                                          </p:spTgt>
                                        </p:tgtEl>
                                      </p:cBhvr>
                                    </p:animEffect>
                                  </p:childTnLst>
                                </p:cTn>
                              </p:par>
                            </p:childTnLst>
                          </p:cTn>
                        </p:par>
                        <p:par>
                          <p:cTn id="38" fill="hold">
                            <p:stCondLst>
                              <p:cond delay="15500"/>
                            </p:stCondLst>
                            <p:childTnLst>
                              <p:par>
                                <p:cTn id="39" presetID="22" presetClass="entr" presetSubtype="8" fill="hold" grpId="0" nodeType="afterEffect">
                                  <p:stCondLst>
                                    <p:cond delay="500"/>
                                  </p:stCondLst>
                                  <p:childTnLst>
                                    <p:set>
                                      <p:cBhvr>
                                        <p:cTn id="40" dur="1" fill="hold">
                                          <p:stCondLst>
                                            <p:cond delay="0"/>
                                          </p:stCondLst>
                                        </p:cTn>
                                        <p:tgtEl>
                                          <p:spTgt spid="2">
                                            <p:txEl>
                                              <p:pRg st="11" end="11"/>
                                            </p:txEl>
                                          </p:spTgt>
                                        </p:tgtEl>
                                        <p:attrNameLst>
                                          <p:attrName>style.visibility</p:attrName>
                                        </p:attrNameLst>
                                      </p:cBhvr>
                                      <p:to>
                                        <p:strVal val="visible"/>
                                      </p:to>
                                    </p:set>
                                    <p:animEffect transition="in" filter="wipe(left)">
                                      <p:cBhvr>
                                        <p:cTn id="41" dur="1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34890" y="38923"/>
            <a:ext cx="3425437" cy="430887"/>
          </a:xfrm>
          <a:prstGeom prst="rect">
            <a:avLst/>
          </a:prstGeom>
        </p:spPr>
        <p:txBody>
          <a:bodyPr wrap="square">
            <a:spAutoFit/>
          </a:bodyPr>
          <a:lstStyle/>
          <a:p>
            <a:pPr algn="ctr"/>
            <a:r>
              <a:rPr lang="en-US" sz="2200" b="1" dirty="0" smtClean="0">
                <a:solidFill>
                  <a:srgbClr val="92D050"/>
                </a:solidFill>
              </a:rPr>
              <a:t>Be Ready!</a:t>
            </a:r>
            <a:endParaRPr lang="en-US" sz="2200" dirty="0">
              <a:solidFill>
                <a:srgbClr val="92D050"/>
              </a:solidFill>
            </a:endParaRPr>
          </a:p>
        </p:txBody>
      </p:sp>
      <p:sp>
        <p:nvSpPr>
          <p:cNvPr id="3" name="Rectangle 2"/>
          <p:cNvSpPr/>
          <p:nvPr/>
        </p:nvSpPr>
        <p:spPr>
          <a:xfrm>
            <a:off x="1025577" y="933044"/>
            <a:ext cx="3310896" cy="2123658"/>
          </a:xfrm>
          <a:prstGeom prst="rect">
            <a:avLst/>
          </a:prstGeom>
        </p:spPr>
        <p:txBody>
          <a:bodyPr wrap="square">
            <a:spAutoFit/>
          </a:bodyPr>
          <a:lstStyle/>
          <a:p>
            <a:pPr algn="ctr"/>
            <a:r>
              <a:rPr lang="en-US" sz="2200" dirty="0"/>
              <a:t>Jesus exhorted His disciples to be ready. (See Matthew 24:44.) </a:t>
            </a:r>
            <a:endParaRPr lang="en-US" sz="2200" dirty="0" smtClean="0"/>
          </a:p>
          <a:p>
            <a:pPr algn="ctr"/>
            <a:r>
              <a:rPr lang="en-US" sz="2200" dirty="0" smtClean="0"/>
              <a:t>Readiness </a:t>
            </a:r>
            <a:r>
              <a:rPr lang="en-US" sz="2200" dirty="0"/>
              <a:t>is the watchword of the church. </a:t>
            </a:r>
          </a:p>
        </p:txBody>
      </p:sp>
      <p:sp>
        <p:nvSpPr>
          <p:cNvPr id="4" name="Rectangle 3"/>
          <p:cNvSpPr/>
          <p:nvPr/>
        </p:nvSpPr>
        <p:spPr>
          <a:xfrm>
            <a:off x="1025577" y="3234331"/>
            <a:ext cx="3420043" cy="1015663"/>
          </a:xfrm>
          <a:prstGeom prst="rect">
            <a:avLst/>
          </a:prstGeom>
        </p:spPr>
        <p:txBody>
          <a:bodyPr wrap="square">
            <a:spAutoFit/>
          </a:bodyPr>
          <a:lstStyle/>
          <a:p>
            <a:pPr algn="ctr"/>
            <a:r>
              <a:rPr lang="en-US" sz="2000" dirty="0"/>
              <a:t>Jesus will return for those who are ready, not those who are getting ready. </a:t>
            </a:r>
            <a:endParaRPr lang="en-US" sz="2000" i="1" dirty="0"/>
          </a:p>
        </p:txBody>
      </p:sp>
      <p:sp>
        <p:nvSpPr>
          <p:cNvPr id="8" name="TextBox 7"/>
          <p:cNvSpPr txBox="1"/>
          <p:nvPr/>
        </p:nvSpPr>
        <p:spPr>
          <a:xfrm>
            <a:off x="4732539" y="3056702"/>
            <a:ext cx="3422699" cy="2677656"/>
          </a:xfrm>
          <a:prstGeom prst="rect">
            <a:avLst/>
          </a:prstGeom>
          <a:noFill/>
        </p:spPr>
        <p:txBody>
          <a:bodyPr wrap="square" rtlCol="0">
            <a:spAutoFit/>
          </a:bodyPr>
          <a:lstStyle/>
          <a:p>
            <a:pPr algn="ctr"/>
            <a:r>
              <a:rPr lang="en-US" sz="2400" dirty="0" smtClean="0">
                <a:latin typeface="Arial Black"/>
                <a:cs typeface="Arial Black"/>
              </a:rPr>
              <a:t>To </a:t>
            </a:r>
            <a:r>
              <a:rPr lang="en-US" sz="2400" dirty="0">
                <a:latin typeface="Arial Black"/>
                <a:cs typeface="Arial Black"/>
              </a:rPr>
              <a:t>be ready, one must be a member of the church by being baptized in Jesus’ name and filled with the Holy Ghost. </a:t>
            </a:r>
          </a:p>
        </p:txBody>
      </p:sp>
      <p:sp>
        <p:nvSpPr>
          <p:cNvPr id="12"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3"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5" name="Rectangle 4"/>
          <p:cNvSpPr/>
          <p:nvPr/>
        </p:nvSpPr>
        <p:spPr>
          <a:xfrm>
            <a:off x="1025577" y="4355490"/>
            <a:ext cx="3310896" cy="1754327"/>
          </a:xfrm>
          <a:prstGeom prst="rect">
            <a:avLst/>
          </a:prstGeom>
        </p:spPr>
        <p:txBody>
          <a:bodyPr wrap="square">
            <a:spAutoFit/>
          </a:bodyPr>
          <a:lstStyle/>
          <a:p>
            <a:pPr algn="ctr"/>
            <a:r>
              <a:rPr lang="en-US" dirty="0"/>
              <a:t>The scripturally correct attitude of the heart of the New Testament saint is: Jesus may come now; I am ready to go now. Thus, the hope purifies him.</a:t>
            </a:r>
          </a:p>
        </p:txBody>
      </p:sp>
      <p:pic>
        <p:nvPicPr>
          <p:cNvPr id="6" name="Picture 5"/>
          <p:cNvPicPr>
            <a:picLocks noChangeAspect="1"/>
          </p:cNvPicPr>
          <p:nvPr/>
        </p:nvPicPr>
        <p:blipFill>
          <a:blip r:embed="rId2"/>
          <a:stretch>
            <a:fillRect/>
          </a:stretch>
        </p:blipFill>
        <p:spPr>
          <a:xfrm>
            <a:off x="4674416" y="933044"/>
            <a:ext cx="3460664" cy="1801615"/>
          </a:xfrm>
          <a:prstGeom prst="rect">
            <a:avLst/>
          </a:prstGeom>
          <a:ln w="38100" cmpd="sng">
            <a:solidFill>
              <a:schemeClr val="bg2">
                <a:lumMod val="50000"/>
              </a:schemeClr>
            </a:solidFill>
          </a:ln>
        </p:spPr>
      </p:pic>
    </p:spTree>
    <p:extLst>
      <p:ext uri="{BB962C8B-B14F-4D97-AF65-F5344CB8AC3E}">
        <p14:creationId xmlns:p14="http://schemas.microsoft.com/office/powerpoint/2010/main" val="35560298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 calcmode="lin" valueType="num">
                                      <p:cBhvr>
                                        <p:cTn id="13" dur="1250" fill="hold"/>
                                        <p:tgtEl>
                                          <p:spTgt spid="3"/>
                                        </p:tgtEl>
                                        <p:attrNameLst>
                                          <p:attrName>ppt_w</p:attrName>
                                        </p:attrNameLst>
                                      </p:cBhvr>
                                      <p:tavLst>
                                        <p:tav tm="0">
                                          <p:val>
                                            <p:fltVal val="0"/>
                                          </p:val>
                                        </p:tav>
                                        <p:tav tm="100000">
                                          <p:val>
                                            <p:strVal val="#ppt_w"/>
                                          </p:val>
                                        </p:tav>
                                      </p:tavLst>
                                    </p:anim>
                                    <p:anim calcmode="lin" valueType="num">
                                      <p:cBhvr>
                                        <p:cTn id="14" dur="1250" fill="hold"/>
                                        <p:tgtEl>
                                          <p:spTgt spid="3"/>
                                        </p:tgtEl>
                                        <p:attrNameLst>
                                          <p:attrName>ppt_h</p:attrName>
                                        </p:attrNameLst>
                                      </p:cBhvr>
                                      <p:tavLst>
                                        <p:tav tm="0">
                                          <p:val>
                                            <p:fltVal val="0"/>
                                          </p:val>
                                        </p:tav>
                                        <p:tav tm="100000">
                                          <p:val>
                                            <p:strVal val="#ppt_h"/>
                                          </p:val>
                                        </p:tav>
                                      </p:tavLst>
                                    </p:anim>
                                    <p:animEffect transition="in" filter="fade">
                                      <p:cBhvr>
                                        <p:cTn id="15" dur="1250"/>
                                        <p:tgtEl>
                                          <p:spTgt spid="3"/>
                                        </p:tgtEl>
                                      </p:cBhvr>
                                    </p:animEffect>
                                  </p:childTnLst>
                                </p:cTn>
                              </p:par>
                            </p:childTnLst>
                          </p:cTn>
                        </p:par>
                        <p:par>
                          <p:cTn id="16" fill="hold">
                            <p:stCondLst>
                              <p:cond delay="3250"/>
                            </p:stCondLst>
                            <p:childTnLst>
                              <p:par>
                                <p:cTn id="17" presetID="53" presetClass="entr" presetSubtype="16" fill="hold" grpId="0" nodeType="after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250" fill="hold"/>
                                        <p:tgtEl>
                                          <p:spTgt spid="4"/>
                                        </p:tgtEl>
                                        <p:attrNameLst>
                                          <p:attrName>ppt_w</p:attrName>
                                        </p:attrNameLst>
                                      </p:cBhvr>
                                      <p:tavLst>
                                        <p:tav tm="0">
                                          <p:val>
                                            <p:fltVal val="0"/>
                                          </p:val>
                                        </p:tav>
                                        <p:tav tm="100000">
                                          <p:val>
                                            <p:strVal val="#ppt_w"/>
                                          </p:val>
                                        </p:tav>
                                      </p:tavLst>
                                    </p:anim>
                                    <p:anim calcmode="lin" valueType="num">
                                      <p:cBhvr>
                                        <p:cTn id="20" dur="1250" fill="hold"/>
                                        <p:tgtEl>
                                          <p:spTgt spid="4"/>
                                        </p:tgtEl>
                                        <p:attrNameLst>
                                          <p:attrName>ppt_h</p:attrName>
                                        </p:attrNameLst>
                                      </p:cBhvr>
                                      <p:tavLst>
                                        <p:tav tm="0">
                                          <p:val>
                                            <p:fltVal val="0"/>
                                          </p:val>
                                        </p:tav>
                                        <p:tav tm="100000">
                                          <p:val>
                                            <p:strVal val="#ppt_h"/>
                                          </p:val>
                                        </p:tav>
                                      </p:tavLst>
                                    </p:anim>
                                    <p:animEffect transition="in" filter="fade">
                                      <p:cBhvr>
                                        <p:cTn id="21" dur="1250"/>
                                        <p:tgtEl>
                                          <p:spTgt spid="4"/>
                                        </p:tgtEl>
                                      </p:cBhvr>
                                    </p:animEffect>
                                  </p:childTnLst>
                                </p:cTn>
                              </p:par>
                            </p:childTnLst>
                          </p:cTn>
                        </p:par>
                        <p:par>
                          <p:cTn id="22" fill="hold">
                            <p:stCondLst>
                              <p:cond delay="50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250" fill="hold"/>
                                        <p:tgtEl>
                                          <p:spTgt spid="5"/>
                                        </p:tgtEl>
                                        <p:attrNameLst>
                                          <p:attrName>ppt_w</p:attrName>
                                        </p:attrNameLst>
                                      </p:cBhvr>
                                      <p:tavLst>
                                        <p:tav tm="0">
                                          <p:val>
                                            <p:fltVal val="0"/>
                                          </p:val>
                                        </p:tav>
                                        <p:tav tm="100000">
                                          <p:val>
                                            <p:strVal val="#ppt_w"/>
                                          </p:val>
                                        </p:tav>
                                      </p:tavLst>
                                    </p:anim>
                                    <p:anim calcmode="lin" valueType="num">
                                      <p:cBhvr>
                                        <p:cTn id="26" dur="1250" fill="hold"/>
                                        <p:tgtEl>
                                          <p:spTgt spid="5"/>
                                        </p:tgtEl>
                                        <p:attrNameLst>
                                          <p:attrName>ppt_h</p:attrName>
                                        </p:attrNameLst>
                                      </p:cBhvr>
                                      <p:tavLst>
                                        <p:tav tm="0">
                                          <p:val>
                                            <p:fltVal val="0"/>
                                          </p:val>
                                        </p:tav>
                                        <p:tav tm="100000">
                                          <p:val>
                                            <p:strVal val="#ppt_h"/>
                                          </p:val>
                                        </p:tav>
                                      </p:tavLst>
                                    </p:anim>
                                    <p:animEffect transition="in" filter="fade">
                                      <p:cBhvr>
                                        <p:cTn id="27" dur="1250"/>
                                        <p:tgtEl>
                                          <p:spTgt spid="5"/>
                                        </p:tgtEl>
                                      </p:cBhvr>
                                    </p:animEffect>
                                  </p:childTnLst>
                                </p:cTn>
                              </p:par>
                            </p:childTnLst>
                          </p:cTn>
                        </p:par>
                        <p:par>
                          <p:cTn id="28" fill="hold">
                            <p:stCondLst>
                              <p:cond delay="6250"/>
                            </p:stCondLst>
                            <p:childTnLst>
                              <p:par>
                                <p:cTn id="29" presetID="25"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par>
                          <p:cTn id="39" fill="hold">
                            <p:stCondLst>
                              <p:cond delay="7250"/>
                            </p:stCondLst>
                            <p:childTnLst>
                              <p:par>
                                <p:cTn id="40" presetID="31" presetClass="entr" presetSubtype="0" fill="hold" grpId="0" nodeType="after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ppt_w</p:attrName>
                                        </p:attrNameLst>
                                      </p:cBhvr>
                                      <p:tavLst>
                                        <p:tav tm="0">
                                          <p:val>
                                            <p:fltVal val="0"/>
                                          </p:val>
                                        </p:tav>
                                        <p:tav tm="100000">
                                          <p:val>
                                            <p:strVal val="#ppt_w"/>
                                          </p:val>
                                        </p:tav>
                                      </p:tavLst>
                                    </p:anim>
                                    <p:anim calcmode="lin" valueType="num">
                                      <p:cBhvr>
                                        <p:cTn id="43" dur="1000" fill="hold"/>
                                        <p:tgtEl>
                                          <p:spTgt spid="8"/>
                                        </p:tgtEl>
                                        <p:attrNameLst>
                                          <p:attrName>ppt_h</p:attrName>
                                        </p:attrNameLst>
                                      </p:cBhvr>
                                      <p:tavLst>
                                        <p:tav tm="0">
                                          <p:val>
                                            <p:fltVal val="0"/>
                                          </p:val>
                                        </p:tav>
                                        <p:tav tm="100000">
                                          <p:val>
                                            <p:strVal val="#ppt_h"/>
                                          </p:val>
                                        </p:tav>
                                      </p:tavLst>
                                    </p:anim>
                                    <p:anim calcmode="lin" valueType="num">
                                      <p:cBhvr>
                                        <p:cTn id="44" dur="1000" fill="hold"/>
                                        <p:tgtEl>
                                          <p:spTgt spid="8"/>
                                        </p:tgtEl>
                                        <p:attrNameLst>
                                          <p:attrName>style.rotation</p:attrName>
                                        </p:attrNameLst>
                                      </p:cBhvr>
                                      <p:tavLst>
                                        <p:tav tm="0">
                                          <p:val>
                                            <p:fltVal val="90"/>
                                          </p:val>
                                        </p:tav>
                                        <p:tav tm="100000">
                                          <p:val>
                                            <p:fltVal val="0"/>
                                          </p:val>
                                        </p:tav>
                                      </p:tavLst>
                                    </p:anim>
                                    <p:animEffect transition="in" filter="fade">
                                      <p:cBhvr>
                                        <p:cTn id="4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8"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1191" y="743400"/>
            <a:ext cx="5603818" cy="5139868"/>
          </a:xfrm>
          <a:prstGeom prst="rect">
            <a:avLst/>
          </a:prstGeom>
        </p:spPr>
        <p:txBody>
          <a:bodyPr wrap="square">
            <a:spAutoFit/>
          </a:bodyPr>
          <a:lstStyle/>
          <a:p>
            <a:pPr algn="ctr"/>
            <a:r>
              <a:rPr lang="en-US" sz="2400" b="1" dirty="0"/>
              <a:t>He must also be living a holy life and looking for the return of Jesus </a:t>
            </a:r>
            <a:r>
              <a:rPr lang="en-US" sz="2400" b="1" dirty="0" smtClean="0"/>
              <a:t>Christ.</a:t>
            </a:r>
            <a:endParaRPr lang="en-US" sz="2400" b="1" dirty="0"/>
          </a:p>
          <a:p>
            <a:pPr algn="ctr"/>
            <a:endParaRPr lang="en-US" sz="2400" dirty="0" smtClean="0"/>
          </a:p>
          <a:p>
            <a:pPr algn="ctr"/>
            <a:r>
              <a:rPr lang="en-US" sz="2400" dirty="0" smtClean="0"/>
              <a:t>“So Christ was once offered to bear the sins of many; and unto them that look for him shall he appear the second time without sin </a:t>
            </a:r>
          </a:p>
          <a:p>
            <a:pPr algn="ctr"/>
            <a:r>
              <a:rPr lang="en-US" sz="2400" dirty="0" smtClean="0"/>
              <a:t>unto salvation.”</a:t>
            </a:r>
            <a:endParaRPr lang="en-US" sz="2400" dirty="0"/>
          </a:p>
          <a:p>
            <a:pPr algn="ctr"/>
            <a:r>
              <a:rPr lang="en-US" sz="2400" dirty="0" smtClean="0"/>
              <a:t> </a:t>
            </a:r>
            <a:r>
              <a:rPr lang="en-US" sz="2000" dirty="0" smtClean="0"/>
              <a:t>Hebrews </a:t>
            </a:r>
            <a:r>
              <a:rPr lang="en-US" sz="2000" dirty="0"/>
              <a:t>9:</a:t>
            </a:r>
            <a:r>
              <a:rPr lang="en-US" sz="2000" dirty="0" smtClean="0"/>
              <a:t>28</a:t>
            </a:r>
          </a:p>
          <a:p>
            <a:pPr algn="ctr"/>
            <a:endParaRPr lang="en-US" sz="2000" dirty="0" smtClean="0"/>
          </a:p>
          <a:p>
            <a:pPr algn="ctr"/>
            <a:r>
              <a:rPr lang="en-US" sz="2400" dirty="0" smtClean="0"/>
              <a:t>“Follow peace with all [men], and holiness, without which no man </a:t>
            </a:r>
          </a:p>
          <a:p>
            <a:pPr algn="ctr"/>
            <a:r>
              <a:rPr lang="en-US" sz="2400" dirty="0" smtClean="0"/>
              <a:t>shall see the Lord:”</a:t>
            </a:r>
          </a:p>
          <a:p>
            <a:pPr algn="ctr"/>
            <a:r>
              <a:rPr lang="en-US" sz="2000" dirty="0" smtClean="0"/>
              <a:t>Hebrews 12</a:t>
            </a:r>
            <a:r>
              <a:rPr lang="en-US" sz="2000" dirty="0"/>
              <a:t>:</a:t>
            </a:r>
            <a:r>
              <a:rPr lang="en-US" sz="2000" dirty="0" smtClean="0"/>
              <a:t>14</a:t>
            </a:r>
            <a:endParaRPr lang="en-US" sz="2000" dirty="0"/>
          </a:p>
        </p:txBody>
      </p:sp>
      <p:sp>
        <p:nvSpPr>
          <p:cNvPr id="10"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1"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7" name="Rectangle 6"/>
          <p:cNvSpPr/>
          <p:nvPr/>
        </p:nvSpPr>
        <p:spPr>
          <a:xfrm>
            <a:off x="4734890" y="38923"/>
            <a:ext cx="3425437" cy="430887"/>
          </a:xfrm>
          <a:prstGeom prst="rect">
            <a:avLst/>
          </a:prstGeom>
        </p:spPr>
        <p:txBody>
          <a:bodyPr wrap="square">
            <a:spAutoFit/>
          </a:bodyPr>
          <a:lstStyle/>
          <a:p>
            <a:pPr algn="ctr"/>
            <a:r>
              <a:rPr lang="en-US" sz="2200" b="1" dirty="0" smtClean="0">
                <a:solidFill>
                  <a:srgbClr val="92D050"/>
                </a:solidFill>
              </a:rPr>
              <a:t>Live a Holy life!</a:t>
            </a:r>
            <a:endParaRPr lang="en-US" sz="2200" dirty="0">
              <a:solidFill>
                <a:srgbClr val="92D050"/>
              </a:solidFill>
            </a:endParaRPr>
          </a:p>
        </p:txBody>
      </p:sp>
    </p:spTree>
    <p:extLst>
      <p:ext uri="{BB962C8B-B14F-4D97-AF65-F5344CB8AC3E}">
        <p14:creationId xmlns:p14="http://schemas.microsoft.com/office/powerpoint/2010/main" val="40516037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8"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wheel(8)">
                                      <p:cBhvr>
                                        <p:cTn id="13" dur="1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613317" y="1020608"/>
            <a:ext cx="7939668" cy="4632037"/>
          </a:xfrm>
          <a:prstGeom prst="rect">
            <a:avLst/>
          </a:prstGeom>
        </p:spPr>
        <p:txBody>
          <a:bodyPr wrap="square">
            <a:spAutoFit/>
          </a:bodyPr>
          <a:lstStyle/>
          <a:p>
            <a:r>
              <a:rPr lang="en-US" sz="2700" b="1" dirty="0" smtClean="0">
                <a:solidFill>
                  <a:srgbClr val="FF6600"/>
                </a:solidFill>
              </a:rPr>
              <a:t>The Church will be raptured with Jesus comes!</a:t>
            </a:r>
          </a:p>
          <a:p>
            <a:endParaRPr lang="en-US" sz="2800" dirty="0" smtClean="0"/>
          </a:p>
          <a:p>
            <a:endParaRPr lang="en-US" sz="2800" dirty="0" smtClean="0"/>
          </a:p>
          <a:p>
            <a:r>
              <a:rPr lang="en-US" sz="2400" u="sng" dirty="0" smtClean="0"/>
              <a:t>Scriptural </a:t>
            </a:r>
            <a:r>
              <a:rPr lang="en-US" sz="2400" u="sng" dirty="0" err="1" smtClean="0"/>
              <a:t>Refereces</a:t>
            </a:r>
            <a:r>
              <a:rPr lang="en-US" sz="2400" u="sng" dirty="0" smtClean="0"/>
              <a:t> </a:t>
            </a:r>
            <a:r>
              <a:rPr lang="en-US" sz="2400" u="sng" dirty="0" smtClean="0"/>
              <a:t>:</a:t>
            </a:r>
            <a:endParaRPr lang="en-US" sz="2400" u="sng" dirty="0"/>
          </a:p>
          <a:p>
            <a:endParaRPr lang="en-US" sz="2400" i="1" u="sng" dirty="0"/>
          </a:p>
          <a:p>
            <a:r>
              <a:rPr lang="en-US" sz="2400" i="1" dirty="0" smtClean="0"/>
              <a:t>“</a:t>
            </a:r>
            <a:r>
              <a:rPr lang="en-US" sz="2400" i="1" dirty="0"/>
              <a:t>We shall not all sleep, but we shall all be </a:t>
            </a:r>
            <a:r>
              <a:rPr lang="en-US" sz="2400" i="1" dirty="0" smtClean="0"/>
              <a:t>changed.” </a:t>
            </a:r>
            <a:endParaRPr lang="en-US" sz="2400" i="1" dirty="0" smtClean="0"/>
          </a:p>
          <a:p>
            <a:r>
              <a:rPr lang="en-US" sz="2400" i="1" dirty="0"/>
              <a:t>	</a:t>
            </a:r>
            <a:r>
              <a:rPr lang="en-US" sz="2400" i="1" dirty="0" smtClean="0"/>
              <a:t>		</a:t>
            </a:r>
            <a:r>
              <a:rPr lang="en-US" sz="2000" dirty="0" smtClean="0"/>
              <a:t>(</a:t>
            </a:r>
            <a:r>
              <a:rPr lang="en-US" sz="2000" dirty="0"/>
              <a:t>I Corinthians 15:51</a:t>
            </a:r>
            <a:r>
              <a:rPr lang="en-US" sz="2000" dirty="0" smtClean="0"/>
              <a:t>)</a:t>
            </a:r>
            <a:endParaRPr lang="en-US" sz="2000" dirty="0"/>
          </a:p>
          <a:p>
            <a:endParaRPr lang="en-US" sz="2000" i="1" dirty="0"/>
          </a:p>
          <a:p>
            <a:r>
              <a:rPr lang="en-US" sz="2400" i="1" dirty="0" smtClean="0"/>
              <a:t>“</a:t>
            </a:r>
            <a:r>
              <a:rPr lang="en-US" sz="2400" i="1" dirty="0"/>
              <a:t>Then we which are alive and remain </a:t>
            </a:r>
            <a:r>
              <a:rPr lang="en-US" sz="2400" i="1" dirty="0" smtClean="0"/>
              <a:t>shall </a:t>
            </a:r>
            <a:r>
              <a:rPr lang="en-US" sz="2400" i="1" dirty="0"/>
              <a:t>be caught up </a:t>
            </a:r>
            <a:r>
              <a:rPr lang="en-US" sz="2400" i="1" dirty="0" smtClean="0"/>
              <a:t>together with </a:t>
            </a:r>
            <a:r>
              <a:rPr lang="en-US" sz="2400" i="1" dirty="0"/>
              <a:t>them in the </a:t>
            </a:r>
            <a:r>
              <a:rPr lang="en-US" sz="2400" i="1" dirty="0" smtClean="0"/>
              <a:t>clouds.” </a:t>
            </a:r>
            <a:endParaRPr lang="en-US" sz="2400" i="1" dirty="0" smtClean="0"/>
          </a:p>
          <a:p>
            <a:r>
              <a:rPr lang="en-US" sz="2400" i="1" dirty="0"/>
              <a:t>	</a:t>
            </a:r>
            <a:r>
              <a:rPr lang="en-US" sz="2400" i="1" dirty="0" smtClean="0"/>
              <a:t>		</a:t>
            </a:r>
            <a:r>
              <a:rPr lang="en-US" sz="2000" dirty="0" smtClean="0"/>
              <a:t>(</a:t>
            </a:r>
            <a:r>
              <a:rPr lang="en-US" sz="2000" dirty="0"/>
              <a:t>I Thessalonians 4:17</a:t>
            </a:r>
            <a:r>
              <a:rPr lang="en-US" sz="2000" dirty="0" smtClean="0"/>
              <a:t>)</a:t>
            </a:r>
            <a:endParaRPr lang="en-US" sz="2000" dirty="0"/>
          </a:p>
          <a:p>
            <a:endParaRPr lang="en-US" sz="2400" dirty="0"/>
          </a:p>
        </p:txBody>
      </p:sp>
      <p:sp>
        <p:nvSpPr>
          <p:cNvPr id="8" name="Rectangle 7"/>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The Church will</a:t>
            </a:r>
          </a:p>
          <a:p>
            <a:pPr algn="ctr"/>
            <a:r>
              <a:rPr lang="en-US" sz="2200" b="1" dirty="0" smtClean="0">
                <a:solidFill>
                  <a:srgbClr val="92D050"/>
                </a:solidFill>
              </a:rPr>
              <a:t>Be raptured!</a:t>
            </a:r>
            <a:endParaRPr lang="en-US" sz="2200" dirty="0">
              <a:solidFill>
                <a:srgbClr val="92D050"/>
              </a:solidFill>
            </a:endParaRPr>
          </a:p>
        </p:txBody>
      </p:sp>
    </p:spTree>
    <p:extLst>
      <p:ext uri="{BB962C8B-B14F-4D97-AF65-F5344CB8AC3E}">
        <p14:creationId xmlns:p14="http://schemas.microsoft.com/office/powerpoint/2010/main" val="21436119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left)">
                                      <p:cBhvr>
                                        <p:cTn id="13" dur="1500"/>
                                        <p:tgtEl>
                                          <p:spTgt spid="2">
                                            <p:txEl>
                                              <p:pRg st="0" end="0"/>
                                            </p:txEl>
                                          </p:spTgt>
                                        </p:tgtEl>
                                      </p:cBhvr>
                                    </p:animEffect>
                                  </p:childTnLst>
                                </p:cTn>
                              </p:par>
                            </p:childTnLst>
                          </p:cTn>
                        </p:par>
                        <p:par>
                          <p:cTn id="14" fill="hold">
                            <p:stCondLst>
                              <p:cond delay="3500"/>
                            </p:stCondLst>
                            <p:childTnLst>
                              <p:par>
                                <p:cTn id="15" presetID="22" presetClass="entr" presetSubtype="8" fill="hold" grpId="0" nodeType="afterEffect">
                                  <p:stCondLst>
                                    <p:cond delay="50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left)">
                                      <p:cBhvr>
                                        <p:cTn id="17" dur="1500"/>
                                        <p:tgtEl>
                                          <p:spTgt spid="2">
                                            <p:txEl>
                                              <p:pRg st="3" end="3"/>
                                            </p:txEl>
                                          </p:spTgt>
                                        </p:tgtEl>
                                      </p:cBhvr>
                                    </p:animEffect>
                                  </p:childTnLst>
                                </p:cTn>
                              </p:par>
                            </p:childTnLst>
                          </p:cTn>
                        </p:par>
                        <p:par>
                          <p:cTn id="18" fill="hold">
                            <p:stCondLst>
                              <p:cond delay="5500"/>
                            </p:stCondLst>
                            <p:childTnLst>
                              <p:par>
                                <p:cTn id="19" presetID="22" presetClass="entr" presetSubtype="8" fill="hold" grpId="0" nodeType="afterEffect">
                                  <p:stCondLst>
                                    <p:cond delay="50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wipe(left)">
                                      <p:cBhvr>
                                        <p:cTn id="21" dur="1500"/>
                                        <p:tgtEl>
                                          <p:spTgt spid="2">
                                            <p:txEl>
                                              <p:pRg st="5" end="5"/>
                                            </p:txEl>
                                          </p:spTgt>
                                        </p:tgtEl>
                                      </p:cBhvr>
                                    </p:animEffect>
                                  </p:childTnLst>
                                </p:cTn>
                              </p:par>
                            </p:childTnLst>
                          </p:cTn>
                        </p:par>
                        <p:par>
                          <p:cTn id="22" fill="hold">
                            <p:stCondLst>
                              <p:cond delay="7500"/>
                            </p:stCondLst>
                            <p:childTnLst>
                              <p:par>
                                <p:cTn id="23" presetID="22" presetClass="entr" presetSubtype="8" fill="hold" grpId="0" nodeType="afterEffect">
                                  <p:stCondLst>
                                    <p:cond delay="50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left)">
                                      <p:cBhvr>
                                        <p:cTn id="25" dur="1500"/>
                                        <p:tgtEl>
                                          <p:spTgt spid="2">
                                            <p:txEl>
                                              <p:pRg st="6" end="6"/>
                                            </p:txEl>
                                          </p:spTgt>
                                        </p:tgtEl>
                                      </p:cBhvr>
                                    </p:animEffect>
                                  </p:childTnLst>
                                </p:cTn>
                              </p:par>
                            </p:childTnLst>
                          </p:cTn>
                        </p:par>
                        <p:par>
                          <p:cTn id="26" fill="hold">
                            <p:stCondLst>
                              <p:cond delay="9500"/>
                            </p:stCondLst>
                            <p:childTnLst>
                              <p:par>
                                <p:cTn id="27" presetID="22" presetClass="entr" presetSubtype="8" fill="hold" grpId="0" nodeType="afterEffect">
                                  <p:stCondLst>
                                    <p:cond delay="500"/>
                                  </p:stCondLst>
                                  <p:childTnLst>
                                    <p:set>
                                      <p:cBhvr>
                                        <p:cTn id="28" dur="1" fill="hold">
                                          <p:stCondLst>
                                            <p:cond delay="0"/>
                                          </p:stCondLst>
                                        </p:cTn>
                                        <p:tgtEl>
                                          <p:spTgt spid="2">
                                            <p:txEl>
                                              <p:pRg st="8" end="8"/>
                                            </p:txEl>
                                          </p:spTgt>
                                        </p:tgtEl>
                                        <p:attrNameLst>
                                          <p:attrName>style.visibility</p:attrName>
                                        </p:attrNameLst>
                                      </p:cBhvr>
                                      <p:to>
                                        <p:strVal val="visible"/>
                                      </p:to>
                                    </p:set>
                                    <p:animEffect transition="in" filter="wipe(left)">
                                      <p:cBhvr>
                                        <p:cTn id="29" dur="1500"/>
                                        <p:tgtEl>
                                          <p:spTgt spid="2">
                                            <p:txEl>
                                              <p:pRg st="8" end="8"/>
                                            </p:txEl>
                                          </p:spTgt>
                                        </p:tgtEl>
                                      </p:cBhvr>
                                    </p:animEffect>
                                  </p:childTnLst>
                                </p:cTn>
                              </p:par>
                            </p:childTnLst>
                          </p:cTn>
                        </p:par>
                        <p:par>
                          <p:cTn id="30" fill="hold">
                            <p:stCondLst>
                              <p:cond delay="11500"/>
                            </p:stCondLst>
                            <p:childTnLst>
                              <p:par>
                                <p:cTn id="31" presetID="22" presetClass="entr" presetSubtype="8" fill="hold" grpId="0" nodeType="afterEffect">
                                  <p:stCondLst>
                                    <p:cond delay="50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wipe(left)">
                                      <p:cBhvr>
                                        <p:cTn id="33" dur="1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9142" y="743400"/>
            <a:ext cx="6692329" cy="5539977"/>
          </a:xfrm>
          <a:prstGeom prst="rect">
            <a:avLst/>
          </a:prstGeom>
        </p:spPr>
        <p:txBody>
          <a:bodyPr wrap="square">
            <a:spAutoFit/>
          </a:bodyPr>
          <a:lstStyle/>
          <a:p>
            <a:pPr algn="ctr"/>
            <a:r>
              <a:rPr lang="en-US" sz="2400" b="1" dirty="0"/>
              <a:t>There were two characters in the Old Testament who were taken from this world without dying. </a:t>
            </a:r>
            <a:endParaRPr lang="en-US" sz="2400" b="1" dirty="0"/>
          </a:p>
          <a:p>
            <a:pPr algn="ctr"/>
            <a:endParaRPr lang="en-US" sz="2400" b="1" dirty="0" smtClean="0">
              <a:solidFill>
                <a:schemeClr val="bg2">
                  <a:lumMod val="50000"/>
                </a:schemeClr>
              </a:solidFill>
            </a:endParaRPr>
          </a:p>
          <a:p>
            <a:pPr algn="ctr"/>
            <a:r>
              <a:rPr lang="en-US" sz="2600" b="1" dirty="0" smtClean="0">
                <a:solidFill>
                  <a:schemeClr val="bg2">
                    <a:lumMod val="50000"/>
                  </a:schemeClr>
                </a:solidFill>
              </a:rPr>
              <a:t>Enoch </a:t>
            </a:r>
            <a:r>
              <a:rPr lang="en-US" sz="2600" b="1" dirty="0">
                <a:solidFill>
                  <a:schemeClr val="bg2">
                    <a:lumMod val="50000"/>
                  </a:schemeClr>
                </a:solidFill>
              </a:rPr>
              <a:t>and Elijah were raptured. </a:t>
            </a:r>
            <a:endParaRPr lang="en-US" sz="2600" b="1" dirty="0" smtClean="0">
              <a:solidFill>
                <a:schemeClr val="bg2">
                  <a:lumMod val="50000"/>
                </a:schemeClr>
              </a:solidFill>
            </a:endParaRPr>
          </a:p>
          <a:p>
            <a:pPr algn="ctr"/>
            <a:endParaRPr lang="en-US" sz="2400" dirty="0" smtClean="0"/>
          </a:p>
          <a:p>
            <a:pPr algn="ctr"/>
            <a:r>
              <a:rPr lang="en-US" sz="2400" dirty="0" smtClean="0"/>
              <a:t>“</a:t>
            </a:r>
            <a:r>
              <a:rPr lang="en-US" sz="2400" i="1" dirty="0"/>
              <a:t>And Enoch walked with God: and </a:t>
            </a:r>
            <a:r>
              <a:rPr lang="en-US" sz="2400" i="1" dirty="0" smtClean="0"/>
              <a:t>he</a:t>
            </a:r>
          </a:p>
          <a:p>
            <a:pPr algn="ctr"/>
            <a:r>
              <a:rPr lang="en-US" sz="2400" i="1" dirty="0" smtClean="0"/>
              <a:t>was </a:t>
            </a:r>
            <a:r>
              <a:rPr lang="en-US" sz="2400" i="1" dirty="0"/>
              <a:t>not; for God took </a:t>
            </a:r>
            <a:r>
              <a:rPr lang="en-US" sz="2400" i="1" dirty="0" smtClean="0"/>
              <a:t>him.</a:t>
            </a:r>
            <a:r>
              <a:rPr lang="en-US" sz="2400" dirty="0" smtClean="0"/>
              <a:t>”</a:t>
            </a:r>
          </a:p>
          <a:p>
            <a:pPr algn="ctr"/>
            <a:r>
              <a:rPr lang="en-US" sz="2000" dirty="0" smtClean="0"/>
              <a:t>(</a:t>
            </a:r>
            <a:r>
              <a:rPr lang="en-US" sz="2000" dirty="0"/>
              <a:t>Genesis 5:24</a:t>
            </a:r>
            <a:r>
              <a:rPr lang="en-US" sz="2000" dirty="0" smtClean="0"/>
              <a:t>)</a:t>
            </a:r>
          </a:p>
          <a:p>
            <a:pPr algn="ctr"/>
            <a:endParaRPr lang="en-US" sz="2400" dirty="0" smtClean="0"/>
          </a:p>
          <a:p>
            <a:pPr algn="ctr"/>
            <a:r>
              <a:rPr lang="en-US" sz="2400" dirty="0" smtClean="0"/>
              <a:t>“</a:t>
            </a:r>
            <a:r>
              <a:rPr lang="en-US" sz="2400" i="1" dirty="0"/>
              <a:t>And Elijah went up by a </a:t>
            </a:r>
            <a:r>
              <a:rPr lang="en-US" sz="2400" i="1" dirty="0" smtClean="0"/>
              <a:t>whirlwind</a:t>
            </a:r>
          </a:p>
          <a:p>
            <a:pPr algn="ctr"/>
            <a:r>
              <a:rPr lang="en-US" sz="2400" i="1" dirty="0" smtClean="0"/>
              <a:t>into heaven</a:t>
            </a:r>
            <a:r>
              <a:rPr lang="en-US" sz="2400" dirty="0" smtClean="0"/>
              <a:t>.” </a:t>
            </a:r>
          </a:p>
          <a:p>
            <a:pPr algn="ctr"/>
            <a:r>
              <a:rPr lang="en-US" sz="2000" dirty="0" smtClean="0"/>
              <a:t>(</a:t>
            </a:r>
            <a:r>
              <a:rPr lang="en-US" sz="2000" dirty="0"/>
              <a:t>II Kings 2:11</a:t>
            </a:r>
            <a:r>
              <a:rPr lang="en-US" sz="2000" dirty="0" smtClean="0"/>
              <a:t>) </a:t>
            </a:r>
            <a:endParaRPr lang="en-US" sz="2000" dirty="0"/>
          </a:p>
          <a:p>
            <a:pPr algn="ctr"/>
            <a:endParaRPr lang="en-US" sz="2400" dirty="0"/>
          </a:p>
          <a:p>
            <a:pPr algn="ctr"/>
            <a:endParaRPr lang="en-US" sz="2400" dirty="0" smtClean="0"/>
          </a:p>
        </p:txBody>
      </p:sp>
      <p:sp>
        <p:nvSpPr>
          <p:cNvPr id="10"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1"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7" name="Rectangle 6"/>
          <p:cNvSpPr/>
          <p:nvPr/>
        </p:nvSpPr>
        <p:spPr>
          <a:xfrm>
            <a:off x="4573626" y="38923"/>
            <a:ext cx="3690995" cy="430887"/>
          </a:xfrm>
          <a:prstGeom prst="rect">
            <a:avLst/>
          </a:prstGeom>
        </p:spPr>
        <p:txBody>
          <a:bodyPr wrap="square">
            <a:spAutoFit/>
          </a:bodyPr>
          <a:lstStyle/>
          <a:p>
            <a:pPr algn="ctr"/>
            <a:r>
              <a:rPr lang="en-US" sz="2200" b="1" dirty="0" smtClean="0">
                <a:solidFill>
                  <a:srgbClr val="92D050"/>
                </a:solidFill>
              </a:rPr>
              <a:t>Old </a:t>
            </a:r>
            <a:r>
              <a:rPr lang="en-US" sz="2200" b="1" dirty="0" smtClean="0">
                <a:solidFill>
                  <a:srgbClr val="92D050"/>
                </a:solidFill>
              </a:rPr>
              <a:t>Testament </a:t>
            </a:r>
            <a:r>
              <a:rPr lang="en-US" sz="2200" b="1" dirty="0" smtClean="0">
                <a:solidFill>
                  <a:srgbClr val="92D050"/>
                </a:solidFill>
              </a:rPr>
              <a:t>Raptures</a:t>
            </a:r>
            <a:endParaRPr lang="en-US" sz="2200" dirty="0">
              <a:solidFill>
                <a:srgbClr val="92D050"/>
              </a:solidFill>
            </a:endParaRPr>
          </a:p>
        </p:txBody>
      </p:sp>
    </p:spTree>
    <p:extLst>
      <p:ext uri="{BB962C8B-B14F-4D97-AF65-F5344CB8AC3E}">
        <p14:creationId xmlns:p14="http://schemas.microsoft.com/office/powerpoint/2010/main" val="3258439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8"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wheel(8)">
                                      <p:cBhvr>
                                        <p:cTn id="13" dur="1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58610" y="418010"/>
            <a:ext cx="3223808" cy="1384995"/>
          </a:xfrm>
          <a:prstGeom prst="rect">
            <a:avLst/>
          </a:prstGeom>
        </p:spPr>
        <p:txBody>
          <a:bodyPr wrap="square">
            <a:spAutoFit/>
          </a:bodyPr>
          <a:lstStyle/>
          <a:p>
            <a:pPr algn="ctr"/>
            <a:r>
              <a:rPr lang="en-US" sz="2800" b="1" dirty="0" smtClean="0">
                <a:solidFill>
                  <a:schemeClr val="bg2">
                    <a:lumMod val="40000"/>
                    <a:lumOff val="60000"/>
                  </a:schemeClr>
                </a:solidFill>
                <a:latin typeface="Arial Black"/>
                <a:cs typeface="Arial Black"/>
              </a:rPr>
              <a:t>Changed </a:t>
            </a:r>
            <a:r>
              <a:rPr lang="en-US" sz="2800" b="1" dirty="0">
                <a:solidFill>
                  <a:schemeClr val="bg2">
                    <a:lumMod val="40000"/>
                    <a:lumOff val="60000"/>
                  </a:schemeClr>
                </a:solidFill>
                <a:latin typeface="Arial Black"/>
                <a:cs typeface="Arial Black"/>
              </a:rPr>
              <a:t>in a twinkling of an eye </a:t>
            </a:r>
          </a:p>
        </p:txBody>
      </p:sp>
      <p:sp>
        <p:nvSpPr>
          <p:cNvPr id="3" name="TextBox 2"/>
          <p:cNvSpPr txBox="1"/>
          <p:nvPr/>
        </p:nvSpPr>
        <p:spPr>
          <a:xfrm>
            <a:off x="4655124" y="2536631"/>
            <a:ext cx="3519054" cy="3570208"/>
          </a:xfrm>
          <a:prstGeom prst="rect">
            <a:avLst/>
          </a:prstGeom>
          <a:noFill/>
        </p:spPr>
        <p:txBody>
          <a:bodyPr wrap="square" rtlCol="0">
            <a:spAutoFit/>
          </a:bodyPr>
          <a:lstStyle/>
          <a:p>
            <a:pPr algn="ctr"/>
            <a:r>
              <a:rPr lang="en-US" sz="2400" i="1" dirty="0" smtClean="0"/>
              <a:t>“In a moment, in the twinkling of an eye, at the last trump: for the trumpet shall sound, and the dead shall be raised incorruptible, and we shall be changed.”</a:t>
            </a:r>
            <a:endParaRPr lang="en-US" sz="1400" i="1" dirty="0" smtClean="0"/>
          </a:p>
          <a:p>
            <a:pPr algn="ctr"/>
            <a:r>
              <a:rPr lang="en-US" sz="1400" i="1" dirty="0" smtClean="0"/>
              <a:t> </a:t>
            </a:r>
          </a:p>
          <a:p>
            <a:pPr algn="ctr"/>
            <a:r>
              <a:rPr lang="en-US" sz="2000" dirty="0" smtClean="0"/>
              <a:t>(I </a:t>
            </a:r>
            <a:r>
              <a:rPr lang="en-US" sz="2000" dirty="0" smtClean="0"/>
              <a:t>Corinthians 15:</a:t>
            </a:r>
            <a:r>
              <a:rPr lang="en-US" sz="2000" dirty="0" smtClean="0"/>
              <a:t>52)</a:t>
            </a:r>
            <a:endParaRPr lang="en-US" sz="2000" dirty="0"/>
          </a:p>
        </p:txBody>
      </p:sp>
      <p:sp>
        <p:nvSpPr>
          <p:cNvPr id="4" name="TextBox 3"/>
          <p:cNvSpPr txBox="1"/>
          <p:nvPr/>
        </p:nvSpPr>
        <p:spPr>
          <a:xfrm>
            <a:off x="89615" y="261825"/>
            <a:ext cx="4364183" cy="1938992"/>
          </a:xfrm>
          <a:prstGeom prst="rect">
            <a:avLst/>
          </a:prstGeom>
          <a:noFill/>
        </p:spPr>
        <p:txBody>
          <a:bodyPr wrap="square" rtlCol="0">
            <a:spAutoFit/>
          </a:bodyPr>
          <a:lstStyle/>
          <a:p>
            <a:pPr algn="ctr"/>
            <a:r>
              <a:rPr lang="en-US" sz="2400" dirty="0"/>
              <a:t>What happened to Enoch and Elijah will also happen to the living saints when Jesus comes. </a:t>
            </a:r>
          </a:p>
          <a:p>
            <a:pPr algn="ctr"/>
            <a:endParaRPr lang="en-US" sz="2400" dirty="0"/>
          </a:p>
        </p:txBody>
      </p:sp>
      <p:sp>
        <p:nvSpPr>
          <p:cNvPr id="5" name="TextBox 4"/>
          <p:cNvSpPr txBox="1"/>
          <p:nvPr/>
        </p:nvSpPr>
        <p:spPr>
          <a:xfrm>
            <a:off x="89615" y="4851839"/>
            <a:ext cx="4364183" cy="1569660"/>
          </a:xfrm>
          <a:prstGeom prst="rect">
            <a:avLst/>
          </a:prstGeom>
          <a:noFill/>
        </p:spPr>
        <p:txBody>
          <a:bodyPr wrap="square" rtlCol="0">
            <a:spAutoFit/>
          </a:bodyPr>
          <a:lstStyle/>
          <a:p>
            <a:pPr algn="ctr"/>
            <a:r>
              <a:rPr lang="en-US" sz="2400" dirty="0"/>
              <a:t>When a person is raptured or translated, his physical body is changed in a twinkling of an eye. </a:t>
            </a:r>
          </a:p>
        </p:txBody>
      </p:sp>
      <p:sp>
        <p:nvSpPr>
          <p:cNvPr id="8"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9"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pic>
        <p:nvPicPr>
          <p:cNvPr id="7" name="Picture 6"/>
          <p:cNvPicPr>
            <a:picLocks noChangeAspect="1"/>
          </p:cNvPicPr>
          <p:nvPr/>
        </p:nvPicPr>
        <p:blipFill>
          <a:blip r:embed="rId2">
            <a:alphaModFix amt="68000"/>
          </a:blip>
          <a:stretch>
            <a:fillRect/>
          </a:stretch>
        </p:blipFill>
        <p:spPr>
          <a:xfrm flipH="1">
            <a:off x="367781" y="1834173"/>
            <a:ext cx="3916809" cy="2937607"/>
          </a:xfrm>
          <a:prstGeom prst="rect">
            <a:avLst/>
          </a:prstGeom>
        </p:spPr>
      </p:pic>
    </p:spTree>
    <p:extLst>
      <p:ext uri="{BB962C8B-B14F-4D97-AF65-F5344CB8AC3E}">
        <p14:creationId xmlns:p14="http://schemas.microsoft.com/office/powerpoint/2010/main" val="39695345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50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1000"/>
                                        <p:tgtEl>
                                          <p:spTgt spid="3">
                                            <p:txEl>
                                              <p:pRg st="0" end="0"/>
                                            </p:txEl>
                                          </p:spTgt>
                                        </p:tgtEl>
                                      </p:cBhvr>
                                    </p:animEffect>
                                  </p:childTnLst>
                                </p:cTn>
                              </p:par>
                            </p:childTnLst>
                          </p:cTn>
                        </p:par>
                        <p:par>
                          <p:cTn id="14" fill="hold">
                            <p:stCondLst>
                              <p:cond delay="3000"/>
                            </p:stCondLst>
                            <p:childTnLst>
                              <p:par>
                                <p:cTn id="15" presetID="22" presetClass="entr" presetSubtype="1" fill="hold" grpId="0" nodeType="afterEffect">
                                  <p:stCondLst>
                                    <p:cond delay="50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1000"/>
                                        <p:tgtEl>
                                          <p:spTgt spid="3">
                                            <p:txEl>
                                              <p:pRg st="2" end="2"/>
                                            </p:txEl>
                                          </p:spTgt>
                                        </p:tgtEl>
                                      </p:cBhvr>
                                    </p:animEffect>
                                  </p:childTnLst>
                                </p:cTn>
                              </p:par>
                            </p:childTnLst>
                          </p:cTn>
                        </p:par>
                        <p:par>
                          <p:cTn id="18" fill="hold">
                            <p:stCondLst>
                              <p:cond delay="4500"/>
                            </p:stCondLst>
                            <p:childTnLst>
                              <p:par>
                                <p:cTn id="19" presetID="47" presetClass="entr" presetSubtype="0" fill="hold" grpId="0" nodeType="afterEffect">
                                  <p:stCondLst>
                                    <p:cond delay="5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6000"/>
                            </p:stCondLst>
                            <p:childTnLst>
                              <p:par>
                                <p:cTn id="25" presetID="4" presetClass="entr" presetSubtype="3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ox(out)">
                                      <p:cBhvr>
                                        <p:cTn id="27" dur="2000"/>
                                        <p:tgtEl>
                                          <p:spTgt spid="7"/>
                                        </p:tgtEl>
                                      </p:cBhvr>
                                    </p:animEffect>
                                  </p:childTnLst>
                                </p:cTn>
                              </p:par>
                            </p:childTnLst>
                          </p:cTn>
                        </p:par>
                        <p:par>
                          <p:cTn id="28" fill="hold">
                            <p:stCondLst>
                              <p:cond delay="8000"/>
                            </p:stCondLst>
                            <p:childTnLst>
                              <p:par>
                                <p:cTn id="29" presetID="42" presetClass="entr" presetSubtype="0" fill="hold" grpId="0" nodeType="after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16584" y="85531"/>
            <a:ext cx="3671454" cy="430887"/>
          </a:xfrm>
          <a:prstGeom prst="rect">
            <a:avLst/>
          </a:prstGeom>
        </p:spPr>
        <p:txBody>
          <a:bodyPr wrap="square">
            <a:spAutoFit/>
          </a:bodyPr>
          <a:lstStyle/>
          <a:p>
            <a:pPr algn="ctr"/>
            <a:r>
              <a:rPr lang="en-US" sz="2200" b="1" dirty="0" smtClean="0">
                <a:solidFill>
                  <a:srgbClr val="92D050"/>
                </a:solidFill>
              </a:rPr>
              <a:t>Meet Him in the Air</a:t>
            </a:r>
            <a:endParaRPr lang="en-US" sz="2200" dirty="0">
              <a:solidFill>
                <a:srgbClr val="92D050"/>
              </a:solidFill>
            </a:endParaRPr>
          </a:p>
        </p:txBody>
      </p:sp>
      <p:sp>
        <p:nvSpPr>
          <p:cNvPr id="6" name="TextBox 5"/>
          <p:cNvSpPr txBox="1"/>
          <p:nvPr/>
        </p:nvSpPr>
        <p:spPr>
          <a:xfrm>
            <a:off x="484908" y="743508"/>
            <a:ext cx="8201892" cy="1569660"/>
          </a:xfrm>
          <a:prstGeom prst="rect">
            <a:avLst/>
          </a:prstGeom>
          <a:noFill/>
        </p:spPr>
        <p:txBody>
          <a:bodyPr wrap="square" rtlCol="0">
            <a:spAutoFit/>
          </a:bodyPr>
          <a:lstStyle/>
          <a:p>
            <a:pPr algn="just"/>
            <a:r>
              <a:rPr lang="en-US" sz="2400" dirty="0" smtClean="0"/>
              <a:t>    It </a:t>
            </a:r>
            <a:r>
              <a:rPr lang="en-US" sz="2400" dirty="0"/>
              <a:t>is to be understood that the greater part of the church has already passed on into eternity through death and will be sleeping in Jesus. The living saints will not precede the saints who are asleep in Him. </a:t>
            </a:r>
          </a:p>
        </p:txBody>
      </p:sp>
      <p:sp>
        <p:nvSpPr>
          <p:cNvPr id="13" name="TextBox 12"/>
          <p:cNvSpPr txBox="1"/>
          <p:nvPr/>
        </p:nvSpPr>
        <p:spPr>
          <a:xfrm>
            <a:off x="484903" y="2586185"/>
            <a:ext cx="8201897" cy="3785652"/>
          </a:xfrm>
          <a:prstGeom prst="rect">
            <a:avLst/>
          </a:prstGeom>
          <a:noFill/>
        </p:spPr>
        <p:txBody>
          <a:bodyPr wrap="square" rtlCol="0">
            <a:spAutoFit/>
          </a:bodyPr>
          <a:lstStyle/>
          <a:p>
            <a:pPr algn="ctr"/>
            <a:r>
              <a:rPr lang="en-US" sz="2400" i="1" dirty="0"/>
              <a:t>“</a:t>
            </a:r>
            <a:r>
              <a:rPr lang="en-US" sz="2400" i="1" dirty="0">
                <a:latin typeface="Apple Casual"/>
                <a:cs typeface="Apple Casual"/>
              </a:rPr>
              <a:t>That we which are alive and remain unto the coming of the Lord shall not prevent [precede] them which are asleep. For the Lord himself shall descend from heaven with a shout, with the voice of the archangel, and with the trump of God: and the dead in Christ shall rise first: then we which are alive and remain shall be caught up </a:t>
            </a:r>
            <a:r>
              <a:rPr lang="en-US" sz="2400" i="1" dirty="0" smtClean="0">
                <a:latin typeface="Apple Casual"/>
                <a:cs typeface="Apple Casual"/>
              </a:rPr>
              <a:t>together </a:t>
            </a:r>
            <a:r>
              <a:rPr lang="en-US" sz="2400" i="1" dirty="0">
                <a:latin typeface="Apple Casual"/>
                <a:cs typeface="Apple Casual"/>
              </a:rPr>
              <a:t>with them in the clouds</a:t>
            </a:r>
            <a:r>
              <a:rPr lang="en-US" sz="2400" i="1" dirty="0" smtClean="0">
                <a:latin typeface="Apple Casual"/>
                <a:cs typeface="Apple Casual"/>
              </a:rPr>
              <a:t>, to </a:t>
            </a:r>
            <a:r>
              <a:rPr lang="en-US" sz="2400" i="1" dirty="0">
                <a:latin typeface="Apple Casual"/>
                <a:cs typeface="Apple Casual"/>
              </a:rPr>
              <a:t>meet the Lord in the air: </a:t>
            </a:r>
            <a:r>
              <a:rPr lang="en-US" sz="2400" i="1" dirty="0" smtClean="0">
                <a:latin typeface="Apple Casual"/>
                <a:cs typeface="Apple Casual"/>
              </a:rPr>
              <a:t>and </a:t>
            </a:r>
            <a:r>
              <a:rPr lang="en-US" sz="2400" i="1" dirty="0">
                <a:latin typeface="Apple Casual"/>
                <a:cs typeface="Apple Casual"/>
              </a:rPr>
              <a:t>so shall we ever be with the </a:t>
            </a:r>
            <a:r>
              <a:rPr lang="en-US" sz="2400" i="1" dirty="0" smtClean="0">
                <a:latin typeface="Apple Casual"/>
                <a:cs typeface="Apple Casual"/>
              </a:rPr>
              <a:t>Lord.</a:t>
            </a:r>
            <a:r>
              <a:rPr lang="en-US" sz="2400" i="1" dirty="0" smtClean="0"/>
              <a:t>” </a:t>
            </a:r>
          </a:p>
          <a:p>
            <a:pPr algn="ctr"/>
            <a:r>
              <a:rPr lang="en-US" sz="2000" dirty="0" smtClean="0"/>
              <a:t>(</a:t>
            </a:r>
            <a:r>
              <a:rPr lang="en-US" sz="2000" dirty="0"/>
              <a:t>I Thessalonians 4:15-17</a:t>
            </a:r>
            <a:r>
              <a:rPr lang="en-US" sz="2000" dirty="0" smtClean="0"/>
              <a:t>)</a:t>
            </a:r>
            <a:endParaRPr lang="en-US" sz="2000" dirty="0"/>
          </a:p>
        </p:txBody>
      </p:sp>
      <p:sp>
        <p:nvSpPr>
          <p:cNvPr id="10"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1"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0372754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7" presetClass="entr" presetSubtype="0" fill="hold" grpId="0" nodeType="afterEffect">
                                  <p:stCondLst>
                                    <p:cond delay="50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200"/>
                                        <p:tgtEl>
                                          <p:spTgt spid="6">
                                            <p:txEl>
                                              <p:pRg st="0" end="0"/>
                                            </p:txEl>
                                          </p:spTgt>
                                        </p:tgtEl>
                                      </p:cBhvr>
                                    </p:animEffect>
                                    <p:anim calcmode="lin" valueType="num">
                                      <p:cBhvr>
                                        <p:cTn id="14" dur="12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08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6" dur="120" accel="100000" fill="hold">
                                          <p:stCondLst>
                                            <p:cond delay="108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par>
                          <p:cTn id="17" fill="hold">
                            <p:stCondLst>
                              <p:cond delay="3200"/>
                            </p:stCondLst>
                            <p:childTnLst>
                              <p:par>
                                <p:cTn id="18" presetID="22" presetClass="entr" presetSubtype="8" fill="hold" grpId="0" nodeType="afterEffect">
                                  <p:stCondLst>
                                    <p:cond delay="500"/>
                                  </p:stCondLst>
                                  <p:childTnLst>
                                    <p:set>
                                      <p:cBhvr>
                                        <p:cTn id="19" dur="1" fill="hold">
                                          <p:stCondLst>
                                            <p:cond delay="0"/>
                                          </p:stCondLst>
                                        </p:cTn>
                                        <p:tgtEl>
                                          <p:spTgt spid="13">
                                            <p:txEl>
                                              <p:pRg st="0" end="0"/>
                                            </p:txEl>
                                          </p:spTgt>
                                        </p:tgtEl>
                                        <p:attrNameLst>
                                          <p:attrName>style.visibility</p:attrName>
                                        </p:attrNameLst>
                                      </p:cBhvr>
                                      <p:to>
                                        <p:strVal val="visible"/>
                                      </p:to>
                                    </p:set>
                                    <p:animEffect transition="in" filter="wipe(left)">
                                      <p:cBhvr>
                                        <p:cTn id="20" dur="1000"/>
                                        <p:tgtEl>
                                          <p:spTgt spid="13">
                                            <p:txEl>
                                              <p:pRg st="0" end="0"/>
                                            </p:txEl>
                                          </p:spTgt>
                                        </p:tgtEl>
                                      </p:cBhvr>
                                    </p:animEffect>
                                  </p:childTnLst>
                                </p:cTn>
                              </p:par>
                            </p:childTnLst>
                          </p:cTn>
                        </p:par>
                        <p:par>
                          <p:cTn id="21" fill="hold">
                            <p:stCondLst>
                              <p:cond delay="4700"/>
                            </p:stCondLst>
                            <p:childTnLst>
                              <p:par>
                                <p:cTn id="22" presetID="22" presetClass="entr" presetSubtype="8" fill="hold" grpId="0" nodeType="afterEffect">
                                  <p:stCondLst>
                                    <p:cond delay="500"/>
                                  </p:stCondLst>
                                  <p:childTnLst>
                                    <p:set>
                                      <p:cBhvr>
                                        <p:cTn id="23" dur="1" fill="hold">
                                          <p:stCondLst>
                                            <p:cond delay="0"/>
                                          </p:stCondLst>
                                        </p:cTn>
                                        <p:tgtEl>
                                          <p:spTgt spid="13">
                                            <p:txEl>
                                              <p:pRg st="1" end="1"/>
                                            </p:txEl>
                                          </p:spTgt>
                                        </p:tgtEl>
                                        <p:attrNameLst>
                                          <p:attrName>style.visibility</p:attrName>
                                        </p:attrNameLst>
                                      </p:cBhvr>
                                      <p:to>
                                        <p:strVal val="visible"/>
                                      </p:to>
                                    </p:set>
                                    <p:animEffect transition="in" filter="wipe(left)">
                                      <p:cBhvr>
                                        <p:cTn id="24" dur="10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bldP spid="1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16584" y="85531"/>
            <a:ext cx="3671454" cy="430887"/>
          </a:xfrm>
          <a:prstGeom prst="rect">
            <a:avLst/>
          </a:prstGeom>
        </p:spPr>
        <p:txBody>
          <a:bodyPr wrap="square">
            <a:spAutoFit/>
          </a:bodyPr>
          <a:lstStyle/>
          <a:p>
            <a:pPr algn="ctr"/>
            <a:r>
              <a:rPr lang="en-US" sz="2200" b="1" dirty="0" smtClean="0">
                <a:solidFill>
                  <a:srgbClr val="92D050"/>
                </a:solidFill>
              </a:rPr>
              <a:t>Meet Him in the Air</a:t>
            </a:r>
            <a:endParaRPr lang="en-US" sz="2200" dirty="0">
              <a:solidFill>
                <a:srgbClr val="92D050"/>
              </a:solidFill>
            </a:endParaRPr>
          </a:p>
        </p:txBody>
      </p:sp>
      <p:sp>
        <p:nvSpPr>
          <p:cNvPr id="6" name="TextBox 5"/>
          <p:cNvSpPr txBox="1"/>
          <p:nvPr/>
        </p:nvSpPr>
        <p:spPr>
          <a:xfrm>
            <a:off x="484908" y="864444"/>
            <a:ext cx="8201892" cy="5016757"/>
          </a:xfrm>
          <a:prstGeom prst="rect">
            <a:avLst/>
          </a:prstGeom>
          <a:noFill/>
        </p:spPr>
        <p:txBody>
          <a:bodyPr wrap="square" rtlCol="0">
            <a:spAutoFit/>
          </a:bodyPr>
          <a:lstStyle/>
          <a:p>
            <a:pPr algn="just"/>
            <a:r>
              <a:rPr lang="en-US" sz="2400" dirty="0" smtClean="0"/>
              <a:t>     The </a:t>
            </a:r>
            <a:r>
              <a:rPr lang="en-US" sz="2400" dirty="0"/>
              <a:t>apostle Paul stated that the dead in Christ shall rise first, and then the </a:t>
            </a:r>
            <a:r>
              <a:rPr lang="en-US" sz="2400" dirty="0" smtClean="0"/>
              <a:t>living saints </a:t>
            </a:r>
            <a:r>
              <a:rPr lang="en-US" sz="2400" dirty="0"/>
              <a:t>will be caught away and all (those who are already dead and those who are still living) will be gathered together by our Lord in the air. </a:t>
            </a:r>
            <a:endParaRPr lang="en-US" sz="2400" dirty="0" smtClean="0"/>
          </a:p>
          <a:p>
            <a:endParaRPr lang="en-US" sz="1600" dirty="0"/>
          </a:p>
          <a:p>
            <a:pPr algn="ctr"/>
            <a:r>
              <a:rPr lang="en-US" sz="2000" b="1" dirty="0" smtClean="0">
                <a:solidFill>
                  <a:srgbClr val="FF6600"/>
                </a:solidFill>
              </a:rPr>
              <a:t>“</a:t>
            </a:r>
            <a:r>
              <a:rPr lang="en-US" sz="2000" b="1" i="1" dirty="0" smtClean="0">
                <a:solidFill>
                  <a:srgbClr val="FF6600"/>
                </a:solidFill>
              </a:rPr>
              <a:t>For the Lord himself shall descend from heaven with a shout, with the voice of the archangel, and the trump of God: and the dead in Christ shall rise first</a:t>
            </a:r>
            <a:r>
              <a:rPr lang="en-US" sz="2000" b="1" dirty="0" smtClean="0">
                <a:solidFill>
                  <a:srgbClr val="FF6600"/>
                </a:solidFill>
              </a:rPr>
              <a:t>:”</a:t>
            </a:r>
          </a:p>
          <a:p>
            <a:pPr algn="ctr"/>
            <a:r>
              <a:rPr lang="en-US" dirty="0" smtClean="0">
                <a:solidFill>
                  <a:srgbClr val="FF6600"/>
                </a:solidFill>
              </a:rPr>
              <a:t>I Thessalonians 4:16</a:t>
            </a:r>
          </a:p>
          <a:p>
            <a:pPr algn="ctr"/>
            <a:endParaRPr lang="en-US" dirty="0" smtClean="0"/>
          </a:p>
          <a:p>
            <a:pPr algn="just"/>
            <a:r>
              <a:rPr lang="en-US" sz="2200" dirty="0" smtClean="0"/>
              <a:t>     We </a:t>
            </a:r>
            <a:r>
              <a:rPr lang="en-US" sz="2200" dirty="0"/>
              <a:t>must not overlook one of the key </a:t>
            </a:r>
            <a:r>
              <a:rPr lang="en-US" sz="2200" dirty="0" smtClean="0"/>
              <a:t>phrases in verse </a:t>
            </a:r>
            <a:r>
              <a:rPr lang="en-US" sz="2200" dirty="0"/>
              <a:t>16: “in Christ.” </a:t>
            </a:r>
            <a:r>
              <a:rPr lang="en-US" sz="2200" dirty="0" smtClean="0"/>
              <a:t>Only those who </a:t>
            </a:r>
            <a:r>
              <a:rPr lang="en-US" sz="2200" dirty="0"/>
              <a:t>are “in Christ” will be resurrected </a:t>
            </a:r>
            <a:r>
              <a:rPr lang="en-US" sz="2200" dirty="0" smtClean="0"/>
              <a:t>and </a:t>
            </a:r>
            <a:r>
              <a:rPr lang="en-US" sz="2200" dirty="0"/>
              <a:t>raptured at this glorious event. </a:t>
            </a:r>
            <a:r>
              <a:rPr lang="en-US" sz="2200" dirty="0" smtClean="0"/>
              <a:t>The </a:t>
            </a:r>
            <a:r>
              <a:rPr lang="en-US" sz="2200" dirty="0"/>
              <a:t>Holy Ghost places us “in Christ.</a:t>
            </a:r>
            <a:r>
              <a:rPr lang="en-US" sz="2200" dirty="0" smtClean="0"/>
              <a:t>”    (</a:t>
            </a:r>
            <a:r>
              <a:rPr lang="en-US" sz="2200" dirty="0"/>
              <a:t>See I Corinthians 12:13.) </a:t>
            </a:r>
          </a:p>
        </p:txBody>
      </p:sp>
      <p:sp>
        <p:nvSpPr>
          <p:cNvPr id="10"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1"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0087828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wipe(left)">
                                      <p:cBhvr>
                                        <p:cTn id="13" dur="1000"/>
                                        <p:tgtEl>
                                          <p:spTgt spid="6">
                                            <p:txEl>
                                              <p:pRg st="0" end="0"/>
                                            </p:txEl>
                                          </p:spTgt>
                                        </p:tgtEl>
                                      </p:cBhvr>
                                    </p:animEffect>
                                  </p:childTnLst>
                                </p:cTn>
                              </p:par>
                            </p:childTnLst>
                          </p:cTn>
                        </p:par>
                        <p:par>
                          <p:cTn id="14" fill="hold">
                            <p:stCondLst>
                              <p:cond delay="3000"/>
                            </p:stCondLst>
                            <p:childTnLst>
                              <p:par>
                                <p:cTn id="15" presetID="55" presetClass="entr" presetSubtype="0" fill="hold" grpId="0" nodeType="after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p:cTn id="17"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6">
                                            <p:txEl>
                                              <p:pRg st="2" end="2"/>
                                            </p:txEl>
                                          </p:spTgt>
                                        </p:tgtEl>
                                      </p:cBhvr>
                                    </p:animEffect>
                                  </p:childTnLst>
                                </p:cTn>
                              </p:par>
                            </p:childTnLst>
                          </p:cTn>
                        </p:par>
                        <p:par>
                          <p:cTn id="20" fill="hold">
                            <p:stCondLst>
                              <p:cond delay="4000"/>
                            </p:stCondLst>
                            <p:childTnLst>
                              <p:par>
                                <p:cTn id="21" presetID="55" presetClass="entr" presetSubtype="0" fill="hold" grpId="0" nodeType="after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p:cTn id="23" dur="1000" fill="hold"/>
                                        <p:tgtEl>
                                          <p:spTgt spid="6">
                                            <p:txEl>
                                              <p:pRg st="3" end="3"/>
                                            </p:txEl>
                                          </p:spTgt>
                                        </p:tgtEl>
                                        <p:attrNameLst>
                                          <p:attrName>ppt_w</p:attrName>
                                        </p:attrNameLst>
                                      </p:cBhvr>
                                      <p:tavLst>
                                        <p:tav tm="0">
                                          <p:val>
                                            <p:strVal val="#ppt_w*0.70"/>
                                          </p:val>
                                        </p:tav>
                                        <p:tav tm="100000">
                                          <p:val>
                                            <p:strVal val="#ppt_w"/>
                                          </p:val>
                                        </p:tav>
                                      </p:tavLst>
                                    </p:anim>
                                    <p:anim calcmode="lin" valueType="num">
                                      <p:cBhvr>
                                        <p:cTn id="24" dur="1000" fill="hold"/>
                                        <p:tgtEl>
                                          <p:spTgt spid="6">
                                            <p:txEl>
                                              <p:pRg st="3" end="3"/>
                                            </p:txEl>
                                          </p:spTgt>
                                        </p:tgtEl>
                                        <p:attrNameLst>
                                          <p:attrName>ppt_h</p:attrName>
                                        </p:attrNameLst>
                                      </p:cBhvr>
                                      <p:tavLst>
                                        <p:tav tm="0">
                                          <p:val>
                                            <p:strVal val="#ppt_h"/>
                                          </p:val>
                                        </p:tav>
                                        <p:tav tm="100000">
                                          <p:val>
                                            <p:strVal val="#ppt_h"/>
                                          </p:val>
                                        </p:tav>
                                      </p:tavLst>
                                    </p:anim>
                                    <p:animEffect transition="in" filter="fade">
                                      <p:cBhvr>
                                        <p:cTn id="25" dur="1000"/>
                                        <p:tgtEl>
                                          <p:spTgt spid="6">
                                            <p:txEl>
                                              <p:pRg st="3" end="3"/>
                                            </p:txEl>
                                          </p:spTgt>
                                        </p:tgtEl>
                                      </p:cBhvr>
                                    </p:animEffect>
                                  </p:childTnLst>
                                </p:cTn>
                              </p:par>
                            </p:childTnLst>
                          </p:cTn>
                        </p:par>
                        <p:par>
                          <p:cTn id="26" fill="hold">
                            <p:stCondLst>
                              <p:cond delay="5000"/>
                            </p:stCondLst>
                            <p:childTnLst>
                              <p:par>
                                <p:cTn id="27" presetID="25" presetClass="entr" presetSubtype="0" fill="hold" grpId="0" nodeType="afterEffect">
                                  <p:stCondLst>
                                    <p:cond delay="50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p:cTn id="29" dur="500" decel="50000" fill="hold">
                                          <p:stCondLst>
                                            <p:cond delay="0"/>
                                          </p:stCondLst>
                                        </p:cTn>
                                        <p:tgtEl>
                                          <p:spTgt spid="6">
                                            <p:txEl>
                                              <p:pRg st="5" end="5"/>
                                            </p:txEl>
                                          </p:spTgt>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6">
                                            <p:txEl>
                                              <p:pRg st="5" end="5"/>
                                            </p:txEl>
                                          </p:spTgt>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6">
                                            <p:txEl>
                                              <p:pRg st="5" end="5"/>
                                            </p:txEl>
                                          </p:spTgt>
                                        </p:tgtEl>
                                        <p:attrNameLst>
                                          <p:attrName>ppt_w</p:attrName>
                                        </p:attrNameLst>
                                      </p:cBhvr>
                                      <p:tavLst>
                                        <p:tav tm="0">
                                          <p:val>
                                            <p:strVal val="#ppt_w*.05"/>
                                          </p:val>
                                        </p:tav>
                                        <p:tav tm="100000">
                                          <p:val>
                                            <p:strVal val="#ppt_w"/>
                                          </p:val>
                                        </p:tav>
                                      </p:tavLst>
                                    </p:anim>
                                    <p:anim calcmode="lin" valueType="num">
                                      <p:cBhvr>
                                        <p:cTn id="32" dur="1000" fill="hold"/>
                                        <p:tgtEl>
                                          <p:spTgt spid="6">
                                            <p:txEl>
                                              <p:pRg st="5" end="5"/>
                                            </p:txEl>
                                          </p:spTgt>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6">
                                            <p:txEl>
                                              <p:pRg st="5" end="5"/>
                                            </p:txEl>
                                          </p:spTgt>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6">
                                            <p:txEl>
                                              <p:pRg st="5" end="5"/>
                                            </p:txEl>
                                          </p:spTgt>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6">
                                            <p:txEl>
                                              <p:pRg st="5" end="5"/>
                                            </p:txEl>
                                          </p:spTgt>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613317" y="557020"/>
            <a:ext cx="7939668" cy="6109364"/>
          </a:xfrm>
          <a:prstGeom prst="rect">
            <a:avLst/>
          </a:prstGeom>
        </p:spPr>
        <p:txBody>
          <a:bodyPr wrap="square">
            <a:spAutoFit/>
          </a:bodyPr>
          <a:lstStyle/>
          <a:p>
            <a:r>
              <a:rPr lang="en-US" sz="2800" b="1" dirty="0" smtClean="0">
                <a:solidFill>
                  <a:srgbClr val="FF6600"/>
                </a:solidFill>
              </a:rPr>
              <a:t>The Church will still be here when Jesus comes!</a:t>
            </a:r>
          </a:p>
          <a:p>
            <a:endParaRPr lang="en-US" sz="2800" dirty="0" smtClean="0"/>
          </a:p>
          <a:p>
            <a:r>
              <a:rPr lang="en-US" sz="2400" u="sng" dirty="0" smtClean="0"/>
              <a:t>Scriptural </a:t>
            </a:r>
            <a:r>
              <a:rPr lang="en-US" sz="2400" u="sng" dirty="0" err="1" smtClean="0"/>
              <a:t>Refereces</a:t>
            </a:r>
            <a:r>
              <a:rPr lang="en-US" sz="2400" u="sng" dirty="0" smtClean="0"/>
              <a:t> :</a:t>
            </a:r>
            <a:endParaRPr lang="en-US" sz="2400" u="sng" dirty="0"/>
          </a:p>
          <a:p>
            <a:pPr algn="ctr"/>
            <a:endParaRPr lang="en-US" sz="1100" i="1" dirty="0" smtClean="0"/>
          </a:p>
          <a:p>
            <a:pPr algn="ctr"/>
            <a:r>
              <a:rPr lang="en-US" sz="2400" i="1" dirty="0" smtClean="0"/>
              <a:t>“</a:t>
            </a:r>
            <a:r>
              <a:rPr lang="en-US" sz="2400" i="1" dirty="0"/>
              <a:t>And upon this rock I will build my church; and the gates of hell shall not prevail against </a:t>
            </a:r>
            <a:r>
              <a:rPr lang="en-US" sz="2400" i="1" dirty="0" smtClean="0"/>
              <a:t>it.” </a:t>
            </a:r>
            <a:endParaRPr lang="en-US" sz="2400" dirty="0"/>
          </a:p>
          <a:p>
            <a:pPr algn="ctr"/>
            <a:r>
              <a:rPr lang="en-US" sz="2000" dirty="0" smtClean="0"/>
              <a:t>(Matthew 16:18)</a:t>
            </a:r>
          </a:p>
          <a:p>
            <a:endParaRPr lang="en-US" sz="2000" dirty="0"/>
          </a:p>
          <a:p>
            <a:pPr algn="ctr"/>
            <a:r>
              <a:rPr lang="en-US" sz="2400" i="1" dirty="0"/>
              <a:t>“Behold, I </a:t>
            </a:r>
            <a:r>
              <a:rPr lang="en-US" sz="2400" i="1" dirty="0" err="1"/>
              <a:t>shew</a:t>
            </a:r>
            <a:r>
              <a:rPr lang="en-US" sz="2400" i="1" dirty="0"/>
              <a:t> you a mystery; We shall not all sleep, but we shall all be </a:t>
            </a:r>
            <a:r>
              <a:rPr lang="en-US" sz="2400" i="1" dirty="0" smtClean="0"/>
              <a:t>changed.” </a:t>
            </a:r>
            <a:r>
              <a:rPr lang="en-US" sz="2400" dirty="0"/>
              <a:t>	</a:t>
            </a:r>
            <a:r>
              <a:rPr lang="en-US" sz="2400" dirty="0" smtClean="0"/>
              <a:t>	</a:t>
            </a:r>
          </a:p>
          <a:p>
            <a:pPr algn="ctr"/>
            <a:r>
              <a:rPr lang="en-US" sz="2000" dirty="0" smtClean="0"/>
              <a:t>(</a:t>
            </a:r>
            <a:r>
              <a:rPr lang="en-US" sz="2000" dirty="0"/>
              <a:t>I Corinthians 15:</a:t>
            </a:r>
            <a:r>
              <a:rPr lang="en-US" sz="2000" dirty="0" smtClean="0"/>
              <a:t>51)</a:t>
            </a:r>
          </a:p>
          <a:p>
            <a:endParaRPr lang="en-US" sz="2400" dirty="0"/>
          </a:p>
          <a:p>
            <a:pPr algn="ctr"/>
            <a:r>
              <a:rPr lang="en-US" sz="2400" i="1" dirty="0"/>
              <a:t>“Then we which are alive and remain shall be caught up together with them in the clouds, to meet the Lord in the air” </a:t>
            </a:r>
            <a:endParaRPr lang="en-US" sz="2400" dirty="0"/>
          </a:p>
          <a:p>
            <a:pPr algn="ctr"/>
            <a:r>
              <a:rPr lang="en-US" sz="2000" dirty="0" smtClean="0"/>
              <a:t>(</a:t>
            </a:r>
            <a:r>
              <a:rPr lang="en-US" sz="2000" dirty="0"/>
              <a:t>I Thessalonians 4:</a:t>
            </a:r>
            <a:r>
              <a:rPr lang="en-US" sz="2000" dirty="0" smtClean="0"/>
              <a:t>17)</a:t>
            </a:r>
            <a:endParaRPr lang="en-US" sz="2000" dirty="0"/>
          </a:p>
        </p:txBody>
      </p:sp>
      <p:sp>
        <p:nvSpPr>
          <p:cNvPr id="8" name="Rectangle 7"/>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The Church awaits Jesus’ Return</a:t>
            </a:r>
            <a:endParaRPr lang="en-US" sz="2200" dirty="0">
              <a:solidFill>
                <a:srgbClr val="92D050"/>
              </a:solidFill>
            </a:endParaRPr>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left)">
                                      <p:cBhvr>
                                        <p:cTn id="13" dur="1500"/>
                                        <p:tgtEl>
                                          <p:spTgt spid="2">
                                            <p:txEl>
                                              <p:pRg st="0" end="0"/>
                                            </p:txEl>
                                          </p:spTgt>
                                        </p:tgtEl>
                                      </p:cBhvr>
                                    </p:animEffect>
                                  </p:childTnLst>
                                </p:cTn>
                              </p:par>
                            </p:childTnLst>
                          </p:cTn>
                        </p:par>
                        <p:par>
                          <p:cTn id="14" fill="hold">
                            <p:stCondLst>
                              <p:cond delay="3500"/>
                            </p:stCondLst>
                            <p:childTnLst>
                              <p:par>
                                <p:cTn id="15" presetID="22" presetClass="entr" presetSubtype="8" fill="hold" grpId="0" nodeType="afterEffect">
                                  <p:stCondLst>
                                    <p:cond delay="50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1500"/>
                                        <p:tgtEl>
                                          <p:spTgt spid="2">
                                            <p:txEl>
                                              <p:pRg st="2" end="2"/>
                                            </p:txEl>
                                          </p:spTgt>
                                        </p:tgtEl>
                                      </p:cBhvr>
                                    </p:animEffect>
                                  </p:childTnLst>
                                </p:cTn>
                              </p:par>
                            </p:childTnLst>
                          </p:cTn>
                        </p:par>
                        <p:par>
                          <p:cTn id="18" fill="hold">
                            <p:stCondLst>
                              <p:cond delay="5500"/>
                            </p:stCondLst>
                            <p:childTnLst>
                              <p:par>
                                <p:cTn id="19" presetID="22" presetClass="entr" presetSubtype="8" fill="hold" grpId="0" nodeType="afterEffect">
                                  <p:stCondLst>
                                    <p:cond delay="50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left)">
                                      <p:cBhvr>
                                        <p:cTn id="21" dur="1500"/>
                                        <p:tgtEl>
                                          <p:spTgt spid="2">
                                            <p:txEl>
                                              <p:pRg st="4" end="4"/>
                                            </p:txEl>
                                          </p:spTgt>
                                        </p:tgtEl>
                                      </p:cBhvr>
                                    </p:animEffect>
                                  </p:childTnLst>
                                </p:cTn>
                              </p:par>
                            </p:childTnLst>
                          </p:cTn>
                        </p:par>
                        <p:par>
                          <p:cTn id="22" fill="hold">
                            <p:stCondLst>
                              <p:cond delay="7500"/>
                            </p:stCondLst>
                            <p:childTnLst>
                              <p:par>
                                <p:cTn id="23" presetID="22" presetClass="entr" presetSubtype="8" fill="hold" grpId="0" nodeType="afterEffect">
                                  <p:stCondLst>
                                    <p:cond delay="50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1500"/>
                                        <p:tgtEl>
                                          <p:spTgt spid="2">
                                            <p:txEl>
                                              <p:pRg st="5" end="5"/>
                                            </p:txEl>
                                          </p:spTgt>
                                        </p:tgtEl>
                                      </p:cBhvr>
                                    </p:animEffect>
                                  </p:childTnLst>
                                </p:cTn>
                              </p:par>
                            </p:childTnLst>
                          </p:cTn>
                        </p:par>
                        <p:par>
                          <p:cTn id="26" fill="hold">
                            <p:stCondLst>
                              <p:cond delay="9500"/>
                            </p:stCondLst>
                            <p:childTnLst>
                              <p:par>
                                <p:cTn id="27" presetID="22" presetClass="entr" presetSubtype="8" fill="hold" grpId="0" nodeType="afterEffect">
                                  <p:stCondLst>
                                    <p:cond delay="500"/>
                                  </p:stCondLst>
                                  <p:childTnLst>
                                    <p:set>
                                      <p:cBhvr>
                                        <p:cTn id="28" dur="1" fill="hold">
                                          <p:stCondLst>
                                            <p:cond delay="0"/>
                                          </p:stCondLst>
                                        </p:cTn>
                                        <p:tgtEl>
                                          <p:spTgt spid="2">
                                            <p:txEl>
                                              <p:pRg st="7" end="7"/>
                                            </p:txEl>
                                          </p:spTgt>
                                        </p:tgtEl>
                                        <p:attrNameLst>
                                          <p:attrName>style.visibility</p:attrName>
                                        </p:attrNameLst>
                                      </p:cBhvr>
                                      <p:to>
                                        <p:strVal val="visible"/>
                                      </p:to>
                                    </p:set>
                                    <p:animEffect transition="in" filter="wipe(left)">
                                      <p:cBhvr>
                                        <p:cTn id="29" dur="1500"/>
                                        <p:tgtEl>
                                          <p:spTgt spid="2">
                                            <p:txEl>
                                              <p:pRg st="7" end="7"/>
                                            </p:txEl>
                                          </p:spTgt>
                                        </p:tgtEl>
                                      </p:cBhvr>
                                    </p:animEffect>
                                  </p:childTnLst>
                                </p:cTn>
                              </p:par>
                            </p:childTnLst>
                          </p:cTn>
                        </p:par>
                        <p:par>
                          <p:cTn id="30" fill="hold">
                            <p:stCondLst>
                              <p:cond delay="11500"/>
                            </p:stCondLst>
                            <p:childTnLst>
                              <p:par>
                                <p:cTn id="31" presetID="22" presetClass="entr" presetSubtype="8" fill="hold" grpId="0" nodeType="afterEffect">
                                  <p:stCondLst>
                                    <p:cond delay="500"/>
                                  </p:stCondLst>
                                  <p:childTnLst>
                                    <p:set>
                                      <p:cBhvr>
                                        <p:cTn id="32" dur="1" fill="hold">
                                          <p:stCondLst>
                                            <p:cond delay="0"/>
                                          </p:stCondLst>
                                        </p:cTn>
                                        <p:tgtEl>
                                          <p:spTgt spid="2">
                                            <p:txEl>
                                              <p:pRg st="8" end="8"/>
                                            </p:txEl>
                                          </p:spTgt>
                                        </p:tgtEl>
                                        <p:attrNameLst>
                                          <p:attrName>style.visibility</p:attrName>
                                        </p:attrNameLst>
                                      </p:cBhvr>
                                      <p:to>
                                        <p:strVal val="visible"/>
                                      </p:to>
                                    </p:set>
                                    <p:animEffect transition="in" filter="wipe(left)">
                                      <p:cBhvr>
                                        <p:cTn id="33" dur="1500"/>
                                        <p:tgtEl>
                                          <p:spTgt spid="2">
                                            <p:txEl>
                                              <p:pRg st="8" end="8"/>
                                            </p:txEl>
                                          </p:spTgt>
                                        </p:tgtEl>
                                      </p:cBhvr>
                                    </p:animEffect>
                                  </p:childTnLst>
                                </p:cTn>
                              </p:par>
                            </p:childTnLst>
                          </p:cTn>
                        </p:par>
                        <p:par>
                          <p:cTn id="34" fill="hold">
                            <p:stCondLst>
                              <p:cond delay="13500"/>
                            </p:stCondLst>
                            <p:childTnLst>
                              <p:par>
                                <p:cTn id="35" presetID="22" presetClass="entr" presetSubtype="8" fill="hold" grpId="0" nodeType="afterEffect">
                                  <p:stCondLst>
                                    <p:cond delay="500"/>
                                  </p:stCondLst>
                                  <p:childTnLst>
                                    <p:set>
                                      <p:cBhvr>
                                        <p:cTn id="36" dur="1" fill="hold">
                                          <p:stCondLst>
                                            <p:cond delay="0"/>
                                          </p:stCondLst>
                                        </p:cTn>
                                        <p:tgtEl>
                                          <p:spTgt spid="2">
                                            <p:txEl>
                                              <p:pRg st="10" end="10"/>
                                            </p:txEl>
                                          </p:spTgt>
                                        </p:tgtEl>
                                        <p:attrNameLst>
                                          <p:attrName>style.visibility</p:attrName>
                                        </p:attrNameLst>
                                      </p:cBhvr>
                                      <p:to>
                                        <p:strVal val="visible"/>
                                      </p:to>
                                    </p:set>
                                    <p:animEffect transition="in" filter="wipe(left)">
                                      <p:cBhvr>
                                        <p:cTn id="37" dur="1500"/>
                                        <p:tgtEl>
                                          <p:spTgt spid="2">
                                            <p:txEl>
                                              <p:pRg st="10" end="10"/>
                                            </p:txEl>
                                          </p:spTgt>
                                        </p:tgtEl>
                                      </p:cBhvr>
                                    </p:animEffect>
                                  </p:childTnLst>
                                </p:cTn>
                              </p:par>
                            </p:childTnLst>
                          </p:cTn>
                        </p:par>
                        <p:par>
                          <p:cTn id="38" fill="hold">
                            <p:stCondLst>
                              <p:cond delay="15500"/>
                            </p:stCondLst>
                            <p:childTnLst>
                              <p:par>
                                <p:cTn id="39" presetID="22" presetClass="entr" presetSubtype="8" fill="hold" grpId="0" nodeType="afterEffect">
                                  <p:stCondLst>
                                    <p:cond delay="500"/>
                                  </p:stCondLst>
                                  <p:childTnLst>
                                    <p:set>
                                      <p:cBhvr>
                                        <p:cTn id="40" dur="1" fill="hold">
                                          <p:stCondLst>
                                            <p:cond delay="0"/>
                                          </p:stCondLst>
                                        </p:cTn>
                                        <p:tgtEl>
                                          <p:spTgt spid="2">
                                            <p:txEl>
                                              <p:pRg st="11" end="11"/>
                                            </p:txEl>
                                          </p:spTgt>
                                        </p:tgtEl>
                                        <p:attrNameLst>
                                          <p:attrName>style.visibility</p:attrName>
                                        </p:attrNameLst>
                                      </p:cBhvr>
                                      <p:to>
                                        <p:strVal val="visible"/>
                                      </p:to>
                                    </p:set>
                                    <p:animEffect transition="in" filter="wipe(left)">
                                      <p:cBhvr>
                                        <p:cTn id="41" dur="1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613317" y="1020608"/>
            <a:ext cx="7939668" cy="5293756"/>
          </a:xfrm>
          <a:prstGeom prst="rect">
            <a:avLst/>
          </a:prstGeom>
        </p:spPr>
        <p:txBody>
          <a:bodyPr wrap="square">
            <a:spAutoFit/>
          </a:bodyPr>
          <a:lstStyle/>
          <a:p>
            <a:pPr algn="ctr"/>
            <a:r>
              <a:rPr lang="en-US" sz="2700" b="1" dirty="0" smtClean="0">
                <a:solidFill>
                  <a:srgbClr val="FF6600"/>
                </a:solidFill>
              </a:rPr>
              <a:t>The Church will attend the Marriage </a:t>
            </a:r>
            <a:r>
              <a:rPr lang="en-US" sz="2700" b="1" dirty="0" smtClean="0">
                <a:solidFill>
                  <a:srgbClr val="FF6600"/>
                </a:solidFill>
              </a:rPr>
              <a:t>Supper of </a:t>
            </a:r>
            <a:r>
              <a:rPr lang="en-US" sz="2700" b="1" dirty="0" smtClean="0">
                <a:solidFill>
                  <a:srgbClr val="FF6600"/>
                </a:solidFill>
              </a:rPr>
              <a:t>the Lamb!</a:t>
            </a:r>
          </a:p>
          <a:p>
            <a:endParaRPr lang="en-US" sz="2800" dirty="0" smtClean="0"/>
          </a:p>
          <a:p>
            <a:endParaRPr lang="en-US" sz="2800" dirty="0" smtClean="0"/>
          </a:p>
          <a:p>
            <a:r>
              <a:rPr lang="en-US" sz="2400" u="sng" dirty="0" smtClean="0"/>
              <a:t>Scriptural </a:t>
            </a:r>
            <a:r>
              <a:rPr lang="en-US" sz="2400" u="sng" dirty="0" smtClean="0"/>
              <a:t>References :</a:t>
            </a:r>
            <a:endParaRPr lang="en-US" sz="2400" u="sng" dirty="0"/>
          </a:p>
          <a:p>
            <a:endParaRPr lang="en-US" sz="2400" i="1" u="sng" dirty="0"/>
          </a:p>
          <a:p>
            <a:pPr algn="ctr"/>
            <a:r>
              <a:rPr lang="en-US" sz="2400" i="1" dirty="0" smtClean="0"/>
              <a:t>“</a:t>
            </a:r>
            <a:r>
              <a:rPr lang="en-US" sz="2400" i="1" dirty="0"/>
              <a:t>And they that were ready went in with him to the marriage: and the door was </a:t>
            </a:r>
            <a:r>
              <a:rPr lang="en-US" sz="2400" i="1" dirty="0" smtClean="0"/>
              <a:t>shut.” </a:t>
            </a:r>
            <a:endParaRPr lang="en-US" sz="2400" dirty="0"/>
          </a:p>
          <a:p>
            <a:pPr algn="ctr"/>
            <a:r>
              <a:rPr lang="en-US" sz="2000" dirty="0" smtClean="0"/>
              <a:t>(</a:t>
            </a:r>
            <a:r>
              <a:rPr lang="en-US" sz="2000" dirty="0"/>
              <a:t>Matthew 25:10</a:t>
            </a:r>
            <a:r>
              <a:rPr lang="en-US" sz="2000" dirty="0" smtClean="0"/>
              <a:t>) </a:t>
            </a:r>
            <a:endParaRPr lang="en-US" sz="2000" dirty="0" smtClean="0"/>
          </a:p>
          <a:p>
            <a:pPr algn="ctr"/>
            <a:endParaRPr lang="en-US" sz="2000" i="1" dirty="0"/>
          </a:p>
          <a:p>
            <a:pPr algn="ctr"/>
            <a:r>
              <a:rPr lang="en-US" sz="2400" i="1" dirty="0" smtClean="0"/>
              <a:t>“</a:t>
            </a:r>
            <a:r>
              <a:rPr lang="en-US" sz="2400" i="1" dirty="0"/>
              <a:t>Blessed are they which are called unto the marriage supper of the </a:t>
            </a:r>
            <a:r>
              <a:rPr lang="en-US" sz="2400" i="1" dirty="0" smtClean="0"/>
              <a:t>Lamb.” </a:t>
            </a:r>
            <a:endParaRPr lang="en-US" sz="2400" i="1" dirty="0" smtClean="0"/>
          </a:p>
          <a:p>
            <a:pPr algn="ctr"/>
            <a:r>
              <a:rPr lang="en-US" sz="2000" dirty="0" smtClean="0"/>
              <a:t>(</a:t>
            </a:r>
            <a:r>
              <a:rPr lang="en-US" sz="2000" dirty="0"/>
              <a:t>Revelation 19:9</a:t>
            </a:r>
            <a:r>
              <a:rPr lang="en-US" sz="2000" dirty="0" smtClean="0"/>
              <a:t>)</a:t>
            </a:r>
            <a:endParaRPr lang="en-US" sz="2000" dirty="0"/>
          </a:p>
          <a:p>
            <a:endParaRPr lang="en-US" sz="2400" dirty="0"/>
          </a:p>
        </p:txBody>
      </p:sp>
      <p:sp>
        <p:nvSpPr>
          <p:cNvPr id="8" name="Rectangle 7"/>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The Marriage Supper </a:t>
            </a:r>
          </a:p>
          <a:p>
            <a:pPr algn="ctr"/>
            <a:r>
              <a:rPr lang="en-US" sz="2200" b="1" dirty="0">
                <a:solidFill>
                  <a:srgbClr val="92D050"/>
                </a:solidFill>
              </a:rPr>
              <a:t>o</a:t>
            </a:r>
            <a:r>
              <a:rPr lang="en-US" sz="2200" b="1" dirty="0" smtClean="0">
                <a:solidFill>
                  <a:srgbClr val="92D050"/>
                </a:solidFill>
              </a:rPr>
              <a:t>f the Lamb</a:t>
            </a:r>
            <a:endParaRPr lang="en-US" sz="2200" dirty="0">
              <a:solidFill>
                <a:srgbClr val="92D050"/>
              </a:solidFill>
            </a:endParaRPr>
          </a:p>
        </p:txBody>
      </p:sp>
    </p:spTree>
    <p:extLst>
      <p:ext uri="{BB962C8B-B14F-4D97-AF65-F5344CB8AC3E}">
        <p14:creationId xmlns:p14="http://schemas.microsoft.com/office/powerpoint/2010/main" val="2322648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5" presetClass="entr" presetSubtype="0" fill="hold" grpId="0" nodeType="afterEffect">
                                  <p:stCondLst>
                                    <p:cond delay="50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10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2">
                                            <p:txEl>
                                              <p:pRg st="0" end="0"/>
                                            </p:txEl>
                                          </p:spTgt>
                                        </p:tgtEl>
                                      </p:cBhvr>
                                    </p:animEffect>
                                  </p:childTnLst>
                                </p:cTn>
                              </p:par>
                            </p:childTnLst>
                          </p:cTn>
                        </p:par>
                        <p:par>
                          <p:cTn id="16" fill="hold">
                            <p:stCondLst>
                              <p:cond delay="3000"/>
                            </p:stCondLst>
                            <p:childTnLst>
                              <p:par>
                                <p:cTn id="17" presetID="45" presetClass="entr" presetSubtype="0" fill="hold" grpId="0" nodeType="afterEffect">
                                  <p:stCondLst>
                                    <p:cond delay="50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1600"/>
                                        <p:tgtEl>
                                          <p:spTgt spid="2">
                                            <p:txEl>
                                              <p:pRg st="3" end="3"/>
                                            </p:txEl>
                                          </p:spTgt>
                                        </p:tgtEl>
                                      </p:cBhvr>
                                    </p:animEffect>
                                    <p:anim calcmode="lin" valueType="num">
                                      <p:cBhvr>
                                        <p:cTn id="20" dur="1600" fill="hold"/>
                                        <p:tgtEl>
                                          <p:spTgt spid="2">
                                            <p:txEl>
                                              <p:pRg st="3" end="3"/>
                                            </p:txEl>
                                          </p:spTgt>
                                        </p:tgtEl>
                                        <p:attrNameLst>
                                          <p:attrName>ppt_w</p:attrName>
                                        </p:attrNameLst>
                                      </p:cBhvr>
                                      <p:tavLst>
                                        <p:tav tm="0" fmla="#ppt_w*sin(2.5*pi*$)">
                                          <p:val>
                                            <p:fltVal val="0"/>
                                          </p:val>
                                        </p:tav>
                                        <p:tav tm="100000">
                                          <p:val>
                                            <p:fltVal val="1"/>
                                          </p:val>
                                        </p:tav>
                                      </p:tavLst>
                                    </p:anim>
                                    <p:anim calcmode="lin" valueType="num">
                                      <p:cBhvr>
                                        <p:cTn id="21" dur="1600" fill="hold"/>
                                        <p:tgtEl>
                                          <p:spTgt spid="2">
                                            <p:txEl>
                                              <p:pRg st="3" end="3"/>
                                            </p:txEl>
                                          </p:spTgt>
                                        </p:tgtEl>
                                        <p:attrNameLst>
                                          <p:attrName>ppt_h</p:attrName>
                                        </p:attrNameLst>
                                      </p:cBhvr>
                                      <p:tavLst>
                                        <p:tav tm="0">
                                          <p:val>
                                            <p:strVal val="#ppt_h"/>
                                          </p:val>
                                        </p:tav>
                                        <p:tav tm="100000">
                                          <p:val>
                                            <p:strVal val="#ppt_h"/>
                                          </p:val>
                                        </p:tav>
                                      </p:tavLst>
                                    </p:anim>
                                  </p:childTnLst>
                                </p:cTn>
                              </p:par>
                            </p:childTnLst>
                          </p:cTn>
                        </p:par>
                        <p:par>
                          <p:cTn id="22" fill="hold">
                            <p:stCondLst>
                              <p:cond delay="5100"/>
                            </p:stCondLst>
                            <p:childTnLst>
                              <p:par>
                                <p:cTn id="23" presetID="22" presetClass="entr" presetSubtype="8" fill="hold" grpId="0" nodeType="afterEffect">
                                  <p:stCondLst>
                                    <p:cond delay="50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1500"/>
                                        <p:tgtEl>
                                          <p:spTgt spid="2">
                                            <p:txEl>
                                              <p:pRg st="5" end="5"/>
                                            </p:txEl>
                                          </p:spTgt>
                                        </p:tgtEl>
                                      </p:cBhvr>
                                    </p:animEffect>
                                  </p:childTnLst>
                                </p:cTn>
                              </p:par>
                            </p:childTnLst>
                          </p:cTn>
                        </p:par>
                        <p:par>
                          <p:cTn id="26" fill="hold">
                            <p:stCondLst>
                              <p:cond delay="7100"/>
                            </p:stCondLst>
                            <p:childTnLst>
                              <p:par>
                                <p:cTn id="27" presetID="22" presetClass="entr" presetSubtype="8" fill="hold" grpId="0" nodeType="afterEffect">
                                  <p:stCondLst>
                                    <p:cond delay="50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wipe(left)">
                                      <p:cBhvr>
                                        <p:cTn id="29" dur="1500"/>
                                        <p:tgtEl>
                                          <p:spTgt spid="2">
                                            <p:txEl>
                                              <p:pRg st="6" end="6"/>
                                            </p:txEl>
                                          </p:spTgt>
                                        </p:tgtEl>
                                      </p:cBhvr>
                                    </p:animEffect>
                                  </p:childTnLst>
                                </p:cTn>
                              </p:par>
                            </p:childTnLst>
                          </p:cTn>
                        </p:par>
                        <p:par>
                          <p:cTn id="30" fill="hold">
                            <p:stCondLst>
                              <p:cond delay="9100"/>
                            </p:stCondLst>
                            <p:childTnLst>
                              <p:par>
                                <p:cTn id="31" presetID="22" presetClass="entr" presetSubtype="8" fill="hold" grpId="0" nodeType="afterEffect">
                                  <p:stCondLst>
                                    <p:cond delay="500"/>
                                  </p:stCondLst>
                                  <p:childTnLst>
                                    <p:set>
                                      <p:cBhvr>
                                        <p:cTn id="32" dur="1" fill="hold">
                                          <p:stCondLst>
                                            <p:cond delay="0"/>
                                          </p:stCondLst>
                                        </p:cTn>
                                        <p:tgtEl>
                                          <p:spTgt spid="2">
                                            <p:txEl>
                                              <p:pRg st="8" end="8"/>
                                            </p:txEl>
                                          </p:spTgt>
                                        </p:tgtEl>
                                        <p:attrNameLst>
                                          <p:attrName>style.visibility</p:attrName>
                                        </p:attrNameLst>
                                      </p:cBhvr>
                                      <p:to>
                                        <p:strVal val="visible"/>
                                      </p:to>
                                    </p:set>
                                    <p:animEffect transition="in" filter="wipe(left)">
                                      <p:cBhvr>
                                        <p:cTn id="33" dur="1500"/>
                                        <p:tgtEl>
                                          <p:spTgt spid="2">
                                            <p:txEl>
                                              <p:pRg st="8" end="8"/>
                                            </p:txEl>
                                          </p:spTgt>
                                        </p:tgtEl>
                                      </p:cBhvr>
                                    </p:animEffect>
                                  </p:childTnLst>
                                </p:cTn>
                              </p:par>
                            </p:childTnLst>
                          </p:cTn>
                        </p:par>
                        <p:par>
                          <p:cTn id="34" fill="hold">
                            <p:stCondLst>
                              <p:cond delay="11100"/>
                            </p:stCondLst>
                            <p:childTnLst>
                              <p:par>
                                <p:cTn id="35" presetID="22" presetClass="entr" presetSubtype="8" fill="hold" grpId="0" nodeType="afterEffect">
                                  <p:stCondLst>
                                    <p:cond delay="50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1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alphaModFix amt="59000"/>
          </a:blip>
          <a:stretch>
            <a:fillRect/>
          </a:stretch>
        </p:blipFill>
        <p:spPr>
          <a:xfrm>
            <a:off x="443468" y="322726"/>
            <a:ext cx="8264623" cy="6097415"/>
          </a:xfrm>
          <a:prstGeom prst="rect">
            <a:avLst/>
          </a:prstGeom>
        </p:spPr>
      </p:pic>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443468" y="597332"/>
            <a:ext cx="8264623" cy="5324534"/>
          </a:xfrm>
          <a:prstGeom prst="rect">
            <a:avLst/>
          </a:prstGeom>
        </p:spPr>
        <p:txBody>
          <a:bodyPr wrap="square">
            <a:spAutoFit/>
          </a:bodyPr>
          <a:lstStyle/>
          <a:p>
            <a:pPr algn="ctr"/>
            <a:r>
              <a:rPr lang="en-US" sz="2400" dirty="0">
                <a:latin typeface="Arial Black"/>
                <a:cs typeface="Arial Black"/>
              </a:rPr>
              <a:t>When will Jesus present unto Himself a glorious church? There can be only one answer: at the Marriage Supper of the Lamb. </a:t>
            </a:r>
          </a:p>
          <a:p>
            <a:endParaRPr lang="en-US" sz="2800" dirty="0" smtClean="0"/>
          </a:p>
          <a:p>
            <a:pPr algn="just"/>
            <a:r>
              <a:rPr lang="en-US" sz="2400" b="1" dirty="0" smtClean="0"/>
              <a:t>      The </a:t>
            </a:r>
            <a:r>
              <a:rPr lang="en-US" sz="2400" b="1" dirty="0"/>
              <a:t>Marriage Supper of the Lamb will be the most glorious event of all </a:t>
            </a:r>
            <a:r>
              <a:rPr lang="en-US" sz="2400" b="1" dirty="0" smtClean="0"/>
              <a:t>eternity</a:t>
            </a:r>
            <a:r>
              <a:rPr lang="en-US" sz="2400" b="1" dirty="0"/>
              <a:t>. The bride will have made herself </a:t>
            </a:r>
            <a:r>
              <a:rPr lang="en-US" sz="2400" b="1" dirty="0" smtClean="0"/>
              <a:t>ready, </a:t>
            </a:r>
            <a:r>
              <a:rPr lang="en-US" sz="2400" b="1" dirty="0"/>
              <a:t>and she will be arrayed in fine linen, clean and white. </a:t>
            </a:r>
            <a:r>
              <a:rPr lang="en-US" sz="2400" b="1" dirty="0" smtClean="0"/>
              <a:t> It </a:t>
            </a:r>
            <a:r>
              <a:rPr lang="en-US" sz="2400" b="1" dirty="0"/>
              <a:t>will be a time of great rejoicing. </a:t>
            </a:r>
            <a:endParaRPr lang="en-US" sz="2400" b="1" dirty="0" smtClean="0"/>
          </a:p>
          <a:p>
            <a:endParaRPr lang="en-US" sz="2400" b="1" dirty="0" smtClean="0"/>
          </a:p>
          <a:p>
            <a:endParaRPr lang="en-US" sz="2400" b="1" dirty="0" smtClean="0"/>
          </a:p>
          <a:p>
            <a:pPr algn="ctr"/>
            <a:r>
              <a:rPr lang="en-US" sz="2400" b="1" dirty="0" smtClean="0"/>
              <a:t>“</a:t>
            </a:r>
            <a:r>
              <a:rPr lang="en-US" sz="2400" b="1" dirty="0"/>
              <a:t>Let us be glad and rejoice, and give </a:t>
            </a:r>
            <a:r>
              <a:rPr lang="en-US" sz="2400" b="1" dirty="0" err="1"/>
              <a:t>honour</a:t>
            </a:r>
            <a:r>
              <a:rPr lang="en-US" sz="2400" b="1" dirty="0"/>
              <a:t> to him: for the marriage of the Lamb is </a:t>
            </a:r>
            <a:r>
              <a:rPr lang="en-US" sz="2400" b="1" dirty="0" smtClean="0"/>
              <a:t>come.” </a:t>
            </a:r>
          </a:p>
          <a:p>
            <a:pPr algn="ctr"/>
            <a:r>
              <a:rPr lang="en-US" sz="2400" b="1" dirty="0" smtClean="0"/>
              <a:t>(</a:t>
            </a:r>
            <a:r>
              <a:rPr lang="en-US" sz="2400" b="1" dirty="0"/>
              <a:t>Revelation 19:7</a:t>
            </a:r>
            <a:r>
              <a:rPr lang="en-US" sz="2400" b="1" dirty="0" smtClean="0"/>
              <a:t>)</a:t>
            </a:r>
            <a:endParaRPr lang="en-US" sz="2400" b="1" dirty="0"/>
          </a:p>
          <a:p>
            <a:endParaRPr lang="en-US" sz="2400" dirty="0"/>
          </a:p>
        </p:txBody>
      </p:sp>
      <p:sp>
        <p:nvSpPr>
          <p:cNvPr id="8" name="Rectangle 7"/>
          <p:cNvSpPr/>
          <p:nvPr/>
        </p:nvSpPr>
        <p:spPr>
          <a:xfrm>
            <a:off x="4682836" y="-108475"/>
            <a:ext cx="3477491" cy="769441"/>
          </a:xfrm>
          <a:prstGeom prst="rect">
            <a:avLst/>
          </a:prstGeom>
        </p:spPr>
        <p:txBody>
          <a:bodyPr wrap="square">
            <a:spAutoFit/>
          </a:bodyPr>
          <a:lstStyle/>
          <a:p>
            <a:pPr algn="ctr"/>
            <a:r>
              <a:rPr lang="en-US" sz="2200" b="1" dirty="0" smtClean="0">
                <a:solidFill>
                  <a:schemeClr val="bg2">
                    <a:lumMod val="50000"/>
                  </a:schemeClr>
                </a:solidFill>
              </a:rPr>
              <a:t>The Marriage Supper </a:t>
            </a:r>
          </a:p>
          <a:p>
            <a:pPr algn="ctr"/>
            <a:r>
              <a:rPr lang="en-US" sz="2200" b="1" dirty="0">
                <a:solidFill>
                  <a:schemeClr val="bg2">
                    <a:lumMod val="50000"/>
                  </a:schemeClr>
                </a:solidFill>
              </a:rPr>
              <a:t>o</a:t>
            </a:r>
            <a:r>
              <a:rPr lang="en-US" sz="2200" b="1" dirty="0" smtClean="0">
                <a:solidFill>
                  <a:schemeClr val="bg2">
                    <a:lumMod val="50000"/>
                  </a:schemeClr>
                </a:solidFill>
              </a:rPr>
              <a:t>f the Lamb</a:t>
            </a:r>
            <a:endParaRPr lang="en-US" sz="2200" dirty="0">
              <a:solidFill>
                <a:schemeClr val="bg2">
                  <a:lumMod val="50000"/>
                </a:schemeClr>
              </a:solidFill>
            </a:endParaRPr>
          </a:p>
        </p:txBody>
      </p:sp>
    </p:spTree>
    <p:extLst>
      <p:ext uri="{BB962C8B-B14F-4D97-AF65-F5344CB8AC3E}">
        <p14:creationId xmlns:p14="http://schemas.microsoft.com/office/powerpoint/2010/main" val="383437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1100"/>
                                        <p:tgtEl>
                                          <p:spTgt spid="2">
                                            <p:txEl>
                                              <p:pRg st="0" end="0"/>
                                            </p:txEl>
                                          </p:spTgt>
                                        </p:tgtEl>
                                      </p:cBhvr>
                                    </p:animEffect>
                                  </p:childTnLst>
                                </p:cTn>
                              </p:par>
                            </p:childTnLst>
                          </p:cTn>
                        </p:par>
                        <p:par>
                          <p:cTn id="14" fill="hold">
                            <p:stCondLst>
                              <p:cond delay="2600"/>
                            </p:stCondLst>
                            <p:childTnLst>
                              <p:par>
                                <p:cTn id="15" presetID="22" presetClass="entr" presetSubtype="1" fill="hold" grpId="0" nodeType="after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up)">
                                      <p:cBhvr>
                                        <p:cTn id="17" dur="1100"/>
                                        <p:tgtEl>
                                          <p:spTgt spid="2">
                                            <p:txEl>
                                              <p:pRg st="2" end="2"/>
                                            </p:txEl>
                                          </p:spTgt>
                                        </p:tgtEl>
                                      </p:cBhvr>
                                    </p:animEffect>
                                  </p:childTnLst>
                                </p:cTn>
                              </p:par>
                            </p:childTnLst>
                          </p:cTn>
                        </p:par>
                        <p:par>
                          <p:cTn id="18" fill="hold">
                            <p:stCondLst>
                              <p:cond delay="3700"/>
                            </p:stCondLst>
                            <p:childTnLst>
                              <p:par>
                                <p:cTn id="19" presetID="22" presetClass="entr" presetSubtype="1" fill="hold" grpId="0" nodeType="after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wipe(up)">
                                      <p:cBhvr>
                                        <p:cTn id="21" dur="1100"/>
                                        <p:tgtEl>
                                          <p:spTgt spid="2">
                                            <p:txEl>
                                              <p:pRg st="5" end="5"/>
                                            </p:txEl>
                                          </p:spTgt>
                                        </p:tgtEl>
                                      </p:cBhvr>
                                    </p:animEffect>
                                  </p:childTnLst>
                                </p:cTn>
                              </p:par>
                            </p:childTnLst>
                          </p:cTn>
                        </p:par>
                        <p:par>
                          <p:cTn id="22" fill="hold">
                            <p:stCondLst>
                              <p:cond delay="4800"/>
                            </p:stCondLst>
                            <p:childTnLst>
                              <p:par>
                                <p:cTn id="23" presetID="22" presetClass="entr" presetSubtype="1" fill="hold" grpId="0" nodeType="after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up)">
                                      <p:cBhvr>
                                        <p:cTn id="25" dur="11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alphaModFix amt="76000"/>
          </a:blip>
          <a:stretch>
            <a:fillRect/>
          </a:stretch>
        </p:blipFill>
        <p:spPr>
          <a:xfrm>
            <a:off x="530354" y="384211"/>
            <a:ext cx="8097094" cy="5864077"/>
          </a:xfrm>
          <a:prstGeom prst="rect">
            <a:avLst/>
          </a:prstGeom>
        </p:spPr>
      </p:pic>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530354" y="3912249"/>
            <a:ext cx="8264623" cy="2369880"/>
          </a:xfrm>
          <a:prstGeom prst="rect">
            <a:avLst/>
          </a:prstGeom>
        </p:spPr>
        <p:txBody>
          <a:bodyPr wrap="square">
            <a:spAutoFit/>
          </a:bodyPr>
          <a:lstStyle/>
          <a:p>
            <a:pPr algn="ctr"/>
            <a:r>
              <a:rPr lang="en-US" sz="2400" dirty="0">
                <a:latin typeface="Arial Black"/>
                <a:cs typeface="Arial Black"/>
              </a:rPr>
              <a:t>Jesus said, “Blessed are they which are called unto the marriage supper of the </a:t>
            </a:r>
            <a:r>
              <a:rPr lang="en-US" sz="2400" b="1" dirty="0" smtClean="0">
                <a:latin typeface="Arial Black"/>
                <a:cs typeface="Arial Black"/>
              </a:rPr>
              <a:t>Lamb.” </a:t>
            </a:r>
            <a:endParaRPr lang="en-US" sz="2400" b="1" dirty="0" smtClean="0">
              <a:latin typeface="Arial Black"/>
              <a:cs typeface="Arial Black"/>
            </a:endParaRPr>
          </a:p>
          <a:p>
            <a:pPr algn="ctr"/>
            <a:r>
              <a:rPr lang="en-US" sz="2000" b="1" dirty="0" smtClean="0">
                <a:latin typeface="Arial Black"/>
                <a:cs typeface="Arial Black"/>
              </a:rPr>
              <a:t>(</a:t>
            </a:r>
            <a:r>
              <a:rPr lang="en-US" sz="2000" b="1" dirty="0">
                <a:latin typeface="Arial Black"/>
                <a:cs typeface="Arial Black"/>
              </a:rPr>
              <a:t>Revelation 19:9</a:t>
            </a:r>
            <a:r>
              <a:rPr lang="en-US" sz="2000" b="1" dirty="0" smtClean="0">
                <a:latin typeface="Arial Black"/>
                <a:cs typeface="Arial Black"/>
              </a:rPr>
              <a:t>)</a:t>
            </a:r>
          </a:p>
          <a:p>
            <a:pPr algn="ctr"/>
            <a:endParaRPr lang="en-US" sz="2000" b="1" dirty="0" smtClean="0">
              <a:latin typeface="Arial Black"/>
              <a:cs typeface="Arial Black"/>
            </a:endParaRPr>
          </a:p>
          <a:p>
            <a:pPr algn="ctr"/>
            <a:r>
              <a:rPr lang="en-US" sz="3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pple Casual"/>
                <a:cs typeface="Apple Casual"/>
              </a:rPr>
              <a:t>It </a:t>
            </a:r>
            <a:r>
              <a:rPr lang="en-US" sz="3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pple Casual"/>
                <a:cs typeface="Apple Casual"/>
              </a:rPr>
              <a:t>is for this glorious event that the church is preparing and joyously anticipating. </a:t>
            </a:r>
          </a:p>
        </p:txBody>
      </p:sp>
      <p:sp>
        <p:nvSpPr>
          <p:cNvPr id="8" name="Rectangle 7"/>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The Marriage Supper </a:t>
            </a:r>
          </a:p>
          <a:p>
            <a:pPr algn="ctr"/>
            <a:r>
              <a:rPr lang="en-US" sz="2200" b="1" dirty="0">
                <a:solidFill>
                  <a:srgbClr val="92D050"/>
                </a:solidFill>
              </a:rPr>
              <a:t>o</a:t>
            </a:r>
            <a:r>
              <a:rPr lang="en-US" sz="2200" b="1" dirty="0" smtClean="0">
                <a:solidFill>
                  <a:srgbClr val="92D050"/>
                </a:solidFill>
              </a:rPr>
              <a:t>f the Lamb</a:t>
            </a:r>
            <a:endParaRPr lang="en-US" sz="2200" dirty="0">
              <a:solidFill>
                <a:srgbClr val="92D050"/>
              </a:solidFill>
            </a:endParaRPr>
          </a:p>
        </p:txBody>
      </p:sp>
    </p:spTree>
    <p:extLst>
      <p:ext uri="{BB962C8B-B14F-4D97-AF65-F5344CB8AC3E}">
        <p14:creationId xmlns:p14="http://schemas.microsoft.com/office/powerpoint/2010/main" val="22277730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2" presetClass="entr" presetSubtype="4" fill="hold" grpId="0"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1400"/>
                                        <p:tgtEl>
                                          <p:spTgt spid="2">
                                            <p:txEl>
                                              <p:pRg st="0" end="0"/>
                                            </p:txEl>
                                          </p:spTgt>
                                        </p:tgtEl>
                                        <p:attrNameLst>
                                          <p:attrName>ppt_y</p:attrName>
                                        </p:attrNameLst>
                                      </p:cBhvr>
                                      <p:tavLst>
                                        <p:tav tm="0">
                                          <p:val>
                                            <p:strVal val="#ppt_y+#ppt_h*1.125000"/>
                                          </p:val>
                                        </p:tav>
                                        <p:tav tm="100000">
                                          <p:val>
                                            <p:strVal val="#ppt_y"/>
                                          </p:val>
                                        </p:tav>
                                      </p:tavLst>
                                    </p:anim>
                                    <p:animEffect transition="in" filter="wipe(up)">
                                      <p:cBhvr>
                                        <p:cTn id="14" dur="1400"/>
                                        <p:tgtEl>
                                          <p:spTgt spid="2">
                                            <p:txEl>
                                              <p:pRg st="0" end="0"/>
                                            </p:txEl>
                                          </p:spTgt>
                                        </p:tgtEl>
                                      </p:cBhvr>
                                    </p:animEffect>
                                  </p:childTnLst>
                                </p:cTn>
                              </p:par>
                            </p:childTnLst>
                          </p:cTn>
                        </p:par>
                        <p:par>
                          <p:cTn id="15" fill="hold">
                            <p:stCondLst>
                              <p:cond delay="2900"/>
                            </p:stCondLst>
                            <p:childTnLst>
                              <p:par>
                                <p:cTn id="16" presetID="12" presetClass="entr" presetSubtype="4" fill="hold" grpId="0" nodeType="after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additive="base">
                                        <p:cTn id="18" dur="1400"/>
                                        <p:tgtEl>
                                          <p:spTgt spid="2">
                                            <p:txEl>
                                              <p:pRg st="1" end="1"/>
                                            </p:txEl>
                                          </p:spTgt>
                                        </p:tgtEl>
                                        <p:attrNameLst>
                                          <p:attrName>ppt_y</p:attrName>
                                        </p:attrNameLst>
                                      </p:cBhvr>
                                      <p:tavLst>
                                        <p:tav tm="0">
                                          <p:val>
                                            <p:strVal val="#ppt_y+#ppt_h*1.125000"/>
                                          </p:val>
                                        </p:tav>
                                        <p:tav tm="100000">
                                          <p:val>
                                            <p:strVal val="#ppt_y"/>
                                          </p:val>
                                        </p:tav>
                                      </p:tavLst>
                                    </p:anim>
                                    <p:animEffect transition="in" filter="wipe(up)">
                                      <p:cBhvr>
                                        <p:cTn id="19" dur="1400"/>
                                        <p:tgtEl>
                                          <p:spTgt spid="2">
                                            <p:txEl>
                                              <p:pRg st="1" end="1"/>
                                            </p:txEl>
                                          </p:spTgt>
                                        </p:tgtEl>
                                      </p:cBhvr>
                                    </p:animEffect>
                                  </p:childTnLst>
                                </p:cTn>
                              </p:par>
                            </p:childTnLst>
                          </p:cTn>
                        </p:par>
                        <p:par>
                          <p:cTn id="20" fill="hold">
                            <p:stCondLst>
                              <p:cond delay="4300"/>
                            </p:stCondLst>
                            <p:childTnLst>
                              <p:par>
                                <p:cTn id="21" presetID="12" presetClass="entr" presetSubtype="4" fill="hold" grpId="0" nodeType="after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1400"/>
                                        <p:tgtEl>
                                          <p:spTgt spid="2">
                                            <p:txEl>
                                              <p:pRg st="3" end="3"/>
                                            </p:txEl>
                                          </p:spTgt>
                                        </p:tgtEl>
                                        <p:attrNameLst>
                                          <p:attrName>ppt_y</p:attrName>
                                        </p:attrNameLst>
                                      </p:cBhvr>
                                      <p:tavLst>
                                        <p:tav tm="0">
                                          <p:val>
                                            <p:strVal val="#ppt_y+#ppt_h*1.125000"/>
                                          </p:val>
                                        </p:tav>
                                        <p:tav tm="100000">
                                          <p:val>
                                            <p:strVal val="#ppt_y"/>
                                          </p:val>
                                        </p:tav>
                                      </p:tavLst>
                                    </p:anim>
                                    <p:animEffect transition="in" filter="wipe(up)">
                                      <p:cBhvr>
                                        <p:cTn id="24" dur="14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613317" y="819048"/>
            <a:ext cx="7939668" cy="5678477"/>
          </a:xfrm>
          <a:prstGeom prst="rect">
            <a:avLst/>
          </a:prstGeom>
        </p:spPr>
        <p:txBody>
          <a:bodyPr wrap="square">
            <a:spAutoFit/>
          </a:bodyPr>
          <a:lstStyle/>
          <a:p>
            <a:r>
              <a:rPr lang="en-US" sz="2800" b="1" dirty="0" smtClean="0">
                <a:solidFill>
                  <a:srgbClr val="FF6600"/>
                </a:solidFill>
                <a:latin typeface="+mj-lt"/>
              </a:rPr>
              <a:t>The Church’s Eternal Home Is New Jerusalem </a:t>
            </a:r>
            <a:endParaRPr lang="en-US" sz="2800" dirty="0" smtClean="0">
              <a:solidFill>
                <a:srgbClr val="FF6600"/>
              </a:solidFill>
              <a:latin typeface="+mj-lt"/>
            </a:endParaRPr>
          </a:p>
          <a:p>
            <a:endParaRPr lang="en-US" sz="2800" dirty="0" smtClean="0"/>
          </a:p>
          <a:p>
            <a:r>
              <a:rPr lang="en-US" sz="2400" u="sng" dirty="0" smtClean="0"/>
              <a:t>Scriptural </a:t>
            </a:r>
            <a:r>
              <a:rPr lang="en-US" sz="2400" u="sng" dirty="0" err="1" smtClean="0"/>
              <a:t>Refereces</a:t>
            </a:r>
            <a:r>
              <a:rPr lang="en-US" sz="2400" u="sng" dirty="0" smtClean="0"/>
              <a:t> :</a:t>
            </a:r>
            <a:endParaRPr lang="en-US" sz="2400" u="sng" dirty="0"/>
          </a:p>
          <a:p>
            <a:pPr algn="ctr"/>
            <a:endParaRPr lang="en-US" sz="1100" i="1" dirty="0" smtClean="0"/>
          </a:p>
          <a:p>
            <a:pPr algn="ctr"/>
            <a:r>
              <a:rPr lang="en-US" sz="2400" i="1" dirty="0"/>
              <a:t>“And I John saw the holy city, the new Jerusalem, coming down from God out of heaven, prepared as a bride adorned for her </a:t>
            </a:r>
            <a:r>
              <a:rPr lang="en-US" sz="2400" i="1" dirty="0" smtClean="0"/>
              <a:t>husband.” </a:t>
            </a:r>
          </a:p>
          <a:p>
            <a:pPr algn="ctr"/>
            <a:r>
              <a:rPr lang="en-US" sz="2000" dirty="0" smtClean="0"/>
              <a:t>(</a:t>
            </a:r>
            <a:r>
              <a:rPr lang="en-US" sz="2000" dirty="0"/>
              <a:t>Revelation 21:2</a:t>
            </a:r>
            <a:r>
              <a:rPr lang="en-US" sz="2000" dirty="0" smtClean="0"/>
              <a:t>)</a:t>
            </a:r>
          </a:p>
          <a:p>
            <a:pPr algn="ctr"/>
            <a:endParaRPr lang="en-US" sz="2000" dirty="0"/>
          </a:p>
          <a:p>
            <a:pPr algn="ctr"/>
            <a:r>
              <a:rPr lang="en-US" sz="2400" i="1" dirty="0"/>
              <a:t>“I go to prepare a place for you. And if I go and prepare a place for you, I will come again, and receive you unto myself; that where I am, </a:t>
            </a:r>
            <a:r>
              <a:rPr lang="en-US" sz="2400" i="1" dirty="0" smtClean="0"/>
              <a:t>there </a:t>
            </a:r>
            <a:r>
              <a:rPr lang="en-US" sz="2400" i="1" dirty="0"/>
              <a:t>ye may be </a:t>
            </a:r>
            <a:r>
              <a:rPr lang="en-US" sz="2400" i="1" dirty="0" smtClean="0"/>
              <a:t>also.” </a:t>
            </a:r>
          </a:p>
          <a:p>
            <a:pPr algn="ctr"/>
            <a:r>
              <a:rPr lang="en-US" sz="2000" dirty="0" smtClean="0"/>
              <a:t>(</a:t>
            </a:r>
            <a:r>
              <a:rPr lang="en-US" sz="2000" dirty="0"/>
              <a:t>John 14:2-3</a:t>
            </a:r>
            <a:r>
              <a:rPr lang="en-US" sz="2000" dirty="0" smtClean="0"/>
              <a:t>)</a:t>
            </a:r>
            <a:endParaRPr lang="en-US" sz="2000" dirty="0"/>
          </a:p>
          <a:p>
            <a:pPr algn="ctr"/>
            <a:endParaRPr lang="en-US" sz="2000" dirty="0"/>
          </a:p>
          <a:p>
            <a:endParaRPr lang="en-US" sz="2400" dirty="0"/>
          </a:p>
        </p:txBody>
      </p:sp>
      <p:sp>
        <p:nvSpPr>
          <p:cNvPr id="8" name="Rectangle 7"/>
          <p:cNvSpPr/>
          <p:nvPr/>
        </p:nvSpPr>
        <p:spPr>
          <a:xfrm>
            <a:off x="4682836" y="32617"/>
            <a:ext cx="3477491" cy="430887"/>
          </a:xfrm>
          <a:prstGeom prst="rect">
            <a:avLst/>
          </a:prstGeom>
        </p:spPr>
        <p:txBody>
          <a:bodyPr wrap="square">
            <a:spAutoFit/>
          </a:bodyPr>
          <a:lstStyle/>
          <a:p>
            <a:pPr algn="ctr"/>
            <a:r>
              <a:rPr lang="en-US" sz="2200" b="1" dirty="0" smtClean="0">
                <a:solidFill>
                  <a:srgbClr val="92D050"/>
                </a:solidFill>
              </a:rPr>
              <a:t>The New Jerusalem</a:t>
            </a:r>
            <a:endParaRPr lang="en-US" sz="2200" dirty="0">
              <a:solidFill>
                <a:srgbClr val="92D050"/>
              </a:solidFill>
            </a:endParaRPr>
          </a:p>
        </p:txBody>
      </p:sp>
    </p:spTree>
    <p:extLst>
      <p:ext uri="{BB962C8B-B14F-4D97-AF65-F5344CB8AC3E}">
        <p14:creationId xmlns:p14="http://schemas.microsoft.com/office/powerpoint/2010/main" val="37648298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5" presetClass="entr" presetSubtype="0" fill="hold" grpId="0"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15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14" dur="15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15" dur="1500"/>
                                        <p:tgtEl>
                                          <p:spTgt spid="2">
                                            <p:txEl>
                                              <p:pRg st="0" end="0"/>
                                            </p:txEl>
                                          </p:spTgt>
                                        </p:tgtEl>
                                      </p:cBhvr>
                                    </p:animEffect>
                                  </p:childTnLst>
                                </p:cTn>
                              </p:par>
                            </p:childTnLst>
                          </p:cTn>
                        </p:par>
                        <p:par>
                          <p:cTn id="16" fill="hold">
                            <p:stCondLst>
                              <p:cond delay="3000"/>
                            </p:stCondLst>
                            <p:childTnLst>
                              <p:par>
                                <p:cTn id="17" presetID="25" presetClass="entr" presetSubtype="0" fill="hold" grpId="0"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750" decel="50000" fill="hold">
                                          <p:stCondLst>
                                            <p:cond delay="0"/>
                                          </p:stCondLst>
                                        </p:cTn>
                                        <p:tgtEl>
                                          <p:spTgt spid="2">
                                            <p:txEl>
                                              <p:pRg st="2" end="2"/>
                                            </p:txEl>
                                          </p:spTgt>
                                        </p:tgtEl>
                                        <p:attrNameLst>
                                          <p:attrName>style.rotation</p:attrName>
                                        </p:attrNameLst>
                                      </p:cBhvr>
                                      <p:tavLst>
                                        <p:tav tm="0">
                                          <p:val>
                                            <p:fltVal val="-90"/>
                                          </p:val>
                                        </p:tav>
                                        <p:tav tm="100000">
                                          <p:val>
                                            <p:fltVal val="0"/>
                                          </p:val>
                                        </p:tav>
                                      </p:tavLst>
                                    </p:anim>
                                    <p:anim calcmode="lin" valueType="num">
                                      <p:cBhvr>
                                        <p:cTn id="20" dur="750" decel="50000" fill="hold">
                                          <p:stCondLst>
                                            <p:cond delay="0"/>
                                          </p:stCondLst>
                                        </p:cTn>
                                        <p:tgtEl>
                                          <p:spTgt spid="2">
                                            <p:txEl>
                                              <p:pRg st="2" end="2"/>
                                            </p:txEl>
                                          </p:spTgt>
                                        </p:tgtEl>
                                        <p:attrNameLst>
                                          <p:attrName>ppt_w</p:attrName>
                                        </p:attrNameLst>
                                      </p:cBhvr>
                                      <p:tavLst>
                                        <p:tav tm="0">
                                          <p:val>
                                            <p:strVal val="#ppt_w"/>
                                          </p:val>
                                        </p:tav>
                                        <p:tav tm="100000">
                                          <p:val>
                                            <p:strVal val="#ppt_w*.05"/>
                                          </p:val>
                                        </p:tav>
                                      </p:tavLst>
                                    </p:anim>
                                    <p:anim calcmode="lin" valueType="num">
                                      <p:cBhvr>
                                        <p:cTn id="21" dur="750" accel="50000" fill="hold">
                                          <p:stCondLst>
                                            <p:cond delay="750"/>
                                          </p:stCondLst>
                                        </p:cTn>
                                        <p:tgtEl>
                                          <p:spTgt spid="2">
                                            <p:txEl>
                                              <p:pRg st="2" end="2"/>
                                            </p:txEl>
                                          </p:spTgt>
                                        </p:tgtEl>
                                        <p:attrNameLst>
                                          <p:attrName>ppt_w</p:attrName>
                                        </p:attrNameLst>
                                      </p:cBhvr>
                                      <p:tavLst>
                                        <p:tav tm="0">
                                          <p:val>
                                            <p:strVal val="#ppt_w*.05"/>
                                          </p:val>
                                        </p:tav>
                                        <p:tav tm="100000">
                                          <p:val>
                                            <p:strVal val="#ppt_w"/>
                                          </p:val>
                                        </p:tav>
                                      </p:tavLst>
                                    </p:anim>
                                    <p:anim calcmode="lin" valueType="num">
                                      <p:cBhvr>
                                        <p:cTn id="22" dur="15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23" dur="750" decel="50000" fill="hold">
                                          <p:stCondLst>
                                            <p:cond delay="0"/>
                                          </p:stCondLst>
                                        </p:cTn>
                                        <p:tgtEl>
                                          <p:spTgt spid="2">
                                            <p:txEl>
                                              <p:pRg st="2" end="2"/>
                                            </p:txEl>
                                          </p:spTgt>
                                        </p:tgtEl>
                                        <p:attrNameLst>
                                          <p:attrName>ppt_x</p:attrName>
                                        </p:attrNameLst>
                                      </p:cBhvr>
                                      <p:tavLst>
                                        <p:tav tm="0">
                                          <p:val>
                                            <p:strVal val="#ppt_x+.4"/>
                                          </p:val>
                                        </p:tav>
                                        <p:tav tm="100000">
                                          <p:val>
                                            <p:strVal val="#ppt_x"/>
                                          </p:val>
                                        </p:tav>
                                      </p:tavLst>
                                    </p:anim>
                                    <p:anim calcmode="lin" valueType="num">
                                      <p:cBhvr>
                                        <p:cTn id="24" dur="750" decel="50000" fill="hold">
                                          <p:stCondLst>
                                            <p:cond delay="0"/>
                                          </p:stCondLst>
                                        </p:cTn>
                                        <p:tgtEl>
                                          <p:spTgt spid="2">
                                            <p:txEl>
                                              <p:pRg st="2" end="2"/>
                                            </p:txEl>
                                          </p:spTgt>
                                        </p:tgtEl>
                                        <p:attrNameLst>
                                          <p:attrName>ppt_y</p:attrName>
                                        </p:attrNameLst>
                                      </p:cBhvr>
                                      <p:tavLst>
                                        <p:tav tm="0">
                                          <p:val>
                                            <p:strVal val="#ppt_y-.2"/>
                                          </p:val>
                                        </p:tav>
                                        <p:tav tm="100000">
                                          <p:val>
                                            <p:strVal val="#ppt_y+.1"/>
                                          </p:val>
                                        </p:tav>
                                      </p:tavLst>
                                    </p:anim>
                                    <p:anim calcmode="lin" valueType="num">
                                      <p:cBhvr>
                                        <p:cTn id="25" dur="750" accel="50000" fill="hold">
                                          <p:stCondLst>
                                            <p:cond delay="750"/>
                                          </p:stCondLst>
                                        </p:cTn>
                                        <p:tgtEl>
                                          <p:spTgt spid="2">
                                            <p:txEl>
                                              <p:pRg st="2" end="2"/>
                                            </p:txEl>
                                          </p:spTgt>
                                        </p:tgtEl>
                                        <p:attrNameLst>
                                          <p:attrName>ppt_y</p:attrName>
                                        </p:attrNameLst>
                                      </p:cBhvr>
                                      <p:tavLst>
                                        <p:tav tm="0">
                                          <p:val>
                                            <p:strVal val="#ppt_y+.1"/>
                                          </p:val>
                                        </p:tav>
                                        <p:tav tm="100000">
                                          <p:val>
                                            <p:strVal val="#ppt_y"/>
                                          </p:val>
                                        </p:tav>
                                      </p:tavLst>
                                    </p:anim>
                                    <p:animEffect transition="in" filter="fade">
                                      <p:cBhvr>
                                        <p:cTn id="26" dur="1500" decel="50000">
                                          <p:stCondLst>
                                            <p:cond delay="0"/>
                                          </p:stCondLst>
                                        </p:cTn>
                                        <p:tgtEl>
                                          <p:spTgt spid="2">
                                            <p:txEl>
                                              <p:pRg st="2" end="2"/>
                                            </p:txEl>
                                          </p:spTgt>
                                        </p:tgtEl>
                                      </p:cBhvr>
                                    </p:animEffect>
                                  </p:childTnLst>
                                </p:cTn>
                              </p:par>
                            </p:childTnLst>
                          </p:cTn>
                        </p:par>
                        <p:par>
                          <p:cTn id="27" fill="hold">
                            <p:stCondLst>
                              <p:cond delay="4500"/>
                            </p:stCondLst>
                            <p:childTnLst>
                              <p:par>
                                <p:cTn id="28" presetID="22" presetClass="entr" presetSubtype="8" fill="hold" grpId="0" nodeType="after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wipe(left)">
                                      <p:cBhvr>
                                        <p:cTn id="30" dur="1500"/>
                                        <p:tgtEl>
                                          <p:spTgt spid="2">
                                            <p:txEl>
                                              <p:pRg st="4" end="4"/>
                                            </p:txEl>
                                          </p:spTgt>
                                        </p:tgtEl>
                                      </p:cBhvr>
                                    </p:animEffect>
                                  </p:childTnLst>
                                </p:cTn>
                              </p:par>
                            </p:childTnLst>
                          </p:cTn>
                        </p:par>
                        <p:par>
                          <p:cTn id="31" fill="hold">
                            <p:stCondLst>
                              <p:cond delay="6000"/>
                            </p:stCondLst>
                            <p:childTnLst>
                              <p:par>
                                <p:cTn id="32" presetID="22" presetClass="entr" presetSubtype="1" fill="hold" grpId="0" nodeType="after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Effect transition="in" filter="wipe(up)">
                                      <p:cBhvr>
                                        <p:cTn id="34" dur="1500"/>
                                        <p:tgtEl>
                                          <p:spTgt spid="2">
                                            <p:txEl>
                                              <p:pRg st="5" end="5"/>
                                            </p:txEl>
                                          </p:spTgt>
                                        </p:tgtEl>
                                      </p:cBhvr>
                                    </p:animEffect>
                                  </p:childTnLst>
                                </p:cTn>
                              </p:par>
                            </p:childTnLst>
                          </p:cTn>
                        </p:par>
                        <p:par>
                          <p:cTn id="35" fill="hold">
                            <p:stCondLst>
                              <p:cond delay="7500"/>
                            </p:stCondLst>
                            <p:childTnLst>
                              <p:par>
                                <p:cTn id="36" presetID="22" presetClass="entr" presetSubtype="8" fill="hold" grpId="0" nodeType="afterEffect">
                                  <p:stCondLst>
                                    <p:cond delay="0"/>
                                  </p:stCondLst>
                                  <p:childTnLst>
                                    <p:set>
                                      <p:cBhvr>
                                        <p:cTn id="37" dur="1" fill="hold">
                                          <p:stCondLst>
                                            <p:cond delay="0"/>
                                          </p:stCondLst>
                                        </p:cTn>
                                        <p:tgtEl>
                                          <p:spTgt spid="2">
                                            <p:txEl>
                                              <p:pRg st="7" end="7"/>
                                            </p:txEl>
                                          </p:spTgt>
                                        </p:tgtEl>
                                        <p:attrNameLst>
                                          <p:attrName>style.visibility</p:attrName>
                                        </p:attrNameLst>
                                      </p:cBhvr>
                                      <p:to>
                                        <p:strVal val="visible"/>
                                      </p:to>
                                    </p:set>
                                    <p:animEffect transition="in" filter="wipe(left)">
                                      <p:cBhvr>
                                        <p:cTn id="38" dur="1500"/>
                                        <p:tgtEl>
                                          <p:spTgt spid="2">
                                            <p:txEl>
                                              <p:pRg st="7" end="7"/>
                                            </p:txEl>
                                          </p:spTgt>
                                        </p:tgtEl>
                                      </p:cBhvr>
                                    </p:animEffect>
                                  </p:childTnLst>
                                </p:cTn>
                              </p:par>
                            </p:childTnLst>
                          </p:cTn>
                        </p:par>
                        <p:par>
                          <p:cTn id="39" fill="hold">
                            <p:stCondLst>
                              <p:cond delay="9000"/>
                            </p:stCondLst>
                            <p:childTnLst>
                              <p:par>
                                <p:cTn id="40" presetID="22" presetClass="entr" presetSubtype="1" fill="hold" grpId="0" nodeType="after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wipe(up)">
                                      <p:cBhvr>
                                        <p:cTn id="42" dur="1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58610" y="418010"/>
            <a:ext cx="3223808" cy="1292662"/>
          </a:xfrm>
          <a:prstGeom prst="rect">
            <a:avLst/>
          </a:prstGeom>
        </p:spPr>
        <p:txBody>
          <a:bodyPr wrap="square">
            <a:spAutoFit/>
          </a:bodyPr>
          <a:lstStyle/>
          <a:p>
            <a:pPr algn="ctr"/>
            <a:r>
              <a:rPr lang="en-US" sz="2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Jesus is preparing an eternal home for the church. </a:t>
            </a:r>
            <a:endParaRPr lang="en-US" sz="2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Black"/>
              <a:cs typeface="Arial Black"/>
            </a:endParaRPr>
          </a:p>
        </p:txBody>
      </p:sp>
      <p:sp>
        <p:nvSpPr>
          <p:cNvPr id="3" name="TextBox 2"/>
          <p:cNvSpPr txBox="1"/>
          <p:nvPr/>
        </p:nvSpPr>
        <p:spPr>
          <a:xfrm>
            <a:off x="4614808" y="2536631"/>
            <a:ext cx="3519054" cy="3477875"/>
          </a:xfrm>
          <a:prstGeom prst="rect">
            <a:avLst/>
          </a:prstGeom>
          <a:noFill/>
        </p:spPr>
        <p:txBody>
          <a:bodyPr wrap="square" rtlCol="0">
            <a:spAutoFit/>
          </a:bodyPr>
          <a:lstStyle/>
          <a:p>
            <a:pPr algn="just"/>
            <a:r>
              <a:rPr lang="en-US" sz="2200" b="1" dirty="0">
                <a:solidFill>
                  <a:srgbClr val="FF6600"/>
                </a:solidFill>
              </a:rPr>
              <a:t>A description of this eternal home is given in the twenty-first chapter of </a:t>
            </a:r>
            <a:r>
              <a:rPr lang="en-US" sz="2200" b="1" dirty="0" smtClean="0">
                <a:solidFill>
                  <a:srgbClr val="FF6600"/>
                </a:solidFill>
              </a:rPr>
              <a:t>Revelation</a:t>
            </a:r>
            <a:r>
              <a:rPr lang="en-US" sz="2200" b="1" dirty="0">
                <a:solidFill>
                  <a:srgbClr val="FF6600"/>
                </a:solidFill>
              </a:rPr>
              <a:t>. It is called the New Jerusalem, a city four square. The glory and beauty of this city exceed anything that has been seen in this world. </a:t>
            </a:r>
          </a:p>
        </p:txBody>
      </p:sp>
      <p:sp>
        <p:nvSpPr>
          <p:cNvPr id="4" name="TextBox 3"/>
          <p:cNvSpPr txBox="1"/>
          <p:nvPr/>
        </p:nvSpPr>
        <p:spPr>
          <a:xfrm>
            <a:off x="89615" y="261825"/>
            <a:ext cx="4364183" cy="3139321"/>
          </a:xfrm>
          <a:prstGeom prst="rect">
            <a:avLst/>
          </a:prstGeom>
          <a:noFill/>
        </p:spPr>
        <p:txBody>
          <a:bodyPr wrap="square" rtlCol="0">
            <a:spAutoFit/>
          </a:bodyPr>
          <a:lstStyle/>
          <a:p>
            <a:pPr algn="just"/>
            <a:r>
              <a:rPr lang="en-US" sz="2200" dirty="0"/>
              <a:t>Knowing how much He loves the church, and knowing that He is the mighty Creator who created the </a:t>
            </a:r>
            <a:r>
              <a:rPr lang="en-US" sz="2200" dirty="0" smtClean="0"/>
              <a:t>beauties </a:t>
            </a:r>
            <a:r>
              <a:rPr lang="en-US" sz="2200" dirty="0"/>
              <a:t>of this universe, one can begin to understand in a small way the beautiful home Jesus is preparing for His beloved. </a:t>
            </a:r>
          </a:p>
          <a:p>
            <a:pPr algn="ctr"/>
            <a:endParaRPr lang="en-US" sz="2200" dirty="0"/>
          </a:p>
        </p:txBody>
      </p:sp>
      <p:sp>
        <p:nvSpPr>
          <p:cNvPr id="8"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9"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pic>
        <p:nvPicPr>
          <p:cNvPr id="6" name="Picture 5"/>
          <p:cNvPicPr>
            <a:picLocks noChangeAspect="1"/>
          </p:cNvPicPr>
          <p:nvPr/>
        </p:nvPicPr>
        <p:blipFill>
          <a:blip r:embed="rId2"/>
          <a:stretch>
            <a:fillRect/>
          </a:stretch>
        </p:blipFill>
        <p:spPr>
          <a:xfrm>
            <a:off x="159404" y="3184746"/>
            <a:ext cx="4254077" cy="3021140"/>
          </a:xfrm>
          <a:prstGeom prst="rect">
            <a:avLst/>
          </a:prstGeom>
        </p:spPr>
      </p:pic>
    </p:spTree>
    <p:extLst>
      <p:ext uri="{BB962C8B-B14F-4D97-AF65-F5344CB8AC3E}">
        <p14:creationId xmlns:p14="http://schemas.microsoft.com/office/powerpoint/2010/main" val="36691517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50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1200"/>
                                        <p:tgtEl>
                                          <p:spTgt spid="3">
                                            <p:txEl>
                                              <p:pRg st="0" end="0"/>
                                            </p:txEl>
                                          </p:spTgt>
                                        </p:tgtEl>
                                      </p:cBhvr>
                                    </p:animEffect>
                                  </p:childTnLst>
                                </p:cTn>
                              </p:par>
                            </p:childTnLst>
                          </p:cTn>
                        </p:par>
                        <p:par>
                          <p:cTn id="14" fill="hold">
                            <p:stCondLst>
                              <p:cond delay="3200"/>
                            </p:stCondLst>
                            <p:childTnLst>
                              <p:par>
                                <p:cTn id="15" presetID="47" presetClass="entr" presetSubtype="0" fill="hold" grpId="0" nodeType="after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4700"/>
                            </p:stCondLst>
                            <p:childTnLst>
                              <p:par>
                                <p:cTn id="21" presetID="6"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ircle(in)">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503942" y="960140"/>
            <a:ext cx="8129675" cy="4785925"/>
          </a:xfrm>
          <a:prstGeom prst="rect">
            <a:avLst/>
          </a:prstGeom>
        </p:spPr>
        <p:txBody>
          <a:bodyPr wrap="square">
            <a:spAutoFit/>
          </a:bodyPr>
          <a:lstStyle/>
          <a:p>
            <a:r>
              <a:rPr lang="en-US" sz="2700" b="1" dirty="0" smtClean="0">
                <a:solidFill>
                  <a:srgbClr val="FF6600"/>
                </a:solidFill>
                <a:latin typeface="+mj-lt"/>
              </a:rPr>
              <a:t>The Church will Reign with Jesus in His Kingdom</a:t>
            </a:r>
            <a:endParaRPr lang="en-US" sz="2700" dirty="0" smtClean="0">
              <a:solidFill>
                <a:srgbClr val="FF6600"/>
              </a:solidFill>
              <a:latin typeface="+mj-lt"/>
            </a:endParaRPr>
          </a:p>
          <a:p>
            <a:endParaRPr lang="en-US" sz="2800" dirty="0" smtClean="0"/>
          </a:p>
          <a:p>
            <a:r>
              <a:rPr lang="en-US" sz="2400" u="sng" dirty="0" smtClean="0"/>
              <a:t>Scriptural </a:t>
            </a:r>
            <a:r>
              <a:rPr lang="en-US" sz="2400" u="sng" dirty="0" err="1" smtClean="0"/>
              <a:t>Refereces</a:t>
            </a:r>
            <a:r>
              <a:rPr lang="en-US" sz="2400" u="sng" dirty="0" smtClean="0"/>
              <a:t> :</a:t>
            </a:r>
            <a:endParaRPr lang="en-US" sz="2400" u="sng" dirty="0"/>
          </a:p>
          <a:p>
            <a:pPr algn="ctr"/>
            <a:endParaRPr lang="en-US" sz="1100" i="1" dirty="0" smtClean="0"/>
          </a:p>
          <a:p>
            <a:pPr algn="ctr"/>
            <a:endParaRPr lang="en-US" sz="1100" i="1" dirty="0" smtClean="0"/>
          </a:p>
          <a:p>
            <a:pPr algn="ctr"/>
            <a:r>
              <a:rPr lang="en-US" sz="2400" i="1" dirty="0"/>
              <a:t>“But they shall be priests of God and of Christ, and shall reign with him a thousand </a:t>
            </a:r>
            <a:r>
              <a:rPr lang="en-US" sz="2400" i="1" dirty="0" smtClean="0"/>
              <a:t>years.” </a:t>
            </a:r>
          </a:p>
          <a:p>
            <a:pPr algn="ctr"/>
            <a:r>
              <a:rPr lang="en-US" sz="2000" dirty="0" smtClean="0"/>
              <a:t>(</a:t>
            </a:r>
            <a:r>
              <a:rPr lang="en-US" sz="2000" dirty="0"/>
              <a:t>Revelation 20:6</a:t>
            </a:r>
            <a:r>
              <a:rPr lang="en-US" sz="2000" dirty="0" smtClean="0"/>
              <a:t>)</a:t>
            </a:r>
          </a:p>
          <a:p>
            <a:pPr algn="ctr"/>
            <a:endParaRPr lang="en-US" sz="2400" dirty="0" smtClean="0"/>
          </a:p>
          <a:p>
            <a:pPr algn="ctr"/>
            <a:endParaRPr lang="en-US" sz="2400" dirty="0"/>
          </a:p>
          <a:p>
            <a:pPr algn="ctr"/>
            <a:r>
              <a:rPr lang="en-US" sz="2400" i="1" dirty="0"/>
              <a:t>“And they shall reign for ever and </a:t>
            </a:r>
            <a:r>
              <a:rPr lang="en-US" sz="2400" i="1" dirty="0" smtClean="0"/>
              <a:t>ever.”</a:t>
            </a:r>
          </a:p>
          <a:p>
            <a:pPr algn="ctr"/>
            <a:r>
              <a:rPr lang="en-US" sz="2000" dirty="0" smtClean="0"/>
              <a:t>(</a:t>
            </a:r>
            <a:r>
              <a:rPr lang="en-US" sz="2000" dirty="0"/>
              <a:t>Revelation 22:5</a:t>
            </a:r>
            <a:r>
              <a:rPr lang="en-US" sz="2000" dirty="0" smtClean="0"/>
              <a:t>)</a:t>
            </a:r>
            <a:endParaRPr lang="en-US" sz="2000" dirty="0"/>
          </a:p>
          <a:p>
            <a:pPr algn="ctr"/>
            <a:endParaRPr lang="en-US" sz="2000" dirty="0"/>
          </a:p>
          <a:p>
            <a:endParaRPr lang="en-US" sz="2400" dirty="0"/>
          </a:p>
        </p:txBody>
      </p:sp>
      <p:sp>
        <p:nvSpPr>
          <p:cNvPr id="8" name="Rectangle 7"/>
          <p:cNvSpPr/>
          <p:nvPr/>
        </p:nvSpPr>
        <p:spPr>
          <a:xfrm>
            <a:off x="4682836" y="32617"/>
            <a:ext cx="3477491" cy="430887"/>
          </a:xfrm>
          <a:prstGeom prst="rect">
            <a:avLst/>
          </a:prstGeom>
        </p:spPr>
        <p:txBody>
          <a:bodyPr wrap="square">
            <a:spAutoFit/>
          </a:bodyPr>
          <a:lstStyle/>
          <a:p>
            <a:pPr algn="ctr"/>
            <a:r>
              <a:rPr lang="en-US" sz="2200" b="1" dirty="0" smtClean="0">
                <a:solidFill>
                  <a:srgbClr val="92D050"/>
                </a:solidFill>
              </a:rPr>
              <a:t>To Reign with Jesus</a:t>
            </a:r>
            <a:endParaRPr lang="en-US" sz="2200" dirty="0">
              <a:solidFill>
                <a:srgbClr val="92D050"/>
              </a:solidFill>
            </a:endParaRPr>
          </a:p>
        </p:txBody>
      </p:sp>
    </p:spTree>
    <p:extLst>
      <p:ext uri="{BB962C8B-B14F-4D97-AF65-F5344CB8AC3E}">
        <p14:creationId xmlns:p14="http://schemas.microsoft.com/office/powerpoint/2010/main" val="5683733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5" presetClass="entr" presetSubtype="0" fill="hold" grpId="0"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10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2">
                                            <p:txEl>
                                              <p:pRg st="0" end="0"/>
                                            </p:txEl>
                                          </p:spTgt>
                                        </p:tgtEl>
                                      </p:cBhvr>
                                    </p:animEffect>
                                  </p:childTnLst>
                                </p:cTn>
                              </p:par>
                            </p:childTnLst>
                          </p:cTn>
                        </p:par>
                        <p:par>
                          <p:cTn id="16" fill="hold">
                            <p:stCondLst>
                              <p:cond delay="2500"/>
                            </p:stCondLst>
                            <p:childTnLst>
                              <p:par>
                                <p:cTn id="17" presetID="21" presetClass="entr" presetSubtype="1" fill="hold" grpId="0"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wheel(1)">
                                      <p:cBhvr>
                                        <p:cTn id="19" dur="2000"/>
                                        <p:tgtEl>
                                          <p:spTgt spid="2">
                                            <p:txEl>
                                              <p:pRg st="2" end="2"/>
                                            </p:txEl>
                                          </p:spTgt>
                                        </p:tgtEl>
                                      </p:cBhvr>
                                    </p:animEffect>
                                  </p:childTnLst>
                                </p:cTn>
                              </p:par>
                            </p:childTnLst>
                          </p:cTn>
                        </p:par>
                        <p:par>
                          <p:cTn id="20" fill="hold">
                            <p:stCondLst>
                              <p:cond delay="4500"/>
                            </p:stCondLst>
                            <p:childTnLst>
                              <p:par>
                                <p:cTn id="21" presetID="12" presetClass="entr" presetSubtype="8" fill="hold" grpId="0" nodeType="after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 calcmode="lin" valueType="num">
                                      <p:cBhvr additive="base">
                                        <p:cTn id="23" dur="1300"/>
                                        <p:tgtEl>
                                          <p:spTgt spid="2">
                                            <p:txEl>
                                              <p:pRg st="5" end="5"/>
                                            </p:txEl>
                                          </p:spTgt>
                                        </p:tgtEl>
                                        <p:attrNameLst>
                                          <p:attrName>ppt_x</p:attrName>
                                        </p:attrNameLst>
                                      </p:cBhvr>
                                      <p:tavLst>
                                        <p:tav tm="0">
                                          <p:val>
                                            <p:strVal val="#ppt_x-#ppt_w*1.125000"/>
                                          </p:val>
                                        </p:tav>
                                        <p:tav tm="100000">
                                          <p:val>
                                            <p:strVal val="#ppt_x"/>
                                          </p:val>
                                        </p:tav>
                                      </p:tavLst>
                                    </p:anim>
                                    <p:animEffect transition="in" filter="wipe(right)">
                                      <p:cBhvr>
                                        <p:cTn id="24" dur="1300"/>
                                        <p:tgtEl>
                                          <p:spTgt spid="2">
                                            <p:txEl>
                                              <p:pRg st="5" end="5"/>
                                            </p:txEl>
                                          </p:spTgt>
                                        </p:tgtEl>
                                      </p:cBhvr>
                                    </p:animEffect>
                                  </p:childTnLst>
                                </p:cTn>
                              </p:par>
                            </p:childTnLst>
                          </p:cTn>
                        </p:par>
                        <p:par>
                          <p:cTn id="25" fill="hold">
                            <p:stCondLst>
                              <p:cond delay="5800"/>
                            </p:stCondLst>
                            <p:childTnLst>
                              <p:par>
                                <p:cTn id="26" presetID="12" presetClass="entr" presetSubtype="4" fill="hold" grpId="0" nodeType="after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 calcmode="lin" valueType="num">
                                      <p:cBhvr additive="base">
                                        <p:cTn id="28" dur="1000"/>
                                        <p:tgtEl>
                                          <p:spTgt spid="2">
                                            <p:txEl>
                                              <p:pRg st="6" end="6"/>
                                            </p:txEl>
                                          </p:spTgt>
                                        </p:tgtEl>
                                        <p:attrNameLst>
                                          <p:attrName>ppt_y</p:attrName>
                                        </p:attrNameLst>
                                      </p:cBhvr>
                                      <p:tavLst>
                                        <p:tav tm="0">
                                          <p:val>
                                            <p:strVal val="#ppt_y+#ppt_h*1.125000"/>
                                          </p:val>
                                        </p:tav>
                                        <p:tav tm="100000">
                                          <p:val>
                                            <p:strVal val="#ppt_y"/>
                                          </p:val>
                                        </p:tav>
                                      </p:tavLst>
                                    </p:anim>
                                    <p:animEffect transition="in" filter="wipe(up)">
                                      <p:cBhvr>
                                        <p:cTn id="29" dur="1000"/>
                                        <p:tgtEl>
                                          <p:spTgt spid="2">
                                            <p:txEl>
                                              <p:pRg st="6" end="6"/>
                                            </p:txEl>
                                          </p:spTgt>
                                        </p:tgtEl>
                                      </p:cBhvr>
                                    </p:animEffect>
                                  </p:childTnLst>
                                </p:cTn>
                              </p:par>
                            </p:childTnLst>
                          </p:cTn>
                        </p:par>
                        <p:par>
                          <p:cTn id="30" fill="hold">
                            <p:stCondLst>
                              <p:cond delay="6800"/>
                            </p:stCondLst>
                            <p:childTnLst>
                              <p:par>
                                <p:cTn id="31" presetID="12" presetClass="entr" presetSubtype="8" fill="hold" grpId="0" nodeType="after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 calcmode="lin" valueType="num">
                                      <p:cBhvr additive="base">
                                        <p:cTn id="33" dur="1300"/>
                                        <p:tgtEl>
                                          <p:spTgt spid="2">
                                            <p:txEl>
                                              <p:pRg st="9" end="9"/>
                                            </p:txEl>
                                          </p:spTgt>
                                        </p:tgtEl>
                                        <p:attrNameLst>
                                          <p:attrName>ppt_x</p:attrName>
                                        </p:attrNameLst>
                                      </p:cBhvr>
                                      <p:tavLst>
                                        <p:tav tm="0">
                                          <p:val>
                                            <p:strVal val="#ppt_x-#ppt_w*1.125000"/>
                                          </p:val>
                                        </p:tav>
                                        <p:tav tm="100000">
                                          <p:val>
                                            <p:strVal val="#ppt_x"/>
                                          </p:val>
                                        </p:tav>
                                      </p:tavLst>
                                    </p:anim>
                                    <p:animEffect transition="in" filter="wipe(right)">
                                      <p:cBhvr>
                                        <p:cTn id="34" dur="1300"/>
                                        <p:tgtEl>
                                          <p:spTgt spid="2">
                                            <p:txEl>
                                              <p:pRg st="9" end="9"/>
                                            </p:txEl>
                                          </p:spTgt>
                                        </p:tgtEl>
                                      </p:cBhvr>
                                    </p:animEffect>
                                  </p:childTnLst>
                                </p:cTn>
                              </p:par>
                            </p:childTnLst>
                          </p:cTn>
                        </p:par>
                        <p:par>
                          <p:cTn id="35" fill="hold">
                            <p:stCondLst>
                              <p:cond delay="8100"/>
                            </p:stCondLst>
                            <p:childTnLst>
                              <p:par>
                                <p:cTn id="36" presetID="12" presetClass="entr" presetSubtype="4" fill="hold" grpId="0" nodeType="afterEffect">
                                  <p:stCondLst>
                                    <p:cond delay="0"/>
                                  </p:stCondLst>
                                  <p:childTnLst>
                                    <p:set>
                                      <p:cBhvr>
                                        <p:cTn id="37" dur="1" fill="hold">
                                          <p:stCondLst>
                                            <p:cond delay="0"/>
                                          </p:stCondLst>
                                        </p:cTn>
                                        <p:tgtEl>
                                          <p:spTgt spid="2">
                                            <p:txEl>
                                              <p:pRg st="10" end="10"/>
                                            </p:txEl>
                                          </p:spTgt>
                                        </p:tgtEl>
                                        <p:attrNameLst>
                                          <p:attrName>style.visibility</p:attrName>
                                        </p:attrNameLst>
                                      </p:cBhvr>
                                      <p:to>
                                        <p:strVal val="visible"/>
                                      </p:to>
                                    </p:set>
                                    <p:anim calcmode="lin" valueType="num">
                                      <p:cBhvr additive="base">
                                        <p:cTn id="38" dur="1000"/>
                                        <p:tgtEl>
                                          <p:spTgt spid="2">
                                            <p:txEl>
                                              <p:pRg st="10" end="10"/>
                                            </p:txEl>
                                          </p:spTgt>
                                        </p:tgtEl>
                                        <p:attrNameLst>
                                          <p:attrName>ppt_y</p:attrName>
                                        </p:attrNameLst>
                                      </p:cBhvr>
                                      <p:tavLst>
                                        <p:tav tm="0">
                                          <p:val>
                                            <p:strVal val="#ppt_y+#ppt_h*1.125000"/>
                                          </p:val>
                                        </p:tav>
                                        <p:tav tm="100000">
                                          <p:val>
                                            <p:strVal val="#ppt_y"/>
                                          </p:val>
                                        </p:tav>
                                      </p:tavLst>
                                    </p:anim>
                                    <p:animEffect transition="in" filter="wipe(up)">
                                      <p:cBhvr>
                                        <p:cTn id="39" dur="1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98719" y="27883"/>
            <a:ext cx="3425437" cy="523220"/>
          </a:xfrm>
          <a:prstGeom prst="rect">
            <a:avLst/>
          </a:prstGeom>
        </p:spPr>
        <p:txBody>
          <a:bodyPr wrap="square">
            <a:spAutoFit/>
          </a:bodyPr>
          <a:lstStyle/>
          <a:p>
            <a:pPr algn="ctr"/>
            <a:r>
              <a:rPr lang="en-US" sz="2800" b="1" dirty="0" smtClean="0">
                <a:solidFill>
                  <a:srgbClr val="92D050"/>
                </a:solidFill>
              </a:rPr>
              <a:t>Hallelujah!</a:t>
            </a:r>
            <a:endParaRPr lang="en-US" sz="2800" dirty="0">
              <a:solidFill>
                <a:srgbClr val="92D050"/>
              </a:solidFill>
            </a:endParaRPr>
          </a:p>
        </p:txBody>
      </p:sp>
      <p:sp>
        <p:nvSpPr>
          <p:cNvPr id="3" name="Rectangle 2"/>
          <p:cNvSpPr/>
          <p:nvPr/>
        </p:nvSpPr>
        <p:spPr>
          <a:xfrm>
            <a:off x="1025577" y="655944"/>
            <a:ext cx="3310896" cy="2862322"/>
          </a:xfrm>
          <a:prstGeom prst="rect">
            <a:avLst/>
          </a:prstGeom>
        </p:spPr>
        <p:txBody>
          <a:bodyPr wrap="square">
            <a:spAutoFit/>
          </a:bodyPr>
          <a:lstStyle/>
          <a:p>
            <a:pPr algn="just"/>
            <a:r>
              <a:rPr lang="en-US" sz="2000" dirty="0"/>
              <a:t>The Bible speaks of the saints ruling, judging, and reigning. Certainly the church will take a very active part in Christ’s kingdom. In the scriptural references given here, the church is spoken of as reigning with Christ. </a:t>
            </a:r>
          </a:p>
        </p:txBody>
      </p:sp>
      <p:sp>
        <p:nvSpPr>
          <p:cNvPr id="4" name="Rectangle 3"/>
          <p:cNvSpPr/>
          <p:nvPr/>
        </p:nvSpPr>
        <p:spPr>
          <a:xfrm>
            <a:off x="4698719" y="1011320"/>
            <a:ext cx="3420043" cy="2123658"/>
          </a:xfrm>
          <a:prstGeom prst="rect">
            <a:avLst/>
          </a:prstGeom>
        </p:spPr>
        <p:txBody>
          <a:bodyPr wrap="square">
            <a:spAutoFit/>
          </a:bodyPr>
          <a:lstStyle/>
          <a:p>
            <a:pPr algn="ctr"/>
            <a:r>
              <a:rPr lang="en-US" sz="2200" dirty="0"/>
              <a:t>However, her place of power and glory will not end with the close of the Millennium, but throughout all eternity she shall reign. </a:t>
            </a:r>
          </a:p>
        </p:txBody>
      </p:sp>
      <p:sp>
        <p:nvSpPr>
          <p:cNvPr id="8" name="TextBox 7"/>
          <p:cNvSpPr txBox="1"/>
          <p:nvPr/>
        </p:nvSpPr>
        <p:spPr>
          <a:xfrm>
            <a:off x="983675" y="3559450"/>
            <a:ext cx="7204362" cy="461665"/>
          </a:xfrm>
          <a:prstGeom prst="rect">
            <a:avLst/>
          </a:prstGeom>
          <a:solidFill>
            <a:schemeClr val="bg2">
              <a:lumMod val="60000"/>
              <a:lumOff val="40000"/>
            </a:schemeClr>
          </a:solidFill>
        </p:spPr>
        <p:txBody>
          <a:bodyPr wrap="square" rtlCol="0">
            <a:spAutoFit/>
          </a:bodyPr>
          <a:lstStyle/>
          <a:p>
            <a:pPr algn="ctr"/>
            <a:r>
              <a:rPr lang="en-US" sz="2400" dirty="0"/>
              <a:t>What a glorious future is in store for the church! </a:t>
            </a:r>
          </a:p>
        </p:txBody>
      </p:sp>
      <p:sp>
        <p:nvSpPr>
          <p:cNvPr id="13" name="TextBox 12"/>
          <p:cNvSpPr txBox="1"/>
          <p:nvPr/>
        </p:nvSpPr>
        <p:spPr>
          <a:xfrm>
            <a:off x="914399" y="4450471"/>
            <a:ext cx="3519055" cy="1446550"/>
          </a:xfrm>
          <a:prstGeom prst="rect">
            <a:avLst/>
          </a:prstGeom>
          <a:noFill/>
        </p:spPr>
        <p:txBody>
          <a:bodyPr wrap="square" rtlCol="0">
            <a:spAutoFit/>
          </a:bodyPr>
          <a:lstStyle/>
          <a:p>
            <a:pPr algn="ctr"/>
            <a:r>
              <a:rPr lang="en-US" sz="2200" dirty="0">
                <a:latin typeface="Arial Black"/>
                <a:cs typeface="Arial Black"/>
              </a:rPr>
              <a:t>A</a:t>
            </a:r>
            <a:r>
              <a:rPr lang="en-US" sz="2200" dirty="0" smtClean="0">
                <a:latin typeface="Arial Black"/>
                <a:cs typeface="Arial Black"/>
              </a:rPr>
              <a:t>s </a:t>
            </a:r>
            <a:r>
              <a:rPr lang="en-US" sz="2200" dirty="0">
                <a:latin typeface="Arial Black"/>
                <a:cs typeface="Arial Black"/>
              </a:rPr>
              <a:t>the bride of Christ, </a:t>
            </a:r>
            <a:r>
              <a:rPr lang="en-US" sz="2200" dirty="0" smtClean="0">
                <a:latin typeface="Arial Black"/>
                <a:cs typeface="Arial Black"/>
              </a:rPr>
              <a:t>the CHURCH shall </a:t>
            </a:r>
            <a:r>
              <a:rPr lang="en-US" sz="2200" dirty="0">
                <a:latin typeface="Arial Black"/>
                <a:cs typeface="Arial Black"/>
              </a:rPr>
              <a:t>reign at His side in His kingdom. </a:t>
            </a:r>
          </a:p>
        </p:txBody>
      </p:sp>
      <p:sp>
        <p:nvSpPr>
          <p:cNvPr id="23"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24"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pic>
        <p:nvPicPr>
          <p:cNvPr id="5" name="Picture 4"/>
          <p:cNvPicPr>
            <a:picLocks noChangeAspect="1"/>
          </p:cNvPicPr>
          <p:nvPr/>
        </p:nvPicPr>
        <p:blipFill>
          <a:blip r:embed="rId2"/>
          <a:stretch>
            <a:fillRect/>
          </a:stretch>
        </p:blipFill>
        <p:spPr>
          <a:xfrm>
            <a:off x="4571892" y="4222675"/>
            <a:ext cx="3616145" cy="1855750"/>
          </a:xfrm>
          <a:prstGeom prst="rect">
            <a:avLst/>
          </a:prstGeom>
          <a:ln w="76200" cmpd="sng">
            <a:solidFill>
              <a:schemeClr val="accent1">
                <a:lumMod val="75000"/>
              </a:schemeClr>
            </a:solidFill>
          </a:ln>
        </p:spPr>
      </p:pic>
    </p:spTree>
    <p:extLst>
      <p:ext uri="{BB962C8B-B14F-4D97-AF65-F5344CB8AC3E}">
        <p14:creationId xmlns:p14="http://schemas.microsoft.com/office/powerpoint/2010/main" val="13694220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4"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wheel(4)">
                                      <p:cBhvr>
                                        <p:cTn id="13" dur="2000"/>
                                        <p:tgtEl>
                                          <p:spTgt spid="4"/>
                                        </p:tgtEl>
                                      </p:cBhvr>
                                    </p:animEffect>
                                  </p:childTnLst>
                                </p:cTn>
                              </p:par>
                            </p:childTnLst>
                          </p:cTn>
                        </p:par>
                        <p:par>
                          <p:cTn id="14" fill="hold">
                            <p:stCondLst>
                              <p:cond delay="4000"/>
                            </p:stCondLst>
                            <p:childTnLst>
                              <p:par>
                                <p:cTn id="15" presetID="22" presetClass="entr" presetSubtype="1" fill="hold" grpId="0" nodeType="afterEffect">
                                  <p:stCondLst>
                                    <p:cond delay="50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1000"/>
                                        <p:tgtEl>
                                          <p:spTgt spid="3"/>
                                        </p:tgtEl>
                                      </p:cBhvr>
                                    </p:animEffect>
                                  </p:childTnLst>
                                </p:cTn>
                              </p:par>
                            </p:childTnLst>
                          </p:cTn>
                        </p:par>
                        <p:par>
                          <p:cTn id="18" fill="hold">
                            <p:stCondLst>
                              <p:cond delay="5500"/>
                            </p:stCondLst>
                            <p:childTnLst>
                              <p:par>
                                <p:cTn id="19" presetID="2" presetClass="entr" presetSubtype="8" fill="hold" grpId="0" nodeType="afterEffect">
                                  <p:stCondLst>
                                    <p:cond delay="50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1000" fill="hold"/>
                                        <p:tgtEl>
                                          <p:spTgt spid="13"/>
                                        </p:tgtEl>
                                        <p:attrNameLst>
                                          <p:attrName>ppt_x</p:attrName>
                                        </p:attrNameLst>
                                      </p:cBhvr>
                                      <p:tavLst>
                                        <p:tav tm="0">
                                          <p:val>
                                            <p:strVal val="0-#ppt_w/2"/>
                                          </p:val>
                                        </p:tav>
                                        <p:tav tm="100000">
                                          <p:val>
                                            <p:strVal val="#ppt_x"/>
                                          </p:val>
                                        </p:tav>
                                      </p:tavLst>
                                    </p:anim>
                                    <p:anim calcmode="lin" valueType="num">
                                      <p:cBhvr additive="base">
                                        <p:cTn id="22" dur="10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7000"/>
                            </p:stCondLst>
                            <p:childTnLst>
                              <p:par>
                                <p:cTn id="24" presetID="31" presetClass="entr" presetSubtype="0" fill="hold" grpId="0" nodeType="afterEffect">
                                  <p:stCondLst>
                                    <p:cond delay="500"/>
                                  </p:stCondLst>
                                  <p:childTnLst>
                                    <p:set>
                                      <p:cBhvr>
                                        <p:cTn id="25" dur="1" fill="hold">
                                          <p:stCondLst>
                                            <p:cond delay="0"/>
                                          </p:stCondLst>
                                        </p:cTn>
                                        <p:tgtEl>
                                          <p:spTgt spid="8"/>
                                        </p:tgtEl>
                                        <p:attrNameLst>
                                          <p:attrName>style.visibility</p:attrName>
                                        </p:attrNameLst>
                                      </p:cBhvr>
                                      <p:to>
                                        <p:strVal val="visible"/>
                                      </p:to>
                                    </p:set>
                                    <p:anim calcmode="lin" valueType="num">
                                      <p:cBhvr>
                                        <p:cTn id="26" dur="1250" fill="hold"/>
                                        <p:tgtEl>
                                          <p:spTgt spid="8"/>
                                        </p:tgtEl>
                                        <p:attrNameLst>
                                          <p:attrName>ppt_w</p:attrName>
                                        </p:attrNameLst>
                                      </p:cBhvr>
                                      <p:tavLst>
                                        <p:tav tm="0">
                                          <p:val>
                                            <p:fltVal val="0"/>
                                          </p:val>
                                        </p:tav>
                                        <p:tav tm="100000">
                                          <p:val>
                                            <p:strVal val="#ppt_w"/>
                                          </p:val>
                                        </p:tav>
                                      </p:tavLst>
                                    </p:anim>
                                    <p:anim calcmode="lin" valueType="num">
                                      <p:cBhvr>
                                        <p:cTn id="27" dur="1250" fill="hold"/>
                                        <p:tgtEl>
                                          <p:spTgt spid="8"/>
                                        </p:tgtEl>
                                        <p:attrNameLst>
                                          <p:attrName>ppt_h</p:attrName>
                                        </p:attrNameLst>
                                      </p:cBhvr>
                                      <p:tavLst>
                                        <p:tav tm="0">
                                          <p:val>
                                            <p:fltVal val="0"/>
                                          </p:val>
                                        </p:tav>
                                        <p:tav tm="100000">
                                          <p:val>
                                            <p:strVal val="#ppt_h"/>
                                          </p:val>
                                        </p:tav>
                                      </p:tavLst>
                                    </p:anim>
                                    <p:anim calcmode="lin" valueType="num">
                                      <p:cBhvr>
                                        <p:cTn id="28" dur="1250" fill="hold"/>
                                        <p:tgtEl>
                                          <p:spTgt spid="8"/>
                                        </p:tgtEl>
                                        <p:attrNameLst>
                                          <p:attrName>style.rotation</p:attrName>
                                        </p:attrNameLst>
                                      </p:cBhvr>
                                      <p:tavLst>
                                        <p:tav tm="0">
                                          <p:val>
                                            <p:fltVal val="90"/>
                                          </p:val>
                                        </p:tav>
                                        <p:tav tm="100000">
                                          <p:val>
                                            <p:fltVal val="0"/>
                                          </p:val>
                                        </p:tav>
                                      </p:tavLst>
                                    </p:anim>
                                    <p:animEffect transition="in" filter="fade">
                                      <p:cBhvr>
                                        <p:cTn id="29" dur="1250"/>
                                        <p:tgtEl>
                                          <p:spTgt spid="8"/>
                                        </p:tgtEl>
                                      </p:cBhvr>
                                    </p:animEffect>
                                  </p:childTnLst>
                                </p:cTn>
                              </p:par>
                            </p:childTnLst>
                          </p:cTn>
                        </p:par>
                        <p:par>
                          <p:cTn id="30" fill="hold">
                            <p:stCondLst>
                              <p:cond delay="8750"/>
                            </p:stCondLst>
                            <p:childTnLst>
                              <p:par>
                                <p:cTn id="31" presetID="6" presetClass="entr" presetSubtype="16"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circle(in)">
                                      <p:cBhvr>
                                        <p:cTn id="3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8" grpId="0" animBg="1"/>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503942" y="960140"/>
            <a:ext cx="8129675" cy="5078313"/>
          </a:xfrm>
          <a:prstGeom prst="rect">
            <a:avLst/>
          </a:prstGeom>
        </p:spPr>
        <p:txBody>
          <a:bodyPr wrap="square">
            <a:spAutoFit/>
          </a:bodyPr>
          <a:lstStyle/>
          <a:p>
            <a:pPr algn="just"/>
            <a:r>
              <a:rPr lang="en-US" sz="3200" dirty="0">
                <a:solidFill>
                  <a:srgbClr val="FF6600"/>
                </a:solidFill>
                <a:latin typeface="Arial Black"/>
                <a:cs typeface="Arial Black"/>
              </a:rPr>
              <a:t>Let us make certain that we are a member of this apostolic church by being born of the water and the Spirit and ready for the coming of our Lord</a:t>
            </a:r>
            <a:r>
              <a:rPr lang="en-US" sz="3200" dirty="0" smtClean="0">
                <a:solidFill>
                  <a:srgbClr val="FF6600"/>
                </a:solidFill>
                <a:latin typeface="Arial Black"/>
                <a:cs typeface="Arial Black"/>
              </a:rPr>
              <a:t>.</a:t>
            </a:r>
          </a:p>
          <a:p>
            <a:endParaRPr lang="en-US" sz="2800" dirty="0"/>
          </a:p>
          <a:p>
            <a:r>
              <a:rPr lang="en-US" sz="2800" dirty="0" smtClean="0"/>
              <a:t> </a:t>
            </a:r>
            <a:endParaRPr lang="en-US" sz="2800" dirty="0"/>
          </a:p>
          <a:p>
            <a:pPr algn="ctr"/>
            <a:r>
              <a:rPr lang="en-US" sz="3600" i="1" dirty="0"/>
              <a:t>“Even so, come Lord </a:t>
            </a:r>
            <a:r>
              <a:rPr lang="en-US" sz="3600" i="1" dirty="0" smtClean="0"/>
              <a:t>Jesus.” </a:t>
            </a:r>
          </a:p>
          <a:p>
            <a:pPr algn="ctr"/>
            <a:r>
              <a:rPr lang="en-US" sz="2800" dirty="0" smtClean="0"/>
              <a:t>(</a:t>
            </a:r>
            <a:r>
              <a:rPr lang="en-US" sz="2800" dirty="0"/>
              <a:t>Revelation 22:20</a:t>
            </a:r>
            <a:r>
              <a:rPr lang="en-US" sz="2800" dirty="0" smtClean="0"/>
              <a:t>)</a:t>
            </a:r>
            <a:endParaRPr lang="en-US" sz="2800" dirty="0"/>
          </a:p>
          <a:p>
            <a:pPr algn="ctr"/>
            <a:endParaRPr lang="en-US" sz="2000" dirty="0"/>
          </a:p>
          <a:p>
            <a:endParaRPr lang="en-US" sz="2400" dirty="0"/>
          </a:p>
        </p:txBody>
      </p:sp>
      <p:sp>
        <p:nvSpPr>
          <p:cNvPr id="8" name="Rectangle 7"/>
          <p:cNvSpPr/>
          <p:nvPr/>
        </p:nvSpPr>
        <p:spPr>
          <a:xfrm>
            <a:off x="4682836" y="32617"/>
            <a:ext cx="3477491" cy="430887"/>
          </a:xfrm>
          <a:prstGeom prst="rect">
            <a:avLst/>
          </a:prstGeom>
        </p:spPr>
        <p:txBody>
          <a:bodyPr wrap="square">
            <a:spAutoFit/>
          </a:bodyPr>
          <a:lstStyle/>
          <a:p>
            <a:pPr algn="ctr"/>
            <a:r>
              <a:rPr lang="en-US" sz="2200" b="1" dirty="0" smtClean="0">
                <a:solidFill>
                  <a:srgbClr val="92D050"/>
                </a:solidFill>
              </a:rPr>
              <a:t>Come, Lord Jesus</a:t>
            </a:r>
            <a:endParaRPr lang="en-US" sz="2200" dirty="0">
              <a:solidFill>
                <a:srgbClr val="92D050"/>
              </a:solidFill>
            </a:endParaRPr>
          </a:p>
        </p:txBody>
      </p:sp>
    </p:spTree>
    <p:extLst>
      <p:ext uri="{BB962C8B-B14F-4D97-AF65-F5344CB8AC3E}">
        <p14:creationId xmlns:p14="http://schemas.microsoft.com/office/powerpoint/2010/main" val="35149557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 presetClass="entr" presetSubtype="10" fill="hold" grpId="0"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checkerboard(across)">
                                      <p:cBhvr>
                                        <p:cTn id="13" dur="1500"/>
                                        <p:tgtEl>
                                          <p:spTgt spid="2">
                                            <p:txEl>
                                              <p:pRg st="0" end="0"/>
                                            </p:txEl>
                                          </p:spTgt>
                                        </p:tgtEl>
                                      </p:cBhvr>
                                    </p:animEffect>
                                  </p:childTnLst>
                                </p:cTn>
                              </p:par>
                            </p:childTnLst>
                          </p:cTn>
                        </p:par>
                        <p:par>
                          <p:cTn id="14" fill="hold">
                            <p:stCondLst>
                              <p:cond delay="3000"/>
                            </p:stCondLst>
                            <p:childTnLst>
                              <p:par>
                                <p:cTn id="15" presetID="55" presetClass="entr" presetSubtype="0" fill="hold" grpId="0" nodeType="after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calcmode="lin" valueType="num">
                                      <p:cBhvr>
                                        <p:cTn id="17" dur="1000" fill="hold"/>
                                        <p:tgtEl>
                                          <p:spTgt spid="2">
                                            <p:txEl>
                                              <p:pRg st="3" end="3"/>
                                            </p:txEl>
                                          </p:spTgt>
                                        </p:tgtEl>
                                        <p:attrNameLst>
                                          <p:attrName>ppt_w</p:attrName>
                                        </p:attrNameLst>
                                      </p:cBhvr>
                                      <p:tavLst>
                                        <p:tav tm="0">
                                          <p:val>
                                            <p:strVal val="#ppt_w*0.70"/>
                                          </p:val>
                                        </p:tav>
                                        <p:tav tm="100000">
                                          <p:val>
                                            <p:strVal val="#ppt_w"/>
                                          </p:val>
                                        </p:tav>
                                      </p:tavLst>
                                    </p:anim>
                                    <p:anim calcmode="lin" valueType="num">
                                      <p:cBhvr>
                                        <p:cTn id="18" dur="1000" fill="hold"/>
                                        <p:tgtEl>
                                          <p:spTgt spid="2">
                                            <p:txEl>
                                              <p:pRg st="3" end="3"/>
                                            </p:txEl>
                                          </p:spTgt>
                                        </p:tgtEl>
                                        <p:attrNameLst>
                                          <p:attrName>ppt_h</p:attrName>
                                        </p:attrNameLst>
                                      </p:cBhvr>
                                      <p:tavLst>
                                        <p:tav tm="0">
                                          <p:val>
                                            <p:strVal val="#ppt_h"/>
                                          </p:val>
                                        </p:tav>
                                        <p:tav tm="100000">
                                          <p:val>
                                            <p:strVal val="#ppt_h"/>
                                          </p:val>
                                        </p:tav>
                                      </p:tavLst>
                                    </p:anim>
                                    <p:animEffect transition="in" filter="fade">
                                      <p:cBhvr>
                                        <p:cTn id="19" dur="1000"/>
                                        <p:tgtEl>
                                          <p:spTgt spid="2">
                                            <p:txEl>
                                              <p:pRg st="3" end="3"/>
                                            </p:txEl>
                                          </p:spTgt>
                                        </p:tgtEl>
                                      </p:cBhvr>
                                    </p:animEffect>
                                  </p:childTnLst>
                                </p:cTn>
                              </p:par>
                            </p:childTnLst>
                          </p:cTn>
                        </p:par>
                        <p:par>
                          <p:cTn id="20" fill="hold">
                            <p:stCondLst>
                              <p:cond delay="4000"/>
                            </p:stCondLst>
                            <p:childTnLst>
                              <p:par>
                                <p:cTn id="21" presetID="55"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 calcmode="lin" valueType="num">
                                      <p:cBhvr>
                                        <p:cTn id="23" dur="1000" fill="hold"/>
                                        <p:tgtEl>
                                          <p:spTgt spid="2">
                                            <p:txEl>
                                              <p:pRg st="4" end="4"/>
                                            </p:txEl>
                                          </p:spTgt>
                                        </p:tgtEl>
                                        <p:attrNameLst>
                                          <p:attrName>ppt_w</p:attrName>
                                        </p:attrNameLst>
                                      </p:cBhvr>
                                      <p:tavLst>
                                        <p:tav tm="0">
                                          <p:val>
                                            <p:strVal val="#ppt_w*0.70"/>
                                          </p:val>
                                        </p:tav>
                                        <p:tav tm="100000">
                                          <p:val>
                                            <p:strVal val="#ppt_w"/>
                                          </p:val>
                                        </p:tav>
                                      </p:tavLst>
                                    </p:anim>
                                    <p:anim calcmode="lin" valueType="num">
                                      <p:cBhvr>
                                        <p:cTn id="24" dur="1000" fill="hold"/>
                                        <p:tgtEl>
                                          <p:spTgt spid="2">
                                            <p:txEl>
                                              <p:pRg st="4" end="4"/>
                                            </p:txEl>
                                          </p:spTgt>
                                        </p:tgtEl>
                                        <p:attrNameLst>
                                          <p:attrName>ppt_h</p:attrName>
                                        </p:attrNameLst>
                                      </p:cBhvr>
                                      <p:tavLst>
                                        <p:tav tm="0">
                                          <p:val>
                                            <p:strVal val="#ppt_h"/>
                                          </p:val>
                                        </p:tav>
                                        <p:tav tm="100000">
                                          <p:val>
                                            <p:strVal val="#ppt_h"/>
                                          </p:val>
                                        </p:tav>
                                      </p:tavLst>
                                    </p:anim>
                                    <p:animEffect transition="in" filter="fade">
                                      <p:cBhvr>
                                        <p:cTn id="25" dur="1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560483" y="1392911"/>
            <a:ext cx="5118100" cy="5080000"/>
          </a:xfrm>
          <a:prstGeom prst="rect">
            <a:avLst/>
          </a:prstGeom>
        </p:spPr>
      </p:pic>
      <p:sp>
        <p:nvSpPr>
          <p:cNvPr id="4" name="TextBox 3"/>
          <p:cNvSpPr txBox="1"/>
          <p:nvPr/>
        </p:nvSpPr>
        <p:spPr>
          <a:xfrm rot="21211788">
            <a:off x="484908" y="2997044"/>
            <a:ext cx="8201892" cy="1015663"/>
          </a:xfrm>
          <a:prstGeom prst="rect">
            <a:avLst/>
          </a:prstGeom>
          <a:noFill/>
        </p:spPr>
        <p:txBody>
          <a:bodyPr wrap="square" rtlCol="0">
            <a:spAutoFit/>
          </a:bodyPr>
          <a:lstStyle/>
          <a:p>
            <a:pPr algn="ctr"/>
            <a:r>
              <a:rPr lang="en-US" sz="6000" b="1" dirty="0" smtClean="0">
                <a:ln w="28575">
                  <a:solidFill>
                    <a:srgbClr val="FD5B01"/>
                  </a:solidFill>
                </a:ln>
                <a:solidFill>
                  <a:schemeClr val="bg2">
                    <a:lumMod val="50000"/>
                  </a:schemeClr>
                </a:solidFill>
              </a:rPr>
              <a:t>END OF LESSON</a:t>
            </a:r>
            <a:endParaRPr lang="en-US" sz="6000" b="1" dirty="0">
              <a:ln w="28575">
                <a:solidFill>
                  <a:srgbClr val="FD5B01"/>
                </a:solidFill>
              </a:ln>
              <a:solidFill>
                <a:schemeClr val="bg2">
                  <a:lumMod val="50000"/>
                </a:schemeClr>
              </a:solidFill>
            </a:endParaRPr>
          </a:p>
        </p:txBody>
      </p:sp>
      <p:sp>
        <p:nvSpPr>
          <p:cNvPr id="5"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6"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1100457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199" y="967745"/>
            <a:ext cx="8243455" cy="4401205"/>
          </a:xfrm>
          <a:prstGeom prst="rect">
            <a:avLst/>
          </a:prstGeom>
        </p:spPr>
        <p:txBody>
          <a:bodyPr wrap="square">
            <a:spAutoFit/>
          </a:bodyPr>
          <a:lstStyle/>
          <a:p>
            <a:pPr algn="ctr"/>
            <a:r>
              <a:rPr lang="en-US" sz="3200" b="1" dirty="0"/>
              <a:t>There are two main truths that prove that when Jesus returns the church will be still here waiting for the return of her Lord. </a:t>
            </a:r>
          </a:p>
          <a:p>
            <a:endParaRPr lang="en-US" sz="2000" dirty="0" smtClean="0"/>
          </a:p>
          <a:p>
            <a:endParaRPr lang="en-US" sz="2000" dirty="0"/>
          </a:p>
          <a:p>
            <a:r>
              <a:rPr lang="en-US" sz="2400" b="1" dirty="0"/>
              <a:t>The first </a:t>
            </a:r>
            <a:r>
              <a:rPr lang="en-US" sz="2400" dirty="0"/>
              <a:t>is no power that can overthrow the church. </a:t>
            </a:r>
            <a:endParaRPr lang="en-US" sz="2400" dirty="0" smtClean="0"/>
          </a:p>
          <a:p>
            <a:r>
              <a:rPr lang="en-US" sz="2400" dirty="0" smtClean="0"/>
              <a:t>	</a:t>
            </a:r>
            <a:endParaRPr lang="en-US" sz="2400" dirty="0"/>
          </a:p>
          <a:p>
            <a:r>
              <a:rPr lang="en-US" sz="2400" b="1" dirty="0"/>
              <a:t>Secondly</a:t>
            </a:r>
            <a:r>
              <a:rPr lang="en-US" sz="2400" dirty="0"/>
              <a:t>, the Scriptures make it very clear that the rapture of the church will take place at the time of the first resurrection, both of which will take place when Jesus comes. </a:t>
            </a:r>
          </a:p>
        </p:txBody>
      </p:sp>
      <p:sp>
        <p:nvSpPr>
          <p:cNvPr id="7"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8"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9" name="Rectangle 8"/>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Jesus will return for </a:t>
            </a:r>
          </a:p>
          <a:p>
            <a:pPr algn="ctr"/>
            <a:r>
              <a:rPr lang="en-US" sz="2200" b="1" dirty="0" smtClean="0">
                <a:solidFill>
                  <a:srgbClr val="92D050"/>
                </a:solidFill>
              </a:rPr>
              <a:t>the Church</a:t>
            </a:r>
            <a:endParaRPr lang="en-US" sz="2200" dirty="0">
              <a:solidFill>
                <a:srgbClr val="92D050"/>
              </a:solidFill>
            </a:endParaRPr>
          </a:p>
        </p:txBody>
      </p:sp>
    </p:spTree>
    <p:extLst>
      <p:ext uri="{BB962C8B-B14F-4D97-AF65-F5344CB8AC3E}">
        <p14:creationId xmlns:p14="http://schemas.microsoft.com/office/powerpoint/2010/main" val="438016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2" presetClass="entr" presetSubtype="8"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24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4" dur="2400"/>
                                        <p:tgtEl>
                                          <p:spTgt spid="6">
                                            <p:txEl>
                                              <p:pRg st="0" end="0"/>
                                            </p:txEl>
                                          </p:spTgt>
                                        </p:tgtEl>
                                      </p:cBhvr>
                                    </p:animEffect>
                                  </p:childTnLst>
                                </p:cTn>
                              </p:par>
                            </p:childTnLst>
                          </p:cTn>
                        </p:par>
                        <p:par>
                          <p:cTn id="15" fill="hold">
                            <p:stCondLst>
                              <p:cond delay="3900"/>
                            </p:stCondLst>
                            <p:childTnLst>
                              <p:par>
                                <p:cTn id="16" presetID="12" presetClass="entr" presetSubtype="8" fill="hold" grpId="0" nodeType="after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 calcmode="lin" valueType="num">
                                      <p:cBhvr additive="base">
                                        <p:cTn id="18" dur="2400"/>
                                        <p:tgtEl>
                                          <p:spTgt spid="6">
                                            <p:txEl>
                                              <p:pRg st="3" end="3"/>
                                            </p:txEl>
                                          </p:spTgt>
                                        </p:tgtEl>
                                        <p:attrNameLst>
                                          <p:attrName>ppt_x</p:attrName>
                                        </p:attrNameLst>
                                      </p:cBhvr>
                                      <p:tavLst>
                                        <p:tav tm="0">
                                          <p:val>
                                            <p:strVal val="#ppt_x-#ppt_w*1.125000"/>
                                          </p:val>
                                        </p:tav>
                                        <p:tav tm="100000">
                                          <p:val>
                                            <p:strVal val="#ppt_x"/>
                                          </p:val>
                                        </p:tav>
                                      </p:tavLst>
                                    </p:anim>
                                    <p:animEffect transition="in" filter="wipe(right)">
                                      <p:cBhvr>
                                        <p:cTn id="19" dur="2400"/>
                                        <p:tgtEl>
                                          <p:spTgt spid="6">
                                            <p:txEl>
                                              <p:pRg st="3" end="3"/>
                                            </p:txEl>
                                          </p:spTgt>
                                        </p:tgtEl>
                                      </p:cBhvr>
                                    </p:animEffect>
                                  </p:childTnLst>
                                </p:cTn>
                              </p:par>
                            </p:childTnLst>
                          </p:cTn>
                        </p:par>
                        <p:par>
                          <p:cTn id="20" fill="hold">
                            <p:stCondLst>
                              <p:cond delay="6300"/>
                            </p:stCondLst>
                            <p:childTnLst>
                              <p:par>
                                <p:cTn id="21" presetID="12" presetClass="entr" presetSubtype="8" fill="hold" grpId="0" nodeType="after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anim calcmode="lin" valueType="num">
                                      <p:cBhvr additive="base">
                                        <p:cTn id="23" dur="2400"/>
                                        <p:tgtEl>
                                          <p:spTgt spid="6">
                                            <p:txEl>
                                              <p:pRg st="5" end="5"/>
                                            </p:txEl>
                                          </p:spTgt>
                                        </p:tgtEl>
                                        <p:attrNameLst>
                                          <p:attrName>ppt_x</p:attrName>
                                        </p:attrNameLst>
                                      </p:cBhvr>
                                      <p:tavLst>
                                        <p:tav tm="0">
                                          <p:val>
                                            <p:strVal val="#ppt_x-#ppt_w*1.125000"/>
                                          </p:val>
                                        </p:tav>
                                        <p:tav tm="100000">
                                          <p:val>
                                            <p:strVal val="#ppt_x"/>
                                          </p:val>
                                        </p:tav>
                                      </p:tavLst>
                                    </p:anim>
                                    <p:animEffect transition="in" filter="wipe(right)">
                                      <p:cBhvr>
                                        <p:cTn id="24" dur="24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BEBA8EAE-BF5A-486C-A8C5-ECC9F3942E4B}">
                <a14:imgProps xmlns:a14="http://schemas.microsoft.com/office/drawing/2010/main">
                  <a14:imgLayer r:embed="rId3">
                    <a14:imgEffect>
                      <a14:backgroundRemoval t="14591" b="85480" l="9856" r="88708"/>
                    </a14:imgEffect>
                  </a14:imgLayer>
                </a14:imgProps>
              </a:ext>
            </a:extLst>
          </a:blip>
          <a:srcRect t="5730" r="1435" b="5659"/>
          <a:stretch/>
        </p:blipFill>
        <p:spPr>
          <a:xfrm>
            <a:off x="3935610" y="2795999"/>
            <a:ext cx="5651147" cy="4318986"/>
          </a:xfrm>
          <a:prstGeom prst="rect">
            <a:avLst/>
          </a:prstGeom>
        </p:spPr>
      </p:pic>
      <p:sp>
        <p:nvSpPr>
          <p:cNvPr id="2" name="Rectangle 1"/>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No Power can overthrow the Church</a:t>
            </a:r>
            <a:endParaRPr lang="en-US" sz="2200" dirty="0">
              <a:solidFill>
                <a:srgbClr val="92D050"/>
              </a:solidFill>
            </a:endParaRPr>
          </a:p>
        </p:txBody>
      </p:sp>
      <p:sp>
        <p:nvSpPr>
          <p:cNvPr id="6" name="TextBox 5"/>
          <p:cNvSpPr txBox="1"/>
          <p:nvPr/>
        </p:nvSpPr>
        <p:spPr>
          <a:xfrm>
            <a:off x="786148" y="1149927"/>
            <a:ext cx="7609708" cy="830997"/>
          </a:xfrm>
          <a:prstGeom prst="rect">
            <a:avLst/>
          </a:prstGeom>
          <a:noFill/>
        </p:spPr>
        <p:txBody>
          <a:bodyPr wrap="square" rtlCol="0">
            <a:spAutoFit/>
          </a:bodyPr>
          <a:lstStyle/>
          <a:p>
            <a:r>
              <a:rPr lang="en-US" sz="2400" dirty="0"/>
              <a:t>Thousands have been martyred, but the church has still grown. </a:t>
            </a:r>
          </a:p>
        </p:txBody>
      </p:sp>
      <p:sp>
        <p:nvSpPr>
          <p:cNvPr id="15"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6"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17" name="TextBox 16"/>
          <p:cNvSpPr txBox="1"/>
          <p:nvPr/>
        </p:nvSpPr>
        <p:spPr>
          <a:xfrm>
            <a:off x="817600" y="2068255"/>
            <a:ext cx="7609708" cy="830997"/>
          </a:xfrm>
          <a:prstGeom prst="rect">
            <a:avLst/>
          </a:prstGeom>
          <a:noFill/>
        </p:spPr>
        <p:txBody>
          <a:bodyPr wrap="square" rtlCol="0">
            <a:spAutoFit/>
          </a:bodyPr>
          <a:lstStyle/>
          <a:p>
            <a:r>
              <a:rPr lang="en-US" sz="2400" dirty="0"/>
              <a:t>No amount of persecution or opposition can destroy the church. </a:t>
            </a:r>
          </a:p>
        </p:txBody>
      </p:sp>
      <p:sp>
        <p:nvSpPr>
          <p:cNvPr id="18" name="TextBox 17"/>
          <p:cNvSpPr txBox="1"/>
          <p:nvPr/>
        </p:nvSpPr>
        <p:spPr>
          <a:xfrm>
            <a:off x="828894" y="2986583"/>
            <a:ext cx="7609708" cy="461665"/>
          </a:xfrm>
          <a:prstGeom prst="rect">
            <a:avLst/>
          </a:prstGeom>
          <a:noFill/>
        </p:spPr>
        <p:txBody>
          <a:bodyPr wrap="square" rtlCol="0">
            <a:spAutoFit/>
          </a:bodyPr>
          <a:lstStyle/>
          <a:p>
            <a:r>
              <a:rPr lang="en-US" sz="2400" dirty="0"/>
              <a:t>Hell itself cannot prevail against the church. </a:t>
            </a:r>
          </a:p>
        </p:txBody>
      </p:sp>
      <p:sp>
        <p:nvSpPr>
          <p:cNvPr id="19" name="TextBox 18"/>
          <p:cNvSpPr txBox="1"/>
          <p:nvPr/>
        </p:nvSpPr>
        <p:spPr>
          <a:xfrm>
            <a:off x="840188" y="3542103"/>
            <a:ext cx="7609708" cy="461665"/>
          </a:xfrm>
          <a:prstGeom prst="rect">
            <a:avLst/>
          </a:prstGeom>
          <a:noFill/>
        </p:spPr>
        <p:txBody>
          <a:bodyPr wrap="square" rtlCol="0">
            <a:spAutoFit/>
          </a:bodyPr>
          <a:lstStyle/>
          <a:p>
            <a:r>
              <a:rPr lang="en-US" sz="2400" dirty="0"/>
              <a:t>The church is </a:t>
            </a:r>
            <a:r>
              <a:rPr lang="en-US" sz="2400" dirty="0" smtClean="0"/>
              <a:t>indestructible</a:t>
            </a:r>
            <a:r>
              <a:rPr lang="en-US" sz="2400" dirty="0"/>
              <a:t>. </a:t>
            </a:r>
          </a:p>
        </p:txBody>
      </p:sp>
      <p:sp>
        <p:nvSpPr>
          <p:cNvPr id="20" name="TextBox 19"/>
          <p:cNvSpPr txBox="1"/>
          <p:nvPr/>
        </p:nvSpPr>
        <p:spPr>
          <a:xfrm>
            <a:off x="851482" y="4077467"/>
            <a:ext cx="7609708" cy="461665"/>
          </a:xfrm>
          <a:prstGeom prst="rect">
            <a:avLst/>
          </a:prstGeom>
          <a:noFill/>
        </p:spPr>
        <p:txBody>
          <a:bodyPr wrap="square" rtlCol="0">
            <a:spAutoFit/>
          </a:bodyPr>
          <a:lstStyle/>
          <a:p>
            <a:r>
              <a:rPr lang="en-US" sz="2400" dirty="0" smtClean="0"/>
              <a:t>Fire cannot burn her.</a:t>
            </a:r>
            <a:endParaRPr lang="en-US" sz="2400" dirty="0"/>
          </a:p>
        </p:txBody>
      </p:sp>
      <p:sp>
        <p:nvSpPr>
          <p:cNvPr id="21" name="TextBox 20"/>
          <p:cNvSpPr txBox="1"/>
          <p:nvPr/>
        </p:nvSpPr>
        <p:spPr>
          <a:xfrm>
            <a:off x="842618" y="4651220"/>
            <a:ext cx="7609708" cy="461665"/>
          </a:xfrm>
          <a:prstGeom prst="rect">
            <a:avLst/>
          </a:prstGeom>
          <a:noFill/>
        </p:spPr>
        <p:txBody>
          <a:bodyPr wrap="square" rtlCol="0">
            <a:spAutoFit/>
          </a:bodyPr>
          <a:lstStyle/>
          <a:p>
            <a:r>
              <a:rPr lang="en-US" sz="2400" dirty="0" smtClean="0"/>
              <a:t>Floods cannot down her.</a:t>
            </a:r>
            <a:endParaRPr lang="en-US" sz="2400" dirty="0"/>
          </a:p>
        </p:txBody>
      </p:sp>
      <p:sp>
        <p:nvSpPr>
          <p:cNvPr id="22" name="TextBox 21"/>
          <p:cNvSpPr txBox="1"/>
          <p:nvPr/>
        </p:nvSpPr>
        <p:spPr>
          <a:xfrm>
            <a:off x="842618" y="5215588"/>
            <a:ext cx="7609708" cy="1200328"/>
          </a:xfrm>
          <a:prstGeom prst="rect">
            <a:avLst/>
          </a:prstGeom>
          <a:noFill/>
        </p:spPr>
        <p:txBody>
          <a:bodyPr wrap="square" rtlCol="0">
            <a:spAutoFit/>
          </a:bodyPr>
          <a:lstStyle/>
          <a:p>
            <a:r>
              <a:rPr lang="en-US" sz="2400" dirty="0" smtClean="0"/>
              <a:t>Tempests </a:t>
            </a:r>
            <a:r>
              <a:rPr lang="en-US" sz="2400" dirty="0"/>
              <a:t>and storms </a:t>
            </a:r>
            <a:endParaRPr lang="en-US" sz="2400" dirty="0" smtClean="0"/>
          </a:p>
          <a:p>
            <a:r>
              <a:rPr lang="en-US" sz="2400" dirty="0"/>
              <a:t>c</a:t>
            </a:r>
            <a:r>
              <a:rPr lang="en-US" sz="2400" dirty="0" smtClean="0"/>
              <a:t>annot move </a:t>
            </a:r>
            <a:r>
              <a:rPr lang="en-US" sz="2400" dirty="0"/>
              <a:t>her. </a:t>
            </a:r>
          </a:p>
          <a:p>
            <a:r>
              <a:rPr lang="en-US" sz="2400" dirty="0" smtClean="0"/>
              <a:t>.</a:t>
            </a:r>
            <a:endParaRPr lang="en-US" sz="2400" dirty="0"/>
          </a:p>
        </p:txBody>
      </p:sp>
    </p:spTree>
    <p:extLst>
      <p:ext uri="{BB962C8B-B14F-4D97-AF65-F5344CB8AC3E}">
        <p14:creationId xmlns:p14="http://schemas.microsoft.com/office/powerpoint/2010/main" val="138034331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5" presetClass="entr" presetSubtype="0"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par>
                          <p:cTn id="16" fill="hold">
                            <p:stCondLst>
                              <p:cond delay="3000"/>
                            </p:stCondLst>
                            <p:childTnLst>
                              <p:par>
                                <p:cTn id="17" presetID="55" presetClass="entr" presetSubtype="0" fill="hold" grpId="0" nodeType="after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strVal val="#ppt_w*0.70"/>
                                          </p:val>
                                        </p:tav>
                                        <p:tav tm="100000">
                                          <p:val>
                                            <p:strVal val="#ppt_w"/>
                                          </p:val>
                                        </p:tav>
                                      </p:tavLst>
                                    </p:anim>
                                    <p:anim calcmode="lin" valueType="num">
                                      <p:cBhvr>
                                        <p:cTn id="20" dur="1000" fill="hold"/>
                                        <p:tgtEl>
                                          <p:spTgt spid="17"/>
                                        </p:tgtEl>
                                        <p:attrNameLst>
                                          <p:attrName>ppt_h</p:attrName>
                                        </p:attrNameLst>
                                      </p:cBhvr>
                                      <p:tavLst>
                                        <p:tav tm="0">
                                          <p:val>
                                            <p:strVal val="#ppt_h"/>
                                          </p:val>
                                        </p:tav>
                                        <p:tav tm="100000">
                                          <p:val>
                                            <p:strVal val="#ppt_h"/>
                                          </p:val>
                                        </p:tav>
                                      </p:tavLst>
                                    </p:anim>
                                    <p:animEffect transition="in" filter="fade">
                                      <p:cBhvr>
                                        <p:cTn id="21" dur="1000"/>
                                        <p:tgtEl>
                                          <p:spTgt spid="17"/>
                                        </p:tgtEl>
                                      </p:cBhvr>
                                    </p:animEffect>
                                  </p:childTnLst>
                                </p:cTn>
                              </p:par>
                            </p:childTnLst>
                          </p:cTn>
                        </p:par>
                        <p:par>
                          <p:cTn id="22" fill="hold">
                            <p:stCondLst>
                              <p:cond delay="4500"/>
                            </p:stCondLst>
                            <p:childTnLst>
                              <p:par>
                                <p:cTn id="23" presetID="55" presetClass="entr" presetSubtype="0" fill="hold" grpId="0" nodeType="afterEffect">
                                  <p:stCondLst>
                                    <p:cond delay="5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strVal val="#ppt_w*0.70"/>
                                          </p:val>
                                        </p:tav>
                                        <p:tav tm="100000">
                                          <p:val>
                                            <p:strVal val="#ppt_w"/>
                                          </p:val>
                                        </p:tav>
                                      </p:tavLst>
                                    </p:anim>
                                    <p:anim calcmode="lin" valueType="num">
                                      <p:cBhvr>
                                        <p:cTn id="26" dur="1000" fill="hold"/>
                                        <p:tgtEl>
                                          <p:spTgt spid="18"/>
                                        </p:tgtEl>
                                        <p:attrNameLst>
                                          <p:attrName>ppt_h</p:attrName>
                                        </p:attrNameLst>
                                      </p:cBhvr>
                                      <p:tavLst>
                                        <p:tav tm="0">
                                          <p:val>
                                            <p:strVal val="#ppt_h"/>
                                          </p:val>
                                        </p:tav>
                                        <p:tav tm="100000">
                                          <p:val>
                                            <p:strVal val="#ppt_h"/>
                                          </p:val>
                                        </p:tav>
                                      </p:tavLst>
                                    </p:anim>
                                    <p:animEffect transition="in" filter="fade">
                                      <p:cBhvr>
                                        <p:cTn id="27" dur="1000"/>
                                        <p:tgtEl>
                                          <p:spTgt spid="18"/>
                                        </p:tgtEl>
                                      </p:cBhvr>
                                    </p:animEffect>
                                  </p:childTnLst>
                                </p:cTn>
                              </p:par>
                            </p:childTnLst>
                          </p:cTn>
                        </p:par>
                        <p:par>
                          <p:cTn id="28" fill="hold">
                            <p:stCondLst>
                              <p:cond delay="6000"/>
                            </p:stCondLst>
                            <p:childTnLst>
                              <p:par>
                                <p:cTn id="29" presetID="55" presetClass="entr" presetSubtype="0" fill="hold" grpId="0" nodeType="after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strVal val="#ppt_w*0.70"/>
                                          </p:val>
                                        </p:tav>
                                        <p:tav tm="100000">
                                          <p:val>
                                            <p:strVal val="#ppt_w"/>
                                          </p:val>
                                        </p:tav>
                                      </p:tavLst>
                                    </p:anim>
                                    <p:anim calcmode="lin" valueType="num">
                                      <p:cBhvr>
                                        <p:cTn id="32" dur="1000" fill="hold"/>
                                        <p:tgtEl>
                                          <p:spTgt spid="19"/>
                                        </p:tgtEl>
                                        <p:attrNameLst>
                                          <p:attrName>ppt_h</p:attrName>
                                        </p:attrNameLst>
                                      </p:cBhvr>
                                      <p:tavLst>
                                        <p:tav tm="0">
                                          <p:val>
                                            <p:strVal val="#ppt_h"/>
                                          </p:val>
                                        </p:tav>
                                        <p:tav tm="100000">
                                          <p:val>
                                            <p:strVal val="#ppt_h"/>
                                          </p:val>
                                        </p:tav>
                                      </p:tavLst>
                                    </p:anim>
                                    <p:animEffect transition="in" filter="fade">
                                      <p:cBhvr>
                                        <p:cTn id="33" dur="1000"/>
                                        <p:tgtEl>
                                          <p:spTgt spid="19"/>
                                        </p:tgtEl>
                                      </p:cBhvr>
                                    </p:animEffect>
                                  </p:childTnLst>
                                </p:cTn>
                              </p:par>
                            </p:childTnLst>
                          </p:cTn>
                        </p:par>
                        <p:par>
                          <p:cTn id="34" fill="hold">
                            <p:stCondLst>
                              <p:cond delay="7500"/>
                            </p:stCondLst>
                            <p:childTnLst>
                              <p:par>
                                <p:cTn id="35" presetID="55" presetClass="entr" presetSubtype="0" fill="hold" grpId="0" nodeType="after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strVal val="#ppt_w*0.70"/>
                                          </p:val>
                                        </p:tav>
                                        <p:tav tm="100000">
                                          <p:val>
                                            <p:strVal val="#ppt_w"/>
                                          </p:val>
                                        </p:tav>
                                      </p:tavLst>
                                    </p:anim>
                                    <p:anim calcmode="lin" valueType="num">
                                      <p:cBhvr>
                                        <p:cTn id="38" dur="1000" fill="hold"/>
                                        <p:tgtEl>
                                          <p:spTgt spid="20"/>
                                        </p:tgtEl>
                                        <p:attrNameLst>
                                          <p:attrName>ppt_h</p:attrName>
                                        </p:attrNameLst>
                                      </p:cBhvr>
                                      <p:tavLst>
                                        <p:tav tm="0">
                                          <p:val>
                                            <p:strVal val="#ppt_h"/>
                                          </p:val>
                                        </p:tav>
                                        <p:tav tm="100000">
                                          <p:val>
                                            <p:strVal val="#ppt_h"/>
                                          </p:val>
                                        </p:tav>
                                      </p:tavLst>
                                    </p:anim>
                                    <p:animEffect transition="in" filter="fade">
                                      <p:cBhvr>
                                        <p:cTn id="39" dur="1000"/>
                                        <p:tgtEl>
                                          <p:spTgt spid="20"/>
                                        </p:tgtEl>
                                      </p:cBhvr>
                                    </p:animEffect>
                                  </p:childTnLst>
                                </p:cTn>
                              </p:par>
                            </p:childTnLst>
                          </p:cTn>
                        </p:par>
                        <p:par>
                          <p:cTn id="40" fill="hold">
                            <p:stCondLst>
                              <p:cond delay="9000"/>
                            </p:stCondLst>
                            <p:childTnLst>
                              <p:par>
                                <p:cTn id="41" presetID="55" presetClass="entr" presetSubtype="0" fill="hold" grpId="0" nodeType="afterEffect">
                                  <p:stCondLst>
                                    <p:cond delay="5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strVal val="#ppt_w*0.70"/>
                                          </p:val>
                                        </p:tav>
                                        <p:tav tm="100000">
                                          <p:val>
                                            <p:strVal val="#ppt_w"/>
                                          </p:val>
                                        </p:tav>
                                      </p:tavLst>
                                    </p:anim>
                                    <p:anim calcmode="lin" valueType="num">
                                      <p:cBhvr>
                                        <p:cTn id="44" dur="1000" fill="hold"/>
                                        <p:tgtEl>
                                          <p:spTgt spid="21"/>
                                        </p:tgtEl>
                                        <p:attrNameLst>
                                          <p:attrName>ppt_h</p:attrName>
                                        </p:attrNameLst>
                                      </p:cBhvr>
                                      <p:tavLst>
                                        <p:tav tm="0">
                                          <p:val>
                                            <p:strVal val="#ppt_h"/>
                                          </p:val>
                                        </p:tav>
                                        <p:tav tm="100000">
                                          <p:val>
                                            <p:strVal val="#ppt_h"/>
                                          </p:val>
                                        </p:tav>
                                      </p:tavLst>
                                    </p:anim>
                                    <p:animEffect transition="in" filter="fade">
                                      <p:cBhvr>
                                        <p:cTn id="45" dur="1000"/>
                                        <p:tgtEl>
                                          <p:spTgt spid="21"/>
                                        </p:tgtEl>
                                      </p:cBhvr>
                                    </p:animEffect>
                                  </p:childTnLst>
                                </p:cTn>
                              </p:par>
                            </p:childTnLst>
                          </p:cTn>
                        </p:par>
                        <p:par>
                          <p:cTn id="46" fill="hold">
                            <p:stCondLst>
                              <p:cond delay="10500"/>
                            </p:stCondLst>
                            <p:childTnLst>
                              <p:par>
                                <p:cTn id="47" presetID="55" presetClass="entr" presetSubtype="0" fill="hold" grpId="0" nodeType="afterEffect">
                                  <p:stCondLst>
                                    <p:cond delay="50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strVal val="#ppt_w*0.70"/>
                                          </p:val>
                                        </p:tav>
                                        <p:tav tm="100000">
                                          <p:val>
                                            <p:strVal val="#ppt_w"/>
                                          </p:val>
                                        </p:tav>
                                      </p:tavLst>
                                    </p:anim>
                                    <p:anim calcmode="lin" valueType="num">
                                      <p:cBhvr>
                                        <p:cTn id="50" dur="1000" fill="hold"/>
                                        <p:tgtEl>
                                          <p:spTgt spid="22"/>
                                        </p:tgtEl>
                                        <p:attrNameLst>
                                          <p:attrName>ppt_h</p:attrName>
                                        </p:attrNameLst>
                                      </p:cBhvr>
                                      <p:tavLst>
                                        <p:tav tm="0">
                                          <p:val>
                                            <p:strVal val="#ppt_h"/>
                                          </p:val>
                                        </p:tav>
                                        <p:tav tm="100000">
                                          <p:val>
                                            <p:strVal val="#ppt_h"/>
                                          </p:val>
                                        </p:tav>
                                      </p:tavLst>
                                    </p:anim>
                                    <p:animEffect transition="in" filter="fade">
                                      <p:cBhvr>
                                        <p:cTn id="51" dur="1000"/>
                                        <p:tgtEl>
                                          <p:spTgt spid="22"/>
                                        </p:tgtEl>
                                      </p:cBhvr>
                                    </p:animEffect>
                                  </p:childTnLst>
                                </p:cTn>
                              </p:par>
                            </p:childTnLst>
                          </p:cTn>
                        </p:par>
                        <p:par>
                          <p:cTn id="52" fill="hold">
                            <p:stCondLst>
                              <p:cond delay="12000"/>
                            </p:stCondLst>
                            <p:childTnLst>
                              <p:par>
                                <p:cTn id="53" presetID="30" presetClass="entr" presetSubtype="0"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800" decel="100000"/>
                                        <p:tgtEl>
                                          <p:spTgt spid="4"/>
                                        </p:tgtEl>
                                      </p:cBhvr>
                                    </p:animEffect>
                                    <p:anim calcmode="lin" valueType="num">
                                      <p:cBhvr>
                                        <p:cTn id="56" dur="800" decel="100000" fill="hold"/>
                                        <p:tgtEl>
                                          <p:spTgt spid="4"/>
                                        </p:tgtEl>
                                        <p:attrNameLst>
                                          <p:attrName>style.rotation</p:attrName>
                                        </p:attrNameLst>
                                      </p:cBhvr>
                                      <p:tavLst>
                                        <p:tav tm="0">
                                          <p:val>
                                            <p:fltVal val="-90"/>
                                          </p:val>
                                        </p:tav>
                                        <p:tav tm="100000">
                                          <p:val>
                                            <p:fltVal val="0"/>
                                          </p:val>
                                        </p:tav>
                                      </p:tavLst>
                                    </p:anim>
                                    <p:anim calcmode="lin" valueType="num">
                                      <p:cBhvr>
                                        <p:cTn id="57" dur="800" decel="100000" fill="hold"/>
                                        <p:tgtEl>
                                          <p:spTgt spid="4"/>
                                        </p:tgtEl>
                                        <p:attrNameLst>
                                          <p:attrName>ppt_x</p:attrName>
                                        </p:attrNameLst>
                                      </p:cBhvr>
                                      <p:tavLst>
                                        <p:tav tm="0">
                                          <p:val>
                                            <p:strVal val="#ppt_x+0.4"/>
                                          </p:val>
                                        </p:tav>
                                        <p:tav tm="100000">
                                          <p:val>
                                            <p:strVal val="#ppt_x-0.05"/>
                                          </p:val>
                                        </p:tav>
                                      </p:tavLst>
                                    </p:anim>
                                    <p:anim calcmode="lin" valueType="num">
                                      <p:cBhvr>
                                        <p:cTn id="58" dur="800" decel="100000" fill="hold"/>
                                        <p:tgtEl>
                                          <p:spTgt spid="4"/>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7" grpId="0"/>
      <p:bldP spid="18" grpId="0"/>
      <p:bldP spid="19" grpId="0"/>
      <p:bldP spid="20" grpId="0"/>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462714" y="1852863"/>
            <a:ext cx="3258008" cy="4031873"/>
          </a:xfrm>
          <a:prstGeom prst="rect">
            <a:avLst/>
          </a:prstGeom>
          <a:noFill/>
        </p:spPr>
        <p:txBody>
          <a:bodyPr wrap="square" rtlCol="0">
            <a:spAutoFit/>
          </a:bodyPr>
          <a:lstStyle/>
          <a:p>
            <a:pPr algn="ctr"/>
            <a:r>
              <a:rPr lang="en-US" sz="3200" dirty="0">
                <a:latin typeface="Arial Black"/>
                <a:cs typeface="Arial Black"/>
              </a:rPr>
              <a:t>Jesus built her upon the rock, and </a:t>
            </a:r>
            <a:endParaRPr lang="en-US" sz="3200" dirty="0" smtClean="0">
              <a:latin typeface="Arial Black"/>
              <a:cs typeface="Arial Black"/>
            </a:endParaRPr>
          </a:p>
          <a:p>
            <a:pPr algn="ctr"/>
            <a:r>
              <a:rPr lang="en-US" sz="3200" dirty="0" smtClean="0">
                <a:latin typeface="Arial Black"/>
                <a:cs typeface="Arial Black"/>
              </a:rPr>
              <a:t>she </a:t>
            </a:r>
            <a:r>
              <a:rPr lang="en-US" sz="3200" dirty="0">
                <a:latin typeface="Arial Black"/>
                <a:cs typeface="Arial Black"/>
              </a:rPr>
              <a:t>will overcome all the powers of Hell thrown against her. </a:t>
            </a:r>
          </a:p>
        </p:txBody>
      </p:sp>
      <p:sp>
        <p:nvSpPr>
          <p:cNvPr id="13"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4"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pic>
        <p:nvPicPr>
          <p:cNvPr id="15" name="Picture 14"/>
          <p:cNvPicPr>
            <a:picLocks noChangeAspect="1"/>
          </p:cNvPicPr>
          <p:nvPr/>
        </p:nvPicPr>
        <p:blipFill rotWithShape="1">
          <a:blip r:embed="rId2">
            <a:extLst>
              <a:ext uri="{BEBA8EAE-BF5A-486C-A8C5-ECC9F3942E4B}">
                <a14:imgProps xmlns:a14="http://schemas.microsoft.com/office/drawing/2010/main">
                  <a14:imgLayer r:embed="rId3">
                    <a14:imgEffect>
                      <a14:backgroundRemoval t="14591" b="85480" l="9856" r="88708"/>
                    </a14:imgEffect>
                  </a14:imgLayer>
                </a14:imgProps>
              </a:ext>
            </a:extLst>
          </a:blip>
          <a:srcRect t="5730" r="1435" b="5659"/>
          <a:stretch/>
        </p:blipFill>
        <p:spPr>
          <a:xfrm>
            <a:off x="-377886" y="-108475"/>
            <a:ext cx="6601479" cy="5045293"/>
          </a:xfrm>
          <a:prstGeom prst="rect">
            <a:avLst/>
          </a:prstGeom>
        </p:spPr>
      </p:pic>
      <p:sp>
        <p:nvSpPr>
          <p:cNvPr id="16" name="Rectangle 15"/>
          <p:cNvSpPr/>
          <p:nvPr/>
        </p:nvSpPr>
        <p:spPr>
          <a:xfrm>
            <a:off x="4682836" y="-108475"/>
            <a:ext cx="3477491" cy="769441"/>
          </a:xfrm>
          <a:prstGeom prst="rect">
            <a:avLst/>
          </a:prstGeom>
        </p:spPr>
        <p:txBody>
          <a:bodyPr wrap="square">
            <a:spAutoFit/>
          </a:bodyPr>
          <a:lstStyle/>
          <a:p>
            <a:pPr algn="ctr"/>
            <a:r>
              <a:rPr lang="en-US" sz="2200" b="1" dirty="0">
                <a:solidFill>
                  <a:srgbClr val="92D050"/>
                </a:solidFill>
              </a:rPr>
              <a:t>T</a:t>
            </a:r>
            <a:r>
              <a:rPr lang="en-US" sz="2200" b="1" dirty="0" smtClean="0">
                <a:solidFill>
                  <a:srgbClr val="92D050"/>
                </a:solidFill>
              </a:rPr>
              <a:t>he Church is built </a:t>
            </a:r>
          </a:p>
          <a:p>
            <a:pPr algn="ctr"/>
            <a:r>
              <a:rPr lang="en-US" sz="2200" b="1" dirty="0">
                <a:solidFill>
                  <a:srgbClr val="92D050"/>
                </a:solidFill>
              </a:rPr>
              <a:t>o</a:t>
            </a:r>
            <a:r>
              <a:rPr lang="en-US" sz="2200" b="1" dirty="0" smtClean="0">
                <a:solidFill>
                  <a:srgbClr val="92D050"/>
                </a:solidFill>
              </a:rPr>
              <a:t>n the Rock</a:t>
            </a:r>
            <a:endParaRPr lang="en-US" sz="2200" dirty="0">
              <a:solidFill>
                <a:srgbClr val="92D050"/>
              </a:solidFill>
            </a:endParaRPr>
          </a:p>
        </p:txBody>
      </p:sp>
    </p:spTree>
    <p:extLst>
      <p:ext uri="{BB962C8B-B14F-4D97-AF65-F5344CB8AC3E}">
        <p14:creationId xmlns:p14="http://schemas.microsoft.com/office/powerpoint/2010/main" val="13537860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400" fill="hold"/>
                                        <p:tgtEl>
                                          <p:spTgt spid="15"/>
                                        </p:tgtEl>
                                        <p:attrNameLst>
                                          <p:attrName>ppt_w</p:attrName>
                                        </p:attrNameLst>
                                      </p:cBhvr>
                                      <p:tavLst>
                                        <p:tav tm="0">
                                          <p:val>
                                            <p:fltVal val="0"/>
                                          </p:val>
                                        </p:tav>
                                        <p:tav tm="100000">
                                          <p:val>
                                            <p:strVal val="#ppt_w"/>
                                          </p:val>
                                        </p:tav>
                                      </p:tavLst>
                                    </p:anim>
                                    <p:anim calcmode="lin" valueType="num">
                                      <p:cBhvr>
                                        <p:cTn id="14" dur="1400" fill="hold"/>
                                        <p:tgtEl>
                                          <p:spTgt spid="15"/>
                                        </p:tgtEl>
                                        <p:attrNameLst>
                                          <p:attrName>ppt_h</p:attrName>
                                        </p:attrNameLst>
                                      </p:cBhvr>
                                      <p:tavLst>
                                        <p:tav tm="0">
                                          <p:val>
                                            <p:fltVal val="0"/>
                                          </p:val>
                                        </p:tav>
                                        <p:tav tm="100000">
                                          <p:val>
                                            <p:strVal val="#ppt_h"/>
                                          </p:val>
                                        </p:tav>
                                      </p:tavLst>
                                    </p:anim>
                                    <p:animEffect transition="in" filter="fade">
                                      <p:cBhvr>
                                        <p:cTn id="15" dur="1400"/>
                                        <p:tgtEl>
                                          <p:spTgt spid="15"/>
                                        </p:tgtEl>
                                      </p:cBhvr>
                                    </p:animEffect>
                                  </p:childTnLst>
                                </p:cTn>
                              </p:par>
                            </p:childTnLst>
                          </p:cTn>
                        </p:par>
                        <p:par>
                          <p:cTn id="16" fill="hold">
                            <p:stCondLst>
                              <p:cond delay="2900"/>
                            </p:stCondLst>
                            <p:childTnLst>
                              <p:par>
                                <p:cTn id="17" presetID="22" presetClass="entr" presetSubtype="8" fill="hold" grpId="0" nodeType="after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alphaModFix amt="57000"/>
          </a:blip>
          <a:stretch>
            <a:fillRect/>
          </a:stretch>
        </p:blipFill>
        <p:spPr>
          <a:xfrm>
            <a:off x="-76850" y="555624"/>
            <a:ext cx="9144000" cy="5766816"/>
          </a:xfrm>
          <a:prstGeom prst="rect">
            <a:avLst/>
          </a:prstGeom>
        </p:spPr>
      </p:pic>
      <p:sp>
        <p:nvSpPr>
          <p:cNvPr id="2" name="Rectangle 1"/>
          <p:cNvSpPr/>
          <p:nvPr/>
        </p:nvSpPr>
        <p:spPr>
          <a:xfrm>
            <a:off x="4495150" y="-122325"/>
            <a:ext cx="3665178" cy="830997"/>
          </a:xfrm>
          <a:prstGeom prst="rect">
            <a:avLst/>
          </a:prstGeom>
        </p:spPr>
        <p:txBody>
          <a:bodyPr wrap="square">
            <a:spAutoFit/>
          </a:bodyPr>
          <a:lstStyle/>
          <a:p>
            <a:pPr algn="ctr"/>
            <a:r>
              <a:rPr lang="en-US" sz="2200" b="1" dirty="0" smtClean="0">
                <a:solidFill>
                  <a:srgbClr val="92D050"/>
                </a:solidFill>
              </a:rPr>
              <a:t>The Rapture of the Church will take place</a:t>
            </a:r>
            <a:r>
              <a:rPr lang="en-US" sz="2400" b="1" dirty="0" smtClean="0">
                <a:solidFill>
                  <a:srgbClr val="92D050"/>
                </a:solidFill>
              </a:rPr>
              <a:t>.</a:t>
            </a:r>
            <a:endParaRPr lang="en-US" sz="2400" dirty="0">
              <a:solidFill>
                <a:srgbClr val="92D050"/>
              </a:solidFill>
            </a:endParaRPr>
          </a:p>
        </p:txBody>
      </p:sp>
      <p:sp>
        <p:nvSpPr>
          <p:cNvPr id="3" name="Rectangle 2"/>
          <p:cNvSpPr/>
          <p:nvPr/>
        </p:nvSpPr>
        <p:spPr>
          <a:xfrm>
            <a:off x="1005419" y="1678816"/>
            <a:ext cx="3310896" cy="3046988"/>
          </a:xfrm>
          <a:prstGeom prst="rect">
            <a:avLst/>
          </a:prstGeom>
        </p:spPr>
        <p:txBody>
          <a:bodyPr wrap="square">
            <a:spAutoFit/>
          </a:bodyPr>
          <a:lstStyle/>
          <a:p>
            <a:pPr algn="ctr"/>
            <a:r>
              <a:rPr lang="en-US" sz="3200" dirty="0"/>
              <a:t>The dead in Christ shall rise first then we which “are alive and remain.” </a:t>
            </a:r>
            <a:endParaRPr lang="en-US" sz="3200" i="1" dirty="0"/>
          </a:p>
        </p:txBody>
      </p:sp>
      <p:sp>
        <p:nvSpPr>
          <p:cNvPr id="4" name="Rectangle 3"/>
          <p:cNvSpPr/>
          <p:nvPr/>
        </p:nvSpPr>
        <p:spPr>
          <a:xfrm>
            <a:off x="5088101" y="817442"/>
            <a:ext cx="2914368" cy="3046988"/>
          </a:xfrm>
          <a:prstGeom prst="rect">
            <a:avLst/>
          </a:prstGeom>
        </p:spPr>
        <p:txBody>
          <a:bodyPr wrap="square">
            <a:spAutoFit/>
          </a:bodyPr>
          <a:lstStyle/>
          <a:p>
            <a:pPr algn="ctr"/>
            <a:r>
              <a:rPr lang="en-US" sz="2400" dirty="0"/>
              <a:t>When Jesus returns there will be a church on earth that will be caught away without experiencing death. </a:t>
            </a:r>
          </a:p>
        </p:txBody>
      </p:sp>
      <p:sp>
        <p:nvSpPr>
          <p:cNvPr id="12"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13"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pic>
        <p:nvPicPr>
          <p:cNvPr id="7" name="Picture 6"/>
          <p:cNvPicPr>
            <a:picLocks noChangeAspect="1"/>
          </p:cNvPicPr>
          <p:nvPr/>
        </p:nvPicPr>
        <p:blipFill>
          <a:blip r:embed="rId3">
            <a:alphaModFix amt="75000"/>
          </a:blip>
          <a:stretch>
            <a:fillRect/>
          </a:stretch>
        </p:blipFill>
        <p:spPr>
          <a:xfrm>
            <a:off x="4744238" y="3878711"/>
            <a:ext cx="3289300" cy="2463800"/>
          </a:xfrm>
          <a:prstGeom prst="rect">
            <a:avLst/>
          </a:prstGeom>
        </p:spPr>
      </p:pic>
    </p:spTree>
    <p:extLst>
      <p:ext uri="{BB962C8B-B14F-4D97-AF65-F5344CB8AC3E}">
        <p14:creationId xmlns:p14="http://schemas.microsoft.com/office/powerpoint/2010/main" val="35830209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7" presetClass="entr" presetSubtype="0"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500"/>
                                        <p:tgtEl>
                                          <p:spTgt spid="3"/>
                                        </p:tgtEl>
                                      </p:cBhvr>
                                    </p:animEffect>
                                    <p:anim calcmode="lin" valueType="num">
                                      <p:cBhvr>
                                        <p:cTn id="14" dur="1500" fill="hold"/>
                                        <p:tgtEl>
                                          <p:spTgt spid="3"/>
                                        </p:tgtEl>
                                        <p:attrNameLst>
                                          <p:attrName>ppt_x</p:attrName>
                                        </p:attrNameLst>
                                      </p:cBhvr>
                                      <p:tavLst>
                                        <p:tav tm="0">
                                          <p:val>
                                            <p:strVal val="#ppt_x"/>
                                          </p:val>
                                        </p:tav>
                                        <p:tav tm="100000">
                                          <p:val>
                                            <p:strVal val="#ppt_x"/>
                                          </p:val>
                                        </p:tav>
                                      </p:tavLst>
                                    </p:anim>
                                    <p:anim calcmode="lin" valueType="num">
                                      <p:cBhvr>
                                        <p:cTn id="15" dur="1350" decel="100000" fill="hold"/>
                                        <p:tgtEl>
                                          <p:spTgt spid="3"/>
                                        </p:tgtEl>
                                        <p:attrNameLst>
                                          <p:attrName>ppt_y</p:attrName>
                                        </p:attrNameLst>
                                      </p:cBhvr>
                                      <p:tavLst>
                                        <p:tav tm="0">
                                          <p:val>
                                            <p:strVal val="#ppt_y+1"/>
                                          </p:val>
                                        </p:tav>
                                        <p:tav tm="100000">
                                          <p:val>
                                            <p:strVal val="#ppt_y-.03"/>
                                          </p:val>
                                        </p:tav>
                                      </p:tavLst>
                                    </p:anim>
                                    <p:anim calcmode="lin" valueType="num">
                                      <p:cBhvr>
                                        <p:cTn id="16" dur="150" accel="100000" fill="hold">
                                          <p:stCondLst>
                                            <p:cond delay="1350"/>
                                          </p:stCondLst>
                                        </p:cTn>
                                        <p:tgtEl>
                                          <p:spTgt spid="3"/>
                                        </p:tgtEl>
                                        <p:attrNameLst>
                                          <p:attrName>ppt_y</p:attrName>
                                        </p:attrNameLst>
                                      </p:cBhvr>
                                      <p:tavLst>
                                        <p:tav tm="0">
                                          <p:val>
                                            <p:strVal val="#ppt_y-.03"/>
                                          </p:val>
                                        </p:tav>
                                        <p:tav tm="100000">
                                          <p:val>
                                            <p:strVal val="#ppt_y"/>
                                          </p:val>
                                        </p:tav>
                                      </p:tavLst>
                                    </p:anim>
                                  </p:childTnLst>
                                </p:cTn>
                              </p:par>
                            </p:childTnLst>
                          </p:cTn>
                        </p:par>
                        <p:par>
                          <p:cTn id="17" fill="hold">
                            <p:stCondLst>
                              <p:cond delay="3500"/>
                            </p:stCondLst>
                            <p:childTnLst>
                              <p:par>
                                <p:cTn id="18" presetID="52" presetClass="entr" presetSubtype="0" fill="hold" grpId="0" nodeType="afterEffect">
                                  <p:stCondLst>
                                    <p:cond delay="500"/>
                                  </p:stCondLst>
                                  <p:childTnLst>
                                    <p:set>
                                      <p:cBhvr>
                                        <p:cTn id="19" dur="1" fill="hold">
                                          <p:stCondLst>
                                            <p:cond delay="0"/>
                                          </p:stCondLst>
                                        </p:cTn>
                                        <p:tgtEl>
                                          <p:spTgt spid="4">
                                            <p:txEl>
                                              <p:pRg st="0" end="0"/>
                                            </p:txEl>
                                          </p:spTgt>
                                        </p:tgtEl>
                                        <p:attrNameLst>
                                          <p:attrName>style.visibility</p:attrName>
                                        </p:attrNameLst>
                                      </p:cBhvr>
                                      <p:to>
                                        <p:strVal val="visible"/>
                                      </p:to>
                                    </p:set>
                                    <p:animScale>
                                      <p:cBhvr>
                                        <p:cTn id="20" dur="1000" decel="50000" fill="hold">
                                          <p:stCondLst>
                                            <p:cond delay="0"/>
                                          </p:stCondLst>
                                        </p:cTn>
                                        <p:tgtEl>
                                          <p:spTgt spid="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4">
                                            <p:txEl>
                                              <p:pRg st="0" end="0"/>
                                            </p:txEl>
                                          </p:spTgt>
                                        </p:tgtEl>
                                        <p:attrNameLst>
                                          <p:attrName>ppt_x</p:attrName>
                                          <p:attrName>ppt_y</p:attrName>
                                        </p:attrNameLst>
                                      </p:cBhvr>
                                    </p:animMotion>
                                    <p:animEffect transition="in" filter="fade">
                                      <p:cBhvr>
                                        <p:cTn id="22" dur="1000"/>
                                        <p:tgtEl>
                                          <p:spTgt spid="4">
                                            <p:txEl>
                                              <p:pRg st="0" end="0"/>
                                            </p:txEl>
                                          </p:spTgt>
                                        </p:tgtEl>
                                      </p:cBhvr>
                                    </p:animEffect>
                                  </p:childTnLst>
                                </p:cTn>
                              </p:par>
                            </p:childTnLst>
                          </p:cTn>
                        </p:par>
                        <p:par>
                          <p:cTn id="23" fill="hold">
                            <p:stCondLst>
                              <p:cond delay="5000"/>
                            </p:stCondLst>
                            <p:childTnLst>
                              <p:par>
                                <p:cTn id="24" presetID="6"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circle(in)">
                                      <p:cBhvr>
                                        <p:cTn id="26" dur="18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
        <p:nvSpPr>
          <p:cNvPr id="2" name="Rectangle 1"/>
          <p:cNvSpPr/>
          <p:nvPr/>
        </p:nvSpPr>
        <p:spPr>
          <a:xfrm>
            <a:off x="463625" y="617488"/>
            <a:ext cx="8284782" cy="5370701"/>
          </a:xfrm>
          <a:prstGeom prst="rect">
            <a:avLst/>
          </a:prstGeom>
        </p:spPr>
        <p:txBody>
          <a:bodyPr wrap="square">
            <a:spAutoFit/>
          </a:bodyPr>
          <a:lstStyle/>
          <a:p>
            <a:r>
              <a:rPr lang="en-US" sz="2800" b="1" dirty="0" smtClean="0">
                <a:solidFill>
                  <a:srgbClr val="FF6600"/>
                </a:solidFill>
              </a:rPr>
              <a:t>The Church will escape the Great Tribulation!</a:t>
            </a:r>
          </a:p>
          <a:p>
            <a:endParaRPr lang="en-US" sz="2400" dirty="0" smtClean="0"/>
          </a:p>
          <a:p>
            <a:r>
              <a:rPr lang="en-US" sz="2400" u="sng" dirty="0" smtClean="0"/>
              <a:t>Scriptural </a:t>
            </a:r>
            <a:r>
              <a:rPr lang="en-US" sz="2400" u="sng" dirty="0" err="1" smtClean="0"/>
              <a:t>Refereces</a:t>
            </a:r>
            <a:r>
              <a:rPr lang="en-US" sz="2400" u="sng" dirty="0" smtClean="0"/>
              <a:t> :</a:t>
            </a:r>
            <a:endParaRPr lang="en-US" sz="2400" u="sng" dirty="0"/>
          </a:p>
          <a:p>
            <a:pPr algn="ctr"/>
            <a:endParaRPr lang="en-US" sz="1100" i="1" dirty="0" smtClean="0"/>
          </a:p>
          <a:p>
            <a:pPr algn="ctr"/>
            <a:r>
              <a:rPr lang="en-US" sz="2200" i="1" dirty="0"/>
              <a:t>“And when these things begin to come to pass, then look up, and lift up your heads; for your </a:t>
            </a:r>
            <a:r>
              <a:rPr lang="en-US" sz="2200" i="1" dirty="0" smtClean="0"/>
              <a:t>redemption </a:t>
            </a:r>
            <a:r>
              <a:rPr lang="en-US" sz="2200" i="1" dirty="0" err="1" smtClean="0"/>
              <a:t>draweth</a:t>
            </a:r>
            <a:r>
              <a:rPr lang="en-US" sz="2200" i="1" dirty="0" smtClean="0"/>
              <a:t> </a:t>
            </a:r>
            <a:r>
              <a:rPr lang="en-US" sz="2200" i="1" dirty="0" smtClean="0"/>
              <a:t>nigh.” </a:t>
            </a:r>
            <a:r>
              <a:rPr lang="en-US" sz="2200" dirty="0" smtClean="0"/>
              <a:t>  </a:t>
            </a:r>
            <a:r>
              <a:rPr lang="en-US" sz="2200" dirty="0"/>
              <a:t> </a:t>
            </a:r>
            <a:r>
              <a:rPr lang="en-US" sz="2200" dirty="0" smtClean="0"/>
              <a:t> </a:t>
            </a:r>
            <a:r>
              <a:rPr lang="en-US" dirty="0" smtClean="0"/>
              <a:t>(</a:t>
            </a:r>
            <a:r>
              <a:rPr lang="en-US" dirty="0" smtClean="0"/>
              <a:t>Luke 21:28)</a:t>
            </a:r>
          </a:p>
          <a:p>
            <a:pPr algn="ctr"/>
            <a:endParaRPr lang="en-US" sz="1600" dirty="0"/>
          </a:p>
          <a:p>
            <a:pPr algn="ctr"/>
            <a:r>
              <a:rPr lang="en-US" sz="2400" i="1" dirty="0"/>
              <a:t>“</a:t>
            </a:r>
            <a:r>
              <a:rPr lang="en-US" sz="2200" i="1" dirty="0"/>
              <a:t>Watch ye therefore, and pray always, that ye may be accounted worthy to escape all these things that shall come to </a:t>
            </a:r>
            <a:r>
              <a:rPr lang="en-US" sz="2200" i="1" dirty="0" smtClean="0"/>
              <a:t>pass.</a:t>
            </a:r>
            <a:r>
              <a:rPr lang="en-US" sz="2400" i="1" dirty="0" smtClean="0"/>
              <a:t>” </a:t>
            </a:r>
            <a:r>
              <a:rPr lang="en-US" sz="2400" i="1" dirty="0" smtClean="0"/>
              <a:t>   </a:t>
            </a:r>
            <a:r>
              <a:rPr lang="en-US" dirty="0" smtClean="0"/>
              <a:t>(</a:t>
            </a:r>
            <a:r>
              <a:rPr lang="en-US" dirty="0" smtClean="0"/>
              <a:t>Luke 21:36)</a:t>
            </a:r>
          </a:p>
          <a:p>
            <a:pPr algn="ctr"/>
            <a:endParaRPr lang="en-US" sz="1600" dirty="0"/>
          </a:p>
          <a:p>
            <a:pPr algn="ctr"/>
            <a:r>
              <a:rPr lang="en-US" sz="2200" i="1" dirty="0" smtClean="0"/>
              <a:t>“</a:t>
            </a:r>
            <a:r>
              <a:rPr lang="en-US" sz="2200" i="1" dirty="0"/>
              <a:t>Because thou hast kept the word of my patience I also will keep thee from the hour of temptation, which shall come upon all the world, to try them that dwell upon the </a:t>
            </a:r>
            <a:r>
              <a:rPr lang="en-US" sz="2200" i="1" dirty="0" smtClean="0"/>
              <a:t>earth.” </a:t>
            </a:r>
            <a:r>
              <a:rPr lang="en-US" sz="2200" dirty="0"/>
              <a:t> </a:t>
            </a:r>
            <a:r>
              <a:rPr lang="en-US" sz="2200" dirty="0" smtClean="0"/>
              <a:t>   </a:t>
            </a:r>
            <a:r>
              <a:rPr lang="en-US" dirty="0" smtClean="0"/>
              <a:t>(</a:t>
            </a:r>
            <a:r>
              <a:rPr lang="en-US" dirty="0"/>
              <a:t>I Thessalonians 4:</a:t>
            </a:r>
            <a:r>
              <a:rPr lang="en-US" dirty="0" smtClean="0"/>
              <a:t>17)</a:t>
            </a:r>
            <a:endParaRPr lang="en-US" dirty="0"/>
          </a:p>
        </p:txBody>
      </p:sp>
      <p:sp>
        <p:nvSpPr>
          <p:cNvPr id="8" name="Rectangle 7"/>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The Church awaits Jesus’ Return</a:t>
            </a:r>
            <a:endParaRPr lang="en-US" sz="2200" dirty="0">
              <a:solidFill>
                <a:srgbClr val="92D050"/>
              </a:solidFill>
            </a:endParaRPr>
          </a:p>
        </p:txBody>
      </p:sp>
    </p:spTree>
    <p:extLst>
      <p:ext uri="{BB962C8B-B14F-4D97-AF65-F5344CB8AC3E}">
        <p14:creationId xmlns:p14="http://schemas.microsoft.com/office/powerpoint/2010/main" val="113560144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5" presetClass="entr" presetSubtype="0" fill="hold" grpId="0" nodeType="afterEffect">
                                  <p:stCondLst>
                                    <p:cond delay="50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12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14" dur="12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15" dur="1200"/>
                                        <p:tgtEl>
                                          <p:spTgt spid="2">
                                            <p:txEl>
                                              <p:pRg st="0" end="0"/>
                                            </p:txEl>
                                          </p:spTgt>
                                        </p:tgtEl>
                                      </p:cBhvr>
                                    </p:animEffect>
                                  </p:childTnLst>
                                </p:cTn>
                              </p:par>
                            </p:childTnLst>
                          </p:cTn>
                        </p:par>
                        <p:par>
                          <p:cTn id="16" fill="hold">
                            <p:stCondLst>
                              <p:cond delay="3200"/>
                            </p:stCondLst>
                            <p:childTnLst>
                              <p:par>
                                <p:cTn id="17" presetID="23" presetClass="entr" presetSubtype="16" fill="hold" grpId="0" nodeType="afterEffect">
                                  <p:stCondLst>
                                    <p:cond delay="50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12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1200" fill="hold"/>
                                        <p:tgtEl>
                                          <p:spTgt spid="2">
                                            <p:txEl>
                                              <p:pRg st="2" end="2"/>
                                            </p:txEl>
                                          </p:spTgt>
                                        </p:tgtEl>
                                        <p:attrNameLst>
                                          <p:attrName>ppt_h</p:attrName>
                                        </p:attrNameLst>
                                      </p:cBhvr>
                                      <p:tavLst>
                                        <p:tav tm="0">
                                          <p:val>
                                            <p:fltVal val="0"/>
                                          </p:val>
                                        </p:tav>
                                        <p:tav tm="100000">
                                          <p:val>
                                            <p:strVal val="#ppt_h"/>
                                          </p:val>
                                        </p:tav>
                                      </p:tavLst>
                                    </p:anim>
                                  </p:childTnLst>
                                </p:cTn>
                              </p:par>
                            </p:childTnLst>
                          </p:cTn>
                        </p:par>
                        <p:par>
                          <p:cTn id="21" fill="hold">
                            <p:stCondLst>
                              <p:cond delay="4900"/>
                            </p:stCondLst>
                            <p:childTnLst>
                              <p:par>
                                <p:cTn id="22" presetID="22" presetClass="entr" presetSubtype="8" fill="hold" grpId="0" nodeType="afterEffect">
                                  <p:stCondLst>
                                    <p:cond delay="50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wipe(left)">
                                      <p:cBhvr>
                                        <p:cTn id="24" dur="1500"/>
                                        <p:tgtEl>
                                          <p:spTgt spid="2">
                                            <p:txEl>
                                              <p:pRg st="4" end="4"/>
                                            </p:txEl>
                                          </p:spTgt>
                                        </p:tgtEl>
                                      </p:cBhvr>
                                    </p:animEffect>
                                  </p:childTnLst>
                                </p:cTn>
                              </p:par>
                            </p:childTnLst>
                          </p:cTn>
                        </p:par>
                        <p:par>
                          <p:cTn id="25" fill="hold">
                            <p:stCondLst>
                              <p:cond delay="6900"/>
                            </p:stCondLst>
                            <p:childTnLst>
                              <p:par>
                                <p:cTn id="26" presetID="22" presetClass="entr" presetSubtype="8" fill="hold" grpId="0" nodeType="afterEffect">
                                  <p:stCondLst>
                                    <p:cond delay="50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1500"/>
                                        <p:tgtEl>
                                          <p:spTgt spid="2">
                                            <p:txEl>
                                              <p:pRg st="6" end="6"/>
                                            </p:txEl>
                                          </p:spTgt>
                                        </p:tgtEl>
                                      </p:cBhvr>
                                    </p:animEffect>
                                  </p:childTnLst>
                                </p:cTn>
                              </p:par>
                            </p:childTnLst>
                          </p:cTn>
                        </p:par>
                        <p:par>
                          <p:cTn id="29" fill="hold">
                            <p:stCondLst>
                              <p:cond delay="8900"/>
                            </p:stCondLst>
                            <p:childTnLst>
                              <p:par>
                                <p:cTn id="30" presetID="22" presetClass="entr" presetSubtype="8" fill="hold" grpId="0" nodeType="afterEffect">
                                  <p:stCondLst>
                                    <p:cond delay="50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wipe(left)">
                                      <p:cBhvr>
                                        <p:cTn id="32" dur="1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18631" y="418010"/>
            <a:ext cx="2209709" cy="1384995"/>
          </a:xfrm>
          <a:prstGeom prst="rect">
            <a:avLst/>
          </a:prstGeom>
        </p:spPr>
        <p:txBody>
          <a:bodyPr wrap="none">
            <a:spAutoFit/>
          </a:bodyPr>
          <a:lstStyle/>
          <a:p>
            <a:pPr algn="ctr"/>
            <a:r>
              <a:rPr lang="en-US" sz="2800" b="1" dirty="0" smtClean="0">
                <a:solidFill>
                  <a:srgbClr val="92D050"/>
                </a:solidFill>
              </a:rPr>
              <a:t>Look for the</a:t>
            </a:r>
          </a:p>
          <a:p>
            <a:pPr algn="ctr"/>
            <a:r>
              <a:rPr lang="en-US" sz="2800" b="1" dirty="0" smtClean="0">
                <a:solidFill>
                  <a:srgbClr val="92D050"/>
                </a:solidFill>
              </a:rPr>
              <a:t>Coming</a:t>
            </a:r>
          </a:p>
          <a:p>
            <a:pPr algn="ctr"/>
            <a:r>
              <a:rPr lang="en-US" sz="2800" b="1" dirty="0" smtClean="0">
                <a:solidFill>
                  <a:srgbClr val="92D050"/>
                </a:solidFill>
              </a:rPr>
              <a:t>Of the Lord</a:t>
            </a:r>
          </a:p>
        </p:txBody>
      </p:sp>
      <p:sp>
        <p:nvSpPr>
          <p:cNvPr id="3" name="TextBox 2"/>
          <p:cNvSpPr txBox="1"/>
          <p:nvPr/>
        </p:nvSpPr>
        <p:spPr>
          <a:xfrm>
            <a:off x="4655124" y="2919595"/>
            <a:ext cx="3519054" cy="2246769"/>
          </a:xfrm>
          <a:prstGeom prst="rect">
            <a:avLst/>
          </a:prstGeom>
          <a:noFill/>
        </p:spPr>
        <p:txBody>
          <a:bodyPr wrap="square" rtlCol="0">
            <a:spAutoFit/>
          </a:bodyPr>
          <a:lstStyle/>
          <a:p>
            <a:pPr algn="ctr"/>
            <a:r>
              <a:rPr lang="en-US" sz="2800" dirty="0"/>
              <a:t>The church is never exhorted to look for the Tribulation but rather for the coming of Jesus. </a:t>
            </a:r>
          </a:p>
        </p:txBody>
      </p:sp>
      <p:sp>
        <p:nvSpPr>
          <p:cNvPr id="4" name="TextBox 3"/>
          <p:cNvSpPr txBox="1"/>
          <p:nvPr/>
        </p:nvSpPr>
        <p:spPr>
          <a:xfrm>
            <a:off x="138544" y="554191"/>
            <a:ext cx="4364183" cy="2677656"/>
          </a:xfrm>
          <a:prstGeom prst="rect">
            <a:avLst/>
          </a:prstGeom>
          <a:noFill/>
        </p:spPr>
        <p:txBody>
          <a:bodyPr wrap="square" rtlCol="0">
            <a:spAutoFit/>
          </a:bodyPr>
          <a:lstStyle/>
          <a:p>
            <a:pPr algn="ctr"/>
            <a:r>
              <a:rPr lang="en-US" sz="2400" b="1" i="1" dirty="0"/>
              <a:t>When the signs of the times that tell of the Lord’s coming are being fulfilled, we are exhorted to lift up our heads and look up (not down or around) for our redemption draws nigh. </a:t>
            </a:r>
            <a:r>
              <a:rPr lang="en-US" sz="2400" b="1" i="1" dirty="0" smtClean="0"/>
              <a:t> </a:t>
            </a:r>
          </a:p>
        </p:txBody>
      </p:sp>
      <p:sp>
        <p:nvSpPr>
          <p:cNvPr id="5" name="TextBox 4"/>
          <p:cNvSpPr txBox="1"/>
          <p:nvPr/>
        </p:nvSpPr>
        <p:spPr>
          <a:xfrm>
            <a:off x="290945" y="4350337"/>
            <a:ext cx="3823855" cy="1569660"/>
          </a:xfrm>
          <a:prstGeom prst="rect">
            <a:avLst/>
          </a:prstGeom>
          <a:noFill/>
        </p:spPr>
        <p:txBody>
          <a:bodyPr wrap="square" rtlCol="0">
            <a:spAutoFit/>
          </a:bodyPr>
          <a:lstStyle/>
          <a:p>
            <a:pPr algn="ctr"/>
            <a:r>
              <a:rPr lang="en-US" sz="2400" dirty="0">
                <a:latin typeface="Arial Black"/>
                <a:cs typeface="Arial Black"/>
              </a:rPr>
              <a:t>The coming of the Lord is our redemption, not the Tribulation. </a:t>
            </a:r>
          </a:p>
        </p:txBody>
      </p:sp>
      <p:sp>
        <p:nvSpPr>
          <p:cNvPr id="8"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9"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42815185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37"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barn(outVertical)">
                                      <p:cBhvr>
                                        <p:cTn id="13" dur="1200"/>
                                        <p:tgtEl>
                                          <p:spTgt spid="4"/>
                                        </p:tgtEl>
                                      </p:cBhvr>
                                    </p:animEffect>
                                  </p:childTnLst>
                                </p:cTn>
                              </p:par>
                            </p:childTnLst>
                          </p:cTn>
                        </p:par>
                        <p:par>
                          <p:cTn id="14" fill="hold">
                            <p:stCondLst>
                              <p:cond delay="3200"/>
                            </p:stCondLst>
                            <p:childTnLst>
                              <p:par>
                                <p:cTn id="15" presetID="22" presetClass="entr" presetSubtype="1" fill="hold" grpId="0" nodeType="afterEffect">
                                  <p:stCondLst>
                                    <p:cond delay="50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up)">
                                      <p:cBhvr>
                                        <p:cTn id="17" dur="1250"/>
                                        <p:tgtEl>
                                          <p:spTgt spid="3">
                                            <p:txEl>
                                              <p:pRg st="0" end="0"/>
                                            </p:txEl>
                                          </p:spTgt>
                                        </p:tgtEl>
                                      </p:cBhvr>
                                    </p:animEffect>
                                  </p:childTnLst>
                                </p:cTn>
                              </p:par>
                            </p:childTnLst>
                          </p:cTn>
                        </p:par>
                        <p:par>
                          <p:cTn id="18" fill="hold">
                            <p:stCondLst>
                              <p:cond delay="4950"/>
                            </p:stCondLst>
                            <p:childTnLst>
                              <p:par>
                                <p:cTn id="19" presetID="31" presetClass="entr" presetSubtype="0" fill="hold" grpId="0" nodeType="after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p:cTn id="21" dur="1200" fill="hold"/>
                                        <p:tgtEl>
                                          <p:spTgt spid="5"/>
                                        </p:tgtEl>
                                        <p:attrNameLst>
                                          <p:attrName>ppt_w</p:attrName>
                                        </p:attrNameLst>
                                      </p:cBhvr>
                                      <p:tavLst>
                                        <p:tav tm="0">
                                          <p:val>
                                            <p:fltVal val="0"/>
                                          </p:val>
                                        </p:tav>
                                        <p:tav tm="100000">
                                          <p:val>
                                            <p:strVal val="#ppt_w"/>
                                          </p:val>
                                        </p:tav>
                                      </p:tavLst>
                                    </p:anim>
                                    <p:anim calcmode="lin" valueType="num">
                                      <p:cBhvr>
                                        <p:cTn id="22" dur="1200" fill="hold"/>
                                        <p:tgtEl>
                                          <p:spTgt spid="5"/>
                                        </p:tgtEl>
                                        <p:attrNameLst>
                                          <p:attrName>ppt_h</p:attrName>
                                        </p:attrNameLst>
                                      </p:cBhvr>
                                      <p:tavLst>
                                        <p:tav tm="0">
                                          <p:val>
                                            <p:fltVal val="0"/>
                                          </p:val>
                                        </p:tav>
                                        <p:tav tm="100000">
                                          <p:val>
                                            <p:strVal val="#ppt_h"/>
                                          </p:val>
                                        </p:tav>
                                      </p:tavLst>
                                    </p:anim>
                                    <p:anim calcmode="lin" valueType="num">
                                      <p:cBhvr>
                                        <p:cTn id="23" dur="1200" fill="hold"/>
                                        <p:tgtEl>
                                          <p:spTgt spid="5"/>
                                        </p:tgtEl>
                                        <p:attrNameLst>
                                          <p:attrName>style.rotation</p:attrName>
                                        </p:attrNameLst>
                                      </p:cBhvr>
                                      <p:tavLst>
                                        <p:tav tm="0">
                                          <p:val>
                                            <p:fltVal val="90"/>
                                          </p:val>
                                        </p:tav>
                                        <p:tav tm="100000">
                                          <p:val>
                                            <p:fltVal val="0"/>
                                          </p:val>
                                        </p:tav>
                                      </p:tavLst>
                                    </p:anim>
                                    <p:animEffect transition="in" filter="fade">
                                      <p:cBhvr>
                                        <p:cTn id="24" dur="1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48145" y="1494678"/>
            <a:ext cx="7606146" cy="3108544"/>
          </a:xfrm>
          <a:prstGeom prst="rect">
            <a:avLst/>
          </a:prstGeom>
          <a:noFill/>
        </p:spPr>
        <p:txBody>
          <a:bodyPr wrap="square" rtlCol="0">
            <a:spAutoFit/>
          </a:bodyPr>
          <a:lstStyle/>
          <a:p>
            <a:pPr algn="ctr"/>
            <a:r>
              <a:rPr lang="en-US" sz="2800" dirty="0"/>
              <a:t>Both of the verses, Luke 21:36 and Revelation 3:10, contain a definite promise </a:t>
            </a:r>
            <a:r>
              <a:rPr lang="en-US" sz="2800" dirty="0" smtClean="0"/>
              <a:t>of </a:t>
            </a:r>
            <a:r>
              <a:rPr lang="en-US" sz="2800" dirty="0"/>
              <a:t>the church escaping the Tribulation. </a:t>
            </a:r>
            <a:endParaRPr lang="en-US" sz="2800" dirty="0" smtClean="0"/>
          </a:p>
          <a:p>
            <a:pPr algn="ctr"/>
            <a:endParaRPr lang="en-US" sz="2800" dirty="0"/>
          </a:p>
          <a:p>
            <a:pPr algn="ctr"/>
            <a:r>
              <a:rPr lang="en-US" sz="2800" dirty="0" smtClean="0"/>
              <a:t>These </a:t>
            </a:r>
            <a:r>
              <a:rPr lang="en-US" sz="2800" dirty="0"/>
              <a:t>promises would be meaningless </a:t>
            </a:r>
            <a:r>
              <a:rPr lang="en-US" sz="2800" dirty="0" smtClean="0"/>
              <a:t>if </a:t>
            </a:r>
            <a:r>
              <a:rPr lang="en-US" sz="2800" dirty="0"/>
              <a:t>the church had to pass </a:t>
            </a:r>
            <a:r>
              <a:rPr lang="en-US" sz="2800" dirty="0" smtClean="0"/>
              <a:t>through </a:t>
            </a:r>
            <a:r>
              <a:rPr lang="en-US" sz="2800" dirty="0"/>
              <a:t>the Tribulation. </a:t>
            </a:r>
          </a:p>
        </p:txBody>
      </p:sp>
      <p:sp>
        <p:nvSpPr>
          <p:cNvPr id="7" name="Rectangle 6"/>
          <p:cNvSpPr/>
          <p:nvPr/>
        </p:nvSpPr>
        <p:spPr>
          <a:xfrm>
            <a:off x="4682836" y="-108475"/>
            <a:ext cx="3477491" cy="769441"/>
          </a:xfrm>
          <a:prstGeom prst="rect">
            <a:avLst/>
          </a:prstGeom>
        </p:spPr>
        <p:txBody>
          <a:bodyPr wrap="square">
            <a:spAutoFit/>
          </a:bodyPr>
          <a:lstStyle/>
          <a:p>
            <a:pPr algn="ctr"/>
            <a:r>
              <a:rPr lang="en-US" sz="2200" b="1" dirty="0" smtClean="0">
                <a:solidFill>
                  <a:srgbClr val="92D050"/>
                </a:solidFill>
              </a:rPr>
              <a:t>The Church has </a:t>
            </a:r>
          </a:p>
          <a:p>
            <a:pPr algn="ctr"/>
            <a:r>
              <a:rPr lang="en-US" sz="2200" b="1" dirty="0" smtClean="0">
                <a:solidFill>
                  <a:srgbClr val="92D050"/>
                </a:solidFill>
              </a:rPr>
              <a:t>a Promise!</a:t>
            </a:r>
            <a:endParaRPr lang="en-US" sz="2200" dirty="0">
              <a:solidFill>
                <a:srgbClr val="92D050"/>
              </a:solidFill>
            </a:endParaRPr>
          </a:p>
        </p:txBody>
      </p:sp>
      <p:sp>
        <p:nvSpPr>
          <p:cNvPr id="8" name="Vertical Text Placeholder 5"/>
          <p:cNvSpPr>
            <a:spLocks noGrp="1"/>
          </p:cNvSpPr>
          <p:nvPr/>
        </p:nvSpPr>
        <p:spPr>
          <a:xfrm rot="16200000">
            <a:off x="7475072" y="5139683"/>
            <a:ext cx="266207" cy="3071644"/>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9" name="Title 1"/>
          <p:cNvSpPr txBox="1">
            <a:spLocks/>
          </p:cNvSpPr>
          <p:nvPr/>
        </p:nvSpPr>
        <p:spPr>
          <a:xfrm rot="16200000">
            <a:off x="1488275" y="5175304"/>
            <a:ext cx="208359" cy="3063959"/>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latin typeface="+mn-lt"/>
                <a:cs typeface="Bangla MN"/>
              </a:rPr>
              <a:t>L</a:t>
            </a:r>
            <a:r>
              <a:rPr lang="en-US" sz="1200" dirty="0" smtClean="0">
                <a:ln w="12700">
                  <a:solidFill>
                    <a:schemeClr val="tx2">
                      <a:satMod val="155000"/>
                    </a:schemeClr>
                  </a:solidFill>
                  <a:prstDash val="solid"/>
                </a:ln>
                <a:solidFill>
                  <a:srgbClr val="008000"/>
                </a:solidFill>
                <a:effectLst/>
                <a:latin typeface="+mn-lt"/>
                <a:cs typeface="Bangla MN"/>
              </a:rPr>
              <a:t>esson Six:  The Destiny of the Church </a:t>
            </a:r>
            <a:endParaRPr lang="en-US" sz="1200" dirty="0">
              <a:solidFill>
                <a:srgbClr val="008000"/>
              </a:solidFill>
              <a:effectLst/>
              <a:latin typeface="+mn-lt"/>
              <a:cs typeface="Bangla MN"/>
            </a:endParaRPr>
          </a:p>
        </p:txBody>
      </p:sp>
    </p:spTree>
    <p:extLst>
      <p:ext uri="{BB962C8B-B14F-4D97-AF65-F5344CB8AC3E}">
        <p14:creationId xmlns:p14="http://schemas.microsoft.com/office/powerpoint/2010/main" val="17494854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wipe(left)">
                                      <p:cBhvr>
                                        <p:cTn id="13" dur="1250"/>
                                        <p:tgtEl>
                                          <p:spTgt spid="6">
                                            <p:txEl>
                                              <p:pRg st="0" end="0"/>
                                            </p:txEl>
                                          </p:spTgt>
                                        </p:tgtEl>
                                      </p:cBhvr>
                                    </p:animEffect>
                                  </p:childTnLst>
                                </p:cTn>
                              </p:par>
                            </p:childTnLst>
                          </p:cTn>
                        </p:par>
                        <p:par>
                          <p:cTn id="14" fill="hold">
                            <p:stCondLst>
                              <p:cond delay="3250"/>
                            </p:stCondLst>
                            <p:childTnLst>
                              <p:par>
                                <p:cTn id="15" presetID="22" presetClass="entr" presetSubtype="8" fill="hold" grpId="0" nodeType="afterEffect">
                                  <p:stCondLst>
                                    <p:cond delay="50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left)">
                                      <p:cBhvr>
                                        <p:cTn id="17" dur="125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12616</TotalTime>
  <Words>2532</Words>
  <Application>Microsoft Macintosh PowerPoint</Application>
  <PresentationFormat>On-screen Show (4:3)</PresentationFormat>
  <Paragraphs>260</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Austin</vt:lpstr>
      <vt:lpstr>Lesson Six:  The Destiny of the Church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Jerry Richardson</cp:lastModifiedBy>
  <cp:revision>83</cp:revision>
  <dcterms:created xsi:type="dcterms:W3CDTF">2011-12-17T17:23:16Z</dcterms:created>
  <dcterms:modified xsi:type="dcterms:W3CDTF">2013-01-05T12:58:57Z</dcterms:modified>
</cp:coreProperties>
</file>