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72" r:id="rId6"/>
    <p:sldId id="270" r:id="rId7"/>
    <p:sldId id="273" r:id="rId8"/>
    <p:sldId id="274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napToGrid="0" snapToObjects="1">
      <p:cViewPr>
        <p:scale>
          <a:sx n="100" d="100"/>
          <a:sy n="100" d="100"/>
        </p:scale>
        <p:origin x="-1888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pPr/>
              <a:t>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January 6,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" y="5320136"/>
            <a:ext cx="9155145" cy="831274"/>
          </a:xfrm>
        </p:spPr>
        <p:txBody>
          <a:bodyPr/>
          <a:lstStyle/>
          <a:p>
            <a:pPr algn="ctr"/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    Lesson </a:t>
            </a:r>
            <a:r>
              <a:rPr lang="en-US" b="1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Two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:  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rgbClr val="F85E08"/>
                </a:solidFill>
                <a:latin typeface="Cooper Black" pitchFamily="18" charset="0"/>
              </a:rPr>
              <a:t>The Kingdom Of God 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85E08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ooper Black" pitchFamily="18" charset="0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1944878" y="4484208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b="1" kern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27171"/>
            <a:ext cx="9143998" cy="519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2836" y="0"/>
            <a:ext cx="3422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DEFINITION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0585" y="1037063"/>
            <a:ext cx="75382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The “kingdom of God” means primarily the rule of God, the divine </a:t>
            </a:r>
            <a:r>
              <a:rPr lang="en-US" sz="2800" b="1" dirty="0" smtClean="0"/>
              <a:t>kingly authority</a:t>
            </a:r>
            <a:r>
              <a:rPr lang="en-US" sz="2800" b="1" dirty="0"/>
              <a:t>. </a:t>
            </a:r>
            <a:endParaRPr lang="en-US" sz="2800" b="1" dirty="0" smtClean="0"/>
          </a:p>
          <a:p>
            <a:endParaRPr lang="en-US" sz="2800" b="1" dirty="0"/>
          </a:p>
          <a:p>
            <a:r>
              <a:rPr lang="en-US" sz="2400" dirty="0" smtClean="0"/>
              <a:t>There </a:t>
            </a:r>
            <a:r>
              <a:rPr lang="en-US" sz="2400" dirty="0"/>
              <a:t>is no difference between the “kingdom of God” and the “kingdom </a:t>
            </a:r>
            <a:r>
              <a:rPr lang="en-US" sz="2400" dirty="0" smtClean="0"/>
              <a:t>of Heaven</a:t>
            </a:r>
            <a:r>
              <a:rPr lang="en-US" sz="2400" dirty="0"/>
              <a:t>.” </a:t>
            </a: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186" y="3331659"/>
            <a:ext cx="4782014" cy="235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94302" y="0"/>
            <a:ext cx="3624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IMPORTANCE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7854" y="603549"/>
            <a:ext cx="3479180" cy="373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>
                <a:solidFill>
                  <a:srgbClr val="F85E08"/>
                </a:solidFill>
              </a:rPr>
              <a:t>The kingdom of God is mentioned </a:t>
            </a:r>
            <a:endParaRPr lang="en-US" sz="2200" b="1" u="sng" dirty="0" smtClean="0">
              <a:solidFill>
                <a:srgbClr val="F85E08"/>
              </a:solidFill>
            </a:endParaRPr>
          </a:p>
          <a:p>
            <a:pPr algn="ctr"/>
            <a:endParaRPr lang="en-US" sz="1600" b="1" u="sng" dirty="0" smtClean="0">
              <a:solidFill>
                <a:srgbClr val="F85E08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en-US" sz="2200" dirty="0" smtClean="0"/>
              <a:t>4 times </a:t>
            </a:r>
            <a:r>
              <a:rPr lang="en-US" sz="2200" dirty="0"/>
              <a:t>in </a:t>
            </a:r>
            <a:r>
              <a:rPr lang="en-US" sz="2200" dirty="0" smtClean="0"/>
              <a:t>Matthew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/>
              <a:t>14 times in Mark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/>
              <a:t>32 times </a:t>
            </a:r>
            <a:r>
              <a:rPr lang="en-US" sz="2200" dirty="0"/>
              <a:t>in </a:t>
            </a:r>
            <a:r>
              <a:rPr lang="en-US" sz="2200" dirty="0" smtClean="0"/>
              <a:t>Luke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/>
              <a:t>2 times </a:t>
            </a:r>
            <a:r>
              <a:rPr lang="en-US" sz="2200" dirty="0"/>
              <a:t>in </a:t>
            </a:r>
            <a:r>
              <a:rPr lang="en-US" sz="2200" dirty="0" smtClean="0"/>
              <a:t>John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/>
              <a:t>6 times </a:t>
            </a:r>
            <a:r>
              <a:rPr lang="en-US" sz="2200" dirty="0"/>
              <a:t>in </a:t>
            </a:r>
            <a:r>
              <a:rPr lang="en-US" sz="2200" dirty="0" smtClean="0"/>
              <a:t>Acts</a:t>
            </a:r>
          </a:p>
          <a:p>
            <a:pPr algn="ctr">
              <a:lnSpc>
                <a:spcPct val="130000"/>
              </a:lnSpc>
            </a:pPr>
            <a:r>
              <a:rPr lang="en-US" sz="2200" dirty="0" smtClean="0"/>
              <a:t>8 </a:t>
            </a:r>
            <a:r>
              <a:rPr lang="en-US" sz="2200" dirty="0"/>
              <a:t>times </a:t>
            </a:r>
            <a:r>
              <a:rPr lang="en-US" sz="2200" dirty="0" smtClean="0"/>
              <a:t>by Paul</a:t>
            </a:r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4739269" y="914400"/>
            <a:ext cx="34122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We </a:t>
            </a:r>
            <a:r>
              <a:rPr lang="en-US" sz="2200" dirty="0"/>
              <a:t>see the importance of this in the way the disciples </a:t>
            </a:r>
            <a:r>
              <a:rPr lang="en-US" sz="2200" dirty="0" smtClean="0"/>
              <a:t>anxiously questioned </a:t>
            </a:r>
            <a:r>
              <a:rPr lang="en-US" sz="2200" dirty="0"/>
              <a:t>concerning the kingdom. </a:t>
            </a:r>
            <a:endParaRPr lang="en-US" sz="2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59005" y="4504713"/>
            <a:ext cx="3479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It is mentioned many more times under other names such as “kingdom of </a:t>
            </a:r>
            <a:r>
              <a:rPr lang="en-US" sz="2200" b="1" dirty="0" smtClean="0"/>
              <a:t>Heaven.” 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83151" y="3367670"/>
            <a:ext cx="35683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/>
              <a:t>“When they therefore were come together, they asked of him, saying, Lord, wilt thou at this time restore again the kingdom to </a:t>
            </a:r>
            <a:r>
              <a:rPr lang="en-US" sz="2000" i="1" dirty="0" smtClean="0"/>
              <a:t>Israel?”</a:t>
            </a:r>
          </a:p>
          <a:p>
            <a:pPr algn="r"/>
            <a:r>
              <a:rPr lang="en-US" sz="2000" i="1" dirty="0" smtClean="0"/>
              <a:t>       	          </a:t>
            </a:r>
            <a:r>
              <a:rPr lang="en-US" i="1" dirty="0" smtClean="0"/>
              <a:t>Acts 1:6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7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2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  <p:bldP spid="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2836" y="11151"/>
            <a:ext cx="3422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REQUIREMENTS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2166" y="1003610"/>
            <a:ext cx="7895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/>
              <a:t>“For he must reign, till he hath put all enemies under his </a:t>
            </a:r>
            <a:r>
              <a:rPr lang="en-US" sz="2200" i="1" dirty="0" smtClean="0"/>
              <a:t>feet.”</a:t>
            </a:r>
          </a:p>
          <a:p>
            <a:pPr algn="r"/>
            <a:r>
              <a:rPr lang="en-US" sz="1600" dirty="0" smtClean="0"/>
              <a:t>I </a:t>
            </a:r>
            <a:r>
              <a:rPr lang="en-US" sz="1600" dirty="0"/>
              <a:t>Corinthians </a:t>
            </a:r>
            <a:r>
              <a:rPr lang="en-US" sz="1600" dirty="0" smtClean="0"/>
              <a:t>15:25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02165" y="2100767"/>
            <a:ext cx="789506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/>
              <a:t>“For the Lord God omnipotent </a:t>
            </a:r>
            <a:r>
              <a:rPr lang="en-US" sz="2200" i="1" dirty="0" err="1" smtClean="0"/>
              <a:t>reigneth</a:t>
            </a:r>
            <a:r>
              <a:rPr lang="en-US" sz="2200" i="1" dirty="0" smtClean="0"/>
              <a:t>.” </a:t>
            </a:r>
            <a:endParaRPr lang="en-US" sz="2200" dirty="0"/>
          </a:p>
          <a:p>
            <a:pPr algn="r"/>
            <a:r>
              <a:rPr lang="en-US" sz="1600" dirty="0"/>
              <a:t>Revelation </a:t>
            </a:r>
            <a:r>
              <a:rPr lang="en-US" sz="1600" dirty="0" smtClean="0"/>
              <a:t>19:6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165" y="3356509"/>
            <a:ext cx="79731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solidFill>
                  <a:srgbClr val="F85E08"/>
                </a:solidFill>
              </a:rPr>
              <a:t>The two requirements for a kingdom are</a:t>
            </a:r>
            <a:r>
              <a:rPr lang="en-US" sz="2400" b="1" u="sng" dirty="0" smtClean="0">
                <a:solidFill>
                  <a:srgbClr val="F85E08"/>
                </a:solidFill>
              </a:rPr>
              <a:t>:</a:t>
            </a:r>
          </a:p>
          <a:p>
            <a:pPr algn="ctr"/>
            <a:endParaRPr lang="en-US" sz="2400" b="1" u="sng" dirty="0">
              <a:solidFill>
                <a:srgbClr val="F85E08"/>
              </a:solidFill>
            </a:endParaRPr>
          </a:p>
          <a:p>
            <a:pPr lvl="1"/>
            <a:r>
              <a:rPr lang="en-US" sz="2400" dirty="0"/>
              <a:t>1. There must be a king, a reigning monarch.</a:t>
            </a:r>
          </a:p>
          <a:p>
            <a:endParaRPr lang="en-US" sz="2400" dirty="0" smtClean="0"/>
          </a:p>
          <a:p>
            <a:pPr lvl="1"/>
            <a:r>
              <a:rPr lang="en-US" sz="2400" dirty="0" smtClean="0"/>
              <a:t>2</a:t>
            </a:r>
            <a:r>
              <a:rPr lang="en-US" sz="2400" dirty="0"/>
              <a:t>. There must be a realm with subjects over which he reigns.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2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2836" y="11151"/>
            <a:ext cx="3422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REQUIREMENTS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956" y="769491"/>
            <a:ext cx="81515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If we are members of the kingdom of God, </a:t>
            </a:r>
            <a:endParaRPr lang="en-US" sz="2400" dirty="0" smtClean="0"/>
          </a:p>
          <a:p>
            <a:pPr algn="ctr"/>
            <a:r>
              <a:rPr lang="en-US" sz="2400" dirty="0" smtClean="0"/>
              <a:t>Jesus </a:t>
            </a:r>
            <a:r>
              <a:rPr lang="en-US" sz="2400" dirty="0"/>
              <a:t>is our king. 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If </a:t>
            </a:r>
            <a:r>
              <a:rPr lang="en-US" sz="2400" dirty="0"/>
              <a:t>we are </a:t>
            </a:r>
            <a:r>
              <a:rPr lang="en-US" sz="2400" dirty="0" smtClean="0"/>
              <a:t>members of </a:t>
            </a:r>
            <a:r>
              <a:rPr lang="en-US" sz="2400" dirty="0"/>
              <a:t>the kingdom of God, </a:t>
            </a:r>
            <a:endParaRPr lang="en-US" sz="2400" dirty="0" smtClean="0"/>
          </a:p>
          <a:p>
            <a:pPr algn="ctr"/>
            <a:r>
              <a:rPr lang="en-US" sz="2400" dirty="0" smtClean="0"/>
              <a:t>Jesus </a:t>
            </a:r>
            <a:r>
              <a:rPr lang="en-US" sz="2400" dirty="0"/>
              <a:t>reigns within our hearts. 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We </a:t>
            </a:r>
            <a:r>
              <a:rPr lang="en-US" sz="2400" dirty="0"/>
              <a:t>cannot say that </a:t>
            </a:r>
            <a:r>
              <a:rPr lang="en-US" sz="2400" dirty="0" smtClean="0"/>
              <a:t>we are </a:t>
            </a:r>
            <a:r>
              <a:rPr lang="en-US" sz="2400" dirty="0"/>
              <a:t>in the kingdom of God if we have not crowned </a:t>
            </a:r>
            <a:r>
              <a:rPr lang="en-US" sz="2400" dirty="0" smtClean="0"/>
              <a:t>Jesus </a:t>
            </a:r>
            <a:r>
              <a:rPr lang="en-US" sz="2400" dirty="0"/>
              <a:t>king of our </a:t>
            </a:r>
            <a:r>
              <a:rPr lang="en-US" sz="2400" dirty="0" smtClean="0"/>
              <a:t>lives.  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As </a:t>
            </a:r>
            <a:r>
              <a:rPr lang="en-US" sz="2400" dirty="0"/>
              <a:t>He reigns within a </a:t>
            </a:r>
            <a:r>
              <a:rPr lang="en-US" sz="2400" dirty="0" smtClean="0"/>
              <a:t>man’s heart</a:t>
            </a:r>
            <a:r>
              <a:rPr lang="en-US" sz="2400" dirty="0"/>
              <a:t>, He has control over a man’s desires</a:t>
            </a:r>
            <a:r>
              <a:rPr lang="en-US" sz="2400" dirty="0" smtClean="0"/>
              <a:t>, aspirations</a:t>
            </a:r>
            <a:r>
              <a:rPr lang="en-US" sz="2400" dirty="0"/>
              <a:t>, ambitions, </a:t>
            </a:r>
            <a:r>
              <a:rPr lang="en-US" sz="2400" dirty="0" smtClean="0"/>
              <a:t>&amp;  </a:t>
            </a:r>
            <a:r>
              <a:rPr lang="en-US" sz="2400" dirty="0"/>
              <a:t>emotions</a:t>
            </a:r>
            <a:r>
              <a:rPr lang="en-US" sz="2400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1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2836" y="322063"/>
            <a:ext cx="34220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THE KINGDOM OF GOD IS WITHIN YOU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361" y="345692"/>
            <a:ext cx="43712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/>
              <a:t>“The kingdom of God cometh not with observation . . . behold, the kingdom of God is within </a:t>
            </a:r>
            <a:r>
              <a:rPr lang="en-US" sz="2000" i="1" dirty="0" smtClean="0"/>
              <a:t>you.” </a:t>
            </a:r>
            <a:endParaRPr lang="en-US" sz="2000" i="1" dirty="0"/>
          </a:p>
          <a:p>
            <a:pPr algn="r"/>
            <a:r>
              <a:rPr lang="en-US" dirty="0"/>
              <a:t>Luke </a:t>
            </a:r>
            <a:r>
              <a:rPr lang="en-US" dirty="0" smtClean="0"/>
              <a:t>17:20-21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496" y="2027105"/>
            <a:ext cx="43712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/>
              <a:t> “My kingdom is not of this </a:t>
            </a:r>
            <a:r>
              <a:rPr lang="en-US" sz="2000" i="1" dirty="0" smtClean="0"/>
              <a:t>world.”</a:t>
            </a:r>
            <a:endParaRPr lang="en-US" sz="2000" i="1" dirty="0"/>
          </a:p>
          <a:p>
            <a:pPr algn="r"/>
            <a:r>
              <a:rPr lang="en-US" sz="2000" i="1" dirty="0"/>
              <a:t> </a:t>
            </a:r>
            <a:r>
              <a:rPr lang="en-US" dirty="0"/>
              <a:t>John 18:36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80" y="3075563"/>
            <a:ext cx="4512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 smtClean="0"/>
              <a:t>“</a:t>
            </a:r>
            <a:r>
              <a:rPr lang="en-US" sz="2000" i="1" dirty="0"/>
              <a:t>For the kingdom of God is not meat and drink; </a:t>
            </a:r>
            <a:r>
              <a:rPr lang="en-US" sz="2000" i="1" dirty="0" smtClean="0"/>
              <a:t>but righteousness</a:t>
            </a:r>
            <a:r>
              <a:rPr lang="en-US" sz="2000" i="1" dirty="0"/>
              <a:t>, and peace, and joy in </a:t>
            </a:r>
            <a:r>
              <a:rPr lang="en-US" sz="2000" i="1" dirty="0" smtClean="0"/>
              <a:t>the</a:t>
            </a:r>
          </a:p>
          <a:p>
            <a:pPr algn="r"/>
            <a:r>
              <a:rPr lang="en-US" sz="2000" i="1" dirty="0" smtClean="0"/>
              <a:t>Holy Ghost.”</a:t>
            </a:r>
            <a:endParaRPr lang="en-US" sz="2000" i="1" dirty="0"/>
          </a:p>
          <a:p>
            <a:pPr algn="r"/>
            <a:r>
              <a:rPr lang="en-US" dirty="0"/>
              <a:t>Romans 14:17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623" y="5243642"/>
            <a:ext cx="4512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/>
              <a:t> “For the kingdom of God is not in word, but in </a:t>
            </a:r>
            <a:r>
              <a:rPr lang="en-US" sz="2000" i="1" dirty="0" smtClean="0"/>
              <a:t>power.”</a:t>
            </a:r>
            <a:endParaRPr lang="en-US" sz="2000" i="1" dirty="0"/>
          </a:p>
          <a:p>
            <a:pPr algn="r"/>
            <a:r>
              <a:rPr lang="en-US" dirty="0"/>
              <a:t>I Corinthians 4:20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8547" y="3021979"/>
            <a:ext cx="37468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 kingdom of God is not a </a:t>
            </a:r>
            <a:r>
              <a:rPr lang="en-US" sz="2400" b="1" dirty="0" smtClean="0"/>
              <a:t>material kingdom</a:t>
            </a:r>
            <a:r>
              <a:rPr lang="en-US" sz="2400" b="1" dirty="0"/>
              <a:t>. </a:t>
            </a:r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It </a:t>
            </a:r>
            <a:r>
              <a:rPr lang="en-US" sz="2400" b="1" dirty="0"/>
              <a:t>is a spiritual kingdom </a:t>
            </a:r>
            <a:r>
              <a:rPr lang="en-US" sz="2400" b="1" dirty="0" smtClean="0"/>
              <a:t>within us</a:t>
            </a:r>
            <a:r>
              <a:rPr lang="en-US" sz="2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7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1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8" grpId="0"/>
      <p:bldP spid="9" grpId="0"/>
      <p:bldP spid="10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2836" y="322063"/>
            <a:ext cx="34220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THE KINGDOM OF GOD IS WITHIN YOU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782" y="737561"/>
            <a:ext cx="43712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It is not seen through any physical evidence such as meat and </a:t>
            </a:r>
            <a:r>
              <a:rPr lang="en-US" sz="2400" dirty="0" smtClean="0"/>
              <a:t>drink but through</a:t>
            </a:r>
          </a:p>
          <a:p>
            <a:pPr algn="ctr"/>
            <a:r>
              <a:rPr lang="en-US" sz="2400" dirty="0" smtClean="0"/>
              <a:t>the fruit of the Holy Ghost righteousness, peace, &amp; joy </a:t>
            </a:r>
          </a:p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9480" y="3938612"/>
            <a:ext cx="44716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The kingdom of God is Jesus reigning in the hearts and lives of His Spirit-filled</a:t>
            </a:r>
          </a:p>
          <a:p>
            <a:pPr algn="ctr"/>
            <a:r>
              <a:rPr lang="en-US" sz="2400" dirty="0" smtClean="0"/>
              <a:t>saints</a:t>
            </a:r>
            <a:endParaRPr lang="en-US" sz="2400" dirty="0"/>
          </a:p>
        </p:txBody>
      </p:sp>
      <p:pic>
        <p:nvPicPr>
          <p:cNvPr id="2050" name="Picture 2" descr="http://s3-media1.ak.yelpcdn.com/bphoto/E4_mdiAXBfV3JBjCihMI5g/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3987" y="2923927"/>
            <a:ext cx="3400347" cy="2542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99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2836" y="99043"/>
            <a:ext cx="34220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THE HOLY GHOST BRINGS THE KING INTO THE HEART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361" y="345692"/>
            <a:ext cx="43712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“Now the Lord is that Spirit.” </a:t>
            </a:r>
          </a:p>
          <a:p>
            <a:pPr algn="r"/>
            <a:r>
              <a:rPr lang="en-US" sz="2000" i="1" dirty="0" smtClean="0"/>
              <a:t>II Corinthians 3:17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496" y="1315844"/>
            <a:ext cx="437127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i="1" dirty="0" smtClean="0"/>
              <a:t>“That Christ may dwell in your hearts by faith.” </a:t>
            </a:r>
          </a:p>
          <a:p>
            <a:pPr algn="r"/>
            <a:r>
              <a:rPr lang="en-US" sz="2000" i="1" dirty="0" smtClean="0"/>
              <a:t>Ephesians 3:17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027" y="2585393"/>
            <a:ext cx="451252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i="1" dirty="0" smtClean="0"/>
              <a:t>“Christ in you, the hope of glory.</a:t>
            </a:r>
          </a:p>
          <a:p>
            <a:pPr algn="r"/>
            <a:r>
              <a:rPr lang="en-US" sz="2400" i="1" dirty="0" smtClean="0"/>
              <a:t> </a:t>
            </a:r>
            <a:r>
              <a:rPr lang="en-US" sz="2000" i="1" dirty="0" smtClean="0"/>
              <a:t>		      Colossians 1:27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027" y="4268789"/>
            <a:ext cx="451252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When we are filled with the </a:t>
            </a:r>
          </a:p>
          <a:p>
            <a:pPr algn="ctr"/>
            <a:r>
              <a:rPr lang="en-US" sz="2400" b="1" dirty="0" smtClean="0"/>
              <a:t>Holy Ghost, Jesus </a:t>
            </a:r>
          </a:p>
          <a:p>
            <a:pPr algn="ctr"/>
            <a:r>
              <a:rPr lang="en-US" sz="2400" b="1" dirty="0" smtClean="0"/>
              <a:t>comes into our hearts.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4609617" y="2305111"/>
            <a:ext cx="354102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/>
              <a:t>Jesus is the king. </a:t>
            </a:r>
          </a:p>
          <a:p>
            <a:pPr algn="ctr"/>
            <a:r>
              <a:rPr lang="en-US" sz="2200" dirty="0" smtClean="0"/>
              <a:t>If the kingdom of God is within you, and if it id s spiritual kingdom, then it is necessary for Jesus to enter the heart of His saint in order to reign. How can this be? There is only one answer; it is because the Holy Ghost is the Spirit of Christ.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483" y="1392911"/>
            <a:ext cx="5118100" cy="5080000"/>
          </a:xfrm>
          <a:prstGeom prst="rect">
            <a:avLst/>
          </a:prstGeom>
        </p:spPr>
      </p:pic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extBox 3"/>
          <p:cNvSpPr txBox="1"/>
          <p:nvPr/>
        </p:nvSpPr>
        <p:spPr>
          <a:xfrm rot="20749880">
            <a:off x="434963" y="2408211"/>
            <a:ext cx="820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28575">
                  <a:solidFill>
                    <a:srgbClr val="FD5B0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END OF LESSON</a:t>
            </a:r>
            <a:endParaRPr lang="en-US" sz="5400" b="1" dirty="0">
              <a:ln w="28575">
                <a:solidFill>
                  <a:srgbClr val="FD5B0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362208" y="5281210"/>
            <a:ext cx="208359" cy="2932772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Two:  The Kingdom of God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87836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10696</TotalTime>
  <Words>709</Words>
  <Application>Microsoft Macintosh PowerPoint</Application>
  <PresentationFormat>On-screen Show (4:3)</PresentationFormat>
  <Paragraphs>91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    Lesson Two:  The Kingdom Of God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Jerry Richardson</cp:lastModifiedBy>
  <cp:revision>44</cp:revision>
  <dcterms:created xsi:type="dcterms:W3CDTF">2011-12-17T17:23:16Z</dcterms:created>
  <dcterms:modified xsi:type="dcterms:W3CDTF">2013-01-06T22:50:53Z</dcterms:modified>
</cp:coreProperties>
</file>