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16"/>
  </p:notesMasterIdLst>
  <p:sldIdLst>
    <p:sldId id="256" r:id="rId2"/>
    <p:sldId id="257" r:id="rId3"/>
    <p:sldId id="271" r:id="rId4"/>
    <p:sldId id="272" r:id="rId5"/>
    <p:sldId id="261" r:id="rId6"/>
    <p:sldId id="258" r:id="rId7"/>
    <p:sldId id="270" r:id="rId8"/>
    <p:sldId id="273" r:id="rId9"/>
    <p:sldId id="274" r:id="rId10"/>
    <p:sldId id="275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B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January 6,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" y="5320136"/>
            <a:ext cx="9155145" cy="831274"/>
          </a:xfrm>
        </p:spPr>
        <p:txBody>
          <a:bodyPr/>
          <a:lstStyle/>
          <a:p>
            <a:pPr algn="ctr"/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Lesson One:  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rgbClr val="FD5B01"/>
                </a:solidFill>
                <a:latin typeface="Cooper Black" pitchFamily="18" charset="0"/>
              </a:rPr>
              <a:t>The Church  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D5B0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1944878" y="4484208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b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27171"/>
            <a:ext cx="9143998" cy="519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734890" y="-122325"/>
            <a:ext cx="34254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CHURCH IS THE BRIDE OF CHRIST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5577" y="933044"/>
            <a:ext cx="3310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“For I have espoused you to one husband, that I may present you as a chaste virgin </a:t>
            </a:r>
            <a:r>
              <a:rPr lang="en-US" sz="2400" i="1" dirty="0" smtClean="0"/>
              <a:t>to Christ</a:t>
            </a:r>
            <a:r>
              <a:rPr lang="en-US" sz="2400" i="1" dirty="0"/>
              <a:t>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II </a:t>
            </a:r>
            <a:r>
              <a:rPr lang="en-US" sz="2000" i="1" dirty="0"/>
              <a:t>Corinthians </a:t>
            </a:r>
            <a:r>
              <a:rPr lang="en-US" sz="2000" i="1" dirty="0" smtClean="0"/>
              <a:t>11:2</a:t>
            </a:r>
            <a:endParaRPr lang="en-US" sz="2000" i="1" dirty="0"/>
          </a:p>
        </p:txBody>
      </p:sp>
      <p:sp>
        <p:nvSpPr>
          <p:cNvPr id="4" name="Rectangle 3"/>
          <p:cNvSpPr/>
          <p:nvPr/>
        </p:nvSpPr>
        <p:spPr>
          <a:xfrm>
            <a:off x="1025577" y="3435891"/>
            <a:ext cx="34200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“This is a great mystery: but I speak concerning Christ and the church” </a:t>
            </a:r>
            <a:r>
              <a:rPr lang="en-US" sz="2000" i="1" dirty="0" smtClean="0"/>
              <a:t>Ephesians 5:32</a:t>
            </a:r>
            <a:endParaRPr lang="en-US" sz="2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39" y="817419"/>
            <a:ext cx="3192261" cy="37545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2539" y="5001152"/>
            <a:ext cx="319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</a:t>
            </a:r>
            <a:r>
              <a:rPr lang="en-US" sz="2000" b="1" dirty="0"/>
              <a:t>church </a:t>
            </a:r>
            <a:r>
              <a:rPr lang="en-US" sz="2000" b="1" dirty="0" smtClean="0"/>
              <a:t>is preparing </a:t>
            </a:r>
            <a:r>
              <a:rPr lang="en-US" sz="2000" b="1" dirty="0"/>
              <a:t>herself to become the wife of the Lamb.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254" y="5601316"/>
            <a:ext cx="3517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Jesus Christ is </a:t>
            </a:r>
            <a:r>
              <a:rPr lang="en-US" sz="2000" b="1" dirty="0" smtClean="0"/>
              <a:t>the Bridegroom</a:t>
            </a:r>
            <a:r>
              <a:rPr lang="en-US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60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758609" y="418010"/>
            <a:ext cx="332975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92D050"/>
                </a:solidFill>
              </a:rPr>
              <a:t>THE CHURCH </a:t>
            </a:r>
            <a:r>
              <a:rPr lang="en-US" sz="2800" b="1" dirty="0" smtClean="0">
                <a:solidFill>
                  <a:srgbClr val="92D050"/>
                </a:solidFill>
              </a:rPr>
              <a:t>WAS </a:t>
            </a:r>
          </a:p>
          <a:p>
            <a:pPr algn="ctr"/>
            <a:r>
              <a:rPr lang="en-US" sz="2800" b="1" dirty="0" smtClean="0">
                <a:solidFill>
                  <a:srgbClr val="92D050"/>
                </a:solidFill>
              </a:rPr>
              <a:t>PROMISED BY </a:t>
            </a:r>
          </a:p>
          <a:p>
            <a:pPr algn="ctr"/>
            <a:r>
              <a:rPr lang="en-US" sz="2800" b="1" dirty="0" smtClean="0">
                <a:solidFill>
                  <a:srgbClr val="92D050"/>
                </a:solidFill>
              </a:rPr>
              <a:t>JESUS CHRIST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5124" y="2576943"/>
            <a:ext cx="35190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“And I say unto thee, That thou art Peter and upon this rock I will build my church; </a:t>
            </a:r>
            <a:r>
              <a:rPr lang="en-US" sz="2400" i="1" dirty="0" smtClean="0"/>
              <a:t>and the </a:t>
            </a:r>
            <a:r>
              <a:rPr lang="en-US" sz="2400" i="1" dirty="0"/>
              <a:t>gates of hell shall not prevail against it” </a:t>
            </a:r>
            <a:endParaRPr lang="en-US" sz="2400" i="1" dirty="0" smtClean="0"/>
          </a:p>
          <a:p>
            <a:pPr algn="ctr"/>
            <a:r>
              <a:rPr lang="en-US" sz="2000" dirty="0" smtClean="0"/>
              <a:t>Matthew 16:18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615" y="584321"/>
            <a:ext cx="43641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When Jesus spoke these words, He used the future tense: “I will build.” </a:t>
            </a:r>
            <a:endParaRPr lang="en-US" sz="2400" dirty="0" smtClean="0"/>
          </a:p>
          <a:p>
            <a:pPr algn="ctr"/>
            <a:r>
              <a:rPr lang="en-US" sz="2400" dirty="0" smtClean="0"/>
              <a:t>This lets </a:t>
            </a:r>
            <a:r>
              <a:rPr lang="en-US" sz="2400" dirty="0"/>
              <a:t>us know that His church had not yet been built. </a:t>
            </a:r>
            <a:endParaRPr lang="en-US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615" y="3602167"/>
            <a:ext cx="43641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When Jesus promised the church, He also </a:t>
            </a:r>
            <a:r>
              <a:rPr lang="en-US" sz="2400" dirty="0" smtClean="0"/>
              <a:t>promised that no </a:t>
            </a:r>
            <a:r>
              <a:rPr lang="en-US" sz="2400" dirty="0"/>
              <a:t>power would be able to overthrow her.</a:t>
            </a:r>
          </a:p>
        </p:txBody>
      </p:sp>
    </p:spTree>
    <p:extLst>
      <p:ext uri="{BB962C8B-B14F-4D97-AF65-F5344CB8AC3E}">
        <p14:creationId xmlns:p14="http://schemas.microsoft.com/office/powerpoint/2010/main" val="396953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516584" y="-136185"/>
            <a:ext cx="3671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CHURCH BORN ON THE DAY OF PENTECOST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908" y="743508"/>
            <a:ext cx="8201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“And when the day of Pentecost was fully come, they were all with one accord in </a:t>
            </a:r>
            <a:r>
              <a:rPr lang="en-US" sz="2400" i="1" dirty="0" smtClean="0"/>
              <a:t>one place </a:t>
            </a:r>
            <a:r>
              <a:rPr lang="en-US" sz="2400" i="1" dirty="0"/>
              <a:t>. . . as the Spirit gave them utterance” </a:t>
            </a:r>
            <a:endParaRPr lang="en-US" sz="2400" i="1" dirty="0" smtClean="0"/>
          </a:p>
          <a:p>
            <a:r>
              <a:rPr lang="en-US" sz="2400" i="1" dirty="0" smtClean="0"/>
              <a:t>							</a:t>
            </a:r>
            <a:r>
              <a:rPr lang="en-US" sz="2000" i="1" dirty="0" smtClean="0"/>
              <a:t>Acts 2:1-4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4903" y="2807898"/>
            <a:ext cx="8201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“For his body’s sake, which is the church . . . which is Christ in you, the hope </a:t>
            </a:r>
            <a:r>
              <a:rPr lang="en-US" sz="2400" i="1" dirty="0" smtClean="0"/>
              <a:t>of glory</a:t>
            </a:r>
            <a:r>
              <a:rPr lang="en-US" sz="2400" i="1" dirty="0"/>
              <a:t>” </a:t>
            </a:r>
            <a:endParaRPr lang="en-US" sz="2400" i="1" dirty="0" smtClean="0"/>
          </a:p>
          <a:p>
            <a:r>
              <a:rPr lang="en-US" sz="2400" i="1" dirty="0"/>
              <a:t>	</a:t>
            </a:r>
            <a:r>
              <a:rPr lang="en-US" sz="2400" i="1" dirty="0" smtClean="0"/>
              <a:t>					</a:t>
            </a:r>
            <a:r>
              <a:rPr lang="en-US" sz="2000" dirty="0" smtClean="0"/>
              <a:t>Colossians 1:24-27</a:t>
            </a:r>
            <a:endParaRPr lang="en-US" sz="20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4908" y="4419597"/>
            <a:ext cx="8201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Day of </a:t>
            </a:r>
            <a:r>
              <a:rPr lang="en-US" sz="2400" b="1" dirty="0" smtClean="0"/>
              <a:t>Pentecost is </a:t>
            </a:r>
            <a:r>
              <a:rPr lang="en-US" sz="2400" b="1" dirty="0"/>
              <a:t>the birthday of the church. The 120 believers (see Acts 1:15) were the </a:t>
            </a:r>
            <a:r>
              <a:rPr lang="en-US" sz="2400" b="1" dirty="0" smtClean="0"/>
              <a:t>first members. When </a:t>
            </a:r>
            <a:r>
              <a:rPr lang="en-US" sz="2400" b="1" dirty="0"/>
              <a:t>the Holy Ghost came as a rushing, mighty wind </a:t>
            </a:r>
            <a:r>
              <a:rPr lang="en-US" sz="2400" b="1" dirty="0" smtClean="0"/>
              <a:t>and filled </a:t>
            </a:r>
            <a:r>
              <a:rPr lang="en-US" sz="2400" b="1" dirty="0"/>
              <a:t>each of them, they were baptized into one body, and that body is the church.</a:t>
            </a:r>
          </a:p>
        </p:txBody>
      </p:sp>
    </p:spTree>
    <p:extLst>
      <p:ext uri="{BB962C8B-B14F-4D97-AF65-F5344CB8AC3E}">
        <p14:creationId xmlns:p14="http://schemas.microsoft.com/office/powerpoint/2010/main" val="103727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  <p:bldP spid="1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734890" y="-122325"/>
            <a:ext cx="34254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CHURCH MEMEBERSHIP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5577" y="655944"/>
            <a:ext cx="3310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physical body of </a:t>
            </a:r>
            <a:r>
              <a:rPr lang="en-US" sz="2400" dirty="0" smtClean="0"/>
              <a:t>Jesus </a:t>
            </a:r>
            <a:r>
              <a:rPr lang="en-US" sz="2400" dirty="0"/>
              <a:t>experienced death, burial, and resurrection to </a:t>
            </a:r>
            <a:r>
              <a:rPr lang="en-US" sz="2400" dirty="0" smtClean="0"/>
              <a:t>provide salvation</a:t>
            </a:r>
            <a:r>
              <a:rPr lang="en-US" sz="2400" dirty="0"/>
              <a:t>; 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698719" y="789604"/>
            <a:ext cx="342004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“By one Spirit are we all baptized into one body”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12:13</a:t>
            </a:r>
            <a:endParaRPr lang="en-US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83675" y="2894302"/>
            <a:ext cx="7204362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Church </a:t>
            </a:r>
            <a:r>
              <a:rPr lang="en-US" sz="2400" dirty="0" smtClean="0"/>
              <a:t>must experience the same </a:t>
            </a:r>
          </a:p>
          <a:p>
            <a:pPr algn="ctr"/>
            <a:r>
              <a:rPr lang="en-US" sz="2400" dirty="0" smtClean="0"/>
              <a:t>to receive salvation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00543" y="3835175"/>
            <a:ext cx="3532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Death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14399" y="4672187"/>
            <a:ext cx="3519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Burial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928249" y="5545047"/>
            <a:ext cx="3519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Resurrection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69095" y="3836432"/>
            <a:ext cx="3519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Repentance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669090" y="4487612"/>
            <a:ext cx="3519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Water Baptism in </a:t>
            </a:r>
          </a:p>
          <a:p>
            <a:pPr algn="ctr"/>
            <a:r>
              <a:rPr lang="en-US" sz="2400" dirty="0" smtClean="0"/>
              <a:t>Jesus Name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41380" y="5512882"/>
            <a:ext cx="3519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Holy Ghost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281056" y="3750774"/>
            <a:ext cx="290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=</a:t>
            </a:r>
            <a:endParaRPr lang="en-US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294906" y="4582069"/>
            <a:ext cx="290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=</a:t>
            </a:r>
            <a:endParaRPr lang="en-US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94901" y="5441074"/>
            <a:ext cx="290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=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6942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2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7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75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25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2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483" y="1392911"/>
            <a:ext cx="5118100" cy="508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4" name="TextBox 3"/>
          <p:cNvSpPr txBox="1"/>
          <p:nvPr/>
        </p:nvSpPr>
        <p:spPr>
          <a:xfrm rot="20531639">
            <a:off x="484908" y="2789208"/>
            <a:ext cx="820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28575">
                  <a:solidFill>
                    <a:srgbClr val="FD5B0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END OF LESSON</a:t>
            </a:r>
            <a:endParaRPr lang="en-US" sz="5400" b="1" dirty="0">
              <a:ln w="28575">
                <a:solidFill>
                  <a:srgbClr val="FD5B0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4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557020"/>
            <a:ext cx="7939668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/>
              <a:t>The </a:t>
            </a:r>
            <a:r>
              <a:rPr lang="en-US" sz="2500" b="1" dirty="0"/>
              <a:t>New Testament Greek word for </a:t>
            </a:r>
            <a:r>
              <a:rPr lang="en-US" sz="2500" b="1" i="1" dirty="0"/>
              <a:t>church </a:t>
            </a:r>
            <a:r>
              <a:rPr lang="en-US" sz="2500" b="1" dirty="0"/>
              <a:t>is </a:t>
            </a:r>
            <a:r>
              <a:rPr lang="en-US" sz="2500" b="1" i="1" dirty="0"/>
              <a:t>ecclesia</a:t>
            </a:r>
            <a:r>
              <a:rPr lang="en-US" sz="2500" b="1" dirty="0"/>
              <a:t>, meaning “an </a:t>
            </a:r>
            <a:r>
              <a:rPr lang="en-US" sz="2500" b="1" dirty="0" smtClean="0"/>
              <a:t>assembly of </a:t>
            </a:r>
            <a:r>
              <a:rPr lang="en-US" sz="2500" b="1" dirty="0"/>
              <a:t>called-out ones.” </a:t>
            </a:r>
            <a:endParaRPr lang="en-US" sz="2500" b="1" dirty="0" smtClean="0"/>
          </a:p>
          <a:p>
            <a:endParaRPr lang="en-US" sz="2800" dirty="0" smtClean="0"/>
          </a:p>
          <a:p>
            <a:r>
              <a:rPr lang="en-US" sz="2400" u="sng" dirty="0" smtClean="0"/>
              <a:t>The </a:t>
            </a:r>
            <a:r>
              <a:rPr lang="en-US" sz="2400" u="sng" dirty="0"/>
              <a:t>term is applied to: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The </a:t>
            </a:r>
            <a:r>
              <a:rPr lang="en-US" sz="2400" dirty="0"/>
              <a:t>whole body of Christians in one city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(</a:t>
            </a:r>
            <a:r>
              <a:rPr lang="en-US" sz="2400" dirty="0"/>
              <a:t>Acts 11:22, 13:1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2. A congregation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( </a:t>
            </a:r>
            <a:r>
              <a:rPr lang="en-US" sz="2400" dirty="0"/>
              <a:t>Romans 16:5; I Corinthians 14:19, 35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3. The whole body on earth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(</a:t>
            </a:r>
            <a:r>
              <a:rPr lang="en-US" sz="2400" dirty="0"/>
              <a:t>Ephesians 5:32)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2836" y="0"/>
            <a:ext cx="3422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DEFINITION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2836" y="0"/>
            <a:ext cx="3422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DEFINITION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199" y="584781"/>
            <a:ext cx="824345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/>
              <a:t>Our English word </a:t>
            </a:r>
            <a:r>
              <a:rPr lang="en-US" sz="2500" b="1" i="1" dirty="0"/>
              <a:t>church </a:t>
            </a:r>
            <a:r>
              <a:rPr lang="en-US" sz="2500" b="1" dirty="0"/>
              <a:t>is derived from the Greek </a:t>
            </a:r>
            <a:r>
              <a:rPr lang="en-US" sz="2500" b="1" i="1" dirty="0" err="1"/>
              <a:t>kuriake</a:t>
            </a:r>
            <a:r>
              <a:rPr lang="en-US" sz="2500" b="1" dirty="0"/>
              <a:t>, meaning “</a:t>
            </a:r>
            <a:r>
              <a:rPr lang="en-US" sz="2500" b="1" dirty="0" smtClean="0"/>
              <a:t>that which </a:t>
            </a:r>
            <a:r>
              <a:rPr lang="en-US" sz="2500" b="1" dirty="0"/>
              <a:t>belongs to the Lord</a:t>
            </a:r>
            <a:r>
              <a:rPr lang="en-US" sz="2500" b="1" dirty="0" smtClean="0"/>
              <a:t>.”</a:t>
            </a:r>
          </a:p>
          <a:p>
            <a:endParaRPr lang="en-US" sz="2000" dirty="0"/>
          </a:p>
          <a:p>
            <a:r>
              <a:rPr lang="en-US" sz="2400" u="sng" dirty="0" smtClean="0"/>
              <a:t>These meanings should </a:t>
            </a:r>
            <a:r>
              <a:rPr lang="en-US" sz="2400" u="sng" dirty="0"/>
              <a:t>be understood: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Church—the </a:t>
            </a:r>
            <a:r>
              <a:rPr lang="en-US" sz="2400" dirty="0"/>
              <a:t>actual body, composed of true, born-again </a:t>
            </a:r>
            <a:r>
              <a:rPr lang="en-US" sz="2400" dirty="0" smtClean="0"/>
              <a:t>saints</a:t>
            </a:r>
          </a:p>
          <a:p>
            <a:endParaRPr lang="en-US" sz="2400" dirty="0"/>
          </a:p>
          <a:p>
            <a:r>
              <a:rPr lang="en-US" sz="2400" dirty="0"/>
              <a:t>2. Christendom—professing Christians of all </a:t>
            </a:r>
            <a:r>
              <a:rPr lang="en-US" sz="2400" dirty="0" smtClean="0"/>
              <a:t>denominations</a:t>
            </a:r>
          </a:p>
          <a:p>
            <a:endParaRPr lang="en-US" sz="2400" dirty="0"/>
          </a:p>
          <a:p>
            <a:r>
              <a:rPr lang="en-US" sz="2400" dirty="0"/>
              <a:t>3. Church militant—the church while on </a:t>
            </a:r>
            <a:r>
              <a:rPr lang="en-US" sz="2400" dirty="0" smtClean="0"/>
              <a:t>earth</a:t>
            </a:r>
          </a:p>
          <a:p>
            <a:endParaRPr lang="en-US" sz="2400" dirty="0"/>
          </a:p>
          <a:p>
            <a:r>
              <a:rPr lang="en-US" sz="2400" dirty="0"/>
              <a:t>4. Church triumphant—the church in Heaven</a:t>
            </a:r>
          </a:p>
        </p:txBody>
      </p:sp>
    </p:spTree>
    <p:extLst>
      <p:ext uri="{BB962C8B-B14F-4D97-AF65-F5344CB8AC3E}">
        <p14:creationId xmlns:p14="http://schemas.microsoft.com/office/powerpoint/2010/main" val="4380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2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682836" y="-108475"/>
            <a:ext cx="34774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2D050"/>
                </a:solidFill>
              </a:rPr>
              <a:t>WORDS RELATING TO THE MEMBERS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766" y="5906495"/>
            <a:ext cx="3460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chosen </a:t>
            </a:r>
            <a:r>
              <a:rPr lang="en-US" sz="2400" dirty="0"/>
              <a:t>by </a:t>
            </a:r>
            <a:r>
              <a:rPr lang="en-US" sz="2400" dirty="0" smtClean="0"/>
              <a:t>God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27363" y="1463889"/>
            <a:ext cx="1690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Brethren -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24544" y="1149927"/>
            <a:ext cx="5971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spiritual brotherhood or fellowship in which all divisions which separate mankind are </a:t>
            </a:r>
            <a:r>
              <a:rPr lang="en-US" sz="2400" dirty="0" smtClean="0"/>
              <a:t>abolished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2778" y="3071064"/>
            <a:ext cx="1690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Believers -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73031" y="3103526"/>
            <a:ext cx="5971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characteristic doctrine is faith in Jesus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4909" y="4165587"/>
            <a:ext cx="2036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Saints </a:t>
            </a:r>
          </a:p>
          <a:p>
            <a:pPr algn="ctr"/>
            <a:r>
              <a:rPr lang="en-US" sz="2400" dirty="0" smtClean="0"/>
              <a:t>(holy ones) -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83868" y="4350254"/>
            <a:ext cx="5971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separated from the world and dedicated to God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2169" y="5537163"/>
            <a:ext cx="2036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Elect </a:t>
            </a:r>
          </a:p>
          <a:p>
            <a:pPr algn="ctr"/>
            <a:r>
              <a:rPr lang="en-US" sz="2400" dirty="0" smtClean="0"/>
              <a:t>(chosen) -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034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25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9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682836" y="-108475"/>
            <a:ext cx="34774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2D050"/>
                </a:solidFill>
              </a:rPr>
              <a:t>WORDS RELATING TO THE MEMBERS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8619" y="4710577"/>
            <a:ext cx="3899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special way of living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4908" y="951333"/>
            <a:ext cx="3616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Disciples</a:t>
            </a:r>
          </a:p>
          <a:p>
            <a:pPr algn="ctr"/>
            <a:r>
              <a:rPr lang="en-US" sz="2400" dirty="0" smtClean="0"/>
              <a:t>(learners or followers) -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42623" y="1186863"/>
            <a:ext cx="3616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Taught by Jesus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95744" y="2710913"/>
            <a:ext cx="2992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Christians</a:t>
            </a:r>
          </a:p>
          <a:p>
            <a:pPr algn="ctr"/>
            <a:r>
              <a:rPr lang="en-US" sz="2400" dirty="0" smtClean="0"/>
              <a:t>(Christ-like) -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88329" y="2946443"/>
            <a:ext cx="498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religion centers on Jesus Christ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6464" y="4470492"/>
            <a:ext cx="2992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Those of the Way (Acts 9:2</a:t>
            </a:r>
            <a:r>
              <a:rPr lang="en-US" sz="2400" dirty="0" smtClean="0"/>
              <a:t>)-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10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734890" y="-122325"/>
            <a:ext cx="34254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2D050"/>
                </a:solidFill>
              </a:rPr>
              <a:t>THERE IS ONLY </a:t>
            </a:r>
            <a:endParaRPr lang="en-US" sz="2400" b="1" dirty="0" smtClean="0">
              <a:solidFill>
                <a:srgbClr val="92D05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ONE </a:t>
            </a:r>
            <a:r>
              <a:rPr lang="en-US" sz="2400" b="1" dirty="0">
                <a:solidFill>
                  <a:srgbClr val="92D050"/>
                </a:solidFill>
              </a:rPr>
              <a:t>CHURCH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5577" y="933044"/>
            <a:ext cx="3310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“For as the body is one, and hath many members, and all the members of that </a:t>
            </a:r>
            <a:r>
              <a:rPr lang="en-US" sz="2400" i="1" dirty="0" smtClean="0"/>
              <a:t>one body</a:t>
            </a:r>
            <a:r>
              <a:rPr lang="en-US" sz="2400" i="1" dirty="0"/>
              <a:t>, being many, are one body: so also is Christ. For by one Spirit are we all </a:t>
            </a:r>
            <a:r>
              <a:rPr lang="en-US" sz="2400" i="1" dirty="0" smtClean="0"/>
              <a:t>baptized into </a:t>
            </a:r>
            <a:r>
              <a:rPr lang="en-US" sz="2400" i="1" dirty="0"/>
              <a:t>one body, whether . . . bond or free”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12:12-13</a:t>
            </a:r>
            <a:endParaRPr lang="en-US" sz="2000" i="1" dirty="0"/>
          </a:p>
        </p:txBody>
      </p:sp>
      <p:sp>
        <p:nvSpPr>
          <p:cNvPr id="4" name="Rectangle 3"/>
          <p:cNvSpPr/>
          <p:nvPr/>
        </p:nvSpPr>
        <p:spPr>
          <a:xfrm>
            <a:off x="4740284" y="3463619"/>
            <a:ext cx="34200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“There is one body, and one Spirit, even as ye are called in one hope of your calling</a:t>
            </a:r>
            <a:r>
              <a:rPr lang="en-US" sz="2400" i="1" dirty="0" smtClean="0"/>
              <a:t>; one </a:t>
            </a:r>
            <a:r>
              <a:rPr lang="en-US" sz="2400" i="1" dirty="0"/>
              <a:t>Lord, one faith, one baptism” </a:t>
            </a:r>
            <a:r>
              <a:rPr lang="en-US" sz="2000" i="1" dirty="0" smtClean="0"/>
              <a:t>Ephesians 4:4-5</a:t>
            </a:r>
            <a:endParaRPr lang="en-US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064" y="863768"/>
            <a:ext cx="3419847" cy="25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13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2" name="Rectangle 1"/>
          <p:cNvSpPr/>
          <p:nvPr/>
        </p:nvSpPr>
        <p:spPr>
          <a:xfrm>
            <a:off x="4662423" y="418010"/>
            <a:ext cx="35221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92D050"/>
                </a:solidFill>
              </a:rPr>
              <a:t>THE CHURCH IS THE </a:t>
            </a:r>
            <a:endParaRPr lang="en-US" sz="2800" b="1" dirty="0" smtClean="0">
              <a:solidFill>
                <a:srgbClr val="92D05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92D050"/>
                </a:solidFill>
              </a:rPr>
              <a:t>BODY </a:t>
            </a:r>
            <a:r>
              <a:rPr lang="en-US" sz="2800" b="1" dirty="0">
                <a:solidFill>
                  <a:srgbClr val="92D050"/>
                </a:solidFill>
              </a:rPr>
              <a:t>OF GOD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5124" y="2576943"/>
            <a:ext cx="35190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“And hath put all things under his feet, and gave him to be the head over all things to </a:t>
            </a:r>
            <a:r>
              <a:rPr lang="en-US" sz="2400" i="1" dirty="0" smtClean="0"/>
              <a:t>the church</a:t>
            </a:r>
            <a:r>
              <a:rPr lang="en-US" sz="2400" i="1" dirty="0"/>
              <a:t>, which is his body, the </a:t>
            </a:r>
            <a:r>
              <a:rPr lang="en-US" sz="2400" i="1" dirty="0" smtClean="0"/>
              <a:t>fullness </a:t>
            </a:r>
            <a:r>
              <a:rPr lang="en-US" sz="2400" i="1" dirty="0"/>
              <a:t>of him that </a:t>
            </a:r>
            <a:r>
              <a:rPr lang="en-US" sz="2400" i="1" dirty="0" err="1"/>
              <a:t>filleth</a:t>
            </a:r>
            <a:r>
              <a:rPr lang="en-US" sz="2400" i="1" dirty="0"/>
              <a:t> all in all”</a:t>
            </a:r>
            <a:r>
              <a:rPr lang="en-US" i="1" dirty="0"/>
              <a:t> </a:t>
            </a:r>
            <a:endParaRPr lang="en-US" i="1" dirty="0" smtClean="0"/>
          </a:p>
          <a:p>
            <a:pPr algn="ctr"/>
            <a:r>
              <a:rPr lang="en-US" sz="2000" dirty="0" smtClean="0"/>
              <a:t>Ephesians 1:22-23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8544" y="554191"/>
            <a:ext cx="43641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church is a living organism, not an </a:t>
            </a:r>
            <a:r>
              <a:rPr lang="en-US" sz="2400" dirty="0" smtClean="0"/>
              <a:t>organization</a:t>
            </a:r>
            <a:r>
              <a:rPr lang="en-US" sz="2400" dirty="0"/>
              <a:t>. </a:t>
            </a:r>
            <a:endParaRPr lang="en-US" sz="2400" dirty="0" smtClean="0"/>
          </a:p>
          <a:p>
            <a:pPr algn="ctr"/>
            <a:r>
              <a:rPr lang="en-US" sz="2400" dirty="0" smtClean="0"/>
              <a:t>There </a:t>
            </a:r>
            <a:r>
              <a:rPr lang="en-US" sz="2400" dirty="0"/>
              <a:t>is a vital </a:t>
            </a:r>
            <a:r>
              <a:rPr lang="en-US" sz="2400" dirty="0" smtClean="0"/>
              <a:t>relation between </a:t>
            </a:r>
            <a:r>
              <a:rPr lang="en-US" sz="2400" dirty="0"/>
              <a:t>Christ and the church, just as there is between the physical head and </a:t>
            </a:r>
            <a:r>
              <a:rPr lang="en-US" sz="2400" dirty="0" smtClean="0"/>
              <a:t>the body</a:t>
            </a:r>
            <a:r>
              <a:rPr lang="en-US" sz="2400" dirty="0"/>
              <a:t>. </a:t>
            </a:r>
            <a:endParaRPr lang="en-US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90945" y="4350337"/>
            <a:ext cx="3823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We must be partakers of Christ’s life before we can become members of His church. </a:t>
            </a: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944960"/>
            <a:ext cx="7939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“Know ye not that ye are the temple of God, and that the Spirit of God </a:t>
            </a:r>
            <a:r>
              <a:rPr lang="en-US" sz="2400" i="1" dirty="0" err="1"/>
              <a:t>dwelleth</a:t>
            </a:r>
            <a:r>
              <a:rPr lang="en-US" sz="2400" i="1" dirty="0"/>
              <a:t> </a:t>
            </a:r>
            <a:r>
              <a:rPr lang="en-US" sz="2400" i="1" dirty="0" smtClean="0"/>
              <a:t>in you</a:t>
            </a:r>
            <a:r>
              <a:rPr lang="en-US" sz="2400" i="1" dirty="0"/>
              <a:t>? If any man defile the temple of God, him shall God destroy; for the temple </a:t>
            </a:r>
            <a:r>
              <a:rPr lang="en-US" sz="2400" i="1" dirty="0" smtClean="0"/>
              <a:t>of God </a:t>
            </a:r>
            <a:r>
              <a:rPr lang="en-US" sz="2400" i="1" dirty="0"/>
              <a:t>is holy, which temple ye are”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3:16-17</a:t>
            </a:r>
            <a:endParaRPr lang="en-US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682836" y="-110840"/>
            <a:ext cx="3422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CHURCH IS THE TEMPLE OF GOD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8145" y="3449785"/>
            <a:ext cx="76061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“What? know ye not that your body is the temple of the Holy Ghost which is in you</a:t>
            </a:r>
            <a:r>
              <a:rPr lang="en-US" sz="2400" i="1" dirty="0" smtClean="0"/>
              <a:t>, which </a:t>
            </a:r>
            <a:r>
              <a:rPr lang="en-US" sz="2400" i="1" dirty="0"/>
              <a:t>ye have of God, and ye are not your own?”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6:19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8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59839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156755" y="5486663"/>
            <a:ext cx="208359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One:  The Church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944960"/>
            <a:ext cx="7939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“Know ye not that ye are the temple of God, and that the Spirit of God </a:t>
            </a:r>
            <a:r>
              <a:rPr lang="en-US" sz="2400" i="1" dirty="0" err="1"/>
              <a:t>dwelleth</a:t>
            </a:r>
            <a:r>
              <a:rPr lang="en-US" sz="2400" i="1" dirty="0"/>
              <a:t> </a:t>
            </a:r>
            <a:r>
              <a:rPr lang="en-US" sz="2400" i="1" dirty="0" smtClean="0"/>
              <a:t>in you</a:t>
            </a:r>
            <a:r>
              <a:rPr lang="en-US" sz="2400" i="1" dirty="0"/>
              <a:t>? If any man defile the temple of God, him shall God destroy; for the temple </a:t>
            </a:r>
            <a:r>
              <a:rPr lang="en-US" sz="2400" i="1" dirty="0" smtClean="0"/>
              <a:t>of God </a:t>
            </a:r>
            <a:r>
              <a:rPr lang="en-US" sz="2400" i="1" dirty="0"/>
              <a:t>is holy, which temple ye are”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3:16-17</a:t>
            </a:r>
            <a:endParaRPr lang="en-US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682836" y="-110840"/>
            <a:ext cx="3422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CHURCH IS THE TEMPLE OF GOD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8145" y="3325090"/>
            <a:ext cx="76061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“What? know ye not that your body is the temple of the Holy Ghost which is in you</a:t>
            </a:r>
            <a:r>
              <a:rPr lang="en-US" sz="2400" i="1" dirty="0" smtClean="0"/>
              <a:t>, which </a:t>
            </a:r>
            <a:r>
              <a:rPr lang="en-US" sz="2400" i="1" dirty="0"/>
              <a:t>ye have of God, and ye are not your own?” </a:t>
            </a:r>
            <a:endParaRPr lang="en-US" sz="2400" i="1" dirty="0" smtClean="0"/>
          </a:p>
          <a:p>
            <a:pPr algn="ctr"/>
            <a:r>
              <a:rPr lang="en-US" sz="2000" i="1" dirty="0" smtClean="0"/>
              <a:t>I </a:t>
            </a:r>
            <a:r>
              <a:rPr lang="en-US" sz="2000" i="1" dirty="0"/>
              <a:t>Corinthians </a:t>
            </a:r>
            <a:r>
              <a:rPr lang="en-US" sz="2000" i="1" dirty="0" smtClean="0"/>
              <a:t>6:19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8763" y="5070758"/>
            <a:ext cx="8160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 temple is a place where God, who </a:t>
            </a:r>
            <a:r>
              <a:rPr lang="en-US" sz="2400" b="1" dirty="0" smtClean="0"/>
              <a:t>dwells everywhere</a:t>
            </a:r>
            <a:r>
              <a:rPr lang="en-US" sz="2400" b="1" dirty="0"/>
              <a:t>, localizes Himself</a:t>
            </a:r>
          </a:p>
        </p:txBody>
      </p:sp>
    </p:spTree>
    <p:extLst>
      <p:ext uri="{BB962C8B-B14F-4D97-AF65-F5344CB8AC3E}">
        <p14:creationId xmlns:p14="http://schemas.microsoft.com/office/powerpoint/2010/main" val="397110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10810</TotalTime>
  <Words>1131</Words>
  <Application>Microsoft Macintosh PowerPoint</Application>
  <PresentationFormat>On-screen Show (4:3)</PresentationFormat>
  <Paragraphs>133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Lesson One:  The Church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Jerry Richardson</cp:lastModifiedBy>
  <cp:revision>55</cp:revision>
  <dcterms:created xsi:type="dcterms:W3CDTF">2011-12-17T17:23:16Z</dcterms:created>
  <dcterms:modified xsi:type="dcterms:W3CDTF">2013-01-06T22:47:21Z</dcterms:modified>
</cp:coreProperties>
</file>