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7" r:id="rId1"/>
  </p:sldMasterIdLst>
  <p:notesMasterIdLst>
    <p:notesMasterId r:id="rId14"/>
  </p:notesMasterIdLst>
  <p:sldIdLst>
    <p:sldId id="256" r:id="rId2"/>
    <p:sldId id="257" r:id="rId3"/>
    <p:sldId id="273" r:id="rId4"/>
    <p:sldId id="279" r:id="rId5"/>
    <p:sldId id="289" r:id="rId6"/>
    <p:sldId id="290" r:id="rId7"/>
    <p:sldId id="291" r:id="rId8"/>
    <p:sldId id="292" r:id="rId9"/>
    <p:sldId id="293" r:id="rId10"/>
    <p:sldId id="294" r:id="rId11"/>
    <p:sldId id="295" r:id="rId12"/>
    <p:sldId id="2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5E0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snapToGrid="0" snapToObjects="1">
      <p:cViewPr>
        <p:scale>
          <a:sx n="100" d="100"/>
          <a:sy n="100" d="100"/>
        </p:scale>
        <p:origin x="-1888" y="-4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1/6/13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EB5ECD5-515E-4817-8A06-1D2ED2C83850}" type="datetime4">
              <a:rPr lang="en-US" smtClean="0"/>
              <a:pPr/>
              <a:t>January 6, 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5B59F4-DDCB-41FF-83F5-A48440F36FA7}" type="datetime4">
              <a:rPr lang="en-US" smtClean="0"/>
              <a:pPr/>
              <a:t>January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056348-D703-428C-A1C4-7D6796EF5F41}" type="datetime4">
              <a:rPr lang="en-US" smtClean="0"/>
              <a:pPr/>
              <a:t>January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2D1919-1B5F-4141-B613-3E5C6008A186}" type="datetime4">
              <a:rPr lang="en-US" smtClean="0"/>
              <a:pPr/>
              <a:t>January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January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BCCA7B5-8BC9-491C-A887-7C3E7ED947D8}" type="datetime4">
              <a:rPr lang="en-US" smtClean="0"/>
              <a:pPr/>
              <a:t>January 6,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DA18ED0-40F2-434C-A848-B92581875164}" type="datetime4">
              <a:rPr lang="en-US" smtClean="0"/>
              <a:pPr/>
              <a:t>January 6, 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55437F-F4F9-44A9-B4D3-9191CA04E889}" type="datetime4">
              <a:rPr lang="en-US" smtClean="0"/>
              <a:pPr/>
              <a:t>January 6, 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January 6, 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55A2E49-18A1-40BC-BA5D-5A2EC8FDDF15}" type="datetime4">
              <a:rPr lang="en-US" smtClean="0"/>
              <a:pPr/>
              <a:t>January 6, 2013</a:t>
            </a:fld>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January 6, 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42120D2-3948-4F8F-BE5D-E7E7D97880B2}" type="datetime4">
              <a:rPr lang="en-US" smtClean="0"/>
              <a:pPr/>
              <a:t>January 6, 2013</a:t>
            </a:fld>
            <a:endParaRPr lang="en-US" dirty="0" err="1"/>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 y="5066139"/>
            <a:ext cx="9155145" cy="831274"/>
          </a:xfrm>
        </p:spPr>
        <p:txBody>
          <a:bodyPr>
            <a:normAutofit fontScale="90000"/>
          </a:bodyPr>
          <a:lstStyle/>
          <a:p>
            <a:pPr algn="ctr"/>
            <a:r>
              <a:rPr lang="en-US" b="1" cap="none" dirty="0" smtClean="0">
                <a:ln w="0" cmpd="sng">
                  <a:noFill/>
                  <a:prstDash val="solid"/>
                  <a:miter lim="800000"/>
                </a:ln>
                <a:solidFill>
                  <a:schemeClr val="accent1">
                    <a:lumMod val="50000"/>
                  </a:schemeClr>
                </a:solidFill>
                <a:latin typeface="Cooper Black" pitchFamily="18" charset="0"/>
              </a:rPr>
              <a:t>Lesson </a:t>
            </a:r>
            <a:r>
              <a:rPr lang="en-US" b="1" dirty="0" smtClean="0">
                <a:ln w="0" cmpd="sng">
                  <a:noFill/>
                  <a:prstDash val="solid"/>
                  <a:miter lim="800000"/>
                </a:ln>
                <a:solidFill>
                  <a:schemeClr val="accent1">
                    <a:lumMod val="50000"/>
                  </a:schemeClr>
                </a:solidFill>
                <a:latin typeface="Cooper Black" pitchFamily="18" charset="0"/>
              </a:rPr>
              <a:t>Nine</a:t>
            </a:r>
            <a:r>
              <a:rPr lang="en-US" b="1" cap="none" dirty="0" smtClean="0">
                <a:ln w="0" cmpd="sng">
                  <a:noFill/>
                  <a:prstDash val="solid"/>
                  <a:miter lim="800000"/>
                </a:ln>
                <a:solidFill>
                  <a:schemeClr val="accent1">
                    <a:lumMod val="50000"/>
                  </a:schemeClr>
                </a:solidFill>
                <a:latin typeface="Cooper Black" pitchFamily="18" charset="0"/>
              </a:rPr>
              <a:t>:          </a:t>
            </a:r>
            <a:r>
              <a:rPr lang="en-US" b="1" dirty="0">
                <a:solidFill>
                  <a:srgbClr val="FF6600"/>
                </a:solidFill>
              </a:rPr>
              <a:t>JUDGMENTS AND REWARDS </a:t>
            </a:r>
            <a:endParaRPr lang="en-US" b="1" spc="50" dirty="0">
              <a:ln w="13500">
                <a:solidFill>
                  <a:schemeClr val="accent1">
                    <a:shade val="2500"/>
                    <a:alpha val="6500"/>
                  </a:schemeClr>
                </a:solidFill>
                <a:prstDash val="solid"/>
              </a:ln>
              <a:solidFill>
                <a:srgbClr val="FF6600"/>
              </a:solidFill>
              <a:effectLst>
                <a:innerShdw blurRad="50900" dist="38500" dir="13500000">
                  <a:srgbClr val="000000">
                    <a:alpha val="60000"/>
                  </a:srgbClr>
                </a:innerShdw>
              </a:effectLst>
              <a:latin typeface="Cooper Black" pitchFamily="18" charset="0"/>
              <a:cs typeface="Bangla MN"/>
            </a:endParaRPr>
          </a:p>
        </p:txBody>
      </p:sp>
      <p:sp>
        <p:nvSpPr>
          <p:cNvPr id="6" name="Vertical Text Placeholder 5"/>
          <p:cNvSpPr>
            <a:spLocks noGrp="1"/>
          </p:cNvSpPr>
          <p:nvPr/>
        </p:nvSpPr>
        <p:spPr>
          <a:xfrm rot="16200000">
            <a:off x="1944878" y="4484208"/>
            <a:ext cx="618758" cy="4624168"/>
          </a:xfrm>
          <a:prstGeom prst="rect">
            <a:avLst/>
          </a:prstGeom>
        </p:spPr>
        <p:txBody>
          <a:bodyPr vert="eaVert" lIns="91440" tIns="45720" rIns="91440" bIns="45720" rtlCol="0">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b="1" kern="1200" dirty="0" smtClean="0">
                <a:solidFill>
                  <a:schemeClr val="bg1"/>
                </a:solidFill>
              </a:rPr>
              <a:t>Global University of Theological Studies</a:t>
            </a:r>
            <a:endParaRPr lang="en-US" sz="1800" b="1" kern="1200" dirty="0">
              <a:solidFill>
                <a:schemeClr val="bg1"/>
              </a:solidFil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27171"/>
            <a:ext cx="9143998" cy="5190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926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729813" y="765162"/>
            <a:ext cx="3313355" cy="954107"/>
          </a:xfrm>
          <a:prstGeom prst="rect">
            <a:avLst/>
          </a:prstGeom>
        </p:spPr>
        <p:txBody>
          <a:bodyPr wrap="square">
            <a:spAutoFit/>
          </a:bodyPr>
          <a:lstStyle/>
          <a:p>
            <a:pPr algn="ctr"/>
            <a:r>
              <a:rPr lang="en-US" sz="2800" b="1" dirty="0">
                <a:solidFill>
                  <a:srgbClr val="FF6600"/>
                </a:solidFill>
              </a:rPr>
              <a:t>THE REWARDS FOR THE FAITHFUL</a:t>
            </a:r>
            <a:endParaRPr lang="en-US" sz="2800" dirty="0">
              <a:solidFill>
                <a:srgbClr val="FF6600"/>
              </a:solidFill>
            </a:endParaRPr>
          </a:p>
        </p:txBody>
      </p:sp>
      <p:pic>
        <p:nvPicPr>
          <p:cNvPr id="5" name="Picture 4"/>
          <p:cNvPicPr>
            <a:picLocks noChangeAspect="1"/>
          </p:cNvPicPr>
          <p:nvPr/>
        </p:nvPicPr>
        <p:blipFill>
          <a:blip r:embed="rId2"/>
          <a:stretch>
            <a:fillRect/>
          </a:stretch>
        </p:blipFill>
        <p:spPr>
          <a:xfrm>
            <a:off x="4594000" y="2538507"/>
            <a:ext cx="3616879" cy="3348317"/>
          </a:xfrm>
          <a:prstGeom prst="rect">
            <a:avLst/>
          </a:prstGeom>
        </p:spPr>
      </p:pic>
      <p:sp>
        <p:nvSpPr>
          <p:cNvPr id="6"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7"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Nine:  Judgments and Rewards</a:t>
            </a:r>
            <a:endParaRPr lang="en-US" sz="1200" dirty="0">
              <a:solidFill>
                <a:srgbClr val="008000"/>
              </a:solidFill>
              <a:effectLst/>
              <a:latin typeface="+mn-lt"/>
              <a:cs typeface="Bangla MN"/>
            </a:endParaRPr>
          </a:p>
        </p:txBody>
      </p:sp>
      <p:sp>
        <p:nvSpPr>
          <p:cNvPr id="8" name="Rectangle 7"/>
          <p:cNvSpPr/>
          <p:nvPr/>
        </p:nvSpPr>
        <p:spPr>
          <a:xfrm>
            <a:off x="247459" y="585452"/>
            <a:ext cx="4160187" cy="5847755"/>
          </a:xfrm>
          <a:prstGeom prst="rect">
            <a:avLst/>
          </a:prstGeom>
        </p:spPr>
        <p:txBody>
          <a:bodyPr wrap="square">
            <a:spAutoFit/>
          </a:bodyPr>
          <a:lstStyle/>
          <a:p>
            <a:pPr marL="457200" indent="-457200">
              <a:buAutoNum type="arabicPeriod"/>
            </a:pPr>
            <a:r>
              <a:rPr lang="en-US" sz="2400" b="1" dirty="0" smtClean="0"/>
              <a:t>Crowns</a:t>
            </a:r>
          </a:p>
          <a:p>
            <a:endParaRPr lang="en-US" sz="1400" b="1" dirty="0"/>
          </a:p>
          <a:p>
            <a:pPr marL="914400" lvl="1" indent="-457200">
              <a:buAutoNum type="alphaLcPeriod"/>
            </a:pPr>
            <a:r>
              <a:rPr lang="en-US" sz="2000" dirty="0" smtClean="0"/>
              <a:t>Of life</a:t>
            </a:r>
          </a:p>
          <a:p>
            <a:pPr lvl="1"/>
            <a:r>
              <a:rPr lang="en-US" sz="2000" dirty="0" smtClean="0"/>
              <a:t>	</a:t>
            </a:r>
            <a:r>
              <a:rPr lang="en-US" sz="1600" dirty="0" smtClean="0"/>
              <a:t>James </a:t>
            </a:r>
            <a:r>
              <a:rPr lang="en-US" sz="1600" dirty="0"/>
              <a:t>1:12; Revelation 2:</a:t>
            </a:r>
            <a:r>
              <a:rPr lang="en-US" sz="1600" dirty="0" smtClean="0"/>
              <a:t>10</a:t>
            </a:r>
          </a:p>
          <a:p>
            <a:pPr lvl="1"/>
            <a:endParaRPr lang="en-US" sz="1100" dirty="0"/>
          </a:p>
          <a:p>
            <a:pPr lvl="1"/>
            <a:r>
              <a:rPr lang="en-US" sz="2000" dirty="0"/>
              <a:t>b. Of </a:t>
            </a:r>
            <a:r>
              <a:rPr lang="en-US" sz="2000" dirty="0" smtClean="0"/>
              <a:t>glory</a:t>
            </a:r>
          </a:p>
          <a:p>
            <a:pPr lvl="1"/>
            <a:r>
              <a:rPr lang="en-US" sz="2000" dirty="0"/>
              <a:t>	</a:t>
            </a:r>
            <a:r>
              <a:rPr lang="en-US" sz="1600" dirty="0" smtClean="0"/>
              <a:t>Hebrews </a:t>
            </a:r>
            <a:r>
              <a:rPr lang="en-US" sz="1600" dirty="0"/>
              <a:t>2:9; I Peter 5:</a:t>
            </a:r>
            <a:r>
              <a:rPr lang="en-US" sz="1600" dirty="0" smtClean="0"/>
              <a:t>4</a:t>
            </a:r>
          </a:p>
          <a:p>
            <a:pPr lvl="1"/>
            <a:endParaRPr lang="en-US" sz="1100" dirty="0"/>
          </a:p>
          <a:p>
            <a:pPr lvl="1"/>
            <a:r>
              <a:rPr lang="en-US" sz="2000" dirty="0" smtClean="0"/>
              <a:t>c</a:t>
            </a:r>
            <a:r>
              <a:rPr lang="en-US" sz="2000" dirty="0"/>
              <a:t>. Of </a:t>
            </a:r>
            <a:r>
              <a:rPr lang="en-US" sz="2000" dirty="0" smtClean="0"/>
              <a:t>righteousness</a:t>
            </a:r>
          </a:p>
          <a:p>
            <a:pPr lvl="2"/>
            <a:r>
              <a:rPr lang="en-US" sz="1600" dirty="0" smtClean="0"/>
              <a:t>II </a:t>
            </a:r>
            <a:r>
              <a:rPr lang="en-US" sz="1600" dirty="0"/>
              <a:t>Timothy 4:</a:t>
            </a:r>
            <a:r>
              <a:rPr lang="en-US" sz="1600" dirty="0" smtClean="0"/>
              <a:t>8</a:t>
            </a:r>
          </a:p>
          <a:p>
            <a:pPr lvl="2"/>
            <a:endParaRPr lang="en-US" sz="1100" dirty="0"/>
          </a:p>
          <a:p>
            <a:pPr lvl="1"/>
            <a:r>
              <a:rPr lang="en-US" sz="2000" dirty="0"/>
              <a:t>d. Of </a:t>
            </a:r>
            <a:r>
              <a:rPr lang="en-US" sz="2000" dirty="0" smtClean="0"/>
              <a:t>rejoicing</a:t>
            </a:r>
          </a:p>
          <a:p>
            <a:pPr lvl="2"/>
            <a:r>
              <a:rPr lang="en-US" sz="1600" dirty="0" smtClean="0"/>
              <a:t>I </a:t>
            </a:r>
            <a:r>
              <a:rPr lang="en-US" sz="1600" dirty="0"/>
              <a:t>Thessalonians 2:</a:t>
            </a:r>
            <a:r>
              <a:rPr lang="en-US" sz="1600" dirty="0" smtClean="0"/>
              <a:t>19</a:t>
            </a:r>
          </a:p>
          <a:p>
            <a:pPr lvl="2"/>
            <a:endParaRPr lang="en-US" sz="1100" dirty="0"/>
          </a:p>
          <a:p>
            <a:pPr lvl="1"/>
            <a:r>
              <a:rPr lang="en-US" sz="2000" dirty="0"/>
              <a:t>e. Of </a:t>
            </a:r>
            <a:r>
              <a:rPr lang="en-US" sz="2000" dirty="0" smtClean="0"/>
              <a:t>gold</a:t>
            </a:r>
          </a:p>
          <a:p>
            <a:pPr lvl="2"/>
            <a:r>
              <a:rPr lang="en-US" sz="1600" dirty="0" smtClean="0"/>
              <a:t>Revelation </a:t>
            </a:r>
            <a:r>
              <a:rPr lang="en-US" sz="1600" dirty="0"/>
              <a:t>4:</a:t>
            </a:r>
            <a:r>
              <a:rPr lang="en-US" sz="1600" dirty="0" smtClean="0"/>
              <a:t>4</a:t>
            </a:r>
          </a:p>
          <a:p>
            <a:pPr lvl="2"/>
            <a:endParaRPr lang="en-US" sz="1100" dirty="0"/>
          </a:p>
          <a:p>
            <a:pPr lvl="1"/>
            <a:r>
              <a:rPr lang="en-US" sz="2000" dirty="0"/>
              <a:t>f. </a:t>
            </a:r>
            <a:r>
              <a:rPr lang="en-US" sz="2000" dirty="0" smtClean="0"/>
              <a:t>Incorruptible</a:t>
            </a:r>
          </a:p>
          <a:p>
            <a:pPr lvl="2"/>
            <a:r>
              <a:rPr lang="en-US" sz="1600" dirty="0" smtClean="0"/>
              <a:t>I </a:t>
            </a:r>
            <a:r>
              <a:rPr lang="en-US" sz="1600" dirty="0"/>
              <a:t>Corinthians 9:</a:t>
            </a:r>
            <a:r>
              <a:rPr lang="en-US" sz="1600" dirty="0" smtClean="0"/>
              <a:t>25</a:t>
            </a:r>
          </a:p>
          <a:p>
            <a:pPr lvl="2"/>
            <a:endParaRPr lang="en-US" sz="1100" dirty="0"/>
          </a:p>
          <a:p>
            <a:pPr lvl="1"/>
            <a:r>
              <a:rPr lang="en-US" sz="2000" dirty="0"/>
              <a:t>g. Thy </a:t>
            </a:r>
            <a:r>
              <a:rPr lang="en-US" sz="2000" dirty="0" smtClean="0"/>
              <a:t>crown</a:t>
            </a:r>
          </a:p>
          <a:p>
            <a:pPr lvl="2"/>
            <a:r>
              <a:rPr lang="en-US" sz="1600" dirty="0" smtClean="0"/>
              <a:t>Revelation </a:t>
            </a:r>
            <a:r>
              <a:rPr lang="en-US" sz="1600" dirty="0"/>
              <a:t>3:11</a:t>
            </a:r>
          </a:p>
        </p:txBody>
      </p:sp>
    </p:spTree>
    <p:extLst>
      <p:ext uri="{BB962C8B-B14F-4D97-AF65-F5344CB8AC3E}">
        <p14:creationId xmlns:p14="http://schemas.microsoft.com/office/powerpoint/2010/main" val="20825603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wipe(up)">
                                      <p:cBhvr>
                                        <p:cTn id="13" dur="1100"/>
                                        <p:tgtEl>
                                          <p:spTgt spid="8">
                                            <p:txEl>
                                              <p:pRg st="0" end="0"/>
                                            </p:txEl>
                                          </p:spTgt>
                                        </p:tgtEl>
                                      </p:cBhvr>
                                    </p:animEffect>
                                  </p:childTnLst>
                                </p:cTn>
                              </p:par>
                            </p:childTnLst>
                          </p:cTn>
                        </p:par>
                        <p:par>
                          <p:cTn id="14" fill="hold">
                            <p:stCondLst>
                              <p:cond delay="2100"/>
                            </p:stCondLst>
                            <p:childTnLst>
                              <p:par>
                                <p:cTn id="15" presetID="22" presetClass="entr" presetSubtype="1" fill="hold" grpId="0" nodeType="after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wipe(up)">
                                      <p:cBhvr>
                                        <p:cTn id="17" dur="1100"/>
                                        <p:tgtEl>
                                          <p:spTgt spid="8">
                                            <p:txEl>
                                              <p:pRg st="2" end="2"/>
                                            </p:txEl>
                                          </p:spTgt>
                                        </p:tgtEl>
                                      </p:cBhvr>
                                    </p:animEffect>
                                  </p:childTnLst>
                                </p:cTn>
                              </p:par>
                            </p:childTnLst>
                          </p:cTn>
                        </p:par>
                        <p:par>
                          <p:cTn id="18" fill="hold">
                            <p:stCondLst>
                              <p:cond delay="3200"/>
                            </p:stCondLst>
                            <p:childTnLst>
                              <p:par>
                                <p:cTn id="19" presetID="22" presetClass="entr" presetSubtype="1" fill="hold" grpId="0" nodeType="after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animEffect transition="in" filter="wipe(up)">
                                      <p:cBhvr>
                                        <p:cTn id="21" dur="1100"/>
                                        <p:tgtEl>
                                          <p:spTgt spid="8">
                                            <p:txEl>
                                              <p:pRg st="3" end="3"/>
                                            </p:txEl>
                                          </p:spTgt>
                                        </p:tgtEl>
                                      </p:cBhvr>
                                    </p:animEffect>
                                  </p:childTnLst>
                                </p:cTn>
                              </p:par>
                            </p:childTnLst>
                          </p:cTn>
                        </p:par>
                        <p:par>
                          <p:cTn id="22" fill="hold">
                            <p:stCondLst>
                              <p:cond delay="4300"/>
                            </p:stCondLst>
                            <p:childTnLst>
                              <p:par>
                                <p:cTn id="23" presetID="22" presetClass="entr" presetSubtype="1" fill="hold" grpId="0" nodeType="afterEffect">
                                  <p:stCondLst>
                                    <p:cond delay="0"/>
                                  </p:stCondLst>
                                  <p:childTnLst>
                                    <p:set>
                                      <p:cBhvr>
                                        <p:cTn id="24" dur="1" fill="hold">
                                          <p:stCondLst>
                                            <p:cond delay="0"/>
                                          </p:stCondLst>
                                        </p:cTn>
                                        <p:tgtEl>
                                          <p:spTgt spid="8">
                                            <p:txEl>
                                              <p:pRg st="5" end="5"/>
                                            </p:txEl>
                                          </p:spTgt>
                                        </p:tgtEl>
                                        <p:attrNameLst>
                                          <p:attrName>style.visibility</p:attrName>
                                        </p:attrNameLst>
                                      </p:cBhvr>
                                      <p:to>
                                        <p:strVal val="visible"/>
                                      </p:to>
                                    </p:set>
                                    <p:animEffect transition="in" filter="wipe(up)">
                                      <p:cBhvr>
                                        <p:cTn id="25" dur="1100"/>
                                        <p:tgtEl>
                                          <p:spTgt spid="8">
                                            <p:txEl>
                                              <p:pRg st="5" end="5"/>
                                            </p:txEl>
                                          </p:spTgt>
                                        </p:tgtEl>
                                      </p:cBhvr>
                                    </p:animEffect>
                                  </p:childTnLst>
                                </p:cTn>
                              </p:par>
                            </p:childTnLst>
                          </p:cTn>
                        </p:par>
                        <p:par>
                          <p:cTn id="26" fill="hold">
                            <p:stCondLst>
                              <p:cond delay="5400"/>
                            </p:stCondLst>
                            <p:childTnLst>
                              <p:par>
                                <p:cTn id="27" presetID="22" presetClass="entr" presetSubtype="1" fill="hold" grpId="0" nodeType="afterEffect">
                                  <p:stCondLst>
                                    <p:cond delay="0"/>
                                  </p:stCondLst>
                                  <p:childTnLst>
                                    <p:set>
                                      <p:cBhvr>
                                        <p:cTn id="28" dur="1" fill="hold">
                                          <p:stCondLst>
                                            <p:cond delay="0"/>
                                          </p:stCondLst>
                                        </p:cTn>
                                        <p:tgtEl>
                                          <p:spTgt spid="8">
                                            <p:txEl>
                                              <p:pRg st="6" end="6"/>
                                            </p:txEl>
                                          </p:spTgt>
                                        </p:tgtEl>
                                        <p:attrNameLst>
                                          <p:attrName>style.visibility</p:attrName>
                                        </p:attrNameLst>
                                      </p:cBhvr>
                                      <p:to>
                                        <p:strVal val="visible"/>
                                      </p:to>
                                    </p:set>
                                    <p:animEffect transition="in" filter="wipe(up)">
                                      <p:cBhvr>
                                        <p:cTn id="29" dur="1100"/>
                                        <p:tgtEl>
                                          <p:spTgt spid="8">
                                            <p:txEl>
                                              <p:pRg st="6" end="6"/>
                                            </p:txEl>
                                          </p:spTgt>
                                        </p:tgtEl>
                                      </p:cBhvr>
                                    </p:animEffect>
                                  </p:childTnLst>
                                </p:cTn>
                              </p:par>
                            </p:childTnLst>
                          </p:cTn>
                        </p:par>
                        <p:par>
                          <p:cTn id="30" fill="hold">
                            <p:stCondLst>
                              <p:cond delay="6500"/>
                            </p:stCondLst>
                            <p:childTnLst>
                              <p:par>
                                <p:cTn id="31" presetID="22" presetClass="entr" presetSubtype="1" fill="hold" grpId="0" nodeType="afterEffect">
                                  <p:stCondLst>
                                    <p:cond delay="0"/>
                                  </p:stCondLst>
                                  <p:childTnLst>
                                    <p:set>
                                      <p:cBhvr>
                                        <p:cTn id="32" dur="1" fill="hold">
                                          <p:stCondLst>
                                            <p:cond delay="0"/>
                                          </p:stCondLst>
                                        </p:cTn>
                                        <p:tgtEl>
                                          <p:spTgt spid="8">
                                            <p:txEl>
                                              <p:pRg st="8" end="8"/>
                                            </p:txEl>
                                          </p:spTgt>
                                        </p:tgtEl>
                                        <p:attrNameLst>
                                          <p:attrName>style.visibility</p:attrName>
                                        </p:attrNameLst>
                                      </p:cBhvr>
                                      <p:to>
                                        <p:strVal val="visible"/>
                                      </p:to>
                                    </p:set>
                                    <p:animEffect transition="in" filter="wipe(up)">
                                      <p:cBhvr>
                                        <p:cTn id="33" dur="1100"/>
                                        <p:tgtEl>
                                          <p:spTgt spid="8">
                                            <p:txEl>
                                              <p:pRg st="8" end="8"/>
                                            </p:txEl>
                                          </p:spTgt>
                                        </p:tgtEl>
                                      </p:cBhvr>
                                    </p:animEffect>
                                  </p:childTnLst>
                                </p:cTn>
                              </p:par>
                            </p:childTnLst>
                          </p:cTn>
                        </p:par>
                        <p:par>
                          <p:cTn id="34" fill="hold">
                            <p:stCondLst>
                              <p:cond delay="7600"/>
                            </p:stCondLst>
                            <p:childTnLst>
                              <p:par>
                                <p:cTn id="35" presetID="22" presetClass="entr" presetSubtype="1" fill="hold" grpId="0" nodeType="afterEffect">
                                  <p:stCondLst>
                                    <p:cond delay="0"/>
                                  </p:stCondLst>
                                  <p:childTnLst>
                                    <p:set>
                                      <p:cBhvr>
                                        <p:cTn id="36" dur="1" fill="hold">
                                          <p:stCondLst>
                                            <p:cond delay="0"/>
                                          </p:stCondLst>
                                        </p:cTn>
                                        <p:tgtEl>
                                          <p:spTgt spid="8">
                                            <p:txEl>
                                              <p:pRg st="9" end="9"/>
                                            </p:txEl>
                                          </p:spTgt>
                                        </p:tgtEl>
                                        <p:attrNameLst>
                                          <p:attrName>style.visibility</p:attrName>
                                        </p:attrNameLst>
                                      </p:cBhvr>
                                      <p:to>
                                        <p:strVal val="visible"/>
                                      </p:to>
                                    </p:set>
                                    <p:animEffect transition="in" filter="wipe(up)">
                                      <p:cBhvr>
                                        <p:cTn id="37" dur="1100"/>
                                        <p:tgtEl>
                                          <p:spTgt spid="8">
                                            <p:txEl>
                                              <p:pRg st="9" end="9"/>
                                            </p:txEl>
                                          </p:spTgt>
                                        </p:tgtEl>
                                      </p:cBhvr>
                                    </p:animEffect>
                                  </p:childTnLst>
                                </p:cTn>
                              </p:par>
                            </p:childTnLst>
                          </p:cTn>
                        </p:par>
                        <p:par>
                          <p:cTn id="38" fill="hold">
                            <p:stCondLst>
                              <p:cond delay="8700"/>
                            </p:stCondLst>
                            <p:childTnLst>
                              <p:par>
                                <p:cTn id="39" presetID="22" presetClass="entr" presetSubtype="1" fill="hold" grpId="0" nodeType="afterEffect">
                                  <p:stCondLst>
                                    <p:cond delay="0"/>
                                  </p:stCondLst>
                                  <p:childTnLst>
                                    <p:set>
                                      <p:cBhvr>
                                        <p:cTn id="40" dur="1" fill="hold">
                                          <p:stCondLst>
                                            <p:cond delay="0"/>
                                          </p:stCondLst>
                                        </p:cTn>
                                        <p:tgtEl>
                                          <p:spTgt spid="8">
                                            <p:txEl>
                                              <p:pRg st="11" end="11"/>
                                            </p:txEl>
                                          </p:spTgt>
                                        </p:tgtEl>
                                        <p:attrNameLst>
                                          <p:attrName>style.visibility</p:attrName>
                                        </p:attrNameLst>
                                      </p:cBhvr>
                                      <p:to>
                                        <p:strVal val="visible"/>
                                      </p:to>
                                    </p:set>
                                    <p:animEffect transition="in" filter="wipe(up)">
                                      <p:cBhvr>
                                        <p:cTn id="41" dur="1100"/>
                                        <p:tgtEl>
                                          <p:spTgt spid="8">
                                            <p:txEl>
                                              <p:pRg st="11" end="11"/>
                                            </p:txEl>
                                          </p:spTgt>
                                        </p:tgtEl>
                                      </p:cBhvr>
                                    </p:animEffect>
                                  </p:childTnLst>
                                </p:cTn>
                              </p:par>
                            </p:childTnLst>
                          </p:cTn>
                        </p:par>
                        <p:par>
                          <p:cTn id="42" fill="hold">
                            <p:stCondLst>
                              <p:cond delay="9800"/>
                            </p:stCondLst>
                            <p:childTnLst>
                              <p:par>
                                <p:cTn id="43" presetID="22" presetClass="entr" presetSubtype="1" fill="hold" grpId="0" nodeType="afterEffect">
                                  <p:stCondLst>
                                    <p:cond delay="0"/>
                                  </p:stCondLst>
                                  <p:childTnLst>
                                    <p:set>
                                      <p:cBhvr>
                                        <p:cTn id="44" dur="1" fill="hold">
                                          <p:stCondLst>
                                            <p:cond delay="0"/>
                                          </p:stCondLst>
                                        </p:cTn>
                                        <p:tgtEl>
                                          <p:spTgt spid="8">
                                            <p:txEl>
                                              <p:pRg st="12" end="12"/>
                                            </p:txEl>
                                          </p:spTgt>
                                        </p:tgtEl>
                                        <p:attrNameLst>
                                          <p:attrName>style.visibility</p:attrName>
                                        </p:attrNameLst>
                                      </p:cBhvr>
                                      <p:to>
                                        <p:strVal val="visible"/>
                                      </p:to>
                                    </p:set>
                                    <p:animEffect transition="in" filter="wipe(up)">
                                      <p:cBhvr>
                                        <p:cTn id="45" dur="1100"/>
                                        <p:tgtEl>
                                          <p:spTgt spid="8">
                                            <p:txEl>
                                              <p:pRg st="12" end="12"/>
                                            </p:txEl>
                                          </p:spTgt>
                                        </p:tgtEl>
                                      </p:cBhvr>
                                    </p:animEffect>
                                  </p:childTnLst>
                                </p:cTn>
                              </p:par>
                            </p:childTnLst>
                          </p:cTn>
                        </p:par>
                        <p:par>
                          <p:cTn id="46" fill="hold">
                            <p:stCondLst>
                              <p:cond delay="10900"/>
                            </p:stCondLst>
                            <p:childTnLst>
                              <p:par>
                                <p:cTn id="47" presetID="22" presetClass="entr" presetSubtype="1" fill="hold" grpId="0" nodeType="afterEffect">
                                  <p:stCondLst>
                                    <p:cond delay="0"/>
                                  </p:stCondLst>
                                  <p:childTnLst>
                                    <p:set>
                                      <p:cBhvr>
                                        <p:cTn id="48" dur="1" fill="hold">
                                          <p:stCondLst>
                                            <p:cond delay="0"/>
                                          </p:stCondLst>
                                        </p:cTn>
                                        <p:tgtEl>
                                          <p:spTgt spid="8">
                                            <p:txEl>
                                              <p:pRg st="14" end="14"/>
                                            </p:txEl>
                                          </p:spTgt>
                                        </p:tgtEl>
                                        <p:attrNameLst>
                                          <p:attrName>style.visibility</p:attrName>
                                        </p:attrNameLst>
                                      </p:cBhvr>
                                      <p:to>
                                        <p:strVal val="visible"/>
                                      </p:to>
                                    </p:set>
                                    <p:animEffect transition="in" filter="wipe(up)">
                                      <p:cBhvr>
                                        <p:cTn id="49" dur="1100"/>
                                        <p:tgtEl>
                                          <p:spTgt spid="8">
                                            <p:txEl>
                                              <p:pRg st="14" end="14"/>
                                            </p:txEl>
                                          </p:spTgt>
                                        </p:tgtEl>
                                      </p:cBhvr>
                                    </p:animEffect>
                                  </p:childTnLst>
                                </p:cTn>
                              </p:par>
                            </p:childTnLst>
                          </p:cTn>
                        </p:par>
                        <p:par>
                          <p:cTn id="50" fill="hold">
                            <p:stCondLst>
                              <p:cond delay="12000"/>
                            </p:stCondLst>
                            <p:childTnLst>
                              <p:par>
                                <p:cTn id="51" presetID="22" presetClass="entr" presetSubtype="1" fill="hold" grpId="0" nodeType="afterEffect">
                                  <p:stCondLst>
                                    <p:cond delay="0"/>
                                  </p:stCondLst>
                                  <p:childTnLst>
                                    <p:set>
                                      <p:cBhvr>
                                        <p:cTn id="52" dur="1" fill="hold">
                                          <p:stCondLst>
                                            <p:cond delay="0"/>
                                          </p:stCondLst>
                                        </p:cTn>
                                        <p:tgtEl>
                                          <p:spTgt spid="8">
                                            <p:txEl>
                                              <p:pRg st="15" end="15"/>
                                            </p:txEl>
                                          </p:spTgt>
                                        </p:tgtEl>
                                        <p:attrNameLst>
                                          <p:attrName>style.visibility</p:attrName>
                                        </p:attrNameLst>
                                      </p:cBhvr>
                                      <p:to>
                                        <p:strVal val="visible"/>
                                      </p:to>
                                    </p:set>
                                    <p:animEffect transition="in" filter="wipe(up)">
                                      <p:cBhvr>
                                        <p:cTn id="53" dur="1100"/>
                                        <p:tgtEl>
                                          <p:spTgt spid="8">
                                            <p:txEl>
                                              <p:pRg st="15" end="15"/>
                                            </p:txEl>
                                          </p:spTgt>
                                        </p:tgtEl>
                                      </p:cBhvr>
                                    </p:animEffect>
                                  </p:childTnLst>
                                </p:cTn>
                              </p:par>
                            </p:childTnLst>
                          </p:cTn>
                        </p:par>
                        <p:par>
                          <p:cTn id="54" fill="hold">
                            <p:stCondLst>
                              <p:cond delay="13100"/>
                            </p:stCondLst>
                            <p:childTnLst>
                              <p:par>
                                <p:cTn id="55" presetID="22" presetClass="entr" presetSubtype="1" fill="hold" grpId="0" nodeType="afterEffect">
                                  <p:stCondLst>
                                    <p:cond delay="0"/>
                                  </p:stCondLst>
                                  <p:childTnLst>
                                    <p:set>
                                      <p:cBhvr>
                                        <p:cTn id="56" dur="1" fill="hold">
                                          <p:stCondLst>
                                            <p:cond delay="0"/>
                                          </p:stCondLst>
                                        </p:cTn>
                                        <p:tgtEl>
                                          <p:spTgt spid="8">
                                            <p:txEl>
                                              <p:pRg st="17" end="17"/>
                                            </p:txEl>
                                          </p:spTgt>
                                        </p:tgtEl>
                                        <p:attrNameLst>
                                          <p:attrName>style.visibility</p:attrName>
                                        </p:attrNameLst>
                                      </p:cBhvr>
                                      <p:to>
                                        <p:strVal val="visible"/>
                                      </p:to>
                                    </p:set>
                                    <p:animEffect transition="in" filter="wipe(up)">
                                      <p:cBhvr>
                                        <p:cTn id="57" dur="1100"/>
                                        <p:tgtEl>
                                          <p:spTgt spid="8">
                                            <p:txEl>
                                              <p:pRg st="17" end="17"/>
                                            </p:txEl>
                                          </p:spTgt>
                                        </p:tgtEl>
                                      </p:cBhvr>
                                    </p:animEffect>
                                  </p:childTnLst>
                                </p:cTn>
                              </p:par>
                            </p:childTnLst>
                          </p:cTn>
                        </p:par>
                        <p:par>
                          <p:cTn id="58" fill="hold">
                            <p:stCondLst>
                              <p:cond delay="14200"/>
                            </p:stCondLst>
                            <p:childTnLst>
                              <p:par>
                                <p:cTn id="59" presetID="22" presetClass="entr" presetSubtype="1" fill="hold" grpId="0" nodeType="afterEffect">
                                  <p:stCondLst>
                                    <p:cond delay="0"/>
                                  </p:stCondLst>
                                  <p:childTnLst>
                                    <p:set>
                                      <p:cBhvr>
                                        <p:cTn id="60" dur="1" fill="hold">
                                          <p:stCondLst>
                                            <p:cond delay="0"/>
                                          </p:stCondLst>
                                        </p:cTn>
                                        <p:tgtEl>
                                          <p:spTgt spid="8">
                                            <p:txEl>
                                              <p:pRg st="18" end="18"/>
                                            </p:txEl>
                                          </p:spTgt>
                                        </p:tgtEl>
                                        <p:attrNameLst>
                                          <p:attrName>style.visibility</p:attrName>
                                        </p:attrNameLst>
                                      </p:cBhvr>
                                      <p:to>
                                        <p:strVal val="visible"/>
                                      </p:to>
                                    </p:set>
                                    <p:animEffect transition="in" filter="wipe(up)">
                                      <p:cBhvr>
                                        <p:cTn id="61" dur="1100"/>
                                        <p:tgtEl>
                                          <p:spTgt spid="8">
                                            <p:txEl>
                                              <p:pRg st="18" end="18"/>
                                            </p:txEl>
                                          </p:spTgt>
                                        </p:tgtEl>
                                      </p:cBhvr>
                                    </p:animEffect>
                                  </p:childTnLst>
                                </p:cTn>
                              </p:par>
                            </p:childTnLst>
                          </p:cTn>
                        </p:par>
                        <p:par>
                          <p:cTn id="62" fill="hold">
                            <p:stCondLst>
                              <p:cond delay="15300"/>
                            </p:stCondLst>
                            <p:childTnLst>
                              <p:par>
                                <p:cTn id="63" presetID="22" presetClass="entr" presetSubtype="1" fill="hold" grpId="0" nodeType="afterEffect">
                                  <p:stCondLst>
                                    <p:cond delay="0"/>
                                  </p:stCondLst>
                                  <p:childTnLst>
                                    <p:set>
                                      <p:cBhvr>
                                        <p:cTn id="64" dur="1" fill="hold">
                                          <p:stCondLst>
                                            <p:cond delay="0"/>
                                          </p:stCondLst>
                                        </p:cTn>
                                        <p:tgtEl>
                                          <p:spTgt spid="8">
                                            <p:txEl>
                                              <p:pRg st="20" end="20"/>
                                            </p:txEl>
                                          </p:spTgt>
                                        </p:tgtEl>
                                        <p:attrNameLst>
                                          <p:attrName>style.visibility</p:attrName>
                                        </p:attrNameLst>
                                      </p:cBhvr>
                                      <p:to>
                                        <p:strVal val="visible"/>
                                      </p:to>
                                    </p:set>
                                    <p:animEffect transition="in" filter="wipe(up)">
                                      <p:cBhvr>
                                        <p:cTn id="65" dur="1100"/>
                                        <p:tgtEl>
                                          <p:spTgt spid="8">
                                            <p:txEl>
                                              <p:pRg st="20" end="20"/>
                                            </p:txEl>
                                          </p:spTgt>
                                        </p:tgtEl>
                                      </p:cBhvr>
                                    </p:animEffect>
                                  </p:childTnLst>
                                </p:cTn>
                              </p:par>
                            </p:childTnLst>
                          </p:cTn>
                        </p:par>
                        <p:par>
                          <p:cTn id="66" fill="hold">
                            <p:stCondLst>
                              <p:cond delay="16400"/>
                            </p:stCondLst>
                            <p:childTnLst>
                              <p:par>
                                <p:cTn id="67" presetID="22" presetClass="entr" presetSubtype="1" fill="hold" grpId="0" nodeType="afterEffect">
                                  <p:stCondLst>
                                    <p:cond delay="0"/>
                                  </p:stCondLst>
                                  <p:childTnLst>
                                    <p:set>
                                      <p:cBhvr>
                                        <p:cTn id="68" dur="1" fill="hold">
                                          <p:stCondLst>
                                            <p:cond delay="0"/>
                                          </p:stCondLst>
                                        </p:cTn>
                                        <p:tgtEl>
                                          <p:spTgt spid="8">
                                            <p:txEl>
                                              <p:pRg st="21" end="21"/>
                                            </p:txEl>
                                          </p:spTgt>
                                        </p:tgtEl>
                                        <p:attrNameLst>
                                          <p:attrName>style.visibility</p:attrName>
                                        </p:attrNameLst>
                                      </p:cBhvr>
                                      <p:to>
                                        <p:strVal val="visible"/>
                                      </p:to>
                                    </p:set>
                                    <p:animEffect transition="in" filter="wipe(up)">
                                      <p:cBhvr>
                                        <p:cTn id="69" dur="1100"/>
                                        <p:tgtEl>
                                          <p:spTgt spid="8">
                                            <p:txEl>
                                              <p:pRg st="21" end="21"/>
                                            </p:txEl>
                                          </p:spTgt>
                                        </p:tgtEl>
                                      </p:cBhvr>
                                    </p:animEffect>
                                  </p:childTnLst>
                                </p:cTn>
                              </p:par>
                            </p:childTnLst>
                          </p:cTn>
                        </p:par>
                        <p:par>
                          <p:cTn id="70" fill="hold">
                            <p:stCondLst>
                              <p:cond delay="17500"/>
                            </p:stCondLst>
                            <p:childTnLst>
                              <p:par>
                                <p:cTn id="71" presetID="4" presetClass="entr" presetSubtype="16" fill="hold" nodeType="afterEffect">
                                  <p:stCondLst>
                                    <p:cond delay="0"/>
                                  </p:stCondLst>
                                  <p:childTnLst>
                                    <p:set>
                                      <p:cBhvr>
                                        <p:cTn id="72" dur="1" fill="hold">
                                          <p:stCondLst>
                                            <p:cond delay="0"/>
                                          </p:stCondLst>
                                        </p:cTn>
                                        <p:tgtEl>
                                          <p:spTgt spid="5"/>
                                        </p:tgtEl>
                                        <p:attrNameLst>
                                          <p:attrName>style.visibility</p:attrName>
                                        </p:attrNameLst>
                                      </p:cBhvr>
                                      <p:to>
                                        <p:strVal val="visible"/>
                                      </p:to>
                                    </p:set>
                                    <p:animEffect transition="in" filter="box(in)">
                                      <p:cBhvr>
                                        <p:cTn id="7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alphaModFix amt="40000"/>
          </a:blip>
          <a:stretch>
            <a:fillRect/>
          </a:stretch>
        </p:blipFill>
        <p:spPr>
          <a:xfrm>
            <a:off x="508000" y="711200"/>
            <a:ext cx="8128000" cy="5435600"/>
          </a:xfrm>
          <a:prstGeom prst="rect">
            <a:avLst/>
          </a:prstGeom>
        </p:spPr>
      </p:pic>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3" name="TextBox 2"/>
          <p:cNvSpPr txBox="1"/>
          <p:nvPr/>
        </p:nvSpPr>
        <p:spPr>
          <a:xfrm>
            <a:off x="732119" y="836718"/>
            <a:ext cx="7664822" cy="6167842"/>
          </a:xfrm>
          <a:prstGeom prst="rect">
            <a:avLst/>
          </a:prstGeom>
          <a:noFill/>
        </p:spPr>
        <p:txBody>
          <a:bodyPr wrap="square" rtlCol="0">
            <a:spAutoFit/>
          </a:bodyPr>
          <a:lstStyle/>
          <a:p>
            <a:r>
              <a:rPr lang="en-US" sz="2800" b="1" dirty="0" smtClean="0"/>
              <a:t>2.   Rewards </a:t>
            </a:r>
            <a:r>
              <a:rPr lang="en-US" sz="2800" b="1" dirty="0"/>
              <a:t>to the Overcomers </a:t>
            </a:r>
            <a:endParaRPr lang="en-US" sz="2800" dirty="0"/>
          </a:p>
          <a:p>
            <a:pPr lvl="1"/>
            <a:endParaRPr lang="en-US" sz="1400" dirty="0" smtClean="0"/>
          </a:p>
          <a:p>
            <a:pPr marL="971550" lvl="1" indent="-514350">
              <a:lnSpc>
                <a:spcPct val="130000"/>
              </a:lnSpc>
              <a:buFont typeface="+mj-lt"/>
              <a:buAutoNum type="alphaLcPeriod"/>
            </a:pPr>
            <a:r>
              <a:rPr lang="en-US" sz="2400" b="1" dirty="0" smtClean="0"/>
              <a:t>Eat </a:t>
            </a:r>
            <a:r>
              <a:rPr lang="en-US" sz="2400" b="1" dirty="0"/>
              <a:t>of the tree of life </a:t>
            </a:r>
            <a:endParaRPr lang="en-US" sz="2400" b="1" dirty="0" smtClean="0"/>
          </a:p>
          <a:p>
            <a:pPr marL="971550" lvl="1" indent="-514350">
              <a:lnSpc>
                <a:spcPct val="130000"/>
              </a:lnSpc>
              <a:buFont typeface="+mj-lt"/>
              <a:buAutoNum type="alphaLcPeriod"/>
            </a:pPr>
            <a:r>
              <a:rPr lang="en-US" sz="2400" b="1" dirty="0" smtClean="0"/>
              <a:t>Stone </a:t>
            </a:r>
            <a:r>
              <a:rPr lang="en-US" sz="2400" b="1" dirty="0"/>
              <a:t>with a new name </a:t>
            </a:r>
            <a:r>
              <a:rPr lang="en-US" sz="2400" b="1" dirty="0" smtClean="0"/>
              <a:t>written</a:t>
            </a:r>
          </a:p>
          <a:p>
            <a:pPr marL="971550" lvl="1" indent="-514350">
              <a:lnSpc>
                <a:spcPct val="130000"/>
              </a:lnSpc>
              <a:buFont typeface="+mj-lt"/>
              <a:buAutoNum type="alphaLcPeriod"/>
            </a:pPr>
            <a:r>
              <a:rPr lang="en-US" sz="2400" b="1" dirty="0" smtClean="0"/>
              <a:t>Authority </a:t>
            </a:r>
            <a:r>
              <a:rPr lang="en-US" sz="2400" b="1" dirty="0"/>
              <a:t>over nations </a:t>
            </a:r>
            <a:endParaRPr lang="en-US" sz="2400" b="1" dirty="0" smtClean="0"/>
          </a:p>
          <a:p>
            <a:pPr marL="971550" lvl="1" indent="-514350">
              <a:lnSpc>
                <a:spcPct val="130000"/>
              </a:lnSpc>
              <a:buFont typeface="+mj-lt"/>
              <a:buAutoNum type="alphaLcPeriod"/>
            </a:pPr>
            <a:r>
              <a:rPr lang="en-US" sz="2400" b="1" dirty="0" smtClean="0"/>
              <a:t>Shall </a:t>
            </a:r>
            <a:r>
              <a:rPr lang="en-US" sz="2400" b="1" dirty="0"/>
              <a:t>not be hurt of the second </a:t>
            </a:r>
            <a:r>
              <a:rPr lang="en-US" sz="2400" b="1" dirty="0" smtClean="0"/>
              <a:t>death</a:t>
            </a:r>
          </a:p>
          <a:p>
            <a:pPr marL="971550" lvl="1" indent="-514350">
              <a:lnSpc>
                <a:spcPct val="130000"/>
              </a:lnSpc>
              <a:buFont typeface="+mj-lt"/>
              <a:buAutoNum type="alphaLcPeriod"/>
            </a:pPr>
            <a:r>
              <a:rPr lang="en-US" sz="2400" b="1" dirty="0" smtClean="0"/>
              <a:t>Eat </a:t>
            </a:r>
            <a:r>
              <a:rPr lang="en-US" sz="2400" b="1" dirty="0"/>
              <a:t>of the hidden manna </a:t>
            </a:r>
            <a:endParaRPr lang="en-US" sz="2400" b="1" dirty="0" smtClean="0"/>
          </a:p>
          <a:p>
            <a:pPr marL="971550" lvl="1" indent="-514350">
              <a:lnSpc>
                <a:spcPct val="130000"/>
              </a:lnSpc>
              <a:buFont typeface="+mj-lt"/>
              <a:buAutoNum type="alphaLcPeriod"/>
            </a:pPr>
            <a:r>
              <a:rPr lang="en-US" sz="2400" b="1" dirty="0" smtClean="0"/>
              <a:t>Arrayed </a:t>
            </a:r>
            <a:r>
              <a:rPr lang="en-US" sz="2400" b="1" dirty="0"/>
              <a:t>in white garments </a:t>
            </a:r>
            <a:endParaRPr lang="en-US" sz="2400" b="1" dirty="0" smtClean="0"/>
          </a:p>
          <a:p>
            <a:pPr marL="971550" lvl="1" indent="-514350">
              <a:lnSpc>
                <a:spcPct val="130000"/>
              </a:lnSpc>
              <a:buFont typeface="+mj-lt"/>
              <a:buAutoNum type="alphaLcPeriod"/>
            </a:pPr>
            <a:r>
              <a:rPr lang="en-US" sz="2400" b="1" dirty="0" smtClean="0"/>
              <a:t>Pillar </a:t>
            </a:r>
            <a:r>
              <a:rPr lang="en-US" sz="2400" b="1" dirty="0"/>
              <a:t>in the temple of God </a:t>
            </a:r>
            <a:endParaRPr lang="en-US" sz="2400" b="1" dirty="0" smtClean="0"/>
          </a:p>
          <a:p>
            <a:pPr marL="971550" lvl="1" indent="-514350">
              <a:lnSpc>
                <a:spcPct val="130000"/>
              </a:lnSpc>
              <a:buFont typeface="+mj-lt"/>
              <a:buAutoNum type="alphaLcPeriod"/>
            </a:pPr>
            <a:r>
              <a:rPr lang="en-US" sz="2400" b="1" dirty="0" smtClean="0"/>
              <a:t>Write </a:t>
            </a:r>
            <a:r>
              <a:rPr lang="en-US" sz="2400" b="1" dirty="0"/>
              <a:t>on him a new name </a:t>
            </a:r>
            <a:endParaRPr lang="en-US" sz="2400" b="1" dirty="0" smtClean="0"/>
          </a:p>
          <a:p>
            <a:pPr marL="971550" lvl="1" indent="-514350">
              <a:lnSpc>
                <a:spcPct val="130000"/>
              </a:lnSpc>
              <a:buFont typeface="+mj-lt"/>
              <a:buAutoNum type="alphaLcPeriod"/>
            </a:pPr>
            <a:r>
              <a:rPr lang="en-US" sz="2400" b="1" dirty="0" smtClean="0"/>
              <a:t>Sit </a:t>
            </a:r>
            <a:r>
              <a:rPr lang="en-US" sz="2400" b="1" dirty="0"/>
              <a:t>down with Him in His </a:t>
            </a:r>
            <a:r>
              <a:rPr lang="en-US" sz="2400" b="1" dirty="0" smtClean="0"/>
              <a:t>throne</a:t>
            </a:r>
          </a:p>
          <a:p>
            <a:pPr marL="971550" lvl="1" indent="-514350">
              <a:buFont typeface="+mj-lt"/>
              <a:buAutoNum type="alphaLcPeriod"/>
            </a:pPr>
            <a:endParaRPr lang="en-US" sz="2000" dirty="0"/>
          </a:p>
          <a:p>
            <a:pPr lvl="1" algn="ctr"/>
            <a:r>
              <a:rPr lang="en-US" sz="2800" b="1" dirty="0">
                <a:solidFill>
                  <a:srgbClr val="FF6600"/>
                </a:solidFill>
              </a:rPr>
              <a:t>Revelation 2 and 3</a:t>
            </a:r>
          </a:p>
          <a:p>
            <a:pPr lvl="1"/>
            <a:r>
              <a:rPr lang="en-US" sz="2400" dirty="0" smtClean="0"/>
              <a:t> </a:t>
            </a:r>
            <a:endParaRPr lang="en-US" sz="2400" dirty="0"/>
          </a:p>
        </p:txBody>
      </p:sp>
      <p:sp>
        <p:nvSpPr>
          <p:cNvPr id="9" name="Rectangle 8"/>
          <p:cNvSpPr/>
          <p:nvPr/>
        </p:nvSpPr>
        <p:spPr>
          <a:xfrm>
            <a:off x="4683759" y="21372"/>
            <a:ext cx="3354594" cy="461665"/>
          </a:xfrm>
          <a:prstGeom prst="rect">
            <a:avLst/>
          </a:prstGeom>
        </p:spPr>
        <p:txBody>
          <a:bodyPr wrap="square">
            <a:spAutoFit/>
          </a:bodyPr>
          <a:lstStyle/>
          <a:p>
            <a:pPr algn="ctr"/>
            <a:r>
              <a:rPr lang="en-US" sz="2400" b="1" dirty="0" smtClean="0">
                <a:solidFill>
                  <a:schemeClr val="bg2">
                    <a:lumMod val="75000"/>
                  </a:schemeClr>
                </a:solidFill>
              </a:rPr>
              <a:t>The Judgments</a:t>
            </a:r>
            <a:endParaRPr lang="en-US" sz="2400" b="1" dirty="0">
              <a:solidFill>
                <a:schemeClr val="bg2">
                  <a:lumMod val="75000"/>
                </a:schemeClr>
              </a:solidFill>
            </a:endParaRPr>
          </a:p>
        </p:txBody>
      </p:sp>
      <p:sp>
        <p:nvSpPr>
          <p:cNvPr id="10" name="Title 1"/>
          <p:cNvSpPr txBox="1">
            <a:spLocks/>
          </p:cNvSpPr>
          <p:nvPr/>
        </p:nvSpPr>
        <p:spPr>
          <a:xfrm rot="16200000">
            <a:off x="1407031" y="5281210"/>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Nine:  Judgments and Rewards</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625831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2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14" dur="1200"/>
                                        <p:tgtEl>
                                          <p:spTgt spid="3">
                                            <p:txEl>
                                              <p:pRg st="0" end="0"/>
                                            </p:txEl>
                                          </p:spTgt>
                                        </p:tgtEl>
                                      </p:cBhvr>
                                    </p:animEffect>
                                  </p:childTnLst>
                                </p:cTn>
                              </p:par>
                            </p:childTnLst>
                          </p:cTn>
                        </p:par>
                        <p:par>
                          <p:cTn id="15" fill="hold">
                            <p:stCondLst>
                              <p:cond delay="2200"/>
                            </p:stCondLst>
                            <p:childTnLst>
                              <p:par>
                                <p:cTn id="16" presetID="12" presetClass="entr" presetSubtype="8" fill="hold" grpId="0"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1200"/>
                                        <p:tgtEl>
                                          <p:spTgt spid="3">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1200"/>
                                        <p:tgtEl>
                                          <p:spTgt spid="3">
                                            <p:txEl>
                                              <p:pRg st="2" end="2"/>
                                            </p:txEl>
                                          </p:spTgt>
                                        </p:tgtEl>
                                      </p:cBhvr>
                                    </p:animEffect>
                                  </p:childTnLst>
                                </p:cTn>
                              </p:par>
                            </p:childTnLst>
                          </p:cTn>
                        </p:par>
                        <p:par>
                          <p:cTn id="20" fill="hold">
                            <p:stCondLst>
                              <p:cond delay="3400"/>
                            </p:stCondLst>
                            <p:childTnLst>
                              <p:par>
                                <p:cTn id="21" presetID="12" presetClass="entr" presetSubtype="8"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1200"/>
                                        <p:tgtEl>
                                          <p:spTgt spid="3">
                                            <p:txEl>
                                              <p:pRg st="3" end="3"/>
                                            </p:txEl>
                                          </p:spTgt>
                                        </p:tgtEl>
                                        <p:attrNameLst>
                                          <p:attrName>ppt_x</p:attrName>
                                        </p:attrNameLst>
                                      </p:cBhvr>
                                      <p:tavLst>
                                        <p:tav tm="0">
                                          <p:val>
                                            <p:strVal val="#ppt_x-#ppt_w*1.125000"/>
                                          </p:val>
                                        </p:tav>
                                        <p:tav tm="100000">
                                          <p:val>
                                            <p:strVal val="#ppt_x"/>
                                          </p:val>
                                        </p:tav>
                                      </p:tavLst>
                                    </p:anim>
                                    <p:animEffect transition="in" filter="wipe(right)">
                                      <p:cBhvr>
                                        <p:cTn id="24" dur="1200"/>
                                        <p:tgtEl>
                                          <p:spTgt spid="3">
                                            <p:txEl>
                                              <p:pRg st="3" end="3"/>
                                            </p:txEl>
                                          </p:spTgt>
                                        </p:tgtEl>
                                      </p:cBhvr>
                                    </p:animEffect>
                                  </p:childTnLst>
                                </p:cTn>
                              </p:par>
                            </p:childTnLst>
                          </p:cTn>
                        </p:par>
                        <p:par>
                          <p:cTn id="25" fill="hold">
                            <p:stCondLst>
                              <p:cond delay="4600"/>
                            </p:stCondLst>
                            <p:childTnLst>
                              <p:par>
                                <p:cTn id="26" presetID="12" presetClass="entr" presetSubtype="8" fill="hold" grpId="0" nodeType="after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1200"/>
                                        <p:tgtEl>
                                          <p:spTgt spid="3">
                                            <p:txEl>
                                              <p:pRg st="4" end="4"/>
                                            </p:txEl>
                                          </p:spTgt>
                                        </p:tgtEl>
                                        <p:attrNameLst>
                                          <p:attrName>ppt_x</p:attrName>
                                        </p:attrNameLst>
                                      </p:cBhvr>
                                      <p:tavLst>
                                        <p:tav tm="0">
                                          <p:val>
                                            <p:strVal val="#ppt_x-#ppt_w*1.125000"/>
                                          </p:val>
                                        </p:tav>
                                        <p:tav tm="100000">
                                          <p:val>
                                            <p:strVal val="#ppt_x"/>
                                          </p:val>
                                        </p:tav>
                                      </p:tavLst>
                                    </p:anim>
                                    <p:animEffect transition="in" filter="wipe(right)">
                                      <p:cBhvr>
                                        <p:cTn id="29" dur="1200"/>
                                        <p:tgtEl>
                                          <p:spTgt spid="3">
                                            <p:txEl>
                                              <p:pRg st="4" end="4"/>
                                            </p:txEl>
                                          </p:spTgt>
                                        </p:tgtEl>
                                      </p:cBhvr>
                                    </p:animEffect>
                                  </p:childTnLst>
                                </p:cTn>
                              </p:par>
                            </p:childTnLst>
                          </p:cTn>
                        </p:par>
                        <p:par>
                          <p:cTn id="30" fill="hold">
                            <p:stCondLst>
                              <p:cond delay="5800"/>
                            </p:stCondLst>
                            <p:childTnLst>
                              <p:par>
                                <p:cTn id="31" presetID="12" presetClass="entr" presetSubtype="8"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1200"/>
                                        <p:tgtEl>
                                          <p:spTgt spid="3">
                                            <p:txEl>
                                              <p:pRg st="5" end="5"/>
                                            </p:txEl>
                                          </p:spTgt>
                                        </p:tgtEl>
                                        <p:attrNameLst>
                                          <p:attrName>ppt_x</p:attrName>
                                        </p:attrNameLst>
                                      </p:cBhvr>
                                      <p:tavLst>
                                        <p:tav tm="0">
                                          <p:val>
                                            <p:strVal val="#ppt_x-#ppt_w*1.125000"/>
                                          </p:val>
                                        </p:tav>
                                        <p:tav tm="100000">
                                          <p:val>
                                            <p:strVal val="#ppt_x"/>
                                          </p:val>
                                        </p:tav>
                                      </p:tavLst>
                                    </p:anim>
                                    <p:animEffect transition="in" filter="wipe(right)">
                                      <p:cBhvr>
                                        <p:cTn id="34" dur="1200"/>
                                        <p:tgtEl>
                                          <p:spTgt spid="3">
                                            <p:txEl>
                                              <p:pRg st="5" end="5"/>
                                            </p:txEl>
                                          </p:spTgt>
                                        </p:tgtEl>
                                      </p:cBhvr>
                                    </p:animEffect>
                                  </p:childTnLst>
                                </p:cTn>
                              </p:par>
                            </p:childTnLst>
                          </p:cTn>
                        </p:par>
                        <p:par>
                          <p:cTn id="35" fill="hold">
                            <p:stCondLst>
                              <p:cond delay="7000"/>
                            </p:stCondLst>
                            <p:childTnLst>
                              <p:par>
                                <p:cTn id="36" presetID="12" presetClass="entr" presetSubtype="8" fill="hold" grpId="0" nodeType="after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 calcmode="lin" valueType="num">
                                      <p:cBhvr additive="base">
                                        <p:cTn id="38" dur="1200"/>
                                        <p:tgtEl>
                                          <p:spTgt spid="3">
                                            <p:txEl>
                                              <p:pRg st="6" end="6"/>
                                            </p:txEl>
                                          </p:spTgt>
                                        </p:tgtEl>
                                        <p:attrNameLst>
                                          <p:attrName>ppt_x</p:attrName>
                                        </p:attrNameLst>
                                      </p:cBhvr>
                                      <p:tavLst>
                                        <p:tav tm="0">
                                          <p:val>
                                            <p:strVal val="#ppt_x-#ppt_w*1.125000"/>
                                          </p:val>
                                        </p:tav>
                                        <p:tav tm="100000">
                                          <p:val>
                                            <p:strVal val="#ppt_x"/>
                                          </p:val>
                                        </p:tav>
                                      </p:tavLst>
                                    </p:anim>
                                    <p:animEffect transition="in" filter="wipe(right)">
                                      <p:cBhvr>
                                        <p:cTn id="39" dur="1200"/>
                                        <p:tgtEl>
                                          <p:spTgt spid="3">
                                            <p:txEl>
                                              <p:pRg st="6" end="6"/>
                                            </p:txEl>
                                          </p:spTgt>
                                        </p:tgtEl>
                                      </p:cBhvr>
                                    </p:animEffect>
                                  </p:childTnLst>
                                </p:cTn>
                              </p:par>
                            </p:childTnLst>
                          </p:cTn>
                        </p:par>
                        <p:par>
                          <p:cTn id="40" fill="hold">
                            <p:stCondLst>
                              <p:cond delay="8200"/>
                            </p:stCondLst>
                            <p:childTnLst>
                              <p:par>
                                <p:cTn id="41" presetID="12" presetClass="entr" presetSubtype="8" fill="hold" grpId="0" nodeType="after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1200"/>
                                        <p:tgtEl>
                                          <p:spTgt spid="3">
                                            <p:txEl>
                                              <p:pRg st="7" end="7"/>
                                            </p:txEl>
                                          </p:spTgt>
                                        </p:tgtEl>
                                        <p:attrNameLst>
                                          <p:attrName>ppt_x</p:attrName>
                                        </p:attrNameLst>
                                      </p:cBhvr>
                                      <p:tavLst>
                                        <p:tav tm="0">
                                          <p:val>
                                            <p:strVal val="#ppt_x-#ppt_w*1.125000"/>
                                          </p:val>
                                        </p:tav>
                                        <p:tav tm="100000">
                                          <p:val>
                                            <p:strVal val="#ppt_x"/>
                                          </p:val>
                                        </p:tav>
                                      </p:tavLst>
                                    </p:anim>
                                    <p:animEffect transition="in" filter="wipe(right)">
                                      <p:cBhvr>
                                        <p:cTn id="44" dur="1200"/>
                                        <p:tgtEl>
                                          <p:spTgt spid="3">
                                            <p:txEl>
                                              <p:pRg st="7" end="7"/>
                                            </p:txEl>
                                          </p:spTgt>
                                        </p:tgtEl>
                                      </p:cBhvr>
                                    </p:animEffect>
                                  </p:childTnLst>
                                </p:cTn>
                              </p:par>
                            </p:childTnLst>
                          </p:cTn>
                        </p:par>
                        <p:par>
                          <p:cTn id="45" fill="hold">
                            <p:stCondLst>
                              <p:cond delay="9400"/>
                            </p:stCondLst>
                            <p:childTnLst>
                              <p:par>
                                <p:cTn id="46" presetID="12" presetClass="entr" presetSubtype="8" fill="hold" grpId="0" nodeType="after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 calcmode="lin" valueType="num">
                                      <p:cBhvr additive="base">
                                        <p:cTn id="48" dur="1200"/>
                                        <p:tgtEl>
                                          <p:spTgt spid="3">
                                            <p:txEl>
                                              <p:pRg st="8" end="8"/>
                                            </p:txEl>
                                          </p:spTgt>
                                        </p:tgtEl>
                                        <p:attrNameLst>
                                          <p:attrName>ppt_x</p:attrName>
                                        </p:attrNameLst>
                                      </p:cBhvr>
                                      <p:tavLst>
                                        <p:tav tm="0">
                                          <p:val>
                                            <p:strVal val="#ppt_x-#ppt_w*1.125000"/>
                                          </p:val>
                                        </p:tav>
                                        <p:tav tm="100000">
                                          <p:val>
                                            <p:strVal val="#ppt_x"/>
                                          </p:val>
                                        </p:tav>
                                      </p:tavLst>
                                    </p:anim>
                                    <p:animEffect transition="in" filter="wipe(right)">
                                      <p:cBhvr>
                                        <p:cTn id="49" dur="1200"/>
                                        <p:tgtEl>
                                          <p:spTgt spid="3">
                                            <p:txEl>
                                              <p:pRg st="8" end="8"/>
                                            </p:txEl>
                                          </p:spTgt>
                                        </p:tgtEl>
                                      </p:cBhvr>
                                    </p:animEffect>
                                  </p:childTnLst>
                                </p:cTn>
                              </p:par>
                            </p:childTnLst>
                          </p:cTn>
                        </p:par>
                        <p:par>
                          <p:cTn id="50" fill="hold">
                            <p:stCondLst>
                              <p:cond delay="10600"/>
                            </p:stCondLst>
                            <p:childTnLst>
                              <p:par>
                                <p:cTn id="51" presetID="12" presetClass="entr" presetSubtype="8" fill="hold" grpId="0" nodeType="afterEffect">
                                  <p:stCondLst>
                                    <p:cond delay="0"/>
                                  </p:stCondLst>
                                  <p:childTnLst>
                                    <p:set>
                                      <p:cBhvr>
                                        <p:cTn id="52" dur="1" fill="hold">
                                          <p:stCondLst>
                                            <p:cond delay="0"/>
                                          </p:stCondLst>
                                        </p:cTn>
                                        <p:tgtEl>
                                          <p:spTgt spid="3">
                                            <p:txEl>
                                              <p:pRg st="9" end="9"/>
                                            </p:txEl>
                                          </p:spTgt>
                                        </p:tgtEl>
                                        <p:attrNameLst>
                                          <p:attrName>style.visibility</p:attrName>
                                        </p:attrNameLst>
                                      </p:cBhvr>
                                      <p:to>
                                        <p:strVal val="visible"/>
                                      </p:to>
                                    </p:set>
                                    <p:anim calcmode="lin" valueType="num">
                                      <p:cBhvr additive="base">
                                        <p:cTn id="53" dur="1200"/>
                                        <p:tgtEl>
                                          <p:spTgt spid="3">
                                            <p:txEl>
                                              <p:pRg st="9" end="9"/>
                                            </p:txEl>
                                          </p:spTgt>
                                        </p:tgtEl>
                                        <p:attrNameLst>
                                          <p:attrName>ppt_x</p:attrName>
                                        </p:attrNameLst>
                                      </p:cBhvr>
                                      <p:tavLst>
                                        <p:tav tm="0">
                                          <p:val>
                                            <p:strVal val="#ppt_x-#ppt_w*1.125000"/>
                                          </p:val>
                                        </p:tav>
                                        <p:tav tm="100000">
                                          <p:val>
                                            <p:strVal val="#ppt_x"/>
                                          </p:val>
                                        </p:tav>
                                      </p:tavLst>
                                    </p:anim>
                                    <p:animEffect transition="in" filter="wipe(right)">
                                      <p:cBhvr>
                                        <p:cTn id="54" dur="1200"/>
                                        <p:tgtEl>
                                          <p:spTgt spid="3">
                                            <p:txEl>
                                              <p:pRg st="9" end="9"/>
                                            </p:txEl>
                                          </p:spTgt>
                                        </p:tgtEl>
                                      </p:cBhvr>
                                    </p:animEffect>
                                  </p:childTnLst>
                                </p:cTn>
                              </p:par>
                            </p:childTnLst>
                          </p:cTn>
                        </p:par>
                        <p:par>
                          <p:cTn id="55" fill="hold">
                            <p:stCondLst>
                              <p:cond delay="11800"/>
                            </p:stCondLst>
                            <p:childTnLst>
                              <p:par>
                                <p:cTn id="56" presetID="12" presetClass="entr" presetSubtype="8" fill="hold" grpId="0" nodeType="afterEffect">
                                  <p:stCondLst>
                                    <p:cond delay="0"/>
                                  </p:stCondLst>
                                  <p:childTnLst>
                                    <p:set>
                                      <p:cBhvr>
                                        <p:cTn id="57" dur="1" fill="hold">
                                          <p:stCondLst>
                                            <p:cond delay="0"/>
                                          </p:stCondLst>
                                        </p:cTn>
                                        <p:tgtEl>
                                          <p:spTgt spid="3">
                                            <p:txEl>
                                              <p:pRg st="10" end="10"/>
                                            </p:txEl>
                                          </p:spTgt>
                                        </p:tgtEl>
                                        <p:attrNameLst>
                                          <p:attrName>style.visibility</p:attrName>
                                        </p:attrNameLst>
                                      </p:cBhvr>
                                      <p:to>
                                        <p:strVal val="visible"/>
                                      </p:to>
                                    </p:set>
                                    <p:anim calcmode="lin" valueType="num">
                                      <p:cBhvr additive="base">
                                        <p:cTn id="58" dur="1200"/>
                                        <p:tgtEl>
                                          <p:spTgt spid="3">
                                            <p:txEl>
                                              <p:pRg st="10" end="10"/>
                                            </p:txEl>
                                          </p:spTgt>
                                        </p:tgtEl>
                                        <p:attrNameLst>
                                          <p:attrName>ppt_x</p:attrName>
                                        </p:attrNameLst>
                                      </p:cBhvr>
                                      <p:tavLst>
                                        <p:tav tm="0">
                                          <p:val>
                                            <p:strVal val="#ppt_x-#ppt_w*1.125000"/>
                                          </p:val>
                                        </p:tav>
                                        <p:tav tm="100000">
                                          <p:val>
                                            <p:strVal val="#ppt_x"/>
                                          </p:val>
                                        </p:tav>
                                      </p:tavLst>
                                    </p:anim>
                                    <p:animEffect transition="in" filter="wipe(right)">
                                      <p:cBhvr>
                                        <p:cTn id="59" dur="1200"/>
                                        <p:tgtEl>
                                          <p:spTgt spid="3">
                                            <p:txEl>
                                              <p:pRg st="10" end="10"/>
                                            </p:txEl>
                                          </p:spTgt>
                                        </p:tgtEl>
                                      </p:cBhvr>
                                    </p:animEffect>
                                  </p:childTnLst>
                                </p:cTn>
                              </p:par>
                            </p:childTnLst>
                          </p:cTn>
                        </p:par>
                        <p:par>
                          <p:cTn id="60" fill="hold">
                            <p:stCondLst>
                              <p:cond delay="13000"/>
                            </p:stCondLst>
                            <p:childTnLst>
                              <p:par>
                                <p:cTn id="61" presetID="23" presetClass="entr" presetSubtype="16" fill="hold" grpId="0" nodeType="afterEffect">
                                  <p:stCondLst>
                                    <p:cond delay="0"/>
                                  </p:stCondLst>
                                  <p:childTnLst>
                                    <p:set>
                                      <p:cBhvr>
                                        <p:cTn id="62" dur="1" fill="hold">
                                          <p:stCondLst>
                                            <p:cond delay="0"/>
                                          </p:stCondLst>
                                        </p:cTn>
                                        <p:tgtEl>
                                          <p:spTgt spid="3">
                                            <p:txEl>
                                              <p:pRg st="12" end="12"/>
                                            </p:txEl>
                                          </p:spTgt>
                                        </p:tgtEl>
                                        <p:attrNameLst>
                                          <p:attrName>style.visibility</p:attrName>
                                        </p:attrNameLst>
                                      </p:cBhvr>
                                      <p:to>
                                        <p:strVal val="visible"/>
                                      </p:to>
                                    </p:set>
                                    <p:anim calcmode="lin" valueType="num">
                                      <p:cBhvr>
                                        <p:cTn id="63" dur="15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64" dur="1500" fill="hold"/>
                                        <p:tgtEl>
                                          <p:spTgt spid="3">
                                            <p:txEl>
                                              <p:pRg st="12" end="1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pic>
        <p:nvPicPr>
          <p:cNvPr id="2" name="Picture 1"/>
          <p:cNvPicPr>
            <a:picLocks noChangeAspect="1"/>
          </p:cNvPicPr>
          <p:nvPr/>
        </p:nvPicPr>
        <p:blipFill>
          <a:blip r:embed="rId2"/>
          <a:stretch>
            <a:fillRect/>
          </a:stretch>
        </p:blipFill>
        <p:spPr>
          <a:xfrm>
            <a:off x="3560483" y="1392911"/>
            <a:ext cx="5118100" cy="5080000"/>
          </a:xfrm>
          <a:prstGeom prst="rect">
            <a:avLst/>
          </a:prstGeom>
        </p:spPr>
      </p:pic>
      <p:sp>
        <p:nvSpPr>
          <p:cNvPr id="4" name="TextBox 3"/>
          <p:cNvSpPr txBox="1"/>
          <p:nvPr/>
        </p:nvSpPr>
        <p:spPr>
          <a:xfrm rot="20688344">
            <a:off x="484907" y="2296152"/>
            <a:ext cx="8201892" cy="923330"/>
          </a:xfrm>
          <a:prstGeom prst="rect">
            <a:avLst/>
          </a:prstGeom>
          <a:noFill/>
        </p:spPr>
        <p:txBody>
          <a:bodyPr wrap="square" rtlCol="0">
            <a:spAutoFit/>
          </a:bodyPr>
          <a:lstStyle/>
          <a:p>
            <a:pPr algn="ctr"/>
            <a:r>
              <a:rPr lang="en-US" sz="5400" b="1" dirty="0" smtClean="0">
                <a:ln w="28575">
                  <a:solidFill>
                    <a:srgbClr val="FD5B01"/>
                  </a:solidFill>
                </a:ln>
                <a:solidFill>
                  <a:schemeClr val="bg2">
                    <a:lumMod val="50000"/>
                  </a:schemeClr>
                </a:solidFill>
              </a:rPr>
              <a:t>END OF LESSON</a:t>
            </a:r>
            <a:endParaRPr lang="en-US" sz="5400" b="1" dirty="0">
              <a:ln w="28575">
                <a:solidFill>
                  <a:srgbClr val="FD5B01"/>
                </a:solidFill>
              </a:ln>
              <a:solidFill>
                <a:schemeClr val="bg2">
                  <a:lumMod val="50000"/>
                </a:schemeClr>
              </a:solidFill>
            </a:endParaRPr>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Nine:  Judgments and Rewards</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8963432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Nine:  Judgments and Rewards</a:t>
            </a:r>
            <a:endParaRPr lang="en-US" sz="1200" dirty="0">
              <a:solidFill>
                <a:srgbClr val="008000"/>
              </a:solidFill>
              <a:effectLst/>
              <a:latin typeface="+mn-lt"/>
              <a:cs typeface="Bangla MN"/>
            </a:endParaRPr>
          </a:p>
        </p:txBody>
      </p:sp>
      <p:sp>
        <p:nvSpPr>
          <p:cNvPr id="2" name="Rectangle 1"/>
          <p:cNvSpPr/>
          <p:nvPr/>
        </p:nvSpPr>
        <p:spPr>
          <a:xfrm>
            <a:off x="4557058" y="81136"/>
            <a:ext cx="3645647" cy="400110"/>
          </a:xfrm>
          <a:prstGeom prst="rect">
            <a:avLst/>
          </a:prstGeom>
        </p:spPr>
        <p:txBody>
          <a:bodyPr wrap="square">
            <a:spAutoFit/>
          </a:bodyPr>
          <a:lstStyle/>
          <a:p>
            <a:pPr algn="ctr"/>
            <a:r>
              <a:rPr lang="en-US" sz="2000" b="1" dirty="0">
                <a:solidFill>
                  <a:schemeClr val="bg2">
                    <a:lumMod val="75000"/>
                  </a:schemeClr>
                </a:solidFill>
              </a:rPr>
              <a:t>JUDGMENTS AND REWARDS </a:t>
            </a:r>
            <a:r>
              <a:rPr lang="en-US" sz="2000" b="1" dirty="0" smtClean="0">
                <a:solidFill>
                  <a:schemeClr val="bg2">
                    <a:lumMod val="75000"/>
                  </a:schemeClr>
                </a:solidFill>
              </a:rPr>
              <a:t> </a:t>
            </a:r>
            <a:endParaRPr lang="en-US" sz="2000" b="1" dirty="0">
              <a:solidFill>
                <a:schemeClr val="bg2">
                  <a:lumMod val="75000"/>
                </a:schemeClr>
              </a:solidFill>
            </a:endParaRPr>
          </a:p>
        </p:txBody>
      </p:sp>
      <p:sp>
        <p:nvSpPr>
          <p:cNvPr id="3" name="TextBox 2"/>
          <p:cNvSpPr txBox="1"/>
          <p:nvPr/>
        </p:nvSpPr>
        <p:spPr>
          <a:xfrm>
            <a:off x="724647" y="717180"/>
            <a:ext cx="7664822" cy="5478423"/>
          </a:xfrm>
          <a:prstGeom prst="rect">
            <a:avLst/>
          </a:prstGeom>
          <a:noFill/>
        </p:spPr>
        <p:txBody>
          <a:bodyPr wrap="square" rtlCol="0">
            <a:spAutoFit/>
          </a:bodyPr>
          <a:lstStyle/>
          <a:p>
            <a:pPr marL="514350" indent="-514350">
              <a:buFont typeface="+mj-lt"/>
              <a:buAutoNum type="alphaUcPeriod"/>
            </a:pPr>
            <a:r>
              <a:rPr lang="en-US" sz="2800" b="1" dirty="0" smtClean="0"/>
              <a:t>   THE JUDGMENTS</a:t>
            </a:r>
          </a:p>
          <a:p>
            <a:r>
              <a:rPr lang="en-US" dirty="0" smtClean="0"/>
              <a:t>     </a:t>
            </a:r>
          </a:p>
          <a:p>
            <a:endParaRPr lang="en-US" dirty="0"/>
          </a:p>
          <a:p>
            <a:pPr algn="ctr"/>
            <a:r>
              <a:rPr lang="en-US" sz="2000" b="1" dirty="0">
                <a:solidFill>
                  <a:srgbClr val="FF6600"/>
                </a:solidFill>
              </a:rPr>
              <a:t>Scripture teaches us that the judgments differ as to time, place, subjects, and purpose, etc. </a:t>
            </a:r>
          </a:p>
          <a:p>
            <a:endParaRPr lang="en-US" sz="1600" b="1" dirty="0" smtClean="0"/>
          </a:p>
          <a:p>
            <a:pPr marL="457200" indent="-457200">
              <a:buAutoNum type="arabicPeriod"/>
            </a:pPr>
            <a:r>
              <a:rPr lang="en-US" sz="2400" b="1" dirty="0" smtClean="0"/>
              <a:t>At </a:t>
            </a:r>
            <a:r>
              <a:rPr lang="en-US" sz="2400" b="1" dirty="0"/>
              <a:t>the Cross </a:t>
            </a:r>
            <a:endParaRPr lang="en-US" sz="2400" b="1" dirty="0" smtClean="0"/>
          </a:p>
          <a:p>
            <a:endParaRPr lang="en-US" sz="1400" dirty="0"/>
          </a:p>
          <a:p>
            <a:r>
              <a:rPr lang="en-US" sz="2000" b="1" u="sng" dirty="0"/>
              <a:t>Scriptural References</a:t>
            </a:r>
            <a:r>
              <a:rPr lang="en-US" sz="2000" dirty="0" smtClean="0"/>
              <a:t>:</a:t>
            </a:r>
            <a:endParaRPr lang="en-US" sz="1400" dirty="0"/>
          </a:p>
          <a:p>
            <a:endParaRPr lang="en-US" sz="1400" dirty="0"/>
          </a:p>
          <a:p>
            <a:r>
              <a:rPr lang="en-US" sz="2000" i="1" dirty="0" smtClean="0"/>
              <a:t>“</a:t>
            </a:r>
            <a:r>
              <a:rPr lang="en-US" sz="2000" i="1" dirty="0"/>
              <a:t>For he hath made him to be sin for us, who knew no </a:t>
            </a:r>
            <a:r>
              <a:rPr lang="en-US" sz="2000" i="1" dirty="0" smtClean="0"/>
              <a:t>sin.”</a:t>
            </a:r>
          </a:p>
          <a:p>
            <a:pPr lvl="1" algn="ctr"/>
            <a:r>
              <a:rPr lang="en-US" sz="2000" i="1" dirty="0" smtClean="0"/>
              <a:t> </a:t>
            </a:r>
            <a:r>
              <a:rPr lang="en-US" dirty="0"/>
              <a:t>(II Corinthians 5:21</a:t>
            </a:r>
            <a:r>
              <a:rPr lang="en-US" dirty="0" smtClean="0"/>
              <a:t>) </a:t>
            </a:r>
          </a:p>
          <a:p>
            <a:pPr lvl="1" algn="ctr"/>
            <a:endParaRPr lang="en-US" dirty="0" smtClean="0"/>
          </a:p>
          <a:p>
            <a:pPr algn="ctr"/>
            <a:r>
              <a:rPr lang="en-US" sz="2000" i="1" dirty="0" smtClean="0"/>
              <a:t>“</a:t>
            </a:r>
            <a:r>
              <a:rPr lang="en-US" sz="2000" i="1" dirty="0"/>
              <a:t>Who his own self bare our sins in his own body on the </a:t>
            </a:r>
            <a:r>
              <a:rPr lang="en-US" sz="2000" i="1" dirty="0" smtClean="0"/>
              <a:t>tree.”</a:t>
            </a:r>
          </a:p>
          <a:p>
            <a:pPr lvl="1" algn="ctr"/>
            <a:r>
              <a:rPr lang="en-US" sz="2000" i="1" dirty="0" smtClean="0"/>
              <a:t> </a:t>
            </a:r>
            <a:r>
              <a:rPr lang="en-US" sz="1600" dirty="0"/>
              <a:t>(I Peter 2:24</a:t>
            </a:r>
            <a:r>
              <a:rPr lang="en-US" sz="1600" dirty="0" smtClean="0"/>
              <a:t>)</a:t>
            </a:r>
            <a:endParaRPr lang="en-US" sz="1600" dirty="0"/>
          </a:p>
          <a:p>
            <a:pPr algn="ctr"/>
            <a:endParaRPr lang="en-US" sz="2000" b="1" dirty="0">
              <a:solidFill>
                <a:srgbClr val="FF6600"/>
              </a:solidFill>
            </a:endParaRPr>
          </a:p>
          <a:p>
            <a:pPr algn="ctr"/>
            <a:r>
              <a:rPr lang="en-US" sz="2000" b="1" dirty="0" smtClean="0">
                <a:solidFill>
                  <a:srgbClr val="FF6600"/>
                </a:solidFill>
              </a:rPr>
              <a:t>All </a:t>
            </a:r>
            <a:r>
              <a:rPr lang="en-US" sz="2000" b="1" dirty="0">
                <a:solidFill>
                  <a:srgbClr val="FF6600"/>
                </a:solidFill>
              </a:rPr>
              <a:t>sin has to be judged. The sins of the redeemed have been judged at </a:t>
            </a:r>
            <a:r>
              <a:rPr lang="en-US" sz="2000" b="1" dirty="0" smtClean="0">
                <a:solidFill>
                  <a:srgbClr val="FF6600"/>
                </a:solidFill>
              </a:rPr>
              <a:t>Calvary</a:t>
            </a:r>
            <a:r>
              <a:rPr lang="en-US" sz="2000" b="1" dirty="0">
                <a:solidFill>
                  <a:srgbClr val="FF6600"/>
                </a:solidFill>
              </a:rPr>
              <a:t>. Christ took the penalty for our sins</a:t>
            </a:r>
            <a:r>
              <a:rPr lang="en-US" sz="2000" dirty="0">
                <a:solidFill>
                  <a:srgbClr val="FF6600"/>
                </a:solidFill>
              </a:rPr>
              <a:t>. </a:t>
            </a:r>
            <a:endParaRPr lang="en-US" dirty="0" smtClean="0">
              <a:solidFill>
                <a:srgbClr val="FF6600"/>
              </a:solidFill>
            </a:endParaRPr>
          </a:p>
        </p:txBody>
      </p:sp>
    </p:spTree>
    <p:extLst>
      <p:ext uri="{BB962C8B-B14F-4D97-AF65-F5344CB8AC3E}">
        <p14:creationId xmlns:p14="http://schemas.microsoft.com/office/powerpoint/2010/main" val="25920959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
                                            <p:txEl>
                                              <p:pRg st="0" end="0"/>
                                            </p:txEl>
                                          </p:spTgt>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left)">
                                      <p:cBhvr>
                                        <p:cTn id="13" dur="1200"/>
                                        <p:tgtEl>
                                          <p:spTgt spid="3">
                                            <p:txEl>
                                              <p:pRg st="0" end="0"/>
                                            </p:txEl>
                                          </p:spTgt>
                                        </p:tgtEl>
                                      </p:cBhvr>
                                    </p:animEffect>
                                  </p:childTnLst>
                                </p:cTn>
                              </p:par>
                            </p:childTnLst>
                          </p:cTn>
                        </p:par>
                        <p:par>
                          <p:cTn id="14" fill="hold">
                            <p:stCondLst>
                              <p:cond delay="2200"/>
                            </p:stCondLst>
                            <p:childTnLst>
                              <p:par>
                                <p:cTn id="15" presetID="22" presetClass="entr" presetSubtype="8" fill="hold" grpId="0"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left)">
                                      <p:cBhvr>
                                        <p:cTn id="17" dur="1200"/>
                                        <p:tgtEl>
                                          <p:spTgt spid="3">
                                            <p:txEl>
                                              <p:pRg st="3" end="3"/>
                                            </p:txEl>
                                          </p:spTgt>
                                        </p:tgtEl>
                                      </p:cBhvr>
                                    </p:animEffect>
                                  </p:childTnLst>
                                </p:cTn>
                              </p:par>
                            </p:childTnLst>
                          </p:cTn>
                        </p:par>
                        <p:par>
                          <p:cTn id="18" fill="hold">
                            <p:stCondLst>
                              <p:cond delay="3400"/>
                            </p:stCondLst>
                            <p:childTnLst>
                              <p:par>
                                <p:cTn id="19" presetID="22" presetClass="entr" presetSubtype="8" fill="hold" grpId="0" nodeType="after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wipe(left)">
                                      <p:cBhvr>
                                        <p:cTn id="21" dur="1200"/>
                                        <p:tgtEl>
                                          <p:spTgt spid="3">
                                            <p:txEl>
                                              <p:pRg st="5" end="5"/>
                                            </p:txEl>
                                          </p:spTgt>
                                        </p:tgtEl>
                                      </p:cBhvr>
                                    </p:animEffect>
                                  </p:childTnLst>
                                </p:cTn>
                              </p:par>
                            </p:childTnLst>
                          </p:cTn>
                        </p:par>
                        <p:par>
                          <p:cTn id="22" fill="hold">
                            <p:stCondLst>
                              <p:cond delay="4600"/>
                            </p:stCondLst>
                            <p:childTnLst>
                              <p:par>
                                <p:cTn id="23" presetID="22" presetClass="entr" presetSubtype="8" fill="hold" grpId="0" nodeType="after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wipe(left)">
                                      <p:cBhvr>
                                        <p:cTn id="25" dur="1200"/>
                                        <p:tgtEl>
                                          <p:spTgt spid="3">
                                            <p:txEl>
                                              <p:pRg st="7" end="7"/>
                                            </p:txEl>
                                          </p:spTgt>
                                        </p:tgtEl>
                                      </p:cBhvr>
                                    </p:animEffect>
                                  </p:childTnLst>
                                </p:cTn>
                              </p:par>
                            </p:childTnLst>
                          </p:cTn>
                        </p:par>
                        <p:par>
                          <p:cTn id="26" fill="hold">
                            <p:stCondLst>
                              <p:cond delay="5800"/>
                            </p:stCondLst>
                            <p:childTnLst>
                              <p:par>
                                <p:cTn id="27" presetID="22" presetClass="entr" presetSubtype="8" fill="hold" grpId="0" nodeType="after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wipe(left)">
                                      <p:cBhvr>
                                        <p:cTn id="29" dur="1200"/>
                                        <p:tgtEl>
                                          <p:spTgt spid="3">
                                            <p:txEl>
                                              <p:pRg st="9" end="9"/>
                                            </p:txEl>
                                          </p:spTgt>
                                        </p:tgtEl>
                                      </p:cBhvr>
                                    </p:animEffect>
                                  </p:childTnLst>
                                </p:cTn>
                              </p:par>
                            </p:childTnLst>
                          </p:cTn>
                        </p:par>
                        <p:par>
                          <p:cTn id="30" fill="hold">
                            <p:stCondLst>
                              <p:cond delay="7000"/>
                            </p:stCondLst>
                            <p:childTnLst>
                              <p:par>
                                <p:cTn id="31" presetID="22" presetClass="entr" presetSubtype="8" fill="hold" grpId="0" nodeType="after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animEffect transition="in" filter="wipe(left)">
                                      <p:cBhvr>
                                        <p:cTn id="33" dur="1200"/>
                                        <p:tgtEl>
                                          <p:spTgt spid="3">
                                            <p:txEl>
                                              <p:pRg st="10" end="10"/>
                                            </p:txEl>
                                          </p:spTgt>
                                        </p:tgtEl>
                                      </p:cBhvr>
                                    </p:animEffect>
                                  </p:childTnLst>
                                </p:cTn>
                              </p:par>
                            </p:childTnLst>
                          </p:cTn>
                        </p:par>
                        <p:par>
                          <p:cTn id="34" fill="hold">
                            <p:stCondLst>
                              <p:cond delay="8200"/>
                            </p:stCondLst>
                            <p:childTnLst>
                              <p:par>
                                <p:cTn id="35" presetID="22" presetClass="entr" presetSubtype="8" fill="hold" grpId="0" nodeType="after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Effect transition="in" filter="wipe(left)">
                                      <p:cBhvr>
                                        <p:cTn id="37" dur="1200"/>
                                        <p:tgtEl>
                                          <p:spTgt spid="3">
                                            <p:txEl>
                                              <p:pRg st="12" end="12"/>
                                            </p:txEl>
                                          </p:spTgt>
                                        </p:tgtEl>
                                      </p:cBhvr>
                                    </p:animEffect>
                                  </p:childTnLst>
                                </p:cTn>
                              </p:par>
                            </p:childTnLst>
                          </p:cTn>
                        </p:par>
                        <p:par>
                          <p:cTn id="38" fill="hold">
                            <p:stCondLst>
                              <p:cond delay="9400"/>
                            </p:stCondLst>
                            <p:childTnLst>
                              <p:par>
                                <p:cTn id="39" presetID="22" presetClass="entr" presetSubtype="8" fill="hold" grpId="0" nodeType="after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animEffect transition="in" filter="wipe(left)">
                                      <p:cBhvr>
                                        <p:cTn id="41" dur="1200"/>
                                        <p:tgtEl>
                                          <p:spTgt spid="3">
                                            <p:txEl>
                                              <p:pRg st="13" end="13"/>
                                            </p:txEl>
                                          </p:spTgt>
                                        </p:tgtEl>
                                      </p:cBhvr>
                                    </p:animEffect>
                                  </p:childTnLst>
                                </p:cTn>
                              </p:par>
                            </p:childTnLst>
                          </p:cTn>
                        </p:par>
                        <p:par>
                          <p:cTn id="42" fill="hold">
                            <p:stCondLst>
                              <p:cond delay="10600"/>
                            </p:stCondLst>
                            <p:childTnLst>
                              <p:par>
                                <p:cTn id="43" presetID="22" presetClass="entr" presetSubtype="8" fill="hold" grpId="0" nodeType="afterEffect">
                                  <p:stCondLst>
                                    <p:cond delay="0"/>
                                  </p:stCondLst>
                                  <p:childTnLst>
                                    <p:set>
                                      <p:cBhvr>
                                        <p:cTn id="44" dur="1" fill="hold">
                                          <p:stCondLst>
                                            <p:cond delay="0"/>
                                          </p:stCondLst>
                                        </p:cTn>
                                        <p:tgtEl>
                                          <p:spTgt spid="3">
                                            <p:txEl>
                                              <p:pRg st="15" end="15"/>
                                            </p:txEl>
                                          </p:spTgt>
                                        </p:tgtEl>
                                        <p:attrNameLst>
                                          <p:attrName>style.visibility</p:attrName>
                                        </p:attrNameLst>
                                      </p:cBhvr>
                                      <p:to>
                                        <p:strVal val="visible"/>
                                      </p:to>
                                    </p:set>
                                    <p:animEffect transition="in" filter="wipe(left)">
                                      <p:cBhvr>
                                        <p:cTn id="45" dur="12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3" name="TextBox 2"/>
          <p:cNvSpPr txBox="1"/>
          <p:nvPr/>
        </p:nvSpPr>
        <p:spPr>
          <a:xfrm>
            <a:off x="747060" y="1075774"/>
            <a:ext cx="7664822" cy="4585870"/>
          </a:xfrm>
          <a:prstGeom prst="rect">
            <a:avLst/>
          </a:prstGeom>
          <a:noFill/>
        </p:spPr>
        <p:txBody>
          <a:bodyPr wrap="square" rtlCol="0">
            <a:spAutoFit/>
          </a:bodyPr>
          <a:lstStyle/>
          <a:p>
            <a:r>
              <a:rPr lang="en-US" sz="2800" b="1" dirty="0"/>
              <a:t>2. A Daily Judgment in the Life of the </a:t>
            </a:r>
            <a:r>
              <a:rPr lang="en-US" sz="2800" b="1" dirty="0" smtClean="0"/>
              <a:t>Saint</a:t>
            </a:r>
          </a:p>
          <a:p>
            <a:endParaRPr lang="en-US" sz="2800" b="1" dirty="0"/>
          </a:p>
          <a:p>
            <a:r>
              <a:rPr lang="en-US" sz="2000" b="1" u="sng" dirty="0"/>
              <a:t>Scriptural References</a:t>
            </a:r>
            <a:r>
              <a:rPr lang="en-US" sz="2000" dirty="0" smtClean="0"/>
              <a:t>:</a:t>
            </a:r>
            <a:endParaRPr lang="en-US" sz="1600" dirty="0" smtClean="0"/>
          </a:p>
          <a:p>
            <a:pPr algn="ctr"/>
            <a:r>
              <a:rPr lang="en-US" sz="1600" dirty="0"/>
              <a:t/>
            </a:r>
            <a:br>
              <a:rPr lang="en-US" sz="1600" dirty="0"/>
            </a:br>
            <a:r>
              <a:rPr lang="en-US" sz="2000" i="1" dirty="0"/>
              <a:t>“For if we would judge ourselves, we should not be </a:t>
            </a:r>
            <a:r>
              <a:rPr lang="en-US" sz="2000" i="1" dirty="0" smtClean="0"/>
              <a:t>judged.” </a:t>
            </a:r>
          </a:p>
          <a:p>
            <a:pPr algn="ctr"/>
            <a:r>
              <a:rPr lang="en-US" sz="1600" dirty="0" smtClean="0"/>
              <a:t>(</a:t>
            </a:r>
            <a:r>
              <a:rPr lang="en-US" sz="1600" dirty="0"/>
              <a:t>I Corinthians 11:31</a:t>
            </a:r>
            <a:r>
              <a:rPr lang="en-US" sz="1600" dirty="0" smtClean="0"/>
              <a:t>)</a:t>
            </a:r>
          </a:p>
          <a:p>
            <a:pPr algn="ctr"/>
            <a:r>
              <a:rPr lang="en-US" sz="1600" dirty="0" smtClean="0"/>
              <a:t> </a:t>
            </a:r>
            <a:endParaRPr lang="en-US" sz="2800" dirty="0"/>
          </a:p>
          <a:p>
            <a:pPr algn="ctr"/>
            <a:r>
              <a:rPr lang="en-US" sz="2000" i="1" dirty="0"/>
              <a:t>“For whom the Lord </a:t>
            </a:r>
            <a:r>
              <a:rPr lang="en-US" sz="2000" i="1" dirty="0" err="1"/>
              <a:t>loveth</a:t>
            </a:r>
            <a:r>
              <a:rPr lang="en-US" sz="2000" i="1" dirty="0"/>
              <a:t> he </a:t>
            </a:r>
            <a:r>
              <a:rPr lang="en-US" sz="2000" i="1" dirty="0" err="1"/>
              <a:t>chasteneth</a:t>
            </a:r>
            <a:r>
              <a:rPr lang="en-US" sz="2000" i="1" dirty="0"/>
              <a:t>, and </a:t>
            </a:r>
            <a:r>
              <a:rPr lang="en-US" sz="2000" i="1" dirty="0" err="1"/>
              <a:t>scourgeth</a:t>
            </a:r>
            <a:r>
              <a:rPr lang="en-US" sz="2000" i="1" dirty="0"/>
              <a:t> every son whom he </a:t>
            </a:r>
            <a:r>
              <a:rPr lang="en-US" sz="2000" i="1" dirty="0" err="1" smtClean="0"/>
              <a:t>receiveth</a:t>
            </a:r>
            <a:r>
              <a:rPr lang="en-US" sz="2000" i="1" dirty="0" smtClean="0"/>
              <a:t>.” </a:t>
            </a:r>
            <a:endParaRPr lang="en-US" sz="2000" dirty="0"/>
          </a:p>
          <a:p>
            <a:pPr algn="ctr"/>
            <a:r>
              <a:rPr lang="en-US" sz="1600" dirty="0"/>
              <a:t>(Hebrews 12:</a:t>
            </a:r>
            <a:r>
              <a:rPr lang="en-US" sz="1600" dirty="0" smtClean="0"/>
              <a:t>6)</a:t>
            </a:r>
          </a:p>
          <a:p>
            <a:pPr algn="ctr"/>
            <a:endParaRPr lang="en-US" sz="1600" dirty="0"/>
          </a:p>
          <a:p>
            <a:pPr algn="just"/>
            <a:r>
              <a:rPr lang="en-US" sz="2400" dirty="0"/>
              <a:t>There is a continual self-examination on the part of a child of God and a </a:t>
            </a:r>
            <a:r>
              <a:rPr lang="en-US" sz="2400" dirty="0" smtClean="0"/>
              <a:t>chastisement </a:t>
            </a:r>
            <a:r>
              <a:rPr lang="en-US" sz="2400" dirty="0"/>
              <a:t>as God deals with him in perfecting him. </a:t>
            </a:r>
            <a:r>
              <a:rPr lang="en-US" dirty="0" smtClean="0"/>
              <a:t>     </a:t>
            </a:r>
          </a:p>
        </p:txBody>
      </p:sp>
      <p:sp>
        <p:nvSpPr>
          <p:cNvPr id="9" name="Rectangle 8"/>
          <p:cNvSpPr/>
          <p:nvPr/>
        </p:nvSpPr>
        <p:spPr>
          <a:xfrm>
            <a:off x="4683759" y="21372"/>
            <a:ext cx="3354594" cy="523220"/>
          </a:xfrm>
          <a:prstGeom prst="rect">
            <a:avLst/>
          </a:prstGeom>
        </p:spPr>
        <p:txBody>
          <a:bodyPr wrap="square">
            <a:spAutoFit/>
          </a:bodyPr>
          <a:lstStyle/>
          <a:p>
            <a:pPr algn="ctr"/>
            <a:r>
              <a:rPr lang="en-US" sz="2800" b="1" dirty="0" smtClean="0">
                <a:solidFill>
                  <a:schemeClr val="bg2">
                    <a:lumMod val="75000"/>
                  </a:schemeClr>
                </a:solidFill>
              </a:rPr>
              <a:t>The Judgments</a:t>
            </a:r>
            <a:endParaRPr lang="en-US" sz="2800" b="1" dirty="0">
              <a:solidFill>
                <a:schemeClr val="bg2">
                  <a:lumMod val="75000"/>
                </a:schemeClr>
              </a:solidFill>
            </a:endParaRPr>
          </a:p>
        </p:txBody>
      </p:sp>
      <p:sp>
        <p:nvSpPr>
          <p:cNvPr id="10" name="Title 1"/>
          <p:cNvSpPr txBox="1">
            <a:spLocks/>
          </p:cNvSpPr>
          <p:nvPr/>
        </p:nvSpPr>
        <p:spPr>
          <a:xfrm rot="16200000">
            <a:off x="1407031" y="5281210"/>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Nine:  Judgments and Rewards</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623554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left)">
                                      <p:cBhvr>
                                        <p:cTn id="13" dur="1200"/>
                                        <p:tgtEl>
                                          <p:spTgt spid="3">
                                            <p:txEl>
                                              <p:pRg st="0" end="0"/>
                                            </p:txEl>
                                          </p:spTgt>
                                        </p:tgtEl>
                                      </p:cBhvr>
                                    </p:animEffect>
                                  </p:childTnLst>
                                </p:cTn>
                              </p:par>
                            </p:childTnLst>
                          </p:cTn>
                        </p:par>
                        <p:par>
                          <p:cTn id="14" fill="hold">
                            <p:stCondLst>
                              <p:cond delay="2200"/>
                            </p:stCondLst>
                            <p:childTnLst>
                              <p:par>
                                <p:cTn id="15" presetID="22" presetClass="entr" presetSubtype="8"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1200"/>
                                        <p:tgtEl>
                                          <p:spTgt spid="3">
                                            <p:txEl>
                                              <p:pRg st="2" end="2"/>
                                            </p:txEl>
                                          </p:spTgt>
                                        </p:tgtEl>
                                      </p:cBhvr>
                                    </p:animEffect>
                                  </p:childTnLst>
                                </p:cTn>
                              </p:par>
                            </p:childTnLst>
                          </p:cTn>
                        </p:par>
                        <p:par>
                          <p:cTn id="18" fill="hold">
                            <p:stCondLst>
                              <p:cond delay="3400"/>
                            </p:stCondLst>
                            <p:childTnLst>
                              <p:par>
                                <p:cTn id="19" presetID="22" presetClass="entr" presetSubtype="8" fill="hold" grpId="0"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1200"/>
                                        <p:tgtEl>
                                          <p:spTgt spid="3">
                                            <p:txEl>
                                              <p:pRg st="3" end="3"/>
                                            </p:txEl>
                                          </p:spTgt>
                                        </p:tgtEl>
                                      </p:cBhvr>
                                    </p:animEffect>
                                  </p:childTnLst>
                                </p:cTn>
                              </p:par>
                            </p:childTnLst>
                          </p:cTn>
                        </p:par>
                        <p:par>
                          <p:cTn id="22" fill="hold">
                            <p:stCondLst>
                              <p:cond delay="4600"/>
                            </p:stCondLst>
                            <p:childTnLst>
                              <p:par>
                                <p:cTn id="23" presetID="22" presetClass="entr" presetSubtype="8"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1200"/>
                                        <p:tgtEl>
                                          <p:spTgt spid="3">
                                            <p:txEl>
                                              <p:pRg st="4" end="4"/>
                                            </p:txEl>
                                          </p:spTgt>
                                        </p:tgtEl>
                                      </p:cBhvr>
                                    </p:animEffect>
                                  </p:childTnLst>
                                </p:cTn>
                              </p:par>
                            </p:childTnLst>
                          </p:cTn>
                        </p:par>
                        <p:par>
                          <p:cTn id="26" fill="hold">
                            <p:stCondLst>
                              <p:cond delay="5800"/>
                            </p:stCondLst>
                            <p:childTnLst>
                              <p:par>
                                <p:cTn id="27" presetID="22" presetClass="entr" presetSubtype="8" fill="hold" grpId="0" nodeType="after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wipe(left)">
                                      <p:cBhvr>
                                        <p:cTn id="29" dur="1200"/>
                                        <p:tgtEl>
                                          <p:spTgt spid="3">
                                            <p:txEl>
                                              <p:pRg st="6" end="6"/>
                                            </p:txEl>
                                          </p:spTgt>
                                        </p:tgtEl>
                                      </p:cBhvr>
                                    </p:animEffect>
                                  </p:childTnLst>
                                </p:cTn>
                              </p:par>
                            </p:childTnLst>
                          </p:cTn>
                        </p:par>
                        <p:par>
                          <p:cTn id="30" fill="hold">
                            <p:stCondLst>
                              <p:cond delay="7000"/>
                            </p:stCondLst>
                            <p:childTnLst>
                              <p:par>
                                <p:cTn id="31" presetID="22" presetClass="entr" presetSubtype="8" fill="hold" grpId="0" nodeType="after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wipe(left)">
                                      <p:cBhvr>
                                        <p:cTn id="33" dur="1200"/>
                                        <p:tgtEl>
                                          <p:spTgt spid="3">
                                            <p:txEl>
                                              <p:pRg st="7" end="7"/>
                                            </p:txEl>
                                          </p:spTgt>
                                        </p:tgtEl>
                                      </p:cBhvr>
                                    </p:animEffect>
                                  </p:childTnLst>
                                </p:cTn>
                              </p:par>
                            </p:childTnLst>
                          </p:cTn>
                        </p:par>
                        <p:par>
                          <p:cTn id="34" fill="hold">
                            <p:stCondLst>
                              <p:cond delay="8200"/>
                            </p:stCondLst>
                            <p:childTnLst>
                              <p:par>
                                <p:cTn id="35" presetID="22" presetClass="entr" presetSubtype="8" fill="hold" grpId="0" nodeType="after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wipe(left)">
                                      <p:cBhvr>
                                        <p:cTn id="37" dur="12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9"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Nine:  Judgments and Rewards</a:t>
            </a:r>
            <a:endParaRPr lang="en-US" sz="1200" dirty="0">
              <a:solidFill>
                <a:srgbClr val="008000"/>
              </a:solidFill>
              <a:effectLst/>
              <a:latin typeface="+mn-lt"/>
              <a:cs typeface="Bangla MN"/>
            </a:endParaRPr>
          </a:p>
        </p:txBody>
      </p:sp>
      <p:sp>
        <p:nvSpPr>
          <p:cNvPr id="11" name="Rectangle 10"/>
          <p:cNvSpPr/>
          <p:nvPr/>
        </p:nvSpPr>
        <p:spPr>
          <a:xfrm>
            <a:off x="747059" y="693725"/>
            <a:ext cx="7620000" cy="4708981"/>
          </a:xfrm>
          <a:prstGeom prst="rect">
            <a:avLst/>
          </a:prstGeom>
        </p:spPr>
        <p:txBody>
          <a:bodyPr wrap="square">
            <a:spAutoFit/>
          </a:bodyPr>
          <a:lstStyle/>
          <a:p>
            <a:r>
              <a:rPr lang="en-US" sz="2400" b="1" dirty="0" smtClean="0"/>
              <a:t>3.  A </a:t>
            </a:r>
            <a:r>
              <a:rPr lang="en-US" sz="2400" b="1" dirty="0"/>
              <a:t>Future Judgment of the Saints for Rewards</a:t>
            </a:r>
          </a:p>
          <a:p>
            <a:endParaRPr lang="en-US" sz="2400" baseline="30000" dirty="0" smtClean="0"/>
          </a:p>
          <a:p>
            <a:r>
              <a:rPr lang="en-US" sz="2000" b="1" u="sng" dirty="0" smtClean="0"/>
              <a:t>Scriptural </a:t>
            </a:r>
            <a:r>
              <a:rPr lang="en-US" sz="2000" b="1" u="sng" dirty="0"/>
              <a:t>References</a:t>
            </a:r>
            <a:r>
              <a:rPr lang="en-US" sz="2000" b="1" dirty="0"/>
              <a:t>:</a:t>
            </a:r>
          </a:p>
          <a:p>
            <a:endParaRPr lang="en-US" sz="2000" dirty="0" smtClean="0"/>
          </a:p>
          <a:p>
            <a:pPr algn="ctr"/>
            <a:r>
              <a:rPr lang="en-US" sz="2000" dirty="0" smtClean="0"/>
              <a:t>“</a:t>
            </a:r>
            <a:r>
              <a:rPr lang="en-US" sz="2000" i="1" dirty="0"/>
              <a:t>For we must all appear before the judgment seat of </a:t>
            </a:r>
            <a:r>
              <a:rPr lang="en-US" sz="2000" i="1" dirty="0" smtClean="0"/>
              <a:t>Christ.</a:t>
            </a:r>
            <a:r>
              <a:rPr lang="en-US" sz="2000" dirty="0" smtClean="0"/>
              <a:t>”</a:t>
            </a:r>
          </a:p>
          <a:p>
            <a:pPr algn="ctr"/>
            <a:r>
              <a:rPr lang="en-US" sz="2000" dirty="0" smtClean="0"/>
              <a:t> </a:t>
            </a:r>
            <a:r>
              <a:rPr lang="en-US" sz="1600" dirty="0"/>
              <a:t>(II Corinthians 5:10</a:t>
            </a:r>
            <a:r>
              <a:rPr lang="en-US" sz="1600" dirty="0" smtClean="0"/>
              <a:t>)</a:t>
            </a:r>
            <a:endParaRPr lang="en-US" sz="1600" dirty="0"/>
          </a:p>
          <a:p>
            <a:pPr algn="ctr"/>
            <a:endParaRPr lang="en-US" sz="2000" dirty="0" smtClean="0"/>
          </a:p>
          <a:p>
            <a:pPr algn="ctr"/>
            <a:r>
              <a:rPr lang="en-US" sz="2000" dirty="0" smtClean="0"/>
              <a:t>“</a:t>
            </a:r>
            <a:r>
              <a:rPr lang="en-US" sz="2000" i="1" dirty="0"/>
              <a:t>Behold, I come quickly; and my reward is with me, to give every man according as his work shall </a:t>
            </a:r>
            <a:r>
              <a:rPr lang="en-US" sz="2000" i="1" dirty="0" smtClean="0"/>
              <a:t>be.</a:t>
            </a:r>
            <a:r>
              <a:rPr lang="en-US" sz="2000" dirty="0" smtClean="0"/>
              <a:t>” </a:t>
            </a:r>
          </a:p>
          <a:p>
            <a:pPr algn="ctr"/>
            <a:r>
              <a:rPr lang="en-US" sz="1600" dirty="0" smtClean="0"/>
              <a:t>(</a:t>
            </a:r>
            <a:r>
              <a:rPr lang="en-US" sz="1600" dirty="0"/>
              <a:t>Revelation 22:</a:t>
            </a:r>
            <a:r>
              <a:rPr lang="en-US" sz="1600" dirty="0" smtClean="0"/>
              <a:t>12) </a:t>
            </a:r>
          </a:p>
          <a:p>
            <a:pPr algn="ctr"/>
            <a:endParaRPr lang="en-US" sz="1600" dirty="0"/>
          </a:p>
          <a:p>
            <a:pPr algn="just"/>
            <a:r>
              <a:rPr lang="en-US" sz="2200" dirty="0" smtClean="0"/>
              <a:t>The </a:t>
            </a:r>
            <a:r>
              <a:rPr lang="en-US" sz="2200" dirty="0"/>
              <a:t>judgment seat of Christ is not for the purpose of judging sin, for no sin will enter there. It is a judgment of works when rewards will be given according to </a:t>
            </a:r>
            <a:r>
              <a:rPr lang="en-US" sz="2200" dirty="0" smtClean="0"/>
              <a:t>faithfulness</a:t>
            </a:r>
            <a:r>
              <a:rPr lang="en-US" sz="2200" dirty="0"/>
              <a:t>, motives, and so on.</a:t>
            </a:r>
            <a:endParaRPr lang="en-US" sz="2200" b="1" dirty="0">
              <a:solidFill>
                <a:schemeClr val="bg2">
                  <a:lumMod val="75000"/>
                </a:schemeClr>
              </a:solidFill>
            </a:endParaRPr>
          </a:p>
        </p:txBody>
      </p:sp>
      <p:sp>
        <p:nvSpPr>
          <p:cNvPr id="2" name="Rectangle 1"/>
          <p:cNvSpPr/>
          <p:nvPr/>
        </p:nvSpPr>
        <p:spPr>
          <a:xfrm>
            <a:off x="1398220" y="5710971"/>
            <a:ext cx="6055864" cy="461665"/>
          </a:xfrm>
          <a:prstGeom prst="rect">
            <a:avLst/>
          </a:prstGeom>
        </p:spPr>
        <p:txBody>
          <a:bodyPr wrap="none">
            <a:spAutoFit/>
          </a:bodyPr>
          <a:lstStyle/>
          <a:p>
            <a:r>
              <a:rPr lang="en-US" sz="2400" b="1" dirty="0">
                <a:solidFill>
                  <a:srgbClr val="FF6600"/>
                </a:solidFill>
              </a:rPr>
              <a:t>This will be payday for the child of God.</a:t>
            </a:r>
          </a:p>
        </p:txBody>
      </p:sp>
      <p:sp>
        <p:nvSpPr>
          <p:cNvPr id="12" name="Rectangle 11"/>
          <p:cNvSpPr/>
          <p:nvPr/>
        </p:nvSpPr>
        <p:spPr>
          <a:xfrm>
            <a:off x="4683759" y="21372"/>
            <a:ext cx="3354594" cy="461665"/>
          </a:xfrm>
          <a:prstGeom prst="rect">
            <a:avLst/>
          </a:prstGeom>
        </p:spPr>
        <p:txBody>
          <a:bodyPr wrap="square">
            <a:spAutoFit/>
          </a:bodyPr>
          <a:lstStyle/>
          <a:p>
            <a:pPr algn="ctr"/>
            <a:r>
              <a:rPr lang="en-US" sz="2400" b="1" dirty="0" smtClean="0">
                <a:solidFill>
                  <a:schemeClr val="bg2">
                    <a:lumMod val="75000"/>
                  </a:schemeClr>
                </a:solidFill>
              </a:rPr>
              <a:t>The Judgments</a:t>
            </a:r>
            <a:endParaRPr lang="en-US" sz="2400" b="1" dirty="0">
              <a:solidFill>
                <a:schemeClr val="bg2">
                  <a:lumMod val="75000"/>
                </a:schemeClr>
              </a:solidFill>
            </a:endParaRPr>
          </a:p>
        </p:txBody>
      </p:sp>
    </p:spTree>
    <p:extLst>
      <p:ext uri="{BB962C8B-B14F-4D97-AF65-F5344CB8AC3E}">
        <p14:creationId xmlns:p14="http://schemas.microsoft.com/office/powerpoint/2010/main" val="861059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0.70"/>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wipe(left)">
                                      <p:cBhvr>
                                        <p:cTn id="13" dur="1200"/>
                                        <p:tgtEl>
                                          <p:spTgt spid="11">
                                            <p:txEl>
                                              <p:pRg st="0" end="0"/>
                                            </p:txEl>
                                          </p:spTgt>
                                        </p:tgtEl>
                                      </p:cBhvr>
                                    </p:animEffect>
                                  </p:childTnLst>
                                </p:cTn>
                              </p:par>
                            </p:childTnLst>
                          </p:cTn>
                        </p:par>
                        <p:par>
                          <p:cTn id="14" fill="hold">
                            <p:stCondLst>
                              <p:cond delay="2200"/>
                            </p:stCondLst>
                            <p:childTnLst>
                              <p:par>
                                <p:cTn id="15" presetID="22" presetClass="entr" presetSubtype="8" fill="hold" grpId="0" nodeType="after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wipe(left)">
                                      <p:cBhvr>
                                        <p:cTn id="17" dur="1200"/>
                                        <p:tgtEl>
                                          <p:spTgt spid="11">
                                            <p:txEl>
                                              <p:pRg st="2" end="2"/>
                                            </p:txEl>
                                          </p:spTgt>
                                        </p:tgtEl>
                                      </p:cBhvr>
                                    </p:animEffect>
                                  </p:childTnLst>
                                </p:cTn>
                              </p:par>
                            </p:childTnLst>
                          </p:cTn>
                        </p:par>
                        <p:par>
                          <p:cTn id="18" fill="hold">
                            <p:stCondLst>
                              <p:cond delay="3400"/>
                            </p:stCondLst>
                            <p:childTnLst>
                              <p:par>
                                <p:cTn id="19" presetID="22" presetClass="entr" presetSubtype="8" fill="hold" grpId="0" nodeType="afterEffect">
                                  <p:stCondLst>
                                    <p:cond delay="0"/>
                                  </p:stCondLst>
                                  <p:childTnLst>
                                    <p:set>
                                      <p:cBhvr>
                                        <p:cTn id="20" dur="1" fill="hold">
                                          <p:stCondLst>
                                            <p:cond delay="0"/>
                                          </p:stCondLst>
                                        </p:cTn>
                                        <p:tgtEl>
                                          <p:spTgt spid="11">
                                            <p:txEl>
                                              <p:pRg st="4" end="4"/>
                                            </p:txEl>
                                          </p:spTgt>
                                        </p:tgtEl>
                                        <p:attrNameLst>
                                          <p:attrName>style.visibility</p:attrName>
                                        </p:attrNameLst>
                                      </p:cBhvr>
                                      <p:to>
                                        <p:strVal val="visible"/>
                                      </p:to>
                                    </p:set>
                                    <p:animEffect transition="in" filter="wipe(left)">
                                      <p:cBhvr>
                                        <p:cTn id="21" dur="1200"/>
                                        <p:tgtEl>
                                          <p:spTgt spid="11">
                                            <p:txEl>
                                              <p:pRg st="4" end="4"/>
                                            </p:txEl>
                                          </p:spTgt>
                                        </p:tgtEl>
                                      </p:cBhvr>
                                    </p:animEffect>
                                  </p:childTnLst>
                                </p:cTn>
                              </p:par>
                            </p:childTnLst>
                          </p:cTn>
                        </p:par>
                        <p:par>
                          <p:cTn id="22" fill="hold">
                            <p:stCondLst>
                              <p:cond delay="4600"/>
                            </p:stCondLst>
                            <p:childTnLst>
                              <p:par>
                                <p:cTn id="23" presetID="22" presetClass="entr" presetSubtype="8" fill="hold" grpId="0" nodeType="afterEffect">
                                  <p:stCondLst>
                                    <p:cond delay="0"/>
                                  </p:stCondLst>
                                  <p:childTnLst>
                                    <p:set>
                                      <p:cBhvr>
                                        <p:cTn id="24" dur="1" fill="hold">
                                          <p:stCondLst>
                                            <p:cond delay="0"/>
                                          </p:stCondLst>
                                        </p:cTn>
                                        <p:tgtEl>
                                          <p:spTgt spid="11">
                                            <p:txEl>
                                              <p:pRg st="5" end="5"/>
                                            </p:txEl>
                                          </p:spTgt>
                                        </p:tgtEl>
                                        <p:attrNameLst>
                                          <p:attrName>style.visibility</p:attrName>
                                        </p:attrNameLst>
                                      </p:cBhvr>
                                      <p:to>
                                        <p:strVal val="visible"/>
                                      </p:to>
                                    </p:set>
                                    <p:animEffect transition="in" filter="wipe(left)">
                                      <p:cBhvr>
                                        <p:cTn id="25" dur="1200"/>
                                        <p:tgtEl>
                                          <p:spTgt spid="11">
                                            <p:txEl>
                                              <p:pRg st="5" end="5"/>
                                            </p:txEl>
                                          </p:spTgt>
                                        </p:tgtEl>
                                      </p:cBhvr>
                                    </p:animEffect>
                                  </p:childTnLst>
                                </p:cTn>
                              </p:par>
                            </p:childTnLst>
                          </p:cTn>
                        </p:par>
                        <p:par>
                          <p:cTn id="26" fill="hold">
                            <p:stCondLst>
                              <p:cond delay="5800"/>
                            </p:stCondLst>
                            <p:childTnLst>
                              <p:par>
                                <p:cTn id="27" presetID="22" presetClass="entr" presetSubtype="8" fill="hold" grpId="0" nodeType="afterEffect">
                                  <p:stCondLst>
                                    <p:cond delay="0"/>
                                  </p:stCondLst>
                                  <p:childTnLst>
                                    <p:set>
                                      <p:cBhvr>
                                        <p:cTn id="28" dur="1" fill="hold">
                                          <p:stCondLst>
                                            <p:cond delay="0"/>
                                          </p:stCondLst>
                                        </p:cTn>
                                        <p:tgtEl>
                                          <p:spTgt spid="11">
                                            <p:txEl>
                                              <p:pRg st="7" end="7"/>
                                            </p:txEl>
                                          </p:spTgt>
                                        </p:tgtEl>
                                        <p:attrNameLst>
                                          <p:attrName>style.visibility</p:attrName>
                                        </p:attrNameLst>
                                      </p:cBhvr>
                                      <p:to>
                                        <p:strVal val="visible"/>
                                      </p:to>
                                    </p:set>
                                    <p:animEffect transition="in" filter="wipe(left)">
                                      <p:cBhvr>
                                        <p:cTn id="29" dur="1200"/>
                                        <p:tgtEl>
                                          <p:spTgt spid="11">
                                            <p:txEl>
                                              <p:pRg st="7" end="7"/>
                                            </p:txEl>
                                          </p:spTgt>
                                        </p:tgtEl>
                                      </p:cBhvr>
                                    </p:animEffect>
                                  </p:childTnLst>
                                </p:cTn>
                              </p:par>
                            </p:childTnLst>
                          </p:cTn>
                        </p:par>
                        <p:par>
                          <p:cTn id="30" fill="hold">
                            <p:stCondLst>
                              <p:cond delay="7000"/>
                            </p:stCondLst>
                            <p:childTnLst>
                              <p:par>
                                <p:cTn id="31" presetID="22" presetClass="entr" presetSubtype="8" fill="hold" grpId="0" nodeType="afterEffect">
                                  <p:stCondLst>
                                    <p:cond delay="0"/>
                                  </p:stCondLst>
                                  <p:childTnLst>
                                    <p:set>
                                      <p:cBhvr>
                                        <p:cTn id="32" dur="1" fill="hold">
                                          <p:stCondLst>
                                            <p:cond delay="0"/>
                                          </p:stCondLst>
                                        </p:cTn>
                                        <p:tgtEl>
                                          <p:spTgt spid="11">
                                            <p:txEl>
                                              <p:pRg st="8" end="8"/>
                                            </p:txEl>
                                          </p:spTgt>
                                        </p:tgtEl>
                                        <p:attrNameLst>
                                          <p:attrName>style.visibility</p:attrName>
                                        </p:attrNameLst>
                                      </p:cBhvr>
                                      <p:to>
                                        <p:strVal val="visible"/>
                                      </p:to>
                                    </p:set>
                                    <p:animEffect transition="in" filter="wipe(left)">
                                      <p:cBhvr>
                                        <p:cTn id="33" dur="1200"/>
                                        <p:tgtEl>
                                          <p:spTgt spid="11">
                                            <p:txEl>
                                              <p:pRg st="8" end="8"/>
                                            </p:txEl>
                                          </p:spTgt>
                                        </p:tgtEl>
                                      </p:cBhvr>
                                    </p:animEffect>
                                  </p:childTnLst>
                                </p:cTn>
                              </p:par>
                            </p:childTnLst>
                          </p:cTn>
                        </p:par>
                        <p:par>
                          <p:cTn id="34" fill="hold">
                            <p:stCondLst>
                              <p:cond delay="8200"/>
                            </p:stCondLst>
                            <p:childTnLst>
                              <p:par>
                                <p:cTn id="35" presetID="22" presetClass="entr" presetSubtype="8" fill="hold" grpId="0" nodeType="afterEffect">
                                  <p:stCondLst>
                                    <p:cond delay="0"/>
                                  </p:stCondLst>
                                  <p:childTnLst>
                                    <p:set>
                                      <p:cBhvr>
                                        <p:cTn id="36" dur="1" fill="hold">
                                          <p:stCondLst>
                                            <p:cond delay="0"/>
                                          </p:stCondLst>
                                        </p:cTn>
                                        <p:tgtEl>
                                          <p:spTgt spid="11">
                                            <p:txEl>
                                              <p:pRg st="10" end="10"/>
                                            </p:txEl>
                                          </p:spTgt>
                                        </p:tgtEl>
                                        <p:attrNameLst>
                                          <p:attrName>style.visibility</p:attrName>
                                        </p:attrNameLst>
                                      </p:cBhvr>
                                      <p:to>
                                        <p:strVal val="visible"/>
                                      </p:to>
                                    </p:set>
                                    <p:animEffect transition="in" filter="wipe(left)">
                                      <p:cBhvr>
                                        <p:cTn id="37" dur="1200"/>
                                        <p:tgtEl>
                                          <p:spTgt spid="11">
                                            <p:txEl>
                                              <p:pRg st="10" end="10"/>
                                            </p:txEl>
                                          </p:spTgt>
                                        </p:tgtEl>
                                      </p:cBhvr>
                                    </p:animEffect>
                                  </p:childTnLst>
                                </p:cTn>
                              </p:par>
                            </p:childTnLst>
                          </p:cTn>
                        </p:par>
                        <p:par>
                          <p:cTn id="38" fill="hold">
                            <p:stCondLst>
                              <p:cond delay="9400"/>
                            </p:stCondLst>
                            <p:childTnLst>
                              <p:par>
                                <p:cTn id="39" presetID="55" presetClass="entr" presetSubtype="0"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1000" fill="hold"/>
                                        <p:tgtEl>
                                          <p:spTgt spid="2"/>
                                        </p:tgtEl>
                                        <p:attrNameLst>
                                          <p:attrName>ppt_w</p:attrName>
                                        </p:attrNameLst>
                                      </p:cBhvr>
                                      <p:tavLst>
                                        <p:tav tm="0">
                                          <p:val>
                                            <p:strVal val="#ppt_w*0.70"/>
                                          </p:val>
                                        </p:tav>
                                        <p:tav tm="100000">
                                          <p:val>
                                            <p:strVal val="#ppt_w"/>
                                          </p:val>
                                        </p:tav>
                                      </p:tavLst>
                                    </p:anim>
                                    <p:anim calcmode="lin" valueType="num">
                                      <p:cBhvr>
                                        <p:cTn id="42" dur="1000" fill="hold"/>
                                        <p:tgtEl>
                                          <p:spTgt spid="2"/>
                                        </p:tgtEl>
                                        <p:attrNameLst>
                                          <p:attrName>ppt_h</p:attrName>
                                        </p:attrNameLst>
                                      </p:cBhvr>
                                      <p:tavLst>
                                        <p:tav tm="0">
                                          <p:val>
                                            <p:strVal val="#ppt_h"/>
                                          </p:val>
                                        </p:tav>
                                        <p:tav tm="100000">
                                          <p:val>
                                            <p:strVal val="#ppt_h"/>
                                          </p:val>
                                        </p:tav>
                                      </p:tavLst>
                                    </p:anim>
                                    <p:animEffect transition="in" filter="fade">
                                      <p:cBhvr>
                                        <p:cTn id="4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2"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9"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Nine:  Judgments and Rewards</a:t>
            </a:r>
            <a:endParaRPr lang="en-US" sz="1200" dirty="0">
              <a:solidFill>
                <a:srgbClr val="008000"/>
              </a:solidFill>
              <a:effectLst/>
              <a:latin typeface="+mn-lt"/>
              <a:cs typeface="Bangla MN"/>
            </a:endParaRPr>
          </a:p>
        </p:txBody>
      </p:sp>
      <p:sp>
        <p:nvSpPr>
          <p:cNvPr id="11" name="Rectangle 10"/>
          <p:cNvSpPr/>
          <p:nvPr/>
        </p:nvSpPr>
        <p:spPr>
          <a:xfrm>
            <a:off x="747059" y="693725"/>
            <a:ext cx="7620000" cy="5601533"/>
          </a:xfrm>
          <a:prstGeom prst="rect">
            <a:avLst/>
          </a:prstGeom>
        </p:spPr>
        <p:txBody>
          <a:bodyPr wrap="square">
            <a:spAutoFit/>
          </a:bodyPr>
          <a:lstStyle/>
          <a:p>
            <a:r>
              <a:rPr lang="en-US" sz="2400" b="1" dirty="0"/>
              <a:t>4</a:t>
            </a:r>
            <a:r>
              <a:rPr lang="en-US" sz="2400" b="1" dirty="0" smtClean="0"/>
              <a:t>. </a:t>
            </a:r>
            <a:r>
              <a:rPr lang="en-US" sz="2400" b="1" dirty="0"/>
              <a:t>Judgment of the Living Nations </a:t>
            </a:r>
            <a:endParaRPr lang="en-US" sz="2400" b="1" dirty="0" smtClean="0"/>
          </a:p>
          <a:p>
            <a:endParaRPr lang="en-US" sz="2400" baseline="30000" dirty="0" smtClean="0"/>
          </a:p>
          <a:p>
            <a:r>
              <a:rPr lang="en-US" sz="2000" b="1" u="sng" dirty="0" smtClean="0"/>
              <a:t>Scriptural Reference</a:t>
            </a:r>
            <a:r>
              <a:rPr lang="en-US" sz="2000" b="1" dirty="0" smtClean="0"/>
              <a:t>:</a:t>
            </a:r>
            <a:endParaRPr lang="en-US" sz="2000" b="1" dirty="0"/>
          </a:p>
          <a:p>
            <a:endParaRPr lang="en-US" sz="1600" dirty="0" smtClean="0"/>
          </a:p>
          <a:p>
            <a:pPr algn="ctr"/>
            <a:r>
              <a:rPr lang="en-US" sz="2000" i="1" dirty="0"/>
              <a:t>“And before him shall be gathered all nations: and he shall separate them one from another, as a shepherd </a:t>
            </a:r>
            <a:r>
              <a:rPr lang="en-US" sz="2000" i="1" dirty="0" err="1"/>
              <a:t>divideth</a:t>
            </a:r>
            <a:r>
              <a:rPr lang="en-US" sz="2000" i="1" dirty="0"/>
              <a:t> his sheep from the goats: and he shall set the sheep on the right hand, but the goats on the </a:t>
            </a:r>
            <a:r>
              <a:rPr lang="en-US" sz="2000" i="1" dirty="0" smtClean="0"/>
              <a:t>left.” </a:t>
            </a:r>
          </a:p>
          <a:p>
            <a:pPr algn="ctr"/>
            <a:r>
              <a:rPr lang="en-US" sz="1600" dirty="0" smtClean="0"/>
              <a:t>(</a:t>
            </a:r>
            <a:r>
              <a:rPr lang="en-US" sz="1600" dirty="0"/>
              <a:t>Matthew 25:32-33</a:t>
            </a:r>
            <a:r>
              <a:rPr lang="en-US" sz="1600" dirty="0" smtClean="0"/>
              <a:t>)</a:t>
            </a:r>
            <a:endParaRPr lang="en-US" sz="1600" dirty="0"/>
          </a:p>
          <a:p>
            <a:pPr algn="ctr"/>
            <a:endParaRPr lang="en-US" sz="1600" dirty="0" smtClean="0"/>
          </a:p>
          <a:p>
            <a:pPr algn="just"/>
            <a:r>
              <a:rPr lang="en-US" sz="2200" dirty="0"/>
              <a:t>This judgment will take place at the coming of Christ with His saints. It is a judgment of living nations in the setting up of Christ’s millennial reign on earth. </a:t>
            </a:r>
            <a:endParaRPr lang="en-US" sz="2200" dirty="0" smtClean="0"/>
          </a:p>
          <a:p>
            <a:pPr algn="just"/>
            <a:endParaRPr lang="en-US" sz="2000" dirty="0"/>
          </a:p>
          <a:p>
            <a:pPr algn="just"/>
            <a:r>
              <a:rPr lang="en-US" sz="2200" dirty="0"/>
              <a:t>One should note well that it is not individuals who are separated as sheep from the goats, but rather it is nations who are judged. </a:t>
            </a:r>
          </a:p>
          <a:p>
            <a:pPr algn="ctr"/>
            <a:endParaRPr lang="en-US" sz="1600" dirty="0"/>
          </a:p>
        </p:txBody>
      </p:sp>
      <p:sp>
        <p:nvSpPr>
          <p:cNvPr id="6" name="Rectangle 5"/>
          <p:cNvSpPr/>
          <p:nvPr/>
        </p:nvSpPr>
        <p:spPr>
          <a:xfrm>
            <a:off x="4683759" y="21372"/>
            <a:ext cx="3354594" cy="523220"/>
          </a:xfrm>
          <a:prstGeom prst="rect">
            <a:avLst/>
          </a:prstGeom>
        </p:spPr>
        <p:txBody>
          <a:bodyPr wrap="square">
            <a:spAutoFit/>
          </a:bodyPr>
          <a:lstStyle/>
          <a:p>
            <a:pPr algn="ctr"/>
            <a:r>
              <a:rPr lang="en-US" sz="2800" b="1" dirty="0" smtClean="0">
                <a:solidFill>
                  <a:schemeClr val="bg2">
                    <a:lumMod val="75000"/>
                  </a:schemeClr>
                </a:solidFill>
              </a:rPr>
              <a:t>The Judgments</a:t>
            </a:r>
            <a:endParaRPr lang="en-US" sz="2800" b="1" dirty="0">
              <a:solidFill>
                <a:schemeClr val="bg2">
                  <a:lumMod val="75000"/>
                </a:schemeClr>
              </a:solidFill>
            </a:endParaRPr>
          </a:p>
        </p:txBody>
      </p:sp>
    </p:spTree>
    <p:extLst>
      <p:ext uri="{BB962C8B-B14F-4D97-AF65-F5344CB8AC3E}">
        <p14:creationId xmlns:p14="http://schemas.microsoft.com/office/powerpoint/2010/main" val="661685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6">
                                            <p:txEl>
                                              <p:pRg st="0" end="0"/>
                                            </p:txEl>
                                          </p:spTgt>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wipe(left)">
                                      <p:cBhvr>
                                        <p:cTn id="13" dur="1400"/>
                                        <p:tgtEl>
                                          <p:spTgt spid="11">
                                            <p:txEl>
                                              <p:pRg st="0" end="0"/>
                                            </p:txEl>
                                          </p:spTgt>
                                        </p:tgtEl>
                                      </p:cBhvr>
                                    </p:animEffect>
                                  </p:childTnLst>
                                </p:cTn>
                              </p:par>
                            </p:childTnLst>
                          </p:cTn>
                        </p:par>
                        <p:par>
                          <p:cTn id="14" fill="hold">
                            <p:stCondLst>
                              <p:cond delay="2400"/>
                            </p:stCondLst>
                            <p:childTnLst>
                              <p:par>
                                <p:cTn id="15" presetID="22" presetClass="entr" presetSubtype="8" fill="hold" grpId="0" nodeType="after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wipe(left)">
                                      <p:cBhvr>
                                        <p:cTn id="17" dur="1400"/>
                                        <p:tgtEl>
                                          <p:spTgt spid="11">
                                            <p:txEl>
                                              <p:pRg st="2" end="2"/>
                                            </p:txEl>
                                          </p:spTgt>
                                        </p:tgtEl>
                                      </p:cBhvr>
                                    </p:animEffect>
                                  </p:childTnLst>
                                </p:cTn>
                              </p:par>
                            </p:childTnLst>
                          </p:cTn>
                        </p:par>
                        <p:par>
                          <p:cTn id="18" fill="hold">
                            <p:stCondLst>
                              <p:cond delay="3800"/>
                            </p:stCondLst>
                            <p:childTnLst>
                              <p:par>
                                <p:cTn id="19" presetID="22" presetClass="entr" presetSubtype="8" fill="hold" grpId="0" nodeType="afterEffect">
                                  <p:stCondLst>
                                    <p:cond delay="0"/>
                                  </p:stCondLst>
                                  <p:childTnLst>
                                    <p:set>
                                      <p:cBhvr>
                                        <p:cTn id="20" dur="1" fill="hold">
                                          <p:stCondLst>
                                            <p:cond delay="0"/>
                                          </p:stCondLst>
                                        </p:cTn>
                                        <p:tgtEl>
                                          <p:spTgt spid="11">
                                            <p:txEl>
                                              <p:pRg st="4" end="4"/>
                                            </p:txEl>
                                          </p:spTgt>
                                        </p:tgtEl>
                                        <p:attrNameLst>
                                          <p:attrName>style.visibility</p:attrName>
                                        </p:attrNameLst>
                                      </p:cBhvr>
                                      <p:to>
                                        <p:strVal val="visible"/>
                                      </p:to>
                                    </p:set>
                                    <p:animEffect transition="in" filter="wipe(left)">
                                      <p:cBhvr>
                                        <p:cTn id="21" dur="1400"/>
                                        <p:tgtEl>
                                          <p:spTgt spid="11">
                                            <p:txEl>
                                              <p:pRg st="4" end="4"/>
                                            </p:txEl>
                                          </p:spTgt>
                                        </p:tgtEl>
                                      </p:cBhvr>
                                    </p:animEffect>
                                  </p:childTnLst>
                                </p:cTn>
                              </p:par>
                            </p:childTnLst>
                          </p:cTn>
                        </p:par>
                        <p:par>
                          <p:cTn id="22" fill="hold">
                            <p:stCondLst>
                              <p:cond delay="5200"/>
                            </p:stCondLst>
                            <p:childTnLst>
                              <p:par>
                                <p:cTn id="23" presetID="22" presetClass="entr" presetSubtype="8" fill="hold" grpId="0" nodeType="afterEffect">
                                  <p:stCondLst>
                                    <p:cond delay="0"/>
                                  </p:stCondLst>
                                  <p:childTnLst>
                                    <p:set>
                                      <p:cBhvr>
                                        <p:cTn id="24" dur="1" fill="hold">
                                          <p:stCondLst>
                                            <p:cond delay="0"/>
                                          </p:stCondLst>
                                        </p:cTn>
                                        <p:tgtEl>
                                          <p:spTgt spid="11">
                                            <p:txEl>
                                              <p:pRg st="5" end="5"/>
                                            </p:txEl>
                                          </p:spTgt>
                                        </p:tgtEl>
                                        <p:attrNameLst>
                                          <p:attrName>style.visibility</p:attrName>
                                        </p:attrNameLst>
                                      </p:cBhvr>
                                      <p:to>
                                        <p:strVal val="visible"/>
                                      </p:to>
                                    </p:set>
                                    <p:animEffect transition="in" filter="wipe(left)">
                                      <p:cBhvr>
                                        <p:cTn id="25" dur="1400"/>
                                        <p:tgtEl>
                                          <p:spTgt spid="11">
                                            <p:txEl>
                                              <p:pRg st="5" end="5"/>
                                            </p:txEl>
                                          </p:spTgt>
                                        </p:tgtEl>
                                      </p:cBhvr>
                                    </p:animEffect>
                                  </p:childTnLst>
                                </p:cTn>
                              </p:par>
                            </p:childTnLst>
                          </p:cTn>
                        </p:par>
                        <p:par>
                          <p:cTn id="26" fill="hold">
                            <p:stCondLst>
                              <p:cond delay="6600"/>
                            </p:stCondLst>
                            <p:childTnLst>
                              <p:par>
                                <p:cTn id="27" presetID="22" presetClass="entr" presetSubtype="8" fill="hold" grpId="0" nodeType="afterEffect">
                                  <p:stCondLst>
                                    <p:cond delay="0"/>
                                  </p:stCondLst>
                                  <p:childTnLst>
                                    <p:set>
                                      <p:cBhvr>
                                        <p:cTn id="28" dur="1" fill="hold">
                                          <p:stCondLst>
                                            <p:cond delay="0"/>
                                          </p:stCondLst>
                                        </p:cTn>
                                        <p:tgtEl>
                                          <p:spTgt spid="11">
                                            <p:txEl>
                                              <p:pRg st="7" end="7"/>
                                            </p:txEl>
                                          </p:spTgt>
                                        </p:tgtEl>
                                        <p:attrNameLst>
                                          <p:attrName>style.visibility</p:attrName>
                                        </p:attrNameLst>
                                      </p:cBhvr>
                                      <p:to>
                                        <p:strVal val="visible"/>
                                      </p:to>
                                    </p:set>
                                    <p:animEffect transition="in" filter="wipe(left)">
                                      <p:cBhvr>
                                        <p:cTn id="29" dur="1400"/>
                                        <p:tgtEl>
                                          <p:spTgt spid="11">
                                            <p:txEl>
                                              <p:pRg st="7" end="7"/>
                                            </p:txEl>
                                          </p:spTgt>
                                        </p:tgtEl>
                                      </p:cBhvr>
                                    </p:animEffect>
                                  </p:childTnLst>
                                </p:cTn>
                              </p:par>
                            </p:childTnLst>
                          </p:cTn>
                        </p:par>
                        <p:par>
                          <p:cTn id="30" fill="hold">
                            <p:stCondLst>
                              <p:cond delay="8000"/>
                            </p:stCondLst>
                            <p:childTnLst>
                              <p:par>
                                <p:cTn id="31" presetID="22" presetClass="entr" presetSubtype="8" fill="hold" grpId="0" nodeType="afterEffect">
                                  <p:stCondLst>
                                    <p:cond delay="1000"/>
                                  </p:stCondLst>
                                  <p:childTnLst>
                                    <p:set>
                                      <p:cBhvr>
                                        <p:cTn id="32" dur="1" fill="hold">
                                          <p:stCondLst>
                                            <p:cond delay="0"/>
                                          </p:stCondLst>
                                        </p:cTn>
                                        <p:tgtEl>
                                          <p:spTgt spid="11">
                                            <p:txEl>
                                              <p:pRg st="9" end="9"/>
                                            </p:txEl>
                                          </p:spTgt>
                                        </p:tgtEl>
                                        <p:attrNameLst>
                                          <p:attrName>style.visibility</p:attrName>
                                        </p:attrNameLst>
                                      </p:cBhvr>
                                      <p:to>
                                        <p:strVal val="visible"/>
                                      </p:to>
                                    </p:set>
                                    <p:animEffect transition="in" filter="wipe(left)">
                                      <p:cBhvr>
                                        <p:cTn id="33" dur="1400"/>
                                        <p:tgtEl>
                                          <p:spTgt spid="1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9"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Nine:  Judgments and Rewards</a:t>
            </a:r>
            <a:endParaRPr lang="en-US" sz="1200" dirty="0">
              <a:solidFill>
                <a:srgbClr val="008000"/>
              </a:solidFill>
              <a:effectLst/>
              <a:latin typeface="+mn-lt"/>
              <a:cs typeface="Bangla MN"/>
            </a:endParaRPr>
          </a:p>
        </p:txBody>
      </p:sp>
      <p:sp>
        <p:nvSpPr>
          <p:cNvPr id="11" name="Rectangle 10"/>
          <p:cNvSpPr/>
          <p:nvPr/>
        </p:nvSpPr>
        <p:spPr>
          <a:xfrm>
            <a:off x="747059" y="1088917"/>
            <a:ext cx="7620000" cy="4278094"/>
          </a:xfrm>
          <a:prstGeom prst="rect">
            <a:avLst/>
          </a:prstGeom>
        </p:spPr>
        <p:txBody>
          <a:bodyPr wrap="square">
            <a:spAutoFit/>
          </a:bodyPr>
          <a:lstStyle/>
          <a:p>
            <a:r>
              <a:rPr lang="en-US" sz="2400" b="1" dirty="0" smtClean="0"/>
              <a:t>5. </a:t>
            </a:r>
            <a:r>
              <a:rPr lang="en-US" sz="2400" b="1" dirty="0"/>
              <a:t>Great White Throne </a:t>
            </a:r>
            <a:endParaRPr lang="en-US" sz="2400" b="1" dirty="0" smtClean="0"/>
          </a:p>
          <a:p>
            <a:endParaRPr lang="en-US" sz="2400" baseline="30000" dirty="0" smtClean="0"/>
          </a:p>
          <a:p>
            <a:r>
              <a:rPr lang="en-US" sz="2000" b="1" u="sng" dirty="0" smtClean="0"/>
              <a:t>Scriptural Reference</a:t>
            </a:r>
            <a:r>
              <a:rPr lang="en-US" sz="2000" b="1" dirty="0" smtClean="0"/>
              <a:t>:</a:t>
            </a:r>
            <a:endParaRPr lang="en-US" sz="2000" b="1" dirty="0"/>
          </a:p>
          <a:p>
            <a:endParaRPr lang="en-US" sz="1600" dirty="0" smtClean="0"/>
          </a:p>
          <a:p>
            <a:pPr algn="ctr"/>
            <a:r>
              <a:rPr lang="en-US" sz="2000" dirty="0"/>
              <a:t>“And </a:t>
            </a:r>
            <a:r>
              <a:rPr lang="en-US" sz="2000" i="1" dirty="0"/>
              <a:t>I saw a great white throne, and him that sat on it . . . and the dead were judged out of those things which were written in the books, according to their </a:t>
            </a:r>
            <a:r>
              <a:rPr lang="en-US" sz="2000" i="1" dirty="0" smtClean="0"/>
              <a:t>works.” </a:t>
            </a:r>
          </a:p>
          <a:p>
            <a:pPr algn="ctr"/>
            <a:r>
              <a:rPr lang="en-US" sz="1600" dirty="0" smtClean="0"/>
              <a:t>(Revelation </a:t>
            </a:r>
            <a:r>
              <a:rPr lang="en-US" sz="1600" dirty="0"/>
              <a:t>20:11-12) </a:t>
            </a:r>
            <a:endParaRPr lang="en-US" sz="2000" dirty="0"/>
          </a:p>
          <a:p>
            <a:pPr algn="ctr"/>
            <a:endParaRPr lang="en-US" sz="1600" dirty="0" smtClean="0"/>
          </a:p>
          <a:p>
            <a:pPr algn="just"/>
            <a:r>
              <a:rPr lang="en-US" sz="2200" dirty="0"/>
              <a:t>This is the final judgment at the close of the Millennium. All those who were not in the church (kingdom of God) are resurrected and judged on the basis of whether or not their names are in the Book of Life. </a:t>
            </a:r>
          </a:p>
          <a:p>
            <a:pPr algn="ctr"/>
            <a:endParaRPr lang="en-US" sz="1600" dirty="0"/>
          </a:p>
        </p:txBody>
      </p:sp>
      <p:sp>
        <p:nvSpPr>
          <p:cNvPr id="6" name="Rectangle 5"/>
          <p:cNvSpPr/>
          <p:nvPr/>
        </p:nvSpPr>
        <p:spPr>
          <a:xfrm>
            <a:off x="4683759" y="21372"/>
            <a:ext cx="3354594" cy="523220"/>
          </a:xfrm>
          <a:prstGeom prst="rect">
            <a:avLst/>
          </a:prstGeom>
        </p:spPr>
        <p:txBody>
          <a:bodyPr wrap="square">
            <a:spAutoFit/>
          </a:bodyPr>
          <a:lstStyle/>
          <a:p>
            <a:pPr algn="ctr"/>
            <a:r>
              <a:rPr lang="en-US" sz="2800" b="1" dirty="0" smtClean="0">
                <a:solidFill>
                  <a:schemeClr val="bg2">
                    <a:lumMod val="75000"/>
                  </a:schemeClr>
                </a:solidFill>
              </a:rPr>
              <a:t>The Judgments</a:t>
            </a:r>
            <a:endParaRPr lang="en-US" sz="2800" b="1" dirty="0">
              <a:solidFill>
                <a:schemeClr val="bg2">
                  <a:lumMod val="75000"/>
                </a:schemeClr>
              </a:solidFill>
            </a:endParaRPr>
          </a:p>
        </p:txBody>
      </p:sp>
    </p:spTree>
    <p:extLst>
      <p:ext uri="{BB962C8B-B14F-4D97-AF65-F5344CB8AC3E}">
        <p14:creationId xmlns:p14="http://schemas.microsoft.com/office/powerpoint/2010/main" val="4151613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6">
                                            <p:txEl>
                                              <p:pRg st="0" end="0"/>
                                            </p:txEl>
                                          </p:spTgt>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wipe(left)">
                                      <p:cBhvr>
                                        <p:cTn id="13" dur="1300"/>
                                        <p:tgtEl>
                                          <p:spTgt spid="11">
                                            <p:txEl>
                                              <p:pRg st="0" end="0"/>
                                            </p:txEl>
                                          </p:spTgt>
                                        </p:tgtEl>
                                      </p:cBhvr>
                                    </p:animEffect>
                                  </p:childTnLst>
                                </p:cTn>
                              </p:par>
                            </p:childTnLst>
                          </p:cTn>
                        </p:par>
                        <p:par>
                          <p:cTn id="14" fill="hold">
                            <p:stCondLst>
                              <p:cond delay="2300"/>
                            </p:stCondLst>
                            <p:childTnLst>
                              <p:par>
                                <p:cTn id="15" presetID="22" presetClass="entr" presetSubtype="8" fill="hold" grpId="0" nodeType="after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wipe(left)">
                                      <p:cBhvr>
                                        <p:cTn id="17" dur="1300"/>
                                        <p:tgtEl>
                                          <p:spTgt spid="11">
                                            <p:txEl>
                                              <p:pRg st="2" end="2"/>
                                            </p:txEl>
                                          </p:spTgt>
                                        </p:tgtEl>
                                      </p:cBhvr>
                                    </p:animEffect>
                                  </p:childTnLst>
                                </p:cTn>
                              </p:par>
                            </p:childTnLst>
                          </p:cTn>
                        </p:par>
                        <p:par>
                          <p:cTn id="18" fill="hold">
                            <p:stCondLst>
                              <p:cond delay="3600"/>
                            </p:stCondLst>
                            <p:childTnLst>
                              <p:par>
                                <p:cTn id="19" presetID="22" presetClass="entr" presetSubtype="8" fill="hold" grpId="0" nodeType="afterEffect">
                                  <p:stCondLst>
                                    <p:cond delay="0"/>
                                  </p:stCondLst>
                                  <p:childTnLst>
                                    <p:set>
                                      <p:cBhvr>
                                        <p:cTn id="20" dur="1" fill="hold">
                                          <p:stCondLst>
                                            <p:cond delay="0"/>
                                          </p:stCondLst>
                                        </p:cTn>
                                        <p:tgtEl>
                                          <p:spTgt spid="11">
                                            <p:txEl>
                                              <p:pRg st="4" end="4"/>
                                            </p:txEl>
                                          </p:spTgt>
                                        </p:tgtEl>
                                        <p:attrNameLst>
                                          <p:attrName>style.visibility</p:attrName>
                                        </p:attrNameLst>
                                      </p:cBhvr>
                                      <p:to>
                                        <p:strVal val="visible"/>
                                      </p:to>
                                    </p:set>
                                    <p:animEffect transition="in" filter="wipe(left)">
                                      <p:cBhvr>
                                        <p:cTn id="21" dur="1300"/>
                                        <p:tgtEl>
                                          <p:spTgt spid="11">
                                            <p:txEl>
                                              <p:pRg st="4" end="4"/>
                                            </p:txEl>
                                          </p:spTgt>
                                        </p:tgtEl>
                                      </p:cBhvr>
                                    </p:animEffect>
                                  </p:childTnLst>
                                </p:cTn>
                              </p:par>
                            </p:childTnLst>
                          </p:cTn>
                        </p:par>
                        <p:par>
                          <p:cTn id="22" fill="hold">
                            <p:stCondLst>
                              <p:cond delay="4900"/>
                            </p:stCondLst>
                            <p:childTnLst>
                              <p:par>
                                <p:cTn id="23" presetID="22" presetClass="entr" presetSubtype="8" fill="hold" grpId="0" nodeType="afterEffect">
                                  <p:stCondLst>
                                    <p:cond delay="0"/>
                                  </p:stCondLst>
                                  <p:childTnLst>
                                    <p:set>
                                      <p:cBhvr>
                                        <p:cTn id="24" dur="1" fill="hold">
                                          <p:stCondLst>
                                            <p:cond delay="0"/>
                                          </p:stCondLst>
                                        </p:cTn>
                                        <p:tgtEl>
                                          <p:spTgt spid="11">
                                            <p:txEl>
                                              <p:pRg st="5" end="5"/>
                                            </p:txEl>
                                          </p:spTgt>
                                        </p:tgtEl>
                                        <p:attrNameLst>
                                          <p:attrName>style.visibility</p:attrName>
                                        </p:attrNameLst>
                                      </p:cBhvr>
                                      <p:to>
                                        <p:strVal val="visible"/>
                                      </p:to>
                                    </p:set>
                                    <p:animEffect transition="in" filter="wipe(left)">
                                      <p:cBhvr>
                                        <p:cTn id="25" dur="1300"/>
                                        <p:tgtEl>
                                          <p:spTgt spid="11">
                                            <p:txEl>
                                              <p:pRg st="5" end="5"/>
                                            </p:txEl>
                                          </p:spTgt>
                                        </p:tgtEl>
                                      </p:cBhvr>
                                    </p:animEffect>
                                  </p:childTnLst>
                                </p:cTn>
                              </p:par>
                            </p:childTnLst>
                          </p:cTn>
                        </p:par>
                        <p:par>
                          <p:cTn id="26" fill="hold">
                            <p:stCondLst>
                              <p:cond delay="6200"/>
                            </p:stCondLst>
                            <p:childTnLst>
                              <p:par>
                                <p:cTn id="27" presetID="22" presetClass="entr" presetSubtype="8" fill="hold" grpId="0" nodeType="afterEffect">
                                  <p:stCondLst>
                                    <p:cond delay="0"/>
                                  </p:stCondLst>
                                  <p:childTnLst>
                                    <p:set>
                                      <p:cBhvr>
                                        <p:cTn id="28" dur="1" fill="hold">
                                          <p:stCondLst>
                                            <p:cond delay="0"/>
                                          </p:stCondLst>
                                        </p:cTn>
                                        <p:tgtEl>
                                          <p:spTgt spid="11">
                                            <p:txEl>
                                              <p:pRg st="7" end="7"/>
                                            </p:txEl>
                                          </p:spTgt>
                                        </p:tgtEl>
                                        <p:attrNameLst>
                                          <p:attrName>style.visibility</p:attrName>
                                        </p:attrNameLst>
                                      </p:cBhvr>
                                      <p:to>
                                        <p:strVal val="visible"/>
                                      </p:to>
                                    </p:set>
                                    <p:animEffect transition="in" filter="wipe(left)">
                                      <p:cBhvr>
                                        <p:cTn id="29" dur="1300"/>
                                        <p:tgtEl>
                                          <p:spTgt spid="1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119" y="821765"/>
            <a:ext cx="4198469" cy="5921620"/>
          </a:xfrm>
          <a:prstGeom prst="rect">
            <a:avLst/>
          </a:prstGeom>
          <a:noFill/>
        </p:spPr>
        <p:txBody>
          <a:bodyPr wrap="square" rtlCol="0">
            <a:spAutoFit/>
          </a:bodyPr>
          <a:lstStyle/>
          <a:p>
            <a:pPr algn="just"/>
            <a:r>
              <a:rPr lang="en-US" sz="2200" dirty="0"/>
              <a:t> </a:t>
            </a:r>
            <a:r>
              <a:rPr lang="en-US" sz="2200" dirty="0" smtClean="0"/>
              <a:t>  There </a:t>
            </a:r>
            <a:r>
              <a:rPr lang="en-US" sz="2200" dirty="0"/>
              <a:t>are at least three different books opened here (verse 12—“books . . . and another book was opened”). </a:t>
            </a:r>
            <a:endParaRPr lang="en-US" sz="2200" dirty="0" smtClean="0"/>
          </a:p>
          <a:p>
            <a:pPr algn="just"/>
            <a:endParaRPr lang="en-US" sz="2200" dirty="0"/>
          </a:p>
          <a:p>
            <a:pPr algn="just"/>
            <a:r>
              <a:rPr lang="en-US" sz="2200" dirty="0" smtClean="0"/>
              <a:t>It </a:t>
            </a:r>
            <a:r>
              <a:rPr lang="en-US" sz="2200" dirty="0"/>
              <a:t>is the opinion of the writer that these books are: </a:t>
            </a:r>
            <a:endParaRPr lang="en-US" sz="2200" dirty="0" smtClean="0"/>
          </a:p>
          <a:p>
            <a:pPr algn="just"/>
            <a:endParaRPr lang="en-US" sz="2200" dirty="0"/>
          </a:p>
          <a:p>
            <a:pPr marL="800100" lvl="1" indent="-342900">
              <a:lnSpc>
                <a:spcPct val="120000"/>
              </a:lnSpc>
              <a:buFont typeface="+mj-lt"/>
              <a:buAutoNum type="alphaLcPeriod"/>
            </a:pPr>
            <a:r>
              <a:rPr lang="en-US" sz="2200" dirty="0"/>
              <a:t>The Word of </a:t>
            </a:r>
            <a:r>
              <a:rPr lang="en-US" sz="2200" dirty="0" smtClean="0"/>
              <a:t>God</a:t>
            </a:r>
          </a:p>
          <a:p>
            <a:pPr lvl="1">
              <a:lnSpc>
                <a:spcPct val="120000"/>
              </a:lnSpc>
            </a:pPr>
            <a:endParaRPr lang="en-US" dirty="0" smtClean="0"/>
          </a:p>
          <a:p>
            <a:pPr marL="800100" lvl="1" indent="-342900" algn="just">
              <a:lnSpc>
                <a:spcPct val="120000"/>
              </a:lnSpc>
              <a:buFont typeface="+mj-lt"/>
              <a:buAutoNum type="alphaLcPeriod"/>
            </a:pPr>
            <a:r>
              <a:rPr lang="en-US" sz="2200" dirty="0" smtClean="0"/>
              <a:t>Book </a:t>
            </a:r>
            <a:r>
              <a:rPr lang="en-US" sz="2200" dirty="0"/>
              <a:t>of remembrance where a record of a man’s life is kept </a:t>
            </a:r>
            <a:endParaRPr lang="en-US" sz="2200" dirty="0" smtClean="0"/>
          </a:p>
          <a:p>
            <a:pPr lvl="1">
              <a:lnSpc>
                <a:spcPct val="120000"/>
              </a:lnSpc>
            </a:pPr>
            <a:endParaRPr lang="en-US" dirty="0" smtClean="0"/>
          </a:p>
          <a:p>
            <a:pPr marL="800100" lvl="1" indent="-342900">
              <a:lnSpc>
                <a:spcPct val="120000"/>
              </a:lnSpc>
              <a:buFont typeface="+mj-lt"/>
              <a:buAutoNum type="alphaLcPeriod"/>
            </a:pPr>
            <a:r>
              <a:rPr lang="en-US" sz="2200" dirty="0" smtClean="0"/>
              <a:t>Book </a:t>
            </a:r>
            <a:r>
              <a:rPr lang="en-US" sz="2200" dirty="0"/>
              <a:t>of Life </a:t>
            </a:r>
          </a:p>
          <a:p>
            <a:endParaRPr lang="en-US" dirty="0"/>
          </a:p>
        </p:txBody>
      </p:sp>
      <p:sp>
        <p:nvSpPr>
          <p:cNvPr id="5" name="Rectangle 4"/>
          <p:cNvSpPr/>
          <p:nvPr/>
        </p:nvSpPr>
        <p:spPr>
          <a:xfrm>
            <a:off x="4691531" y="2350721"/>
            <a:ext cx="3451410" cy="3785652"/>
          </a:xfrm>
          <a:prstGeom prst="rect">
            <a:avLst/>
          </a:prstGeom>
        </p:spPr>
        <p:txBody>
          <a:bodyPr wrap="square">
            <a:spAutoFit/>
          </a:bodyPr>
          <a:lstStyle/>
          <a:p>
            <a:pPr algn="just"/>
            <a:r>
              <a:rPr lang="en-US" sz="2000" dirty="0" smtClean="0"/>
              <a:t>  It </a:t>
            </a:r>
            <a:r>
              <a:rPr lang="en-US" sz="2000" dirty="0"/>
              <a:t>is the traditional teaching of the church that there is no saved person who appears before the White Throne Judgment. However, this is false, for if a person reads carefully this text of Scripture it will be seen at once that there are those whose names do appear in the Book of Life.</a:t>
            </a:r>
          </a:p>
        </p:txBody>
      </p:sp>
      <p:sp>
        <p:nvSpPr>
          <p:cNvPr id="6" name="Rectangle 5"/>
          <p:cNvSpPr/>
          <p:nvPr/>
        </p:nvSpPr>
        <p:spPr>
          <a:xfrm>
            <a:off x="4683759" y="821765"/>
            <a:ext cx="3354594" cy="584776"/>
          </a:xfrm>
          <a:prstGeom prst="rect">
            <a:avLst/>
          </a:prstGeom>
        </p:spPr>
        <p:txBody>
          <a:bodyPr wrap="square">
            <a:spAutoFit/>
          </a:bodyPr>
          <a:lstStyle/>
          <a:p>
            <a:pPr algn="ctr"/>
            <a:r>
              <a:rPr lang="en-US" sz="3200" b="1" dirty="0" smtClean="0">
                <a:solidFill>
                  <a:schemeClr val="bg2">
                    <a:lumMod val="75000"/>
                  </a:schemeClr>
                </a:solidFill>
              </a:rPr>
              <a:t>The Judgments</a:t>
            </a:r>
            <a:endParaRPr lang="en-US" sz="3200" b="1" dirty="0">
              <a:solidFill>
                <a:schemeClr val="bg2">
                  <a:lumMod val="75000"/>
                </a:schemeClr>
              </a:solidFill>
            </a:endParaRPr>
          </a:p>
        </p:txBody>
      </p:sp>
      <p:sp>
        <p:nvSpPr>
          <p:cNvPr id="7"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Nine:  Judgments and Rewards</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2327588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6">
                                            <p:txEl>
                                              <p:pRg st="0" end="0"/>
                                            </p:txEl>
                                          </p:spTgt>
                                        </p:tgtEl>
                                      </p:cBhvr>
                                    </p:animEffect>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1200"/>
                                        <p:tgtEl>
                                          <p:spTgt spid="4">
                                            <p:txEl>
                                              <p:pRg st="0" end="0"/>
                                            </p:txEl>
                                          </p:spTgt>
                                        </p:tgtEl>
                                      </p:cBhvr>
                                    </p:animEffect>
                                  </p:childTnLst>
                                </p:cTn>
                              </p:par>
                            </p:childTnLst>
                          </p:cTn>
                        </p:par>
                        <p:par>
                          <p:cTn id="14" fill="hold">
                            <p:stCondLst>
                              <p:cond delay="2200"/>
                            </p:stCondLst>
                            <p:childTnLst>
                              <p:par>
                                <p:cTn id="15" presetID="22" presetClass="entr" presetSubtype="1" fill="hold" grpId="0" nodeType="after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1200"/>
                                        <p:tgtEl>
                                          <p:spTgt spid="4">
                                            <p:txEl>
                                              <p:pRg st="2" end="2"/>
                                            </p:txEl>
                                          </p:spTgt>
                                        </p:tgtEl>
                                      </p:cBhvr>
                                    </p:animEffect>
                                  </p:childTnLst>
                                </p:cTn>
                              </p:par>
                            </p:childTnLst>
                          </p:cTn>
                        </p:par>
                        <p:par>
                          <p:cTn id="18" fill="hold">
                            <p:stCondLst>
                              <p:cond delay="3400"/>
                            </p:stCondLst>
                            <p:childTnLst>
                              <p:par>
                                <p:cTn id="19" presetID="22" presetClass="entr" presetSubtype="1" fill="hold" grpId="0" nodeType="after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wipe(up)">
                                      <p:cBhvr>
                                        <p:cTn id="21" dur="1200"/>
                                        <p:tgtEl>
                                          <p:spTgt spid="4">
                                            <p:txEl>
                                              <p:pRg st="4" end="4"/>
                                            </p:txEl>
                                          </p:spTgt>
                                        </p:tgtEl>
                                      </p:cBhvr>
                                    </p:animEffect>
                                  </p:childTnLst>
                                </p:cTn>
                              </p:par>
                            </p:childTnLst>
                          </p:cTn>
                        </p:par>
                        <p:par>
                          <p:cTn id="22" fill="hold">
                            <p:stCondLst>
                              <p:cond delay="4600"/>
                            </p:stCondLst>
                            <p:childTnLst>
                              <p:par>
                                <p:cTn id="23" presetID="22" presetClass="entr" presetSubtype="1" fill="hold" grpId="0" nodeType="after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wipe(up)">
                                      <p:cBhvr>
                                        <p:cTn id="25" dur="1200"/>
                                        <p:tgtEl>
                                          <p:spTgt spid="4">
                                            <p:txEl>
                                              <p:pRg st="6" end="6"/>
                                            </p:txEl>
                                          </p:spTgt>
                                        </p:tgtEl>
                                      </p:cBhvr>
                                    </p:animEffect>
                                  </p:childTnLst>
                                </p:cTn>
                              </p:par>
                            </p:childTnLst>
                          </p:cTn>
                        </p:par>
                        <p:par>
                          <p:cTn id="26" fill="hold">
                            <p:stCondLst>
                              <p:cond delay="5800"/>
                            </p:stCondLst>
                            <p:childTnLst>
                              <p:par>
                                <p:cTn id="27" presetID="22" presetClass="entr" presetSubtype="1" fill="hold" grpId="0" nodeType="afterEffect">
                                  <p:stCondLst>
                                    <p:cond delay="0"/>
                                  </p:stCondLst>
                                  <p:childTnLst>
                                    <p:set>
                                      <p:cBhvr>
                                        <p:cTn id="28" dur="1" fill="hold">
                                          <p:stCondLst>
                                            <p:cond delay="0"/>
                                          </p:stCondLst>
                                        </p:cTn>
                                        <p:tgtEl>
                                          <p:spTgt spid="4">
                                            <p:txEl>
                                              <p:pRg st="8" end="8"/>
                                            </p:txEl>
                                          </p:spTgt>
                                        </p:tgtEl>
                                        <p:attrNameLst>
                                          <p:attrName>style.visibility</p:attrName>
                                        </p:attrNameLst>
                                      </p:cBhvr>
                                      <p:to>
                                        <p:strVal val="visible"/>
                                      </p:to>
                                    </p:set>
                                    <p:animEffect transition="in" filter="wipe(up)">
                                      <p:cBhvr>
                                        <p:cTn id="29" dur="1200"/>
                                        <p:tgtEl>
                                          <p:spTgt spid="4">
                                            <p:txEl>
                                              <p:pRg st="8" end="8"/>
                                            </p:txEl>
                                          </p:spTgt>
                                        </p:tgtEl>
                                      </p:cBhvr>
                                    </p:animEffect>
                                  </p:childTnLst>
                                </p:cTn>
                              </p:par>
                            </p:childTnLst>
                          </p:cTn>
                        </p:par>
                        <p:par>
                          <p:cTn id="30" fill="hold">
                            <p:stCondLst>
                              <p:cond delay="7000"/>
                            </p:stCondLst>
                            <p:childTnLst>
                              <p:par>
                                <p:cTn id="31" presetID="53" presetClass="entr" presetSubtype="16"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1400" fill="hold"/>
                                        <p:tgtEl>
                                          <p:spTgt spid="5"/>
                                        </p:tgtEl>
                                        <p:attrNameLst>
                                          <p:attrName>ppt_w</p:attrName>
                                        </p:attrNameLst>
                                      </p:cBhvr>
                                      <p:tavLst>
                                        <p:tav tm="0">
                                          <p:val>
                                            <p:fltVal val="0"/>
                                          </p:val>
                                        </p:tav>
                                        <p:tav tm="100000">
                                          <p:val>
                                            <p:strVal val="#ppt_w"/>
                                          </p:val>
                                        </p:tav>
                                      </p:tavLst>
                                    </p:anim>
                                    <p:anim calcmode="lin" valueType="num">
                                      <p:cBhvr>
                                        <p:cTn id="34" dur="1400" fill="hold"/>
                                        <p:tgtEl>
                                          <p:spTgt spid="5"/>
                                        </p:tgtEl>
                                        <p:attrNameLst>
                                          <p:attrName>ppt_h</p:attrName>
                                        </p:attrNameLst>
                                      </p:cBhvr>
                                      <p:tavLst>
                                        <p:tav tm="0">
                                          <p:val>
                                            <p:fltVal val="0"/>
                                          </p:val>
                                        </p:tav>
                                        <p:tav tm="100000">
                                          <p:val>
                                            <p:strVal val="#ppt_h"/>
                                          </p:val>
                                        </p:tav>
                                      </p:tavLst>
                                    </p:anim>
                                    <p:animEffect transition="in" filter="fade">
                                      <p:cBhvr>
                                        <p:cTn id="35" dur="14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9"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Nine:  Judgments and Rewards</a:t>
            </a:r>
            <a:endParaRPr lang="en-US" sz="1200" dirty="0">
              <a:solidFill>
                <a:srgbClr val="008000"/>
              </a:solidFill>
              <a:effectLst/>
              <a:latin typeface="+mn-lt"/>
              <a:cs typeface="Bangla MN"/>
            </a:endParaRPr>
          </a:p>
        </p:txBody>
      </p:sp>
      <p:sp>
        <p:nvSpPr>
          <p:cNvPr id="11" name="Rectangle 10"/>
          <p:cNvSpPr/>
          <p:nvPr/>
        </p:nvSpPr>
        <p:spPr>
          <a:xfrm>
            <a:off x="747059" y="1037368"/>
            <a:ext cx="7620000" cy="4401204"/>
          </a:xfrm>
          <a:prstGeom prst="rect">
            <a:avLst/>
          </a:prstGeom>
        </p:spPr>
        <p:txBody>
          <a:bodyPr wrap="square">
            <a:spAutoFit/>
          </a:bodyPr>
          <a:lstStyle/>
          <a:p>
            <a:r>
              <a:rPr lang="en-US" sz="2400" b="1" dirty="0"/>
              <a:t>6</a:t>
            </a:r>
            <a:r>
              <a:rPr lang="en-US" sz="2400" b="1" dirty="0" smtClean="0"/>
              <a:t>.  Judgment </a:t>
            </a:r>
            <a:r>
              <a:rPr lang="en-US" sz="2400" b="1" dirty="0"/>
              <a:t>of the Fallen Angels </a:t>
            </a:r>
            <a:endParaRPr lang="en-US" sz="2400" b="1" dirty="0" smtClean="0"/>
          </a:p>
          <a:p>
            <a:endParaRPr lang="en-US" sz="2400" baseline="30000" dirty="0" smtClean="0"/>
          </a:p>
          <a:p>
            <a:r>
              <a:rPr lang="en-US" sz="2000" b="1" u="sng" dirty="0" smtClean="0"/>
              <a:t>Scriptural Reference</a:t>
            </a:r>
            <a:r>
              <a:rPr lang="en-US" sz="2000" b="1" dirty="0" smtClean="0"/>
              <a:t>:</a:t>
            </a:r>
            <a:endParaRPr lang="en-US" sz="2000" b="1" dirty="0"/>
          </a:p>
          <a:p>
            <a:endParaRPr lang="en-US" sz="1600" dirty="0" smtClean="0"/>
          </a:p>
          <a:p>
            <a:pPr algn="ctr"/>
            <a:r>
              <a:rPr lang="en-US" sz="2000" i="1" dirty="0"/>
              <a:t>“And the angels which kept not their first estate, but left their own habitation, he hath reserved in everlasting chains under darkness unto the judgment of the great </a:t>
            </a:r>
            <a:r>
              <a:rPr lang="en-US" sz="2000" i="1" dirty="0" smtClean="0"/>
              <a:t>day.” </a:t>
            </a:r>
          </a:p>
          <a:p>
            <a:pPr algn="ctr"/>
            <a:r>
              <a:rPr lang="en-US" sz="1600" dirty="0" smtClean="0"/>
              <a:t>(</a:t>
            </a:r>
            <a:r>
              <a:rPr lang="en-US" sz="1600" dirty="0"/>
              <a:t>Jude 6</a:t>
            </a:r>
            <a:r>
              <a:rPr lang="en-US" sz="1600" dirty="0" smtClean="0"/>
              <a:t>)</a:t>
            </a:r>
            <a:endParaRPr lang="en-US" sz="1600" dirty="0"/>
          </a:p>
          <a:p>
            <a:pPr algn="ctr"/>
            <a:endParaRPr lang="en-US" sz="1600" dirty="0" smtClean="0"/>
          </a:p>
          <a:p>
            <a:pPr algn="just"/>
            <a:r>
              <a:rPr lang="en-US" sz="2200" dirty="0"/>
              <a:t> </a:t>
            </a:r>
            <a:r>
              <a:rPr lang="en-US" sz="2200" dirty="0" smtClean="0"/>
              <a:t>    The </a:t>
            </a:r>
            <a:r>
              <a:rPr lang="en-US" sz="2200" dirty="0"/>
              <a:t>angels who fell with Satan will be judged. Hell was created for them. It would seem that this is the last judgment, and it should be noted that the saints have part in this judgment. </a:t>
            </a:r>
          </a:p>
          <a:p>
            <a:pPr algn="ctr"/>
            <a:endParaRPr lang="en-US" sz="1600" dirty="0"/>
          </a:p>
        </p:txBody>
      </p:sp>
      <p:sp>
        <p:nvSpPr>
          <p:cNvPr id="6" name="Rectangle 5"/>
          <p:cNvSpPr/>
          <p:nvPr/>
        </p:nvSpPr>
        <p:spPr>
          <a:xfrm>
            <a:off x="4683759" y="21372"/>
            <a:ext cx="3354594" cy="523220"/>
          </a:xfrm>
          <a:prstGeom prst="rect">
            <a:avLst/>
          </a:prstGeom>
        </p:spPr>
        <p:txBody>
          <a:bodyPr wrap="square">
            <a:spAutoFit/>
          </a:bodyPr>
          <a:lstStyle/>
          <a:p>
            <a:pPr algn="ctr"/>
            <a:r>
              <a:rPr lang="en-US" sz="2800" b="1" dirty="0" smtClean="0">
                <a:solidFill>
                  <a:schemeClr val="bg2">
                    <a:lumMod val="75000"/>
                  </a:schemeClr>
                </a:solidFill>
              </a:rPr>
              <a:t>The Judgments</a:t>
            </a:r>
            <a:endParaRPr lang="en-US" sz="2800" b="1" dirty="0">
              <a:solidFill>
                <a:schemeClr val="bg2">
                  <a:lumMod val="75000"/>
                </a:schemeClr>
              </a:solidFill>
            </a:endParaRPr>
          </a:p>
        </p:txBody>
      </p:sp>
      <p:sp>
        <p:nvSpPr>
          <p:cNvPr id="2" name="Rectangle 1"/>
          <p:cNvSpPr/>
          <p:nvPr/>
        </p:nvSpPr>
        <p:spPr>
          <a:xfrm>
            <a:off x="747059" y="5621324"/>
            <a:ext cx="4611396" cy="369332"/>
          </a:xfrm>
          <a:prstGeom prst="rect">
            <a:avLst/>
          </a:prstGeom>
        </p:spPr>
        <p:txBody>
          <a:bodyPr wrap="none">
            <a:spAutoFit/>
          </a:bodyPr>
          <a:lstStyle/>
          <a:p>
            <a:r>
              <a:rPr lang="en-US" b="1" dirty="0">
                <a:solidFill>
                  <a:srgbClr val="FF6600"/>
                </a:solidFill>
              </a:rPr>
              <a:t>References: I Corinthians 6:3; II Peter 2:4</a:t>
            </a:r>
          </a:p>
        </p:txBody>
      </p:sp>
    </p:spTree>
    <p:extLst>
      <p:ext uri="{BB962C8B-B14F-4D97-AF65-F5344CB8AC3E}">
        <p14:creationId xmlns:p14="http://schemas.microsoft.com/office/powerpoint/2010/main" val="3110523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1200"/>
                                        <p:tgtEl>
                                          <p:spTgt spid="11">
                                            <p:txEl>
                                              <p:pRg st="0" end="0"/>
                                            </p:txEl>
                                          </p:spTgt>
                                        </p:tgtEl>
                                      </p:cBhvr>
                                    </p:animEffect>
                                  </p:childTnLst>
                                </p:cTn>
                              </p:par>
                            </p:childTnLst>
                          </p:cTn>
                        </p:par>
                        <p:par>
                          <p:cTn id="8" fill="hold">
                            <p:stCondLst>
                              <p:cond delay="1200"/>
                            </p:stCondLst>
                            <p:childTnLst>
                              <p:par>
                                <p:cTn id="9" presetID="22" presetClass="entr" presetSubtype="8" fill="hold" grpId="0" nodeType="after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animEffect transition="in" filter="wipe(left)">
                                      <p:cBhvr>
                                        <p:cTn id="11" dur="1200"/>
                                        <p:tgtEl>
                                          <p:spTgt spid="11">
                                            <p:txEl>
                                              <p:pRg st="2" end="2"/>
                                            </p:txEl>
                                          </p:spTgt>
                                        </p:tgtEl>
                                      </p:cBhvr>
                                    </p:animEffect>
                                  </p:childTnLst>
                                </p:cTn>
                              </p:par>
                            </p:childTnLst>
                          </p:cTn>
                        </p:par>
                        <p:par>
                          <p:cTn id="12" fill="hold">
                            <p:stCondLst>
                              <p:cond delay="2400"/>
                            </p:stCondLst>
                            <p:childTnLst>
                              <p:par>
                                <p:cTn id="13" presetID="22" presetClass="entr" presetSubtype="8" fill="hold" grpId="0" nodeType="afterEffect">
                                  <p:stCondLst>
                                    <p:cond delay="0"/>
                                  </p:stCondLst>
                                  <p:childTnLst>
                                    <p:set>
                                      <p:cBhvr>
                                        <p:cTn id="14" dur="1" fill="hold">
                                          <p:stCondLst>
                                            <p:cond delay="0"/>
                                          </p:stCondLst>
                                        </p:cTn>
                                        <p:tgtEl>
                                          <p:spTgt spid="11">
                                            <p:txEl>
                                              <p:pRg st="4" end="4"/>
                                            </p:txEl>
                                          </p:spTgt>
                                        </p:tgtEl>
                                        <p:attrNameLst>
                                          <p:attrName>style.visibility</p:attrName>
                                        </p:attrNameLst>
                                      </p:cBhvr>
                                      <p:to>
                                        <p:strVal val="visible"/>
                                      </p:to>
                                    </p:set>
                                    <p:animEffect transition="in" filter="wipe(left)">
                                      <p:cBhvr>
                                        <p:cTn id="15" dur="1200"/>
                                        <p:tgtEl>
                                          <p:spTgt spid="11">
                                            <p:txEl>
                                              <p:pRg st="4" end="4"/>
                                            </p:txEl>
                                          </p:spTgt>
                                        </p:tgtEl>
                                      </p:cBhvr>
                                    </p:animEffect>
                                  </p:childTnLst>
                                </p:cTn>
                              </p:par>
                            </p:childTnLst>
                          </p:cTn>
                        </p:par>
                        <p:par>
                          <p:cTn id="16" fill="hold">
                            <p:stCondLst>
                              <p:cond delay="3600"/>
                            </p:stCondLst>
                            <p:childTnLst>
                              <p:par>
                                <p:cTn id="17" presetID="22" presetClass="entr" presetSubtype="8" fill="hold" grpId="0" nodeType="afterEffect">
                                  <p:stCondLst>
                                    <p:cond delay="0"/>
                                  </p:stCondLst>
                                  <p:childTnLst>
                                    <p:set>
                                      <p:cBhvr>
                                        <p:cTn id="18" dur="1" fill="hold">
                                          <p:stCondLst>
                                            <p:cond delay="0"/>
                                          </p:stCondLst>
                                        </p:cTn>
                                        <p:tgtEl>
                                          <p:spTgt spid="11">
                                            <p:txEl>
                                              <p:pRg st="5" end="5"/>
                                            </p:txEl>
                                          </p:spTgt>
                                        </p:tgtEl>
                                        <p:attrNameLst>
                                          <p:attrName>style.visibility</p:attrName>
                                        </p:attrNameLst>
                                      </p:cBhvr>
                                      <p:to>
                                        <p:strVal val="visible"/>
                                      </p:to>
                                    </p:set>
                                    <p:animEffect transition="in" filter="wipe(left)">
                                      <p:cBhvr>
                                        <p:cTn id="19" dur="1200"/>
                                        <p:tgtEl>
                                          <p:spTgt spid="11">
                                            <p:txEl>
                                              <p:pRg st="5" end="5"/>
                                            </p:txEl>
                                          </p:spTgt>
                                        </p:tgtEl>
                                      </p:cBhvr>
                                    </p:animEffect>
                                  </p:childTnLst>
                                </p:cTn>
                              </p:par>
                            </p:childTnLst>
                          </p:cTn>
                        </p:par>
                        <p:par>
                          <p:cTn id="20" fill="hold">
                            <p:stCondLst>
                              <p:cond delay="4800"/>
                            </p:stCondLst>
                            <p:childTnLst>
                              <p:par>
                                <p:cTn id="21" presetID="22" presetClass="entr" presetSubtype="8" fill="hold" grpId="0" nodeType="afterEffect">
                                  <p:stCondLst>
                                    <p:cond delay="0"/>
                                  </p:stCondLst>
                                  <p:childTnLst>
                                    <p:set>
                                      <p:cBhvr>
                                        <p:cTn id="22" dur="1" fill="hold">
                                          <p:stCondLst>
                                            <p:cond delay="0"/>
                                          </p:stCondLst>
                                        </p:cTn>
                                        <p:tgtEl>
                                          <p:spTgt spid="11">
                                            <p:txEl>
                                              <p:pRg st="7" end="7"/>
                                            </p:txEl>
                                          </p:spTgt>
                                        </p:tgtEl>
                                        <p:attrNameLst>
                                          <p:attrName>style.visibility</p:attrName>
                                        </p:attrNameLst>
                                      </p:cBhvr>
                                      <p:to>
                                        <p:strVal val="visible"/>
                                      </p:to>
                                    </p:set>
                                    <p:animEffect transition="in" filter="wipe(left)">
                                      <p:cBhvr>
                                        <p:cTn id="23" dur="1200"/>
                                        <p:tgtEl>
                                          <p:spTgt spid="11">
                                            <p:txEl>
                                              <p:pRg st="7" end="7"/>
                                            </p:txEl>
                                          </p:spTgt>
                                        </p:tgtEl>
                                      </p:cBhvr>
                                    </p:animEffect>
                                  </p:childTnLst>
                                </p:cTn>
                              </p:par>
                            </p:childTnLst>
                          </p:cTn>
                        </p:par>
                        <p:par>
                          <p:cTn id="24" fill="hold">
                            <p:stCondLst>
                              <p:cond delay="6000"/>
                            </p:stCondLst>
                            <p:childTnLst>
                              <p:par>
                                <p:cTn id="25" presetID="53" presetClass="entr" presetSubtype="16"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300" fill="hold"/>
                                        <p:tgtEl>
                                          <p:spTgt spid="2"/>
                                        </p:tgtEl>
                                        <p:attrNameLst>
                                          <p:attrName>ppt_w</p:attrName>
                                        </p:attrNameLst>
                                      </p:cBhvr>
                                      <p:tavLst>
                                        <p:tav tm="0">
                                          <p:val>
                                            <p:fltVal val="0"/>
                                          </p:val>
                                        </p:tav>
                                        <p:tav tm="100000">
                                          <p:val>
                                            <p:strVal val="#ppt_w"/>
                                          </p:val>
                                        </p:tav>
                                      </p:tavLst>
                                    </p:anim>
                                    <p:anim calcmode="lin" valueType="num">
                                      <p:cBhvr>
                                        <p:cTn id="28" dur="1300" fill="hold"/>
                                        <p:tgtEl>
                                          <p:spTgt spid="2"/>
                                        </p:tgtEl>
                                        <p:attrNameLst>
                                          <p:attrName>ppt_h</p:attrName>
                                        </p:attrNameLst>
                                      </p:cBhvr>
                                      <p:tavLst>
                                        <p:tav tm="0">
                                          <p:val>
                                            <p:fltVal val="0"/>
                                          </p:val>
                                        </p:tav>
                                        <p:tav tm="100000">
                                          <p:val>
                                            <p:strVal val="#ppt_h"/>
                                          </p:val>
                                        </p:tav>
                                      </p:tavLst>
                                    </p:anim>
                                    <p:animEffect transition="in" filter="fade">
                                      <p:cBhvr>
                                        <p:cTn id="29" dur="13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59839"/>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07031" y="5266269"/>
            <a:ext cx="208359" cy="293277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Nine:  Judgments and Rewards</a:t>
            </a:r>
            <a:endParaRPr lang="en-US" sz="1200" dirty="0">
              <a:solidFill>
                <a:srgbClr val="008000"/>
              </a:solidFill>
              <a:effectLst/>
              <a:latin typeface="+mn-lt"/>
              <a:cs typeface="Bangla MN"/>
            </a:endParaRPr>
          </a:p>
        </p:txBody>
      </p:sp>
      <p:sp>
        <p:nvSpPr>
          <p:cNvPr id="2" name="Rectangle 1"/>
          <p:cNvSpPr/>
          <p:nvPr/>
        </p:nvSpPr>
        <p:spPr>
          <a:xfrm>
            <a:off x="4557058" y="81136"/>
            <a:ext cx="3645647" cy="400110"/>
          </a:xfrm>
          <a:prstGeom prst="rect">
            <a:avLst/>
          </a:prstGeom>
        </p:spPr>
        <p:txBody>
          <a:bodyPr wrap="square">
            <a:spAutoFit/>
          </a:bodyPr>
          <a:lstStyle/>
          <a:p>
            <a:pPr algn="ctr"/>
            <a:r>
              <a:rPr lang="en-US" sz="2000" b="1" dirty="0">
                <a:solidFill>
                  <a:schemeClr val="bg2">
                    <a:lumMod val="75000"/>
                  </a:schemeClr>
                </a:solidFill>
              </a:rPr>
              <a:t>JUDGMENTS AND REWARDS </a:t>
            </a:r>
            <a:r>
              <a:rPr lang="en-US" sz="2000" b="1" dirty="0" smtClean="0">
                <a:solidFill>
                  <a:schemeClr val="bg2">
                    <a:lumMod val="75000"/>
                  </a:schemeClr>
                </a:solidFill>
              </a:rPr>
              <a:t> </a:t>
            </a:r>
            <a:endParaRPr lang="en-US" sz="2000" b="1" dirty="0">
              <a:solidFill>
                <a:schemeClr val="bg2">
                  <a:lumMod val="75000"/>
                </a:schemeClr>
              </a:solidFill>
            </a:endParaRPr>
          </a:p>
        </p:txBody>
      </p:sp>
      <p:sp>
        <p:nvSpPr>
          <p:cNvPr id="3" name="TextBox 2"/>
          <p:cNvSpPr txBox="1"/>
          <p:nvPr/>
        </p:nvSpPr>
        <p:spPr>
          <a:xfrm>
            <a:off x="724647" y="881531"/>
            <a:ext cx="7664822" cy="4862869"/>
          </a:xfrm>
          <a:prstGeom prst="rect">
            <a:avLst/>
          </a:prstGeom>
          <a:noFill/>
        </p:spPr>
        <p:txBody>
          <a:bodyPr wrap="square" rtlCol="0">
            <a:spAutoFit/>
          </a:bodyPr>
          <a:lstStyle/>
          <a:p>
            <a:pPr marL="514350" indent="-514350">
              <a:buFont typeface="+mj-lt"/>
              <a:buAutoNum type="alphaUcPeriod" startAt="2"/>
            </a:pPr>
            <a:r>
              <a:rPr lang="en-US" sz="2800" b="1" dirty="0" smtClean="0"/>
              <a:t>   </a:t>
            </a:r>
            <a:r>
              <a:rPr lang="en-US" sz="2800" b="1" dirty="0"/>
              <a:t>THE REWARDS FOR THE FAITHFUL </a:t>
            </a:r>
            <a:r>
              <a:rPr lang="en-US" dirty="0" smtClean="0"/>
              <a:t>     </a:t>
            </a:r>
          </a:p>
          <a:p>
            <a:endParaRPr lang="en-US" dirty="0" smtClean="0"/>
          </a:p>
          <a:p>
            <a:pPr algn="just"/>
            <a:r>
              <a:rPr lang="en-US" sz="2400" dirty="0" smtClean="0"/>
              <a:t>	Rewards </a:t>
            </a:r>
            <a:r>
              <a:rPr lang="en-US" sz="2400" dirty="0"/>
              <a:t>will be handed to the saints chiefly on the basis of faithfulness. The parables of the talents </a:t>
            </a:r>
            <a:r>
              <a:rPr lang="en-US" sz="2000" dirty="0" smtClean="0"/>
              <a:t>(Matthew </a:t>
            </a:r>
            <a:r>
              <a:rPr lang="en-US" sz="2000" dirty="0"/>
              <a:t>25:14-30)</a:t>
            </a:r>
            <a:r>
              <a:rPr lang="en-US" sz="2400" dirty="0"/>
              <a:t>, the pounds </a:t>
            </a:r>
            <a:r>
              <a:rPr lang="en-US" sz="2000" dirty="0" smtClean="0"/>
              <a:t>(Luke </a:t>
            </a:r>
            <a:r>
              <a:rPr lang="en-US" sz="2000" dirty="0"/>
              <a:t>19:11-28)</a:t>
            </a:r>
            <a:r>
              <a:rPr lang="en-US" sz="2400" dirty="0"/>
              <a:t>, and the laborers in the vineyard </a:t>
            </a:r>
            <a:r>
              <a:rPr lang="en-US" sz="2000" dirty="0" smtClean="0"/>
              <a:t>(Matthew </a:t>
            </a:r>
            <a:r>
              <a:rPr lang="en-US" sz="2000" dirty="0"/>
              <a:t>20:1-16) </a:t>
            </a:r>
            <a:r>
              <a:rPr lang="en-US" sz="2400" dirty="0"/>
              <a:t>make this fact plain. </a:t>
            </a:r>
            <a:endParaRPr lang="en-US" sz="2400" dirty="0" smtClean="0"/>
          </a:p>
          <a:p>
            <a:pPr algn="just"/>
            <a:endParaRPr lang="en-US" sz="2400" dirty="0"/>
          </a:p>
          <a:p>
            <a:pPr algn="just"/>
            <a:r>
              <a:rPr lang="en-US" sz="2400" dirty="0" smtClean="0"/>
              <a:t>	In </a:t>
            </a:r>
            <a:r>
              <a:rPr lang="en-US" sz="2400" dirty="0"/>
              <a:t>the parable of the laborers, every man received one penny. The time spent in the field did not affect his wages. It was faithfulness to that to which he had been called that counted. </a:t>
            </a:r>
          </a:p>
          <a:p>
            <a:pPr algn="just"/>
            <a:endParaRPr lang="en-US" sz="2400" dirty="0"/>
          </a:p>
        </p:txBody>
      </p:sp>
    </p:spTree>
    <p:extLst>
      <p:ext uri="{BB962C8B-B14F-4D97-AF65-F5344CB8AC3E}">
        <p14:creationId xmlns:p14="http://schemas.microsoft.com/office/powerpoint/2010/main" val="1879471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up)">
                                      <p:cBhvr>
                                        <p:cTn id="13" dur="1400"/>
                                        <p:tgtEl>
                                          <p:spTgt spid="3">
                                            <p:txEl>
                                              <p:pRg st="0" end="0"/>
                                            </p:txEl>
                                          </p:spTgt>
                                        </p:tgtEl>
                                      </p:cBhvr>
                                    </p:animEffect>
                                  </p:childTnLst>
                                </p:cTn>
                              </p:par>
                            </p:childTnLst>
                          </p:cTn>
                        </p:par>
                        <p:par>
                          <p:cTn id="14" fill="hold">
                            <p:stCondLst>
                              <p:cond delay="2400"/>
                            </p:stCondLst>
                            <p:childTnLst>
                              <p:par>
                                <p:cTn id="15" presetID="22" presetClass="entr" presetSubtype="1"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up)">
                                      <p:cBhvr>
                                        <p:cTn id="17" dur="1400"/>
                                        <p:tgtEl>
                                          <p:spTgt spid="3">
                                            <p:txEl>
                                              <p:pRg st="2" end="2"/>
                                            </p:txEl>
                                          </p:spTgt>
                                        </p:tgtEl>
                                      </p:cBhvr>
                                    </p:animEffect>
                                  </p:childTnLst>
                                </p:cTn>
                              </p:par>
                            </p:childTnLst>
                          </p:cTn>
                        </p:par>
                        <p:par>
                          <p:cTn id="18" fill="hold">
                            <p:stCondLst>
                              <p:cond delay="3800"/>
                            </p:stCondLst>
                            <p:childTnLst>
                              <p:par>
                                <p:cTn id="19" presetID="22" presetClass="entr" presetSubtype="1" fill="hold" grpId="0" nodeType="after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up)">
                                      <p:cBhvr>
                                        <p:cTn id="21" dur="14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10786</TotalTime>
  <Words>933</Words>
  <Application>Microsoft Macintosh PowerPoint</Application>
  <PresentationFormat>On-screen Show (4:3)</PresentationFormat>
  <Paragraphs>153</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Austin</vt:lpstr>
      <vt:lpstr>Lesson Nine:          JUDGMENTS AND REWARDS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Jerry Richardson</cp:lastModifiedBy>
  <cp:revision>54</cp:revision>
  <dcterms:created xsi:type="dcterms:W3CDTF">2011-12-17T17:23:16Z</dcterms:created>
  <dcterms:modified xsi:type="dcterms:W3CDTF">2013-01-06T21:28:30Z</dcterms:modified>
</cp:coreProperties>
</file>