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7" r:id="rId1"/>
  </p:sldMasterIdLst>
  <p:notesMasterIdLst>
    <p:notesMasterId r:id="rId17"/>
  </p:notesMasterIdLst>
  <p:sldIdLst>
    <p:sldId id="256" r:id="rId2"/>
    <p:sldId id="257" r:id="rId3"/>
    <p:sldId id="273" r:id="rId4"/>
    <p:sldId id="279" r:id="rId5"/>
    <p:sldId id="274" r:id="rId6"/>
    <p:sldId id="280" r:id="rId7"/>
    <p:sldId id="281" r:id="rId8"/>
    <p:sldId id="282" r:id="rId9"/>
    <p:sldId id="283" r:id="rId10"/>
    <p:sldId id="284" r:id="rId11"/>
    <p:sldId id="285" r:id="rId12"/>
    <p:sldId id="286" r:id="rId13"/>
    <p:sldId id="287" r:id="rId14"/>
    <p:sldId id="288"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5E0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snapToGrid="0" snapToObjects="1">
      <p:cViewPr>
        <p:scale>
          <a:sx n="100" d="100"/>
          <a:sy n="100" d="100"/>
        </p:scale>
        <p:origin x="-1888" y="-4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4B9EB-E7F7-FB4C-AF39-0037BC1FD1AA}" type="datetimeFigureOut">
              <a:rPr lang="en-US" smtClean="0"/>
              <a:t>1/6/13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ED5FE9-6870-AE45-8C84-5ED768B69F12}" type="slidenum">
              <a:rPr lang="en-US" smtClean="0"/>
              <a:t>‹#›</a:t>
            </a:fld>
            <a:endParaRPr lang="en-US"/>
          </a:p>
        </p:txBody>
      </p:sp>
    </p:spTree>
    <p:extLst>
      <p:ext uri="{BB962C8B-B14F-4D97-AF65-F5344CB8AC3E}">
        <p14:creationId xmlns:p14="http://schemas.microsoft.com/office/powerpoint/2010/main" val="5279704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Layout is :  URBAN POP</a:t>
            </a:r>
            <a:endParaRPr lang="en-US" dirty="0"/>
          </a:p>
        </p:txBody>
      </p:sp>
      <p:sp>
        <p:nvSpPr>
          <p:cNvPr id="4" name="Slide Number Placeholder 3"/>
          <p:cNvSpPr>
            <a:spLocks noGrp="1"/>
          </p:cNvSpPr>
          <p:nvPr>
            <p:ph type="sldNum" sz="quarter" idx="10"/>
          </p:nvPr>
        </p:nvSpPr>
        <p:spPr/>
        <p:txBody>
          <a:bodyPr/>
          <a:lstStyle/>
          <a:p>
            <a:fld id="{B0ED5FE9-6870-AE45-8C84-5ED768B69F12}" type="slidenum">
              <a:rPr lang="en-US" smtClean="0"/>
              <a:t>1</a:t>
            </a:fld>
            <a:endParaRPr lang="en-US"/>
          </a:p>
        </p:txBody>
      </p:sp>
    </p:spTree>
    <p:extLst>
      <p:ext uri="{BB962C8B-B14F-4D97-AF65-F5344CB8AC3E}">
        <p14:creationId xmlns:p14="http://schemas.microsoft.com/office/powerpoint/2010/main" val="32243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9EB5ECD5-515E-4817-8A06-1D2ED2C83850}" type="datetime4">
              <a:rPr lang="en-US" smtClean="0"/>
              <a:pPr/>
              <a:t>January 6, 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5B59F4-DDCB-41FF-83F5-A48440F36FA7}" type="datetime4">
              <a:rPr lang="en-US" smtClean="0"/>
              <a:pPr/>
              <a:t>January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056348-D703-428C-A1C4-7D6796EF5F41}" type="datetime4">
              <a:rPr lang="en-US" smtClean="0"/>
              <a:pPr/>
              <a:t>January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32D1919-1B5F-4141-B613-3E5C6008A186}" type="datetime4">
              <a:rPr lang="en-US" smtClean="0"/>
              <a:pPr/>
              <a:t>January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D22427-B1DD-49E6-9F05-DE0F1467D7DC}" type="datetime4">
              <a:rPr lang="en-US" smtClean="0"/>
              <a:pPr/>
              <a:t>January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BCCA7B5-8BC9-491C-A887-7C3E7ED947D8}" type="datetime4">
              <a:rPr lang="en-US" smtClean="0"/>
              <a:pPr/>
              <a:t>January 6, 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DA18ED0-40F2-434C-A848-B92581875164}" type="datetime4">
              <a:rPr lang="en-US" smtClean="0"/>
              <a:pPr/>
              <a:t>January 6, 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55437F-F4F9-44A9-B4D3-9191CA04E889}" type="datetime4">
              <a:rPr lang="en-US" smtClean="0"/>
              <a:pPr/>
              <a:t>January 6, 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January 6, 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55A2E49-18A1-40BC-BA5D-5A2EC8FDDF15}" type="datetime4">
              <a:rPr lang="en-US" smtClean="0"/>
              <a:pPr/>
              <a:t>January 6, 2013</a:t>
            </a:fld>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83DA4-3B24-449B-95CA-514EB7E30A99}" type="datetime4">
              <a:rPr lang="en-US" smtClean="0"/>
              <a:pPr/>
              <a:t>January 6, 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942120D2-3948-4F8F-BE5D-E7E7D97880B2}" type="datetime4">
              <a:rPr lang="en-US" smtClean="0"/>
              <a:pPr/>
              <a:t>January 6, 2013</a:t>
            </a:fld>
            <a:endParaRPr lang="en-US" dirty="0" err="1"/>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1D72EBF8-7CF5-44B7-B2BF-E22DE4D070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p:hf sldNum="0"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 y="5275313"/>
            <a:ext cx="9155145" cy="831274"/>
          </a:xfrm>
        </p:spPr>
        <p:txBody>
          <a:bodyPr>
            <a:normAutofit/>
          </a:bodyPr>
          <a:lstStyle/>
          <a:p>
            <a:pPr algn="ctr"/>
            <a:r>
              <a:rPr lang="en-US" b="1" cap="none" dirty="0" smtClean="0">
                <a:ln w="0" cmpd="sng">
                  <a:noFill/>
                  <a:prstDash val="solid"/>
                  <a:miter lim="800000"/>
                </a:ln>
                <a:solidFill>
                  <a:schemeClr val="accent1">
                    <a:lumMod val="50000"/>
                  </a:schemeClr>
                </a:solidFill>
                <a:latin typeface="Cooper Black" pitchFamily="18" charset="0"/>
              </a:rPr>
              <a:t>Lesson </a:t>
            </a:r>
            <a:r>
              <a:rPr lang="en-US" b="1" dirty="0" smtClean="0">
                <a:ln w="0" cmpd="sng">
                  <a:noFill/>
                  <a:prstDash val="solid"/>
                  <a:miter lim="800000"/>
                </a:ln>
                <a:solidFill>
                  <a:schemeClr val="accent1">
                    <a:lumMod val="50000"/>
                  </a:schemeClr>
                </a:solidFill>
                <a:latin typeface="Cooper Black" pitchFamily="18" charset="0"/>
              </a:rPr>
              <a:t>Ten</a:t>
            </a:r>
            <a:r>
              <a:rPr lang="en-US" b="1" cap="none" dirty="0" smtClean="0">
                <a:ln w="0" cmpd="sng">
                  <a:noFill/>
                  <a:prstDash val="solid"/>
                  <a:miter lim="800000"/>
                </a:ln>
                <a:solidFill>
                  <a:schemeClr val="accent1">
                    <a:lumMod val="50000"/>
                  </a:schemeClr>
                </a:solidFill>
                <a:latin typeface="Cooper Black" pitchFamily="18" charset="0"/>
              </a:rPr>
              <a:t>:           </a:t>
            </a:r>
            <a:r>
              <a:rPr lang="en-US" sz="4000" b="1" dirty="0" smtClean="0">
                <a:solidFill>
                  <a:srgbClr val="FD5B01"/>
                </a:solidFill>
              </a:rPr>
              <a:t>Heaven</a:t>
            </a:r>
            <a:endParaRPr lang="en-US" sz="4400" b="1" spc="50" dirty="0">
              <a:ln w="13500">
                <a:solidFill>
                  <a:schemeClr val="accent1">
                    <a:shade val="2500"/>
                    <a:alpha val="6500"/>
                  </a:schemeClr>
                </a:solidFill>
                <a:prstDash val="solid"/>
              </a:ln>
              <a:solidFill>
                <a:srgbClr val="FD5B01"/>
              </a:solidFill>
              <a:effectLst>
                <a:innerShdw blurRad="50900" dist="38500" dir="13500000">
                  <a:srgbClr val="000000">
                    <a:alpha val="60000"/>
                  </a:srgbClr>
                </a:innerShdw>
              </a:effectLst>
              <a:latin typeface="Cooper Black" pitchFamily="18" charset="0"/>
              <a:cs typeface="Bangla MN"/>
            </a:endParaRPr>
          </a:p>
        </p:txBody>
      </p:sp>
      <p:sp>
        <p:nvSpPr>
          <p:cNvPr id="6" name="Vertical Text Placeholder 5"/>
          <p:cNvSpPr>
            <a:spLocks noGrp="1"/>
          </p:cNvSpPr>
          <p:nvPr/>
        </p:nvSpPr>
        <p:spPr>
          <a:xfrm rot="16200000">
            <a:off x="1944878" y="4484208"/>
            <a:ext cx="618758" cy="4624168"/>
          </a:xfrm>
          <a:prstGeom prst="rect">
            <a:avLst/>
          </a:prstGeom>
        </p:spPr>
        <p:txBody>
          <a:bodyPr vert="eaVert" lIns="91440" tIns="45720" rIns="91440" bIns="45720" rtlCol="0">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b="1" kern="1200" dirty="0" smtClean="0">
                <a:solidFill>
                  <a:schemeClr val="bg1"/>
                </a:solidFill>
              </a:rPr>
              <a:t>Global University of Theological Studies</a:t>
            </a:r>
            <a:endParaRPr lang="en-US" sz="1800" b="1" kern="1200" dirty="0">
              <a:solidFill>
                <a:schemeClr val="bg1"/>
              </a:solidFil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 y="-27171"/>
            <a:ext cx="9143998" cy="5190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09266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12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Ten:  Heaven</a:t>
            </a:r>
            <a:endParaRPr lang="en-US" sz="1200" dirty="0">
              <a:solidFill>
                <a:srgbClr val="008000"/>
              </a:solidFill>
              <a:effectLst/>
              <a:latin typeface="+mn-lt"/>
              <a:cs typeface="Bangla MN"/>
            </a:endParaRPr>
          </a:p>
        </p:txBody>
      </p:sp>
      <p:sp>
        <p:nvSpPr>
          <p:cNvPr id="3" name="TextBox 2"/>
          <p:cNvSpPr txBox="1"/>
          <p:nvPr/>
        </p:nvSpPr>
        <p:spPr>
          <a:xfrm>
            <a:off x="851647" y="1787711"/>
            <a:ext cx="7455647" cy="3268587"/>
          </a:xfrm>
          <a:prstGeom prst="rect">
            <a:avLst/>
          </a:prstGeom>
          <a:noFill/>
        </p:spPr>
        <p:txBody>
          <a:bodyPr wrap="square" rtlCol="0">
            <a:spAutoFit/>
          </a:bodyPr>
          <a:lstStyle/>
          <a:p>
            <a:pPr marL="971550" lvl="1" indent="-514350" algn="just">
              <a:buFont typeface="+mj-lt"/>
              <a:buAutoNum type="arabicPeriod" startAt="4"/>
            </a:pPr>
            <a:r>
              <a:rPr lang="en-US" sz="2800" b="1" dirty="0" smtClean="0"/>
              <a:t>Service</a:t>
            </a:r>
            <a:endParaRPr lang="en-US" sz="2800" dirty="0"/>
          </a:p>
          <a:p>
            <a:endParaRPr lang="en-US" sz="2400" dirty="0"/>
          </a:p>
          <a:p>
            <a:pPr lvl="1">
              <a:lnSpc>
                <a:spcPct val="120000"/>
              </a:lnSpc>
            </a:pPr>
            <a:r>
              <a:rPr lang="en-US" sz="2400" dirty="0" smtClean="0"/>
              <a:t>	</a:t>
            </a:r>
            <a:r>
              <a:rPr lang="en-US" sz="2400" dirty="0"/>
              <a:t>God gave Adam instructions to keep and dress the first paradise, and He will not leave him inactive in the second Paradise. </a:t>
            </a:r>
          </a:p>
          <a:p>
            <a:endParaRPr lang="en-US" sz="3200" dirty="0"/>
          </a:p>
          <a:p>
            <a:pPr algn="just"/>
            <a:endParaRPr lang="en-US" dirty="0" smtClean="0"/>
          </a:p>
          <a:p>
            <a:endParaRPr lang="en-US" dirty="0" smtClean="0"/>
          </a:p>
        </p:txBody>
      </p:sp>
      <p:sp>
        <p:nvSpPr>
          <p:cNvPr id="7" name="Rectangle 6"/>
          <p:cNvSpPr/>
          <p:nvPr/>
        </p:nvSpPr>
        <p:spPr>
          <a:xfrm>
            <a:off x="4616823" y="21372"/>
            <a:ext cx="3496235" cy="430887"/>
          </a:xfrm>
          <a:prstGeom prst="rect">
            <a:avLst/>
          </a:prstGeom>
        </p:spPr>
        <p:txBody>
          <a:bodyPr wrap="square">
            <a:spAutoFit/>
          </a:bodyPr>
          <a:lstStyle/>
          <a:p>
            <a:pPr algn="ctr"/>
            <a:r>
              <a:rPr lang="en-US" sz="2200" b="1" dirty="0" smtClean="0">
                <a:solidFill>
                  <a:schemeClr val="bg2">
                    <a:lumMod val="75000"/>
                  </a:schemeClr>
                </a:solidFill>
              </a:rPr>
              <a:t>The Blessings of Heaven</a:t>
            </a:r>
            <a:endParaRPr lang="en-US" sz="2200" b="1" dirty="0">
              <a:solidFill>
                <a:schemeClr val="bg2">
                  <a:lumMod val="75000"/>
                </a:schemeClr>
              </a:solidFill>
            </a:endParaRPr>
          </a:p>
        </p:txBody>
      </p:sp>
      <p:sp>
        <p:nvSpPr>
          <p:cNvPr id="2" name="Rectangle 1"/>
          <p:cNvSpPr/>
          <p:nvPr/>
        </p:nvSpPr>
        <p:spPr>
          <a:xfrm>
            <a:off x="791883" y="5978569"/>
            <a:ext cx="3848793" cy="369332"/>
          </a:xfrm>
          <a:prstGeom prst="rect">
            <a:avLst/>
          </a:prstGeom>
        </p:spPr>
        <p:txBody>
          <a:bodyPr wrap="none">
            <a:spAutoFit/>
          </a:bodyPr>
          <a:lstStyle/>
          <a:p>
            <a:r>
              <a:rPr lang="en-US" b="1" dirty="0">
                <a:solidFill>
                  <a:srgbClr val="FF6600"/>
                </a:solidFill>
              </a:rPr>
              <a:t>References: Revelation 7:15, 22:3 </a:t>
            </a:r>
            <a:endParaRPr lang="en-US" sz="2800" b="1" dirty="0">
              <a:solidFill>
                <a:srgbClr val="FF6600"/>
              </a:solidFill>
            </a:endParaRPr>
          </a:p>
        </p:txBody>
      </p:sp>
    </p:spTree>
    <p:extLst>
      <p:ext uri="{BB962C8B-B14F-4D97-AF65-F5344CB8AC3E}">
        <p14:creationId xmlns:p14="http://schemas.microsoft.com/office/powerpoint/2010/main" val="370350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21"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8)">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Ten:  Heaven</a:t>
            </a:r>
            <a:endParaRPr lang="en-US" sz="1200" dirty="0">
              <a:solidFill>
                <a:srgbClr val="008000"/>
              </a:solidFill>
              <a:effectLst/>
              <a:latin typeface="+mn-lt"/>
              <a:cs typeface="Bangla MN"/>
            </a:endParaRPr>
          </a:p>
        </p:txBody>
      </p:sp>
      <p:sp>
        <p:nvSpPr>
          <p:cNvPr id="3" name="TextBox 2"/>
          <p:cNvSpPr txBox="1"/>
          <p:nvPr/>
        </p:nvSpPr>
        <p:spPr>
          <a:xfrm>
            <a:off x="851647" y="1419411"/>
            <a:ext cx="7455647" cy="3711786"/>
          </a:xfrm>
          <a:prstGeom prst="rect">
            <a:avLst/>
          </a:prstGeom>
          <a:noFill/>
        </p:spPr>
        <p:txBody>
          <a:bodyPr wrap="square" rtlCol="0">
            <a:spAutoFit/>
          </a:bodyPr>
          <a:lstStyle/>
          <a:p>
            <a:pPr marL="971550" lvl="1" indent="-514350" algn="just">
              <a:buFont typeface="+mj-lt"/>
              <a:buAutoNum type="arabicPeriod" startAt="5"/>
            </a:pPr>
            <a:r>
              <a:rPr lang="en-US" sz="2800" b="1" dirty="0" smtClean="0"/>
              <a:t>Joy</a:t>
            </a:r>
            <a:endParaRPr lang="en-US" sz="2800" dirty="0"/>
          </a:p>
          <a:p>
            <a:endParaRPr lang="en-US" sz="2400" dirty="0"/>
          </a:p>
          <a:p>
            <a:pPr lvl="1" algn="just">
              <a:lnSpc>
                <a:spcPct val="120000"/>
              </a:lnSpc>
            </a:pPr>
            <a:r>
              <a:rPr lang="en-US" sz="2400" dirty="0" smtClean="0"/>
              <a:t>	</a:t>
            </a:r>
            <a:r>
              <a:rPr lang="en-US" sz="2400" dirty="0"/>
              <a:t>The greatest earthly happiness increased a </a:t>
            </a:r>
            <a:r>
              <a:rPr lang="en-US" sz="2400" dirty="0" smtClean="0"/>
              <a:t>million fold, </a:t>
            </a:r>
            <a:r>
              <a:rPr lang="en-US" sz="2400" dirty="0"/>
              <a:t>but feebly expresses the enjoyment awaiting God’s children. </a:t>
            </a:r>
          </a:p>
          <a:p>
            <a:pPr>
              <a:lnSpc>
                <a:spcPct val="120000"/>
              </a:lnSpc>
            </a:pPr>
            <a:endParaRPr lang="en-US" sz="2400" dirty="0"/>
          </a:p>
          <a:p>
            <a:endParaRPr lang="en-US" sz="3200" dirty="0"/>
          </a:p>
          <a:p>
            <a:pPr algn="just"/>
            <a:endParaRPr lang="en-US" dirty="0" smtClean="0"/>
          </a:p>
          <a:p>
            <a:endParaRPr lang="en-US" dirty="0" smtClean="0"/>
          </a:p>
        </p:txBody>
      </p:sp>
      <p:sp>
        <p:nvSpPr>
          <p:cNvPr id="7" name="Rectangle 6"/>
          <p:cNvSpPr/>
          <p:nvPr/>
        </p:nvSpPr>
        <p:spPr>
          <a:xfrm>
            <a:off x="4616823" y="21372"/>
            <a:ext cx="3496235" cy="430887"/>
          </a:xfrm>
          <a:prstGeom prst="rect">
            <a:avLst/>
          </a:prstGeom>
        </p:spPr>
        <p:txBody>
          <a:bodyPr wrap="square">
            <a:spAutoFit/>
          </a:bodyPr>
          <a:lstStyle/>
          <a:p>
            <a:pPr algn="ctr"/>
            <a:r>
              <a:rPr lang="en-US" sz="2200" b="1" dirty="0" smtClean="0">
                <a:solidFill>
                  <a:schemeClr val="bg2">
                    <a:lumMod val="75000"/>
                  </a:schemeClr>
                </a:solidFill>
              </a:rPr>
              <a:t>The Blessings of Heaven</a:t>
            </a:r>
            <a:endParaRPr lang="en-US" sz="2200" b="1" dirty="0">
              <a:solidFill>
                <a:schemeClr val="bg2">
                  <a:lumMod val="75000"/>
                </a:schemeClr>
              </a:solidFill>
            </a:endParaRPr>
          </a:p>
        </p:txBody>
      </p:sp>
    </p:spTree>
    <p:extLst>
      <p:ext uri="{BB962C8B-B14F-4D97-AF65-F5344CB8AC3E}">
        <p14:creationId xmlns:p14="http://schemas.microsoft.com/office/powerpoint/2010/main" val="2501010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21"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8)">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Ten:  Heaven</a:t>
            </a:r>
            <a:endParaRPr lang="en-US" sz="1200" dirty="0">
              <a:solidFill>
                <a:srgbClr val="008000"/>
              </a:solidFill>
              <a:effectLst/>
              <a:latin typeface="+mn-lt"/>
              <a:cs typeface="Bangla MN"/>
            </a:endParaRPr>
          </a:p>
        </p:txBody>
      </p:sp>
      <p:sp>
        <p:nvSpPr>
          <p:cNvPr id="3" name="TextBox 2"/>
          <p:cNvSpPr txBox="1"/>
          <p:nvPr/>
        </p:nvSpPr>
        <p:spPr>
          <a:xfrm>
            <a:off x="851647" y="1419411"/>
            <a:ext cx="7455647" cy="3490186"/>
          </a:xfrm>
          <a:prstGeom prst="rect">
            <a:avLst/>
          </a:prstGeom>
          <a:noFill/>
        </p:spPr>
        <p:txBody>
          <a:bodyPr wrap="square" rtlCol="0">
            <a:spAutoFit/>
          </a:bodyPr>
          <a:lstStyle/>
          <a:p>
            <a:pPr marL="971550" lvl="1" indent="-514350" algn="just">
              <a:buFont typeface="+mj-lt"/>
              <a:buAutoNum type="arabicPeriod" startAt="6"/>
            </a:pPr>
            <a:r>
              <a:rPr lang="en-US" sz="2800" b="1" dirty="0" smtClean="0"/>
              <a:t>Permanence</a:t>
            </a:r>
            <a:endParaRPr lang="en-US" sz="2800" dirty="0"/>
          </a:p>
          <a:p>
            <a:endParaRPr lang="en-US" sz="2400" dirty="0"/>
          </a:p>
          <a:p>
            <a:pPr lvl="1" algn="just"/>
            <a:r>
              <a:rPr lang="en-US" sz="2400" dirty="0" smtClean="0"/>
              <a:t>	</a:t>
            </a:r>
            <a:r>
              <a:rPr lang="en-US" sz="2400" dirty="0"/>
              <a:t>Heaven’s happiness will be forever. Permanence is necessary to complete happiness. </a:t>
            </a:r>
          </a:p>
          <a:p>
            <a:pPr>
              <a:lnSpc>
                <a:spcPct val="120000"/>
              </a:lnSpc>
            </a:pPr>
            <a:endParaRPr lang="en-US" sz="2400" dirty="0"/>
          </a:p>
          <a:p>
            <a:endParaRPr lang="en-US" sz="3200" dirty="0"/>
          </a:p>
          <a:p>
            <a:pPr algn="just"/>
            <a:endParaRPr lang="en-US" dirty="0" smtClean="0"/>
          </a:p>
          <a:p>
            <a:endParaRPr lang="en-US" dirty="0" smtClean="0"/>
          </a:p>
        </p:txBody>
      </p:sp>
      <p:sp>
        <p:nvSpPr>
          <p:cNvPr id="7" name="Rectangle 6"/>
          <p:cNvSpPr/>
          <p:nvPr/>
        </p:nvSpPr>
        <p:spPr>
          <a:xfrm>
            <a:off x="4616823" y="21372"/>
            <a:ext cx="3496235" cy="430887"/>
          </a:xfrm>
          <a:prstGeom prst="rect">
            <a:avLst/>
          </a:prstGeom>
        </p:spPr>
        <p:txBody>
          <a:bodyPr wrap="square">
            <a:spAutoFit/>
          </a:bodyPr>
          <a:lstStyle/>
          <a:p>
            <a:pPr algn="ctr"/>
            <a:r>
              <a:rPr lang="en-US" sz="2200" b="1" dirty="0" smtClean="0">
                <a:solidFill>
                  <a:schemeClr val="bg2">
                    <a:lumMod val="75000"/>
                  </a:schemeClr>
                </a:solidFill>
              </a:rPr>
              <a:t>The Blessings of Heaven</a:t>
            </a:r>
            <a:endParaRPr lang="en-US" sz="2200" b="1" dirty="0">
              <a:solidFill>
                <a:schemeClr val="bg2">
                  <a:lumMod val="75000"/>
                </a:schemeClr>
              </a:solidFill>
            </a:endParaRPr>
          </a:p>
        </p:txBody>
      </p:sp>
    </p:spTree>
    <p:extLst>
      <p:ext uri="{BB962C8B-B14F-4D97-AF65-F5344CB8AC3E}">
        <p14:creationId xmlns:p14="http://schemas.microsoft.com/office/powerpoint/2010/main" val="1698805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21"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8)">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Ten:  Heaven</a:t>
            </a:r>
            <a:endParaRPr lang="en-US" sz="1200" dirty="0">
              <a:solidFill>
                <a:srgbClr val="008000"/>
              </a:solidFill>
              <a:effectLst/>
              <a:latin typeface="+mn-lt"/>
              <a:cs typeface="Bangla MN"/>
            </a:endParaRPr>
          </a:p>
        </p:txBody>
      </p:sp>
      <p:sp>
        <p:nvSpPr>
          <p:cNvPr id="3" name="TextBox 2"/>
          <p:cNvSpPr txBox="1"/>
          <p:nvPr/>
        </p:nvSpPr>
        <p:spPr>
          <a:xfrm>
            <a:off x="851647" y="1419411"/>
            <a:ext cx="7455647" cy="4154984"/>
          </a:xfrm>
          <a:prstGeom prst="rect">
            <a:avLst/>
          </a:prstGeom>
          <a:noFill/>
        </p:spPr>
        <p:txBody>
          <a:bodyPr wrap="square" rtlCol="0">
            <a:spAutoFit/>
          </a:bodyPr>
          <a:lstStyle/>
          <a:p>
            <a:pPr marL="971550" lvl="1" indent="-514350" algn="just">
              <a:buFont typeface="+mj-lt"/>
              <a:buAutoNum type="arabicPeriod" startAt="7"/>
            </a:pPr>
            <a:r>
              <a:rPr lang="en-US" sz="2800" b="1" dirty="0" smtClean="0"/>
              <a:t>Social Joys</a:t>
            </a:r>
            <a:endParaRPr lang="en-US" sz="2800" dirty="0"/>
          </a:p>
          <a:p>
            <a:endParaRPr lang="en-US" sz="2400" dirty="0"/>
          </a:p>
          <a:p>
            <a:pPr lvl="1">
              <a:lnSpc>
                <a:spcPct val="120000"/>
              </a:lnSpc>
            </a:pPr>
            <a:r>
              <a:rPr lang="en-US" sz="2400" dirty="0" smtClean="0"/>
              <a:t>	</a:t>
            </a:r>
            <a:r>
              <a:rPr lang="en-US" sz="2400" dirty="0"/>
              <a:t>Man by nature is a social being. A solitary man is abnormal and exceptional. In Heaven there will be no misunderstandings, no strife, and everyone will be good and beautiful. </a:t>
            </a:r>
          </a:p>
          <a:p>
            <a:pPr lvl="1">
              <a:lnSpc>
                <a:spcPct val="120000"/>
              </a:lnSpc>
            </a:pPr>
            <a:endParaRPr lang="en-US" sz="2400" dirty="0"/>
          </a:p>
          <a:p>
            <a:endParaRPr lang="en-US" sz="3200" dirty="0"/>
          </a:p>
          <a:p>
            <a:pPr algn="just"/>
            <a:endParaRPr lang="en-US" dirty="0" smtClean="0"/>
          </a:p>
          <a:p>
            <a:endParaRPr lang="en-US" dirty="0" smtClean="0"/>
          </a:p>
        </p:txBody>
      </p:sp>
      <p:sp>
        <p:nvSpPr>
          <p:cNvPr id="7" name="Rectangle 6"/>
          <p:cNvSpPr/>
          <p:nvPr/>
        </p:nvSpPr>
        <p:spPr>
          <a:xfrm>
            <a:off x="4616823" y="21372"/>
            <a:ext cx="3496235" cy="430887"/>
          </a:xfrm>
          <a:prstGeom prst="rect">
            <a:avLst/>
          </a:prstGeom>
        </p:spPr>
        <p:txBody>
          <a:bodyPr wrap="square">
            <a:spAutoFit/>
          </a:bodyPr>
          <a:lstStyle/>
          <a:p>
            <a:pPr algn="ctr"/>
            <a:r>
              <a:rPr lang="en-US" sz="2200" b="1" dirty="0" smtClean="0">
                <a:solidFill>
                  <a:schemeClr val="bg2">
                    <a:lumMod val="75000"/>
                  </a:schemeClr>
                </a:solidFill>
              </a:rPr>
              <a:t>The Blessings of Heaven</a:t>
            </a:r>
            <a:endParaRPr lang="en-US" sz="2200" b="1" dirty="0">
              <a:solidFill>
                <a:schemeClr val="bg2">
                  <a:lumMod val="75000"/>
                </a:schemeClr>
              </a:solidFill>
            </a:endParaRPr>
          </a:p>
        </p:txBody>
      </p:sp>
      <p:sp>
        <p:nvSpPr>
          <p:cNvPr id="2" name="Rectangle 1"/>
          <p:cNvSpPr/>
          <p:nvPr/>
        </p:nvSpPr>
        <p:spPr>
          <a:xfrm>
            <a:off x="403412" y="5978569"/>
            <a:ext cx="6190704" cy="369332"/>
          </a:xfrm>
          <a:prstGeom prst="rect">
            <a:avLst/>
          </a:prstGeom>
        </p:spPr>
        <p:txBody>
          <a:bodyPr wrap="none">
            <a:spAutoFit/>
          </a:bodyPr>
          <a:lstStyle/>
          <a:p>
            <a:r>
              <a:rPr lang="en-US" b="1" dirty="0">
                <a:solidFill>
                  <a:srgbClr val="FF6600"/>
                </a:solidFill>
              </a:rPr>
              <a:t>References: I Thessalonians 4:13-18; Hebrews 12:22-23 </a:t>
            </a:r>
            <a:endParaRPr lang="en-US" sz="2800" b="1" dirty="0">
              <a:solidFill>
                <a:srgbClr val="FF6600"/>
              </a:solidFill>
            </a:endParaRPr>
          </a:p>
        </p:txBody>
      </p:sp>
    </p:spTree>
    <p:extLst>
      <p:ext uri="{BB962C8B-B14F-4D97-AF65-F5344CB8AC3E}">
        <p14:creationId xmlns:p14="http://schemas.microsoft.com/office/powerpoint/2010/main" val="31497462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21"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8)">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Ten:  Heaven</a:t>
            </a:r>
            <a:endParaRPr lang="en-US" sz="1200" dirty="0">
              <a:solidFill>
                <a:srgbClr val="008000"/>
              </a:solidFill>
              <a:effectLst/>
              <a:latin typeface="+mn-lt"/>
              <a:cs typeface="Bangla MN"/>
            </a:endParaRPr>
          </a:p>
        </p:txBody>
      </p:sp>
      <p:sp>
        <p:nvSpPr>
          <p:cNvPr id="3" name="TextBox 2"/>
          <p:cNvSpPr txBox="1"/>
          <p:nvPr/>
        </p:nvSpPr>
        <p:spPr>
          <a:xfrm>
            <a:off x="851647" y="1419411"/>
            <a:ext cx="7261411" cy="4598182"/>
          </a:xfrm>
          <a:prstGeom prst="rect">
            <a:avLst/>
          </a:prstGeom>
          <a:noFill/>
        </p:spPr>
        <p:txBody>
          <a:bodyPr wrap="square" rtlCol="0">
            <a:spAutoFit/>
          </a:bodyPr>
          <a:lstStyle/>
          <a:p>
            <a:pPr marL="971550" lvl="1" indent="-514350" algn="just">
              <a:buFont typeface="+mj-lt"/>
              <a:buAutoNum type="arabicPeriod" startAt="7"/>
            </a:pPr>
            <a:r>
              <a:rPr lang="en-US" sz="2800" b="1" dirty="0" smtClean="0"/>
              <a:t>Fellowship with Jesus</a:t>
            </a:r>
            <a:endParaRPr lang="en-US" sz="2800" dirty="0"/>
          </a:p>
          <a:p>
            <a:endParaRPr lang="en-US" sz="2400" dirty="0"/>
          </a:p>
          <a:p>
            <a:pPr lvl="1" algn="just">
              <a:lnSpc>
                <a:spcPct val="120000"/>
              </a:lnSpc>
            </a:pPr>
            <a:r>
              <a:rPr lang="en-US" sz="2400" dirty="0" smtClean="0"/>
              <a:t>	</a:t>
            </a:r>
            <a:r>
              <a:rPr lang="en-US" sz="2400" dirty="0"/>
              <a:t>We shall see Jesus face to face. He who shepherded His people through this vale of tears will in Heaven lead them from joy to joy, from glory to glory, from </a:t>
            </a:r>
            <a:r>
              <a:rPr lang="en-US" sz="2400" dirty="0" smtClean="0"/>
              <a:t>revelation </a:t>
            </a:r>
            <a:r>
              <a:rPr lang="en-US" sz="2400" dirty="0"/>
              <a:t>to revelation. </a:t>
            </a:r>
          </a:p>
          <a:p>
            <a:pPr lvl="2">
              <a:lnSpc>
                <a:spcPct val="120000"/>
              </a:lnSpc>
            </a:pPr>
            <a:endParaRPr lang="en-US" sz="2400" dirty="0"/>
          </a:p>
          <a:p>
            <a:endParaRPr lang="en-US" sz="3200" dirty="0"/>
          </a:p>
          <a:p>
            <a:pPr algn="just"/>
            <a:endParaRPr lang="en-US" dirty="0" smtClean="0"/>
          </a:p>
          <a:p>
            <a:endParaRPr lang="en-US" dirty="0" smtClean="0"/>
          </a:p>
        </p:txBody>
      </p:sp>
      <p:sp>
        <p:nvSpPr>
          <p:cNvPr id="7" name="Rectangle 6"/>
          <p:cNvSpPr/>
          <p:nvPr/>
        </p:nvSpPr>
        <p:spPr>
          <a:xfrm>
            <a:off x="4616823" y="21372"/>
            <a:ext cx="3496235" cy="430887"/>
          </a:xfrm>
          <a:prstGeom prst="rect">
            <a:avLst/>
          </a:prstGeom>
        </p:spPr>
        <p:txBody>
          <a:bodyPr wrap="square">
            <a:spAutoFit/>
          </a:bodyPr>
          <a:lstStyle/>
          <a:p>
            <a:pPr algn="ctr"/>
            <a:r>
              <a:rPr lang="en-US" sz="2200" b="1" dirty="0" smtClean="0">
                <a:solidFill>
                  <a:schemeClr val="bg2">
                    <a:lumMod val="75000"/>
                  </a:schemeClr>
                </a:solidFill>
              </a:rPr>
              <a:t>The Blessings of Heaven</a:t>
            </a:r>
            <a:endParaRPr lang="en-US" sz="2200" b="1" dirty="0">
              <a:solidFill>
                <a:schemeClr val="bg2">
                  <a:lumMod val="75000"/>
                </a:schemeClr>
              </a:solidFill>
            </a:endParaRPr>
          </a:p>
        </p:txBody>
      </p:sp>
    </p:spTree>
    <p:extLst>
      <p:ext uri="{BB962C8B-B14F-4D97-AF65-F5344CB8AC3E}">
        <p14:creationId xmlns:p14="http://schemas.microsoft.com/office/powerpoint/2010/main" val="5332971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21"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8)">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7"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Ten: Heaven</a:t>
            </a:r>
            <a:endParaRPr lang="en-US" sz="1200" dirty="0">
              <a:solidFill>
                <a:srgbClr val="008000"/>
              </a:solidFill>
              <a:effectLst/>
              <a:latin typeface="+mn-lt"/>
              <a:cs typeface="Bangla MN"/>
            </a:endParaRPr>
          </a:p>
        </p:txBody>
      </p:sp>
      <p:pic>
        <p:nvPicPr>
          <p:cNvPr id="2" name="Picture 1"/>
          <p:cNvPicPr>
            <a:picLocks noChangeAspect="1"/>
          </p:cNvPicPr>
          <p:nvPr/>
        </p:nvPicPr>
        <p:blipFill>
          <a:blip r:embed="rId2"/>
          <a:stretch>
            <a:fillRect/>
          </a:stretch>
        </p:blipFill>
        <p:spPr>
          <a:xfrm>
            <a:off x="3545542" y="1363029"/>
            <a:ext cx="5118100" cy="5080000"/>
          </a:xfrm>
          <a:prstGeom prst="rect">
            <a:avLst/>
          </a:prstGeom>
        </p:spPr>
      </p:pic>
      <p:sp>
        <p:nvSpPr>
          <p:cNvPr id="4" name="TextBox 3"/>
          <p:cNvSpPr txBox="1"/>
          <p:nvPr/>
        </p:nvSpPr>
        <p:spPr>
          <a:xfrm rot="20688344">
            <a:off x="484907" y="2296152"/>
            <a:ext cx="8201892" cy="923330"/>
          </a:xfrm>
          <a:prstGeom prst="rect">
            <a:avLst/>
          </a:prstGeom>
          <a:noFill/>
        </p:spPr>
        <p:txBody>
          <a:bodyPr wrap="square" rtlCol="0">
            <a:spAutoFit/>
          </a:bodyPr>
          <a:lstStyle/>
          <a:p>
            <a:pPr algn="ctr"/>
            <a:r>
              <a:rPr lang="en-US" sz="5400" b="1" dirty="0" smtClean="0">
                <a:ln w="28575">
                  <a:solidFill>
                    <a:srgbClr val="FD5B01"/>
                  </a:solidFill>
                </a:ln>
                <a:solidFill>
                  <a:schemeClr val="bg2">
                    <a:lumMod val="50000"/>
                  </a:schemeClr>
                </a:solidFill>
              </a:rPr>
              <a:t>END OF LESSON</a:t>
            </a:r>
            <a:endParaRPr lang="en-US" sz="5400" b="1" dirty="0">
              <a:ln w="28575">
                <a:solidFill>
                  <a:srgbClr val="FD5B01"/>
                </a:solidFill>
              </a:ln>
              <a:solidFill>
                <a:schemeClr val="bg2">
                  <a:lumMod val="50000"/>
                </a:schemeClr>
              </a:solidFill>
            </a:endParaRPr>
          </a:p>
        </p:txBody>
      </p:sp>
    </p:spTree>
    <p:extLst>
      <p:ext uri="{BB962C8B-B14F-4D97-AF65-F5344CB8AC3E}">
        <p14:creationId xmlns:p14="http://schemas.microsoft.com/office/powerpoint/2010/main" val="8963432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alphaModFix amt="54000"/>
          </a:blip>
          <a:stretch>
            <a:fillRect/>
          </a:stretch>
        </p:blipFill>
        <p:spPr>
          <a:xfrm>
            <a:off x="448236" y="627529"/>
            <a:ext cx="8195146" cy="5513295"/>
          </a:xfrm>
          <a:prstGeom prst="rect">
            <a:avLst/>
          </a:prstGeom>
        </p:spPr>
      </p:pic>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Ten:  Heaven</a:t>
            </a:r>
            <a:endParaRPr lang="en-US" sz="1200" dirty="0">
              <a:solidFill>
                <a:srgbClr val="008000"/>
              </a:solidFill>
              <a:effectLst/>
              <a:latin typeface="+mn-lt"/>
              <a:cs typeface="Bangla MN"/>
            </a:endParaRPr>
          </a:p>
        </p:txBody>
      </p:sp>
      <p:sp>
        <p:nvSpPr>
          <p:cNvPr id="2" name="Rectangle 1"/>
          <p:cNvSpPr/>
          <p:nvPr/>
        </p:nvSpPr>
        <p:spPr>
          <a:xfrm>
            <a:off x="4683759" y="21372"/>
            <a:ext cx="3354594" cy="584776"/>
          </a:xfrm>
          <a:prstGeom prst="rect">
            <a:avLst/>
          </a:prstGeom>
        </p:spPr>
        <p:txBody>
          <a:bodyPr wrap="square">
            <a:spAutoFit/>
          </a:bodyPr>
          <a:lstStyle/>
          <a:p>
            <a:pPr algn="ctr"/>
            <a:r>
              <a:rPr lang="en-US" sz="3200" b="1" dirty="0">
                <a:solidFill>
                  <a:schemeClr val="bg2">
                    <a:lumMod val="75000"/>
                  </a:schemeClr>
                </a:solidFill>
              </a:rPr>
              <a:t>HEAVEN </a:t>
            </a:r>
          </a:p>
        </p:txBody>
      </p:sp>
      <p:sp>
        <p:nvSpPr>
          <p:cNvPr id="3" name="TextBox 2"/>
          <p:cNvSpPr txBox="1"/>
          <p:nvPr/>
        </p:nvSpPr>
        <p:spPr>
          <a:xfrm>
            <a:off x="747060" y="1060827"/>
            <a:ext cx="7664822" cy="5078314"/>
          </a:xfrm>
          <a:prstGeom prst="rect">
            <a:avLst/>
          </a:prstGeom>
          <a:noFill/>
        </p:spPr>
        <p:txBody>
          <a:bodyPr wrap="square" rtlCol="0">
            <a:spAutoFit/>
          </a:bodyPr>
          <a:lstStyle/>
          <a:p>
            <a:pPr marL="514350" indent="-514350">
              <a:buFont typeface="+mj-lt"/>
              <a:buAutoNum type="alphaUcPeriod"/>
            </a:pPr>
            <a:r>
              <a:rPr lang="en-US" sz="2800" b="1" dirty="0" smtClean="0"/>
              <a:t>   THE NATURE OF HEAVEN</a:t>
            </a:r>
          </a:p>
          <a:p>
            <a:r>
              <a:rPr lang="en-US" dirty="0" smtClean="0"/>
              <a:t>     </a:t>
            </a:r>
          </a:p>
          <a:p>
            <a:endParaRPr lang="en-US" dirty="0"/>
          </a:p>
          <a:p>
            <a:pPr lvl="1" algn="just"/>
            <a:r>
              <a:rPr lang="en-US" sz="2800" dirty="0" smtClean="0"/>
              <a:t>	The </a:t>
            </a:r>
            <a:r>
              <a:rPr lang="en-US" sz="2800" dirty="0"/>
              <a:t>righteous are destined to eternal life in the presence of Jesus. He created man to know, love, and serve Him in this present world, and to enjoy Him forever in the world to come. The name </a:t>
            </a:r>
            <a:r>
              <a:rPr lang="en-US" sz="2800" i="1" dirty="0"/>
              <a:t>Heaven </a:t>
            </a:r>
            <a:r>
              <a:rPr lang="en-US" sz="2800" dirty="0"/>
              <a:t>means all that Jesus has prepared and </a:t>
            </a:r>
            <a:r>
              <a:rPr lang="en-US" sz="2800" dirty="0" smtClean="0"/>
              <a:t>provid</a:t>
            </a:r>
            <a:r>
              <a:rPr lang="en-US" sz="2800" dirty="0"/>
              <a:t>e</a:t>
            </a:r>
            <a:r>
              <a:rPr lang="en-US" sz="2800" dirty="0" smtClean="0"/>
              <a:t>d </a:t>
            </a:r>
            <a:r>
              <a:rPr lang="en-US" sz="2800" dirty="0"/>
              <a:t>for the redeemed throughout eternity. </a:t>
            </a:r>
          </a:p>
          <a:p>
            <a:pPr lvl="1"/>
            <a:endParaRPr lang="en-US" dirty="0" smtClean="0"/>
          </a:p>
          <a:p>
            <a:endParaRPr lang="en-US" dirty="0" smtClean="0"/>
          </a:p>
        </p:txBody>
      </p:sp>
    </p:spTree>
    <p:extLst>
      <p:ext uri="{BB962C8B-B14F-4D97-AF65-F5344CB8AC3E}">
        <p14:creationId xmlns:p14="http://schemas.microsoft.com/office/powerpoint/2010/main" val="25920959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100" fill="hold"/>
                                        <p:tgtEl>
                                          <p:spTgt spid="2"/>
                                        </p:tgtEl>
                                        <p:attrNameLst>
                                          <p:attrName>ppt_w</p:attrName>
                                        </p:attrNameLst>
                                      </p:cBhvr>
                                      <p:tavLst>
                                        <p:tav tm="0">
                                          <p:val>
                                            <p:fltVal val="0"/>
                                          </p:val>
                                        </p:tav>
                                        <p:tav tm="100000">
                                          <p:val>
                                            <p:strVal val="#ppt_w"/>
                                          </p:val>
                                        </p:tav>
                                      </p:tavLst>
                                    </p:anim>
                                    <p:anim calcmode="lin" valueType="num">
                                      <p:cBhvr>
                                        <p:cTn id="8" dur="1100" fill="hold"/>
                                        <p:tgtEl>
                                          <p:spTgt spid="2"/>
                                        </p:tgtEl>
                                        <p:attrNameLst>
                                          <p:attrName>ppt_h</p:attrName>
                                        </p:attrNameLst>
                                      </p:cBhvr>
                                      <p:tavLst>
                                        <p:tav tm="0">
                                          <p:val>
                                            <p:fltVal val="0"/>
                                          </p:val>
                                        </p:tav>
                                        <p:tav tm="100000">
                                          <p:val>
                                            <p:strVal val="#ppt_h"/>
                                          </p:val>
                                        </p:tav>
                                      </p:tavLst>
                                    </p:anim>
                                    <p:animEffect transition="in" filter="fade">
                                      <p:cBhvr>
                                        <p:cTn id="9" dur="1100"/>
                                        <p:tgtEl>
                                          <p:spTgt spid="2"/>
                                        </p:tgtEl>
                                      </p:cBhvr>
                                    </p:animEffect>
                                  </p:childTnLst>
                                </p:cTn>
                              </p:par>
                            </p:childTnLst>
                          </p:cTn>
                        </p:par>
                        <p:par>
                          <p:cTn id="10" fill="hold">
                            <p:stCondLst>
                              <p:cond delay="1100"/>
                            </p:stCondLst>
                            <p:childTnLst>
                              <p:par>
                                <p:cTn id="11" presetID="25" presetClass="entr" presetSubtype="0" fill="hold" grpId="0" nodeType="afterEffect">
                                  <p:stCondLst>
                                    <p:cond delay="70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7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4" dur="7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5" dur="700" accel="50000" fill="hold">
                                          <p:stCondLst>
                                            <p:cond delay="7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6" dur="14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7" dur="7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8" dur="7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9" dur="700" accel="50000" fill="hold">
                                          <p:stCondLst>
                                            <p:cond delay="7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0" dur="1400" decel="50000">
                                          <p:stCondLst>
                                            <p:cond delay="0"/>
                                          </p:stCondLst>
                                        </p:cTn>
                                        <p:tgtEl>
                                          <p:spTgt spid="3">
                                            <p:txEl>
                                              <p:pRg st="0" end="0"/>
                                            </p:txEl>
                                          </p:spTgt>
                                        </p:tgtEl>
                                      </p:cBhvr>
                                    </p:animEffect>
                                  </p:childTnLst>
                                </p:cTn>
                              </p:par>
                            </p:childTnLst>
                          </p:cTn>
                        </p:par>
                        <p:par>
                          <p:cTn id="21" fill="hold">
                            <p:stCondLst>
                              <p:cond delay="3200"/>
                            </p:stCondLst>
                            <p:childTnLst>
                              <p:par>
                                <p:cTn id="22" presetID="25" presetClass="entr" presetSubtype="0" fill="hold" grpId="0" nodeType="after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7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25" dur="7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26" dur="700" accel="50000" fill="hold">
                                          <p:stCondLst>
                                            <p:cond delay="7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27" dur="14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28" dur="7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29" dur="7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30" dur="700" accel="50000" fill="hold">
                                          <p:stCondLst>
                                            <p:cond delay="7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31" dur="1400" decel="50000">
                                          <p:stCondLst>
                                            <p:cond delay="0"/>
                                          </p:stCondLst>
                                        </p:cTn>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3" name="TextBox 2"/>
          <p:cNvSpPr txBox="1"/>
          <p:nvPr/>
        </p:nvSpPr>
        <p:spPr>
          <a:xfrm>
            <a:off x="493059" y="1633507"/>
            <a:ext cx="7664822" cy="1231106"/>
          </a:xfrm>
          <a:prstGeom prst="rect">
            <a:avLst/>
          </a:prstGeom>
          <a:noFill/>
        </p:spPr>
        <p:txBody>
          <a:bodyPr wrap="square" rtlCol="0">
            <a:spAutoFit/>
          </a:bodyPr>
          <a:lstStyle/>
          <a:p>
            <a:pPr marL="514350" indent="-514350">
              <a:buAutoNum type="arabicPeriod"/>
            </a:pPr>
            <a:r>
              <a:rPr lang="en-US" sz="2800" b="1" dirty="0" smtClean="0"/>
              <a:t>Names Describing Heaven</a:t>
            </a:r>
            <a:endParaRPr lang="en-US" sz="2800" dirty="0"/>
          </a:p>
          <a:p>
            <a:endParaRPr lang="en-US" sz="2800" dirty="0"/>
          </a:p>
          <a:p>
            <a:r>
              <a:rPr lang="en-US" dirty="0" smtClean="0"/>
              <a:t>     </a:t>
            </a:r>
          </a:p>
        </p:txBody>
      </p:sp>
      <p:sp>
        <p:nvSpPr>
          <p:cNvPr id="5" name="Rectangle 4"/>
          <p:cNvSpPr/>
          <p:nvPr/>
        </p:nvSpPr>
        <p:spPr>
          <a:xfrm>
            <a:off x="493059" y="717935"/>
            <a:ext cx="8128000" cy="707886"/>
          </a:xfrm>
          <a:prstGeom prst="rect">
            <a:avLst/>
          </a:prstGeom>
        </p:spPr>
        <p:txBody>
          <a:bodyPr wrap="square">
            <a:spAutoFit/>
          </a:bodyPr>
          <a:lstStyle/>
          <a:p>
            <a:pPr algn="ctr"/>
            <a:r>
              <a:rPr lang="en-US" sz="2000" b="1" dirty="0">
                <a:solidFill>
                  <a:srgbClr val="FF6600"/>
                </a:solidFill>
              </a:rPr>
              <a:t>An understanding of the nature of Heaven may be obtained by studying the names describing Heaven.</a:t>
            </a:r>
          </a:p>
        </p:txBody>
      </p:sp>
      <p:sp>
        <p:nvSpPr>
          <p:cNvPr id="7" name="Rectangle 6"/>
          <p:cNvSpPr/>
          <p:nvPr/>
        </p:nvSpPr>
        <p:spPr>
          <a:xfrm>
            <a:off x="1150472" y="2149938"/>
            <a:ext cx="7261410" cy="4154983"/>
          </a:xfrm>
          <a:prstGeom prst="rect">
            <a:avLst/>
          </a:prstGeom>
        </p:spPr>
        <p:txBody>
          <a:bodyPr wrap="square">
            <a:spAutoFit/>
          </a:bodyPr>
          <a:lstStyle/>
          <a:p>
            <a:pPr marL="457200" indent="-457200">
              <a:buAutoNum type="alphaLcPeriod"/>
            </a:pPr>
            <a:r>
              <a:rPr lang="en-US" sz="2400" b="1" dirty="0" smtClean="0"/>
              <a:t>Paradise</a:t>
            </a:r>
            <a:r>
              <a:rPr lang="en-US" sz="2400" dirty="0"/>
              <a:t>—The meaning of this word is “garden,” reminding us of our first parents as they walked with God. Actually, this is the place where the spirits and souls of the just await the </a:t>
            </a:r>
            <a:r>
              <a:rPr lang="en-US" sz="2400" dirty="0" smtClean="0"/>
              <a:t>resurrection</a:t>
            </a:r>
            <a:r>
              <a:rPr lang="en-US" sz="2400" dirty="0"/>
              <a:t>. (See II Corinthians 12:4; Revelation 2:7.</a:t>
            </a:r>
            <a:r>
              <a:rPr lang="en-US" sz="2400" dirty="0" smtClean="0"/>
              <a:t>)</a:t>
            </a:r>
          </a:p>
          <a:p>
            <a:endParaRPr lang="en-US" sz="2400" dirty="0"/>
          </a:p>
          <a:p>
            <a:pPr marL="457200" indent="-457200">
              <a:buFont typeface="+mj-lt"/>
              <a:buAutoNum type="alphaLcPeriod"/>
            </a:pPr>
            <a:r>
              <a:rPr lang="en-US" sz="2400" b="1" dirty="0" smtClean="0"/>
              <a:t>Father’s </a:t>
            </a:r>
            <a:r>
              <a:rPr lang="en-US" sz="2400" b="1" dirty="0"/>
              <a:t>House</a:t>
            </a:r>
            <a:r>
              <a:rPr lang="en-US" sz="2400" dirty="0"/>
              <a:t>—This name, with its many mansions, conveys the thought of home, rest, and fellowship. (See John 14:2.</a:t>
            </a:r>
            <a:r>
              <a:rPr lang="en-US" sz="2400" dirty="0" smtClean="0"/>
              <a:t>)</a:t>
            </a:r>
          </a:p>
          <a:p>
            <a:endParaRPr lang="en-US" sz="2400" dirty="0"/>
          </a:p>
        </p:txBody>
      </p:sp>
      <p:sp>
        <p:nvSpPr>
          <p:cNvPr id="8"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Ten:  Heaven</a:t>
            </a:r>
            <a:endParaRPr lang="en-US" sz="1200" dirty="0">
              <a:solidFill>
                <a:srgbClr val="008000"/>
              </a:solidFill>
              <a:effectLst/>
              <a:latin typeface="+mn-lt"/>
              <a:cs typeface="Bangla MN"/>
            </a:endParaRPr>
          </a:p>
        </p:txBody>
      </p:sp>
      <p:sp>
        <p:nvSpPr>
          <p:cNvPr id="9" name="Rectangle 8"/>
          <p:cNvSpPr/>
          <p:nvPr/>
        </p:nvSpPr>
        <p:spPr>
          <a:xfrm>
            <a:off x="4683758" y="21372"/>
            <a:ext cx="3456941" cy="461665"/>
          </a:xfrm>
          <a:prstGeom prst="rect">
            <a:avLst/>
          </a:prstGeom>
        </p:spPr>
        <p:txBody>
          <a:bodyPr wrap="square">
            <a:spAutoFit/>
          </a:bodyPr>
          <a:lstStyle/>
          <a:p>
            <a:pPr algn="ctr"/>
            <a:r>
              <a:rPr lang="en-US" sz="2400" b="1" dirty="0" smtClean="0">
                <a:solidFill>
                  <a:schemeClr val="bg2">
                    <a:lumMod val="75000"/>
                  </a:schemeClr>
                </a:solidFill>
              </a:rPr>
              <a:t>The Nature of Heaven</a:t>
            </a:r>
            <a:endParaRPr lang="en-US" sz="2400" b="1" dirty="0">
              <a:solidFill>
                <a:schemeClr val="bg2">
                  <a:lumMod val="75000"/>
                </a:schemeClr>
              </a:solidFill>
            </a:endParaRPr>
          </a:p>
        </p:txBody>
      </p:sp>
    </p:spTree>
    <p:extLst>
      <p:ext uri="{BB962C8B-B14F-4D97-AF65-F5344CB8AC3E}">
        <p14:creationId xmlns:p14="http://schemas.microsoft.com/office/powerpoint/2010/main" val="6235548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200" fill="hold"/>
                                        <p:tgtEl>
                                          <p:spTgt spid="9"/>
                                        </p:tgtEl>
                                        <p:attrNameLst>
                                          <p:attrName>ppt_w</p:attrName>
                                        </p:attrNameLst>
                                      </p:cBhvr>
                                      <p:tavLst>
                                        <p:tav tm="0">
                                          <p:val>
                                            <p:fltVal val="0"/>
                                          </p:val>
                                        </p:tav>
                                        <p:tav tm="100000">
                                          <p:val>
                                            <p:strVal val="#ppt_w"/>
                                          </p:val>
                                        </p:tav>
                                      </p:tavLst>
                                    </p:anim>
                                    <p:anim calcmode="lin" valueType="num">
                                      <p:cBhvr>
                                        <p:cTn id="8" dur="1200" fill="hold"/>
                                        <p:tgtEl>
                                          <p:spTgt spid="9"/>
                                        </p:tgtEl>
                                        <p:attrNameLst>
                                          <p:attrName>ppt_h</p:attrName>
                                        </p:attrNameLst>
                                      </p:cBhvr>
                                      <p:tavLst>
                                        <p:tav tm="0">
                                          <p:val>
                                            <p:fltVal val="0"/>
                                          </p:val>
                                        </p:tav>
                                        <p:tav tm="100000">
                                          <p:val>
                                            <p:strVal val="#ppt_h"/>
                                          </p:val>
                                        </p:tav>
                                      </p:tavLst>
                                    </p:anim>
                                    <p:animEffect transition="in" filter="fade">
                                      <p:cBhvr>
                                        <p:cTn id="9" dur="1200"/>
                                        <p:tgtEl>
                                          <p:spTgt spid="9"/>
                                        </p:tgtEl>
                                      </p:cBhvr>
                                    </p:animEffect>
                                  </p:childTnLst>
                                </p:cTn>
                              </p:par>
                            </p:childTnLst>
                          </p:cTn>
                        </p:par>
                        <p:par>
                          <p:cTn id="10" fill="hold">
                            <p:stCondLst>
                              <p:cond delay="1200"/>
                            </p:stCondLst>
                            <p:childTnLst>
                              <p:par>
                                <p:cTn id="11" presetID="30"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800" decel="100000"/>
                                        <p:tgtEl>
                                          <p:spTgt spid="5"/>
                                        </p:tgtEl>
                                      </p:cBhvr>
                                    </p:animEffect>
                                    <p:anim calcmode="lin" valueType="num">
                                      <p:cBhvr>
                                        <p:cTn id="14" dur="800" decel="100000" fill="hold"/>
                                        <p:tgtEl>
                                          <p:spTgt spid="5"/>
                                        </p:tgtEl>
                                        <p:attrNameLst>
                                          <p:attrName>style.rotation</p:attrName>
                                        </p:attrNameLst>
                                      </p:cBhvr>
                                      <p:tavLst>
                                        <p:tav tm="0">
                                          <p:val>
                                            <p:fltVal val="-90"/>
                                          </p:val>
                                        </p:tav>
                                        <p:tav tm="100000">
                                          <p:val>
                                            <p:fltVal val="0"/>
                                          </p:val>
                                        </p:tav>
                                      </p:tavLst>
                                    </p:anim>
                                    <p:anim calcmode="lin" valueType="num">
                                      <p:cBhvr>
                                        <p:cTn id="15" dur="800" decel="100000" fill="hold"/>
                                        <p:tgtEl>
                                          <p:spTgt spid="5"/>
                                        </p:tgtEl>
                                        <p:attrNameLst>
                                          <p:attrName>ppt_x</p:attrName>
                                        </p:attrNameLst>
                                      </p:cBhvr>
                                      <p:tavLst>
                                        <p:tav tm="0">
                                          <p:val>
                                            <p:strVal val="#ppt_x+0.4"/>
                                          </p:val>
                                        </p:tav>
                                        <p:tav tm="100000">
                                          <p:val>
                                            <p:strVal val="#ppt_x-0.05"/>
                                          </p:val>
                                        </p:tav>
                                      </p:tavLst>
                                    </p:anim>
                                    <p:anim calcmode="lin" valueType="num">
                                      <p:cBhvr>
                                        <p:cTn id="16" dur="800" decel="100000" fill="hold"/>
                                        <p:tgtEl>
                                          <p:spTgt spid="5"/>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9" fill="hold">
                            <p:stCondLst>
                              <p:cond delay="2200"/>
                            </p:stCondLst>
                            <p:childTnLst>
                              <p:par>
                                <p:cTn id="20" presetID="20" presetClass="entr" presetSubtype="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edge">
                                      <p:cBhvr>
                                        <p:cTn id="22" dur="2000"/>
                                        <p:tgtEl>
                                          <p:spTgt spid="3"/>
                                        </p:tgtEl>
                                      </p:cBhvr>
                                    </p:animEffect>
                                  </p:childTnLst>
                                </p:cTn>
                              </p:par>
                            </p:childTnLst>
                          </p:cTn>
                        </p:par>
                        <p:par>
                          <p:cTn id="23" fill="hold">
                            <p:stCondLst>
                              <p:cond delay="4200"/>
                            </p:stCondLst>
                            <p:childTnLst>
                              <p:par>
                                <p:cTn id="24" presetID="22" presetClass="entr" presetSubtype="1" fill="hold" grpId="0" nodeType="after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up)">
                                      <p:cBhvr>
                                        <p:cTn id="26" dur="1300"/>
                                        <p:tgtEl>
                                          <p:spTgt spid="7">
                                            <p:txEl>
                                              <p:pRg st="0" end="0"/>
                                            </p:txEl>
                                          </p:spTgt>
                                        </p:tgtEl>
                                      </p:cBhvr>
                                    </p:animEffect>
                                  </p:childTnLst>
                                </p:cTn>
                              </p:par>
                            </p:childTnLst>
                          </p:cTn>
                        </p:par>
                        <p:par>
                          <p:cTn id="27" fill="hold">
                            <p:stCondLst>
                              <p:cond delay="5500"/>
                            </p:stCondLst>
                            <p:childTnLst>
                              <p:par>
                                <p:cTn id="28" presetID="22" presetClass="entr" presetSubtype="1" fill="hold" grpId="0"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Effect transition="in" filter="wipe(up)">
                                      <p:cBhvr>
                                        <p:cTn id="30" dur="13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build="p"/>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7" name="Rectangle 6"/>
          <p:cNvSpPr/>
          <p:nvPr/>
        </p:nvSpPr>
        <p:spPr>
          <a:xfrm>
            <a:off x="1053054" y="1328173"/>
            <a:ext cx="7261410" cy="3785652"/>
          </a:xfrm>
          <a:prstGeom prst="rect">
            <a:avLst/>
          </a:prstGeom>
        </p:spPr>
        <p:txBody>
          <a:bodyPr wrap="square">
            <a:spAutoFit/>
          </a:bodyPr>
          <a:lstStyle/>
          <a:p>
            <a:pPr marL="457200" indent="-457200">
              <a:buFont typeface="+mj-lt"/>
              <a:buAutoNum type="alphaLcPeriod" startAt="3"/>
            </a:pPr>
            <a:r>
              <a:rPr lang="en-US" sz="2400" b="1" dirty="0" smtClean="0"/>
              <a:t>Heavenly </a:t>
            </a:r>
            <a:r>
              <a:rPr lang="en-US" sz="2400" b="1" dirty="0"/>
              <a:t>Country</a:t>
            </a:r>
            <a:r>
              <a:rPr lang="en-US" sz="2400" dirty="0"/>
              <a:t>—This speaks of a promised land—like Canaan to which Israel traveled. (See Hebrews 11:13-16.</a:t>
            </a:r>
            <a:r>
              <a:rPr lang="en-US" sz="2400" dirty="0" smtClean="0"/>
              <a:t>)</a:t>
            </a:r>
          </a:p>
          <a:p>
            <a:pPr marL="457200" indent="-457200">
              <a:buFont typeface="+mj-lt"/>
              <a:buAutoNum type="alphaLcPeriod" startAt="3"/>
            </a:pPr>
            <a:endParaRPr lang="en-US" sz="2400" dirty="0"/>
          </a:p>
          <a:p>
            <a:pPr marL="457200" indent="-457200">
              <a:buFont typeface="+mj-lt"/>
              <a:buAutoNum type="alphaLcPeriod" startAt="3"/>
            </a:pPr>
            <a:r>
              <a:rPr lang="en-US" sz="2400" b="1" dirty="0" smtClean="0"/>
              <a:t>City</a:t>
            </a:r>
            <a:r>
              <a:rPr lang="en-US" sz="2400" dirty="0"/>
              <a:t>—This suggests the idea of an organized society. (See Hebrews 11:10.) </a:t>
            </a:r>
            <a:endParaRPr lang="en-US" sz="2400" dirty="0" smtClean="0"/>
          </a:p>
          <a:p>
            <a:pPr marL="457200" indent="-457200">
              <a:buFont typeface="+mj-lt"/>
              <a:buAutoNum type="alphaLcPeriod" startAt="3"/>
            </a:pPr>
            <a:endParaRPr lang="en-US" sz="2400" dirty="0"/>
          </a:p>
          <a:p>
            <a:pPr marL="457200" indent="-457200">
              <a:buFont typeface="+mj-lt"/>
              <a:buAutoNum type="alphaLcPeriod" startAt="3"/>
            </a:pPr>
            <a:r>
              <a:rPr lang="en-US" sz="2400" b="1" dirty="0" smtClean="0"/>
              <a:t>New </a:t>
            </a:r>
            <a:r>
              <a:rPr lang="en-US" sz="2400" b="1" dirty="0"/>
              <a:t>Jerusalem</a:t>
            </a:r>
            <a:r>
              <a:rPr lang="en-US" sz="2400" dirty="0"/>
              <a:t>—This is the eternal dwelling place of the church. </a:t>
            </a:r>
          </a:p>
          <a:p>
            <a:pPr marL="457200" indent="-457200">
              <a:buFont typeface="+mj-lt"/>
              <a:buAutoNum type="alphaLcPeriod" startAt="3"/>
            </a:pPr>
            <a:endParaRPr lang="en-US" sz="2400" dirty="0"/>
          </a:p>
        </p:txBody>
      </p:sp>
      <p:sp>
        <p:nvSpPr>
          <p:cNvPr id="8"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Ten:  Heaven</a:t>
            </a:r>
            <a:endParaRPr lang="en-US" sz="1200" dirty="0">
              <a:solidFill>
                <a:srgbClr val="008000"/>
              </a:solidFill>
              <a:effectLst/>
              <a:latin typeface="+mn-lt"/>
              <a:cs typeface="Bangla MN"/>
            </a:endParaRPr>
          </a:p>
        </p:txBody>
      </p:sp>
      <p:sp>
        <p:nvSpPr>
          <p:cNvPr id="10" name="Rectangle 9"/>
          <p:cNvSpPr/>
          <p:nvPr/>
        </p:nvSpPr>
        <p:spPr>
          <a:xfrm>
            <a:off x="4683759" y="21372"/>
            <a:ext cx="3354594" cy="430887"/>
          </a:xfrm>
          <a:prstGeom prst="rect">
            <a:avLst/>
          </a:prstGeom>
        </p:spPr>
        <p:txBody>
          <a:bodyPr wrap="square">
            <a:spAutoFit/>
          </a:bodyPr>
          <a:lstStyle/>
          <a:p>
            <a:pPr algn="ctr"/>
            <a:r>
              <a:rPr lang="en-US" sz="2200" b="1" dirty="0" smtClean="0">
                <a:solidFill>
                  <a:schemeClr val="bg2">
                    <a:lumMod val="75000"/>
                  </a:schemeClr>
                </a:solidFill>
              </a:rPr>
              <a:t>The Nature of Heaven</a:t>
            </a:r>
            <a:endParaRPr lang="en-US" sz="2200" b="1" dirty="0">
              <a:solidFill>
                <a:schemeClr val="bg2">
                  <a:lumMod val="75000"/>
                </a:schemeClr>
              </a:solidFill>
            </a:endParaRPr>
          </a:p>
        </p:txBody>
      </p:sp>
    </p:spTree>
    <p:extLst>
      <p:ext uri="{BB962C8B-B14F-4D97-AF65-F5344CB8AC3E}">
        <p14:creationId xmlns:p14="http://schemas.microsoft.com/office/powerpoint/2010/main" val="861059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up)">
                                      <p:cBhvr>
                                        <p:cTn id="13" dur="1200"/>
                                        <p:tgtEl>
                                          <p:spTgt spid="7">
                                            <p:txEl>
                                              <p:pRg st="0" end="0"/>
                                            </p:txEl>
                                          </p:spTgt>
                                        </p:tgtEl>
                                      </p:cBhvr>
                                    </p:animEffect>
                                  </p:childTnLst>
                                </p:cTn>
                              </p:par>
                            </p:childTnLst>
                          </p:cTn>
                        </p:par>
                        <p:par>
                          <p:cTn id="14" fill="hold">
                            <p:stCondLst>
                              <p:cond delay="2200"/>
                            </p:stCondLst>
                            <p:childTnLst>
                              <p:par>
                                <p:cTn id="15" presetID="22" presetClass="entr" presetSubtype="1" fill="hold" grpId="0" nodeType="after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wipe(up)">
                                      <p:cBhvr>
                                        <p:cTn id="17" dur="1200"/>
                                        <p:tgtEl>
                                          <p:spTgt spid="7">
                                            <p:txEl>
                                              <p:pRg st="2" end="2"/>
                                            </p:txEl>
                                          </p:spTgt>
                                        </p:tgtEl>
                                      </p:cBhvr>
                                    </p:animEffect>
                                  </p:childTnLst>
                                </p:cTn>
                              </p:par>
                            </p:childTnLst>
                          </p:cTn>
                        </p:par>
                        <p:par>
                          <p:cTn id="18" fill="hold">
                            <p:stCondLst>
                              <p:cond delay="3400"/>
                            </p:stCondLst>
                            <p:childTnLst>
                              <p:par>
                                <p:cTn id="19" presetID="22" presetClass="entr" presetSubtype="1" fill="hold" grpId="0" nodeType="after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wipe(up)">
                                      <p:cBhvr>
                                        <p:cTn id="21" dur="12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Nine:  Judgments and Rewards</a:t>
            </a:r>
            <a:endParaRPr lang="en-US" sz="1200" dirty="0">
              <a:solidFill>
                <a:srgbClr val="008000"/>
              </a:solidFill>
              <a:effectLst/>
              <a:latin typeface="+mn-lt"/>
              <a:cs typeface="Bangla MN"/>
            </a:endParaRPr>
          </a:p>
        </p:txBody>
      </p:sp>
      <p:sp>
        <p:nvSpPr>
          <p:cNvPr id="3" name="TextBox 2"/>
          <p:cNvSpPr txBox="1"/>
          <p:nvPr/>
        </p:nvSpPr>
        <p:spPr>
          <a:xfrm>
            <a:off x="747060" y="1434356"/>
            <a:ext cx="7664822" cy="3908762"/>
          </a:xfrm>
          <a:prstGeom prst="rect">
            <a:avLst/>
          </a:prstGeom>
          <a:noFill/>
        </p:spPr>
        <p:txBody>
          <a:bodyPr wrap="square" rtlCol="0">
            <a:spAutoFit/>
          </a:bodyPr>
          <a:lstStyle/>
          <a:p>
            <a:pPr marL="457200" indent="-457200" algn="just">
              <a:buAutoNum type="arabicPeriod" startAt="2"/>
            </a:pPr>
            <a:r>
              <a:rPr lang="en-US" sz="2800" b="1" dirty="0" smtClean="0"/>
              <a:t>Three Phases</a:t>
            </a:r>
          </a:p>
          <a:p>
            <a:pPr algn="just"/>
            <a:endParaRPr lang="en-US" sz="2000" b="1" u="sng" dirty="0" smtClean="0"/>
          </a:p>
          <a:p>
            <a:pPr marL="914400" lvl="1" indent="-457200" algn="just">
              <a:buFont typeface="+mj-lt"/>
              <a:buAutoNum type="alphaLcPeriod"/>
            </a:pPr>
            <a:r>
              <a:rPr lang="en-US" sz="2000" dirty="0" smtClean="0"/>
              <a:t>Intermediate state of conscious rest </a:t>
            </a:r>
            <a:r>
              <a:rPr lang="en-US" sz="2000" dirty="0"/>
              <a:t>in Paradise awaiting the </a:t>
            </a:r>
            <a:r>
              <a:rPr lang="en-US" sz="2000" dirty="0" smtClean="0"/>
              <a:t>resurrection </a:t>
            </a:r>
          </a:p>
          <a:p>
            <a:pPr marL="914400" lvl="1" indent="-457200" algn="just">
              <a:buFont typeface="+mj-lt"/>
              <a:buAutoNum type="alphaLcPeriod"/>
            </a:pPr>
            <a:endParaRPr lang="en-US" sz="2000" dirty="0"/>
          </a:p>
          <a:p>
            <a:pPr marL="914400" lvl="1" indent="-457200" algn="just">
              <a:buFont typeface="+mj-lt"/>
              <a:buAutoNum type="alphaLcPeriod"/>
            </a:pPr>
            <a:r>
              <a:rPr lang="en-US" sz="2000" dirty="0" smtClean="0"/>
              <a:t>Judgment for faithfulness </a:t>
            </a:r>
            <a:r>
              <a:rPr lang="en-US" sz="2000" dirty="0"/>
              <a:t>and works (See II Corinthians 5:10; Revelation 22:12.) </a:t>
            </a:r>
          </a:p>
          <a:p>
            <a:pPr marL="914400" lvl="1" indent="-457200" algn="just">
              <a:buFont typeface="+mj-lt"/>
              <a:buAutoNum type="alphaLcPeriod"/>
            </a:pPr>
            <a:endParaRPr lang="en-US" sz="2000" dirty="0" smtClean="0"/>
          </a:p>
          <a:p>
            <a:pPr marL="914400" lvl="1" indent="-457200" algn="just">
              <a:buFont typeface="+mj-lt"/>
              <a:buAutoNum type="alphaLcPeriod"/>
            </a:pPr>
            <a:r>
              <a:rPr lang="en-US" sz="2000" dirty="0"/>
              <a:t>New Jerusalem—the eternal home of the church (See Revelation 21.) </a:t>
            </a:r>
          </a:p>
          <a:p>
            <a:pPr lvl="1" algn="just"/>
            <a:endParaRPr lang="en-US" sz="2000" dirty="0"/>
          </a:p>
          <a:p>
            <a:pPr lvl="1" algn="just"/>
            <a:endParaRPr lang="en-US" sz="2000" dirty="0" smtClean="0"/>
          </a:p>
        </p:txBody>
      </p:sp>
      <p:sp>
        <p:nvSpPr>
          <p:cNvPr id="7" name="Rectangle 6"/>
          <p:cNvSpPr/>
          <p:nvPr/>
        </p:nvSpPr>
        <p:spPr>
          <a:xfrm>
            <a:off x="4683759" y="21372"/>
            <a:ext cx="3354594" cy="430887"/>
          </a:xfrm>
          <a:prstGeom prst="rect">
            <a:avLst/>
          </a:prstGeom>
        </p:spPr>
        <p:txBody>
          <a:bodyPr wrap="square">
            <a:spAutoFit/>
          </a:bodyPr>
          <a:lstStyle/>
          <a:p>
            <a:pPr algn="ctr"/>
            <a:r>
              <a:rPr lang="en-US" sz="2200" b="1" dirty="0" smtClean="0">
                <a:solidFill>
                  <a:schemeClr val="bg2">
                    <a:lumMod val="75000"/>
                  </a:schemeClr>
                </a:solidFill>
              </a:rPr>
              <a:t>The Nature of Heaven</a:t>
            </a:r>
            <a:endParaRPr lang="en-US" sz="2200" b="1" dirty="0">
              <a:solidFill>
                <a:schemeClr val="bg2">
                  <a:lumMod val="75000"/>
                </a:schemeClr>
              </a:solidFill>
            </a:endParaRPr>
          </a:p>
        </p:txBody>
      </p:sp>
    </p:spTree>
    <p:extLst>
      <p:ext uri="{BB962C8B-B14F-4D97-AF65-F5344CB8AC3E}">
        <p14:creationId xmlns:p14="http://schemas.microsoft.com/office/powerpoint/2010/main" val="362295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100" fill="hold"/>
                                        <p:tgtEl>
                                          <p:spTgt spid="7"/>
                                        </p:tgtEl>
                                        <p:attrNameLst>
                                          <p:attrName>ppt_w</p:attrName>
                                        </p:attrNameLst>
                                      </p:cBhvr>
                                      <p:tavLst>
                                        <p:tav tm="0">
                                          <p:val>
                                            <p:fltVal val="0"/>
                                          </p:val>
                                        </p:tav>
                                        <p:tav tm="100000">
                                          <p:val>
                                            <p:strVal val="#ppt_w"/>
                                          </p:val>
                                        </p:tav>
                                      </p:tavLst>
                                    </p:anim>
                                    <p:anim calcmode="lin" valueType="num">
                                      <p:cBhvr>
                                        <p:cTn id="8" dur="1100" fill="hold"/>
                                        <p:tgtEl>
                                          <p:spTgt spid="7"/>
                                        </p:tgtEl>
                                        <p:attrNameLst>
                                          <p:attrName>ppt_h</p:attrName>
                                        </p:attrNameLst>
                                      </p:cBhvr>
                                      <p:tavLst>
                                        <p:tav tm="0">
                                          <p:val>
                                            <p:fltVal val="0"/>
                                          </p:val>
                                        </p:tav>
                                        <p:tav tm="100000">
                                          <p:val>
                                            <p:strVal val="#ppt_h"/>
                                          </p:val>
                                        </p:tav>
                                      </p:tavLst>
                                    </p:anim>
                                    <p:animEffect transition="in" filter="fade">
                                      <p:cBhvr>
                                        <p:cTn id="9" dur="1100"/>
                                        <p:tgtEl>
                                          <p:spTgt spid="7"/>
                                        </p:tgtEl>
                                      </p:cBhvr>
                                    </p:animEffect>
                                  </p:childTnLst>
                                </p:cTn>
                              </p:par>
                            </p:childTnLst>
                          </p:cTn>
                        </p:par>
                        <p:par>
                          <p:cTn id="10" fill="hold">
                            <p:stCondLst>
                              <p:cond delay="1100"/>
                            </p:stCondLst>
                            <p:childTnLst>
                              <p:par>
                                <p:cTn id="11" presetID="21"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8)">
                                      <p:cBhvr>
                                        <p:cTn id="13" dur="16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alphaModFix amt="54000"/>
          </a:blip>
          <a:stretch>
            <a:fillRect/>
          </a:stretch>
        </p:blipFill>
        <p:spPr>
          <a:xfrm>
            <a:off x="448236" y="627529"/>
            <a:ext cx="8195146" cy="5513295"/>
          </a:xfrm>
          <a:prstGeom prst="rect">
            <a:avLst/>
          </a:prstGeom>
        </p:spPr>
      </p:pic>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Ten:  Heaven</a:t>
            </a:r>
            <a:endParaRPr lang="en-US" sz="1200" dirty="0">
              <a:solidFill>
                <a:srgbClr val="008000"/>
              </a:solidFill>
              <a:effectLst/>
              <a:latin typeface="+mn-lt"/>
              <a:cs typeface="Bangla MN"/>
            </a:endParaRPr>
          </a:p>
        </p:txBody>
      </p:sp>
      <p:sp>
        <p:nvSpPr>
          <p:cNvPr id="2" name="Rectangle 1"/>
          <p:cNvSpPr/>
          <p:nvPr/>
        </p:nvSpPr>
        <p:spPr>
          <a:xfrm>
            <a:off x="4683759" y="21372"/>
            <a:ext cx="3354594" cy="584776"/>
          </a:xfrm>
          <a:prstGeom prst="rect">
            <a:avLst/>
          </a:prstGeom>
        </p:spPr>
        <p:txBody>
          <a:bodyPr wrap="square">
            <a:spAutoFit/>
          </a:bodyPr>
          <a:lstStyle/>
          <a:p>
            <a:pPr algn="ctr"/>
            <a:r>
              <a:rPr lang="en-US" sz="3200" b="1" dirty="0">
                <a:solidFill>
                  <a:schemeClr val="bg2">
                    <a:lumMod val="75000"/>
                  </a:schemeClr>
                </a:solidFill>
              </a:rPr>
              <a:t>HEAVEN </a:t>
            </a:r>
          </a:p>
        </p:txBody>
      </p:sp>
      <p:sp>
        <p:nvSpPr>
          <p:cNvPr id="3" name="TextBox 2"/>
          <p:cNvSpPr txBox="1"/>
          <p:nvPr/>
        </p:nvSpPr>
        <p:spPr>
          <a:xfrm>
            <a:off x="926353" y="1060827"/>
            <a:ext cx="7321176" cy="3939541"/>
          </a:xfrm>
          <a:prstGeom prst="rect">
            <a:avLst/>
          </a:prstGeom>
          <a:noFill/>
        </p:spPr>
        <p:txBody>
          <a:bodyPr wrap="square" rtlCol="0">
            <a:spAutoFit/>
          </a:bodyPr>
          <a:lstStyle/>
          <a:p>
            <a:r>
              <a:rPr lang="en-US" sz="2800" b="1" dirty="0"/>
              <a:t>B. THE NECESSITY OF HEAVEN </a:t>
            </a:r>
            <a:r>
              <a:rPr lang="en-US" dirty="0" smtClean="0"/>
              <a:t>     </a:t>
            </a:r>
          </a:p>
          <a:p>
            <a:endParaRPr lang="en-US" dirty="0"/>
          </a:p>
          <a:p>
            <a:pPr lvl="1" algn="just"/>
            <a:r>
              <a:rPr lang="en-US" sz="2800" dirty="0"/>
              <a:t>	</a:t>
            </a:r>
            <a:r>
              <a:rPr lang="en-US" sz="2800" dirty="0" smtClean="0"/>
              <a:t>The </a:t>
            </a:r>
            <a:r>
              <a:rPr lang="en-US" sz="2800" dirty="0"/>
              <a:t>history of man discloses the fact that the human soul instinctively believes that there is a Heaven. This instinct has been implanted within the soul of man by God Himself, the Creator of human instincts. </a:t>
            </a:r>
          </a:p>
          <a:p>
            <a:pPr algn="just"/>
            <a:endParaRPr lang="en-US" dirty="0" smtClean="0"/>
          </a:p>
          <a:p>
            <a:endParaRPr lang="en-US" dirty="0" smtClean="0"/>
          </a:p>
        </p:txBody>
      </p:sp>
    </p:spTree>
    <p:extLst>
      <p:ext uri="{BB962C8B-B14F-4D97-AF65-F5344CB8AC3E}">
        <p14:creationId xmlns:p14="http://schemas.microsoft.com/office/powerpoint/2010/main" val="21659094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5"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65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14" dur="65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15" dur="650" accel="50000" fill="hold">
                                          <p:stCondLst>
                                            <p:cond delay="650"/>
                                          </p:stCondLst>
                                        </p:cTn>
                                        <p:tgtEl>
                                          <p:spTgt spid="3"/>
                                        </p:tgtEl>
                                        <p:attrNameLst>
                                          <p:attrName>ppt_w</p:attrName>
                                        </p:attrNameLst>
                                      </p:cBhvr>
                                      <p:tavLst>
                                        <p:tav tm="0">
                                          <p:val>
                                            <p:strVal val="#ppt_w*.05"/>
                                          </p:val>
                                        </p:tav>
                                        <p:tav tm="100000">
                                          <p:val>
                                            <p:strVal val="#ppt_w"/>
                                          </p:val>
                                        </p:tav>
                                      </p:tavLst>
                                    </p:anim>
                                    <p:anim calcmode="lin" valueType="num">
                                      <p:cBhvr>
                                        <p:cTn id="16" dur="1300" fill="hold"/>
                                        <p:tgtEl>
                                          <p:spTgt spid="3"/>
                                        </p:tgtEl>
                                        <p:attrNameLst>
                                          <p:attrName>ppt_h</p:attrName>
                                        </p:attrNameLst>
                                      </p:cBhvr>
                                      <p:tavLst>
                                        <p:tav tm="0">
                                          <p:val>
                                            <p:strVal val="#ppt_h"/>
                                          </p:val>
                                        </p:tav>
                                        <p:tav tm="100000">
                                          <p:val>
                                            <p:strVal val="#ppt_h"/>
                                          </p:val>
                                        </p:tav>
                                      </p:tavLst>
                                    </p:anim>
                                    <p:anim calcmode="lin" valueType="num">
                                      <p:cBhvr>
                                        <p:cTn id="17" dur="65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8" dur="65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9" dur="650" accel="50000" fill="hold">
                                          <p:stCondLst>
                                            <p:cond delay="650"/>
                                          </p:stCondLst>
                                        </p:cTn>
                                        <p:tgtEl>
                                          <p:spTgt spid="3"/>
                                        </p:tgtEl>
                                        <p:attrNameLst>
                                          <p:attrName>ppt_y</p:attrName>
                                        </p:attrNameLst>
                                      </p:cBhvr>
                                      <p:tavLst>
                                        <p:tav tm="0">
                                          <p:val>
                                            <p:strVal val="#ppt_y+.1"/>
                                          </p:val>
                                        </p:tav>
                                        <p:tav tm="100000">
                                          <p:val>
                                            <p:strVal val="#ppt_y"/>
                                          </p:val>
                                        </p:tav>
                                      </p:tavLst>
                                    </p:anim>
                                    <p:animEffect transition="in" filter="fade">
                                      <p:cBhvr>
                                        <p:cTn id="20" dur="13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alphaModFix amt="54000"/>
          </a:blip>
          <a:stretch>
            <a:fillRect/>
          </a:stretch>
        </p:blipFill>
        <p:spPr>
          <a:xfrm>
            <a:off x="448236" y="627529"/>
            <a:ext cx="8195146" cy="5513295"/>
          </a:xfrm>
          <a:prstGeom prst="rect">
            <a:avLst/>
          </a:prstGeom>
        </p:spPr>
      </p:pic>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Ten:  Heaven</a:t>
            </a:r>
            <a:endParaRPr lang="en-US" sz="1200" dirty="0">
              <a:solidFill>
                <a:srgbClr val="008000"/>
              </a:solidFill>
              <a:effectLst/>
              <a:latin typeface="+mn-lt"/>
              <a:cs typeface="Bangla MN"/>
            </a:endParaRPr>
          </a:p>
        </p:txBody>
      </p:sp>
      <p:sp>
        <p:nvSpPr>
          <p:cNvPr id="3" name="TextBox 2"/>
          <p:cNvSpPr txBox="1"/>
          <p:nvPr/>
        </p:nvSpPr>
        <p:spPr>
          <a:xfrm>
            <a:off x="851647" y="1045886"/>
            <a:ext cx="7455647" cy="6494085"/>
          </a:xfrm>
          <a:prstGeom prst="rect">
            <a:avLst/>
          </a:prstGeom>
          <a:noFill/>
        </p:spPr>
        <p:txBody>
          <a:bodyPr wrap="square" rtlCol="0">
            <a:spAutoFit/>
          </a:bodyPr>
          <a:lstStyle/>
          <a:p>
            <a:r>
              <a:rPr lang="en-US" sz="2800" b="1" dirty="0"/>
              <a:t>C</a:t>
            </a:r>
            <a:r>
              <a:rPr lang="en-US" sz="2800" b="1" dirty="0" smtClean="0"/>
              <a:t>.  THE BLESSINGS </a:t>
            </a:r>
            <a:r>
              <a:rPr lang="en-US" sz="2800" b="1" dirty="0"/>
              <a:t>OF HEAVEN </a:t>
            </a:r>
            <a:r>
              <a:rPr lang="en-US" dirty="0" smtClean="0"/>
              <a:t>     </a:t>
            </a:r>
          </a:p>
          <a:p>
            <a:endParaRPr lang="en-US" sz="1400" dirty="0"/>
          </a:p>
          <a:p>
            <a:pPr lvl="1" algn="just"/>
            <a:r>
              <a:rPr lang="en-US" sz="2800" b="1" dirty="0" smtClean="0"/>
              <a:t>1.  Light and Beauty</a:t>
            </a:r>
            <a:endParaRPr lang="en-US" sz="2800" dirty="0"/>
          </a:p>
          <a:p>
            <a:endParaRPr lang="en-US" sz="1200" dirty="0" smtClean="0"/>
          </a:p>
          <a:p>
            <a:pPr lvl="1" algn="just"/>
            <a:r>
              <a:rPr lang="en-US" sz="2000" dirty="0" smtClean="0"/>
              <a:t>	Human </a:t>
            </a:r>
            <a:r>
              <a:rPr lang="en-US" sz="2000" dirty="0"/>
              <a:t>language at its best is inadequate to portray the realities of the life to come. In the last two chapters of Revelation language is used that helps us to gain a slight conception of the beauties of the world to come. </a:t>
            </a:r>
            <a:endParaRPr lang="en-US" sz="2000" dirty="0" smtClean="0"/>
          </a:p>
          <a:p>
            <a:pPr algn="just"/>
            <a:endParaRPr lang="en-US" sz="2000" dirty="0" smtClean="0"/>
          </a:p>
          <a:p>
            <a:pPr lvl="1" algn="just"/>
            <a:r>
              <a:rPr lang="en-US" sz="2000" dirty="0"/>
              <a:t>	</a:t>
            </a:r>
            <a:r>
              <a:rPr lang="en-US" sz="2000" dirty="0" smtClean="0"/>
              <a:t>One </a:t>
            </a:r>
            <a:r>
              <a:rPr lang="en-US" sz="2000" dirty="0"/>
              <a:t>writer used the illustration of a mole burrowing in the ground, not being able to understand the life of an eagle. Another illustration is to think of a caterpillar that is wholly unable to comprehend the beauty and glory of the butterfly into which it will </a:t>
            </a:r>
            <a:r>
              <a:rPr lang="en-US" sz="2000" dirty="0" smtClean="0"/>
              <a:t>develop.</a:t>
            </a:r>
          </a:p>
          <a:p>
            <a:endParaRPr lang="en-US" sz="3200" dirty="0"/>
          </a:p>
          <a:p>
            <a:r>
              <a:rPr lang="en-US" b="1" dirty="0">
                <a:solidFill>
                  <a:srgbClr val="FF6600"/>
                </a:solidFill>
              </a:rPr>
              <a:t>References: Revelation 21:23, 22:5 </a:t>
            </a:r>
          </a:p>
          <a:p>
            <a:pPr lvl="1" algn="just"/>
            <a:endParaRPr lang="en-US" sz="2800" dirty="0" smtClean="0"/>
          </a:p>
          <a:p>
            <a:pPr algn="just"/>
            <a:endParaRPr lang="en-US" dirty="0" smtClean="0"/>
          </a:p>
          <a:p>
            <a:endParaRPr lang="en-US" dirty="0" smtClean="0"/>
          </a:p>
        </p:txBody>
      </p:sp>
      <p:sp>
        <p:nvSpPr>
          <p:cNvPr id="9" name="Rectangle 8"/>
          <p:cNvSpPr/>
          <p:nvPr/>
        </p:nvSpPr>
        <p:spPr>
          <a:xfrm>
            <a:off x="4683759" y="21372"/>
            <a:ext cx="3354594" cy="584776"/>
          </a:xfrm>
          <a:prstGeom prst="rect">
            <a:avLst/>
          </a:prstGeom>
        </p:spPr>
        <p:txBody>
          <a:bodyPr wrap="square">
            <a:spAutoFit/>
          </a:bodyPr>
          <a:lstStyle/>
          <a:p>
            <a:pPr algn="ctr"/>
            <a:r>
              <a:rPr lang="en-US" sz="3200" b="1" dirty="0">
                <a:solidFill>
                  <a:schemeClr val="bg2">
                    <a:lumMod val="75000"/>
                  </a:schemeClr>
                </a:solidFill>
              </a:rPr>
              <a:t>HEAVEN </a:t>
            </a:r>
          </a:p>
        </p:txBody>
      </p:sp>
    </p:spTree>
    <p:extLst>
      <p:ext uri="{BB962C8B-B14F-4D97-AF65-F5344CB8AC3E}">
        <p14:creationId xmlns:p14="http://schemas.microsoft.com/office/powerpoint/2010/main" val="14751395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2" presetClass="entr" presetSubtype="8" fill="hold" grpId="0" nodeType="afterEffect">
                                  <p:stCondLst>
                                    <p:cond delay="50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left)">
                                      <p:cBhvr>
                                        <p:cTn id="13" dur="1200"/>
                                        <p:tgtEl>
                                          <p:spTgt spid="3">
                                            <p:txEl>
                                              <p:pRg st="0" end="0"/>
                                            </p:txEl>
                                          </p:spTgt>
                                        </p:tgtEl>
                                      </p:cBhvr>
                                    </p:animEffect>
                                  </p:childTnLst>
                                </p:cTn>
                              </p:par>
                            </p:childTnLst>
                          </p:cTn>
                        </p:par>
                        <p:par>
                          <p:cTn id="14" fill="hold">
                            <p:stCondLst>
                              <p:cond delay="2700"/>
                            </p:stCondLst>
                            <p:childTnLst>
                              <p:par>
                                <p:cTn id="15" presetID="22" presetClass="entr" presetSubtype="8" fill="hold" grpId="0" nodeType="afterEffect">
                                  <p:stCondLst>
                                    <p:cond delay="50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1200"/>
                                        <p:tgtEl>
                                          <p:spTgt spid="3">
                                            <p:txEl>
                                              <p:pRg st="2" end="2"/>
                                            </p:txEl>
                                          </p:spTgt>
                                        </p:tgtEl>
                                      </p:cBhvr>
                                    </p:animEffect>
                                  </p:childTnLst>
                                </p:cTn>
                              </p:par>
                            </p:childTnLst>
                          </p:cTn>
                        </p:par>
                        <p:par>
                          <p:cTn id="18" fill="hold">
                            <p:stCondLst>
                              <p:cond delay="4400"/>
                            </p:stCondLst>
                            <p:childTnLst>
                              <p:par>
                                <p:cTn id="19" presetID="22" presetClass="entr" presetSubtype="8" fill="hold" grpId="0" nodeType="afterEffect">
                                  <p:stCondLst>
                                    <p:cond delay="50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left)">
                                      <p:cBhvr>
                                        <p:cTn id="21" dur="1200"/>
                                        <p:tgtEl>
                                          <p:spTgt spid="3">
                                            <p:txEl>
                                              <p:pRg st="4" end="4"/>
                                            </p:txEl>
                                          </p:spTgt>
                                        </p:tgtEl>
                                      </p:cBhvr>
                                    </p:animEffect>
                                  </p:childTnLst>
                                </p:cTn>
                              </p:par>
                            </p:childTnLst>
                          </p:cTn>
                        </p:par>
                        <p:par>
                          <p:cTn id="22" fill="hold">
                            <p:stCondLst>
                              <p:cond delay="6100"/>
                            </p:stCondLst>
                            <p:childTnLst>
                              <p:par>
                                <p:cTn id="23" presetID="22" presetClass="entr" presetSubtype="8" fill="hold" grpId="0" nodeType="afterEffect">
                                  <p:stCondLst>
                                    <p:cond delay="50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left)">
                                      <p:cBhvr>
                                        <p:cTn id="25" dur="1200"/>
                                        <p:tgtEl>
                                          <p:spTgt spid="3">
                                            <p:txEl>
                                              <p:pRg st="6" end="6"/>
                                            </p:txEl>
                                          </p:spTgt>
                                        </p:tgtEl>
                                      </p:cBhvr>
                                    </p:animEffect>
                                  </p:childTnLst>
                                </p:cTn>
                              </p:par>
                            </p:childTnLst>
                          </p:cTn>
                        </p:par>
                        <p:par>
                          <p:cTn id="26" fill="hold">
                            <p:stCondLst>
                              <p:cond delay="7800"/>
                            </p:stCondLst>
                            <p:childTnLst>
                              <p:par>
                                <p:cTn id="27" presetID="55" presetClass="entr" presetSubtype="0" fill="hold" grpId="0" nodeType="afterEffect">
                                  <p:stCondLst>
                                    <p:cond delay="500"/>
                                  </p:stCondLst>
                                  <p:childTnLst>
                                    <p:set>
                                      <p:cBhvr>
                                        <p:cTn id="28" dur="1" fill="hold">
                                          <p:stCondLst>
                                            <p:cond delay="0"/>
                                          </p:stCondLst>
                                        </p:cTn>
                                        <p:tgtEl>
                                          <p:spTgt spid="3">
                                            <p:txEl>
                                              <p:pRg st="8" end="8"/>
                                            </p:txEl>
                                          </p:spTgt>
                                        </p:tgtEl>
                                        <p:attrNameLst>
                                          <p:attrName>style.visibility</p:attrName>
                                        </p:attrNameLst>
                                      </p:cBhvr>
                                      <p:to>
                                        <p:strVal val="visible"/>
                                      </p:to>
                                    </p:set>
                                    <p:anim calcmode="lin" valueType="num">
                                      <p:cBhvr>
                                        <p:cTn id="29"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30"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31"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Ten:  Heaven</a:t>
            </a:r>
            <a:endParaRPr lang="en-US" sz="1200" dirty="0">
              <a:solidFill>
                <a:srgbClr val="008000"/>
              </a:solidFill>
              <a:effectLst/>
              <a:latin typeface="+mn-lt"/>
              <a:cs typeface="Bangla MN"/>
            </a:endParaRPr>
          </a:p>
        </p:txBody>
      </p:sp>
      <p:sp>
        <p:nvSpPr>
          <p:cNvPr id="3" name="TextBox 2"/>
          <p:cNvSpPr txBox="1"/>
          <p:nvPr/>
        </p:nvSpPr>
        <p:spPr>
          <a:xfrm>
            <a:off x="851647" y="1419411"/>
            <a:ext cx="7455647" cy="4154984"/>
          </a:xfrm>
          <a:prstGeom prst="rect">
            <a:avLst/>
          </a:prstGeom>
          <a:noFill/>
        </p:spPr>
        <p:txBody>
          <a:bodyPr wrap="square" rtlCol="0">
            <a:spAutoFit/>
          </a:bodyPr>
          <a:lstStyle/>
          <a:p>
            <a:pPr marL="971550" lvl="1" indent="-514350" algn="just">
              <a:buAutoNum type="arabicPeriod" startAt="2"/>
            </a:pPr>
            <a:r>
              <a:rPr lang="en-US" sz="2800" b="1" dirty="0" smtClean="0"/>
              <a:t>Fullness of Knowledge</a:t>
            </a:r>
            <a:endParaRPr lang="en-US" sz="2800" dirty="0"/>
          </a:p>
          <a:p>
            <a:endParaRPr lang="en-US" sz="2400" dirty="0"/>
          </a:p>
          <a:p>
            <a:pPr lvl="1" algn="just"/>
            <a:r>
              <a:rPr lang="en-US" sz="2400" dirty="0" smtClean="0"/>
              <a:t>	Man </a:t>
            </a:r>
            <a:r>
              <a:rPr lang="en-US" sz="2400" dirty="0"/>
              <a:t>is surrounded by mystery and hungers for knowledge. In Heaven this thirst for knowledge will be perfectly satisfied. The mysteries of the universe will be made plain; perplexing theological problems will shine as clear as day. </a:t>
            </a:r>
          </a:p>
          <a:p>
            <a:endParaRPr lang="en-US" sz="3200" dirty="0"/>
          </a:p>
          <a:p>
            <a:pPr algn="just"/>
            <a:endParaRPr lang="en-US" dirty="0" smtClean="0"/>
          </a:p>
          <a:p>
            <a:endParaRPr lang="en-US" dirty="0" smtClean="0"/>
          </a:p>
        </p:txBody>
      </p:sp>
      <p:sp>
        <p:nvSpPr>
          <p:cNvPr id="7" name="Rectangle 6"/>
          <p:cNvSpPr/>
          <p:nvPr/>
        </p:nvSpPr>
        <p:spPr>
          <a:xfrm>
            <a:off x="4616823" y="21372"/>
            <a:ext cx="3496235" cy="430887"/>
          </a:xfrm>
          <a:prstGeom prst="rect">
            <a:avLst/>
          </a:prstGeom>
        </p:spPr>
        <p:txBody>
          <a:bodyPr wrap="square">
            <a:spAutoFit/>
          </a:bodyPr>
          <a:lstStyle/>
          <a:p>
            <a:pPr algn="ctr"/>
            <a:r>
              <a:rPr lang="en-US" sz="2200" b="1" dirty="0" smtClean="0">
                <a:solidFill>
                  <a:schemeClr val="bg2">
                    <a:lumMod val="75000"/>
                  </a:schemeClr>
                </a:solidFill>
              </a:rPr>
              <a:t>The Blessings of Heaven</a:t>
            </a:r>
            <a:endParaRPr lang="en-US" sz="2200" b="1" dirty="0">
              <a:solidFill>
                <a:schemeClr val="bg2">
                  <a:lumMod val="75000"/>
                </a:schemeClr>
              </a:solidFill>
            </a:endParaRPr>
          </a:p>
        </p:txBody>
      </p:sp>
      <p:sp>
        <p:nvSpPr>
          <p:cNvPr id="2" name="Rectangle 1"/>
          <p:cNvSpPr/>
          <p:nvPr/>
        </p:nvSpPr>
        <p:spPr>
          <a:xfrm>
            <a:off x="2596607" y="5013369"/>
            <a:ext cx="3489920" cy="369332"/>
          </a:xfrm>
          <a:prstGeom prst="rect">
            <a:avLst/>
          </a:prstGeom>
        </p:spPr>
        <p:txBody>
          <a:bodyPr wrap="none">
            <a:spAutoFit/>
          </a:bodyPr>
          <a:lstStyle/>
          <a:p>
            <a:r>
              <a:rPr lang="en-US" b="1" dirty="0">
                <a:solidFill>
                  <a:srgbClr val="FF6600"/>
                </a:solidFill>
              </a:rPr>
              <a:t>Reference: I Corinthians 13:12 </a:t>
            </a:r>
            <a:endParaRPr lang="en-US" sz="2800" b="1" dirty="0">
              <a:solidFill>
                <a:srgbClr val="FF6600"/>
              </a:solidFill>
            </a:endParaRPr>
          </a:p>
        </p:txBody>
      </p:sp>
    </p:spTree>
    <p:extLst>
      <p:ext uri="{BB962C8B-B14F-4D97-AF65-F5344CB8AC3E}">
        <p14:creationId xmlns:p14="http://schemas.microsoft.com/office/powerpoint/2010/main" val="17101502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21"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4)">
                                      <p:cBhvr>
                                        <p:cTn id="13" dur="1500"/>
                                        <p:tgtEl>
                                          <p:spTgt spid="3"/>
                                        </p:tgtEl>
                                      </p:cBhvr>
                                    </p:animEffect>
                                  </p:childTnLst>
                                </p:cTn>
                              </p:par>
                            </p:childTnLst>
                          </p:cTn>
                        </p:par>
                        <p:par>
                          <p:cTn id="14" fill="hold">
                            <p:stCondLst>
                              <p:cond delay="2500"/>
                            </p:stCondLst>
                            <p:childTnLst>
                              <p:par>
                                <p:cTn id="15" presetID="43" presetClass="entr" presetSubtype="0" fill="hold" grpId="0" nodeType="after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fade">
                                      <p:cBhvr>
                                        <p:cTn id="17" dur="130"/>
                                        <p:tgtEl>
                                          <p:spTgt spid="2">
                                            <p:txEl>
                                              <p:pRg st="0" end="0"/>
                                            </p:txEl>
                                          </p:spTgt>
                                        </p:tgtEl>
                                      </p:cBhvr>
                                    </p:animEffect>
                                    <p:anim calcmode="lin" valueType="num">
                                      <p:cBhvr>
                                        <p:cTn id="18" dur="52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9" dur="520" fill="hold"/>
                                        <p:tgtEl>
                                          <p:spTgt spid="2">
                                            <p:txEl>
                                              <p:pRg st="0" end="0"/>
                                            </p:txEl>
                                          </p:spTgt>
                                        </p:tgtEl>
                                        <p:attrNameLst>
                                          <p:attrName>ppt_y</p:attrName>
                                        </p:attrNameLst>
                                      </p:cBhvr>
                                      <p:tavLst>
                                        <p:tav tm="0">
                                          <p:val>
                                            <p:strVal val="#ppt_y+0.31"/>
                                          </p:val>
                                        </p:tav>
                                        <p:tav tm="100000">
                                          <p:val>
                                            <p:strVal val="#ppt_y+0.31"/>
                                          </p:val>
                                        </p:tav>
                                      </p:tavLst>
                                    </p:anim>
                                    <p:anim calcmode="lin" valueType="num">
                                      <p:cBhvr>
                                        <p:cTn id="20" dur="780" decel="50000" fill="hold">
                                          <p:stCondLst>
                                            <p:cond delay="520"/>
                                          </p:stCondLst>
                                        </p:cTn>
                                        <p:tgtEl>
                                          <p:spTgt spid="2">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1" dur="780" decel="50000" fill="hold">
                                          <p:stCondLst>
                                            <p:cond delay="520"/>
                                          </p:stCondLst>
                                        </p:cTn>
                                        <p:tgtEl>
                                          <p:spTgt spid="2">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Ten:  Heaven</a:t>
            </a:r>
            <a:endParaRPr lang="en-US" sz="1200" dirty="0">
              <a:solidFill>
                <a:srgbClr val="008000"/>
              </a:solidFill>
              <a:effectLst/>
              <a:latin typeface="+mn-lt"/>
              <a:cs typeface="Bangla MN"/>
            </a:endParaRPr>
          </a:p>
        </p:txBody>
      </p:sp>
      <p:sp>
        <p:nvSpPr>
          <p:cNvPr id="3" name="TextBox 2"/>
          <p:cNvSpPr txBox="1"/>
          <p:nvPr/>
        </p:nvSpPr>
        <p:spPr>
          <a:xfrm>
            <a:off x="851647" y="1419411"/>
            <a:ext cx="7455647" cy="4524315"/>
          </a:xfrm>
          <a:prstGeom prst="rect">
            <a:avLst/>
          </a:prstGeom>
          <a:noFill/>
        </p:spPr>
        <p:txBody>
          <a:bodyPr wrap="square" rtlCol="0">
            <a:spAutoFit/>
          </a:bodyPr>
          <a:lstStyle/>
          <a:p>
            <a:pPr marL="971550" lvl="1" indent="-514350" algn="just">
              <a:buFont typeface="+mj-lt"/>
              <a:buAutoNum type="arabicPeriod" startAt="3"/>
            </a:pPr>
            <a:r>
              <a:rPr lang="en-US" sz="2800" b="1" dirty="0" smtClean="0"/>
              <a:t>Rest</a:t>
            </a:r>
            <a:endParaRPr lang="en-US" sz="2800" dirty="0"/>
          </a:p>
          <a:p>
            <a:endParaRPr lang="en-US" sz="2400" dirty="0"/>
          </a:p>
          <a:p>
            <a:r>
              <a:rPr lang="en-US" sz="3200" dirty="0" smtClean="0"/>
              <a:t>	</a:t>
            </a:r>
            <a:r>
              <a:rPr lang="en-US" sz="3200" dirty="0"/>
              <a:t>Weariness, </a:t>
            </a:r>
            <a:endParaRPr lang="en-US" sz="3200" dirty="0" smtClean="0"/>
          </a:p>
          <a:p>
            <a:r>
              <a:rPr lang="en-US" sz="3200" dirty="0"/>
              <a:t>	</a:t>
            </a:r>
            <a:r>
              <a:rPr lang="en-US" sz="3200" dirty="0" smtClean="0"/>
              <a:t>	</a:t>
            </a:r>
            <a:r>
              <a:rPr lang="en-US" sz="3200" dirty="0" smtClean="0"/>
              <a:t>	pain</a:t>
            </a:r>
            <a:r>
              <a:rPr lang="en-US" sz="3200" dirty="0"/>
              <a:t>, </a:t>
            </a:r>
            <a:endParaRPr lang="en-US" sz="3200" dirty="0" smtClean="0"/>
          </a:p>
          <a:p>
            <a:r>
              <a:rPr lang="en-US" sz="3200" dirty="0"/>
              <a:t>	</a:t>
            </a:r>
            <a:r>
              <a:rPr lang="en-US" sz="3200" dirty="0" smtClean="0"/>
              <a:t>		</a:t>
            </a:r>
            <a:r>
              <a:rPr lang="en-US" sz="3200" dirty="0" smtClean="0"/>
              <a:t>	strife</a:t>
            </a:r>
            <a:r>
              <a:rPr lang="en-US" sz="3200" dirty="0"/>
              <a:t>, </a:t>
            </a:r>
            <a:endParaRPr lang="en-US" sz="3200" dirty="0" smtClean="0"/>
          </a:p>
          <a:p>
            <a:r>
              <a:rPr lang="en-US" sz="3200" dirty="0"/>
              <a:t>	</a:t>
            </a:r>
            <a:r>
              <a:rPr lang="en-US" sz="3200" dirty="0" smtClean="0"/>
              <a:t>			</a:t>
            </a:r>
            <a:r>
              <a:rPr lang="en-US" sz="3200" dirty="0" smtClean="0"/>
              <a:t>	and </a:t>
            </a:r>
            <a:r>
              <a:rPr lang="en-US" sz="3200" dirty="0"/>
              <a:t>grief </a:t>
            </a:r>
            <a:endParaRPr lang="en-US" sz="3200" dirty="0" smtClean="0"/>
          </a:p>
          <a:p>
            <a:endParaRPr lang="en-US" sz="3200" dirty="0"/>
          </a:p>
          <a:p>
            <a:pPr algn="ctr"/>
            <a:r>
              <a:rPr lang="en-US" sz="4000" b="1" dirty="0" smtClean="0">
                <a:solidFill>
                  <a:srgbClr val="FF6600"/>
                </a:solidFill>
              </a:rPr>
              <a:t>cannot</a:t>
            </a:r>
            <a:r>
              <a:rPr lang="en-US" sz="4000" dirty="0" smtClean="0">
                <a:solidFill>
                  <a:srgbClr val="FF6600"/>
                </a:solidFill>
              </a:rPr>
              <a:t> </a:t>
            </a:r>
            <a:r>
              <a:rPr lang="en-US" sz="4000" dirty="0">
                <a:solidFill>
                  <a:srgbClr val="FF6600"/>
                </a:solidFill>
              </a:rPr>
              <a:t>enter there. </a:t>
            </a:r>
          </a:p>
          <a:p>
            <a:pPr algn="just"/>
            <a:endParaRPr lang="en-US" dirty="0" smtClean="0"/>
          </a:p>
          <a:p>
            <a:endParaRPr lang="en-US" dirty="0" smtClean="0"/>
          </a:p>
        </p:txBody>
      </p:sp>
      <p:sp>
        <p:nvSpPr>
          <p:cNvPr id="7" name="Rectangle 6"/>
          <p:cNvSpPr/>
          <p:nvPr/>
        </p:nvSpPr>
        <p:spPr>
          <a:xfrm>
            <a:off x="4616823" y="21372"/>
            <a:ext cx="3496235" cy="430887"/>
          </a:xfrm>
          <a:prstGeom prst="rect">
            <a:avLst/>
          </a:prstGeom>
        </p:spPr>
        <p:txBody>
          <a:bodyPr wrap="square">
            <a:spAutoFit/>
          </a:bodyPr>
          <a:lstStyle/>
          <a:p>
            <a:pPr algn="ctr"/>
            <a:r>
              <a:rPr lang="en-US" sz="2200" b="1" dirty="0" smtClean="0">
                <a:solidFill>
                  <a:schemeClr val="bg2">
                    <a:lumMod val="75000"/>
                  </a:schemeClr>
                </a:solidFill>
              </a:rPr>
              <a:t>The Blessings of Heaven</a:t>
            </a:r>
            <a:endParaRPr lang="en-US" sz="2200" b="1" dirty="0">
              <a:solidFill>
                <a:schemeClr val="bg2">
                  <a:lumMod val="75000"/>
                </a:schemeClr>
              </a:solidFill>
            </a:endParaRPr>
          </a:p>
        </p:txBody>
      </p:sp>
      <p:sp>
        <p:nvSpPr>
          <p:cNvPr id="2" name="Rectangle 1"/>
          <p:cNvSpPr/>
          <p:nvPr/>
        </p:nvSpPr>
        <p:spPr>
          <a:xfrm>
            <a:off x="851647" y="5978569"/>
            <a:ext cx="3976720" cy="369332"/>
          </a:xfrm>
          <a:prstGeom prst="rect">
            <a:avLst/>
          </a:prstGeom>
        </p:spPr>
        <p:txBody>
          <a:bodyPr wrap="none">
            <a:spAutoFit/>
          </a:bodyPr>
          <a:lstStyle/>
          <a:p>
            <a:r>
              <a:rPr lang="en-US" b="1" dirty="0">
                <a:solidFill>
                  <a:srgbClr val="FF6600"/>
                </a:solidFill>
              </a:rPr>
              <a:t>References: Revelation 14:13, 21:4 </a:t>
            </a:r>
            <a:endParaRPr lang="en-US" sz="2800" b="1" dirty="0">
              <a:solidFill>
                <a:srgbClr val="FF6600"/>
              </a:solidFill>
            </a:endParaRPr>
          </a:p>
        </p:txBody>
      </p:sp>
    </p:spTree>
    <p:extLst>
      <p:ext uri="{BB962C8B-B14F-4D97-AF65-F5344CB8AC3E}">
        <p14:creationId xmlns:p14="http://schemas.microsoft.com/office/powerpoint/2010/main" val="9781649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100" fill="hold"/>
                                        <p:tgtEl>
                                          <p:spTgt spid="7"/>
                                        </p:tgtEl>
                                        <p:attrNameLst>
                                          <p:attrName>ppt_w</p:attrName>
                                        </p:attrNameLst>
                                      </p:cBhvr>
                                      <p:tavLst>
                                        <p:tav tm="0">
                                          <p:val>
                                            <p:fltVal val="0"/>
                                          </p:val>
                                        </p:tav>
                                        <p:tav tm="100000">
                                          <p:val>
                                            <p:strVal val="#ppt_w"/>
                                          </p:val>
                                        </p:tav>
                                      </p:tavLst>
                                    </p:anim>
                                    <p:anim calcmode="lin" valueType="num">
                                      <p:cBhvr>
                                        <p:cTn id="8" dur="1100" fill="hold"/>
                                        <p:tgtEl>
                                          <p:spTgt spid="7"/>
                                        </p:tgtEl>
                                        <p:attrNameLst>
                                          <p:attrName>ppt_h</p:attrName>
                                        </p:attrNameLst>
                                      </p:cBhvr>
                                      <p:tavLst>
                                        <p:tav tm="0">
                                          <p:val>
                                            <p:fltVal val="0"/>
                                          </p:val>
                                        </p:tav>
                                        <p:tav tm="100000">
                                          <p:val>
                                            <p:strVal val="#ppt_h"/>
                                          </p:val>
                                        </p:tav>
                                      </p:tavLst>
                                    </p:anim>
                                    <p:animEffect transition="in" filter="fade">
                                      <p:cBhvr>
                                        <p:cTn id="9" dur="1100"/>
                                        <p:tgtEl>
                                          <p:spTgt spid="7"/>
                                        </p:tgtEl>
                                      </p:cBhvr>
                                    </p:animEffect>
                                  </p:childTnLst>
                                </p:cTn>
                              </p:par>
                            </p:childTnLst>
                          </p:cTn>
                        </p:par>
                        <p:par>
                          <p:cTn id="10" fill="hold">
                            <p:stCondLst>
                              <p:cond delay="1100"/>
                            </p:stCondLst>
                            <p:childTnLst>
                              <p:par>
                                <p:cTn id="11" presetID="12" presetClass="entr" presetSubtype="8"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14" dur="1000"/>
                                        <p:tgtEl>
                                          <p:spTgt spid="3">
                                            <p:txEl>
                                              <p:pRg st="0" end="0"/>
                                            </p:txEl>
                                          </p:spTgt>
                                        </p:tgtEl>
                                      </p:cBhvr>
                                    </p:animEffect>
                                  </p:childTnLst>
                                </p:cTn>
                              </p:par>
                            </p:childTnLst>
                          </p:cTn>
                        </p:par>
                        <p:par>
                          <p:cTn id="15" fill="hold">
                            <p:stCondLst>
                              <p:cond delay="2100"/>
                            </p:stCondLst>
                            <p:childTnLst>
                              <p:par>
                                <p:cTn id="16" presetID="12" presetClass="entr" presetSubtype="8" fill="hold" grpId="0" nodeType="after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1000"/>
                                        <p:tgtEl>
                                          <p:spTgt spid="3">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1000"/>
                                        <p:tgtEl>
                                          <p:spTgt spid="3">
                                            <p:txEl>
                                              <p:pRg st="2" end="2"/>
                                            </p:txEl>
                                          </p:spTgt>
                                        </p:tgtEl>
                                      </p:cBhvr>
                                    </p:animEffect>
                                  </p:childTnLst>
                                </p:cTn>
                              </p:par>
                            </p:childTnLst>
                          </p:cTn>
                        </p:par>
                        <p:par>
                          <p:cTn id="20" fill="hold">
                            <p:stCondLst>
                              <p:cond delay="3100"/>
                            </p:stCondLst>
                            <p:childTnLst>
                              <p:par>
                                <p:cTn id="21" presetID="12" presetClass="entr" presetSubtype="8"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1000"/>
                                        <p:tgtEl>
                                          <p:spTgt spid="3">
                                            <p:txEl>
                                              <p:pRg st="3" end="3"/>
                                            </p:txEl>
                                          </p:spTgt>
                                        </p:tgtEl>
                                        <p:attrNameLst>
                                          <p:attrName>ppt_x</p:attrName>
                                        </p:attrNameLst>
                                      </p:cBhvr>
                                      <p:tavLst>
                                        <p:tav tm="0">
                                          <p:val>
                                            <p:strVal val="#ppt_x-#ppt_w*1.125000"/>
                                          </p:val>
                                        </p:tav>
                                        <p:tav tm="100000">
                                          <p:val>
                                            <p:strVal val="#ppt_x"/>
                                          </p:val>
                                        </p:tav>
                                      </p:tavLst>
                                    </p:anim>
                                    <p:animEffect transition="in" filter="wipe(right)">
                                      <p:cBhvr>
                                        <p:cTn id="24" dur="1000"/>
                                        <p:tgtEl>
                                          <p:spTgt spid="3">
                                            <p:txEl>
                                              <p:pRg st="3" end="3"/>
                                            </p:txEl>
                                          </p:spTgt>
                                        </p:tgtEl>
                                      </p:cBhvr>
                                    </p:animEffect>
                                  </p:childTnLst>
                                </p:cTn>
                              </p:par>
                            </p:childTnLst>
                          </p:cTn>
                        </p:par>
                        <p:par>
                          <p:cTn id="25" fill="hold">
                            <p:stCondLst>
                              <p:cond delay="4100"/>
                            </p:stCondLst>
                            <p:childTnLst>
                              <p:par>
                                <p:cTn id="26" presetID="12" presetClass="entr" presetSubtype="8" fill="hold" grpId="0" nodeType="after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1000"/>
                                        <p:tgtEl>
                                          <p:spTgt spid="3">
                                            <p:txEl>
                                              <p:pRg st="4" end="4"/>
                                            </p:txEl>
                                          </p:spTgt>
                                        </p:tgtEl>
                                        <p:attrNameLst>
                                          <p:attrName>ppt_x</p:attrName>
                                        </p:attrNameLst>
                                      </p:cBhvr>
                                      <p:tavLst>
                                        <p:tav tm="0">
                                          <p:val>
                                            <p:strVal val="#ppt_x-#ppt_w*1.125000"/>
                                          </p:val>
                                        </p:tav>
                                        <p:tav tm="100000">
                                          <p:val>
                                            <p:strVal val="#ppt_x"/>
                                          </p:val>
                                        </p:tav>
                                      </p:tavLst>
                                    </p:anim>
                                    <p:animEffect transition="in" filter="wipe(right)">
                                      <p:cBhvr>
                                        <p:cTn id="29" dur="1000"/>
                                        <p:tgtEl>
                                          <p:spTgt spid="3">
                                            <p:txEl>
                                              <p:pRg st="4" end="4"/>
                                            </p:txEl>
                                          </p:spTgt>
                                        </p:tgtEl>
                                      </p:cBhvr>
                                    </p:animEffect>
                                  </p:childTnLst>
                                </p:cTn>
                              </p:par>
                            </p:childTnLst>
                          </p:cTn>
                        </p:par>
                        <p:par>
                          <p:cTn id="30" fill="hold">
                            <p:stCondLst>
                              <p:cond delay="5100"/>
                            </p:stCondLst>
                            <p:childTnLst>
                              <p:par>
                                <p:cTn id="31" presetID="12" presetClass="entr" presetSubtype="8"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1000"/>
                                        <p:tgtEl>
                                          <p:spTgt spid="3">
                                            <p:txEl>
                                              <p:pRg st="5" end="5"/>
                                            </p:txEl>
                                          </p:spTgt>
                                        </p:tgtEl>
                                        <p:attrNameLst>
                                          <p:attrName>ppt_x</p:attrName>
                                        </p:attrNameLst>
                                      </p:cBhvr>
                                      <p:tavLst>
                                        <p:tav tm="0">
                                          <p:val>
                                            <p:strVal val="#ppt_x-#ppt_w*1.125000"/>
                                          </p:val>
                                        </p:tav>
                                        <p:tav tm="100000">
                                          <p:val>
                                            <p:strVal val="#ppt_x"/>
                                          </p:val>
                                        </p:tav>
                                      </p:tavLst>
                                    </p:anim>
                                    <p:animEffect transition="in" filter="wipe(right)">
                                      <p:cBhvr>
                                        <p:cTn id="34" dur="1000"/>
                                        <p:tgtEl>
                                          <p:spTgt spid="3">
                                            <p:txEl>
                                              <p:pRg st="5" end="5"/>
                                            </p:txEl>
                                          </p:spTgt>
                                        </p:tgtEl>
                                      </p:cBhvr>
                                    </p:animEffect>
                                  </p:childTnLst>
                                </p:cTn>
                              </p:par>
                            </p:childTnLst>
                          </p:cTn>
                        </p:par>
                        <p:par>
                          <p:cTn id="35" fill="hold">
                            <p:stCondLst>
                              <p:cond delay="6100"/>
                            </p:stCondLst>
                            <p:childTnLst>
                              <p:par>
                                <p:cTn id="36" presetID="31" presetClass="entr" presetSubtype="0" fill="hold" grpId="0" nodeType="after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 calcmode="lin" valueType="num">
                                      <p:cBhvr>
                                        <p:cTn id="38"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9"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40"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41" dur="1000"/>
                                        <p:tgtEl>
                                          <p:spTgt spid="3">
                                            <p:txEl>
                                              <p:pRg st="7" end="7"/>
                                            </p:txEl>
                                          </p:spTgt>
                                        </p:tgtEl>
                                      </p:cBhvr>
                                    </p:animEffect>
                                  </p:childTnLst>
                                </p:cTn>
                              </p:par>
                            </p:childTnLst>
                          </p:cTn>
                        </p:par>
                        <p:par>
                          <p:cTn id="42" fill="hold">
                            <p:stCondLst>
                              <p:cond delay="7100"/>
                            </p:stCondLst>
                            <p:childTnLst>
                              <p:par>
                                <p:cTn id="43" presetID="37" presetClass="entr" presetSubtype="0" fill="hold" grpId="0"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fade">
                                      <p:cBhvr>
                                        <p:cTn id="45" dur="1000"/>
                                        <p:tgtEl>
                                          <p:spTgt spid="2"/>
                                        </p:tgtEl>
                                      </p:cBhvr>
                                    </p:animEffect>
                                    <p:anim calcmode="lin" valueType="num">
                                      <p:cBhvr>
                                        <p:cTn id="46" dur="1000" fill="hold"/>
                                        <p:tgtEl>
                                          <p:spTgt spid="2"/>
                                        </p:tgtEl>
                                        <p:attrNameLst>
                                          <p:attrName>ppt_x</p:attrName>
                                        </p:attrNameLst>
                                      </p:cBhvr>
                                      <p:tavLst>
                                        <p:tav tm="0">
                                          <p:val>
                                            <p:strVal val="#ppt_x"/>
                                          </p:val>
                                        </p:tav>
                                        <p:tav tm="100000">
                                          <p:val>
                                            <p:strVal val="#ppt_x"/>
                                          </p:val>
                                        </p:tav>
                                      </p:tavLst>
                                    </p:anim>
                                    <p:anim calcmode="lin" valueType="num">
                                      <p:cBhvr>
                                        <p:cTn id="47" dur="900" decel="100000" fill="hold"/>
                                        <p:tgtEl>
                                          <p:spTgt spid="2"/>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10916</TotalTime>
  <Words>493</Words>
  <Application>Microsoft Macintosh PowerPoint</Application>
  <PresentationFormat>On-screen Show (4:3)</PresentationFormat>
  <Paragraphs>122</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Austin</vt:lpstr>
      <vt:lpstr>Lesson Ten:           Heaven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Jerry Richardson</cp:lastModifiedBy>
  <cp:revision>48</cp:revision>
  <dcterms:created xsi:type="dcterms:W3CDTF">2011-12-17T17:23:16Z</dcterms:created>
  <dcterms:modified xsi:type="dcterms:W3CDTF">2013-01-06T22:01:33Z</dcterms:modified>
</cp:coreProperties>
</file>