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15"/>
  </p:notesMasterIdLst>
  <p:sldIdLst>
    <p:sldId id="256" r:id="rId2"/>
    <p:sldId id="257" r:id="rId3"/>
    <p:sldId id="258" r:id="rId4"/>
    <p:sldId id="270" r:id="rId5"/>
    <p:sldId id="261" r:id="rId6"/>
    <p:sldId id="271" r:id="rId7"/>
    <p:sldId id="273" r:id="rId8"/>
    <p:sldId id="274" r:id="rId9"/>
    <p:sldId id="272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 snapToObjects="1">
      <p:cViewPr>
        <p:scale>
          <a:sx n="70" d="100"/>
          <a:sy n="70" d="100"/>
        </p:scale>
        <p:origin x="-2720" y="-10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1/13/13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January 13,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January 13,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" y="5320136"/>
            <a:ext cx="9155145" cy="831274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    Lesson </a:t>
            </a:r>
            <a:r>
              <a:rPr lang="en-US" b="1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Three: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  </a:t>
            </a:r>
            <a:r>
              <a:rPr lang="en-US" b="1" dirty="0" smtClean="0">
                <a:ln w="0" cmpd="sng">
                  <a:noFill/>
                  <a:prstDash val="solid"/>
                  <a:miter lim="800000"/>
                </a:ln>
                <a:solidFill>
                  <a:srgbClr val="F85E08"/>
                </a:solidFill>
                <a:latin typeface="Cooper Black" pitchFamily="18" charset="0"/>
              </a:rPr>
              <a:t>Spiritual Sacrifices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rgbClr val="F85E08"/>
                </a:solidFill>
                <a:latin typeface="Cooper Black" pitchFamily="18" charset="0"/>
              </a:rPr>
              <a:t> 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85E08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1944878" y="4484208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b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27171"/>
            <a:ext cx="9143998" cy="519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2472" y="0"/>
            <a:ext cx="3623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Church Attendance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3842" y="668732"/>
            <a:ext cx="76472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/>
              <a:t>Not forsaking the assembling of ourselves together as the manner of some is.”</a:t>
            </a:r>
          </a:p>
          <a:p>
            <a:pPr algn="r"/>
            <a:r>
              <a:rPr lang="en-US" sz="2000" dirty="0" smtClean="0"/>
              <a:t>Hebrew 10:25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941694" y="1770686"/>
            <a:ext cx="72469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It is the Lord’s plan for the church to assemble together and to worship as a unit.  Each member needs the help, encouragement and blessing that can be had from the entire body.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721050" y="3923787"/>
            <a:ext cx="3896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Regular church attendance is a vital part of the saint’s experience.</a:t>
            </a:r>
            <a:endParaRPr lang="en-US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943" y="3490507"/>
            <a:ext cx="3511186" cy="259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9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031" y="-54592"/>
            <a:ext cx="3338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Witnessing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26591" y="928048"/>
            <a:ext cx="35484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The meaning of being a witness is to bear testimony of our faith to the point of suffering and dying, if need be, for our faith.</a:t>
            </a:r>
            <a:endParaRPr lang="en-US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28047" y="613796"/>
            <a:ext cx="352112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 smtClean="0"/>
              <a:t>“Ye shall be witnesses unto me both in Jerusalem, and in all Judea, and in Samaria, and unto the uttermost part of the earth.”</a:t>
            </a:r>
          </a:p>
          <a:p>
            <a:pPr algn="r"/>
            <a:r>
              <a:rPr lang="en-US" sz="2000" dirty="0" smtClean="0"/>
              <a:t>Acts 1:8</a:t>
            </a:r>
            <a:endParaRPr lang="en-US" sz="2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656118" y="4060394"/>
            <a:ext cx="35211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Every member of the church, regardless of age or position in life, is to be a witness.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47" y="3338863"/>
            <a:ext cx="3521123" cy="266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50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7534" y="300256"/>
            <a:ext cx="34528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Living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Holy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180" y="416068"/>
            <a:ext cx="4421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true church is a glorious church, without spot or wrinkle.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58352" y="2355560"/>
            <a:ext cx="36576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 smtClean="0"/>
              <a:t>“Worship the Lord in the beauty of holiness.”</a:t>
            </a:r>
          </a:p>
          <a:p>
            <a:pPr algn="r"/>
            <a:r>
              <a:rPr lang="en-US" sz="2000" dirty="0" smtClean="0"/>
              <a:t>Psalm 29:2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6860" y="2383652"/>
            <a:ext cx="4421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church is a beautiful church, not one of outward show, but of inward beauty and true holiness.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654" y="3633716"/>
            <a:ext cx="2940641" cy="22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6428" y="4897156"/>
            <a:ext cx="44218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Salvation beautifies the meek!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883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5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483" y="1392911"/>
            <a:ext cx="5118100" cy="5080000"/>
          </a:xfrm>
          <a:prstGeom prst="rect">
            <a:avLst/>
          </a:prstGeom>
        </p:spPr>
      </p:pic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extBox 3"/>
          <p:cNvSpPr txBox="1"/>
          <p:nvPr/>
        </p:nvSpPr>
        <p:spPr>
          <a:xfrm rot="19767775">
            <a:off x="484908" y="3043210"/>
            <a:ext cx="820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28575">
                  <a:solidFill>
                    <a:srgbClr val="FD5B0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END OF LESSON</a:t>
            </a:r>
            <a:endParaRPr lang="en-US" sz="5400" b="1" dirty="0">
              <a:ln w="28575">
                <a:solidFill>
                  <a:srgbClr val="FD5B0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415160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1376" y="671233"/>
            <a:ext cx="783930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/>
              <a:t>“Ye also, as lively stones, are built up a spiritual house, an holy priesthood, to offer </a:t>
            </a:r>
            <a:r>
              <a:rPr lang="en-US" sz="2400" i="1" dirty="0" smtClean="0"/>
              <a:t>up spiritual sacrifices.” </a:t>
            </a:r>
            <a:r>
              <a:rPr lang="en-US" sz="2400" i="1" dirty="0"/>
              <a:t>	</a:t>
            </a:r>
            <a:r>
              <a:rPr lang="en-US" sz="2400" i="1" dirty="0" smtClean="0"/>
              <a:t>				        </a:t>
            </a:r>
            <a:r>
              <a:rPr lang="en-US" sz="2400" dirty="0" smtClean="0"/>
              <a:t>I </a:t>
            </a:r>
            <a:r>
              <a:rPr lang="en-US" sz="2400" dirty="0"/>
              <a:t>Peter </a:t>
            </a:r>
            <a:r>
              <a:rPr lang="en-US" sz="2400" dirty="0" smtClean="0"/>
              <a:t>2:5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4108" y="2270024"/>
            <a:ext cx="8073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apostle Peter wrote of the church as being a </a:t>
            </a:r>
            <a:r>
              <a:rPr lang="en-US" sz="2400" b="1" dirty="0" smtClean="0"/>
              <a:t>holy priesthood</a:t>
            </a:r>
            <a:r>
              <a:rPr lang="en-US" sz="2400" b="1" dirty="0"/>
              <a:t>, offering </a:t>
            </a:r>
            <a:r>
              <a:rPr lang="en-US" sz="2400" b="1" dirty="0" smtClean="0"/>
              <a:t>up spiritual sacrifices.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1376" y="3133493"/>
            <a:ext cx="170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6600"/>
                </a:solidFill>
                <a:latin typeface="Bookman Old Style" pitchFamily="18" charset="0"/>
              </a:rPr>
              <a:t>Prayer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5912" y="4082485"/>
            <a:ext cx="18301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800000"/>
                </a:solidFill>
                <a:latin typeface="Bookman Old Style" pitchFamily="18" charset="0"/>
              </a:rPr>
              <a:t>Giving of Thanks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55380" y="3364325"/>
            <a:ext cx="1721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Fasting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2353" y="3059152"/>
            <a:ext cx="1914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85E08"/>
                </a:solidFill>
                <a:latin typeface="Bookman Old Style" pitchFamily="18" charset="0"/>
              </a:rPr>
              <a:t>Worship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32774" y="4625238"/>
            <a:ext cx="2633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85E08"/>
                </a:solidFill>
                <a:latin typeface="Bookman Old Style" pitchFamily="18" charset="0"/>
              </a:rPr>
              <a:t>Church Attendance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7430" y="4033407"/>
            <a:ext cx="2400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Witnessing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51495" y="4880518"/>
            <a:ext cx="1433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Living Holy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9269" y="0"/>
            <a:ext cx="351339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</a:rPr>
              <a:t>Spiritual Sacrifices</a:t>
            </a:r>
            <a:endParaRPr lang="en-US" sz="2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5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250"/>
                            </p:stCondLst>
                            <p:childTnLst>
                              <p:par>
                                <p:cTn id="31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7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1669" y="-54592"/>
            <a:ext cx="210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PRAYER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26591" y="928048"/>
            <a:ext cx="3548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The importance of prayer cannot be overemphasized.</a:t>
            </a:r>
            <a:endParaRPr lang="en-US" sz="2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791" y="2943438"/>
            <a:ext cx="3338330" cy="210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8047" y="613796"/>
            <a:ext cx="3521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Prayerlessness leads to coldness, indifference, and unbelief.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319" y="2171940"/>
            <a:ext cx="3521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Prayer is the church’s greatest weapon.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91" y="3279700"/>
            <a:ext cx="3521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Prayer moves God towards man, and man towards God.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4863" y="4865140"/>
            <a:ext cx="3521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God blesses a church that prays.</a:t>
            </a:r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7534" y="204720"/>
            <a:ext cx="3452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The Church is Commanded to Pray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2012" y="491323"/>
            <a:ext cx="41352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“That men ought always to pray, and not to faint.”</a:t>
            </a:r>
          </a:p>
          <a:p>
            <a:pPr algn="r"/>
            <a:r>
              <a:rPr lang="en-US" sz="2000" i="1" dirty="0" smtClean="0"/>
              <a:t>Luke 18:1</a:t>
            </a:r>
            <a:endParaRPr lang="en-US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75227" y="2199589"/>
            <a:ext cx="4135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“Pray without ceasing.”</a:t>
            </a:r>
          </a:p>
          <a:p>
            <a:pPr algn="r"/>
            <a:r>
              <a:rPr lang="en-US" sz="2000" i="1" dirty="0" smtClean="0"/>
              <a:t>1 Thessalonians 15:17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36556" y="3552488"/>
            <a:ext cx="4135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“I exhort, therefore, that first of all, supplications, prayers, intercessions and giving of thanks, be made for all men.”</a:t>
            </a:r>
          </a:p>
          <a:p>
            <a:pPr algn="r"/>
            <a:r>
              <a:rPr lang="en-US" sz="2000" i="1" dirty="0" smtClean="0"/>
              <a:t>1 Timothy 2:1</a:t>
            </a:r>
            <a:endParaRPr lang="en-US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667534" y="2969030"/>
            <a:ext cx="3452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Church is commanded to pray.  It is not left to the mood or whim of the Christian.  There is no choice but to obey.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build="p"/>
      <p:bldP spid="7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2126" y="-54592"/>
            <a:ext cx="3480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What is Prayer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8258" y="668732"/>
            <a:ext cx="354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85E08"/>
                </a:solidFill>
              </a:rPr>
              <a:t>Prayer is communion with God.</a:t>
            </a:r>
            <a:endParaRPr lang="en-US" sz="2400" b="1" dirty="0">
              <a:solidFill>
                <a:srgbClr val="F85E0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8774" y="1244220"/>
            <a:ext cx="3907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</a:rPr>
              <a:t>Prayer is Speaking to the Lord and hearing the Lord.</a:t>
            </a:r>
            <a:endParaRPr lang="en-US" sz="2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1694" y="2324684"/>
            <a:ext cx="72469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Prayer consists of communion, intercession, supplication and travail of soul, allowing the Holy Spirit to pray through the saint.</a:t>
            </a:r>
            <a:endParaRPr lang="en-US" sz="2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8259" y="4224028"/>
            <a:ext cx="7792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“Likewise </a:t>
            </a:r>
            <a:r>
              <a:rPr lang="en-US" sz="2400" i="1" dirty="0"/>
              <a:t>the Spirit also </a:t>
            </a:r>
            <a:r>
              <a:rPr lang="en-US" sz="2400" i="1" dirty="0" err="1"/>
              <a:t>helpeth</a:t>
            </a:r>
            <a:r>
              <a:rPr lang="en-US" sz="2400" i="1" dirty="0"/>
              <a:t> our infirmities: for we know not what we should pray for as we ought: but the Spirit itself </a:t>
            </a:r>
            <a:r>
              <a:rPr lang="en-US" sz="2400" i="1" dirty="0" err="1"/>
              <a:t>maketh</a:t>
            </a:r>
            <a:r>
              <a:rPr lang="en-US" sz="2400" i="1" dirty="0"/>
              <a:t> intercession for us with </a:t>
            </a:r>
            <a:r>
              <a:rPr lang="en-US" sz="2400" i="1" dirty="0" err="1"/>
              <a:t>groanings</a:t>
            </a:r>
            <a:r>
              <a:rPr lang="en-US" sz="2400" i="1" dirty="0"/>
              <a:t> which cannot be uttered</a:t>
            </a:r>
            <a:r>
              <a:rPr lang="en-US" sz="2400" i="1" dirty="0" smtClean="0"/>
              <a:t>.”</a:t>
            </a:r>
          </a:p>
          <a:p>
            <a:pPr algn="r"/>
            <a:r>
              <a:rPr lang="en-US" sz="2000" i="1" dirty="0" smtClean="0"/>
              <a:t>Romans 8:26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031" y="-54592"/>
            <a:ext cx="3338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How to Pray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26591" y="1508624"/>
            <a:ext cx="3548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There is no definite manner or time for prayer!</a:t>
            </a:r>
            <a:endParaRPr lang="en-US" sz="2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791" y="3034153"/>
            <a:ext cx="3338330" cy="210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8047" y="613796"/>
            <a:ext cx="35211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 Bible gives examples of bodily postures; standing, kneeling, lying prostrate.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319" y="2171940"/>
            <a:ext cx="35211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We should be in a prayerful attitude at all times and ready to pray at any time.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5486" y="4355249"/>
            <a:ext cx="3521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85E08"/>
                </a:solidFill>
              </a:rPr>
              <a:t>United prayer brings power</a:t>
            </a:r>
          </a:p>
        </p:txBody>
      </p:sp>
    </p:spTree>
    <p:extLst>
      <p:ext uri="{BB962C8B-B14F-4D97-AF65-F5344CB8AC3E}">
        <p14:creationId xmlns:p14="http://schemas.microsoft.com/office/powerpoint/2010/main" val="416565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2126" y="-54592"/>
            <a:ext cx="3480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FASTING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3842" y="668732"/>
            <a:ext cx="7647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Fasting is abstaining from food for a definite period of time in order to pray and seek God.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941694" y="1770686"/>
            <a:ext cx="72469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 Church is not commanded to </a:t>
            </a:r>
            <a:r>
              <a:rPr lang="en-US" sz="2200" dirty="0" smtClean="0"/>
              <a:t>fast </a:t>
            </a:r>
            <a:r>
              <a:rPr lang="en-US" sz="2200" dirty="0" smtClean="0"/>
              <a:t>but we can see throughout the New Testament where the Church fasted.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721050" y="3282331"/>
            <a:ext cx="38964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Benefits of Fasting</a:t>
            </a:r>
          </a:p>
          <a:p>
            <a:pPr algn="ctr"/>
            <a:endParaRPr lang="en-US" sz="2400" i="1" dirty="0"/>
          </a:p>
          <a:p>
            <a:pPr algn="ctr"/>
            <a:r>
              <a:rPr lang="en-US" sz="2400" dirty="0" smtClean="0"/>
              <a:t>That we might pray more effectually.  Prayer and fasting are more effectual and more powerful than prayer without fasting</a:t>
            </a:r>
            <a:r>
              <a:rPr lang="en-US" sz="2400" i="1" dirty="0" smtClean="0"/>
              <a:t>.</a:t>
            </a:r>
            <a:endParaRPr lang="en-US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404" y="3500699"/>
            <a:ext cx="3576377" cy="247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62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031" y="-54592"/>
            <a:ext cx="3338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Worship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83803" y="858014"/>
            <a:ext cx="363712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Worship </a:t>
            </a:r>
            <a:r>
              <a:rPr lang="en-US" sz="2200" dirty="0"/>
              <a:t>i</a:t>
            </a:r>
            <a:r>
              <a:rPr lang="en-US" sz="2200" dirty="0" smtClean="0"/>
              <a:t>s a definite act of the soul as it bows before God in deep adoration and absorbed contemplation of the majesty and glory of God.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4863" y="590758"/>
            <a:ext cx="35211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“ God is a Spirit: and they that worship him must worship him in spirit and in truth.”  </a:t>
            </a:r>
          </a:p>
          <a:p>
            <a:pPr algn="r"/>
            <a:r>
              <a:rPr lang="en-US" sz="2000" dirty="0" smtClean="0"/>
              <a:t>John 4:24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609" y="3726684"/>
            <a:ext cx="3197508" cy="212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4863" y="2630818"/>
            <a:ext cx="35211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Two elements of</a:t>
            </a:r>
          </a:p>
          <a:p>
            <a:pPr algn="ctr"/>
            <a:r>
              <a:rPr lang="en-US" sz="2000" b="1" u="sng" dirty="0" smtClean="0"/>
              <a:t>true worship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2000" dirty="0" smtClean="0"/>
              <a:t>Spirit</a:t>
            </a:r>
          </a:p>
          <a:p>
            <a:pPr algn="ctr"/>
            <a:r>
              <a:rPr lang="en-US" sz="2000" dirty="0" smtClean="0"/>
              <a:t>Truth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Only Spirit-filled saints can truly worship Him in spirit, and only Oneness believers worship Him in truth.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132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Three:  Spiritual Sacrifices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7534" y="204720"/>
            <a:ext cx="3452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Giving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Of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Thanks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181" y="491323"/>
            <a:ext cx="4421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“In everything by prayer and supplication with thanksgiving let your requests be made known unto God”</a:t>
            </a:r>
          </a:p>
          <a:p>
            <a:pPr algn="r"/>
            <a:r>
              <a:rPr lang="en-US" sz="2000" i="1" dirty="0" smtClean="0"/>
              <a:t>Philippians 4:6</a:t>
            </a:r>
            <a:endParaRPr lang="en-US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9182" y="2895637"/>
            <a:ext cx="4301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“In everything give thanks”</a:t>
            </a:r>
          </a:p>
          <a:p>
            <a:pPr algn="r"/>
            <a:r>
              <a:rPr lang="en-US" sz="2000" i="1" dirty="0" smtClean="0"/>
              <a:t>1 Thessalonians 5:18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28864" y="2355560"/>
            <a:ext cx="3559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Thanksgiving is closely connected with prayer &amp; worship.</a:t>
            </a:r>
            <a:endParaRPr lang="en-US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67" y="3801557"/>
            <a:ext cx="2747928" cy="2720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8" y="3746965"/>
            <a:ext cx="3516431" cy="1112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03840" y="5005544"/>
            <a:ext cx="3559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Thanksgiving is the link in the chain that binds prayer and worship together.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132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25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build="p"/>
      <p:bldP spid="7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12319</TotalTime>
  <Words>899</Words>
  <Application>Microsoft Macintosh PowerPoint</Application>
  <PresentationFormat>On-screen Show (4:3)</PresentationFormat>
  <Paragraphs>107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    Lesson Three:  Spiritual Sacrifices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Jerry Richardson</cp:lastModifiedBy>
  <cp:revision>50</cp:revision>
  <dcterms:created xsi:type="dcterms:W3CDTF">2011-12-17T17:23:16Z</dcterms:created>
  <dcterms:modified xsi:type="dcterms:W3CDTF">2013-01-13T12:55:44Z</dcterms:modified>
</cp:coreProperties>
</file>