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7" r:id="rId1"/>
  </p:sldMasterIdLst>
  <p:notesMasterIdLst>
    <p:notesMasterId r:id="rId20"/>
  </p:notesMasterIdLst>
  <p:sldIdLst>
    <p:sldId id="256" r:id="rId2"/>
    <p:sldId id="257" r:id="rId3"/>
    <p:sldId id="305" r:id="rId4"/>
    <p:sldId id="306" r:id="rId5"/>
    <p:sldId id="322" r:id="rId6"/>
    <p:sldId id="323" r:id="rId7"/>
    <p:sldId id="324" r:id="rId8"/>
    <p:sldId id="325" r:id="rId9"/>
    <p:sldId id="326" r:id="rId10"/>
    <p:sldId id="327" r:id="rId11"/>
    <p:sldId id="328" r:id="rId12"/>
    <p:sldId id="329" r:id="rId13"/>
    <p:sldId id="330" r:id="rId14"/>
    <p:sldId id="331" r:id="rId15"/>
    <p:sldId id="332" r:id="rId16"/>
    <p:sldId id="333" r:id="rId17"/>
    <p:sldId id="334" r:id="rId18"/>
    <p:sldId id="27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777"/>
    <a:srgbClr val="F85E0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snapToGrid="0" snapToObjects="1">
      <p:cViewPr>
        <p:scale>
          <a:sx n="85" d="100"/>
          <a:sy n="85" d="100"/>
        </p:scale>
        <p:origin x="-200" y="-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C4B9EB-E7F7-FB4C-AF39-0037BC1FD1AA}" type="datetimeFigureOut">
              <a:rPr lang="en-US" smtClean="0"/>
              <a:t>1/6/13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ED5FE9-6870-AE45-8C84-5ED768B69F12}" type="slidenum">
              <a:rPr lang="en-US" smtClean="0"/>
              <a:t>‹#›</a:t>
            </a:fld>
            <a:endParaRPr lang="en-US"/>
          </a:p>
        </p:txBody>
      </p:sp>
    </p:spTree>
    <p:extLst>
      <p:ext uri="{BB962C8B-B14F-4D97-AF65-F5344CB8AC3E}">
        <p14:creationId xmlns:p14="http://schemas.microsoft.com/office/powerpoint/2010/main" val="5279704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Layout is :  URBAN POP</a:t>
            </a:r>
            <a:endParaRPr lang="en-US" dirty="0"/>
          </a:p>
        </p:txBody>
      </p:sp>
      <p:sp>
        <p:nvSpPr>
          <p:cNvPr id="4" name="Slide Number Placeholder 3"/>
          <p:cNvSpPr>
            <a:spLocks noGrp="1"/>
          </p:cNvSpPr>
          <p:nvPr>
            <p:ph type="sldNum" sz="quarter" idx="10"/>
          </p:nvPr>
        </p:nvSpPr>
        <p:spPr/>
        <p:txBody>
          <a:bodyPr/>
          <a:lstStyle/>
          <a:p>
            <a:fld id="{B0ED5FE9-6870-AE45-8C84-5ED768B69F12}" type="slidenum">
              <a:rPr lang="en-US" smtClean="0"/>
              <a:t>1</a:t>
            </a:fld>
            <a:endParaRPr lang="en-US"/>
          </a:p>
        </p:txBody>
      </p:sp>
    </p:spTree>
    <p:extLst>
      <p:ext uri="{BB962C8B-B14F-4D97-AF65-F5344CB8AC3E}">
        <p14:creationId xmlns:p14="http://schemas.microsoft.com/office/powerpoint/2010/main" val="32243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9EB5ECD5-515E-4817-8A06-1D2ED2C83850}" type="datetime4">
              <a:rPr lang="en-US" smtClean="0"/>
              <a:pPr/>
              <a:t>January 6, 2013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5B59F4-DDCB-41FF-83F5-A48440F36FA7}" type="datetime4">
              <a:rPr lang="en-US" smtClean="0"/>
              <a:pPr/>
              <a:t>January 6,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056348-D703-428C-A1C4-7D6796EF5F41}" type="datetime4">
              <a:rPr lang="en-US" smtClean="0"/>
              <a:pPr/>
              <a:t>January 6,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32D1919-1B5F-4141-B613-3E5C6008A186}" type="datetime4">
              <a:rPr lang="en-US" smtClean="0"/>
              <a:pPr/>
              <a:t>January 6,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D22427-B1DD-49E6-9F05-DE0F1467D7DC}" type="datetime4">
              <a:rPr lang="en-US" smtClean="0"/>
              <a:pPr/>
              <a:t>January 6,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BCCA7B5-8BC9-491C-A887-7C3E7ED947D8}" type="datetime4">
              <a:rPr lang="en-US" smtClean="0"/>
              <a:pPr/>
              <a:t>January 6, 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DA18ED0-40F2-434C-A848-B92581875164}" type="datetime4">
              <a:rPr lang="en-US" smtClean="0"/>
              <a:pPr/>
              <a:t>January 6, 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55437F-F4F9-44A9-B4D3-9191CA04E889}" type="datetime4">
              <a:rPr lang="en-US" smtClean="0"/>
              <a:pPr/>
              <a:t>January 6, 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24E59-01D0-4537-B876-7E5EC75B028D}" type="datetime4">
              <a:rPr lang="en-US" smtClean="0"/>
              <a:pPr/>
              <a:t>January 6, 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55A2E49-18A1-40BC-BA5D-5A2EC8FDDF15}" type="datetime4">
              <a:rPr lang="en-US" smtClean="0"/>
              <a:pPr/>
              <a:t>January 6, 2013</a:t>
            </a:fld>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83DA4-3B24-449B-95CA-514EB7E30A99}" type="datetime4">
              <a:rPr lang="en-US" smtClean="0"/>
              <a:pPr/>
              <a:t>January 6, 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942120D2-3948-4F8F-BE5D-E7E7D97880B2}" type="datetime4">
              <a:rPr lang="en-US" smtClean="0"/>
              <a:pPr/>
              <a:t>January 6, 2013</a:t>
            </a:fld>
            <a:endParaRPr lang="en-US" dirty="0" err="1"/>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1D72EBF8-7CF5-44B7-B2BF-E22DE4D070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Lst>
  <p:hf sldNum="0" hdr="0" ft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1.wdp"/><Relationship Id="rId1" Type="http://schemas.openxmlformats.org/officeDocument/2006/relationships/slideLayout" Target="../slideLayouts/slideLayout11.xml"/><Relationship Id="rId2"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 y="5081080"/>
            <a:ext cx="9155145" cy="831274"/>
          </a:xfrm>
        </p:spPr>
        <p:txBody>
          <a:bodyPr>
            <a:normAutofit/>
          </a:bodyPr>
          <a:lstStyle/>
          <a:p>
            <a:r>
              <a:rPr lang="en-US" b="1" cap="none" dirty="0" smtClean="0">
                <a:ln w="0" cmpd="sng">
                  <a:noFill/>
                  <a:prstDash val="solid"/>
                  <a:miter lim="800000"/>
                </a:ln>
                <a:solidFill>
                  <a:schemeClr val="accent1">
                    <a:lumMod val="50000"/>
                  </a:schemeClr>
                </a:solidFill>
                <a:latin typeface="Cooper Black" pitchFamily="18" charset="0"/>
              </a:rPr>
              <a:t>  Lesson </a:t>
            </a:r>
            <a:r>
              <a:rPr lang="en-US" b="1" dirty="0" smtClean="0">
                <a:ln w="0" cmpd="sng">
                  <a:noFill/>
                  <a:prstDash val="solid"/>
                  <a:miter lim="800000"/>
                </a:ln>
                <a:solidFill>
                  <a:schemeClr val="accent1">
                    <a:lumMod val="50000"/>
                  </a:schemeClr>
                </a:solidFill>
                <a:latin typeface="Cooper Black" pitchFamily="18" charset="0"/>
              </a:rPr>
              <a:t>Five</a:t>
            </a:r>
            <a:r>
              <a:rPr lang="en-US" b="1" cap="none" dirty="0" smtClean="0">
                <a:ln w="0" cmpd="sng">
                  <a:noFill/>
                  <a:prstDash val="solid"/>
                  <a:miter lim="800000"/>
                </a:ln>
                <a:solidFill>
                  <a:schemeClr val="accent1">
                    <a:lumMod val="50000"/>
                  </a:schemeClr>
                </a:solidFill>
                <a:latin typeface="Cooper Black" pitchFamily="18" charset="0"/>
              </a:rPr>
              <a:t>: </a:t>
            </a:r>
            <a:r>
              <a:rPr lang="en-US" b="1" cap="none" dirty="0" smtClean="0">
                <a:ln w="0" cmpd="sng">
                  <a:noFill/>
                  <a:prstDash val="solid"/>
                  <a:miter lim="800000"/>
                </a:ln>
                <a:solidFill>
                  <a:srgbClr val="FF6600"/>
                </a:solidFill>
                <a:latin typeface="Cooper Black" pitchFamily="18" charset="0"/>
              </a:rPr>
              <a:t> </a:t>
            </a:r>
            <a:r>
              <a:rPr lang="en-US" sz="3100" b="1" cap="none" dirty="0" smtClean="0">
                <a:ln w="0" cmpd="sng">
                  <a:noFill/>
                  <a:prstDash val="solid"/>
                  <a:miter lim="800000"/>
                </a:ln>
                <a:solidFill>
                  <a:srgbClr val="FF6600"/>
                </a:solidFill>
                <a:latin typeface="Cooper Black" pitchFamily="18" charset="0"/>
              </a:rPr>
              <a:t> </a:t>
            </a:r>
            <a:r>
              <a:rPr lang="en-US" sz="3300" b="1" dirty="0">
                <a:solidFill>
                  <a:srgbClr val="FF6600"/>
                </a:solidFill>
              </a:rPr>
              <a:t>THE </a:t>
            </a:r>
            <a:r>
              <a:rPr lang="en-US" sz="3300" b="1" dirty="0" smtClean="0">
                <a:solidFill>
                  <a:srgbClr val="FF6600"/>
                </a:solidFill>
              </a:rPr>
              <a:t>HOPE </a:t>
            </a:r>
            <a:r>
              <a:rPr lang="en-US" sz="3300" b="1" dirty="0">
                <a:solidFill>
                  <a:srgbClr val="FF6600"/>
                </a:solidFill>
              </a:rPr>
              <a:t>OF THE </a:t>
            </a:r>
            <a:r>
              <a:rPr lang="en-US" sz="3300" b="1" dirty="0" smtClean="0">
                <a:solidFill>
                  <a:srgbClr val="FF6600"/>
                </a:solidFill>
              </a:rPr>
              <a:t>CHURCH</a:t>
            </a:r>
            <a:r>
              <a:rPr lang="en-US" sz="3300" b="1" dirty="0" smtClean="0"/>
              <a:t> </a:t>
            </a:r>
            <a:endParaRPr lang="en-US" sz="3300" b="1" spc="50" dirty="0">
              <a:ln w="13500">
                <a:solidFill>
                  <a:schemeClr val="accent1">
                    <a:shade val="2500"/>
                    <a:alpha val="6500"/>
                  </a:schemeClr>
                </a:solidFill>
                <a:prstDash val="solid"/>
              </a:ln>
              <a:solidFill>
                <a:srgbClr val="F85E08"/>
              </a:solidFill>
              <a:effectLst>
                <a:innerShdw blurRad="50900" dist="38500" dir="13500000">
                  <a:srgbClr val="000000">
                    <a:alpha val="60000"/>
                  </a:srgbClr>
                </a:innerShdw>
              </a:effectLst>
              <a:latin typeface="Cooper Black" pitchFamily="18" charset="0"/>
              <a:cs typeface="Bangla MN"/>
            </a:endParaRPr>
          </a:p>
        </p:txBody>
      </p:sp>
      <p:sp>
        <p:nvSpPr>
          <p:cNvPr id="6" name="Vertical Text Placeholder 5"/>
          <p:cNvSpPr>
            <a:spLocks noGrp="1"/>
          </p:cNvSpPr>
          <p:nvPr/>
        </p:nvSpPr>
        <p:spPr>
          <a:xfrm rot="16200000">
            <a:off x="1944878" y="4484208"/>
            <a:ext cx="618758" cy="4624168"/>
          </a:xfrm>
          <a:prstGeom prst="rect">
            <a:avLst/>
          </a:prstGeom>
        </p:spPr>
        <p:txBody>
          <a:bodyPr vert="eaVert" lIns="91440" tIns="45720" rIns="91440" bIns="45720" rtlCol="0">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b="1" kern="1200" dirty="0" smtClean="0">
                <a:solidFill>
                  <a:schemeClr val="bg1"/>
                </a:solidFill>
              </a:rPr>
              <a:t>Global University of Theological Studies</a:t>
            </a:r>
            <a:endParaRPr lang="en-US" sz="1800" b="1" kern="1200" dirty="0">
              <a:solidFill>
                <a:schemeClr val="bg1"/>
              </a:solidFil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 y="-27171"/>
            <a:ext cx="9143998" cy="5190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09266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a:t>
            </a:r>
            <a:r>
              <a:rPr lang="en-US" sz="1200" dirty="0" smtClean="0">
                <a:ln w="12700">
                  <a:solidFill>
                    <a:schemeClr val="tx2">
                      <a:satMod val="155000"/>
                    </a:schemeClr>
                  </a:solidFill>
                  <a:prstDash val="solid"/>
                </a:ln>
                <a:solidFill>
                  <a:srgbClr val="008000"/>
                </a:solidFill>
                <a:effectLst/>
                <a:latin typeface="+mn-lt"/>
                <a:cs typeface="Bangla MN"/>
              </a:rPr>
              <a:t>Five: The Hope of the Church</a:t>
            </a:r>
            <a:endParaRPr lang="en-US" sz="1200" dirty="0">
              <a:solidFill>
                <a:srgbClr val="008000"/>
              </a:solidFill>
              <a:effectLst/>
              <a:latin typeface="+mn-lt"/>
              <a:cs typeface="Bangla MN"/>
            </a:endParaRPr>
          </a:p>
        </p:txBody>
      </p:sp>
      <p:sp>
        <p:nvSpPr>
          <p:cNvPr id="3" name="TextBox 2"/>
          <p:cNvSpPr txBox="1"/>
          <p:nvPr/>
        </p:nvSpPr>
        <p:spPr>
          <a:xfrm>
            <a:off x="747060" y="956240"/>
            <a:ext cx="7664822" cy="5155257"/>
          </a:xfrm>
          <a:prstGeom prst="rect">
            <a:avLst/>
          </a:prstGeom>
          <a:noFill/>
        </p:spPr>
        <p:txBody>
          <a:bodyPr wrap="square" rtlCol="0">
            <a:spAutoFit/>
          </a:bodyPr>
          <a:lstStyle/>
          <a:p>
            <a:pPr marL="514350" indent="-514350">
              <a:buFont typeface="+mj-lt"/>
              <a:buAutoNum type="alphaUcPeriod" startAt="4"/>
            </a:pPr>
            <a:r>
              <a:rPr lang="en-US" sz="2600" b="1" dirty="0" smtClean="0"/>
              <a:t> JESUS </a:t>
            </a:r>
            <a:r>
              <a:rPr lang="en-US" sz="2600" b="1" dirty="0"/>
              <a:t>WILL RETURN BEFORE THE MILLENNIUM </a:t>
            </a:r>
            <a:endParaRPr lang="en-US" sz="2600" dirty="0" smtClean="0"/>
          </a:p>
          <a:p>
            <a:endParaRPr lang="en-US" sz="1100" dirty="0"/>
          </a:p>
          <a:p>
            <a:pPr lvl="1"/>
            <a:r>
              <a:rPr lang="en-US" sz="2000" b="1" u="sng" dirty="0" smtClean="0"/>
              <a:t>Scriptural References</a:t>
            </a:r>
            <a:r>
              <a:rPr lang="en-US" sz="2000" b="1" dirty="0" smtClean="0"/>
              <a:t>: </a:t>
            </a:r>
          </a:p>
          <a:p>
            <a:pPr lvl="1"/>
            <a:endParaRPr lang="en-US" sz="2000" dirty="0"/>
          </a:p>
          <a:p>
            <a:pPr algn="ctr"/>
            <a:r>
              <a:rPr lang="en-US" sz="2000" i="1" dirty="0"/>
              <a:t>“And then shall that Wicked be revealed, whom the Lord shall consume with the spirit of his mouth, and shall destroy with the brightness of his </a:t>
            </a:r>
            <a:r>
              <a:rPr lang="en-US" sz="2000" i="1" dirty="0" smtClean="0"/>
              <a:t>coming.” </a:t>
            </a:r>
          </a:p>
          <a:p>
            <a:pPr algn="ctr"/>
            <a:r>
              <a:rPr lang="en-US" sz="1600" b="1" dirty="0" smtClean="0"/>
              <a:t>(II Thessalonians 2:8)</a:t>
            </a:r>
          </a:p>
          <a:p>
            <a:pPr algn="ctr"/>
            <a:r>
              <a:rPr lang="en-US" sz="1600" b="1" dirty="0" smtClean="0"/>
              <a:t> </a:t>
            </a:r>
            <a:endParaRPr lang="en-US" sz="1600" dirty="0"/>
          </a:p>
          <a:p>
            <a:pPr lvl="1" algn="ctr"/>
            <a:r>
              <a:rPr lang="en-US" i="1" dirty="0"/>
              <a:t>“They lived and reigned with Christ a thousand </a:t>
            </a:r>
            <a:r>
              <a:rPr lang="en-US" i="1" dirty="0" smtClean="0"/>
              <a:t>years.” </a:t>
            </a:r>
          </a:p>
          <a:p>
            <a:pPr lvl="1" algn="ctr"/>
            <a:r>
              <a:rPr lang="en-US" sz="1600" b="1" dirty="0" smtClean="0"/>
              <a:t>(</a:t>
            </a:r>
            <a:r>
              <a:rPr lang="en-US" sz="1600" b="1" dirty="0"/>
              <a:t>Revelation </a:t>
            </a:r>
            <a:r>
              <a:rPr lang="en-US" sz="1600" b="1" dirty="0" smtClean="0"/>
              <a:t>20:4)</a:t>
            </a:r>
            <a:r>
              <a:rPr lang="en-US" dirty="0" smtClean="0"/>
              <a:t> </a:t>
            </a:r>
            <a:endParaRPr lang="en-US" dirty="0" smtClean="0"/>
          </a:p>
          <a:p>
            <a:endParaRPr lang="en-US" dirty="0" smtClean="0"/>
          </a:p>
          <a:p>
            <a:pPr algn="just"/>
            <a:r>
              <a:rPr lang="en-US" sz="2200" dirty="0" smtClean="0"/>
              <a:t>     The </a:t>
            </a:r>
            <a:r>
              <a:rPr lang="en-US" sz="2200" dirty="0"/>
              <a:t>Antichrist, who is pre-millennial, is to be destroyed by the brightness of </a:t>
            </a:r>
            <a:r>
              <a:rPr lang="en-US" sz="2200" dirty="0" smtClean="0"/>
              <a:t>Christ’s </a:t>
            </a:r>
            <a:r>
              <a:rPr lang="en-US" sz="2200" dirty="0"/>
              <a:t>coming. Therefore, the coming of the Lord must be pre-millennial. </a:t>
            </a:r>
            <a:endParaRPr lang="en-US" sz="2200" dirty="0"/>
          </a:p>
          <a:p>
            <a:endParaRPr lang="en-US" dirty="0" smtClean="0"/>
          </a:p>
        </p:txBody>
      </p:sp>
      <p:sp>
        <p:nvSpPr>
          <p:cNvPr id="8" name="Rectangle 7"/>
          <p:cNvSpPr/>
          <p:nvPr/>
        </p:nvSpPr>
        <p:spPr>
          <a:xfrm>
            <a:off x="4661646" y="-8510"/>
            <a:ext cx="3496235" cy="430887"/>
          </a:xfrm>
          <a:prstGeom prst="rect">
            <a:avLst/>
          </a:prstGeom>
        </p:spPr>
        <p:txBody>
          <a:bodyPr wrap="square">
            <a:spAutoFit/>
          </a:bodyPr>
          <a:lstStyle/>
          <a:p>
            <a:pPr algn="ctr"/>
            <a:r>
              <a:rPr lang="en-US" sz="2200" b="1" dirty="0" smtClean="0">
                <a:solidFill>
                  <a:schemeClr val="bg2">
                    <a:lumMod val="75000"/>
                  </a:schemeClr>
                </a:solidFill>
              </a:rPr>
              <a:t>The Hope of </a:t>
            </a:r>
            <a:r>
              <a:rPr lang="en-US" sz="2200" b="1" dirty="0" smtClean="0">
                <a:solidFill>
                  <a:schemeClr val="bg2">
                    <a:lumMod val="75000"/>
                  </a:schemeClr>
                </a:solidFill>
              </a:rPr>
              <a:t>t</a:t>
            </a:r>
            <a:r>
              <a:rPr lang="en-US" sz="2200" b="1" dirty="0" smtClean="0">
                <a:solidFill>
                  <a:schemeClr val="bg2">
                    <a:lumMod val="75000"/>
                  </a:schemeClr>
                </a:solidFill>
              </a:rPr>
              <a:t>he </a:t>
            </a:r>
            <a:r>
              <a:rPr lang="en-US" sz="2200" b="1" dirty="0">
                <a:solidFill>
                  <a:schemeClr val="bg2">
                    <a:lumMod val="75000"/>
                  </a:schemeClr>
                </a:solidFill>
              </a:rPr>
              <a:t>C</a:t>
            </a:r>
            <a:r>
              <a:rPr lang="en-US" sz="2200" b="1" dirty="0" smtClean="0">
                <a:solidFill>
                  <a:schemeClr val="bg2">
                    <a:lumMod val="75000"/>
                  </a:schemeClr>
                </a:solidFill>
              </a:rPr>
              <a:t>hurch</a:t>
            </a:r>
            <a:endParaRPr lang="en-US" sz="2200" b="1" dirty="0">
              <a:solidFill>
                <a:schemeClr val="bg2">
                  <a:lumMod val="75000"/>
                </a:schemeClr>
              </a:solidFill>
            </a:endParaRPr>
          </a:p>
        </p:txBody>
      </p:sp>
    </p:spTree>
    <p:extLst>
      <p:ext uri="{BB962C8B-B14F-4D97-AF65-F5344CB8AC3E}">
        <p14:creationId xmlns:p14="http://schemas.microsoft.com/office/powerpoint/2010/main" val="11701823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3" name="TextBox 2"/>
          <p:cNvSpPr txBox="1"/>
          <p:nvPr/>
        </p:nvSpPr>
        <p:spPr>
          <a:xfrm>
            <a:off x="747060" y="672361"/>
            <a:ext cx="7664822" cy="5301451"/>
          </a:xfrm>
          <a:prstGeom prst="rect">
            <a:avLst/>
          </a:prstGeom>
          <a:noFill/>
        </p:spPr>
        <p:txBody>
          <a:bodyPr wrap="square" rtlCol="0">
            <a:spAutoFit/>
          </a:bodyPr>
          <a:lstStyle/>
          <a:p>
            <a:r>
              <a:rPr lang="en-US" sz="2000" b="1" dirty="0">
                <a:solidFill>
                  <a:srgbClr val="FF6600"/>
                </a:solidFill>
              </a:rPr>
              <a:t>…. cont. </a:t>
            </a:r>
            <a:endParaRPr lang="en-US" sz="1000" b="1" dirty="0">
              <a:solidFill>
                <a:srgbClr val="FF6600"/>
              </a:solidFill>
            </a:endParaRPr>
          </a:p>
          <a:p>
            <a:r>
              <a:rPr lang="en-US" sz="1050" dirty="0" smtClean="0"/>
              <a:t>	</a:t>
            </a:r>
          </a:p>
          <a:p>
            <a:pPr algn="just"/>
            <a:r>
              <a:rPr lang="en-US" sz="2200" dirty="0" smtClean="0"/>
              <a:t>       </a:t>
            </a:r>
            <a:r>
              <a:rPr lang="en-US" sz="2200" dirty="0"/>
              <a:t>The Tribulation is pre-millennial, and Jesus will come to set up His kingdom “immediately after” (Matthew 24:29-31). If Jesus is to set up His kingdom immediately after the Tribulation, the coming of the Lord must be pre-millennial. </a:t>
            </a:r>
            <a:endParaRPr lang="en-US" sz="2200" dirty="0"/>
          </a:p>
          <a:p>
            <a:pPr algn="just"/>
            <a:endParaRPr lang="en-US" sz="2200" dirty="0"/>
          </a:p>
          <a:p>
            <a:pPr algn="just"/>
            <a:r>
              <a:rPr lang="en-US" sz="2200" dirty="0" smtClean="0"/>
              <a:t>     </a:t>
            </a:r>
            <a:r>
              <a:rPr lang="en-US" sz="2200" dirty="0"/>
              <a:t>The church will reign with Christ for a thousand years. This, of course, applies to the Millennium, Christ’s thousand-year reign of peace upon the earth. If the </a:t>
            </a:r>
            <a:r>
              <a:rPr lang="en-US" sz="2200" dirty="0" smtClean="0"/>
              <a:t>coming </a:t>
            </a:r>
            <a:r>
              <a:rPr lang="en-US" sz="2200" dirty="0"/>
              <a:t>of the Lord were post-millennial, then how could the saints reign with Him? In order to reign with Him, the coming of the Lord must be before the Millennium. </a:t>
            </a:r>
            <a:endParaRPr lang="en-US" sz="2200" dirty="0"/>
          </a:p>
          <a:p>
            <a:endParaRPr lang="en-US" sz="2200" dirty="0"/>
          </a:p>
        </p:txBody>
      </p:sp>
      <p:sp>
        <p:nvSpPr>
          <p:cNvPr id="7" name="Rectangle 6"/>
          <p:cNvSpPr/>
          <p:nvPr/>
        </p:nvSpPr>
        <p:spPr>
          <a:xfrm>
            <a:off x="4683759" y="-98156"/>
            <a:ext cx="3354594" cy="769441"/>
          </a:xfrm>
          <a:prstGeom prst="rect">
            <a:avLst/>
          </a:prstGeom>
        </p:spPr>
        <p:txBody>
          <a:bodyPr wrap="square">
            <a:spAutoFit/>
          </a:bodyPr>
          <a:lstStyle/>
          <a:p>
            <a:pPr algn="ctr"/>
            <a:r>
              <a:rPr lang="en-US" sz="2200" b="1" dirty="0" smtClean="0">
                <a:solidFill>
                  <a:schemeClr val="bg2">
                    <a:lumMod val="75000"/>
                  </a:schemeClr>
                </a:solidFill>
              </a:rPr>
              <a:t>The Authority of </a:t>
            </a:r>
          </a:p>
          <a:p>
            <a:pPr algn="ctr"/>
            <a:r>
              <a:rPr lang="en-US" sz="2200" b="1" dirty="0" smtClean="0">
                <a:solidFill>
                  <a:schemeClr val="bg2">
                    <a:lumMod val="75000"/>
                  </a:schemeClr>
                </a:solidFill>
              </a:rPr>
              <a:t>The </a:t>
            </a:r>
            <a:r>
              <a:rPr lang="en-US" sz="2200" b="1" dirty="0">
                <a:solidFill>
                  <a:schemeClr val="bg2">
                    <a:lumMod val="75000"/>
                  </a:schemeClr>
                </a:solidFill>
              </a:rPr>
              <a:t>C</a:t>
            </a:r>
            <a:r>
              <a:rPr lang="en-US" sz="2200" b="1" dirty="0" smtClean="0">
                <a:solidFill>
                  <a:schemeClr val="bg2">
                    <a:lumMod val="75000"/>
                  </a:schemeClr>
                </a:solidFill>
              </a:rPr>
              <a:t>hurch</a:t>
            </a:r>
            <a:endParaRPr lang="en-US" sz="2200" b="1" dirty="0">
              <a:solidFill>
                <a:schemeClr val="bg2">
                  <a:lumMod val="75000"/>
                </a:schemeClr>
              </a:solidFill>
            </a:endParaRPr>
          </a:p>
        </p:txBody>
      </p:sp>
      <p:sp>
        <p:nvSpPr>
          <p:cNvPr id="8"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a:t>
            </a:r>
            <a:r>
              <a:rPr lang="en-US" sz="1200" dirty="0" smtClean="0">
                <a:ln w="12700">
                  <a:solidFill>
                    <a:schemeClr val="tx2">
                      <a:satMod val="155000"/>
                    </a:schemeClr>
                  </a:solidFill>
                  <a:prstDash val="solid"/>
                </a:ln>
                <a:solidFill>
                  <a:srgbClr val="008000"/>
                </a:solidFill>
                <a:effectLst/>
                <a:latin typeface="+mn-lt"/>
                <a:cs typeface="Bangla MN"/>
              </a:rPr>
              <a:t>Five: The Hope of the Church</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27264150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3" name="TextBox 2"/>
          <p:cNvSpPr txBox="1"/>
          <p:nvPr/>
        </p:nvSpPr>
        <p:spPr>
          <a:xfrm>
            <a:off x="747060" y="522951"/>
            <a:ext cx="7664822" cy="5847755"/>
          </a:xfrm>
          <a:prstGeom prst="rect">
            <a:avLst/>
          </a:prstGeom>
          <a:noFill/>
        </p:spPr>
        <p:txBody>
          <a:bodyPr wrap="square" rtlCol="0">
            <a:spAutoFit/>
          </a:bodyPr>
          <a:lstStyle/>
          <a:p>
            <a:r>
              <a:rPr lang="en-US" sz="2000" b="1" dirty="0">
                <a:solidFill>
                  <a:srgbClr val="FF6600"/>
                </a:solidFill>
              </a:rPr>
              <a:t>…. cont. </a:t>
            </a:r>
            <a:endParaRPr lang="en-US" sz="1000" b="1" dirty="0">
              <a:solidFill>
                <a:srgbClr val="FF6600"/>
              </a:solidFill>
            </a:endParaRPr>
          </a:p>
          <a:p>
            <a:r>
              <a:rPr lang="en-US" sz="1050" dirty="0" smtClean="0"/>
              <a:t>	</a:t>
            </a:r>
          </a:p>
          <a:p>
            <a:pPr algn="just"/>
            <a:r>
              <a:rPr lang="en-US" sz="2150" dirty="0" smtClean="0"/>
              <a:t>     </a:t>
            </a:r>
            <a:r>
              <a:rPr lang="en-US" sz="2000" dirty="0" smtClean="0"/>
              <a:t>This </a:t>
            </a:r>
            <a:r>
              <a:rPr lang="en-US" sz="2000" dirty="0"/>
              <a:t>truth is very important, for many professing churches of the church world have accepted an error that crept into the church about the year 1700. This error teaches that the church will prosper and grow until the world will be converted, that this triumph of the church will constitute the Millennium, and that Jesus will come after the Millennium. </a:t>
            </a:r>
            <a:endParaRPr lang="en-US" sz="2000" dirty="0"/>
          </a:p>
          <a:p>
            <a:pPr algn="just"/>
            <a:endParaRPr lang="en-US" sz="1000" dirty="0"/>
          </a:p>
          <a:p>
            <a:r>
              <a:rPr lang="en-US" sz="2000" dirty="0" smtClean="0"/>
              <a:t>      Anyone </a:t>
            </a:r>
            <a:r>
              <a:rPr lang="en-US" sz="2000" dirty="0"/>
              <a:t>who believes this error does not preach the return of our Lord. He is not looking for nor expecting the Lord’s return; therefore, he makes no preparation for the Lord’s return. Possibly, this is as much reason as any why much of the world is unconverted and living in sin. </a:t>
            </a:r>
            <a:endParaRPr lang="en-US" sz="2000" dirty="0" smtClean="0"/>
          </a:p>
          <a:p>
            <a:endParaRPr lang="en-US" sz="1000" dirty="0"/>
          </a:p>
          <a:p>
            <a:r>
              <a:rPr lang="en-US" sz="2000" dirty="0" smtClean="0"/>
              <a:t>      To </a:t>
            </a:r>
            <a:r>
              <a:rPr lang="en-US" sz="2000" dirty="0"/>
              <a:t>the saint of God, the coming of the Lord is imminent. To him the Lord may come at any moment. Therefore he prays much, lives victoriously, and maintains a strong faith and hope. </a:t>
            </a:r>
            <a:endParaRPr lang="en-US" sz="2000" dirty="0"/>
          </a:p>
          <a:p>
            <a:endParaRPr lang="en-US" sz="2200" dirty="0"/>
          </a:p>
        </p:txBody>
      </p:sp>
      <p:sp>
        <p:nvSpPr>
          <p:cNvPr id="7" name="Rectangle 6"/>
          <p:cNvSpPr/>
          <p:nvPr/>
        </p:nvSpPr>
        <p:spPr>
          <a:xfrm>
            <a:off x="4683759" y="-98156"/>
            <a:ext cx="3354594" cy="769441"/>
          </a:xfrm>
          <a:prstGeom prst="rect">
            <a:avLst/>
          </a:prstGeom>
        </p:spPr>
        <p:txBody>
          <a:bodyPr wrap="square">
            <a:spAutoFit/>
          </a:bodyPr>
          <a:lstStyle/>
          <a:p>
            <a:pPr algn="ctr"/>
            <a:r>
              <a:rPr lang="en-US" sz="2200" b="1" dirty="0" smtClean="0">
                <a:solidFill>
                  <a:schemeClr val="bg2">
                    <a:lumMod val="75000"/>
                  </a:schemeClr>
                </a:solidFill>
              </a:rPr>
              <a:t>The Authority of </a:t>
            </a:r>
          </a:p>
          <a:p>
            <a:pPr algn="ctr"/>
            <a:r>
              <a:rPr lang="en-US" sz="2200" b="1" dirty="0" smtClean="0">
                <a:solidFill>
                  <a:schemeClr val="bg2">
                    <a:lumMod val="75000"/>
                  </a:schemeClr>
                </a:solidFill>
              </a:rPr>
              <a:t>The </a:t>
            </a:r>
            <a:r>
              <a:rPr lang="en-US" sz="2200" b="1" dirty="0">
                <a:solidFill>
                  <a:schemeClr val="bg2">
                    <a:lumMod val="75000"/>
                  </a:schemeClr>
                </a:solidFill>
              </a:rPr>
              <a:t>C</a:t>
            </a:r>
            <a:r>
              <a:rPr lang="en-US" sz="2200" b="1" dirty="0" smtClean="0">
                <a:solidFill>
                  <a:schemeClr val="bg2">
                    <a:lumMod val="75000"/>
                  </a:schemeClr>
                </a:solidFill>
              </a:rPr>
              <a:t>hurch</a:t>
            </a:r>
            <a:endParaRPr lang="en-US" sz="2200" b="1" dirty="0">
              <a:solidFill>
                <a:schemeClr val="bg2">
                  <a:lumMod val="75000"/>
                </a:schemeClr>
              </a:solidFill>
            </a:endParaRPr>
          </a:p>
        </p:txBody>
      </p:sp>
      <p:sp>
        <p:nvSpPr>
          <p:cNvPr id="8"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a:t>
            </a:r>
            <a:r>
              <a:rPr lang="en-US" sz="1200" dirty="0" smtClean="0">
                <a:ln w="12700">
                  <a:solidFill>
                    <a:schemeClr val="tx2">
                      <a:satMod val="155000"/>
                    </a:schemeClr>
                  </a:solidFill>
                  <a:prstDash val="solid"/>
                </a:ln>
                <a:solidFill>
                  <a:srgbClr val="008000"/>
                </a:solidFill>
                <a:effectLst/>
                <a:latin typeface="+mn-lt"/>
                <a:cs typeface="Bangla MN"/>
              </a:rPr>
              <a:t>Five: The Hope of the Church</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22912327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a:t>
            </a:r>
            <a:r>
              <a:rPr lang="en-US" sz="1200" dirty="0" smtClean="0">
                <a:ln w="12700">
                  <a:solidFill>
                    <a:schemeClr val="tx2">
                      <a:satMod val="155000"/>
                    </a:schemeClr>
                  </a:solidFill>
                  <a:prstDash val="solid"/>
                </a:ln>
                <a:solidFill>
                  <a:srgbClr val="008000"/>
                </a:solidFill>
                <a:effectLst/>
                <a:latin typeface="+mn-lt"/>
                <a:cs typeface="Bangla MN"/>
              </a:rPr>
              <a:t>Five: The Hope of the Church</a:t>
            </a:r>
            <a:endParaRPr lang="en-US" sz="1200" dirty="0">
              <a:solidFill>
                <a:srgbClr val="008000"/>
              </a:solidFill>
              <a:effectLst/>
              <a:latin typeface="+mn-lt"/>
              <a:cs typeface="Bangla MN"/>
            </a:endParaRPr>
          </a:p>
        </p:txBody>
      </p:sp>
      <p:sp>
        <p:nvSpPr>
          <p:cNvPr id="3" name="TextBox 2"/>
          <p:cNvSpPr txBox="1"/>
          <p:nvPr/>
        </p:nvSpPr>
        <p:spPr>
          <a:xfrm>
            <a:off x="747060" y="821771"/>
            <a:ext cx="7664822" cy="5370701"/>
          </a:xfrm>
          <a:prstGeom prst="rect">
            <a:avLst/>
          </a:prstGeom>
          <a:noFill/>
        </p:spPr>
        <p:txBody>
          <a:bodyPr wrap="square" rtlCol="0">
            <a:spAutoFit/>
          </a:bodyPr>
          <a:lstStyle/>
          <a:p>
            <a:pPr marL="514350" indent="-514350">
              <a:buFont typeface="+mj-lt"/>
              <a:buAutoNum type="alphaUcPeriod" startAt="5"/>
            </a:pPr>
            <a:r>
              <a:rPr lang="en-US" sz="2600" b="1" dirty="0" smtClean="0"/>
              <a:t> </a:t>
            </a:r>
            <a:r>
              <a:rPr lang="en-US" sz="2500" b="1" dirty="0"/>
              <a:t>JESUS WILL SET UP HIS KINGDOM UPON EARTH WHEN HE RETURNS </a:t>
            </a:r>
            <a:endParaRPr lang="en-US" sz="2500" b="1" dirty="0" smtClean="0"/>
          </a:p>
          <a:p>
            <a:endParaRPr lang="en-US" sz="2800" b="1" u="sng" dirty="0"/>
          </a:p>
          <a:p>
            <a:r>
              <a:rPr lang="en-US" sz="2000" b="1" u="sng" dirty="0" smtClean="0"/>
              <a:t>Scriptural References</a:t>
            </a:r>
            <a:r>
              <a:rPr lang="en-US" sz="2000" b="1" dirty="0" smtClean="0"/>
              <a:t>:</a:t>
            </a:r>
          </a:p>
          <a:p>
            <a:endParaRPr lang="en-US" sz="1000" dirty="0"/>
          </a:p>
          <a:p>
            <a:pPr algn="ctr"/>
            <a:r>
              <a:rPr lang="en-US" i="1" dirty="0" smtClean="0"/>
              <a:t>“</a:t>
            </a:r>
            <a:r>
              <a:rPr lang="en-US" i="1" dirty="0"/>
              <a:t>He shall be great, and shall be called the Son of the Highest: and the Lord God shall give unto him the throne of his father David </a:t>
            </a:r>
            <a:r>
              <a:rPr lang="en-US" i="1" dirty="0" smtClean="0"/>
              <a:t>.” </a:t>
            </a:r>
          </a:p>
          <a:p>
            <a:pPr algn="ctr"/>
            <a:r>
              <a:rPr lang="en-US" sz="1600" b="1" dirty="0" smtClean="0"/>
              <a:t>(Luke 1:32)</a:t>
            </a:r>
          </a:p>
          <a:p>
            <a:pPr algn="ctr"/>
            <a:r>
              <a:rPr lang="en-US" sz="1600" b="1" dirty="0" smtClean="0"/>
              <a:t> </a:t>
            </a:r>
            <a:endParaRPr lang="en-US" sz="1600" dirty="0"/>
          </a:p>
          <a:p>
            <a:pPr lvl="1" algn="ctr"/>
            <a:r>
              <a:rPr lang="en-US" i="1" dirty="0" smtClean="0"/>
              <a:t>“And </a:t>
            </a:r>
            <a:r>
              <a:rPr lang="en-US" i="1" dirty="0"/>
              <a:t>his feet shall stand in that day upon the mount of Olives, which is before Jerusalem on the </a:t>
            </a:r>
            <a:r>
              <a:rPr lang="en-US" i="1" dirty="0" smtClean="0"/>
              <a:t>east.” </a:t>
            </a:r>
          </a:p>
          <a:p>
            <a:pPr lvl="1" algn="ctr"/>
            <a:r>
              <a:rPr lang="en-US" sz="1600" b="1" dirty="0" smtClean="0"/>
              <a:t>(Zechariah 14:4)</a:t>
            </a:r>
            <a:r>
              <a:rPr lang="en-US" dirty="0" smtClean="0"/>
              <a:t> </a:t>
            </a:r>
            <a:endParaRPr lang="en-US" dirty="0" smtClean="0"/>
          </a:p>
          <a:p>
            <a:endParaRPr lang="en-US" sz="1000" dirty="0" smtClean="0"/>
          </a:p>
          <a:p>
            <a:pPr algn="just"/>
            <a:r>
              <a:rPr lang="en-US" sz="2200" dirty="0" smtClean="0"/>
              <a:t>     </a:t>
            </a:r>
            <a:r>
              <a:rPr lang="en-US" sz="2000" dirty="0"/>
              <a:t>Every time the Lord’s Prayer is said, the words “Thy kingdom come” are repeated. This is a prayer for Christ to return to earth to reign in righteousness. Only Jesus can bring peace to this troubled, war-torn world, full of hatred and bitterness. Only Jesus can bring order out of chaos. </a:t>
            </a:r>
            <a:endParaRPr lang="en-US" sz="2000" dirty="0"/>
          </a:p>
        </p:txBody>
      </p:sp>
      <p:sp>
        <p:nvSpPr>
          <p:cNvPr id="8" name="Rectangle 7"/>
          <p:cNvSpPr/>
          <p:nvPr/>
        </p:nvSpPr>
        <p:spPr>
          <a:xfrm>
            <a:off x="4661646" y="-8510"/>
            <a:ext cx="3496235" cy="430887"/>
          </a:xfrm>
          <a:prstGeom prst="rect">
            <a:avLst/>
          </a:prstGeom>
        </p:spPr>
        <p:txBody>
          <a:bodyPr wrap="square">
            <a:spAutoFit/>
          </a:bodyPr>
          <a:lstStyle/>
          <a:p>
            <a:pPr algn="ctr"/>
            <a:r>
              <a:rPr lang="en-US" sz="2200" b="1" dirty="0" smtClean="0">
                <a:solidFill>
                  <a:schemeClr val="bg2">
                    <a:lumMod val="75000"/>
                  </a:schemeClr>
                </a:solidFill>
              </a:rPr>
              <a:t>The Hope of </a:t>
            </a:r>
            <a:r>
              <a:rPr lang="en-US" sz="2200" b="1" dirty="0" smtClean="0">
                <a:solidFill>
                  <a:schemeClr val="bg2">
                    <a:lumMod val="75000"/>
                  </a:schemeClr>
                </a:solidFill>
              </a:rPr>
              <a:t>t</a:t>
            </a:r>
            <a:r>
              <a:rPr lang="en-US" sz="2200" b="1" dirty="0" smtClean="0">
                <a:solidFill>
                  <a:schemeClr val="bg2">
                    <a:lumMod val="75000"/>
                  </a:schemeClr>
                </a:solidFill>
              </a:rPr>
              <a:t>he </a:t>
            </a:r>
            <a:r>
              <a:rPr lang="en-US" sz="2200" b="1" dirty="0">
                <a:solidFill>
                  <a:schemeClr val="bg2">
                    <a:lumMod val="75000"/>
                  </a:schemeClr>
                </a:solidFill>
              </a:rPr>
              <a:t>C</a:t>
            </a:r>
            <a:r>
              <a:rPr lang="en-US" sz="2200" b="1" dirty="0" smtClean="0">
                <a:solidFill>
                  <a:schemeClr val="bg2">
                    <a:lumMod val="75000"/>
                  </a:schemeClr>
                </a:solidFill>
              </a:rPr>
              <a:t>hurch</a:t>
            </a:r>
            <a:endParaRPr lang="en-US" sz="2200" b="1" dirty="0">
              <a:solidFill>
                <a:schemeClr val="bg2">
                  <a:lumMod val="75000"/>
                </a:schemeClr>
              </a:solidFill>
            </a:endParaRPr>
          </a:p>
        </p:txBody>
      </p:sp>
    </p:spTree>
    <p:extLst>
      <p:ext uri="{BB962C8B-B14F-4D97-AF65-F5344CB8AC3E}">
        <p14:creationId xmlns:p14="http://schemas.microsoft.com/office/powerpoint/2010/main" val="2742689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3" name="TextBox 2"/>
          <p:cNvSpPr txBox="1"/>
          <p:nvPr/>
        </p:nvSpPr>
        <p:spPr>
          <a:xfrm>
            <a:off x="747060" y="522951"/>
            <a:ext cx="7664822" cy="5640005"/>
          </a:xfrm>
          <a:prstGeom prst="rect">
            <a:avLst/>
          </a:prstGeom>
          <a:noFill/>
        </p:spPr>
        <p:txBody>
          <a:bodyPr wrap="square" rtlCol="0">
            <a:spAutoFit/>
          </a:bodyPr>
          <a:lstStyle/>
          <a:p>
            <a:r>
              <a:rPr lang="en-US" sz="2000" b="1" dirty="0">
                <a:solidFill>
                  <a:srgbClr val="FF6600"/>
                </a:solidFill>
              </a:rPr>
              <a:t>…. cont. </a:t>
            </a:r>
            <a:endParaRPr lang="en-US" sz="1400" b="1" dirty="0">
              <a:solidFill>
                <a:srgbClr val="FF6600"/>
              </a:solidFill>
            </a:endParaRPr>
          </a:p>
          <a:p>
            <a:r>
              <a:rPr lang="en-US" sz="1400" dirty="0" smtClean="0"/>
              <a:t>	</a:t>
            </a:r>
          </a:p>
          <a:p>
            <a:pPr algn="just"/>
            <a:r>
              <a:rPr lang="en-US" sz="1400" dirty="0" smtClean="0"/>
              <a:t>      </a:t>
            </a:r>
            <a:r>
              <a:rPr lang="en-US" sz="2200" dirty="0" smtClean="0"/>
              <a:t>The </a:t>
            </a:r>
            <a:r>
              <a:rPr lang="en-US" sz="2200" dirty="0"/>
              <a:t>church began on the Day of Pentecost and ends at the Rapture, as far as her existence in this world is concerned. At the close of the Tribulation, Jesus returns with His church to reign. This will be the beginning of His millennial reign upon earth. </a:t>
            </a:r>
            <a:endParaRPr lang="en-US" sz="2200" dirty="0" smtClean="0"/>
          </a:p>
          <a:p>
            <a:pPr algn="just"/>
            <a:endParaRPr lang="en-US" sz="2200" dirty="0"/>
          </a:p>
          <a:p>
            <a:pPr algn="just"/>
            <a:r>
              <a:rPr lang="en-US" sz="2200" dirty="0" smtClean="0"/>
              <a:t>     It </a:t>
            </a:r>
            <a:r>
              <a:rPr lang="en-US" sz="2200" dirty="0"/>
              <a:t>is the personal reign of Christ on earth. He was prophesied to be king of the Jews. (See Isaiah 9:6.) He was born king of the Jews. (See Matthew 2:2.) He was crucified as king of the Jews. (See Matthew 27:37.) He shall return to earth to be the king of the Jews. Jesus shall sit upon the throne of David and establish a kingdom of which there will be no end to peace. (See Isaiah 9:7.) </a:t>
            </a:r>
            <a:endParaRPr lang="en-US" sz="2200" dirty="0"/>
          </a:p>
          <a:p>
            <a:endParaRPr lang="en-US" sz="2200" dirty="0"/>
          </a:p>
        </p:txBody>
      </p:sp>
      <p:sp>
        <p:nvSpPr>
          <p:cNvPr id="7" name="Rectangle 6"/>
          <p:cNvSpPr/>
          <p:nvPr/>
        </p:nvSpPr>
        <p:spPr>
          <a:xfrm>
            <a:off x="4683759" y="-98156"/>
            <a:ext cx="3354594" cy="769441"/>
          </a:xfrm>
          <a:prstGeom prst="rect">
            <a:avLst/>
          </a:prstGeom>
        </p:spPr>
        <p:txBody>
          <a:bodyPr wrap="square">
            <a:spAutoFit/>
          </a:bodyPr>
          <a:lstStyle/>
          <a:p>
            <a:pPr algn="ctr"/>
            <a:r>
              <a:rPr lang="en-US" sz="2200" b="1" dirty="0" smtClean="0">
                <a:solidFill>
                  <a:schemeClr val="bg2">
                    <a:lumMod val="75000"/>
                  </a:schemeClr>
                </a:solidFill>
              </a:rPr>
              <a:t>The Authority of </a:t>
            </a:r>
          </a:p>
          <a:p>
            <a:pPr algn="ctr"/>
            <a:r>
              <a:rPr lang="en-US" sz="2200" b="1" dirty="0" smtClean="0">
                <a:solidFill>
                  <a:schemeClr val="bg2">
                    <a:lumMod val="75000"/>
                  </a:schemeClr>
                </a:solidFill>
              </a:rPr>
              <a:t>The </a:t>
            </a:r>
            <a:r>
              <a:rPr lang="en-US" sz="2200" b="1" dirty="0">
                <a:solidFill>
                  <a:schemeClr val="bg2">
                    <a:lumMod val="75000"/>
                  </a:schemeClr>
                </a:solidFill>
              </a:rPr>
              <a:t>C</a:t>
            </a:r>
            <a:r>
              <a:rPr lang="en-US" sz="2200" b="1" dirty="0" smtClean="0">
                <a:solidFill>
                  <a:schemeClr val="bg2">
                    <a:lumMod val="75000"/>
                  </a:schemeClr>
                </a:solidFill>
              </a:rPr>
              <a:t>hurch</a:t>
            </a:r>
            <a:endParaRPr lang="en-US" sz="2200" b="1" dirty="0">
              <a:solidFill>
                <a:schemeClr val="bg2">
                  <a:lumMod val="75000"/>
                </a:schemeClr>
              </a:solidFill>
            </a:endParaRPr>
          </a:p>
        </p:txBody>
      </p:sp>
      <p:sp>
        <p:nvSpPr>
          <p:cNvPr id="8"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a:t>
            </a:r>
            <a:r>
              <a:rPr lang="en-US" sz="1200" dirty="0" smtClean="0">
                <a:ln w="12700">
                  <a:solidFill>
                    <a:schemeClr val="tx2">
                      <a:satMod val="155000"/>
                    </a:schemeClr>
                  </a:solidFill>
                  <a:prstDash val="solid"/>
                </a:ln>
                <a:solidFill>
                  <a:srgbClr val="008000"/>
                </a:solidFill>
                <a:effectLst/>
                <a:latin typeface="+mn-lt"/>
                <a:cs typeface="Bangla MN"/>
              </a:rPr>
              <a:t>Five: The Hope of the Church</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30990402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884701" y="3588625"/>
            <a:ext cx="1628588" cy="2646878"/>
          </a:xfrm>
          <a:prstGeom prst="rect">
            <a:avLst/>
          </a:prstGeom>
          <a:noFill/>
        </p:spPr>
        <p:txBody>
          <a:bodyPr wrap="square" rtlCol="0">
            <a:spAutoFit/>
          </a:bodyPr>
          <a:lstStyle/>
          <a:p>
            <a:r>
              <a:rPr lang="en-US" sz="16600" dirty="0" smtClean="0">
                <a:solidFill>
                  <a:schemeClr val="accent6">
                    <a:lumMod val="60000"/>
                    <a:lumOff val="40000"/>
                  </a:schemeClr>
                </a:solidFill>
                <a:latin typeface="Arial Black"/>
                <a:cs typeface="Arial Black"/>
              </a:rPr>
              <a:t>?</a:t>
            </a:r>
            <a:endParaRPr lang="en-US" sz="16600" dirty="0">
              <a:solidFill>
                <a:schemeClr val="accent6">
                  <a:lumMod val="60000"/>
                  <a:lumOff val="40000"/>
                </a:schemeClr>
              </a:solidFill>
              <a:latin typeface="Arial Black"/>
              <a:cs typeface="Arial Black"/>
            </a:endParaRPr>
          </a:p>
        </p:txBody>
      </p:sp>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a:t>
            </a:r>
            <a:r>
              <a:rPr lang="en-US" sz="1200" dirty="0" smtClean="0">
                <a:ln w="12700">
                  <a:solidFill>
                    <a:schemeClr val="tx2">
                      <a:satMod val="155000"/>
                    </a:schemeClr>
                  </a:solidFill>
                  <a:prstDash val="solid"/>
                </a:ln>
                <a:solidFill>
                  <a:srgbClr val="008000"/>
                </a:solidFill>
                <a:effectLst/>
                <a:latin typeface="+mn-lt"/>
                <a:cs typeface="Bangla MN"/>
              </a:rPr>
              <a:t>Five: The Hope of the Church</a:t>
            </a:r>
            <a:endParaRPr lang="en-US" sz="1200" dirty="0">
              <a:solidFill>
                <a:srgbClr val="008000"/>
              </a:solidFill>
              <a:effectLst/>
              <a:latin typeface="+mn-lt"/>
              <a:cs typeface="Bangla MN"/>
            </a:endParaRPr>
          </a:p>
        </p:txBody>
      </p:sp>
      <p:sp>
        <p:nvSpPr>
          <p:cNvPr id="3" name="TextBox 2"/>
          <p:cNvSpPr txBox="1"/>
          <p:nvPr/>
        </p:nvSpPr>
        <p:spPr>
          <a:xfrm>
            <a:off x="747059" y="821771"/>
            <a:ext cx="7769411" cy="3216265"/>
          </a:xfrm>
          <a:prstGeom prst="rect">
            <a:avLst/>
          </a:prstGeom>
          <a:noFill/>
        </p:spPr>
        <p:txBody>
          <a:bodyPr wrap="square" rtlCol="0">
            <a:spAutoFit/>
          </a:bodyPr>
          <a:lstStyle/>
          <a:p>
            <a:pPr marL="514350" indent="-514350">
              <a:buFont typeface="+mj-lt"/>
              <a:buAutoNum type="alphaUcPeriod" startAt="6"/>
            </a:pPr>
            <a:r>
              <a:rPr lang="en-US" sz="2400" b="1" dirty="0" smtClean="0"/>
              <a:t>THE </a:t>
            </a:r>
            <a:r>
              <a:rPr lang="en-US" sz="2400" b="1" dirty="0"/>
              <a:t>RETURN OF JESUS CHRIST FOR HIS CHURCH IS </a:t>
            </a:r>
            <a:r>
              <a:rPr lang="en-US" sz="2400" b="1" dirty="0" smtClean="0"/>
              <a:t>IMMINENT</a:t>
            </a:r>
            <a:r>
              <a:rPr lang="en-US" sz="2500" b="1" dirty="0" smtClean="0"/>
              <a:t> </a:t>
            </a:r>
          </a:p>
          <a:p>
            <a:endParaRPr lang="en-US" sz="1200" b="1" u="sng" dirty="0"/>
          </a:p>
          <a:p>
            <a:r>
              <a:rPr lang="en-US" sz="2000" b="1" u="sng" dirty="0" smtClean="0"/>
              <a:t>Scriptural References</a:t>
            </a:r>
            <a:r>
              <a:rPr lang="en-US" sz="2000" b="1" dirty="0" smtClean="0"/>
              <a:t>:</a:t>
            </a:r>
          </a:p>
          <a:p>
            <a:endParaRPr lang="en-US" sz="1000" dirty="0"/>
          </a:p>
          <a:p>
            <a:pPr algn="ctr"/>
            <a:r>
              <a:rPr lang="en-US" i="1" dirty="0" smtClean="0"/>
              <a:t>“</a:t>
            </a:r>
            <a:r>
              <a:rPr lang="en-US" i="1" dirty="0"/>
              <a:t>Watch therefore: for ye know not what </a:t>
            </a:r>
            <a:r>
              <a:rPr lang="en-US" i="1" dirty="0" smtClean="0"/>
              <a:t>hour your Lord </a:t>
            </a:r>
            <a:r>
              <a:rPr lang="en-US" i="1" dirty="0"/>
              <a:t>doth </a:t>
            </a:r>
            <a:r>
              <a:rPr lang="en-US" i="1" dirty="0" smtClean="0"/>
              <a:t>come.” </a:t>
            </a:r>
          </a:p>
          <a:p>
            <a:pPr algn="ctr"/>
            <a:r>
              <a:rPr lang="en-US" sz="1600" b="1" dirty="0" smtClean="0"/>
              <a:t>(Matthew 24:42)</a:t>
            </a:r>
            <a:endParaRPr lang="en-US" sz="1000" b="1" dirty="0" smtClean="0"/>
          </a:p>
          <a:p>
            <a:pPr algn="ctr"/>
            <a:r>
              <a:rPr lang="en-US" sz="1600" b="1" dirty="0" smtClean="0"/>
              <a:t> </a:t>
            </a:r>
            <a:endParaRPr lang="en-US" sz="1600" dirty="0"/>
          </a:p>
          <a:p>
            <a:pPr lvl="4" algn="ctr"/>
            <a:r>
              <a:rPr lang="en-US" i="1" dirty="0" smtClean="0"/>
              <a:t>“</a:t>
            </a:r>
            <a:r>
              <a:rPr lang="en-US" i="1" dirty="0"/>
              <a:t>And, behold, I come quickly; and my reward is with me, to give every man according as his work shall </a:t>
            </a:r>
            <a:r>
              <a:rPr lang="en-US" i="1" dirty="0" smtClean="0"/>
              <a:t>be.”        </a:t>
            </a:r>
            <a:r>
              <a:rPr lang="en-US" sz="1600" b="1" dirty="0" smtClean="0"/>
              <a:t>(Revelation 22:12)</a:t>
            </a:r>
            <a:r>
              <a:rPr lang="en-US" dirty="0" smtClean="0"/>
              <a:t> </a:t>
            </a:r>
            <a:endParaRPr lang="en-US" dirty="0" smtClean="0"/>
          </a:p>
        </p:txBody>
      </p:sp>
      <p:pic>
        <p:nvPicPr>
          <p:cNvPr id="2" name="Picture 1"/>
          <p:cNvPicPr>
            <a:picLocks noChangeAspect="1"/>
          </p:cNvPicPr>
          <p:nvPr/>
        </p:nvPicPr>
        <p:blipFill>
          <a:blip r:embed="rId2"/>
          <a:stretch>
            <a:fillRect/>
          </a:stretch>
        </p:blipFill>
        <p:spPr>
          <a:xfrm>
            <a:off x="635632" y="3209341"/>
            <a:ext cx="2297206" cy="2127671"/>
          </a:xfrm>
          <a:prstGeom prst="rect">
            <a:avLst/>
          </a:prstGeom>
        </p:spPr>
      </p:pic>
      <p:sp>
        <p:nvSpPr>
          <p:cNvPr id="8" name="Rectangle 7"/>
          <p:cNvSpPr/>
          <p:nvPr/>
        </p:nvSpPr>
        <p:spPr>
          <a:xfrm>
            <a:off x="4661646" y="-8510"/>
            <a:ext cx="3496235" cy="430887"/>
          </a:xfrm>
          <a:prstGeom prst="rect">
            <a:avLst/>
          </a:prstGeom>
        </p:spPr>
        <p:txBody>
          <a:bodyPr wrap="square">
            <a:spAutoFit/>
          </a:bodyPr>
          <a:lstStyle/>
          <a:p>
            <a:pPr algn="ctr"/>
            <a:r>
              <a:rPr lang="en-US" sz="2200" b="1" dirty="0" smtClean="0">
                <a:solidFill>
                  <a:schemeClr val="bg2">
                    <a:lumMod val="75000"/>
                  </a:schemeClr>
                </a:solidFill>
              </a:rPr>
              <a:t>The Hope of </a:t>
            </a:r>
            <a:r>
              <a:rPr lang="en-US" sz="2200" b="1" dirty="0" smtClean="0">
                <a:solidFill>
                  <a:schemeClr val="bg2">
                    <a:lumMod val="75000"/>
                  </a:schemeClr>
                </a:solidFill>
              </a:rPr>
              <a:t>t</a:t>
            </a:r>
            <a:r>
              <a:rPr lang="en-US" sz="2200" b="1" dirty="0" smtClean="0">
                <a:solidFill>
                  <a:schemeClr val="bg2">
                    <a:lumMod val="75000"/>
                  </a:schemeClr>
                </a:solidFill>
              </a:rPr>
              <a:t>he </a:t>
            </a:r>
            <a:r>
              <a:rPr lang="en-US" sz="2200" b="1" dirty="0">
                <a:solidFill>
                  <a:schemeClr val="bg2">
                    <a:lumMod val="75000"/>
                  </a:schemeClr>
                </a:solidFill>
              </a:rPr>
              <a:t>C</a:t>
            </a:r>
            <a:r>
              <a:rPr lang="en-US" sz="2200" b="1" dirty="0" smtClean="0">
                <a:solidFill>
                  <a:schemeClr val="bg2">
                    <a:lumMod val="75000"/>
                  </a:schemeClr>
                </a:solidFill>
              </a:rPr>
              <a:t>hurch</a:t>
            </a:r>
            <a:endParaRPr lang="en-US" sz="2200" b="1" dirty="0">
              <a:solidFill>
                <a:schemeClr val="bg2">
                  <a:lumMod val="75000"/>
                </a:schemeClr>
              </a:solidFill>
            </a:endParaRPr>
          </a:p>
        </p:txBody>
      </p: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backgroundRemoval t="5979" b="94959" l="20625" r="80703"/>
                    </a14:imgEffect>
                  </a14:imgLayer>
                </a14:imgProps>
              </a:ext>
            </a:extLst>
          </a:blip>
          <a:stretch>
            <a:fillRect/>
          </a:stretch>
        </p:blipFill>
        <p:spPr>
          <a:xfrm>
            <a:off x="5552471" y="3978272"/>
            <a:ext cx="3561646" cy="2373503"/>
          </a:xfrm>
          <a:prstGeom prst="rect">
            <a:avLst/>
          </a:prstGeom>
        </p:spPr>
      </p:pic>
      <p:sp>
        <p:nvSpPr>
          <p:cNvPr id="7" name="TextBox 6"/>
          <p:cNvSpPr txBox="1"/>
          <p:nvPr/>
        </p:nvSpPr>
        <p:spPr>
          <a:xfrm>
            <a:off x="2804600" y="4273177"/>
            <a:ext cx="3476927" cy="1938992"/>
          </a:xfrm>
          <a:prstGeom prst="rect">
            <a:avLst/>
          </a:prstGeom>
          <a:noFill/>
        </p:spPr>
        <p:txBody>
          <a:bodyPr wrap="square" rtlCol="0">
            <a:spAutoFit/>
          </a:bodyPr>
          <a:lstStyle/>
          <a:p>
            <a:pPr algn="just"/>
            <a:r>
              <a:rPr lang="en-US" sz="2000" b="1" dirty="0"/>
              <a:t>No man knows the day and the hour of His return. However, we may know the seasons and the times, for the Bible has much to say on this regard. </a:t>
            </a:r>
            <a:endParaRPr lang="en-US" sz="2000" b="1" dirty="0"/>
          </a:p>
        </p:txBody>
      </p:sp>
    </p:spTree>
    <p:extLst>
      <p:ext uri="{BB962C8B-B14F-4D97-AF65-F5344CB8AC3E}">
        <p14:creationId xmlns:p14="http://schemas.microsoft.com/office/powerpoint/2010/main" val="31277622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a:t>
            </a:r>
            <a:r>
              <a:rPr lang="en-US" sz="1200" dirty="0" smtClean="0">
                <a:ln w="12700">
                  <a:solidFill>
                    <a:schemeClr val="tx2">
                      <a:satMod val="155000"/>
                    </a:schemeClr>
                  </a:solidFill>
                  <a:prstDash val="solid"/>
                </a:ln>
                <a:solidFill>
                  <a:srgbClr val="008000"/>
                </a:solidFill>
                <a:effectLst/>
                <a:latin typeface="+mn-lt"/>
                <a:cs typeface="Bangla MN"/>
              </a:rPr>
              <a:t>Five: The Hope of the Church</a:t>
            </a:r>
            <a:endParaRPr lang="en-US" sz="1200" dirty="0">
              <a:solidFill>
                <a:srgbClr val="008000"/>
              </a:solidFill>
              <a:effectLst/>
              <a:latin typeface="+mn-lt"/>
              <a:cs typeface="Bangla MN"/>
            </a:endParaRPr>
          </a:p>
        </p:txBody>
      </p:sp>
      <p:sp>
        <p:nvSpPr>
          <p:cNvPr id="3" name="TextBox 2"/>
          <p:cNvSpPr txBox="1"/>
          <p:nvPr/>
        </p:nvSpPr>
        <p:spPr>
          <a:xfrm>
            <a:off x="2002118" y="956240"/>
            <a:ext cx="6454588" cy="3477875"/>
          </a:xfrm>
          <a:prstGeom prst="rect">
            <a:avLst/>
          </a:prstGeom>
          <a:noFill/>
        </p:spPr>
        <p:txBody>
          <a:bodyPr wrap="square" rtlCol="0">
            <a:spAutoFit/>
          </a:bodyPr>
          <a:lstStyle/>
          <a:p>
            <a:pPr algn="just"/>
            <a:r>
              <a:rPr lang="en-US" sz="2200" dirty="0" smtClean="0"/>
              <a:t>  Jesus </a:t>
            </a:r>
            <a:r>
              <a:rPr lang="en-US" sz="2200" dirty="0"/>
              <a:t>may come at any time. There is no prophetical Scripture passage </a:t>
            </a:r>
            <a:r>
              <a:rPr lang="en-US" sz="2200" dirty="0" smtClean="0"/>
              <a:t>relative </a:t>
            </a:r>
            <a:r>
              <a:rPr lang="en-US" sz="2200" dirty="0"/>
              <a:t>to His return for the church that awaits fulfillment. That </a:t>
            </a:r>
            <a:r>
              <a:rPr lang="en-US" sz="2200" dirty="0" smtClean="0"/>
              <a:t>which is  </a:t>
            </a:r>
            <a:r>
              <a:rPr lang="en-US" sz="2200" dirty="0"/>
              <a:t>most </a:t>
            </a:r>
            <a:r>
              <a:rPr lang="en-US" sz="2200" dirty="0" smtClean="0"/>
              <a:t> startling  and  impressive  is</a:t>
            </a:r>
          </a:p>
          <a:p>
            <a:pPr algn="just"/>
            <a:r>
              <a:rPr lang="en-US" sz="2200" dirty="0" smtClean="0"/>
              <a:t>the </a:t>
            </a:r>
            <a:r>
              <a:rPr lang="en-US" sz="2200" dirty="0"/>
              <a:t>fact </a:t>
            </a:r>
            <a:r>
              <a:rPr lang="en-US" sz="2200" dirty="0" smtClean="0"/>
              <a:t> that  there  has</a:t>
            </a:r>
          </a:p>
          <a:p>
            <a:pPr algn="just"/>
            <a:r>
              <a:rPr lang="en-US" sz="2200" dirty="0" smtClean="0"/>
              <a:t>been    more   prophecy</a:t>
            </a:r>
          </a:p>
          <a:p>
            <a:pPr algn="just"/>
            <a:r>
              <a:rPr lang="en-US" sz="2200" dirty="0" smtClean="0"/>
              <a:t>Fulfilled in our generation </a:t>
            </a:r>
          </a:p>
          <a:p>
            <a:pPr algn="just"/>
            <a:r>
              <a:rPr lang="en-US" sz="2200" dirty="0" smtClean="0"/>
              <a:t>Than  in  all   the   twenty </a:t>
            </a:r>
          </a:p>
          <a:p>
            <a:pPr algn="just"/>
            <a:r>
              <a:rPr lang="en-US" sz="2200" dirty="0" smtClean="0"/>
              <a:t>Centuries   since   Christ’s </a:t>
            </a:r>
          </a:p>
          <a:p>
            <a:pPr algn="just"/>
            <a:r>
              <a:rPr lang="en-US" sz="2200" dirty="0" smtClean="0"/>
              <a:t>first </a:t>
            </a:r>
            <a:r>
              <a:rPr lang="en-US" sz="2200" dirty="0"/>
              <a:t>advent.</a:t>
            </a:r>
            <a:endParaRPr lang="en-US" sz="2200" dirty="0" smtClean="0"/>
          </a:p>
        </p:txBody>
      </p:sp>
      <p:sp>
        <p:nvSpPr>
          <p:cNvPr id="8" name="Rectangle 7"/>
          <p:cNvSpPr/>
          <p:nvPr/>
        </p:nvSpPr>
        <p:spPr>
          <a:xfrm>
            <a:off x="4661646" y="-8510"/>
            <a:ext cx="3496235" cy="430887"/>
          </a:xfrm>
          <a:prstGeom prst="rect">
            <a:avLst/>
          </a:prstGeom>
        </p:spPr>
        <p:txBody>
          <a:bodyPr wrap="square">
            <a:spAutoFit/>
          </a:bodyPr>
          <a:lstStyle/>
          <a:p>
            <a:pPr algn="ctr"/>
            <a:r>
              <a:rPr lang="en-US" sz="2200" b="1" dirty="0" smtClean="0">
                <a:solidFill>
                  <a:schemeClr val="bg2">
                    <a:lumMod val="75000"/>
                  </a:schemeClr>
                </a:solidFill>
              </a:rPr>
              <a:t>The Hope of </a:t>
            </a:r>
            <a:r>
              <a:rPr lang="en-US" sz="2200" b="1" dirty="0" smtClean="0">
                <a:solidFill>
                  <a:schemeClr val="bg2">
                    <a:lumMod val="75000"/>
                  </a:schemeClr>
                </a:solidFill>
              </a:rPr>
              <a:t>t</a:t>
            </a:r>
            <a:r>
              <a:rPr lang="en-US" sz="2200" b="1" dirty="0" smtClean="0">
                <a:solidFill>
                  <a:schemeClr val="bg2">
                    <a:lumMod val="75000"/>
                  </a:schemeClr>
                </a:solidFill>
              </a:rPr>
              <a:t>he </a:t>
            </a:r>
            <a:r>
              <a:rPr lang="en-US" sz="2200" b="1" dirty="0">
                <a:solidFill>
                  <a:schemeClr val="bg2">
                    <a:lumMod val="75000"/>
                  </a:schemeClr>
                </a:solidFill>
              </a:rPr>
              <a:t>C</a:t>
            </a:r>
            <a:r>
              <a:rPr lang="en-US" sz="2200" b="1" dirty="0" smtClean="0">
                <a:solidFill>
                  <a:schemeClr val="bg2">
                    <a:lumMod val="75000"/>
                  </a:schemeClr>
                </a:solidFill>
              </a:rPr>
              <a:t>hurch</a:t>
            </a:r>
            <a:endParaRPr lang="en-US" sz="2200" b="1" dirty="0">
              <a:solidFill>
                <a:schemeClr val="bg2">
                  <a:lumMod val="75000"/>
                </a:schemeClr>
              </a:solidFill>
            </a:endParaRPr>
          </a:p>
        </p:txBody>
      </p:sp>
      <p:sp>
        <p:nvSpPr>
          <p:cNvPr id="10" name="TextBox 9"/>
          <p:cNvSpPr txBox="1"/>
          <p:nvPr/>
        </p:nvSpPr>
        <p:spPr>
          <a:xfrm>
            <a:off x="552824" y="956240"/>
            <a:ext cx="1748111" cy="2646878"/>
          </a:xfrm>
          <a:prstGeom prst="rect">
            <a:avLst/>
          </a:prstGeom>
          <a:noFill/>
        </p:spPr>
        <p:txBody>
          <a:bodyPr wrap="square" rtlCol="0">
            <a:spAutoFit/>
          </a:bodyPr>
          <a:lstStyle/>
          <a:p>
            <a:r>
              <a:rPr lang="en-US" sz="16600" dirty="0" smtClean="0">
                <a:solidFill>
                  <a:srgbClr val="F85E08"/>
                </a:solidFill>
                <a:latin typeface="Arial Black"/>
                <a:cs typeface="Arial Black"/>
              </a:rPr>
              <a:t>?</a:t>
            </a:r>
            <a:endParaRPr lang="en-US" sz="16600" dirty="0">
              <a:solidFill>
                <a:srgbClr val="F85E08"/>
              </a:solidFill>
              <a:latin typeface="Arial Black"/>
              <a:cs typeface="Arial Black"/>
            </a:endParaRPr>
          </a:p>
        </p:txBody>
      </p:sp>
      <p:pic>
        <p:nvPicPr>
          <p:cNvPr id="11" name="Picture 10"/>
          <p:cNvPicPr>
            <a:picLocks noChangeAspect="1"/>
          </p:cNvPicPr>
          <p:nvPr/>
        </p:nvPicPr>
        <p:blipFill>
          <a:blip r:embed="rId2"/>
          <a:stretch>
            <a:fillRect/>
          </a:stretch>
        </p:blipFill>
        <p:spPr>
          <a:xfrm>
            <a:off x="5594235" y="2430179"/>
            <a:ext cx="2742941" cy="3755468"/>
          </a:xfrm>
          <a:prstGeom prst="rect">
            <a:avLst/>
          </a:prstGeom>
        </p:spPr>
      </p:pic>
    </p:spTree>
    <p:extLst>
      <p:ext uri="{BB962C8B-B14F-4D97-AF65-F5344CB8AC3E}">
        <p14:creationId xmlns:p14="http://schemas.microsoft.com/office/powerpoint/2010/main" val="2302083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a:t>
            </a:r>
            <a:r>
              <a:rPr lang="en-US" sz="1200" dirty="0" smtClean="0">
                <a:ln w="12700">
                  <a:solidFill>
                    <a:schemeClr val="tx2">
                      <a:satMod val="155000"/>
                    </a:schemeClr>
                  </a:solidFill>
                  <a:prstDash val="solid"/>
                </a:ln>
                <a:solidFill>
                  <a:srgbClr val="008000"/>
                </a:solidFill>
                <a:effectLst/>
                <a:latin typeface="+mn-lt"/>
                <a:cs typeface="Bangla MN"/>
              </a:rPr>
              <a:t>Five: The Hope of the Church</a:t>
            </a:r>
            <a:endParaRPr lang="en-US" sz="1200" dirty="0">
              <a:solidFill>
                <a:srgbClr val="008000"/>
              </a:solidFill>
              <a:effectLst/>
              <a:latin typeface="+mn-lt"/>
              <a:cs typeface="Bangla MN"/>
            </a:endParaRPr>
          </a:p>
        </p:txBody>
      </p:sp>
      <p:sp>
        <p:nvSpPr>
          <p:cNvPr id="3" name="TextBox 2"/>
          <p:cNvSpPr txBox="1"/>
          <p:nvPr/>
        </p:nvSpPr>
        <p:spPr>
          <a:xfrm>
            <a:off x="687294" y="866594"/>
            <a:ext cx="7769412" cy="707886"/>
          </a:xfrm>
          <a:prstGeom prst="rect">
            <a:avLst/>
          </a:prstGeom>
          <a:noFill/>
        </p:spPr>
        <p:txBody>
          <a:bodyPr wrap="square" rtlCol="0">
            <a:spAutoFit/>
          </a:bodyPr>
          <a:lstStyle/>
          <a:p>
            <a:pPr algn="just"/>
            <a:r>
              <a:rPr lang="en-US" sz="2000" dirty="0" smtClean="0"/>
              <a:t>Here is a partial list of passages, </a:t>
            </a:r>
            <a:r>
              <a:rPr lang="en-US" sz="2000" dirty="0"/>
              <a:t>telling us of the imminent return of Jesus: </a:t>
            </a:r>
            <a:endParaRPr lang="en-US" sz="2000" dirty="0" smtClean="0"/>
          </a:p>
        </p:txBody>
      </p:sp>
      <p:sp>
        <p:nvSpPr>
          <p:cNvPr id="8" name="Rectangle 7"/>
          <p:cNvSpPr/>
          <p:nvPr/>
        </p:nvSpPr>
        <p:spPr>
          <a:xfrm>
            <a:off x="4661646" y="-8510"/>
            <a:ext cx="3496235" cy="430887"/>
          </a:xfrm>
          <a:prstGeom prst="rect">
            <a:avLst/>
          </a:prstGeom>
        </p:spPr>
        <p:txBody>
          <a:bodyPr wrap="square">
            <a:spAutoFit/>
          </a:bodyPr>
          <a:lstStyle/>
          <a:p>
            <a:pPr algn="ctr"/>
            <a:r>
              <a:rPr lang="en-US" sz="2200" b="1" dirty="0" smtClean="0">
                <a:solidFill>
                  <a:schemeClr val="bg2">
                    <a:lumMod val="75000"/>
                  </a:schemeClr>
                </a:solidFill>
              </a:rPr>
              <a:t>The Hope of </a:t>
            </a:r>
            <a:r>
              <a:rPr lang="en-US" sz="2200" b="1" dirty="0" smtClean="0">
                <a:solidFill>
                  <a:schemeClr val="bg2">
                    <a:lumMod val="75000"/>
                  </a:schemeClr>
                </a:solidFill>
              </a:rPr>
              <a:t>t</a:t>
            </a:r>
            <a:r>
              <a:rPr lang="en-US" sz="2200" b="1" dirty="0" smtClean="0">
                <a:solidFill>
                  <a:schemeClr val="bg2">
                    <a:lumMod val="75000"/>
                  </a:schemeClr>
                </a:solidFill>
              </a:rPr>
              <a:t>he </a:t>
            </a:r>
            <a:r>
              <a:rPr lang="en-US" sz="2200" b="1" dirty="0">
                <a:solidFill>
                  <a:schemeClr val="bg2">
                    <a:lumMod val="75000"/>
                  </a:schemeClr>
                </a:solidFill>
              </a:rPr>
              <a:t>C</a:t>
            </a:r>
            <a:r>
              <a:rPr lang="en-US" sz="2200" b="1" dirty="0" smtClean="0">
                <a:solidFill>
                  <a:schemeClr val="bg2">
                    <a:lumMod val="75000"/>
                  </a:schemeClr>
                </a:solidFill>
              </a:rPr>
              <a:t>hurch</a:t>
            </a:r>
            <a:endParaRPr lang="en-US" sz="2200" b="1" dirty="0">
              <a:solidFill>
                <a:schemeClr val="bg2">
                  <a:lumMod val="75000"/>
                </a:schemeClr>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1473225148"/>
              </p:ext>
            </p:extLst>
          </p:nvPr>
        </p:nvGraphicFramePr>
        <p:xfrm>
          <a:off x="1120585" y="1656657"/>
          <a:ext cx="7037294" cy="3957319"/>
        </p:xfrm>
        <a:graphic>
          <a:graphicData uri="http://schemas.openxmlformats.org/drawingml/2006/table">
            <a:tbl>
              <a:tblPr firstRow="1" bandRow="1">
                <a:tableStyleId>{16D9F66E-5EB9-4882-86FB-DCBF35E3C3E4}</a:tableStyleId>
              </a:tblPr>
              <a:tblGrid>
                <a:gridCol w="4407647"/>
                <a:gridCol w="2629647"/>
              </a:tblGrid>
              <a:tr h="0">
                <a:tc>
                  <a:txBody>
                    <a:bodyPr/>
                    <a:lstStyle/>
                    <a:p>
                      <a:r>
                        <a:rPr lang="en-US" dirty="0" smtClean="0"/>
                        <a:t>1.  The Latter</a:t>
                      </a:r>
                      <a:r>
                        <a:rPr lang="en-US" baseline="0" dirty="0" smtClean="0"/>
                        <a:t> Rain Outpouring</a:t>
                      </a:r>
                      <a:endParaRPr lang="en-US" dirty="0"/>
                    </a:p>
                  </a:txBody>
                  <a:tcPr/>
                </a:tc>
                <a:tc>
                  <a:txBody>
                    <a:bodyPr/>
                    <a:lstStyle/>
                    <a:p>
                      <a:r>
                        <a:rPr lang="en-US" sz="1800" b="0" kern="1200" dirty="0" smtClean="0">
                          <a:solidFill>
                            <a:schemeClr val="dk1"/>
                          </a:solidFill>
                          <a:effectLst/>
                          <a:latin typeface="+mn-lt"/>
                          <a:ea typeface="+mn-ea"/>
                          <a:cs typeface="+mn-cs"/>
                        </a:rPr>
                        <a:t>James 5:7</a:t>
                      </a:r>
                      <a:endParaRPr lang="en-US" b="0" dirty="0"/>
                    </a:p>
                  </a:txBody>
                  <a:tcPr/>
                </a:tc>
              </a:tr>
              <a:tr h="370840">
                <a:tc>
                  <a:txBody>
                    <a:bodyPr/>
                    <a:lstStyle/>
                    <a:p>
                      <a:r>
                        <a:rPr lang="en-US" b="1" dirty="0" smtClean="0"/>
                        <a:t>2.  </a:t>
                      </a:r>
                      <a:r>
                        <a:rPr lang="en-US" sz="1800" b="1" kern="1200" dirty="0" smtClean="0">
                          <a:solidFill>
                            <a:schemeClr val="dk1"/>
                          </a:solidFill>
                          <a:effectLst/>
                          <a:latin typeface="+mn-lt"/>
                          <a:ea typeface="+mn-ea"/>
                          <a:cs typeface="+mn-cs"/>
                        </a:rPr>
                        <a:t>Apostasy </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Matthew 24:24</a:t>
                      </a:r>
                      <a:br>
                        <a:rPr lang="en-US" sz="1800" kern="1200" dirty="0" smtClean="0">
                          <a:solidFill>
                            <a:schemeClr val="dk1"/>
                          </a:solidFill>
                          <a:effectLst/>
                          <a:latin typeface="+mn-lt"/>
                          <a:ea typeface="+mn-ea"/>
                          <a:cs typeface="+mn-cs"/>
                        </a:rPr>
                      </a:br>
                      <a:r>
                        <a:rPr lang="en-US" sz="1800" kern="1200" dirty="0" smtClean="0">
                          <a:solidFill>
                            <a:schemeClr val="dk1"/>
                          </a:solidFill>
                          <a:effectLst/>
                          <a:latin typeface="+mn-lt"/>
                          <a:ea typeface="+mn-ea"/>
                          <a:cs typeface="+mn-cs"/>
                        </a:rPr>
                        <a:t>II Thessalonians 2:3 </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I Timothy 4:1</a:t>
                      </a:r>
                      <a:br>
                        <a:rPr lang="en-US" sz="1800" kern="1200" dirty="0" smtClean="0">
                          <a:solidFill>
                            <a:schemeClr val="dk1"/>
                          </a:solidFill>
                          <a:effectLst/>
                          <a:latin typeface="+mn-lt"/>
                          <a:ea typeface="+mn-ea"/>
                          <a:cs typeface="+mn-cs"/>
                        </a:rPr>
                      </a:br>
                      <a:r>
                        <a:rPr lang="en-US" sz="1800" kern="1200" dirty="0" smtClean="0">
                          <a:solidFill>
                            <a:schemeClr val="dk1"/>
                          </a:solidFill>
                          <a:effectLst/>
                          <a:latin typeface="+mn-lt"/>
                          <a:ea typeface="+mn-ea"/>
                          <a:cs typeface="+mn-cs"/>
                        </a:rPr>
                        <a:t>II Timothy 3:1-5</a:t>
                      </a:r>
                      <a:br>
                        <a:rPr lang="en-US" sz="1800" kern="1200" dirty="0" smtClean="0">
                          <a:solidFill>
                            <a:schemeClr val="dk1"/>
                          </a:solidFill>
                          <a:effectLst/>
                          <a:latin typeface="+mn-lt"/>
                          <a:ea typeface="+mn-ea"/>
                          <a:cs typeface="+mn-cs"/>
                        </a:rPr>
                      </a:br>
                      <a:r>
                        <a:rPr lang="en-US" sz="1800" kern="1200" dirty="0" smtClean="0">
                          <a:solidFill>
                            <a:schemeClr val="dk1"/>
                          </a:solidFill>
                          <a:effectLst/>
                          <a:latin typeface="+mn-lt"/>
                          <a:ea typeface="+mn-ea"/>
                          <a:cs typeface="+mn-cs"/>
                        </a:rPr>
                        <a:t>II Timothy 4:3-4 </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Jude 4</a:t>
                      </a:r>
                      <a:endParaRPr lang="en-US" dirty="0" smtClean="0"/>
                    </a:p>
                  </a:txBody>
                  <a:tcPr/>
                </a:tc>
              </a:tr>
              <a:tr h="370840">
                <a:tc>
                  <a:txBody>
                    <a:bodyPr/>
                    <a:lstStyle/>
                    <a:p>
                      <a:r>
                        <a:rPr lang="en-US" b="1" dirty="0" smtClean="0"/>
                        <a:t>3.  Increase of crimes and violence</a:t>
                      </a:r>
                      <a:endParaRPr lang="en-US" b="1" dirty="0"/>
                    </a:p>
                  </a:txBody>
                  <a:tcPr/>
                </a:tc>
                <a:tc>
                  <a:txBody>
                    <a:bodyPr/>
                    <a:lstStyle/>
                    <a:p>
                      <a:r>
                        <a:rPr lang="en-US" sz="1800" kern="1200" dirty="0" smtClean="0">
                          <a:solidFill>
                            <a:schemeClr val="dk1"/>
                          </a:solidFill>
                          <a:effectLst/>
                          <a:latin typeface="+mn-lt"/>
                          <a:ea typeface="+mn-ea"/>
                          <a:cs typeface="+mn-cs"/>
                        </a:rPr>
                        <a:t>Luke 17:26-30 </a:t>
                      </a:r>
                      <a:endParaRPr lang="en-US" dirty="0"/>
                    </a:p>
                  </a:txBody>
                  <a:tcPr/>
                </a:tc>
              </a:tr>
              <a:tr h="370840">
                <a:tc>
                  <a:txBody>
                    <a:bodyPr/>
                    <a:lstStyle/>
                    <a:p>
                      <a:r>
                        <a:rPr lang="en-US" b="1" dirty="0" smtClean="0"/>
                        <a:t>4.  Increase of restlessness and travel</a:t>
                      </a:r>
                      <a:endParaRPr lang="en-US" b="1" dirty="0"/>
                    </a:p>
                  </a:txBody>
                  <a:tcPr/>
                </a:tc>
                <a:tc>
                  <a:txBody>
                    <a:bodyPr/>
                    <a:lstStyle/>
                    <a:p>
                      <a:r>
                        <a:rPr lang="de-DE" sz="1800" kern="1200" dirty="0" smtClean="0">
                          <a:solidFill>
                            <a:schemeClr val="dk1"/>
                          </a:solidFill>
                          <a:effectLst/>
                          <a:latin typeface="+mn-lt"/>
                          <a:ea typeface="+mn-ea"/>
                          <a:cs typeface="+mn-cs"/>
                        </a:rPr>
                        <a:t>Daniel 12:4</a:t>
                      </a:r>
                      <a:endParaRPr lang="en-US" dirty="0"/>
                    </a:p>
                  </a:txBody>
                  <a:tcPr/>
                </a:tc>
              </a:tr>
              <a:tr h="370840">
                <a:tc>
                  <a:txBody>
                    <a:bodyPr/>
                    <a:lstStyle/>
                    <a:p>
                      <a:r>
                        <a:rPr lang="en-US" b="1" dirty="0" smtClean="0"/>
                        <a:t>5.  Increase of knowledge</a:t>
                      </a:r>
                      <a:endParaRPr lang="en-US" b="1" dirty="0"/>
                    </a:p>
                  </a:txBody>
                  <a:tcPr/>
                </a:tc>
                <a:tc>
                  <a:txBody>
                    <a:bodyPr/>
                    <a:lstStyle/>
                    <a:p>
                      <a:r>
                        <a:rPr lang="de-DE" sz="1800" kern="1200" dirty="0" smtClean="0">
                          <a:solidFill>
                            <a:schemeClr val="dk1"/>
                          </a:solidFill>
                          <a:effectLst/>
                          <a:latin typeface="+mn-lt"/>
                          <a:ea typeface="+mn-ea"/>
                          <a:cs typeface="+mn-cs"/>
                        </a:rPr>
                        <a:t>Daniel 12:4</a:t>
                      </a:r>
                      <a:endParaRPr lang="en-US" dirty="0"/>
                    </a:p>
                  </a:txBody>
                  <a:tcPr/>
                </a:tc>
              </a:tr>
              <a:tr h="370840">
                <a:tc>
                  <a:txBody>
                    <a:bodyPr/>
                    <a:lstStyle/>
                    <a:p>
                      <a:r>
                        <a:rPr lang="en-US" b="1" dirty="0" smtClean="0"/>
                        <a:t>6.</a:t>
                      </a:r>
                      <a:r>
                        <a:rPr lang="en-US" b="1" baseline="0" dirty="0" smtClean="0"/>
                        <a:t>  Political and social troubles</a:t>
                      </a:r>
                      <a:endParaRPr lang="en-US" b="1" dirty="0"/>
                    </a:p>
                  </a:txBody>
                  <a:tcPr/>
                </a:tc>
                <a:tc>
                  <a:txBody>
                    <a:bodyPr/>
                    <a:lstStyle/>
                    <a:p>
                      <a:r>
                        <a:rPr lang="en-US" sz="1800" kern="1200" dirty="0" smtClean="0">
                          <a:solidFill>
                            <a:schemeClr val="dk1"/>
                          </a:solidFill>
                          <a:effectLst/>
                          <a:latin typeface="+mn-lt"/>
                          <a:ea typeface="+mn-ea"/>
                          <a:cs typeface="+mn-cs"/>
                        </a:rPr>
                        <a:t>Luke 21:25-26 </a:t>
                      </a:r>
                      <a:endParaRPr lang="en-US" dirty="0"/>
                    </a:p>
                  </a:txBody>
                  <a:tcPr/>
                </a:tc>
              </a:tr>
              <a:tr h="370840">
                <a:tc>
                  <a:txBody>
                    <a:bodyPr/>
                    <a:lstStyle/>
                    <a:p>
                      <a:r>
                        <a:rPr lang="en-US" b="1" dirty="0" smtClean="0"/>
                        <a:t>7.  Israel</a:t>
                      </a:r>
                      <a:endParaRPr lang="en-US" b="1" dirty="0"/>
                    </a:p>
                  </a:txBody>
                  <a:tcPr/>
                </a:tc>
                <a:tc>
                  <a:txBody>
                    <a:bodyPr/>
                    <a:lstStyle/>
                    <a:p>
                      <a:r>
                        <a:rPr lang="en-US" sz="1800" kern="1200" dirty="0" smtClean="0">
                          <a:solidFill>
                            <a:schemeClr val="dk1"/>
                          </a:solidFill>
                          <a:effectLst/>
                          <a:latin typeface="+mn-lt"/>
                          <a:ea typeface="+mn-ea"/>
                          <a:cs typeface="+mn-cs"/>
                        </a:rPr>
                        <a:t>Romans 11:25 </a:t>
                      </a:r>
                      <a:endParaRPr lang="en-US" dirty="0"/>
                    </a:p>
                  </a:txBody>
                  <a:tcPr/>
                </a:tc>
              </a:tr>
            </a:tbl>
          </a:graphicData>
        </a:graphic>
      </p:graphicFrame>
    </p:spTree>
    <p:extLst>
      <p:ext uri="{BB962C8B-B14F-4D97-AF65-F5344CB8AC3E}">
        <p14:creationId xmlns:p14="http://schemas.microsoft.com/office/powerpoint/2010/main" val="35028665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pic>
        <p:nvPicPr>
          <p:cNvPr id="2" name="Picture 1"/>
          <p:cNvPicPr>
            <a:picLocks noChangeAspect="1"/>
          </p:cNvPicPr>
          <p:nvPr/>
        </p:nvPicPr>
        <p:blipFill>
          <a:blip r:embed="rId2"/>
          <a:stretch>
            <a:fillRect/>
          </a:stretch>
        </p:blipFill>
        <p:spPr>
          <a:xfrm>
            <a:off x="3545542" y="1363029"/>
            <a:ext cx="5118100" cy="5080000"/>
          </a:xfrm>
          <a:prstGeom prst="rect">
            <a:avLst/>
          </a:prstGeom>
        </p:spPr>
      </p:pic>
      <p:sp>
        <p:nvSpPr>
          <p:cNvPr id="4" name="TextBox 3"/>
          <p:cNvSpPr txBox="1"/>
          <p:nvPr/>
        </p:nvSpPr>
        <p:spPr>
          <a:xfrm rot="20688344">
            <a:off x="484907" y="2296152"/>
            <a:ext cx="8201892" cy="923330"/>
          </a:xfrm>
          <a:prstGeom prst="rect">
            <a:avLst/>
          </a:prstGeom>
          <a:noFill/>
        </p:spPr>
        <p:txBody>
          <a:bodyPr wrap="square" rtlCol="0">
            <a:spAutoFit/>
          </a:bodyPr>
          <a:lstStyle/>
          <a:p>
            <a:pPr algn="ctr"/>
            <a:r>
              <a:rPr lang="en-US" sz="5400" b="1" dirty="0" smtClean="0">
                <a:ln w="28575">
                  <a:solidFill>
                    <a:srgbClr val="FD5B01"/>
                  </a:solidFill>
                </a:ln>
                <a:solidFill>
                  <a:schemeClr val="bg2">
                    <a:lumMod val="50000"/>
                  </a:schemeClr>
                </a:solidFill>
              </a:rPr>
              <a:t>END OF LESSON</a:t>
            </a:r>
            <a:endParaRPr lang="en-US" sz="5400" b="1" dirty="0">
              <a:ln w="28575">
                <a:solidFill>
                  <a:srgbClr val="FD5B01"/>
                </a:solidFill>
              </a:ln>
              <a:solidFill>
                <a:schemeClr val="bg2">
                  <a:lumMod val="50000"/>
                </a:schemeClr>
              </a:solidFill>
            </a:endParaRPr>
          </a:p>
        </p:txBody>
      </p:sp>
      <p:sp>
        <p:nvSpPr>
          <p:cNvPr id="11"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a:t>
            </a:r>
            <a:r>
              <a:rPr lang="en-US" sz="1200" dirty="0" smtClean="0">
                <a:ln w="12700">
                  <a:solidFill>
                    <a:schemeClr val="tx2">
                      <a:satMod val="155000"/>
                    </a:schemeClr>
                  </a:solidFill>
                  <a:prstDash val="solid"/>
                </a:ln>
                <a:solidFill>
                  <a:srgbClr val="008000"/>
                </a:solidFill>
                <a:effectLst/>
                <a:latin typeface="+mn-lt"/>
                <a:cs typeface="Bangla MN"/>
              </a:rPr>
              <a:t>Five: The Hope of the Church</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89634323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a:t>
            </a:r>
            <a:r>
              <a:rPr lang="en-US" sz="1200" dirty="0" smtClean="0">
                <a:ln w="12700">
                  <a:solidFill>
                    <a:schemeClr val="tx2">
                      <a:satMod val="155000"/>
                    </a:schemeClr>
                  </a:solidFill>
                  <a:prstDash val="solid"/>
                </a:ln>
                <a:solidFill>
                  <a:srgbClr val="008000"/>
                </a:solidFill>
                <a:effectLst/>
                <a:latin typeface="+mn-lt"/>
                <a:cs typeface="Bangla MN"/>
              </a:rPr>
              <a:t>Five: The Hope of the Church</a:t>
            </a:r>
            <a:endParaRPr lang="en-US" sz="1200" dirty="0">
              <a:solidFill>
                <a:srgbClr val="008000"/>
              </a:solidFill>
              <a:effectLst/>
              <a:latin typeface="+mn-lt"/>
              <a:cs typeface="Bangla MN"/>
            </a:endParaRPr>
          </a:p>
        </p:txBody>
      </p:sp>
      <p:sp>
        <p:nvSpPr>
          <p:cNvPr id="3" name="TextBox 2"/>
          <p:cNvSpPr txBox="1"/>
          <p:nvPr/>
        </p:nvSpPr>
        <p:spPr>
          <a:xfrm>
            <a:off x="747060" y="956240"/>
            <a:ext cx="7664822" cy="6032421"/>
          </a:xfrm>
          <a:prstGeom prst="rect">
            <a:avLst/>
          </a:prstGeom>
          <a:noFill/>
        </p:spPr>
        <p:txBody>
          <a:bodyPr wrap="square" rtlCol="0">
            <a:spAutoFit/>
          </a:bodyPr>
          <a:lstStyle/>
          <a:p>
            <a:pPr marL="514350" indent="-514350">
              <a:buFont typeface="+mj-lt"/>
              <a:buAutoNum type="alphaUcPeriod"/>
            </a:pPr>
            <a:r>
              <a:rPr lang="en-US" sz="2800" b="1" dirty="0"/>
              <a:t> </a:t>
            </a:r>
            <a:r>
              <a:rPr lang="en-US" sz="2800" b="1" dirty="0"/>
              <a:t>THE RETURN OF JESUS IS THE HOPE OF </a:t>
            </a:r>
            <a:r>
              <a:rPr lang="en-US" sz="2800" b="1" dirty="0" smtClean="0"/>
              <a:t>THE   CHURCH </a:t>
            </a:r>
            <a:endParaRPr lang="en-US" sz="2200" dirty="0" smtClean="0"/>
          </a:p>
          <a:p>
            <a:endParaRPr lang="en-US" sz="1100" dirty="0"/>
          </a:p>
          <a:p>
            <a:pPr lvl="1"/>
            <a:r>
              <a:rPr lang="en-US" sz="2000" b="1" u="sng" dirty="0" smtClean="0"/>
              <a:t>Scriptural References</a:t>
            </a:r>
            <a:r>
              <a:rPr lang="en-US" sz="2000" b="1" dirty="0" smtClean="0"/>
              <a:t>: </a:t>
            </a:r>
            <a:endParaRPr lang="en-US" sz="2000" dirty="0"/>
          </a:p>
          <a:p>
            <a:pPr algn="ctr"/>
            <a:r>
              <a:rPr lang="en-US" sz="2000" i="1" dirty="0"/>
              <a:t>“Looking for that blessed hope, and glorious </a:t>
            </a:r>
            <a:r>
              <a:rPr lang="en-US" sz="2000" i="1" dirty="0" smtClean="0"/>
              <a:t>appearing</a:t>
            </a:r>
          </a:p>
          <a:p>
            <a:pPr algn="ctr"/>
            <a:r>
              <a:rPr lang="en-US" sz="2000" i="1" dirty="0" smtClean="0"/>
              <a:t>of </a:t>
            </a:r>
            <a:r>
              <a:rPr lang="en-US" sz="2000" i="1" dirty="0"/>
              <a:t>the great God and our </a:t>
            </a:r>
            <a:r>
              <a:rPr lang="en-US" sz="2000" i="1" dirty="0" err="1" smtClean="0"/>
              <a:t>Saviour</a:t>
            </a:r>
            <a:r>
              <a:rPr lang="en-US" sz="2000" i="1" dirty="0" smtClean="0"/>
              <a:t> </a:t>
            </a:r>
            <a:r>
              <a:rPr lang="en-US" sz="2000" i="1" dirty="0"/>
              <a:t>Jesus </a:t>
            </a:r>
            <a:r>
              <a:rPr lang="en-US" sz="2000" i="1" dirty="0" smtClean="0"/>
              <a:t>Christ.”</a:t>
            </a:r>
          </a:p>
          <a:p>
            <a:pPr algn="ctr"/>
            <a:r>
              <a:rPr lang="en-US" sz="1600" b="1" dirty="0" smtClean="0"/>
              <a:t>(Titus 2:13)</a:t>
            </a:r>
          </a:p>
          <a:p>
            <a:pPr algn="ctr"/>
            <a:r>
              <a:rPr lang="en-US" sz="2000" i="1" dirty="0"/>
              <a:t>“And every man that hath this hope in </a:t>
            </a:r>
            <a:r>
              <a:rPr lang="en-US" sz="2000" i="1" dirty="0" smtClean="0"/>
              <a:t>him</a:t>
            </a:r>
          </a:p>
          <a:p>
            <a:pPr algn="ctr"/>
            <a:r>
              <a:rPr lang="en-US" sz="2000" i="1" dirty="0" err="1" smtClean="0"/>
              <a:t>purifieth</a:t>
            </a:r>
            <a:r>
              <a:rPr lang="en-US" sz="2000" i="1" dirty="0" smtClean="0"/>
              <a:t> </a:t>
            </a:r>
            <a:r>
              <a:rPr lang="en-US" sz="2000" i="1" dirty="0"/>
              <a:t>himself, even as he is </a:t>
            </a:r>
            <a:r>
              <a:rPr lang="en-US" sz="2000" i="1" dirty="0" smtClean="0"/>
              <a:t>pure.”</a:t>
            </a:r>
          </a:p>
          <a:p>
            <a:pPr algn="ctr"/>
            <a:r>
              <a:rPr lang="en-US" sz="1600" b="1" dirty="0" smtClean="0"/>
              <a:t>(</a:t>
            </a:r>
            <a:r>
              <a:rPr lang="en-US" sz="1600" b="1" dirty="0"/>
              <a:t>I John 3:3</a:t>
            </a:r>
            <a:r>
              <a:rPr lang="en-US" sz="1600" b="1" dirty="0" smtClean="0"/>
              <a:t>)</a:t>
            </a:r>
            <a:endParaRPr lang="en-US" sz="1600" b="1" dirty="0"/>
          </a:p>
          <a:p>
            <a:pPr algn="ctr"/>
            <a:endParaRPr lang="en-US" sz="1600" dirty="0"/>
          </a:p>
          <a:p>
            <a:pPr lvl="1" algn="just"/>
            <a:r>
              <a:rPr lang="en-US" sz="2400" dirty="0"/>
              <a:t>	</a:t>
            </a:r>
            <a:r>
              <a:rPr lang="en-US" sz="2000" dirty="0"/>
              <a:t>The hope of the church is the return of Jesus Christ to receive unto Himself His bride, which is His church. (See Ephesians 5:27.) The doctrine of the Second Coming is one of the most important doctrines in the New Testament. It is mentioned more than 300 times in the New Testament. </a:t>
            </a:r>
            <a:endParaRPr lang="en-US" sz="2000" dirty="0"/>
          </a:p>
          <a:p>
            <a:pPr lvl="1"/>
            <a:endParaRPr lang="en-US" dirty="0" smtClean="0"/>
          </a:p>
          <a:p>
            <a:endParaRPr lang="en-US" dirty="0" smtClean="0"/>
          </a:p>
        </p:txBody>
      </p:sp>
      <p:sp>
        <p:nvSpPr>
          <p:cNvPr id="8" name="Rectangle 7"/>
          <p:cNvSpPr/>
          <p:nvPr/>
        </p:nvSpPr>
        <p:spPr>
          <a:xfrm>
            <a:off x="4661646" y="-8510"/>
            <a:ext cx="3496235" cy="430887"/>
          </a:xfrm>
          <a:prstGeom prst="rect">
            <a:avLst/>
          </a:prstGeom>
        </p:spPr>
        <p:txBody>
          <a:bodyPr wrap="square">
            <a:spAutoFit/>
          </a:bodyPr>
          <a:lstStyle/>
          <a:p>
            <a:pPr algn="ctr"/>
            <a:r>
              <a:rPr lang="en-US" sz="2200" b="1" dirty="0" smtClean="0">
                <a:solidFill>
                  <a:schemeClr val="bg2">
                    <a:lumMod val="75000"/>
                  </a:schemeClr>
                </a:solidFill>
              </a:rPr>
              <a:t>The Hope of </a:t>
            </a:r>
            <a:r>
              <a:rPr lang="en-US" sz="2200" b="1" dirty="0" smtClean="0">
                <a:solidFill>
                  <a:schemeClr val="bg2">
                    <a:lumMod val="75000"/>
                  </a:schemeClr>
                </a:solidFill>
              </a:rPr>
              <a:t>t</a:t>
            </a:r>
            <a:r>
              <a:rPr lang="en-US" sz="2200" b="1" dirty="0" smtClean="0">
                <a:solidFill>
                  <a:schemeClr val="bg2">
                    <a:lumMod val="75000"/>
                  </a:schemeClr>
                </a:solidFill>
              </a:rPr>
              <a:t>he </a:t>
            </a:r>
            <a:r>
              <a:rPr lang="en-US" sz="2200" b="1" dirty="0">
                <a:solidFill>
                  <a:schemeClr val="bg2">
                    <a:lumMod val="75000"/>
                  </a:schemeClr>
                </a:solidFill>
              </a:rPr>
              <a:t>C</a:t>
            </a:r>
            <a:r>
              <a:rPr lang="en-US" sz="2200" b="1" dirty="0" smtClean="0">
                <a:solidFill>
                  <a:schemeClr val="bg2">
                    <a:lumMod val="75000"/>
                  </a:schemeClr>
                </a:solidFill>
              </a:rPr>
              <a:t>hurch</a:t>
            </a:r>
            <a:endParaRPr lang="en-US" sz="2200" b="1" dirty="0">
              <a:solidFill>
                <a:schemeClr val="bg2">
                  <a:lumMod val="75000"/>
                </a:schemeClr>
              </a:solidFill>
            </a:endParaRPr>
          </a:p>
        </p:txBody>
      </p:sp>
    </p:spTree>
    <p:extLst>
      <p:ext uri="{BB962C8B-B14F-4D97-AF65-F5344CB8AC3E}">
        <p14:creationId xmlns:p14="http://schemas.microsoft.com/office/powerpoint/2010/main" val="25920959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alphaModFix amt="63000"/>
          </a:blip>
          <a:stretch>
            <a:fillRect/>
          </a:stretch>
        </p:blipFill>
        <p:spPr>
          <a:xfrm>
            <a:off x="597647" y="669373"/>
            <a:ext cx="7963647" cy="5202509"/>
          </a:xfrm>
          <a:prstGeom prst="rect">
            <a:avLst/>
          </a:prstGeom>
        </p:spPr>
      </p:pic>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3" name="TextBox 2"/>
          <p:cNvSpPr txBox="1"/>
          <p:nvPr/>
        </p:nvSpPr>
        <p:spPr>
          <a:xfrm>
            <a:off x="747060" y="702243"/>
            <a:ext cx="7664822" cy="5301450"/>
          </a:xfrm>
          <a:prstGeom prst="rect">
            <a:avLst/>
          </a:prstGeom>
          <a:noFill/>
        </p:spPr>
        <p:txBody>
          <a:bodyPr wrap="square" rtlCol="0">
            <a:spAutoFit/>
          </a:bodyPr>
          <a:lstStyle/>
          <a:p>
            <a:r>
              <a:rPr lang="en-US" sz="2000" b="1" dirty="0">
                <a:solidFill>
                  <a:srgbClr val="FF6600"/>
                </a:solidFill>
              </a:rPr>
              <a:t>…. cont. </a:t>
            </a:r>
            <a:endParaRPr lang="en-US" sz="1000" b="1" dirty="0">
              <a:solidFill>
                <a:srgbClr val="FF6600"/>
              </a:solidFill>
            </a:endParaRPr>
          </a:p>
          <a:p>
            <a:r>
              <a:rPr lang="en-US" sz="1050" dirty="0" smtClean="0"/>
              <a:t>	</a:t>
            </a:r>
          </a:p>
          <a:p>
            <a:pPr lvl="1" algn="just"/>
            <a:r>
              <a:rPr lang="en-US" sz="2400" b="1" dirty="0" smtClean="0"/>
              <a:t>	</a:t>
            </a:r>
            <a:r>
              <a:rPr lang="en-US" sz="2200" b="1" dirty="0" smtClean="0"/>
              <a:t>The </a:t>
            </a:r>
            <a:r>
              <a:rPr lang="en-US" sz="2200" b="1" dirty="0"/>
              <a:t>saint </a:t>
            </a:r>
            <a:r>
              <a:rPr lang="en-US" sz="2200" b="1" dirty="0">
                <a:solidFill>
                  <a:srgbClr val="FFFFFF"/>
                </a:solidFill>
              </a:rPr>
              <a:t>does not look forward to death but </a:t>
            </a:r>
            <a:r>
              <a:rPr lang="en-US" sz="2200" b="1" dirty="0"/>
              <a:t>rather to the coming </a:t>
            </a:r>
            <a:r>
              <a:rPr lang="en-US" sz="2200" b="1" dirty="0">
                <a:solidFill>
                  <a:srgbClr val="FFFFFF"/>
                </a:solidFill>
              </a:rPr>
              <a:t>of the Lord. (See II Corinthians </a:t>
            </a:r>
            <a:r>
              <a:rPr lang="en-US" sz="2200" b="1" dirty="0"/>
              <a:t>5:4.) We do not long </a:t>
            </a:r>
            <a:r>
              <a:rPr lang="en-US" sz="2200" b="1" dirty="0">
                <a:solidFill>
                  <a:srgbClr val="FFFFFF"/>
                </a:solidFill>
              </a:rPr>
              <a:t>to be unclothed, but rather </a:t>
            </a:r>
            <a:r>
              <a:rPr lang="en-US" sz="2200" b="1" dirty="0"/>
              <a:t>clothed upon. </a:t>
            </a:r>
            <a:r>
              <a:rPr lang="en-US" sz="2200" b="1" dirty="0">
                <a:solidFill>
                  <a:srgbClr val="FFFFFF"/>
                </a:solidFill>
              </a:rPr>
              <a:t>Death is an enemy, and at Christ’s </a:t>
            </a:r>
            <a:r>
              <a:rPr lang="en-US" sz="2200" b="1" dirty="0"/>
              <a:t>coming we are </a:t>
            </a:r>
            <a:r>
              <a:rPr lang="en-US" sz="2200" b="1" dirty="0">
                <a:solidFill>
                  <a:srgbClr val="FFFFFF"/>
                </a:solidFill>
              </a:rPr>
              <a:t>raised from the dead and shout</a:t>
            </a:r>
            <a:r>
              <a:rPr lang="en-US" sz="2200" b="1" dirty="0"/>
              <a:t> victory over death. </a:t>
            </a:r>
            <a:r>
              <a:rPr lang="en-US" sz="2200" b="1" dirty="0">
                <a:solidFill>
                  <a:srgbClr val="FFFFFF"/>
                </a:solidFill>
              </a:rPr>
              <a:t>(See I Corinthians 15:55.) </a:t>
            </a:r>
            <a:endParaRPr lang="en-US" sz="2200" b="1" dirty="0">
              <a:solidFill>
                <a:srgbClr val="FFFFFF"/>
              </a:solidFill>
            </a:endParaRPr>
          </a:p>
          <a:p>
            <a:pPr lvl="1" algn="just"/>
            <a:r>
              <a:rPr lang="en-US" sz="2200" b="1" dirty="0" smtClean="0"/>
              <a:t>	The </a:t>
            </a:r>
            <a:r>
              <a:rPr lang="en-US" sz="2200" b="1" dirty="0"/>
              <a:t>return of Jesus </a:t>
            </a:r>
            <a:r>
              <a:rPr lang="en-US" sz="2200" b="1" dirty="0">
                <a:solidFill>
                  <a:schemeClr val="bg1"/>
                </a:solidFill>
              </a:rPr>
              <a:t>is the hope that thrills the </a:t>
            </a:r>
            <a:r>
              <a:rPr lang="en-US" sz="2200" b="1" dirty="0"/>
              <a:t>heart of the church </a:t>
            </a:r>
            <a:r>
              <a:rPr lang="en-US" sz="2200" b="1" dirty="0">
                <a:solidFill>
                  <a:srgbClr val="FFFFFF"/>
                </a:solidFill>
              </a:rPr>
              <a:t>with joyful anticipation. </a:t>
            </a:r>
            <a:endParaRPr lang="en-US" sz="2200" b="1" dirty="0">
              <a:solidFill>
                <a:srgbClr val="FFFFFF"/>
              </a:solidFill>
            </a:endParaRPr>
          </a:p>
          <a:p>
            <a:endParaRPr lang="en-US" sz="1200" b="1" dirty="0"/>
          </a:p>
          <a:p>
            <a:pPr lvl="1"/>
            <a:r>
              <a:rPr lang="en-US" sz="2200" b="1" dirty="0">
                <a:solidFill>
                  <a:srgbClr val="F85E08"/>
                </a:solidFill>
              </a:rPr>
              <a:t>1. </a:t>
            </a:r>
            <a:r>
              <a:rPr lang="en-US" sz="2200" b="1" dirty="0" smtClean="0">
                <a:solidFill>
                  <a:srgbClr val="F85E08"/>
                </a:solidFill>
              </a:rPr>
              <a:t>  A </a:t>
            </a:r>
            <a:r>
              <a:rPr lang="en-US" sz="2200" b="1" dirty="0">
                <a:solidFill>
                  <a:srgbClr val="F85E08"/>
                </a:solidFill>
              </a:rPr>
              <a:t>Blessed Hope (Titus 2:13) </a:t>
            </a:r>
            <a:endParaRPr lang="en-US" sz="2200" b="1" dirty="0">
              <a:solidFill>
                <a:srgbClr val="F85E08"/>
              </a:solidFill>
            </a:endParaRPr>
          </a:p>
          <a:p>
            <a:pPr lvl="2"/>
            <a:r>
              <a:rPr lang="en-US" sz="2200" b="1" dirty="0"/>
              <a:t>Not only is the hope </a:t>
            </a:r>
            <a:r>
              <a:rPr lang="en-US" sz="2200" b="1" dirty="0">
                <a:solidFill>
                  <a:srgbClr val="FFFFFF"/>
                </a:solidFill>
              </a:rPr>
              <a:t>a blessed one, but it brings </a:t>
            </a:r>
            <a:r>
              <a:rPr lang="en-US" sz="2200" b="1" dirty="0"/>
              <a:t>great blessing to the </a:t>
            </a:r>
            <a:r>
              <a:rPr lang="en-US" sz="2200" b="1" dirty="0">
                <a:solidFill>
                  <a:srgbClr val="FFFFFF"/>
                </a:solidFill>
              </a:rPr>
              <a:t>saint of God who sincerely </a:t>
            </a:r>
            <a:r>
              <a:rPr lang="en-US" sz="2200" b="1" dirty="0"/>
              <a:t>has the hope of seeing Jesus </a:t>
            </a:r>
            <a:r>
              <a:rPr lang="en-US" sz="2200" b="1" dirty="0">
                <a:solidFill>
                  <a:srgbClr val="FFFFFF"/>
                </a:solidFill>
              </a:rPr>
              <a:t>at His return. </a:t>
            </a:r>
            <a:endParaRPr lang="en-US" sz="2200" b="1" dirty="0">
              <a:solidFill>
                <a:srgbClr val="FFFFFF"/>
              </a:solidFill>
            </a:endParaRPr>
          </a:p>
          <a:p>
            <a:pPr lvl="1" algn="just"/>
            <a:endParaRPr lang="en-US" sz="2200" dirty="0"/>
          </a:p>
        </p:txBody>
      </p:sp>
      <p:sp>
        <p:nvSpPr>
          <p:cNvPr id="10" name="Rectangle 9"/>
          <p:cNvSpPr/>
          <p:nvPr/>
        </p:nvSpPr>
        <p:spPr>
          <a:xfrm>
            <a:off x="4661646" y="-8510"/>
            <a:ext cx="3496235" cy="430887"/>
          </a:xfrm>
          <a:prstGeom prst="rect">
            <a:avLst/>
          </a:prstGeom>
        </p:spPr>
        <p:txBody>
          <a:bodyPr wrap="square">
            <a:spAutoFit/>
          </a:bodyPr>
          <a:lstStyle/>
          <a:p>
            <a:pPr algn="ctr"/>
            <a:r>
              <a:rPr lang="en-US" sz="2200" b="1" dirty="0" smtClean="0">
                <a:solidFill>
                  <a:schemeClr val="bg2">
                    <a:lumMod val="75000"/>
                  </a:schemeClr>
                </a:solidFill>
              </a:rPr>
              <a:t>The Hope of </a:t>
            </a:r>
            <a:r>
              <a:rPr lang="en-US" sz="2200" b="1" dirty="0" smtClean="0">
                <a:solidFill>
                  <a:schemeClr val="bg2">
                    <a:lumMod val="75000"/>
                  </a:schemeClr>
                </a:solidFill>
              </a:rPr>
              <a:t>t</a:t>
            </a:r>
            <a:r>
              <a:rPr lang="en-US" sz="2200" b="1" dirty="0" smtClean="0">
                <a:solidFill>
                  <a:schemeClr val="bg2">
                    <a:lumMod val="75000"/>
                  </a:schemeClr>
                </a:solidFill>
              </a:rPr>
              <a:t>he </a:t>
            </a:r>
            <a:r>
              <a:rPr lang="en-US" sz="2200" b="1" dirty="0">
                <a:solidFill>
                  <a:schemeClr val="bg2">
                    <a:lumMod val="75000"/>
                  </a:schemeClr>
                </a:solidFill>
              </a:rPr>
              <a:t>C</a:t>
            </a:r>
            <a:r>
              <a:rPr lang="en-US" sz="2200" b="1" dirty="0" smtClean="0">
                <a:solidFill>
                  <a:schemeClr val="bg2">
                    <a:lumMod val="75000"/>
                  </a:schemeClr>
                </a:solidFill>
              </a:rPr>
              <a:t>hurch</a:t>
            </a:r>
            <a:endParaRPr lang="en-US" sz="2200" b="1" dirty="0">
              <a:solidFill>
                <a:schemeClr val="bg2">
                  <a:lumMod val="75000"/>
                </a:schemeClr>
              </a:solidFill>
            </a:endParaRPr>
          </a:p>
        </p:txBody>
      </p:sp>
      <p:sp>
        <p:nvSpPr>
          <p:cNvPr id="11"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a:t>
            </a:r>
            <a:r>
              <a:rPr lang="en-US" sz="1200" dirty="0" smtClean="0">
                <a:ln w="12700">
                  <a:solidFill>
                    <a:schemeClr val="tx2">
                      <a:satMod val="155000"/>
                    </a:schemeClr>
                  </a:solidFill>
                  <a:prstDash val="solid"/>
                </a:ln>
                <a:solidFill>
                  <a:srgbClr val="008000"/>
                </a:solidFill>
                <a:effectLst/>
                <a:latin typeface="+mn-lt"/>
                <a:cs typeface="Bangla MN"/>
              </a:rPr>
              <a:t>Five: The Hope of the Church</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17943125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3" name="TextBox 2"/>
          <p:cNvSpPr txBox="1"/>
          <p:nvPr/>
        </p:nvSpPr>
        <p:spPr>
          <a:xfrm>
            <a:off x="747060" y="672361"/>
            <a:ext cx="7664822" cy="5493811"/>
          </a:xfrm>
          <a:prstGeom prst="rect">
            <a:avLst/>
          </a:prstGeom>
          <a:noFill/>
        </p:spPr>
        <p:txBody>
          <a:bodyPr wrap="square" rtlCol="0">
            <a:spAutoFit/>
          </a:bodyPr>
          <a:lstStyle/>
          <a:p>
            <a:r>
              <a:rPr lang="en-US" sz="2000" b="1" dirty="0">
                <a:solidFill>
                  <a:srgbClr val="FF6600"/>
                </a:solidFill>
              </a:rPr>
              <a:t>…. cont. </a:t>
            </a:r>
            <a:endParaRPr lang="en-US" sz="1000" b="1" dirty="0">
              <a:solidFill>
                <a:srgbClr val="FF6600"/>
              </a:solidFill>
            </a:endParaRPr>
          </a:p>
          <a:p>
            <a:r>
              <a:rPr lang="en-US" sz="1050" dirty="0" smtClean="0"/>
              <a:t>	</a:t>
            </a:r>
          </a:p>
          <a:p>
            <a:r>
              <a:rPr lang="en-US" sz="2200" b="1" dirty="0"/>
              <a:t>2. </a:t>
            </a:r>
            <a:r>
              <a:rPr lang="en-US" sz="2200" b="1" dirty="0" smtClean="0"/>
              <a:t>  </a:t>
            </a:r>
            <a:r>
              <a:rPr lang="en-US" sz="2400" b="1" dirty="0" smtClean="0"/>
              <a:t>A </a:t>
            </a:r>
            <a:r>
              <a:rPr lang="en-US" sz="2400" b="1" dirty="0"/>
              <a:t>Comforting Hope </a:t>
            </a:r>
            <a:r>
              <a:rPr lang="en-US" sz="2400" b="1" dirty="0" smtClean="0"/>
              <a:t> </a:t>
            </a:r>
            <a:r>
              <a:rPr lang="en-US" sz="2000" b="1" dirty="0" smtClean="0"/>
              <a:t>(</a:t>
            </a:r>
            <a:r>
              <a:rPr lang="en-US" sz="2000" b="1" dirty="0"/>
              <a:t>I Thessalonians 4:18) </a:t>
            </a:r>
            <a:endParaRPr lang="en-US" sz="2400" dirty="0"/>
          </a:p>
          <a:p>
            <a:pPr lvl="1" algn="just"/>
            <a:r>
              <a:rPr lang="en-US" sz="2200" dirty="0"/>
              <a:t>The thought of being with Jesus brings great comfort to the heart of His </a:t>
            </a:r>
            <a:r>
              <a:rPr lang="en-US" sz="2200" dirty="0" smtClean="0"/>
              <a:t>children</a:t>
            </a:r>
            <a:r>
              <a:rPr lang="en-US" sz="2200" dirty="0"/>
              <a:t>. Also with this, there is the hope of reunion with loved ones who have departed this life. There is no thought that can comfort the sorrowing one as looking forward to the coming of Jesus Christ. </a:t>
            </a:r>
            <a:endParaRPr lang="en-US" sz="2200" dirty="0"/>
          </a:p>
          <a:p>
            <a:endParaRPr lang="en-US" sz="1050" dirty="0"/>
          </a:p>
          <a:p>
            <a:r>
              <a:rPr lang="en-US" sz="2400" b="1" dirty="0"/>
              <a:t>3. </a:t>
            </a:r>
            <a:r>
              <a:rPr lang="en-US" sz="2400" b="1" dirty="0" smtClean="0"/>
              <a:t> A </a:t>
            </a:r>
            <a:r>
              <a:rPr lang="en-US" sz="2400" b="1" dirty="0"/>
              <a:t>Lively Hope </a:t>
            </a:r>
            <a:r>
              <a:rPr lang="en-US" sz="2400" b="1" dirty="0" smtClean="0"/>
              <a:t> </a:t>
            </a:r>
            <a:r>
              <a:rPr lang="en-US" sz="2000" b="1" dirty="0" smtClean="0"/>
              <a:t>(</a:t>
            </a:r>
            <a:r>
              <a:rPr lang="en-US" sz="2000" b="1" dirty="0"/>
              <a:t>I Peter 1:3) </a:t>
            </a:r>
            <a:endParaRPr lang="en-US" sz="2000" b="1" dirty="0" smtClean="0"/>
          </a:p>
          <a:p>
            <a:pPr lvl="1" algn="just"/>
            <a:r>
              <a:rPr lang="en-US" sz="2200" dirty="0"/>
              <a:t>At that time, the church will be quickened and raptured. However, even while the church is waiting her translation, the expectation of that moment imparts new </a:t>
            </a:r>
            <a:r>
              <a:rPr lang="en-US" sz="2200" dirty="0" smtClean="0"/>
              <a:t>life </a:t>
            </a:r>
            <a:r>
              <a:rPr lang="en-US" sz="2200" dirty="0"/>
              <a:t>and energy to her. It is not a dead hope gathering dust on the pages of history, but the hope is still alive today—a living hope. </a:t>
            </a:r>
            <a:endParaRPr lang="en-US" sz="2200" dirty="0"/>
          </a:p>
        </p:txBody>
      </p:sp>
      <p:sp>
        <p:nvSpPr>
          <p:cNvPr id="7" name="Rectangle 6"/>
          <p:cNvSpPr/>
          <p:nvPr/>
        </p:nvSpPr>
        <p:spPr>
          <a:xfrm>
            <a:off x="4683759" y="-98156"/>
            <a:ext cx="3354594" cy="769441"/>
          </a:xfrm>
          <a:prstGeom prst="rect">
            <a:avLst/>
          </a:prstGeom>
        </p:spPr>
        <p:txBody>
          <a:bodyPr wrap="square">
            <a:spAutoFit/>
          </a:bodyPr>
          <a:lstStyle/>
          <a:p>
            <a:pPr algn="ctr"/>
            <a:r>
              <a:rPr lang="en-US" sz="2200" b="1" dirty="0" smtClean="0">
                <a:solidFill>
                  <a:schemeClr val="bg2">
                    <a:lumMod val="75000"/>
                  </a:schemeClr>
                </a:solidFill>
              </a:rPr>
              <a:t>The Authority of </a:t>
            </a:r>
          </a:p>
          <a:p>
            <a:pPr algn="ctr"/>
            <a:r>
              <a:rPr lang="en-US" sz="2200" b="1" dirty="0" smtClean="0">
                <a:solidFill>
                  <a:schemeClr val="bg2">
                    <a:lumMod val="75000"/>
                  </a:schemeClr>
                </a:solidFill>
              </a:rPr>
              <a:t>The </a:t>
            </a:r>
            <a:r>
              <a:rPr lang="en-US" sz="2200" b="1" dirty="0">
                <a:solidFill>
                  <a:schemeClr val="bg2">
                    <a:lumMod val="75000"/>
                  </a:schemeClr>
                </a:solidFill>
              </a:rPr>
              <a:t>C</a:t>
            </a:r>
            <a:r>
              <a:rPr lang="en-US" sz="2200" b="1" dirty="0" smtClean="0">
                <a:solidFill>
                  <a:schemeClr val="bg2">
                    <a:lumMod val="75000"/>
                  </a:schemeClr>
                </a:solidFill>
              </a:rPr>
              <a:t>hurch</a:t>
            </a:r>
            <a:endParaRPr lang="en-US" sz="2200" b="1" dirty="0">
              <a:solidFill>
                <a:schemeClr val="bg2">
                  <a:lumMod val="75000"/>
                </a:schemeClr>
              </a:solidFill>
            </a:endParaRPr>
          </a:p>
        </p:txBody>
      </p:sp>
      <p:sp>
        <p:nvSpPr>
          <p:cNvPr id="8"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a:t>
            </a:r>
            <a:r>
              <a:rPr lang="en-US" sz="1200" dirty="0" smtClean="0">
                <a:ln w="12700">
                  <a:solidFill>
                    <a:schemeClr val="tx2">
                      <a:satMod val="155000"/>
                    </a:schemeClr>
                  </a:solidFill>
                  <a:prstDash val="solid"/>
                </a:ln>
                <a:solidFill>
                  <a:srgbClr val="008000"/>
                </a:solidFill>
                <a:effectLst/>
                <a:latin typeface="+mn-lt"/>
                <a:cs typeface="Bangla MN"/>
              </a:rPr>
              <a:t>Five: The Hope of the Church</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14234668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3" name="TextBox 2"/>
          <p:cNvSpPr txBox="1"/>
          <p:nvPr/>
        </p:nvSpPr>
        <p:spPr>
          <a:xfrm>
            <a:off x="747060" y="672361"/>
            <a:ext cx="7664822" cy="2169825"/>
          </a:xfrm>
          <a:prstGeom prst="rect">
            <a:avLst/>
          </a:prstGeom>
          <a:noFill/>
        </p:spPr>
        <p:txBody>
          <a:bodyPr wrap="square" rtlCol="0">
            <a:spAutoFit/>
          </a:bodyPr>
          <a:lstStyle/>
          <a:p>
            <a:r>
              <a:rPr lang="en-US" sz="2000" b="1" dirty="0">
                <a:solidFill>
                  <a:srgbClr val="FF6600"/>
                </a:solidFill>
              </a:rPr>
              <a:t>…. cont. </a:t>
            </a:r>
            <a:endParaRPr lang="en-US" sz="1000" b="1" dirty="0">
              <a:solidFill>
                <a:srgbClr val="FF6600"/>
              </a:solidFill>
            </a:endParaRPr>
          </a:p>
          <a:p>
            <a:r>
              <a:rPr lang="en-US" sz="1050" dirty="0" smtClean="0"/>
              <a:t>	</a:t>
            </a:r>
          </a:p>
          <a:p>
            <a:r>
              <a:rPr lang="en-US" sz="2400" b="1" dirty="0" smtClean="0"/>
              <a:t>4.   A Purifying Hope</a:t>
            </a:r>
            <a:r>
              <a:rPr lang="en-US" sz="2800" b="1" dirty="0" smtClean="0"/>
              <a:t>  </a:t>
            </a:r>
            <a:r>
              <a:rPr lang="en-US" sz="2000" b="1" dirty="0" smtClean="0"/>
              <a:t>(</a:t>
            </a:r>
            <a:r>
              <a:rPr lang="en-US" sz="2000" b="1" dirty="0"/>
              <a:t>I </a:t>
            </a:r>
            <a:r>
              <a:rPr lang="en-US" sz="2000" b="1" dirty="0" smtClean="0"/>
              <a:t>John 3:3) </a:t>
            </a:r>
            <a:endParaRPr lang="en-US" sz="2400" dirty="0"/>
          </a:p>
          <a:p>
            <a:pPr lvl="1" algn="just"/>
            <a:r>
              <a:rPr lang="en-US" sz="2200" dirty="0"/>
              <a:t>Possibly there is no doctrine that will sanctify a believer as much as this hope of seeing Jesus. The very thought of seeing Jesus cleanses and purifies. </a:t>
            </a:r>
            <a:endParaRPr lang="en-US" sz="2200" dirty="0"/>
          </a:p>
          <a:p>
            <a:endParaRPr lang="en-US" sz="1050" dirty="0"/>
          </a:p>
        </p:txBody>
      </p:sp>
      <p:sp>
        <p:nvSpPr>
          <p:cNvPr id="7" name="Rectangle 6"/>
          <p:cNvSpPr/>
          <p:nvPr/>
        </p:nvSpPr>
        <p:spPr>
          <a:xfrm>
            <a:off x="4683759" y="-98156"/>
            <a:ext cx="3354594" cy="769441"/>
          </a:xfrm>
          <a:prstGeom prst="rect">
            <a:avLst/>
          </a:prstGeom>
        </p:spPr>
        <p:txBody>
          <a:bodyPr wrap="square">
            <a:spAutoFit/>
          </a:bodyPr>
          <a:lstStyle/>
          <a:p>
            <a:pPr algn="ctr"/>
            <a:r>
              <a:rPr lang="en-US" sz="2200" b="1" dirty="0" smtClean="0">
                <a:solidFill>
                  <a:schemeClr val="bg2">
                    <a:lumMod val="75000"/>
                  </a:schemeClr>
                </a:solidFill>
              </a:rPr>
              <a:t>The Authority of </a:t>
            </a:r>
          </a:p>
          <a:p>
            <a:pPr algn="ctr"/>
            <a:r>
              <a:rPr lang="en-US" sz="2200" b="1" dirty="0" smtClean="0">
                <a:solidFill>
                  <a:schemeClr val="bg2">
                    <a:lumMod val="75000"/>
                  </a:schemeClr>
                </a:solidFill>
              </a:rPr>
              <a:t>The </a:t>
            </a:r>
            <a:r>
              <a:rPr lang="en-US" sz="2200" b="1" dirty="0">
                <a:solidFill>
                  <a:schemeClr val="bg2">
                    <a:lumMod val="75000"/>
                  </a:schemeClr>
                </a:solidFill>
              </a:rPr>
              <a:t>C</a:t>
            </a:r>
            <a:r>
              <a:rPr lang="en-US" sz="2200" b="1" dirty="0" smtClean="0">
                <a:solidFill>
                  <a:schemeClr val="bg2">
                    <a:lumMod val="75000"/>
                  </a:schemeClr>
                </a:solidFill>
              </a:rPr>
              <a:t>hurch</a:t>
            </a:r>
            <a:endParaRPr lang="en-US" sz="2200" b="1" dirty="0">
              <a:solidFill>
                <a:schemeClr val="bg2">
                  <a:lumMod val="75000"/>
                </a:schemeClr>
              </a:solidFill>
            </a:endParaRPr>
          </a:p>
        </p:txBody>
      </p:sp>
      <p:pic>
        <p:nvPicPr>
          <p:cNvPr id="2" name="Picture 1"/>
          <p:cNvPicPr>
            <a:picLocks noChangeAspect="1"/>
          </p:cNvPicPr>
          <p:nvPr/>
        </p:nvPicPr>
        <p:blipFill>
          <a:blip r:embed="rId2"/>
          <a:stretch>
            <a:fillRect/>
          </a:stretch>
        </p:blipFill>
        <p:spPr>
          <a:xfrm>
            <a:off x="2345767" y="2687317"/>
            <a:ext cx="4560645" cy="3420484"/>
          </a:xfrm>
          <a:prstGeom prst="rect">
            <a:avLst/>
          </a:prstGeom>
        </p:spPr>
      </p:pic>
      <p:sp>
        <p:nvSpPr>
          <p:cNvPr id="8"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a:t>
            </a:r>
            <a:r>
              <a:rPr lang="en-US" sz="1200" dirty="0" smtClean="0">
                <a:ln w="12700">
                  <a:solidFill>
                    <a:schemeClr val="tx2">
                      <a:satMod val="155000"/>
                    </a:schemeClr>
                  </a:solidFill>
                  <a:prstDash val="solid"/>
                </a:ln>
                <a:solidFill>
                  <a:srgbClr val="008000"/>
                </a:solidFill>
                <a:effectLst/>
                <a:latin typeface="+mn-lt"/>
                <a:cs typeface="Bangla MN"/>
              </a:rPr>
              <a:t>Five: The Hope of the Church</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4145297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a:t>
            </a:r>
            <a:r>
              <a:rPr lang="en-US" sz="1200" dirty="0" smtClean="0">
                <a:ln w="12700">
                  <a:solidFill>
                    <a:schemeClr val="tx2">
                      <a:satMod val="155000"/>
                    </a:schemeClr>
                  </a:solidFill>
                  <a:prstDash val="solid"/>
                </a:ln>
                <a:solidFill>
                  <a:srgbClr val="008000"/>
                </a:solidFill>
                <a:effectLst/>
                <a:latin typeface="+mn-lt"/>
                <a:cs typeface="Bangla MN"/>
              </a:rPr>
              <a:t>Five: The Hope of the Church</a:t>
            </a:r>
            <a:endParaRPr lang="en-US" sz="1200" dirty="0">
              <a:solidFill>
                <a:srgbClr val="008000"/>
              </a:solidFill>
              <a:effectLst/>
              <a:latin typeface="+mn-lt"/>
              <a:cs typeface="Bangla MN"/>
            </a:endParaRPr>
          </a:p>
        </p:txBody>
      </p:sp>
      <p:sp>
        <p:nvSpPr>
          <p:cNvPr id="3" name="TextBox 2"/>
          <p:cNvSpPr txBox="1"/>
          <p:nvPr/>
        </p:nvSpPr>
        <p:spPr>
          <a:xfrm>
            <a:off x="747060" y="956240"/>
            <a:ext cx="7664822" cy="5370702"/>
          </a:xfrm>
          <a:prstGeom prst="rect">
            <a:avLst/>
          </a:prstGeom>
          <a:noFill/>
        </p:spPr>
        <p:txBody>
          <a:bodyPr wrap="square" rtlCol="0">
            <a:spAutoFit/>
          </a:bodyPr>
          <a:lstStyle/>
          <a:p>
            <a:pPr marL="514350" indent="-514350">
              <a:buFont typeface="+mj-lt"/>
              <a:buAutoNum type="alphaUcPeriod" startAt="2"/>
            </a:pPr>
            <a:r>
              <a:rPr lang="en-US" sz="2800" b="1" dirty="0"/>
              <a:t> </a:t>
            </a:r>
            <a:r>
              <a:rPr lang="en-US" sz="2800" b="1" dirty="0"/>
              <a:t>THERE WILL BE A LITERAL RETURN OF JESUS </a:t>
            </a:r>
            <a:r>
              <a:rPr lang="en-US" sz="2800" b="1" dirty="0" smtClean="0"/>
              <a:t> </a:t>
            </a:r>
            <a:endParaRPr lang="en-US" sz="2200" dirty="0" smtClean="0"/>
          </a:p>
          <a:p>
            <a:endParaRPr lang="en-US" sz="1100" dirty="0"/>
          </a:p>
          <a:p>
            <a:pPr lvl="1"/>
            <a:r>
              <a:rPr lang="en-US" sz="2000" b="1" u="sng" dirty="0" smtClean="0"/>
              <a:t>Scriptural References</a:t>
            </a:r>
            <a:r>
              <a:rPr lang="en-US" sz="2000" b="1" dirty="0" smtClean="0"/>
              <a:t>: </a:t>
            </a:r>
          </a:p>
          <a:p>
            <a:pPr lvl="1"/>
            <a:endParaRPr lang="en-US" sz="2000" dirty="0"/>
          </a:p>
          <a:p>
            <a:pPr algn="ctr"/>
            <a:r>
              <a:rPr lang="en-US" sz="2000" i="1" dirty="0"/>
              <a:t>“This same Jesus, which is taken up from you </a:t>
            </a:r>
            <a:endParaRPr lang="en-US" sz="2000" i="1" dirty="0" smtClean="0"/>
          </a:p>
          <a:p>
            <a:pPr algn="ctr"/>
            <a:r>
              <a:rPr lang="en-US" sz="2000" i="1" dirty="0" smtClean="0"/>
              <a:t>into </a:t>
            </a:r>
            <a:r>
              <a:rPr lang="en-US" sz="2000" i="1" dirty="0"/>
              <a:t>heaven, shall so come, in like </a:t>
            </a:r>
            <a:r>
              <a:rPr lang="en-US" sz="2000" i="1" dirty="0" smtClean="0"/>
              <a:t>manner </a:t>
            </a:r>
            <a:r>
              <a:rPr lang="en-US" sz="2000" i="1" dirty="0"/>
              <a:t>as </a:t>
            </a:r>
            <a:r>
              <a:rPr lang="en-US" sz="2000" i="1" dirty="0" smtClean="0"/>
              <a:t>you</a:t>
            </a:r>
          </a:p>
          <a:p>
            <a:pPr algn="ctr"/>
            <a:r>
              <a:rPr lang="en-US" sz="2000" i="1" dirty="0" smtClean="0"/>
              <a:t> </a:t>
            </a:r>
            <a:r>
              <a:rPr lang="en-US" sz="2000" i="1" dirty="0"/>
              <a:t>have seen him go into </a:t>
            </a:r>
            <a:r>
              <a:rPr lang="en-US" sz="2000" i="1" dirty="0" smtClean="0"/>
              <a:t>heaven.” </a:t>
            </a:r>
          </a:p>
          <a:p>
            <a:pPr algn="ctr"/>
            <a:r>
              <a:rPr lang="en-US" sz="1600" b="1" dirty="0" smtClean="0"/>
              <a:t>(</a:t>
            </a:r>
            <a:r>
              <a:rPr lang="en-US" sz="1600" b="1" dirty="0"/>
              <a:t>Acts 1:11</a:t>
            </a:r>
            <a:r>
              <a:rPr lang="en-US" sz="1600" b="1" dirty="0" smtClean="0"/>
              <a:t>)</a:t>
            </a:r>
          </a:p>
          <a:p>
            <a:pPr algn="ctr"/>
            <a:r>
              <a:rPr lang="en-US" sz="1600" b="1" dirty="0" smtClean="0"/>
              <a:t> </a:t>
            </a:r>
            <a:endParaRPr lang="en-US" sz="1600" b="1" dirty="0"/>
          </a:p>
          <a:p>
            <a:pPr algn="ctr"/>
            <a:r>
              <a:rPr lang="en-US" sz="2000" i="1" dirty="0"/>
              <a:t>“For the Lord himself shall descend from </a:t>
            </a:r>
            <a:endParaRPr lang="en-US" sz="2000" i="1" dirty="0" smtClean="0"/>
          </a:p>
          <a:p>
            <a:pPr algn="ctr"/>
            <a:r>
              <a:rPr lang="en-US" sz="2000" i="1" dirty="0" smtClean="0"/>
              <a:t>heaven </a:t>
            </a:r>
            <a:r>
              <a:rPr lang="en-US" sz="2000" i="1" dirty="0"/>
              <a:t>with a </a:t>
            </a:r>
            <a:r>
              <a:rPr lang="en-US" sz="2000" i="1" dirty="0" smtClean="0"/>
              <a:t>shout.” </a:t>
            </a:r>
          </a:p>
          <a:p>
            <a:pPr algn="ctr"/>
            <a:r>
              <a:rPr lang="en-US" sz="1600" b="1" dirty="0" smtClean="0"/>
              <a:t>(</a:t>
            </a:r>
            <a:r>
              <a:rPr lang="en-US" sz="1600" b="1" dirty="0"/>
              <a:t>I Thessalonians 4:16</a:t>
            </a:r>
            <a:r>
              <a:rPr lang="en-US" sz="1600" b="1" dirty="0" smtClean="0"/>
              <a:t>)</a:t>
            </a:r>
            <a:endParaRPr lang="en-US" sz="1600" b="1" dirty="0"/>
          </a:p>
          <a:p>
            <a:pPr algn="ctr"/>
            <a:endParaRPr lang="en-US" sz="1600" dirty="0"/>
          </a:p>
          <a:p>
            <a:pPr lvl="1" algn="ctr"/>
            <a:r>
              <a:rPr lang="en-US" i="1" dirty="0" smtClean="0"/>
              <a:t>“</a:t>
            </a:r>
            <a:r>
              <a:rPr lang="en-US" i="1" dirty="0"/>
              <a:t>Behold, he cometh with clouds; and every </a:t>
            </a:r>
            <a:endParaRPr lang="en-US" i="1" dirty="0" smtClean="0"/>
          </a:p>
          <a:p>
            <a:pPr lvl="1" algn="ctr"/>
            <a:r>
              <a:rPr lang="en-US" i="1" dirty="0" smtClean="0"/>
              <a:t>eye </a:t>
            </a:r>
            <a:r>
              <a:rPr lang="en-US" i="1" dirty="0"/>
              <a:t>shall see </a:t>
            </a:r>
            <a:r>
              <a:rPr lang="en-US" i="1" dirty="0" smtClean="0"/>
              <a:t>him.” </a:t>
            </a:r>
          </a:p>
          <a:p>
            <a:pPr lvl="1" algn="ctr"/>
            <a:r>
              <a:rPr lang="en-US" sz="1600" b="1" dirty="0" smtClean="0"/>
              <a:t>(</a:t>
            </a:r>
            <a:r>
              <a:rPr lang="en-US" sz="1600" b="1" dirty="0"/>
              <a:t>Revelation 1:7</a:t>
            </a:r>
            <a:r>
              <a:rPr lang="en-US" sz="1600" b="1" dirty="0" smtClean="0"/>
              <a:t>)</a:t>
            </a:r>
            <a:r>
              <a:rPr lang="en-US" dirty="0" smtClean="0"/>
              <a:t> </a:t>
            </a:r>
            <a:endParaRPr lang="en-US" dirty="0" smtClean="0"/>
          </a:p>
          <a:p>
            <a:endParaRPr lang="en-US" dirty="0" smtClean="0"/>
          </a:p>
        </p:txBody>
      </p:sp>
      <p:sp>
        <p:nvSpPr>
          <p:cNvPr id="8" name="Rectangle 7"/>
          <p:cNvSpPr/>
          <p:nvPr/>
        </p:nvSpPr>
        <p:spPr>
          <a:xfrm>
            <a:off x="4661646" y="-8510"/>
            <a:ext cx="3496235" cy="430887"/>
          </a:xfrm>
          <a:prstGeom prst="rect">
            <a:avLst/>
          </a:prstGeom>
        </p:spPr>
        <p:txBody>
          <a:bodyPr wrap="square">
            <a:spAutoFit/>
          </a:bodyPr>
          <a:lstStyle/>
          <a:p>
            <a:pPr algn="ctr"/>
            <a:r>
              <a:rPr lang="en-US" sz="2200" b="1" dirty="0" smtClean="0">
                <a:solidFill>
                  <a:schemeClr val="bg2">
                    <a:lumMod val="75000"/>
                  </a:schemeClr>
                </a:solidFill>
              </a:rPr>
              <a:t>The Hope of </a:t>
            </a:r>
            <a:r>
              <a:rPr lang="en-US" sz="2200" b="1" dirty="0" smtClean="0">
                <a:solidFill>
                  <a:schemeClr val="bg2">
                    <a:lumMod val="75000"/>
                  </a:schemeClr>
                </a:solidFill>
              </a:rPr>
              <a:t>t</a:t>
            </a:r>
            <a:r>
              <a:rPr lang="en-US" sz="2200" b="1" dirty="0" smtClean="0">
                <a:solidFill>
                  <a:schemeClr val="bg2">
                    <a:lumMod val="75000"/>
                  </a:schemeClr>
                </a:solidFill>
              </a:rPr>
              <a:t>he </a:t>
            </a:r>
            <a:r>
              <a:rPr lang="en-US" sz="2200" b="1" dirty="0">
                <a:solidFill>
                  <a:schemeClr val="bg2">
                    <a:lumMod val="75000"/>
                  </a:schemeClr>
                </a:solidFill>
              </a:rPr>
              <a:t>C</a:t>
            </a:r>
            <a:r>
              <a:rPr lang="en-US" sz="2200" b="1" dirty="0" smtClean="0">
                <a:solidFill>
                  <a:schemeClr val="bg2">
                    <a:lumMod val="75000"/>
                  </a:schemeClr>
                </a:solidFill>
              </a:rPr>
              <a:t>hurch</a:t>
            </a:r>
            <a:endParaRPr lang="en-US" sz="2200" b="1" dirty="0">
              <a:solidFill>
                <a:schemeClr val="bg2">
                  <a:lumMod val="75000"/>
                </a:schemeClr>
              </a:solidFill>
            </a:endParaRPr>
          </a:p>
        </p:txBody>
      </p:sp>
    </p:spTree>
    <p:extLst>
      <p:ext uri="{BB962C8B-B14F-4D97-AF65-F5344CB8AC3E}">
        <p14:creationId xmlns:p14="http://schemas.microsoft.com/office/powerpoint/2010/main" val="12456664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3" name="TextBox 2"/>
          <p:cNvSpPr txBox="1"/>
          <p:nvPr/>
        </p:nvSpPr>
        <p:spPr>
          <a:xfrm>
            <a:off x="747061" y="776948"/>
            <a:ext cx="4108822" cy="4924424"/>
          </a:xfrm>
          <a:prstGeom prst="rect">
            <a:avLst/>
          </a:prstGeom>
          <a:noFill/>
        </p:spPr>
        <p:txBody>
          <a:bodyPr wrap="square" rtlCol="0">
            <a:spAutoFit/>
          </a:bodyPr>
          <a:lstStyle/>
          <a:p>
            <a:pPr algn="just"/>
            <a:r>
              <a:rPr lang="en-US" sz="2000" b="1" dirty="0">
                <a:solidFill>
                  <a:srgbClr val="FF6600"/>
                </a:solidFill>
              </a:rPr>
              <a:t>…. cont. </a:t>
            </a:r>
            <a:endParaRPr lang="en-US" sz="2000" b="1" dirty="0" smtClean="0">
              <a:solidFill>
                <a:srgbClr val="FF6600"/>
              </a:solidFill>
            </a:endParaRPr>
          </a:p>
          <a:p>
            <a:pPr algn="just"/>
            <a:endParaRPr lang="en-US" sz="2000" b="1" dirty="0">
              <a:solidFill>
                <a:srgbClr val="FF6600"/>
              </a:solidFill>
            </a:endParaRPr>
          </a:p>
          <a:p>
            <a:pPr algn="just"/>
            <a:endParaRPr lang="en-US" sz="1000" b="1" dirty="0">
              <a:solidFill>
                <a:srgbClr val="FF6600"/>
              </a:solidFill>
            </a:endParaRPr>
          </a:p>
          <a:p>
            <a:pPr algn="just"/>
            <a:r>
              <a:rPr lang="en-US" sz="1050" dirty="0"/>
              <a:t> </a:t>
            </a:r>
            <a:r>
              <a:rPr lang="en-US" sz="1050" dirty="0" smtClean="0"/>
              <a:t>      </a:t>
            </a:r>
            <a:r>
              <a:rPr lang="en-US" sz="2400" dirty="0" smtClean="0"/>
              <a:t>It </a:t>
            </a:r>
            <a:r>
              <a:rPr lang="en-US" sz="2400" dirty="0"/>
              <a:t>will be the Lord Himself, this same Jesus who was taken up into Heaven, who will come back for His church. The Bible could not be any plainer in stating this truth. Anyone who cannot see that it will be a literal return of Jesus is indeed blind to all spiritual truth. </a:t>
            </a:r>
            <a:endParaRPr lang="en-US" sz="2400" dirty="0"/>
          </a:p>
        </p:txBody>
      </p:sp>
      <p:sp>
        <p:nvSpPr>
          <p:cNvPr id="7" name="Rectangle 6"/>
          <p:cNvSpPr/>
          <p:nvPr/>
        </p:nvSpPr>
        <p:spPr>
          <a:xfrm>
            <a:off x="4683759" y="-98156"/>
            <a:ext cx="3354594" cy="769441"/>
          </a:xfrm>
          <a:prstGeom prst="rect">
            <a:avLst/>
          </a:prstGeom>
        </p:spPr>
        <p:txBody>
          <a:bodyPr wrap="square">
            <a:spAutoFit/>
          </a:bodyPr>
          <a:lstStyle/>
          <a:p>
            <a:pPr algn="ctr"/>
            <a:r>
              <a:rPr lang="en-US" sz="2200" b="1" dirty="0" smtClean="0">
                <a:solidFill>
                  <a:schemeClr val="bg2">
                    <a:lumMod val="75000"/>
                  </a:schemeClr>
                </a:solidFill>
              </a:rPr>
              <a:t>The Authority of </a:t>
            </a:r>
          </a:p>
          <a:p>
            <a:pPr algn="ctr"/>
            <a:r>
              <a:rPr lang="en-US" sz="2200" b="1" dirty="0" smtClean="0">
                <a:solidFill>
                  <a:schemeClr val="bg2">
                    <a:lumMod val="75000"/>
                  </a:schemeClr>
                </a:solidFill>
              </a:rPr>
              <a:t>The </a:t>
            </a:r>
            <a:r>
              <a:rPr lang="en-US" sz="2200" b="1" dirty="0">
                <a:solidFill>
                  <a:schemeClr val="bg2">
                    <a:lumMod val="75000"/>
                  </a:schemeClr>
                </a:solidFill>
              </a:rPr>
              <a:t>C</a:t>
            </a:r>
            <a:r>
              <a:rPr lang="en-US" sz="2200" b="1" dirty="0" smtClean="0">
                <a:solidFill>
                  <a:schemeClr val="bg2">
                    <a:lumMod val="75000"/>
                  </a:schemeClr>
                </a:solidFill>
              </a:rPr>
              <a:t>hurch</a:t>
            </a:r>
            <a:endParaRPr lang="en-US" sz="2200" b="1" dirty="0">
              <a:solidFill>
                <a:schemeClr val="bg2">
                  <a:lumMod val="75000"/>
                </a:schemeClr>
              </a:solidFill>
            </a:endParaRPr>
          </a:p>
        </p:txBody>
      </p:sp>
      <p:pic>
        <p:nvPicPr>
          <p:cNvPr id="2" name="Picture 1"/>
          <p:cNvPicPr>
            <a:picLocks noChangeAspect="1"/>
          </p:cNvPicPr>
          <p:nvPr/>
        </p:nvPicPr>
        <p:blipFill>
          <a:blip r:embed="rId2"/>
          <a:stretch>
            <a:fillRect/>
          </a:stretch>
        </p:blipFill>
        <p:spPr>
          <a:xfrm>
            <a:off x="4984080" y="1473943"/>
            <a:ext cx="3225800" cy="4089400"/>
          </a:xfrm>
          <a:prstGeom prst="rect">
            <a:avLst/>
          </a:prstGeom>
        </p:spPr>
      </p:pic>
      <p:sp>
        <p:nvSpPr>
          <p:cNvPr id="8"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a:t>
            </a:r>
            <a:r>
              <a:rPr lang="en-US" sz="1200" dirty="0" smtClean="0">
                <a:ln w="12700">
                  <a:solidFill>
                    <a:schemeClr val="tx2">
                      <a:satMod val="155000"/>
                    </a:schemeClr>
                  </a:solidFill>
                  <a:prstDash val="solid"/>
                </a:ln>
                <a:solidFill>
                  <a:srgbClr val="008000"/>
                </a:solidFill>
                <a:effectLst/>
                <a:latin typeface="+mn-lt"/>
                <a:cs typeface="Bangla MN"/>
              </a:rPr>
              <a:t>Five: The Hope of the Church</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175627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a:t>
            </a:r>
            <a:r>
              <a:rPr lang="en-US" sz="1200" dirty="0" smtClean="0">
                <a:ln w="12700">
                  <a:solidFill>
                    <a:schemeClr val="tx2">
                      <a:satMod val="155000"/>
                    </a:schemeClr>
                  </a:solidFill>
                  <a:prstDash val="solid"/>
                </a:ln>
                <a:solidFill>
                  <a:srgbClr val="008000"/>
                </a:solidFill>
                <a:effectLst/>
                <a:latin typeface="+mn-lt"/>
                <a:cs typeface="Bangla MN"/>
              </a:rPr>
              <a:t>Five: The Hope of the Church</a:t>
            </a:r>
            <a:endParaRPr lang="en-US" sz="1200" dirty="0">
              <a:solidFill>
                <a:srgbClr val="008000"/>
              </a:solidFill>
              <a:effectLst/>
              <a:latin typeface="+mn-lt"/>
              <a:cs typeface="Bangla MN"/>
            </a:endParaRPr>
          </a:p>
        </p:txBody>
      </p:sp>
      <p:sp>
        <p:nvSpPr>
          <p:cNvPr id="3" name="TextBox 2"/>
          <p:cNvSpPr txBox="1"/>
          <p:nvPr/>
        </p:nvSpPr>
        <p:spPr>
          <a:xfrm>
            <a:off x="747060" y="956240"/>
            <a:ext cx="7664822" cy="5586145"/>
          </a:xfrm>
          <a:prstGeom prst="rect">
            <a:avLst/>
          </a:prstGeom>
          <a:noFill/>
        </p:spPr>
        <p:txBody>
          <a:bodyPr wrap="square" rtlCol="0">
            <a:spAutoFit/>
          </a:bodyPr>
          <a:lstStyle/>
          <a:p>
            <a:pPr marL="514350" indent="-514350">
              <a:buFont typeface="+mj-lt"/>
              <a:buAutoNum type="alphaUcPeriod" startAt="3"/>
            </a:pPr>
            <a:r>
              <a:rPr lang="en-US" sz="2800" b="1" dirty="0"/>
              <a:t> </a:t>
            </a:r>
            <a:r>
              <a:rPr lang="en-US" sz="2800" b="1" dirty="0"/>
              <a:t>THERE WILL BE A VISIBLE RETURN OF JESUS </a:t>
            </a:r>
            <a:r>
              <a:rPr lang="en-US" sz="2800" b="1" dirty="0" smtClean="0"/>
              <a:t>  CHRIST   </a:t>
            </a:r>
            <a:endParaRPr lang="en-US" sz="2200" dirty="0" smtClean="0"/>
          </a:p>
          <a:p>
            <a:endParaRPr lang="en-US" sz="1100" dirty="0"/>
          </a:p>
          <a:p>
            <a:pPr lvl="1"/>
            <a:r>
              <a:rPr lang="en-US" sz="2000" b="1" u="sng" dirty="0" smtClean="0"/>
              <a:t>Scriptural References</a:t>
            </a:r>
            <a:r>
              <a:rPr lang="en-US" sz="2000" b="1" dirty="0" smtClean="0"/>
              <a:t>: </a:t>
            </a:r>
          </a:p>
          <a:p>
            <a:pPr lvl="1"/>
            <a:endParaRPr lang="en-US" sz="2000" dirty="0"/>
          </a:p>
          <a:p>
            <a:pPr algn="ctr"/>
            <a:r>
              <a:rPr lang="en-US" sz="2000" i="1" dirty="0"/>
              <a:t>“And unto them that look for him shall he appear the second time without sin unto </a:t>
            </a:r>
            <a:r>
              <a:rPr lang="en-US" sz="2000" i="1" dirty="0" smtClean="0"/>
              <a:t>salvation.” </a:t>
            </a:r>
          </a:p>
          <a:p>
            <a:pPr algn="ctr"/>
            <a:r>
              <a:rPr lang="en-US" sz="1600" b="1" dirty="0" smtClean="0"/>
              <a:t>(Hebrews 9:28)</a:t>
            </a:r>
          </a:p>
          <a:p>
            <a:pPr algn="ctr"/>
            <a:r>
              <a:rPr lang="en-US" sz="1600" b="1" dirty="0" smtClean="0"/>
              <a:t> </a:t>
            </a:r>
            <a:endParaRPr lang="en-US" sz="1600" dirty="0"/>
          </a:p>
          <a:p>
            <a:pPr lvl="1" algn="ctr"/>
            <a:r>
              <a:rPr lang="en-US" i="1" dirty="0" smtClean="0"/>
              <a:t>“</a:t>
            </a:r>
            <a:r>
              <a:rPr lang="en-US" i="1" dirty="0"/>
              <a:t>Behold, he cometh with clouds; and every </a:t>
            </a:r>
            <a:endParaRPr lang="en-US" i="1" dirty="0" smtClean="0"/>
          </a:p>
          <a:p>
            <a:pPr lvl="1" algn="ctr"/>
            <a:r>
              <a:rPr lang="en-US" i="1" dirty="0" smtClean="0"/>
              <a:t>eye </a:t>
            </a:r>
            <a:r>
              <a:rPr lang="en-US" i="1" dirty="0"/>
              <a:t>shall see </a:t>
            </a:r>
            <a:r>
              <a:rPr lang="en-US" i="1" dirty="0" smtClean="0"/>
              <a:t>him.” </a:t>
            </a:r>
          </a:p>
          <a:p>
            <a:pPr lvl="1" algn="ctr"/>
            <a:r>
              <a:rPr lang="en-US" sz="1600" b="1" dirty="0" smtClean="0"/>
              <a:t>(</a:t>
            </a:r>
            <a:r>
              <a:rPr lang="en-US" sz="1600" b="1" dirty="0"/>
              <a:t>Revelation 1:7</a:t>
            </a:r>
            <a:r>
              <a:rPr lang="en-US" sz="1600" b="1" dirty="0" smtClean="0"/>
              <a:t>)</a:t>
            </a:r>
            <a:r>
              <a:rPr lang="en-US" dirty="0" smtClean="0"/>
              <a:t> </a:t>
            </a:r>
            <a:endParaRPr lang="en-US" dirty="0" smtClean="0"/>
          </a:p>
          <a:p>
            <a:endParaRPr lang="en-US" dirty="0" smtClean="0"/>
          </a:p>
          <a:p>
            <a:pPr lvl="1" algn="just"/>
            <a:r>
              <a:rPr lang="en-US" sz="2200" dirty="0" smtClean="0"/>
              <a:t>	There </a:t>
            </a:r>
            <a:r>
              <a:rPr lang="en-US" sz="2200" dirty="0"/>
              <a:t>are false teachers who claim that Jesus has already returned in spirit. There are other false teachers who claim that death is the return of Jesus. Both of these thoughts are false. </a:t>
            </a:r>
            <a:endParaRPr lang="en-US" sz="2200" dirty="0"/>
          </a:p>
          <a:p>
            <a:endParaRPr lang="en-US" dirty="0" smtClean="0"/>
          </a:p>
        </p:txBody>
      </p:sp>
      <p:sp>
        <p:nvSpPr>
          <p:cNvPr id="8" name="Rectangle 7"/>
          <p:cNvSpPr/>
          <p:nvPr/>
        </p:nvSpPr>
        <p:spPr>
          <a:xfrm>
            <a:off x="4661646" y="-8510"/>
            <a:ext cx="3496235" cy="430887"/>
          </a:xfrm>
          <a:prstGeom prst="rect">
            <a:avLst/>
          </a:prstGeom>
        </p:spPr>
        <p:txBody>
          <a:bodyPr wrap="square">
            <a:spAutoFit/>
          </a:bodyPr>
          <a:lstStyle/>
          <a:p>
            <a:pPr algn="ctr"/>
            <a:r>
              <a:rPr lang="en-US" sz="2200" b="1" dirty="0" smtClean="0">
                <a:solidFill>
                  <a:schemeClr val="bg2">
                    <a:lumMod val="75000"/>
                  </a:schemeClr>
                </a:solidFill>
              </a:rPr>
              <a:t>The Hope of </a:t>
            </a:r>
            <a:r>
              <a:rPr lang="en-US" sz="2200" b="1" dirty="0" smtClean="0">
                <a:solidFill>
                  <a:schemeClr val="bg2">
                    <a:lumMod val="75000"/>
                  </a:schemeClr>
                </a:solidFill>
              </a:rPr>
              <a:t>t</a:t>
            </a:r>
            <a:r>
              <a:rPr lang="en-US" sz="2200" b="1" dirty="0" smtClean="0">
                <a:solidFill>
                  <a:schemeClr val="bg2">
                    <a:lumMod val="75000"/>
                  </a:schemeClr>
                </a:solidFill>
              </a:rPr>
              <a:t>he </a:t>
            </a:r>
            <a:r>
              <a:rPr lang="en-US" sz="2200" b="1" dirty="0">
                <a:solidFill>
                  <a:schemeClr val="bg2">
                    <a:lumMod val="75000"/>
                  </a:schemeClr>
                </a:solidFill>
              </a:rPr>
              <a:t>C</a:t>
            </a:r>
            <a:r>
              <a:rPr lang="en-US" sz="2200" b="1" dirty="0" smtClean="0">
                <a:solidFill>
                  <a:schemeClr val="bg2">
                    <a:lumMod val="75000"/>
                  </a:schemeClr>
                </a:solidFill>
              </a:rPr>
              <a:t>hurch</a:t>
            </a:r>
            <a:endParaRPr lang="en-US" sz="2200" b="1" dirty="0">
              <a:solidFill>
                <a:schemeClr val="bg2">
                  <a:lumMod val="75000"/>
                </a:schemeClr>
              </a:solidFill>
            </a:endParaRPr>
          </a:p>
        </p:txBody>
      </p:sp>
    </p:spTree>
    <p:extLst>
      <p:ext uri="{BB962C8B-B14F-4D97-AF65-F5344CB8AC3E}">
        <p14:creationId xmlns:p14="http://schemas.microsoft.com/office/powerpoint/2010/main" val="26775069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3" name="TextBox 2"/>
          <p:cNvSpPr txBox="1"/>
          <p:nvPr/>
        </p:nvSpPr>
        <p:spPr>
          <a:xfrm>
            <a:off x="747060" y="672361"/>
            <a:ext cx="7664822" cy="5640005"/>
          </a:xfrm>
          <a:prstGeom prst="rect">
            <a:avLst/>
          </a:prstGeom>
          <a:noFill/>
        </p:spPr>
        <p:txBody>
          <a:bodyPr wrap="square" rtlCol="0">
            <a:spAutoFit/>
          </a:bodyPr>
          <a:lstStyle/>
          <a:p>
            <a:r>
              <a:rPr lang="en-US" sz="2000" b="1" dirty="0">
                <a:solidFill>
                  <a:srgbClr val="FF6600"/>
                </a:solidFill>
              </a:rPr>
              <a:t>…. cont. </a:t>
            </a:r>
            <a:endParaRPr lang="en-US" sz="1000" b="1" dirty="0">
              <a:solidFill>
                <a:srgbClr val="FF6600"/>
              </a:solidFill>
            </a:endParaRPr>
          </a:p>
          <a:p>
            <a:r>
              <a:rPr lang="en-US" sz="1050" dirty="0" smtClean="0"/>
              <a:t>	</a:t>
            </a:r>
          </a:p>
          <a:p>
            <a:pPr algn="just"/>
            <a:r>
              <a:rPr lang="en-US" sz="2200" dirty="0" smtClean="0"/>
              <a:t>       The </a:t>
            </a:r>
            <a:r>
              <a:rPr lang="en-US" sz="2200" dirty="0"/>
              <a:t>return of Jesus is a personal return. The angels declared that He shall return in like manner as He went into Heaven. How did He go? His going was </a:t>
            </a:r>
            <a:r>
              <a:rPr lang="en-US" sz="2200" dirty="0" smtClean="0"/>
              <a:t>personal</a:t>
            </a:r>
            <a:r>
              <a:rPr lang="en-US" sz="2200" dirty="0"/>
              <a:t>, literal, and visible. His return will be likewise: personal, literal, and visible. </a:t>
            </a:r>
            <a:endParaRPr lang="en-US" sz="2200" dirty="0" smtClean="0"/>
          </a:p>
          <a:p>
            <a:pPr algn="just"/>
            <a:endParaRPr lang="en-US" sz="2200" dirty="0"/>
          </a:p>
          <a:p>
            <a:pPr algn="just"/>
            <a:r>
              <a:rPr lang="en-US" sz="2200" dirty="0" smtClean="0"/>
              <a:t>     Part </a:t>
            </a:r>
            <a:r>
              <a:rPr lang="en-US" sz="2200" dirty="0"/>
              <a:t>of the hope of the church is that of seeing Jesus. (See I John 3:2.) The apostle John wrote that we shall be like Him, for we shall see Him as He is. </a:t>
            </a:r>
            <a:endParaRPr lang="en-US" sz="2200" dirty="0" smtClean="0"/>
          </a:p>
          <a:p>
            <a:pPr algn="just"/>
            <a:endParaRPr lang="en-US" sz="2200" dirty="0"/>
          </a:p>
          <a:p>
            <a:pPr algn="just"/>
            <a:r>
              <a:rPr lang="en-US" sz="2200" dirty="0" smtClean="0"/>
              <a:t>     “</a:t>
            </a:r>
            <a:r>
              <a:rPr lang="en-US" sz="2200" dirty="0"/>
              <a:t>Every eye shall see him.” What could be plainer than this? A spirit cannot be seen. We shall see the glorified body of Jesus who died on the cross for our sins. </a:t>
            </a:r>
            <a:endParaRPr lang="en-US" sz="2200" dirty="0"/>
          </a:p>
          <a:p>
            <a:endParaRPr lang="en-US" sz="2200" dirty="0"/>
          </a:p>
        </p:txBody>
      </p:sp>
      <p:sp>
        <p:nvSpPr>
          <p:cNvPr id="7" name="Rectangle 6"/>
          <p:cNvSpPr/>
          <p:nvPr/>
        </p:nvSpPr>
        <p:spPr>
          <a:xfrm>
            <a:off x="4683759" y="-98156"/>
            <a:ext cx="3354594" cy="769441"/>
          </a:xfrm>
          <a:prstGeom prst="rect">
            <a:avLst/>
          </a:prstGeom>
        </p:spPr>
        <p:txBody>
          <a:bodyPr wrap="square">
            <a:spAutoFit/>
          </a:bodyPr>
          <a:lstStyle/>
          <a:p>
            <a:pPr algn="ctr"/>
            <a:r>
              <a:rPr lang="en-US" sz="2200" b="1" dirty="0" smtClean="0">
                <a:solidFill>
                  <a:schemeClr val="bg2">
                    <a:lumMod val="75000"/>
                  </a:schemeClr>
                </a:solidFill>
              </a:rPr>
              <a:t>The Authority of </a:t>
            </a:r>
          </a:p>
          <a:p>
            <a:pPr algn="ctr"/>
            <a:r>
              <a:rPr lang="en-US" sz="2200" b="1" dirty="0" smtClean="0">
                <a:solidFill>
                  <a:schemeClr val="bg2">
                    <a:lumMod val="75000"/>
                  </a:schemeClr>
                </a:solidFill>
              </a:rPr>
              <a:t>The </a:t>
            </a:r>
            <a:r>
              <a:rPr lang="en-US" sz="2200" b="1" dirty="0">
                <a:solidFill>
                  <a:schemeClr val="bg2">
                    <a:lumMod val="75000"/>
                  </a:schemeClr>
                </a:solidFill>
              </a:rPr>
              <a:t>C</a:t>
            </a:r>
            <a:r>
              <a:rPr lang="en-US" sz="2200" b="1" dirty="0" smtClean="0">
                <a:solidFill>
                  <a:schemeClr val="bg2">
                    <a:lumMod val="75000"/>
                  </a:schemeClr>
                </a:solidFill>
              </a:rPr>
              <a:t>hurch</a:t>
            </a:r>
            <a:endParaRPr lang="en-US" sz="2200" b="1" dirty="0">
              <a:solidFill>
                <a:schemeClr val="bg2">
                  <a:lumMod val="75000"/>
                </a:schemeClr>
              </a:solidFill>
            </a:endParaRPr>
          </a:p>
        </p:txBody>
      </p:sp>
      <p:sp>
        <p:nvSpPr>
          <p:cNvPr id="8"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a:t>
            </a:r>
            <a:r>
              <a:rPr lang="en-US" sz="1200" dirty="0" smtClean="0">
                <a:ln w="12700">
                  <a:solidFill>
                    <a:schemeClr val="tx2">
                      <a:satMod val="155000"/>
                    </a:schemeClr>
                  </a:solidFill>
                  <a:prstDash val="solid"/>
                </a:ln>
                <a:solidFill>
                  <a:srgbClr val="008000"/>
                </a:solidFill>
                <a:effectLst/>
                <a:latin typeface="+mn-lt"/>
                <a:cs typeface="Bangla MN"/>
              </a:rPr>
              <a:t>Five: The Hope of the Church</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14918272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12322</TotalTime>
  <Words>1153</Words>
  <Application>Microsoft Macintosh PowerPoint</Application>
  <PresentationFormat>On-screen Show (4:3)</PresentationFormat>
  <Paragraphs>204</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Austin</vt:lpstr>
      <vt:lpstr>  Lesson Five:   THE HOPE OF THE CHURCH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Jerry Richardson</cp:lastModifiedBy>
  <cp:revision>84</cp:revision>
  <dcterms:created xsi:type="dcterms:W3CDTF">2011-12-17T17:23:16Z</dcterms:created>
  <dcterms:modified xsi:type="dcterms:W3CDTF">2013-01-07T21:03:57Z</dcterms:modified>
</cp:coreProperties>
</file>