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77" r:id="rId1"/>
  </p:sldMasterIdLst>
  <p:notesMasterIdLst>
    <p:notesMasterId r:id="rId14"/>
  </p:notesMasterIdLst>
  <p:sldIdLst>
    <p:sldId id="256" r:id="rId2"/>
    <p:sldId id="257" r:id="rId3"/>
    <p:sldId id="297" r:id="rId4"/>
    <p:sldId id="289" r:id="rId5"/>
    <p:sldId id="298" r:id="rId6"/>
    <p:sldId id="299" r:id="rId7"/>
    <p:sldId id="290" r:id="rId8"/>
    <p:sldId id="291" r:id="rId9"/>
    <p:sldId id="292" r:id="rId10"/>
    <p:sldId id="293" r:id="rId11"/>
    <p:sldId id="294" r:id="rId12"/>
    <p:sldId id="271"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5E08"/>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671" autoAdjust="0"/>
  </p:normalViewPr>
  <p:slideViewPr>
    <p:cSldViewPr snapToGrid="0" snapToObjects="1">
      <p:cViewPr>
        <p:scale>
          <a:sx n="85" d="100"/>
          <a:sy n="85" d="100"/>
        </p:scale>
        <p:origin x="-2320" y="-7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printerSettings" Target="printerSettings/printerSettings1.bin"/><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DC4B9EB-E7F7-FB4C-AF39-0037BC1FD1AA}" type="datetimeFigureOut">
              <a:rPr lang="en-US" smtClean="0"/>
              <a:t>1/12/13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0ED5FE9-6870-AE45-8C84-5ED768B69F12}" type="slidenum">
              <a:rPr lang="en-US" smtClean="0"/>
              <a:t>‹#›</a:t>
            </a:fld>
            <a:endParaRPr lang="en-US"/>
          </a:p>
        </p:txBody>
      </p:sp>
    </p:spTree>
    <p:extLst>
      <p:ext uri="{BB962C8B-B14F-4D97-AF65-F5344CB8AC3E}">
        <p14:creationId xmlns:p14="http://schemas.microsoft.com/office/powerpoint/2010/main" val="52797045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Layout is :  URBAN POP</a:t>
            </a:r>
            <a:endParaRPr lang="en-US" dirty="0"/>
          </a:p>
        </p:txBody>
      </p:sp>
      <p:sp>
        <p:nvSpPr>
          <p:cNvPr id="4" name="Slide Number Placeholder 3"/>
          <p:cNvSpPr>
            <a:spLocks noGrp="1"/>
          </p:cNvSpPr>
          <p:nvPr>
            <p:ph type="sldNum" sz="quarter" idx="10"/>
          </p:nvPr>
        </p:nvSpPr>
        <p:spPr/>
        <p:txBody>
          <a:bodyPr/>
          <a:lstStyle/>
          <a:p>
            <a:fld id="{B0ED5FE9-6870-AE45-8C84-5ED768B69F12}" type="slidenum">
              <a:rPr lang="en-US" smtClean="0"/>
              <a:t>1</a:t>
            </a:fld>
            <a:endParaRPr lang="en-US"/>
          </a:p>
        </p:txBody>
      </p:sp>
    </p:spTree>
    <p:extLst>
      <p:ext uri="{BB962C8B-B14F-4D97-AF65-F5344CB8AC3E}">
        <p14:creationId xmlns:p14="http://schemas.microsoft.com/office/powerpoint/2010/main" val="3224311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9EB5ECD5-515E-4817-8A06-1D2ED2C83850}" type="datetime4">
              <a:rPr lang="en-US" smtClean="0"/>
              <a:pPr/>
              <a:t>January 12, 2013</a:t>
            </a:fld>
            <a:endParaRPr lang="en-US"/>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en-US"/>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8B37D5FE-740C-46F5-801A-FA5477D9711F}" type="slidenum">
              <a:rPr lang="en-US" smtClean="0"/>
              <a:pPr/>
              <a:t>‹#›</a:t>
            </a:fld>
            <a:endParaRPr lang="en-US" dirty="0"/>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5B59F4-DDCB-41FF-83F5-A48440F36FA7}" type="datetime4">
              <a:rPr lang="en-US" smtClean="0"/>
              <a:pPr/>
              <a:t>January 12, 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72EBF8-7CF5-44B7-B2BF-E22DE4D0703D}" type="slidenum">
              <a:rPr lang="en-US" smtClean="0"/>
              <a:pPr/>
              <a:t>‹#›</a:t>
            </a:fld>
            <a:endParaRPr lang="en-US"/>
          </a:p>
        </p:txBody>
      </p:sp>
      <p:sp>
        <p:nvSpPr>
          <p:cNvPr id="7" name="Freeform 6"/>
          <p:cNvSpPr/>
          <p:nvPr userDrawn="1"/>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userDrawn="1"/>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userDrawn="1"/>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userDrawn="1"/>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8056348-D703-428C-A1C4-7D6796EF5F41}" type="datetime4">
              <a:rPr lang="en-US" smtClean="0"/>
              <a:pPr/>
              <a:t>January 12, 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72EBF8-7CF5-44B7-B2BF-E22DE4D0703D}" type="slidenum">
              <a:rPr lang="en-US" smtClean="0"/>
              <a:pPr/>
              <a:t>‹#›</a:t>
            </a:fld>
            <a:endParaRPr lang="en-US"/>
          </a:p>
        </p:txBody>
      </p:sp>
      <p:sp>
        <p:nvSpPr>
          <p:cNvPr id="7" name="Freeform 6"/>
          <p:cNvSpPr/>
          <p:nvPr userDrawn="1"/>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userDrawn="1"/>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userDrawn="1"/>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userDrawn="1"/>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32D1919-1B5F-4141-B613-3E5C6008A186}" type="datetime4">
              <a:rPr lang="en-US" smtClean="0"/>
              <a:pPr/>
              <a:t>January 12, 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72EBF8-7CF5-44B7-B2BF-E22DE4D0703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AD22427-B1DD-49E6-9F05-DE0F1467D7DC}" type="datetime4">
              <a:rPr lang="en-US" smtClean="0"/>
              <a:pPr/>
              <a:t>January 12, 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72EBF8-7CF5-44B7-B2BF-E22DE4D0703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BBCCA7B5-8BC9-491C-A887-7C3E7ED947D8}" type="datetime4">
              <a:rPr lang="en-US" smtClean="0"/>
              <a:pPr/>
              <a:t>January 12, 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72EBF8-7CF5-44B7-B2BF-E22DE4D0703D}" type="slidenum">
              <a:rPr lang="en-US" smtClean="0"/>
              <a:pPr/>
              <a:t>‹#›</a:t>
            </a:fld>
            <a:endParaRPr lang="en-US"/>
          </a:p>
        </p:txBody>
      </p:sp>
      <p:sp>
        <p:nvSpPr>
          <p:cNvPr id="9" name="Content Placeholder 8"/>
          <p:cNvSpPr>
            <a:spLocks noGrp="1"/>
          </p:cNvSpPr>
          <p:nvPr>
            <p:ph sz="quarter" idx="13"/>
          </p:nvPr>
        </p:nvSpPr>
        <p:spPr>
          <a:xfrm>
            <a:off x="1042416" y="2313432"/>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DA18ED0-40F2-434C-A848-B92581875164}" type="datetime4">
              <a:rPr lang="en-US" smtClean="0"/>
              <a:pPr/>
              <a:t>January 12, 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D72EBF8-7CF5-44B7-B2BF-E22DE4D0703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855437F-F4F9-44A9-B4D3-9191CA04E889}" type="datetime4">
              <a:rPr lang="en-US" smtClean="0"/>
              <a:pPr/>
              <a:t>January 12, 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D72EBF8-7CF5-44B7-B2BF-E22DE4D0703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9A24E59-01D0-4537-B876-7E5EC75B028D}" type="datetime4">
              <a:rPr lang="en-US" smtClean="0"/>
              <a:pPr/>
              <a:t>January 12, 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D72EBF8-7CF5-44B7-B2BF-E22DE4D0703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655A2E49-18A1-40BC-BA5D-5A2EC8FDDF15}" type="datetime4">
              <a:rPr lang="en-US" smtClean="0"/>
              <a:pPr/>
              <a:t>January 12, 2013</a:t>
            </a:fld>
            <a:endParaRPr lang="en-US"/>
          </a:p>
        </p:txBody>
      </p:sp>
      <p:sp>
        <p:nvSpPr>
          <p:cNvPr id="7" name="Slide Number Placeholder 6"/>
          <p:cNvSpPr>
            <a:spLocks noGrp="1"/>
          </p:cNvSpPr>
          <p:nvPr>
            <p:ph type="sldNum" sz="quarter" idx="12"/>
          </p:nvPr>
        </p:nvSpPr>
        <p:spPr/>
        <p:txBody>
          <a:bodyPr/>
          <a:lstStyle/>
          <a:p>
            <a:fld id="{1D72EBF8-7CF5-44B7-B2BF-E22DE4D0703D}" type="slidenum">
              <a:rPr lang="en-US" smtClean="0"/>
              <a:pPr/>
              <a:t>‹#›</a:t>
            </a:fld>
            <a:endParaRPr lang="en-US"/>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en-US" smtClean="0"/>
              <a:t>Click to edit Master title style</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2983DA4-3B24-449B-95CA-514EB7E30A99}" type="datetime4">
              <a:rPr lang="en-US" smtClean="0"/>
              <a:pPr/>
              <a:t>January 12, 2013</a:t>
            </a:fld>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a:p>
        </p:txBody>
      </p:sp>
      <p:sp>
        <p:nvSpPr>
          <p:cNvPr id="7" name="Slide Number Placeholder 6"/>
          <p:cNvSpPr>
            <a:spLocks noGrp="1"/>
          </p:cNvSpPr>
          <p:nvPr>
            <p:ph type="sldNum" sz="quarter" idx="12"/>
          </p:nvPr>
        </p:nvSpPr>
        <p:spPr/>
        <p:txBody>
          <a:bodyPr/>
          <a:lstStyle/>
          <a:p>
            <a:fld id="{1D72EBF8-7CF5-44B7-B2BF-E22DE4D0703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942120D2-3948-4F8F-BE5D-E7E7D97880B2}" type="datetime4">
              <a:rPr lang="en-US" smtClean="0"/>
              <a:pPr/>
              <a:t>January 12, 2013</a:t>
            </a:fld>
            <a:endParaRPr lang="en-US" dirty="0" err="1"/>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en-US" dirty="0"/>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1D72EBF8-7CF5-44B7-B2BF-E22DE4D0703D}"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978" r:id="rId1"/>
    <p:sldLayoutId id="2147483979" r:id="rId2"/>
    <p:sldLayoutId id="2147483980" r:id="rId3"/>
    <p:sldLayoutId id="2147483981" r:id="rId4"/>
    <p:sldLayoutId id="2147483982" r:id="rId5"/>
    <p:sldLayoutId id="2147483983" r:id="rId6"/>
    <p:sldLayoutId id="2147483984" r:id="rId7"/>
    <p:sldLayoutId id="2147483985" r:id="rId8"/>
    <p:sldLayoutId id="2147483986" r:id="rId9"/>
    <p:sldLayoutId id="2147483987" r:id="rId10"/>
    <p:sldLayoutId id="2147483988" r:id="rId11"/>
  </p:sldLayoutIdLst>
  <p:hf sldNum="0" hdr="0" ftr="0" dt="0"/>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 y="5275313"/>
            <a:ext cx="9155145" cy="831274"/>
          </a:xfrm>
        </p:spPr>
        <p:txBody>
          <a:bodyPr>
            <a:normAutofit/>
          </a:bodyPr>
          <a:lstStyle/>
          <a:p>
            <a:r>
              <a:rPr lang="en-US" b="1" cap="none" dirty="0" smtClean="0">
                <a:ln w="0" cmpd="sng">
                  <a:noFill/>
                  <a:prstDash val="solid"/>
                  <a:miter lim="800000"/>
                </a:ln>
                <a:solidFill>
                  <a:schemeClr val="accent1">
                    <a:lumMod val="50000"/>
                  </a:schemeClr>
                </a:solidFill>
                <a:latin typeface="Cooper Black" pitchFamily="18" charset="0"/>
              </a:rPr>
              <a:t>     Lesson </a:t>
            </a:r>
            <a:r>
              <a:rPr lang="en-US" b="1" dirty="0" smtClean="0">
                <a:ln w="0" cmpd="sng">
                  <a:noFill/>
                  <a:prstDash val="solid"/>
                  <a:miter lim="800000"/>
                </a:ln>
                <a:solidFill>
                  <a:schemeClr val="accent1">
                    <a:lumMod val="50000"/>
                  </a:schemeClr>
                </a:solidFill>
                <a:latin typeface="Cooper Black" pitchFamily="18" charset="0"/>
              </a:rPr>
              <a:t>Twelve</a:t>
            </a:r>
            <a:r>
              <a:rPr lang="en-US" b="1" cap="none" dirty="0" smtClean="0">
                <a:ln w="0" cmpd="sng">
                  <a:noFill/>
                  <a:prstDash val="solid"/>
                  <a:miter lim="800000"/>
                </a:ln>
                <a:solidFill>
                  <a:schemeClr val="accent1">
                    <a:lumMod val="50000"/>
                  </a:schemeClr>
                </a:solidFill>
                <a:latin typeface="Cooper Black" pitchFamily="18" charset="0"/>
              </a:rPr>
              <a:t>:           </a:t>
            </a:r>
            <a:r>
              <a:rPr lang="en-US" sz="4400" b="1" dirty="0">
                <a:solidFill>
                  <a:srgbClr val="FF6600"/>
                </a:solidFill>
              </a:rPr>
              <a:t>ETERNITY</a:t>
            </a:r>
            <a:r>
              <a:rPr lang="en-US" b="1" dirty="0"/>
              <a:t> </a:t>
            </a:r>
            <a:endParaRPr lang="en-US" b="1" spc="50" dirty="0">
              <a:ln w="13500">
                <a:solidFill>
                  <a:schemeClr val="accent1">
                    <a:shade val="2500"/>
                    <a:alpha val="6500"/>
                  </a:schemeClr>
                </a:solidFill>
                <a:prstDash val="solid"/>
              </a:ln>
              <a:solidFill>
                <a:srgbClr val="F85E08"/>
              </a:solidFill>
              <a:effectLst>
                <a:innerShdw blurRad="50900" dist="38500" dir="13500000">
                  <a:srgbClr val="000000">
                    <a:alpha val="60000"/>
                  </a:srgbClr>
                </a:innerShdw>
              </a:effectLst>
              <a:latin typeface="Cooper Black" pitchFamily="18" charset="0"/>
              <a:cs typeface="Bangla MN"/>
            </a:endParaRPr>
          </a:p>
        </p:txBody>
      </p:sp>
      <p:sp>
        <p:nvSpPr>
          <p:cNvPr id="6" name="Vertical Text Placeholder 5"/>
          <p:cNvSpPr>
            <a:spLocks noGrp="1"/>
          </p:cNvSpPr>
          <p:nvPr/>
        </p:nvSpPr>
        <p:spPr>
          <a:xfrm rot="16200000">
            <a:off x="1944878" y="4484208"/>
            <a:ext cx="618758" cy="4624168"/>
          </a:xfrm>
          <a:prstGeom prst="rect">
            <a:avLst/>
          </a:prstGeom>
        </p:spPr>
        <p:txBody>
          <a:bodyPr vert="eaVert" lIns="91440" tIns="45720" rIns="91440" bIns="45720" rtlCol="0">
            <a:normAutofit fontScale="925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800" b="1" kern="1200" dirty="0" smtClean="0">
                <a:solidFill>
                  <a:schemeClr val="bg1"/>
                </a:solidFill>
              </a:rPr>
              <a:t>Global University of Theological Studies</a:t>
            </a:r>
            <a:endParaRPr lang="en-US" sz="1800" b="1" kern="1200" dirty="0">
              <a:solidFill>
                <a:schemeClr val="bg1"/>
              </a:solidFill>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 y="-27171"/>
            <a:ext cx="9143998" cy="5190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209266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1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Vertical Text Placeholder 5"/>
          <p:cNvSpPr>
            <a:spLocks noGrp="1"/>
          </p:cNvSpPr>
          <p:nvPr/>
        </p:nvSpPr>
        <p:spPr>
          <a:xfrm rot="16200000">
            <a:off x="7475072" y="5159839"/>
            <a:ext cx="266207" cy="3071644"/>
          </a:xfrm>
          <a:prstGeom prst="rect">
            <a:avLst/>
          </a:prstGeom>
        </p:spPr>
        <p:txBody>
          <a:bodyPr vert="eaVert"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200" dirty="0" smtClean="0"/>
              <a:t> </a:t>
            </a:r>
            <a:r>
              <a:rPr lang="en-US" sz="1200" kern="1200" dirty="0" smtClean="0"/>
              <a:t>Global University of Theological Studies</a:t>
            </a:r>
            <a:endParaRPr lang="en-US" sz="1200" kern="1200" dirty="0"/>
          </a:p>
        </p:txBody>
      </p:sp>
      <p:sp>
        <p:nvSpPr>
          <p:cNvPr id="2" name="Rectangle 1"/>
          <p:cNvSpPr/>
          <p:nvPr/>
        </p:nvSpPr>
        <p:spPr>
          <a:xfrm>
            <a:off x="4683759" y="-68274"/>
            <a:ext cx="3354594" cy="646331"/>
          </a:xfrm>
          <a:prstGeom prst="rect">
            <a:avLst/>
          </a:prstGeom>
        </p:spPr>
        <p:txBody>
          <a:bodyPr wrap="square">
            <a:spAutoFit/>
          </a:bodyPr>
          <a:lstStyle/>
          <a:p>
            <a:pPr algn="ctr"/>
            <a:r>
              <a:rPr lang="en-US" sz="3600" b="1" dirty="0" smtClean="0">
                <a:solidFill>
                  <a:schemeClr val="bg2">
                    <a:lumMod val="75000"/>
                  </a:schemeClr>
                </a:solidFill>
              </a:rPr>
              <a:t>Eternity</a:t>
            </a:r>
            <a:endParaRPr lang="en-US" sz="3600" b="1" dirty="0" smtClean="0">
              <a:solidFill>
                <a:schemeClr val="bg2">
                  <a:lumMod val="75000"/>
                </a:schemeClr>
              </a:solidFill>
            </a:endParaRPr>
          </a:p>
        </p:txBody>
      </p:sp>
      <p:sp>
        <p:nvSpPr>
          <p:cNvPr id="3" name="TextBox 2"/>
          <p:cNvSpPr txBox="1"/>
          <p:nvPr/>
        </p:nvSpPr>
        <p:spPr>
          <a:xfrm>
            <a:off x="747060" y="956240"/>
            <a:ext cx="7664822" cy="954107"/>
          </a:xfrm>
          <a:prstGeom prst="rect">
            <a:avLst/>
          </a:prstGeom>
          <a:noFill/>
        </p:spPr>
        <p:txBody>
          <a:bodyPr wrap="square" rtlCol="0">
            <a:spAutoFit/>
          </a:bodyPr>
          <a:lstStyle/>
          <a:p>
            <a:pPr algn="ctr"/>
            <a:r>
              <a:rPr lang="en-US"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We are told very little about the eternity of the past or the eternity of the future.</a:t>
            </a:r>
            <a:endParaRPr lang="en-US"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8" name="Title 1"/>
          <p:cNvSpPr txBox="1">
            <a:spLocks/>
          </p:cNvSpPr>
          <p:nvPr/>
        </p:nvSpPr>
        <p:spPr>
          <a:xfrm rot="16200000">
            <a:off x="1591645" y="5111536"/>
            <a:ext cx="208360" cy="3242237"/>
          </a:xfrm>
          <a:prstGeom prst="rect">
            <a:avLst/>
          </a:prstGeom>
        </p:spPr>
        <p:txBody>
          <a:bodyPr vert="eaVert" lIns="91440" tIns="45720" rIns="91440" bIns="45720" rtlCol="0" anchor="ctr" anchorCtr="0">
            <a:noAutofit/>
          </a:bodyPr>
          <a:lstStyle>
            <a:lvl1pPr algn="ctr" defTabSz="914400" rtl="0" eaLnBrk="1" latinLnBrk="0" hangingPunct="1">
              <a:spcBef>
                <a:spcPct val="0"/>
              </a:spcBef>
              <a:buNone/>
              <a:defRPr sz="4800" kern="1200">
                <a:solidFill>
                  <a:schemeClr val="tx2"/>
                </a:solidFill>
                <a:effectLst>
                  <a:outerShdw blurRad="50800" dist="25400" dir="2700000" algn="tl" rotWithShape="0">
                    <a:schemeClr val="bg1">
                      <a:alpha val="40000"/>
                    </a:schemeClr>
                  </a:outerShdw>
                </a:effectLst>
                <a:latin typeface="+mj-lt"/>
                <a:ea typeface="+mj-ea"/>
                <a:cs typeface="+mj-cs"/>
              </a:defRPr>
            </a:lvl1pPr>
          </a:lstStyle>
          <a:p>
            <a:pPr algn="l"/>
            <a:r>
              <a:rPr lang="en-US" sz="1200" dirty="0">
                <a:ln w="12700">
                  <a:solidFill>
                    <a:schemeClr val="tx2">
                      <a:satMod val="155000"/>
                    </a:schemeClr>
                  </a:solidFill>
                  <a:prstDash val="solid"/>
                </a:ln>
                <a:solidFill>
                  <a:srgbClr val="008000"/>
                </a:solidFill>
                <a:effectLst/>
                <a:latin typeface="+mn-lt"/>
                <a:cs typeface="Bangla MN"/>
              </a:rPr>
              <a:t>L</a:t>
            </a:r>
            <a:r>
              <a:rPr lang="en-US" sz="1200" dirty="0" smtClean="0">
                <a:ln w="12700">
                  <a:solidFill>
                    <a:schemeClr val="tx2">
                      <a:satMod val="155000"/>
                    </a:schemeClr>
                  </a:solidFill>
                  <a:prstDash val="solid"/>
                </a:ln>
                <a:solidFill>
                  <a:srgbClr val="008000"/>
                </a:solidFill>
                <a:effectLst/>
                <a:latin typeface="+mn-lt"/>
                <a:cs typeface="Bangla MN"/>
              </a:rPr>
              <a:t>esson Twelve:   Eternity</a:t>
            </a:r>
            <a:endParaRPr lang="en-US" sz="1200" dirty="0">
              <a:solidFill>
                <a:srgbClr val="008000"/>
              </a:solidFill>
              <a:effectLst/>
              <a:latin typeface="+mn-lt"/>
              <a:cs typeface="Bangla MN"/>
            </a:endParaRPr>
          </a:p>
        </p:txBody>
      </p:sp>
      <p:pic>
        <p:nvPicPr>
          <p:cNvPr id="5" name="Picture 4"/>
          <p:cNvPicPr>
            <a:picLocks noChangeAspect="1"/>
          </p:cNvPicPr>
          <p:nvPr/>
        </p:nvPicPr>
        <p:blipFill>
          <a:blip r:embed="rId2"/>
          <a:stretch>
            <a:fillRect/>
          </a:stretch>
        </p:blipFill>
        <p:spPr>
          <a:xfrm>
            <a:off x="1127752" y="4004235"/>
            <a:ext cx="6820947" cy="2191609"/>
          </a:xfrm>
          <a:prstGeom prst="rect">
            <a:avLst/>
          </a:prstGeom>
        </p:spPr>
      </p:pic>
      <p:sp>
        <p:nvSpPr>
          <p:cNvPr id="9" name="TextBox 8"/>
          <p:cNvSpPr txBox="1"/>
          <p:nvPr/>
        </p:nvSpPr>
        <p:spPr>
          <a:xfrm>
            <a:off x="747060" y="2166471"/>
            <a:ext cx="7664822" cy="1569660"/>
          </a:xfrm>
          <a:prstGeom prst="rect">
            <a:avLst/>
          </a:prstGeom>
          <a:noFill/>
        </p:spPr>
        <p:txBody>
          <a:bodyPr wrap="square" rtlCol="0">
            <a:spAutoFit/>
          </a:bodyPr>
          <a:lstStyle/>
          <a:p>
            <a:pPr algn="ctr"/>
            <a:r>
              <a:rPr lang="en-US" sz="2400" dirty="0" smtClean="0"/>
              <a:t>We are told that there will be a new Heaven and a new earth, and there is the lake of fire where the worm dies not and the fire is not quenched.  </a:t>
            </a:r>
          </a:p>
          <a:p>
            <a:pPr algn="ctr"/>
            <a:r>
              <a:rPr lang="en-US" sz="2400" dirty="0" smtClean="0"/>
              <a:t>(See Mark 9:46; II Peter 3:13; Revelation 21:1)</a:t>
            </a:r>
            <a:endParaRPr lang="en-US" sz="2400" dirty="0"/>
          </a:p>
        </p:txBody>
      </p:sp>
    </p:spTree>
    <p:extLst>
      <p:ext uri="{BB962C8B-B14F-4D97-AF65-F5344CB8AC3E}">
        <p14:creationId xmlns:p14="http://schemas.microsoft.com/office/powerpoint/2010/main" val="12048821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1700"/>
                                        <p:tgtEl>
                                          <p:spTgt spid="2"/>
                                        </p:tgtEl>
                                      </p:cBhvr>
                                    </p:animEffect>
                                  </p:childTnLst>
                                </p:cTn>
                              </p:par>
                            </p:childTnLst>
                          </p:cTn>
                        </p:par>
                        <p:par>
                          <p:cTn id="8" fill="hold">
                            <p:stCondLst>
                              <p:cond delay="1700"/>
                            </p:stCondLst>
                            <p:childTnLst>
                              <p:par>
                                <p:cTn id="9" presetID="55"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strVal val="#ppt_w*0.70"/>
                                          </p:val>
                                        </p:tav>
                                        <p:tav tm="100000">
                                          <p:val>
                                            <p:strVal val="#ppt_w"/>
                                          </p:val>
                                        </p:tav>
                                      </p:tavLst>
                                    </p:anim>
                                    <p:anim calcmode="lin" valueType="num">
                                      <p:cBhvr>
                                        <p:cTn id="12" dur="1000" fill="hold"/>
                                        <p:tgtEl>
                                          <p:spTgt spid="3"/>
                                        </p:tgtEl>
                                        <p:attrNameLst>
                                          <p:attrName>ppt_h</p:attrName>
                                        </p:attrNameLst>
                                      </p:cBhvr>
                                      <p:tavLst>
                                        <p:tav tm="0">
                                          <p:val>
                                            <p:strVal val="#ppt_h"/>
                                          </p:val>
                                        </p:tav>
                                        <p:tav tm="100000">
                                          <p:val>
                                            <p:strVal val="#ppt_h"/>
                                          </p:val>
                                        </p:tav>
                                      </p:tavLst>
                                    </p:anim>
                                    <p:animEffect transition="in" filter="fade">
                                      <p:cBhvr>
                                        <p:cTn id="13" dur="1000"/>
                                        <p:tgtEl>
                                          <p:spTgt spid="3"/>
                                        </p:tgtEl>
                                      </p:cBhvr>
                                    </p:animEffect>
                                  </p:childTnLst>
                                </p:cTn>
                              </p:par>
                            </p:childTnLst>
                          </p:cTn>
                        </p:par>
                        <p:par>
                          <p:cTn id="14" fill="hold">
                            <p:stCondLst>
                              <p:cond delay="2700"/>
                            </p:stCondLst>
                            <p:childTnLst>
                              <p:par>
                                <p:cTn id="15" presetID="12" presetClass="entr" presetSubtype="4"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1400"/>
                                        <p:tgtEl>
                                          <p:spTgt spid="9"/>
                                        </p:tgtEl>
                                        <p:attrNameLst>
                                          <p:attrName>ppt_y</p:attrName>
                                        </p:attrNameLst>
                                      </p:cBhvr>
                                      <p:tavLst>
                                        <p:tav tm="0">
                                          <p:val>
                                            <p:strVal val="#ppt_y+#ppt_h*1.125000"/>
                                          </p:val>
                                        </p:tav>
                                        <p:tav tm="100000">
                                          <p:val>
                                            <p:strVal val="#ppt_y"/>
                                          </p:val>
                                        </p:tav>
                                      </p:tavLst>
                                    </p:anim>
                                    <p:animEffect transition="in" filter="wipe(up)">
                                      <p:cBhvr>
                                        <p:cTn id="18" dur="1400"/>
                                        <p:tgtEl>
                                          <p:spTgt spid="9"/>
                                        </p:tgtEl>
                                      </p:cBhvr>
                                    </p:animEffect>
                                  </p:childTnLst>
                                </p:cTn>
                              </p:par>
                            </p:childTnLst>
                          </p:cTn>
                        </p:par>
                        <p:par>
                          <p:cTn id="19" fill="hold">
                            <p:stCondLst>
                              <p:cond delay="4100"/>
                            </p:stCondLst>
                            <p:childTnLst>
                              <p:par>
                                <p:cTn id="20" presetID="3" presetClass="entr" presetSubtype="1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1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Vertical Text Placeholder 5"/>
          <p:cNvSpPr>
            <a:spLocks noGrp="1"/>
          </p:cNvSpPr>
          <p:nvPr/>
        </p:nvSpPr>
        <p:spPr>
          <a:xfrm rot="16200000">
            <a:off x="7475072" y="5159839"/>
            <a:ext cx="266207" cy="3071644"/>
          </a:xfrm>
          <a:prstGeom prst="rect">
            <a:avLst/>
          </a:prstGeom>
        </p:spPr>
        <p:txBody>
          <a:bodyPr vert="eaVert"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200" dirty="0" smtClean="0"/>
              <a:t> </a:t>
            </a:r>
            <a:r>
              <a:rPr lang="en-US" sz="1200" kern="1200" dirty="0" smtClean="0"/>
              <a:t>Global University of Theological Studies</a:t>
            </a:r>
            <a:endParaRPr lang="en-US" sz="1200" kern="1200" dirty="0"/>
          </a:p>
        </p:txBody>
      </p:sp>
      <p:sp>
        <p:nvSpPr>
          <p:cNvPr id="2" name="Rectangle 1"/>
          <p:cNvSpPr/>
          <p:nvPr/>
        </p:nvSpPr>
        <p:spPr>
          <a:xfrm>
            <a:off x="4683759" y="-53333"/>
            <a:ext cx="3354594" cy="707886"/>
          </a:xfrm>
          <a:prstGeom prst="rect">
            <a:avLst/>
          </a:prstGeom>
        </p:spPr>
        <p:txBody>
          <a:bodyPr wrap="square">
            <a:spAutoFit/>
          </a:bodyPr>
          <a:lstStyle/>
          <a:p>
            <a:pPr algn="ctr"/>
            <a:r>
              <a:rPr lang="en-US" sz="2000" b="1" dirty="0" smtClean="0">
                <a:solidFill>
                  <a:schemeClr val="bg2">
                    <a:lumMod val="75000"/>
                  </a:schemeClr>
                </a:solidFill>
              </a:rPr>
              <a:t>The Ages of Ages closes with Eternity</a:t>
            </a:r>
            <a:endParaRPr lang="en-US" sz="2000" b="1" dirty="0">
              <a:solidFill>
                <a:schemeClr val="bg2">
                  <a:lumMod val="75000"/>
                </a:schemeClr>
              </a:solidFill>
            </a:endParaRPr>
          </a:p>
        </p:txBody>
      </p:sp>
      <p:sp>
        <p:nvSpPr>
          <p:cNvPr id="3" name="TextBox 2"/>
          <p:cNvSpPr txBox="1"/>
          <p:nvPr/>
        </p:nvSpPr>
        <p:spPr>
          <a:xfrm>
            <a:off x="747060" y="956240"/>
            <a:ext cx="7664822" cy="1569660"/>
          </a:xfrm>
          <a:prstGeom prst="rect">
            <a:avLst/>
          </a:prstGeom>
          <a:noFill/>
        </p:spPr>
        <p:txBody>
          <a:bodyPr wrap="square" rtlCol="0">
            <a:spAutoFit/>
          </a:bodyPr>
          <a:lstStyle/>
          <a:p>
            <a:r>
              <a:rPr lang="en-US" sz="2400" dirty="0" smtClean="0"/>
              <a:t>The Bible permits us to look forward to the close of this eon of eons.  Then God pulls the curtain and all that we are permitted to know is that eternity begins.</a:t>
            </a:r>
            <a:r>
              <a:rPr lang="en-US" sz="2400" dirty="0" smtClean="0"/>
              <a:t> </a:t>
            </a:r>
            <a:endParaRPr lang="en-US" sz="2400" dirty="0"/>
          </a:p>
        </p:txBody>
      </p:sp>
      <p:pic>
        <p:nvPicPr>
          <p:cNvPr id="5" name="Picture 4"/>
          <p:cNvPicPr>
            <a:picLocks noChangeAspect="1"/>
          </p:cNvPicPr>
          <p:nvPr/>
        </p:nvPicPr>
        <p:blipFill>
          <a:blip r:embed="rId2"/>
          <a:stretch>
            <a:fillRect/>
          </a:stretch>
        </p:blipFill>
        <p:spPr>
          <a:xfrm>
            <a:off x="1255044" y="2653738"/>
            <a:ext cx="6305176" cy="3333862"/>
          </a:xfrm>
          <a:prstGeom prst="rect">
            <a:avLst/>
          </a:prstGeom>
        </p:spPr>
      </p:pic>
      <p:sp>
        <p:nvSpPr>
          <p:cNvPr id="7" name="Title 1"/>
          <p:cNvSpPr txBox="1">
            <a:spLocks/>
          </p:cNvSpPr>
          <p:nvPr/>
        </p:nvSpPr>
        <p:spPr>
          <a:xfrm rot="16200000">
            <a:off x="1591645" y="5111536"/>
            <a:ext cx="208360" cy="3242237"/>
          </a:xfrm>
          <a:prstGeom prst="rect">
            <a:avLst/>
          </a:prstGeom>
        </p:spPr>
        <p:txBody>
          <a:bodyPr vert="eaVert" lIns="91440" tIns="45720" rIns="91440" bIns="45720" rtlCol="0" anchor="ctr" anchorCtr="0">
            <a:noAutofit/>
          </a:bodyPr>
          <a:lstStyle>
            <a:lvl1pPr algn="ctr" defTabSz="914400" rtl="0" eaLnBrk="1" latinLnBrk="0" hangingPunct="1">
              <a:spcBef>
                <a:spcPct val="0"/>
              </a:spcBef>
              <a:buNone/>
              <a:defRPr sz="4800" kern="1200">
                <a:solidFill>
                  <a:schemeClr val="tx2"/>
                </a:solidFill>
                <a:effectLst>
                  <a:outerShdw blurRad="50800" dist="25400" dir="2700000" algn="tl" rotWithShape="0">
                    <a:schemeClr val="bg1">
                      <a:alpha val="40000"/>
                    </a:schemeClr>
                  </a:outerShdw>
                </a:effectLst>
                <a:latin typeface="+mj-lt"/>
                <a:ea typeface="+mj-ea"/>
                <a:cs typeface="+mj-cs"/>
              </a:defRPr>
            </a:lvl1pPr>
          </a:lstStyle>
          <a:p>
            <a:pPr algn="l"/>
            <a:r>
              <a:rPr lang="en-US" sz="1200" dirty="0">
                <a:ln w="12700">
                  <a:solidFill>
                    <a:schemeClr val="tx2">
                      <a:satMod val="155000"/>
                    </a:schemeClr>
                  </a:solidFill>
                  <a:prstDash val="solid"/>
                </a:ln>
                <a:solidFill>
                  <a:srgbClr val="008000"/>
                </a:solidFill>
                <a:effectLst/>
                <a:latin typeface="+mn-lt"/>
                <a:cs typeface="Bangla MN"/>
              </a:rPr>
              <a:t>L</a:t>
            </a:r>
            <a:r>
              <a:rPr lang="en-US" sz="1200" dirty="0" smtClean="0">
                <a:ln w="12700">
                  <a:solidFill>
                    <a:schemeClr val="tx2">
                      <a:satMod val="155000"/>
                    </a:schemeClr>
                  </a:solidFill>
                  <a:prstDash val="solid"/>
                </a:ln>
                <a:solidFill>
                  <a:srgbClr val="008000"/>
                </a:solidFill>
                <a:effectLst/>
                <a:latin typeface="+mn-lt"/>
                <a:cs typeface="Bangla MN"/>
              </a:rPr>
              <a:t>esson Twelve:   Eternity</a:t>
            </a:r>
            <a:endParaRPr lang="en-US" sz="1200" dirty="0">
              <a:solidFill>
                <a:srgbClr val="008000"/>
              </a:solidFill>
              <a:effectLst/>
              <a:latin typeface="+mn-lt"/>
              <a:cs typeface="Bangla MN"/>
            </a:endParaRPr>
          </a:p>
        </p:txBody>
      </p:sp>
    </p:spTree>
    <p:extLst>
      <p:ext uri="{BB962C8B-B14F-4D97-AF65-F5344CB8AC3E}">
        <p14:creationId xmlns:p14="http://schemas.microsoft.com/office/powerpoint/2010/main" val="16124239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1700"/>
                                        <p:tgtEl>
                                          <p:spTgt spid="2"/>
                                        </p:tgtEl>
                                      </p:cBhvr>
                                    </p:animEffect>
                                  </p:childTnLst>
                                </p:cTn>
                              </p:par>
                            </p:childTnLst>
                          </p:cTn>
                        </p:par>
                        <p:par>
                          <p:cTn id="8" fill="hold">
                            <p:stCondLst>
                              <p:cond delay="1700"/>
                            </p:stCondLst>
                            <p:childTnLst>
                              <p:par>
                                <p:cTn id="9" presetID="4" presetClass="entr" presetSubtype="3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ox(out)">
                                      <p:cBhvr>
                                        <p:cTn id="11" dur="2000"/>
                                        <p:tgtEl>
                                          <p:spTgt spid="5"/>
                                        </p:tgtEl>
                                      </p:cBhvr>
                                    </p:animEffect>
                                  </p:childTnLst>
                                </p:cTn>
                              </p:par>
                            </p:childTnLst>
                          </p:cTn>
                        </p:par>
                        <p:par>
                          <p:cTn id="12" fill="hold">
                            <p:stCondLst>
                              <p:cond delay="3700"/>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14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Vertical Text Placeholder 5"/>
          <p:cNvSpPr>
            <a:spLocks noGrp="1"/>
          </p:cNvSpPr>
          <p:nvPr/>
        </p:nvSpPr>
        <p:spPr>
          <a:xfrm rot="16200000">
            <a:off x="7475072" y="5159839"/>
            <a:ext cx="266207" cy="3071644"/>
          </a:xfrm>
          <a:prstGeom prst="rect">
            <a:avLst/>
          </a:prstGeom>
        </p:spPr>
        <p:txBody>
          <a:bodyPr vert="eaVert"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200" dirty="0" smtClean="0"/>
              <a:t> </a:t>
            </a:r>
            <a:r>
              <a:rPr lang="en-US" sz="1200" kern="1200" dirty="0" smtClean="0"/>
              <a:t>Global University of Theological Studies</a:t>
            </a:r>
            <a:endParaRPr lang="en-US" sz="1200" kern="1200" dirty="0"/>
          </a:p>
        </p:txBody>
      </p:sp>
      <p:pic>
        <p:nvPicPr>
          <p:cNvPr id="2" name="Picture 1"/>
          <p:cNvPicPr>
            <a:picLocks noChangeAspect="1"/>
          </p:cNvPicPr>
          <p:nvPr/>
        </p:nvPicPr>
        <p:blipFill>
          <a:blip r:embed="rId2"/>
          <a:stretch>
            <a:fillRect/>
          </a:stretch>
        </p:blipFill>
        <p:spPr>
          <a:xfrm>
            <a:off x="3545542" y="1363029"/>
            <a:ext cx="5118100" cy="5080000"/>
          </a:xfrm>
          <a:prstGeom prst="rect">
            <a:avLst/>
          </a:prstGeom>
        </p:spPr>
      </p:pic>
      <p:sp>
        <p:nvSpPr>
          <p:cNvPr id="4" name="TextBox 3"/>
          <p:cNvSpPr txBox="1"/>
          <p:nvPr/>
        </p:nvSpPr>
        <p:spPr>
          <a:xfrm rot="20688344">
            <a:off x="484907" y="2296152"/>
            <a:ext cx="8201892" cy="923330"/>
          </a:xfrm>
          <a:prstGeom prst="rect">
            <a:avLst/>
          </a:prstGeom>
          <a:noFill/>
        </p:spPr>
        <p:txBody>
          <a:bodyPr wrap="square" rtlCol="0">
            <a:spAutoFit/>
          </a:bodyPr>
          <a:lstStyle/>
          <a:p>
            <a:pPr algn="ctr"/>
            <a:r>
              <a:rPr lang="en-US" sz="5400" b="1" dirty="0" smtClean="0">
                <a:ln w="28575">
                  <a:solidFill>
                    <a:srgbClr val="FD5B01"/>
                  </a:solidFill>
                </a:ln>
                <a:solidFill>
                  <a:schemeClr val="bg2">
                    <a:lumMod val="50000"/>
                  </a:schemeClr>
                </a:solidFill>
              </a:rPr>
              <a:t>END OF LESSON</a:t>
            </a:r>
            <a:endParaRPr lang="en-US" sz="5400" b="1" dirty="0">
              <a:ln w="28575">
                <a:solidFill>
                  <a:srgbClr val="FD5B01"/>
                </a:solidFill>
              </a:ln>
              <a:solidFill>
                <a:schemeClr val="bg2">
                  <a:lumMod val="50000"/>
                </a:schemeClr>
              </a:solidFill>
            </a:endParaRPr>
          </a:p>
        </p:txBody>
      </p:sp>
      <p:sp>
        <p:nvSpPr>
          <p:cNvPr id="7" name="Title 1"/>
          <p:cNvSpPr txBox="1">
            <a:spLocks/>
          </p:cNvSpPr>
          <p:nvPr/>
        </p:nvSpPr>
        <p:spPr>
          <a:xfrm rot="16200000">
            <a:off x="1591645" y="5111536"/>
            <a:ext cx="208360" cy="3242237"/>
          </a:xfrm>
          <a:prstGeom prst="rect">
            <a:avLst/>
          </a:prstGeom>
        </p:spPr>
        <p:txBody>
          <a:bodyPr vert="eaVert" lIns="91440" tIns="45720" rIns="91440" bIns="45720" rtlCol="0" anchor="ctr" anchorCtr="0">
            <a:noAutofit/>
          </a:bodyPr>
          <a:lstStyle>
            <a:lvl1pPr algn="ctr" defTabSz="914400" rtl="0" eaLnBrk="1" latinLnBrk="0" hangingPunct="1">
              <a:spcBef>
                <a:spcPct val="0"/>
              </a:spcBef>
              <a:buNone/>
              <a:defRPr sz="4800" kern="1200">
                <a:solidFill>
                  <a:schemeClr val="tx2"/>
                </a:solidFill>
                <a:effectLst>
                  <a:outerShdw blurRad="50800" dist="25400" dir="2700000" algn="tl" rotWithShape="0">
                    <a:schemeClr val="bg1">
                      <a:alpha val="40000"/>
                    </a:schemeClr>
                  </a:outerShdw>
                </a:effectLst>
                <a:latin typeface="+mj-lt"/>
                <a:ea typeface="+mj-ea"/>
                <a:cs typeface="+mj-cs"/>
              </a:defRPr>
            </a:lvl1pPr>
          </a:lstStyle>
          <a:p>
            <a:pPr algn="l"/>
            <a:r>
              <a:rPr lang="en-US" sz="1200" dirty="0">
                <a:ln w="12700">
                  <a:solidFill>
                    <a:schemeClr val="tx2">
                      <a:satMod val="155000"/>
                    </a:schemeClr>
                  </a:solidFill>
                  <a:prstDash val="solid"/>
                </a:ln>
                <a:solidFill>
                  <a:srgbClr val="008000"/>
                </a:solidFill>
                <a:effectLst/>
                <a:latin typeface="+mn-lt"/>
                <a:cs typeface="Bangla MN"/>
              </a:rPr>
              <a:t>L</a:t>
            </a:r>
            <a:r>
              <a:rPr lang="en-US" sz="1200" dirty="0" smtClean="0">
                <a:ln w="12700">
                  <a:solidFill>
                    <a:schemeClr val="tx2">
                      <a:satMod val="155000"/>
                    </a:schemeClr>
                  </a:solidFill>
                  <a:prstDash val="solid"/>
                </a:ln>
                <a:solidFill>
                  <a:srgbClr val="008000"/>
                </a:solidFill>
                <a:effectLst/>
                <a:latin typeface="+mn-lt"/>
                <a:cs typeface="Bangla MN"/>
              </a:rPr>
              <a:t>esson Twelve:   Eternity</a:t>
            </a:r>
            <a:endParaRPr lang="en-US" sz="1200" dirty="0">
              <a:solidFill>
                <a:srgbClr val="008000"/>
              </a:solidFill>
              <a:effectLst/>
              <a:latin typeface="+mn-lt"/>
              <a:cs typeface="Bangla MN"/>
            </a:endParaRPr>
          </a:p>
        </p:txBody>
      </p:sp>
    </p:spTree>
    <p:extLst>
      <p:ext uri="{BB962C8B-B14F-4D97-AF65-F5344CB8AC3E}">
        <p14:creationId xmlns:p14="http://schemas.microsoft.com/office/powerpoint/2010/main" val="89634323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randombar(vertical)">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Vertical Text Placeholder 5"/>
          <p:cNvSpPr>
            <a:spLocks noGrp="1"/>
          </p:cNvSpPr>
          <p:nvPr/>
        </p:nvSpPr>
        <p:spPr>
          <a:xfrm rot="16200000">
            <a:off x="7475072" y="5159839"/>
            <a:ext cx="266207" cy="3071644"/>
          </a:xfrm>
          <a:prstGeom prst="rect">
            <a:avLst/>
          </a:prstGeom>
        </p:spPr>
        <p:txBody>
          <a:bodyPr vert="eaVert"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200" dirty="0" smtClean="0"/>
              <a:t> </a:t>
            </a:r>
            <a:r>
              <a:rPr lang="en-US" sz="1200" kern="1200" dirty="0" smtClean="0"/>
              <a:t>Global University of Theological Studies</a:t>
            </a:r>
            <a:endParaRPr lang="en-US" sz="1200" kern="1200" dirty="0"/>
          </a:p>
        </p:txBody>
      </p:sp>
      <p:sp>
        <p:nvSpPr>
          <p:cNvPr id="6" name="Title 1"/>
          <p:cNvSpPr txBox="1">
            <a:spLocks/>
          </p:cNvSpPr>
          <p:nvPr/>
        </p:nvSpPr>
        <p:spPr>
          <a:xfrm rot="16200000">
            <a:off x="1561763" y="5111536"/>
            <a:ext cx="208360" cy="3242237"/>
          </a:xfrm>
          <a:prstGeom prst="rect">
            <a:avLst/>
          </a:prstGeom>
        </p:spPr>
        <p:txBody>
          <a:bodyPr vert="eaVert" lIns="91440" tIns="45720" rIns="91440" bIns="45720" rtlCol="0" anchor="ctr" anchorCtr="0">
            <a:noAutofit/>
          </a:bodyPr>
          <a:lstStyle>
            <a:lvl1pPr algn="ctr" defTabSz="914400" rtl="0" eaLnBrk="1" latinLnBrk="0" hangingPunct="1">
              <a:spcBef>
                <a:spcPct val="0"/>
              </a:spcBef>
              <a:buNone/>
              <a:defRPr sz="4800" kern="1200">
                <a:solidFill>
                  <a:schemeClr val="tx2"/>
                </a:solidFill>
                <a:effectLst>
                  <a:outerShdw blurRad="50800" dist="25400" dir="2700000" algn="tl" rotWithShape="0">
                    <a:schemeClr val="bg1">
                      <a:alpha val="40000"/>
                    </a:schemeClr>
                  </a:outerShdw>
                </a:effectLst>
                <a:latin typeface="+mj-lt"/>
                <a:ea typeface="+mj-ea"/>
                <a:cs typeface="+mj-cs"/>
              </a:defRPr>
            </a:lvl1pPr>
          </a:lstStyle>
          <a:p>
            <a:pPr algn="l"/>
            <a:r>
              <a:rPr lang="en-US" sz="1200" dirty="0">
                <a:ln w="12700">
                  <a:solidFill>
                    <a:schemeClr val="tx2">
                      <a:satMod val="155000"/>
                    </a:schemeClr>
                  </a:solidFill>
                  <a:prstDash val="solid"/>
                </a:ln>
                <a:solidFill>
                  <a:srgbClr val="008000"/>
                </a:solidFill>
                <a:effectLst/>
                <a:latin typeface="+mn-lt"/>
                <a:cs typeface="Bangla MN"/>
              </a:rPr>
              <a:t>L</a:t>
            </a:r>
            <a:r>
              <a:rPr lang="en-US" sz="1200" dirty="0" smtClean="0">
                <a:ln w="12700">
                  <a:solidFill>
                    <a:schemeClr val="tx2">
                      <a:satMod val="155000"/>
                    </a:schemeClr>
                  </a:solidFill>
                  <a:prstDash val="solid"/>
                </a:ln>
                <a:solidFill>
                  <a:srgbClr val="008000"/>
                </a:solidFill>
                <a:effectLst/>
                <a:latin typeface="+mn-lt"/>
                <a:cs typeface="Bangla MN"/>
              </a:rPr>
              <a:t>esson Twelve:   Eternity</a:t>
            </a:r>
            <a:endParaRPr lang="en-US" sz="1200" dirty="0">
              <a:solidFill>
                <a:srgbClr val="008000"/>
              </a:solidFill>
              <a:effectLst/>
              <a:latin typeface="+mn-lt"/>
              <a:cs typeface="Bangla MN"/>
            </a:endParaRPr>
          </a:p>
        </p:txBody>
      </p:sp>
      <p:sp>
        <p:nvSpPr>
          <p:cNvPr id="3" name="TextBox 2"/>
          <p:cNvSpPr txBox="1"/>
          <p:nvPr/>
        </p:nvSpPr>
        <p:spPr>
          <a:xfrm>
            <a:off x="747060" y="956240"/>
            <a:ext cx="7664822" cy="5632311"/>
          </a:xfrm>
          <a:prstGeom prst="rect">
            <a:avLst/>
          </a:prstGeom>
          <a:noFill/>
        </p:spPr>
        <p:txBody>
          <a:bodyPr wrap="square" rtlCol="0">
            <a:spAutoFit/>
          </a:bodyPr>
          <a:lstStyle/>
          <a:p>
            <a:pPr marL="514350" indent="-514350">
              <a:buFont typeface="+mj-lt"/>
              <a:buAutoNum type="alphaUcPeriod"/>
            </a:pPr>
            <a:r>
              <a:rPr lang="en-US" sz="2800" b="1" dirty="0"/>
              <a:t> </a:t>
            </a:r>
            <a:r>
              <a:rPr lang="en-US" sz="2800" b="1" dirty="0" smtClean="0"/>
              <a:t>TIME </a:t>
            </a:r>
            <a:r>
              <a:rPr lang="en-US" sz="2800" b="1" dirty="0"/>
              <a:t>AND ETERNITY</a:t>
            </a:r>
            <a:br>
              <a:rPr lang="en-US" sz="2800" b="1" dirty="0"/>
            </a:br>
            <a:r>
              <a:rPr lang="en-US" dirty="0" smtClean="0"/>
              <a:t>     </a:t>
            </a:r>
          </a:p>
          <a:p>
            <a:endParaRPr lang="en-US" dirty="0"/>
          </a:p>
          <a:p>
            <a:r>
              <a:rPr lang="en-US" sz="2400" b="1" u="sng" dirty="0" smtClean="0"/>
              <a:t>Scriptural </a:t>
            </a:r>
            <a:r>
              <a:rPr lang="en-US" sz="2400" b="1" u="sng" dirty="0"/>
              <a:t>Reference</a:t>
            </a:r>
            <a:r>
              <a:rPr lang="en-US" sz="2400" b="1" dirty="0"/>
              <a:t>: </a:t>
            </a:r>
            <a:endParaRPr lang="en-US" sz="2400" dirty="0"/>
          </a:p>
          <a:p>
            <a:pPr algn="ctr"/>
            <a:r>
              <a:rPr lang="en-US" sz="2000" i="1" dirty="0"/>
              <a:t>“That there should be time no </a:t>
            </a:r>
            <a:r>
              <a:rPr lang="en-US" sz="2000" i="1" dirty="0" smtClean="0"/>
              <a:t>longer.” </a:t>
            </a:r>
          </a:p>
          <a:p>
            <a:pPr algn="ctr"/>
            <a:r>
              <a:rPr lang="en-US" sz="1600" dirty="0" smtClean="0"/>
              <a:t>(</a:t>
            </a:r>
            <a:r>
              <a:rPr lang="en-US" sz="1600" dirty="0"/>
              <a:t>Revelation 10:6</a:t>
            </a:r>
            <a:r>
              <a:rPr lang="en-US" sz="1600" dirty="0" smtClean="0"/>
              <a:t>)</a:t>
            </a:r>
            <a:r>
              <a:rPr lang="en-US" sz="2400" dirty="0" smtClean="0"/>
              <a:t> </a:t>
            </a:r>
            <a:endParaRPr lang="en-US" sz="2400" dirty="0"/>
          </a:p>
          <a:p>
            <a:endParaRPr lang="en-US" sz="2400" dirty="0" smtClean="0"/>
          </a:p>
          <a:p>
            <a:pPr algn="just"/>
            <a:r>
              <a:rPr lang="en-US" sz="2400" dirty="0"/>
              <a:t>	</a:t>
            </a:r>
            <a:r>
              <a:rPr lang="en-US" sz="2400" dirty="0" smtClean="0"/>
              <a:t>Just </a:t>
            </a:r>
            <a:r>
              <a:rPr lang="en-US" sz="2400" dirty="0"/>
              <a:t>as man is limited in occupying one place or position at any one time, he is limited to living this life one moment at a time. He cannot be in two places at a time, and he cannot live yesterday and tomorrow at one time. He is limited to the here and now. He always lives in the present. </a:t>
            </a:r>
          </a:p>
          <a:p>
            <a:pPr lvl="1"/>
            <a:endParaRPr lang="en-US" dirty="0" smtClean="0"/>
          </a:p>
          <a:p>
            <a:endParaRPr lang="en-US" dirty="0" smtClean="0"/>
          </a:p>
        </p:txBody>
      </p:sp>
      <p:sp>
        <p:nvSpPr>
          <p:cNvPr id="7" name="Rectangle 6"/>
          <p:cNvSpPr/>
          <p:nvPr/>
        </p:nvSpPr>
        <p:spPr>
          <a:xfrm>
            <a:off x="4683759" y="21372"/>
            <a:ext cx="3354594" cy="523220"/>
          </a:xfrm>
          <a:prstGeom prst="rect">
            <a:avLst/>
          </a:prstGeom>
        </p:spPr>
        <p:txBody>
          <a:bodyPr wrap="square">
            <a:spAutoFit/>
          </a:bodyPr>
          <a:lstStyle/>
          <a:p>
            <a:pPr algn="ctr"/>
            <a:r>
              <a:rPr lang="en-US" sz="2800" b="1" dirty="0" smtClean="0">
                <a:solidFill>
                  <a:schemeClr val="bg2">
                    <a:lumMod val="75000"/>
                  </a:schemeClr>
                </a:solidFill>
              </a:rPr>
              <a:t>Time and </a:t>
            </a:r>
            <a:r>
              <a:rPr lang="en-US" sz="2800" b="1" dirty="0" smtClean="0">
                <a:solidFill>
                  <a:schemeClr val="bg2">
                    <a:lumMod val="75000"/>
                  </a:schemeClr>
                </a:solidFill>
              </a:rPr>
              <a:t>Eternity</a:t>
            </a:r>
          </a:p>
        </p:txBody>
      </p:sp>
    </p:spTree>
    <p:extLst>
      <p:ext uri="{BB962C8B-B14F-4D97-AF65-F5344CB8AC3E}">
        <p14:creationId xmlns:p14="http://schemas.microsoft.com/office/powerpoint/2010/main" val="25920959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1700"/>
                                        <p:tgtEl>
                                          <p:spTgt spid="7"/>
                                        </p:tgtEl>
                                      </p:cBhvr>
                                    </p:animEffect>
                                  </p:childTnLst>
                                </p:cTn>
                              </p:par>
                            </p:childTnLst>
                          </p:cTn>
                        </p:par>
                        <p:par>
                          <p:cTn id="8" fill="hold">
                            <p:stCondLst>
                              <p:cond delay="1700"/>
                            </p:stCondLst>
                            <p:childTnLst>
                              <p:par>
                                <p:cTn id="9" presetID="22" presetClass="entr" presetSubtype="8" fill="hold" grpId="0" nodeType="afterEffect">
                                  <p:stCondLst>
                                    <p:cond delay="8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1100"/>
                                        <p:tgtEl>
                                          <p:spTgt spid="3">
                                            <p:txEl>
                                              <p:pRg st="0" end="0"/>
                                            </p:txEl>
                                          </p:spTgt>
                                        </p:tgtEl>
                                      </p:cBhvr>
                                    </p:animEffect>
                                  </p:childTnLst>
                                </p:cTn>
                              </p:par>
                            </p:childTnLst>
                          </p:cTn>
                        </p:par>
                        <p:par>
                          <p:cTn id="12" fill="hold">
                            <p:stCondLst>
                              <p:cond delay="3600"/>
                            </p:stCondLst>
                            <p:childTnLst>
                              <p:par>
                                <p:cTn id="13" presetID="22" presetClass="entr" presetSubtype="8" fill="hold" grpId="0" nodeType="afterEffect">
                                  <p:stCondLst>
                                    <p:cond delay="10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left)">
                                      <p:cBhvr>
                                        <p:cTn id="15" dur="1100"/>
                                        <p:tgtEl>
                                          <p:spTgt spid="3">
                                            <p:txEl>
                                              <p:pRg st="2" end="2"/>
                                            </p:txEl>
                                          </p:spTgt>
                                        </p:tgtEl>
                                      </p:cBhvr>
                                    </p:animEffect>
                                  </p:childTnLst>
                                </p:cTn>
                              </p:par>
                            </p:childTnLst>
                          </p:cTn>
                        </p:par>
                        <p:par>
                          <p:cTn id="16" fill="hold">
                            <p:stCondLst>
                              <p:cond delay="5700"/>
                            </p:stCondLst>
                            <p:childTnLst>
                              <p:par>
                                <p:cTn id="17" presetID="55" presetClass="entr" presetSubtype="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p:cTn id="19"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20"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21" dur="1000"/>
                                        <p:tgtEl>
                                          <p:spTgt spid="3">
                                            <p:txEl>
                                              <p:pRg st="3" end="3"/>
                                            </p:txEl>
                                          </p:spTgt>
                                        </p:tgtEl>
                                      </p:cBhvr>
                                    </p:animEffect>
                                  </p:childTnLst>
                                </p:cTn>
                              </p:par>
                            </p:childTnLst>
                          </p:cTn>
                        </p:par>
                        <p:par>
                          <p:cTn id="22" fill="hold">
                            <p:stCondLst>
                              <p:cond delay="6700"/>
                            </p:stCondLst>
                            <p:childTnLst>
                              <p:par>
                                <p:cTn id="23" presetID="55" presetClass="entr" presetSubtype="0" fill="hold" grpId="0"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p:cTn id="25" dur="1000" fill="hold"/>
                                        <p:tgtEl>
                                          <p:spTgt spid="3">
                                            <p:txEl>
                                              <p:pRg st="4" end="4"/>
                                            </p:txEl>
                                          </p:spTgt>
                                        </p:tgtEl>
                                        <p:attrNameLst>
                                          <p:attrName>ppt_w</p:attrName>
                                        </p:attrNameLst>
                                      </p:cBhvr>
                                      <p:tavLst>
                                        <p:tav tm="0">
                                          <p:val>
                                            <p:strVal val="#ppt_w*0.70"/>
                                          </p:val>
                                        </p:tav>
                                        <p:tav tm="100000">
                                          <p:val>
                                            <p:strVal val="#ppt_w"/>
                                          </p:val>
                                        </p:tav>
                                      </p:tavLst>
                                    </p:anim>
                                    <p:anim calcmode="lin" valueType="num">
                                      <p:cBhvr>
                                        <p:cTn id="26" dur="100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27" dur="1000"/>
                                        <p:tgtEl>
                                          <p:spTgt spid="3">
                                            <p:txEl>
                                              <p:pRg st="4" end="4"/>
                                            </p:txEl>
                                          </p:spTgt>
                                        </p:tgtEl>
                                      </p:cBhvr>
                                    </p:animEffect>
                                  </p:childTnLst>
                                </p:cTn>
                              </p:par>
                            </p:childTnLst>
                          </p:cTn>
                        </p:par>
                        <p:par>
                          <p:cTn id="28" fill="hold">
                            <p:stCondLst>
                              <p:cond delay="7700"/>
                            </p:stCondLst>
                            <p:childTnLst>
                              <p:par>
                                <p:cTn id="29" presetID="22" presetClass="entr" presetSubtype="1" fill="hold" grpId="0" nodeType="afterEffect">
                                  <p:stCondLst>
                                    <p:cond delay="100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wipe(up)">
                                      <p:cBhvr>
                                        <p:cTn id="31" dur="11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6232" t="6076" r="6207" b="6951"/>
          <a:stretch/>
        </p:blipFill>
        <p:spPr>
          <a:xfrm>
            <a:off x="4661643" y="2151531"/>
            <a:ext cx="3927702" cy="3901263"/>
          </a:xfrm>
          <a:prstGeom prst="ellipse">
            <a:avLst/>
          </a:prstGeom>
        </p:spPr>
      </p:pic>
      <p:sp>
        <p:nvSpPr>
          <p:cNvPr id="3" name="TextBox 2"/>
          <p:cNvSpPr txBox="1"/>
          <p:nvPr/>
        </p:nvSpPr>
        <p:spPr>
          <a:xfrm>
            <a:off x="762001" y="717184"/>
            <a:ext cx="7664822" cy="1138773"/>
          </a:xfrm>
          <a:prstGeom prst="rect">
            <a:avLst/>
          </a:prstGeom>
          <a:noFill/>
        </p:spPr>
        <p:txBody>
          <a:bodyPr wrap="square" rtlCol="0">
            <a:spAutoFit/>
          </a:bodyPr>
          <a:lstStyle/>
          <a:p>
            <a:r>
              <a:rPr lang="en-US" sz="1100" dirty="0" smtClean="0"/>
              <a:t>    </a:t>
            </a:r>
            <a:r>
              <a:rPr lang="en-US" sz="2400" b="1" u="sng" dirty="0" smtClean="0"/>
              <a:t>Scriptural </a:t>
            </a:r>
            <a:r>
              <a:rPr lang="en-US" sz="2400" b="1" u="sng" dirty="0"/>
              <a:t>Reference</a:t>
            </a:r>
            <a:r>
              <a:rPr lang="en-US" sz="2400" b="1" dirty="0"/>
              <a:t>: </a:t>
            </a:r>
            <a:endParaRPr lang="en-US" sz="2400" dirty="0" smtClean="0"/>
          </a:p>
          <a:p>
            <a:pPr algn="ctr"/>
            <a:r>
              <a:rPr lang="en-US" sz="2000" i="1" dirty="0" smtClean="0"/>
              <a:t>“</a:t>
            </a:r>
            <a:r>
              <a:rPr lang="en-US" sz="2000" i="1" dirty="0"/>
              <a:t>That there should be time no </a:t>
            </a:r>
            <a:r>
              <a:rPr lang="en-US" sz="2000" i="1" dirty="0" smtClean="0"/>
              <a:t>longer.”    </a:t>
            </a:r>
            <a:endParaRPr lang="en-US" sz="2000" i="1" dirty="0" smtClean="0"/>
          </a:p>
          <a:p>
            <a:pPr algn="ctr"/>
            <a:r>
              <a:rPr lang="en-US" sz="1600" dirty="0" smtClean="0"/>
              <a:t>(</a:t>
            </a:r>
            <a:r>
              <a:rPr lang="en-US" sz="1600" dirty="0"/>
              <a:t>Revelation 10:6</a:t>
            </a:r>
            <a:r>
              <a:rPr lang="en-US" sz="1600" dirty="0" smtClean="0"/>
              <a:t>)</a:t>
            </a:r>
            <a:r>
              <a:rPr lang="en-US" sz="2400" dirty="0" smtClean="0"/>
              <a:t> </a:t>
            </a:r>
            <a:endParaRPr lang="en-US" sz="2400" dirty="0"/>
          </a:p>
        </p:txBody>
      </p:sp>
      <p:sp>
        <p:nvSpPr>
          <p:cNvPr id="4" name="Vertical Text Placeholder 5"/>
          <p:cNvSpPr>
            <a:spLocks noGrp="1"/>
          </p:cNvSpPr>
          <p:nvPr/>
        </p:nvSpPr>
        <p:spPr>
          <a:xfrm rot="16200000">
            <a:off x="7475072" y="5159839"/>
            <a:ext cx="266207" cy="3071644"/>
          </a:xfrm>
          <a:prstGeom prst="rect">
            <a:avLst/>
          </a:prstGeom>
        </p:spPr>
        <p:txBody>
          <a:bodyPr vert="eaVert"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200" dirty="0" smtClean="0"/>
              <a:t> </a:t>
            </a:r>
            <a:r>
              <a:rPr lang="en-US" sz="1200" kern="1200" dirty="0" smtClean="0"/>
              <a:t>Global University of Theological Studies</a:t>
            </a:r>
            <a:endParaRPr lang="en-US" sz="1200" kern="1200" dirty="0"/>
          </a:p>
        </p:txBody>
      </p:sp>
      <p:sp>
        <p:nvSpPr>
          <p:cNvPr id="6" name="Title 1"/>
          <p:cNvSpPr txBox="1">
            <a:spLocks/>
          </p:cNvSpPr>
          <p:nvPr/>
        </p:nvSpPr>
        <p:spPr>
          <a:xfrm rot="16200000">
            <a:off x="1561763" y="5111536"/>
            <a:ext cx="208360" cy="3242237"/>
          </a:xfrm>
          <a:prstGeom prst="rect">
            <a:avLst/>
          </a:prstGeom>
        </p:spPr>
        <p:txBody>
          <a:bodyPr vert="eaVert" lIns="91440" tIns="45720" rIns="91440" bIns="45720" rtlCol="0" anchor="ctr" anchorCtr="0">
            <a:noAutofit/>
          </a:bodyPr>
          <a:lstStyle>
            <a:lvl1pPr algn="ctr" defTabSz="914400" rtl="0" eaLnBrk="1" latinLnBrk="0" hangingPunct="1">
              <a:spcBef>
                <a:spcPct val="0"/>
              </a:spcBef>
              <a:buNone/>
              <a:defRPr sz="4800" kern="1200">
                <a:solidFill>
                  <a:schemeClr val="tx2"/>
                </a:solidFill>
                <a:effectLst>
                  <a:outerShdw blurRad="50800" dist="25400" dir="2700000" algn="tl" rotWithShape="0">
                    <a:schemeClr val="bg1">
                      <a:alpha val="40000"/>
                    </a:schemeClr>
                  </a:outerShdw>
                </a:effectLst>
                <a:latin typeface="+mj-lt"/>
                <a:ea typeface="+mj-ea"/>
                <a:cs typeface="+mj-cs"/>
              </a:defRPr>
            </a:lvl1pPr>
          </a:lstStyle>
          <a:p>
            <a:pPr algn="l"/>
            <a:r>
              <a:rPr lang="en-US" sz="1200" dirty="0">
                <a:ln w="12700">
                  <a:solidFill>
                    <a:schemeClr val="tx2">
                      <a:satMod val="155000"/>
                    </a:schemeClr>
                  </a:solidFill>
                  <a:prstDash val="solid"/>
                </a:ln>
                <a:solidFill>
                  <a:srgbClr val="008000"/>
                </a:solidFill>
                <a:effectLst/>
                <a:latin typeface="+mn-lt"/>
                <a:cs typeface="Bangla MN"/>
              </a:rPr>
              <a:t>L</a:t>
            </a:r>
            <a:r>
              <a:rPr lang="en-US" sz="1200" dirty="0" smtClean="0">
                <a:ln w="12700">
                  <a:solidFill>
                    <a:schemeClr val="tx2">
                      <a:satMod val="155000"/>
                    </a:schemeClr>
                  </a:solidFill>
                  <a:prstDash val="solid"/>
                </a:ln>
                <a:solidFill>
                  <a:srgbClr val="008000"/>
                </a:solidFill>
                <a:effectLst/>
                <a:latin typeface="+mn-lt"/>
                <a:cs typeface="Bangla MN"/>
              </a:rPr>
              <a:t>esson Twelve:   Eternity</a:t>
            </a:r>
            <a:endParaRPr lang="en-US" sz="1200" dirty="0">
              <a:solidFill>
                <a:srgbClr val="008000"/>
              </a:solidFill>
              <a:effectLst/>
              <a:latin typeface="+mn-lt"/>
              <a:cs typeface="Bangla MN"/>
            </a:endParaRPr>
          </a:p>
        </p:txBody>
      </p:sp>
      <p:sp>
        <p:nvSpPr>
          <p:cNvPr id="2" name="Rectangle 1"/>
          <p:cNvSpPr/>
          <p:nvPr/>
        </p:nvSpPr>
        <p:spPr>
          <a:xfrm>
            <a:off x="4683759" y="21372"/>
            <a:ext cx="3354594" cy="523220"/>
          </a:xfrm>
          <a:prstGeom prst="rect">
            <a:avLst/>
          </a:prstGeom>
        </p:spPr>
        <p:txBody>
          <a:bodyPr wrap="square">
            <a:spAutoFit/>
          </a:bodyPr>
          <a:lstStyle/>
          <a:p>
            <a:pPr algn="ctr"/>
            <a:r>
              <a:rPr lang="en-US" sz="2800" b="1" dirty="0" smtClean="0">
                <a:solidFill>
                  <a:schemeClr val="bg2">
                    <a:lumMod val="75000"/>
                  </a:schemeClr>
                </a:solidFill>
              </a:rPr>
              <a:t>Time and </a:t>
            </a:r>
            <a:r>
              <a:rPr lang="en-US" sz="2800" b="1" dirty="0" smtClean="0">
                <a:solidFill>
                  <a:schemeClr val="bg2">
                    <a:lumMod val="75000"/>
                  </a:schemeClr>
                </a:solidFill>
              </a:rPr>
              <a:t>Eternity</a:t>
            </a:r>
          </a:p>
        </p:txBody>
      </p:sp>
      <p:sp>
        <p:nvSpPr>
          <p:cNvPr id="7" name="Rectangle 6"/>
          <p:cNvSpPr/>
          <p:nvPr/>
        </p:nvSpPr>
        <p:spPr>
          <a:xfrm>
            <a:off x="627528" y="2047221"/>
            <a:ext cx="4093882" cy="4154983"/>
          </a:xfrm>
          <a:prstGeom prst="rect">
            <a:avLst/>
          </a:prstGeom>
        </p:spPr>
        <p:txBody>
          <a:bodyPr wrap="square">
            <a:spAutoFit/>
          </a:bodyPr>
          <a:lstStyle/>
          <a:p>
            <a:pPr algn="just"/>
            <a:r>
              <a:rPr lang="en-US" sz="2200" dirty="0" smtClean="0"/>
              <a:t>     Time </a:t>
            </a:r>
            <a:r>
              <a:rPr lang="en-US" sz="2200" dirty="0"/>
              <a:t>was created for man and his understanding is wholly limited to time, which he measures with minutes, hours, and days. God dwells in the eternity. He is the Great I Am. He is the omnipresent One who fills the universe with His presence, and with Him the past, present, and future are one eternal present. </a:t>
            </a:r>
          </a:p>
        </p:txBody>
      </p:sp>
    </p:spTree>
    <p:extLst>
      <p:ext uri="{BB962C8B-B14F-4D97-AF65-F5344CB8AC3E}">
        <p14:creationId xmlns:p14="http://schemas.microsoft.com/office/powerpoint/2010/main" val="38353314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1700"/>
                                        <p:tgtEl>
                                          <p:spTgt spid="2"/>
                                        </p:tgtEl>
                                      </p:cBhvr>
                                    </p:animEffect>
                                  </p:childTnLst>
                                </p:cTn>
                              </p:par>
                            </p:childTnLst>
                          </p:cTn>
                        </p:par>
                        <p:par>
                          <p:cTn id="8" fill="hold">
                            <p:stCondLst>
                              <p:cond delay="1700"/>
                            </p:stCondLst>
                            <p:childTnLst>
                              <p:par>
                                <p:cTn id="9" presetID="22" presetClass="entr" presetSubtype="8"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1000"/>
                                        <p:tgtEl>
                                          <p:spTgt spid="3">
                                            <p:txEl>
                                              <p:pRg st="0" end="0"/>
                                            </p:txEl>
                                          </p:spTgt>
                                        </p:tgtEl>
                                      </p:cBhvr>
                                    </p:animEffect>
                                  </p:childTnLst>
                                </p:cTn>
                              </p:par>
                            </p:childTnLst>
                          </p:cTn>
                        </p:par>
                        <p:par>
                          <p:cTn id="12" fill="hold">
                            <p:stCondLst>
                              <p:cond delay="2700"/>
                            </p:stCondLst>
                            <p:childTnLst>
                              <p:par>
                                <p:cTn id="13" presetID="55" presetClass="entr" presetSubtype="0" fill="hold" grpId="0" nodeType="afterEffect">
                                  <p:stCondLst>
                                    <p:cond delay="100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6"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7" dur="1000"/>
                                        <p:tgtEl>
                                          <p:spTgt spid="3">
                                            <p:txEl>
                                              <p:pRg st="1" end="1"/>
                                            </p:txEl>
                                          </p:spTgt>
                                        </p:tgtEl>
                                      </p:cBhvr>
                                    </p:animEffect>
                                  </p:childTnLst>
                                </p:cTn>
                              </p:par>
                            </p:childTnLst>
                          </p:cTn>
                        </p:par>
                        <p:par>
                          <p:cTn id="18" fill="hold">
                            <p:stCondLst>
                              <p:cond delay="4700"/>
                            </p:stCondLst>
                            <p:childTnLst>
                              <p:par>
                                <p:cTn id="19" presetID="55" presetClass="entr" presetSubtype="0" fill="hold" grpId="0" nodeType="after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2"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3">
                                            <p:txEl>
                                              <p:pRg st="2" end="2"/>
                                            </p:txEl>
                                          </p:spTgt>
                                        </p:tgtEl>
                                      </p:cBhvr>
                                    </p:animEffect>
                                  </p:childTnLst>
                                </p:cTn>
                              </p:par>
                            </p:childTnLst>
                          </p:cTn>
                        </p:par>
                        <p:par>
                          <p:cTn id="24" fill="hold">
                            <p:stCondLst>
                              <p:cond delay="5700"/>
                            </p:stCondLst>
                            <p:childTnLst>
                              <p:par>
                                <p:cTn id="25" presetID="35" presetClass="entr" presetSubtype="0" fill="hold" nodeType="afterEffect">
                                  <p:stCondLst>
                                    <p:cond delay="50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600"/>
                                        <p:tgtEl>
                                          <p:spTgt spid="5"/>
                                        </p:tgtEl>
                                      </p:cBhvr>
                                    </p:animEffect>
                                    <p:anim calcmode="lin" valueType="num">
                                      <p:cBhvr>
                                        <p:cTn id="28" dur="1600" fill="hold"/>
                                        <p:tgtEl>
                                          <p:spTgt spid="5"/>
                                        </p:tgtEl>
                                        <p:attrNameLst>
                                          <p:attrName>style.rotation</p:attrName>
                                        </p:attrNameLst>
                                      </p:cBhvr>
                                      <p:tavLst>
                                        <p:tav tm="0">
                                          <p:val>
                                            <p:fltVal val="720"/>
                                          </p:val>
                                        </p:tav>
                                        <p:tav tm="100000">
                                          <p:val>
                                            <p:fltVal val="0"/>
                                          </p:val>
                                        </p:tav>
                                      </p:tavLst>
                                    </p:anim>
                                    <p:anim calcmode="lin" valueType="num">
                                      <p:cBhvr>
                                        <p:cTn id="29" dur="1600" fill="hold"/>
                                        <p:tgtEl>
                                          <p:spTgt spid="5"/>
                                        </p:tgtEl>
                                        <p:attrNameLst>
                                          <p:attrName>ppt_h</p:attrName>
                                        </p:attrNameLst>
                                      </p:cBhvr>
                                      <p:tavLst>
                                        <p:tav tm="0">
                                          <p:val>
                                            <p:fltVal val="0"/>
                                          </p:val>
                                        </p:tav>
                                        <p:tav tm="100000">
                                          <p:val>
                                            <p:strVal val="#ppt_h"/>
                                          </p:val>
                                        </p:tav>
                                      </p:tavLst>
                                    </p:anim>
                                    <p:anim calcmode="lin" valueType="num">
                                      <p:cBhvr>
                                        <p:cTn id="30" dur="1600" fill="hold"/>
                                        <p:tgtEl>
                                          <p:spTgt spid="5"/>
                                        </p:tgtEl>
                                        <p:attrNameLst>
                                          <p:attrName>ppt_w</p:attrName>
                                        </p:attrNameLst>
                                      </p:cBhvr>
                                      <p:tavLst>
                                        <p:tav tm="0">
                                          <p:val>
                                            <p:fltVal val="0"/>
                                          </p:val>
                                        </p:tav>
                                        <p:tav tm="100000">
                                          <p:val>
                                            <p:strVal val="#ppt_w"/>
                                          </p:val>
                                        </p:tav>
                                      </p:tavLst>
                                    </p:anim>
                                  </p:childTnLst>
                                </p:cTn>
                              </p:par>
                            </p:childTnLst>
                          </p:cTn>
                        </p:par>
                        <p:par>
                          <p:cTn id="31" fill="hold">
                            <p:stCondLst>
                              <p:cond delay="7800"/>
                            </p:stCondLst>
                            <p:childTnLst>
                              <p:par>
                                <p:cTn id="32" presetID="22" presetClass="entr" presetSubtype="1"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up)">
                                      <p:cBhvr>
                                        <p:cTn id="34" dur="12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alphaModFix amt="85000"/>
          </a:blip>
          <a:stretch>
            <a:fillRect/>
          </a:stretch>
        </p:blipFill>
        <p:spPr>
          <a:xfrm>
            <a:off x="463177" y="649195"/>
            <a:ext cx="8232588" cy="5570024"/>
          </a:xfrm>
          <a:prstGeom prst="rect">
            <a:avLst/>
          </a:prstGeom>
        </p:spPr>
      </p:pic>
      <p:sp>
        <p:nvSpPr>
          <p:cNvPr id="4" name="Vertical Text Placeholder 5"/>
          <p:cNvSpPr>
            <a:spLocks noGrp="1"/>
          </p:cNvSpPr>
          <p:nvPr/>
        </p:nvSpPr>
        <p:spPr>
          <a:xfrm rot="16200000">
            <a:off x="7475072" y="5159839"/>
            <a:ext cx="266207" cy="3071644"/>
          </a:xfrm>
          <a:prstGeom prst="rect">
            <a:avLst/>
          </a:prstGeom>
        </p:spPr>
        <p:txBody>
          <a:bodyPr vert="eaVert"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200" dirty="0" smtClean="0"/>
              <a:t> </a:t>
            </a:r>
            <a:r>
              <a:rPr lang="en-US" sz="1200" kern="1200" dirty="0" smtClean="0"/>
              <a:t>Global University of Theological Studies</a:t>
            </a:r>
            <a:endParaRPr lang="en-US" sz="1200" kern="1200" dirty="0"/>
          </a:p>
        </p:txBody>
      </p:sp>
      <p:sp>
        <p:nvSpPr>
          <p:cNvPr id="6" name="Title 1"/>
          <p:cNvSpPr txBox="1">
            <a:spLocks/>
          </p:cNvSpPr>
          <p:nvPr/>
        </p:nvSpPr>
        <p:spPr>
          <a:xfrm rot="16200000">
            <a:off x="1561763" y="5111536"/>
            <a:ext cx="208360" cy="3242237"/>
          </a:xfrm>
          <a:prstGeom prst="rect">
            <a:avLst/>
          </a:prstGeom>
        </p:spPr>
        <p:txBody>
          <a:bodyPr vert="eaVert" lIns="91440" tIns="45720" rIns="91440" bIns="45720" rtlCol="0" anchor="ctr" anchorCtr="0">
            <a:noAutofit/>
          </a:bodyPr>
          <a:lstStyle>
            <a:lvl1pPr algn="ctr" defTabSz="914400" rtl="0" eaLnBrk="1" latinLnBrk="0" hangingPunct="1">
              <a:spcBef>
                <a:spcPct val="0"/>
              </a:spcBef>
              <a:buNone/>
              <a:defRPr sz="4800" kern="1200">
                <a:solidFill>
                  <a:schemeClr val="tx2"/>
                </a:solidFill>
                <a:effectLst>
                  <a:outerShdw blurRad="50800" dist="25400" dir="2700000" algn="tl" rotWithShape="0">
                    <a:schemeClr val="bg1">
                      <a:alpha val="40000"/>
                    </a:schemeClr>
                  </a:outerShdw>
                </a:effectLst>
                <a:latin typeface="+mj-lt"/>
                <a:ea typeface="+mj-ea"/>
                <a:cs typeface="+mj-cs"/>
              </a:defRPr>
            </a:lvl1pPr>
          </a:lstStyle>
          <a:p>
            <a:pPr algn="l"/>
            <a:r>
              <a:rPr lang="en-US" sz="1200" dirty="0">
                <a:ln w="12700">
                  <a:solidFill>
                    <a:schemeClr val="tx2">
                      <a:satMod val="155000"/>
                    </a:schemeClr>
                  </a:solidFill>
                  <a:prstDash val="solid"/>
                </a:ln>
                <a:solidFill>
                  <a:srgbClr val="008000"/>
                </a:solidFill>
                <a:effectLst/>
                <a:latin typeface="+mn-lt"/>
                <a:cs typeface="Bangla MN"/>
              </a:rPr>
              <a:t>L</a:t>
            </a:r>
            <a:r>
              <a:rPr lang="en-US" sz="1200" dirty="0" smtClean="0">
                <a:ln w="12700">
                  <a:solidFill>
                    <a:schemeClr val="tx2">
                      <a:satMod val="155000"/>
                    </a:schemeClr>
                  </a:solidFill>
                  <a:prstDash val="solid"/>
                </a:ln>
                <a:solidFill>
                  <a:srgbClr val="008000"/>
                </a:solidFill>
                <a:effectLst/>
                <a:latin typeface="+mn-lt"/>
                <a:cs typeface="Bangla MN"/>
              </a:rPr>
              <a:t>esson Eleven:  The Destiny of the Wicked</a:t>
            </a:r>
            <a:endParaRPr lang="en-US" sz="1200" dirty="0">
              <a:solidFill>
                <a:srgbClr val="008000"/>
              </a:solidFill>
              <a:effectLst/>
              <a:latin typeface="+mn-lt"/>
              <a:cs typeface="Bangla MN"/>
            </a:endParaRPr>
          </a:p>
        </p:txBody>
      </p:sp>
      <p:sp>
        <p:nvSpPr>
          <p:cNvPr id="3" name="TextBox 2"/>
          <p:cNvSpPr txBox="1"/>
          <p:nvPr/>
        </p:nvSpPr>
        <p:spPr>
          <a:xfrm>
            <a:off x="747060" y="956240"/>
            <a:ext cx="7664822" cy="5262979"/>
          </a:xfrm>
          <a:prstGeom prst="rect">
            <a:avLst/>
          </a:prstGeom>
          <a:noFill/>
        </p:spPr>
        <p:txBody>
          <a:bodyPr wrap="square" rtlCol="0">
            <a:spAutoFit/>
          </a:bodyPr>
          <a:lstStyle/>
          <a:p>
            <a:r>
              <a:rPr lang="en-US" sz="2800" b="1" dirty="0" smtClean="0">
                <a:solidFill>
                  <a:schemeClr val="bg1">
                    <a:lumMod val="85000"/>
                  </a:schemeClr>
                </a:solidFill>
              </a:rPr>
              <a:t> </a:t>
            </a:r>
            <a:r>
              <a:rPr lang="en-US" sz="2800" b="1" dirty="0">
                <a:solidFill>
                  <a:srgbClr val="AAEA25"/>
                </a:solidFill>
              </a:rPr>
              <a:t>B</a:t>
            </a:r>
            <a:r>
              <a:rPr lang="en-US" sz="2800" b="1" dirty="0" smtClean="0">
                <a:solidFill>
                  <a:srgbClr val="AAEA25"/>
                </a:solidFill>
              </a:rPr>
              <a:t>.   </a:t>
            </a:r>
            <a:r>
              <a:rPr lang="en-US" sz="2800" b="1" dirty="0">
                <a:solidFill>
                  <a:srgbClr val="AAEA25"/>
                </a:solidFill>
              </a:rPr>
              <a:t>THE IDEA OF ETERNITY </a:t>
            </a:r>
            <a:r>
              <a:rPr lang="en-US" sz="2800" b="1" dirty="0">
                <a:solidFill>
                  <a:schemeClr val="bg1">
                    <a:lumMod val="85000"/>
                  </a:schemeClr>
                </a:solidFill>
              </a:rPr>
              <a:t/>
            </a:r>
            <a:br>
              <a:rPr lang="en-US" sz="2800" b="1" dirty="0">
                <a:solidFill>
                  <a:schemeClr val="bg1">
                    <a:lumMod val="85000"/>
                  </a:schemeClr>
                </a:solidFill>
              </a:rPr>
            </a:br>
            <a:endParaRPr lang="en-US" sz="2000" b="1" dirty="0" smtClean="0">
              <a:solidFill>
                <a:schemeClr val="bg1">
                  <a:lumMod val="85000"/>
                </a:schemeClr>
              </a:solidFill>
            </a:endParaRPr>
          </a:p>
          <a:p>
            <a:pPr algn="just"/>
            <a:r>
              <a:rPr lang="en-US" sz="2400" dirty="0" smtClean="0">
                <a:solidFill>
                  <a:schemeClr val="bg1">
                    <a:lumMod val="85000"/>
                  </a:schemeClr>
                </a:solidFill>
              </a:rPr>
              <a:t>	</a:t>
            </a:r>
            <a:r>
              <a:rPr lang="en-US" sz="2400" b="1" dirty="0" smtClean="0">
                <a:solidFill>
                  <a:schemeClr val="bg1">
                    <a:lumMod val="95000"/>
                  </a:schemeClr>
                </a:solidFill>
              </a:rPr>
              <a:t>To </a:t>
            </a:r>
            <a:r>
              <a:rPr lang="en-US" sz="2400" b="1" dirty="0">
                <a:solidFill>
                  <a:schemeClr val="bg1">
                    <a:lumMod val="95000"/>
                  </a:schemeClr>
                </a:solidFill>
              </a:rPr>
              <a:t>get some idea of eternity, we shall compare it with space. Time and </a:t>
            </a:r>
            <a:r>
              <a:rPr lang="en-US" sz="2400" b="1" dirty="0" smtClean="0">
                <a:solidFill>
                  <a:schemeClr val="bg1">
                    <a:lumMod val="95000"/>
                  </a:schemeClr>
                </a:solidFill>
              </a:rPr>
              <a:t>distance </a:t>
            </a:r>
            <a:r>
              <a:rPr lang="en-US" sz="2400" b="1" dirty="0">
                <a:solidFill>
                  <a:schemeClr val="bg1">
                    <a:lumMod val="95000"/>
                  </a:schemeClr>
                </a:solidFill>
              </a:rPr>
              <a:t>have a definite connection, just as mass and energy. Likewise, eternity and space have a </a:t>
            </a:r>
            <a:r>
              <a:rPr lang="en-US" sz="2400" b="1" dirty="0" smtClean="0">
                <a:solidFill>
                  <a:schemeClr val="bg1">
                    <a:lumMod val="95000"/>
                  </a:schemeClr>
                </a:solidFill>
              </a:rPr>
              <a:t>connection</a:t>
            </a:r>
            <a:r>
              <a:rPr lang="en-US" sz="2400" dirty="0" smtClean="0">
                <a:solidFill>
                  <a:schemeClr val="bg1">
                    <a:lumMod val="95000"/>
                  </a:schemeClr>
                </a:solidFill>
              </a:rPr>
              <a:t>. </a:t>
            </a:r>
          </a:p>
          <a:p>
            <a:pPr algn="just"/>
            <a:endParaRPr lang="en-US" sz="2400" dirty="0">
              <a:solidFill>
                <a:schemeClr val="bg1">
                  <a:lumMod val="95000"/>
                </a:schemeClr>
              </a:solidFill>
            </a:endParaRPr>
          </a:p>
          <a:p>
            <a:r>
              <a:rPr lang="en-US" sz="2400" b="1" dirty="0">
                <a:solidFill>
                  <a:schemeClr val="bg2">
                    <a:lumMod val="75000"/>
                  </a:schemeClr>
                </a:solidFill>
              </a:rPr>
              <a:t>1. </a:t>
            </a:r>
            <a:r>
              <a:rPr lang="en-US" sz="2400" b="1" dirty="0" smtClean="0">
                <a:solidFill>
                  <a:schemeClr val="bg2">
                    <a:lumMod val="75000"/>
                  </a:schemeClr>
                </a:solidFill>
              </a:rPr>
              <a:t>  Space</a:t>
            </a:r>
            <a:r>
              <a:rPr lang="en-US" sz="2400" dirty="0">
                <a:solidFill>
                  <a:schemeClr val="bg1">
                    <a:lumMod val="85000"/>
                  </a:schemeClr>
                </a:solidFill>
              </a:rPr>
              <a:t>—</a:t>
            </a:r>
            <a:r>
              <a:rPr lang="en-US" sz="2400" b="1" dirty="0">
                <a:solidFill>
                  <a:srgbClr val="F2F2F2"/>
                </a:solidFill>
              </a:rPr>
              <a:t>Light travels at 186,000 miles per second. One light year is about six trillion miles. Man is now peering out into space some thirty- six trillion light years away. Now, try to measure this distance with a yard stick. We see at once it is foolish to try. It is necessary to have a larger unit of measurement, which is a light year. </a:t>
            </a:r>
          </a:p>
        </p:txBody>
      </p:sp>
      <p:sp>
        <p:nvSpPr>
          <p:cNvPr id="7" name="Rectangle 6"/>
          <p:cNvSpPr/>
          <p:nvPr/>
        </p:nvSpPr>
        <p:spPr>
          <a:xfrm>
            <a:off x="4646705" y="21372"/>
            <a:ext cx="3481294" cy="523220"/>
          </a:xfrm>
          <a:prstGeom prst="rect">
            <a:avLst/>
          </a:prstGeom>
        </p:spPr>
        <p:txBody>
          <a:bodyPr wrap="square">
            <a:spAutoFit/>
          </a:bodyPr>
          <a:lstStyle/>
          <a:p>
            <a:pPr algn="ctr"/>
            <a:r>
              <a:rPr lang="en-US" sz="2800" b="1" dirty="0" smtClean="0">
                <a:solidFill>
                  <a:schemeClr val="bg2">
                    <a:lumMod val="75000"/>
                  </a:schemeClr>
                </a:solidFill>
              </a:rPr>
              <a:t>The Idea of Eternity</a:t>
            </a:r>
            <a:endParaRPr lang="en-US" sz="2800" b="1" dirty="0">
              <a:solidFill>
                <a:schemeClr val="bg2">
                  <a:lumMod val="75000"/>
                </a:schemeClr>
              </a:solidFill>
            </a:endParaRPr>
          </a:p>
        </p:txBody>
      </p:sp>
    </p:spTree>
    <p:extLst>
      <p:ext uri="{BB962C8B-B14F-4D97-AF65-F5344CB8AC3E}">
        <p14:creationId xmlns:p14="http://schemas.microsoft.com/office/powerpoint/2010/main" val="3692476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1600"/>
                                        <p:tgtEl>
                                          <p:spTgt spid="7"/>
                                        </p:tgtEl>
                                      </p:cBhvr>
                                    </p:animEffect>
                                  </p:childTnLst>
                                </p:cTn>
                              </p:par>
                            </p:childTnLst>
                          </p:cTn>
                        </p:par>
                        <p:par>
                          <p:cTn id="8" fill="hold">
                            <p:stCondLst>
                              <p:cond delay="16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ppt_w</p:attrName>
                                        </p:attrNameLst>
                                      </p:cBhvr>
                                      <p:tavLst>
                                        <p:tav tm="0">
                                          <p:val>
                                            <p:fltVal val="0"/>
                                          </p:val>
                                        </p:tav>
                                        <p:tav tm="100000">
                                          <p:val>
                                            <p:strVal val="#ppt_w"/>
                                          </p:val>
                                        </p:tav>
                                      </p:tavLst>
                                    </p:anim>
                                    <p:anim calcmode="lin" valueType="num">
                                      <p:cBhvr>
                                        <p:cTn id="12" dur="1000" fill="hold"/>
                                        <p:tgtEl>
                                          <p:spTgt spid="5"/>
                                        </p:tgtEl>
                                        <p:attrNameLst>
                                          <p:attrName>ppt_h</p:attrName>
                                        </p:attrNameLst>
                                      </p:cBhvr>
                                      <p:tavLst>
                                        <p:tav tm="0">
                                          <p:val>
                                            <p:fltVal val="0"/>
                                          </p:val>
                                        </p:tav>
                                        <p:tav tm="100000">
                                          <p:val>
                                            <p:strVal val="#ppt_h"/>
                                          </p:val>
                                        </p:tav>
                                      </p:tavLst>
                                    </p:anim>
                                    <p:animEffect transition="in" filter="fade">
                                      <p:cBhvr>
                                        <p:cTn id="13" dur="1000"/>
                                        <p:tgtEl>
                                          <p:spTgt spid="5"/>
                                        </p:tgtEl>
                                      </p:cBhvr>
                                    </p:animEffect>
                                  </p:childTnLst>
                                </p:cTn>
                              </p:par>
                            </p:childTnLst>
                          </p:cTn>
                        </p:par>
                        <p:par>
                          <p:cTn id="14" fill="hold">
                            <p:stCondLst>
                              <p:cond delay="2600"/>
                            </p:stCondLst>
                            <p:childTnLst>
                              <p:par>
                                <p:cTn id="15" presetID="42" presetClass="entr" presetSubtype="0" fill="hold" grpId="0" nodeType="after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fade">
                                      <p:cBhvr>
                                        <p:cTn id="17" dur="1500"/>
                                        <p:tgtEl>
                                          <p:spTgt spid="3">
                                            <p:txEl>
                                              <p:pRg st="0" end="0"/>
                                            </p:txEl>
                                          </p:spTgt>
                                        </p:tgtEl>
                                      </p:cBhvr>
                                    </p:animEffect>
                                    <p:anim calcmode="lin" valueType="num">
                                      <p:cBhvr>
                                        <p:cTn id="18" dur="1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9" dur="15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20" fill="hold">
                            <p:stCondLst>
                              <p:cond delay="4100"/>
                            </p:stCondLst>
                            <p:childTnLst>
                              <p:par>
                                <p:cTn id="21" presetID="42" presetClass="entr" presetSubtype="0" fill="hold" grpId="0" nodeType="after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fade">
                                      <p:cBhvr>
                                        <p:cTn id="23" dur="1500"/>
                                        <p:tgtEl>
                                          <p:spTgt spid="3">
                                            <p:txEl>
                                              <p:pRg st="1" end="1"/>
                                            </p:txEl>
                                          </p:spTgt>
                                        </p:tgtEl>
                                      </p:cBhvr>
                                    </p:animEffect>
                                    <p:anim calcmode="lin" valueType="num">
                                      <p:cBhvr>
                                        <p:cTn id="24" dur="1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5" dur="15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26" fill="hold">
                            <p:stCondLst>
                              <p:cond delay="5600"/>
                            </p:stCondLst>
                            <p:childTnLst>
                              <p:par>
                                <p:cTn id="27" presetID="42" presetClass="entr" presetSubtype="0" fill="hold" grpId="0" nodeType="after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500"/>
                                        <p:tgtEl>
                                          <p:spTgt spid="3">
                                            <p:txEl>
                                              <p:pRg st="3" end="3"/>
                                            </p:txEl>
                                          </p:spTgt>
                                        </p:tgtEl>
                                      </p:cBhvr>
                                    </p:animEffect>
                                    <p:anim calcmode="lin" valueType="num">
                                      <p:cBhvr>
                                        <p:cTn id="30" dur="1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5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alphaModFix amt="85000"/>
          </a:blip>
          <a:stretch>
            <a:fillRect/>
          </a:stretch>
        </p:blipFill>
        <p:spPr>
          <a:xfrm>
            <a:off x="463177" y="649195"/>
            <a:ext cx="8232588" cy="5570024"/>
          </a:xfrm>
          <a:prstGeom prst="rect">
            <a:avLst/>
          </a:prstGeom>
        </p:spPr>
      </p:pic>
      <p:sp>
        <p:nvSpPr>
          <p:cNvPr id="4" name="Vertical Text Placeholder 5"/>
          <p:cNvSpPr>
            <a:spLocks noGrp="1"/>
          </p:cNvSpPr>
          <p:nvPr/>
        </p:nvSpPr>
        <p:spPr>
          <a:xfrm rot="16200000">
            <a:off x="7475072" y="5159839"/>
            <a:ext cx="266207" cy="3071644"/>
          </a:xfrm>
          <a:prstGeom prst="rect">
            <a:avLst/>
          </a:prstGeom>
        </p:spPr>
        <p:txBody>
          <a:bodyPr vert="eaVert"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200" dirty="0" smtClean="0"/>
              <a:t> </a:t>
            </a:r>
            <a:r>
              <a:rPr lang="en-US" sz="1200" kern="1200" dirty="0" smtClean="0"/>
              <a:t>Global University of Theological Studies</a:t>
            </a:r>
            <a:endParaRPr lang="en-US" sz="1200" kern="1200" dirty="0"/>
          </a:p>
        </p:txBody>
      </p:sp>
      <p:sp>
        <p:nvSpPr>
          <p:cNvPr id="3" name="TextBox 2"/>
          <p:cNvSpPr txBox="1"/>
          <p:nvPr/>
        </p:nvSpPr>
        <p:spPr>
          <a:xfrm>
            <a:off x="747060" y="1628585"/>
            <a:ext cx="7664822" cy="3046988"/>
          </a:xfrm>
          <a:prstGeom prst="rect">
            <a:avLst/>
          </a:prstGeom>
          <a:noFill/>
        </p:spPr>
        <p:txBody>
          <a:bodyPr wrap="square" rtlCol="0">
            <a:spAutoFit/>
          </a:bodyPr>
          <a:lstStyle/>
          <a:p>
            <a:pPr lvl="1" algn="just"/>
            <a:r>
              <a:rPr lang="en-US" sz="3200" b="1" dirty="0" smtClean="0">
                <a:solidFill>
                  <a:srgbClr val="FFFFFF"/>
                </a:solidFill>
              </a:rPr>
              <a:t>2</a:t>
            </a:r>
            <a:r>
              <a:rPr lang="en-US" sz="3200" b="1" dirty="0" smtClean="0">
                <a:solidFill>
                  <a:srgbClr val="FFFFFF"/>
                </a:solidFill>
              </a:rPr>
              <a:t>. </a:t>
            </a:r>
            <a:r>
              <a:rPr lang="en-US" sz="3200" b="1" dirty="0" smtClean="0">
                <a:solidFill>
                  <a:schemeClr val="bg2">
                    <a:lumMod val="75000"/>
                  </a:schemeClr>
                </a:solidFill>
              </a:rPr>
              <a:t>Eternity</a:t>
            </a:r>
            <a:r>
              <a:rPr lang="en-US" sz="3200" b="1" dirty="0" smtClean="0">
                <a:solidFill>
                  <a:schemeClr val="bg1"/>
                </a:solidFill>
              </a:rPr>
              <a:t>-Just </a:t>
            </a:r>
            <a:r>
              <a:rPr lang="en-US" sz="3200" b="1" dirty="0">
                <a:solidFill>
                  <a:schemeClr val="bg1"/>
                </a:solidFill>
              </a:rPr>
              <a:t>as it is foolish to measure space with a yardstick, so it is foolish to measure eternity with years. We must have a larger unit of measurement, which is known as an eon or age</a:t>
            </a:r>
            <a:r>
              <a:rPr lang="en-US" sz="3200" b="1" dirty="0" smtClean="0">
                <a:solidFill>
                  <a:schemeClr val="bg1"/>
                </a:solidFill>
              </a:rPr>
              <a:t>.</a:t>
            </a:r>
            <a:endParaRPr lang="en-US" sz="3200" b="1" dirty="0" smtClean="0">
              <a:solidFill>
                <a:schemeClr val="bg1"/>
              </a:solidFill>
            </a:endParaRPr>
          </a:p>
        </p:txBody>
      </p:sp>
      <p:sp>
        <p:nvSpPr>
          <p:cNvPr id="8" name="Title 1"/>
          <p:cNvSpPr txBox="1">
            <a:spLocks/>
          </p:cNvSpPr>
          <p:nvPr/>
        </p:nvSpPr>
        <p:spPr>
          <a:xfrm rot="16200000">
            <a:off x="1561763" y="5111536"/>
            <a:ext cx="208360" cy="3242237"/>
          </a:xfrm>
          <a:prstGeom prst="rect">
            <a:avLst/>
          </a:prstGeom>
        </p:spPr>
        <p:txBody>
          <a:bodyPr vert="eaVert" lIns="91440" tIns="45720" rIns="91440" bIns="45720" rtlCol="0" anchor="ctr" anchorCtr="0">
            <a:noAutofit/>
          </a:bodyPr>
          <a:lstStyle>
            <a:lvl1pPr algn="ctr" defTabSz="914400" rtl="0" eaLnBrk="1" latinLnBrk="0" hangingPunct="1">
              <a:spcBef>
                <a:spcPct val="0"/>
              </a:spcBef>
              <a:buNone/>
              <a:defRPr sz="4800" kern="1200">
                <a:solidFill>
                  <a:schemeClr val="tx2"/>
                </a:solidFill>
                <a:effectLst>
                  <a:outerShdw blurRad="50800" dist="25400" dir="2700000" algn="tl" rotWithShape="0">
                    <a:schemeClr val="bg1">
                      <a:alpha val="40000"/>
                    </a:schemeClr>
                  </a:outerShdw>
                </a:effectLst>
                <a:latin typeface="+mj-lt"/>
                <a:ea typeface="+mj-ea"/>
                <a:cs typeface="+mj-cs"/>
              </a:defRPr>
            </a:lvl1pPr>
          </a:lstStyle>
          <a:p>
            <a:pPr algn="l"/>
            <a:r>
              <a:rPr lang="en-US" sz="1200" dirty="0">
                <a:ln w="12700">
                  <a:solidFill>
                    <a:schemeClr val="tx2">
                      <a:satMod val="155000"/>
                    </a:schemeClr>
                  </a:solidFill>
                  <a:prstDash val="solid"/>
                </a:ln>
                <a:solidFill>
                  <a:srgbClr val="008000"/>
                </a:solidFill>
                <a:effectLst/>
                <a:latin typeface="+mn-lt"/>
                <a:cs typeface="Bangla MN"/>
              </a:rPr>
              <a:t>L</a:t>
            </a:r>
            <a:r>
              <a:rPr lang="en-US" sz="1200" dirty="0" smtClean="0">
                <a:ln w="12700">
                  <a:solidFill>
                    <a:schemeClr val="tx2">
                      <a:satMod val="155000"/>
                    </a:schemeClr>
                  </a:solidFill>
                  <a:prstDash val="solid"/>
                </a:ln>
                <a:solidFill>
                  <a:srgbClr val="008000"/>
                </a:solidFill>
                <a:effectLst/>
                <a:latin typeface="+mn-lt"/>
                <a:cs typeface="Bangla MN"/>
              </a:rPr>
              <a:t>esson Twelve:   Eternity</a:t>
            </a:r>
            <a:endParaRPr lang="en-US" sz="1200" dirty="0">
              <a:solidFill>
                <a:srgbClr val="008000"/>
              </a:solidFill>
              <a:effectLst/>
              <a:latin typeface="+mn-lt"/>
              <a:cs typeface="Bangla MN"/>
            </a:endParaRPr>
          </a:p>
        </p:txBody>
      </p:sp>
      <p:sp>
        <p:nvSpPr>
          <p:cNvPr id="6" name="Rectangle 5"/>
          <p:cNvSpPr/>
          <p:nvPr/>
        </p:nvSpPr>
        <p:spPr>
          <a:xfrm>
            <a:off x="4646705" y="21372"/>
            <a:ext cx="3481294" cy="523220"/>
          </a:xfrm>
          <a:prstGeom prst="rect">
            <a:avLst/>
          </a:prstGeom>
        </p:spPr>
        <p:txBody>
          <a:bodyPr wrap="square">
            <a:spAutoFit/>
          </a:bodyPr>
          <a:lstStyle/>
          <a:p>
            <a:pPr algn="ctr"/>
            <a:r>
              <a:rPr lang="en-US" sz="2800" b="1" dirty="0" smtClean="0">
                <a:solidFill>
                  <a:schemeClr val="bg2">
                    <a:lumMod val="75000"/>
                  </a:schemeClr>
                </a:solidFill>
              </a:rPr>
              <a:t>The Idea of Eternity</a:t>
            </a:r>
            <a:endParaRPr lang="en-US" sz="2800" b="1" dirty="0">
              <a:solidFill>
                <a:schemeClr val="bg2">
                  <a:lumMod val="75000"/>
                </a:schemeClr>
              </a:solidFill>
            </a:endParaRPr>
          </a:p>
        </p:txBody>
      </p:sp>
    </p:spTree>
    <p:extLst>
      <p:ext uri="{BB962C8B-B14F-4D97-AF65-F5344CB8AC3E}">
        <p14:creationId xmlns:p14="http://schemas.microsoft.com/office/powerpoint/2010/main" val="30073818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1600"/>
                                        <p:tgtEl>
                                          <p:spTgt spid="6"/>
                                        </p:tgtEl>
                                      </p:cBhvr>
                                    </p:animEffect>
                                  </p:childTnLst>
                                </p:cTn>
                              </p:par>
                            </p:childTnLst>
                          </p:cTn>
                        </p:par>
                        <p:par>
                          <p:cTn id="8" fill="hold">
                            <p:stCondLst>
                              <p:cond delay="1600"/>
                            </p:stCondLst>
                            <p:childTnLst>
                              <p:par>
                                <p:cTn id="9" presetID="53"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1000" fill="hold"/>
                                        <p:tgtEl>
                                          <p:spTgt spid="9"/>
                                        </p:tgtEl>
                                        <p:attrNameLst>
                                          <p:attrName>ppt_w</p:attrName>
                                        </p:attrNameLst>
                                      </p:cBhvr>
                                      <p:tavLst>
                                        <p:tav tm="0">
                                          <p:val>
                                            <p:fltVal val="0"/>
                                          </p:val>
                                        </p:tav>
                                        <p:tav tm="100000">
                                          <p:val>
                                            <p:strVal val="#ppt_w"/>
                                          </p:val>
                                        </p:tav>
                                      </p:tavLst>
                                    </p:anim>
                                    <p:anim calcmode="lin" valueType="num">
                                      <p:cBhvr>
                                        <p:cTn id="12" dur="1000" fill="hold"/>
                                        <p:tgtEl>
                                          <p:spTgt spid="9"/>
                                        </p:tgtEl>
                                        <p:attrNameLst>
                                          <p:attrName>ppt_h</p:attrName>
                                        </p:attrNameLst>
                                      </p:cBhvr>
                                      <p:tavLst>
                                        <p:tav tm="0">
                                          <p:val>
                                            <p:fltVal val="0"/>
                                          </p:val>
                                        </p:tav>
                                        <p:tav tm="100000">
                                          <p:val>
                                            <p:strVal val="#ppt_h"/>
                                          </p:val>
                                        </p:tav>
                                      </p:tavLst>
                                    </p:anim>
                                    <p:animEffect transition="in" filter="fade">
                                      <p:cBhvr>
                                        <p:cTn id="13" dur="1000"/>
                                        <p:tgtEl>
                                          <p:spTgt spid="9"/>
                                        </p:tgtEl>
                                      </p:cBhvr>
                                    </p:animEffect>
                                  </p:childTnLst>
                                </p:cTn>
                              </p:par>
                            </p:childTnLst>
                          </p:cTn>
                        </p:par>
                        <p:par>
                          <p:cTn id="14" fill="hold">
                            <p:stCondLst>
                              <p:cond delay="2600"/>
                            </p:stCondLst>
                            <p:childTnLst>
                              <p:par>
                                <p:cTn id="15" presetID="22" presetClass="entr" presetSubtype="8" fill="hold" grpId="0" nodeType="after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left)">
                                      <p:cBhvr>
                                        <p:cTn id="17" dur="1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Vertical Text Placeholder 5"/>
          <p:cNvSpPr>
            <a:spLocks noGrp="1"/>
          </p:cNvSpPr>
          <p:nvPr/>
        </p:nvSpPr>
        <p:spPr>
          <a:xfrm rot="16200000">
            <a:off x="7475072" y="5159839"/>
            <a:ext cx="266207" cy="3071644"/>
          </a:xfrm>
          <a:prstGeom prst="rect">
            <a:avLst/>
          </a:prstGeom>
        </p:spPr>
        <p:txBody>
          <a:bodyPr vert="eaVert"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200" dirty="0" smtClean="0"/>
              <a:t> </a:t>
            </a:r>
            <a:r>
              <a:rPr lang="en-US" sz="1200" kern="1200" dirty="0" smtClean="0"/>
              <a:t>Global University of Theological Studies</a:t>
            </a:r>
            <a:endParaRPr lang="en-US" sz="1200" kern="1200" dirty="0"/>
          </a:p>
        </p:txBody>
      </p:sp>
      <p:sp>
        <p:nvSpPr>
          <p:cNvPr id="3" name="TextBox 2"/>
          <p:cNvSpPr txBox="1"/>
          <p:nvPr/>
        </p:nvSpPr>
        <p:spPr>
          <a:xfrm>
            <a:off x="747060" y="1434352"/>
            <a:ext cx="7664822" cy="3785652"/>
          </a:xfrm>
          <a:prstGeom prst="rect">
            <a:avLst/>
          </a:prstGeom>
          <a:noFill/>
        </p:spPr>
        <p:txBody>
          <a:bodyPr wrap="square" rtlCol="0">
            <a:spAutoFit/>
          </a:bodyPr>
          <a:lstStyle/>
          <a:p>
            <a:pPr marL="457200" indent="-457200">
              <a:buAutoNum type="alphaUcPeriod" startAt="3"/>
            </a:pPr>
            <a:r>
              <a:rPr lang="en-US" sz="2400" b="1" dirty="0" smtClean="0"/>
              <a:t>EON </a:t>
            </a:r>
            <a:r>
              <a:rPr lang="en-US" sz="2400" b="1" dirty="0"/>
              <a:t>OR AGE </a:t>
            </a:r>
            <a:endParaRPr lang="en-US" sz="2400" b="1" dirty="0" smtClean="0"/>
          </a:p>
          <a:p>
            <a:endParaRPr lang="en-US" sz="2400" dirty="0"/>
          </a:p>
          <a:p>
            <a:pPr algn="just"/>
            <a:r>
              <a:rPr lang="en-US" sz="2400" dirty="0" smtClean="0"/>
              <a:t>	This </a:t>
            </a:r>
            <a:r>
              <a:rPr lang="en-US" sz="2400" dirty="0"/>
              <a:t>Greek word </a:t>
            </a:r>
            <a:r>
              <a:rPr lang="en-US" sz="2400" b="1" i="1" dirty="0" err="1">
                <a:solidFill>
                  <a:srgbClr val="FF6600"/>
                </a:solidFill>
              </a:rPr>
              <a:t>aion</a:t>
            </a:r>
            <a:r>
              <a:rPr lang="en-US" sz="2400" i="1" dirty="0"/>
              <a:t>, </a:t>
            </a:r>
            <a:r>
              <a:rPr lang="en-US" sz="2400" dirty="0"/>
              <a:t>or the English equivalent </a:t>
            </a:r>
            <a:r>
              <a:rPr lang="en-US" sz="2400" i="1" dirty="0"/>
              <a:t>eon, </a:t>
            </a:r>
            <a:r>
              <a:rPr lang="en-US" sz="2400" dirty="0"/>
              <a:t>has been used in the New Testament some 124 times. It has been translated </a:t>
            </a:r>
            <a:r>
              <a:rPr lang="en-US" sz="2400" i="1" dirty="0"/>
              <a:t>world </a:t>
            </a:r>
            <a:r>
              <a:rPr lang="en-US" sz="2400" dirty="0"/>
              <a:t>thirty-five times. (See Matthew 12:32, 13:39-40, 24:3; Mark 10:30.) It is used to refer to the past. (See Colossians 1:26.) It is used to refer to the future. (See Ephesians 2:7.) </a:t>
            </a:r>
          </a:p>
          <a:p>
            <a:pPr algn="just"/>
            <a:r>
              <a:rPr lang="en-US" sz="2400" b="1" dirty="0" smtClean="0"/>
              <a:t> </a:t>
            </a:r>
            <a:endParaRPr lang="en-US" sz="2400" b="1" dirty="0"/>
          </a:p>
        </p:txBody>
      </p:sp>
      <p:sp>
        <p:nvSpPr>
          <p:cNvPr id="8" name="Title 1"/>
          <p:cNvSpPr txBox="1">
            <a:spLocks/>
          </p:cNvSpPr>
          <p:nvPr/>
        </p:nvSpPr>
        <p:spPr>
          <a:xfrm rot="16200000">
            <a:off x="1561763" y="5111536"/>
            <a:ext cx="208360" cy="3242237"/>
          </a:xfrm>
          <a:prstGeom prst="rect">
            <a:avLst/>
          </a:prstGeom>
        </p:spPr>
        <p:txBody>
          <a:bodyPr vert="eaVert" lIns="91440" tIns="45720" rIns="91440" bIns="45720" rtlCol="0" anchor="ctr" anchorCtr="0">
            <a:noAutofit/>
          </a:bodyPr>
          <a:lstStyle>
            <a:lvl1pPr algn="ctr" defTabSz="914400" rtl="0" eaLnBrk="1" latinLnBrk="0" hangingPunct="1">
              <a:spcBef>
                <a:spcPct val="0"/>
              </a:spcBef>
              <a:buNone/>
              <a:defRPr sz="4800" kern="1200">
                <a:solidFill>
                  <a:schemeClr val="tx2"/>
                </a:solidFill>
                <a:effectLst>
                  <a:outerShdw blurRad="50800" dist="25400" dir="2700000" algn="tl" rotWithShape="0">
                    <a:schemeClr val="bg1">
                      <a:alpha val="40000"/>
                    </a:schemeClr>
                  </a:outerShdw>
                </a:effectLst>
                <a:latin typeface="+mj-lt"/>
                <a:ea typeface="+mj-ea"/>
                <a:cs typeface="+mj-cs"/>
              </a:defRPr>
            </a:lvl1pPr>
          </a:lstStyle>
          <a:p>
            <a:pPr algn="l"/>
            <a:r>
              <a:rPr lang="en-US" sz="1200" dirty="0">
                <a:ln w="12700">
                  <a:solidFill>
                    <a:schemeClr val="tx2">
                      <a:satMod val="155000"/>
                    </a:schemeClr>
                  </a:solidFill>
                  <a:prstDash val="solid"/>
                </a:ln>
                <a:solidFill>
                  <a:srgbClr val="008000"/>
                </a:solidFill>
                <a:effectLst/>
                <a:latin typeface="+mn-lt"/>
                <a:cs typeface="Bangla MN"/>
              </a:rPr>
              <a:t>L</a:t>
            </a:r>
            <a:r>
              <a:rPr lang="en-US" sz="1200" dirty="0" smtClean="0">
                <a:ln w="12700">
                  <a:solidFill>
                    <a:schemeClr val="tx2">
                      <a:satMod val="155000"/>
                    </a:schemeClr>
                  </a:solidFill>
                  <a:prstDash val="solid"/>
                </a:ln>
                <a:solidFill>
                  <a:srgbClr val="008000"/>
                </a:solidFill>
                <a:effectLst/>
                <a:latin typeface="+mn-lt"/>
                <a:cs typeface="Bangla MN"/>
              </a:rPr>
              <a:t>esson Twelve:   Eternity</a:t>
            </a:r>
            <a:endParaRPr lang="en-US" sz="1200" dirty="0">
              <a:solidFill>
                <a:srgbClr val="008000"/>
              </a:solidFill>
              <a:effectLst/>
              <a:latin typeface="+mn-lt"/>
              <a:cs typeface="Bangla MN"/>
            </a:endParaRPr>
          </a:p>
        </p:txBody>
      </p:sp>
      <p:sp>
        <p:nvSpPr>
          <p:cNvPr id="6" name="Rectangle 5"/>
          <p:cNvSpPr/>
          <p:nvPr/>
        </p:nvSpPr>
        <p:spPr>
          <a:xfrm>
            <a:off x="4646705" y="21372"/>
            <a:ext cx="3481294" cy="523220"/>
          </a:xfrm>
          <a:prstGeom prst="rect">
            <a:avLst/>
          </a:prstGeom>
        </p:spPr>
        <p:txBody>
          <a:bodyPr wrap="square">
            <a:spAutoFit/>
          </a:bodyPr>
          <a:lstStyle/>
          <a:p>
            <a:pPr algn="ctr"/>
            <a:r>
              <a:rPr lang="en-US" sz="2800" b="1" dirty="0" smtClean="0">
                <a:solidFill>
                  <a:schemeClr val="bg2">
                    <a:lumMod val="75000"/>
                  </a:schemeClr>
                </a:solidFill>
              </a:rPr>
              <a:t>Eon or Age</a:t>
            </a:r>
            <a:endParaRPr lang="en-US" sz="2800" b="1" dirty="0">
              <a:solidFill>
                <a:schemeClr val="bg2">
                  <a:lumMod val="75000"/>
                </a:schemeClr>
              </a:solidFill>
            </a:endParaRPr>
          </a:p>
        </p:txBody>
      </p:sp>
    </p:spTree>
    <p:extLst>
      <p:ext uri="{BB962C8B-B14F-4D97-AF65-F5344CB8AC3E}">
        <p14:creationId xmlns:p14="http://schemas.microsoft.com/office/powerpoint/2010/main" val="31773730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1600"/>
                                        <p:tgtEl>
                                          <p:spTgt spid="6"/>
                                        </p:tgtEl>
                                      </p:cBhvr>
                                    </p:animEffect>
                                  </p:childTnLst>
                                </p:cTn>
                              </p:par>
                            </p:childTnLst>
                          </p:cTn>
                        </p:par>
                        <p:par>
                          <p:cTn id="8" fill="hold">
                            <p:stCondLst>
                              <p:cond delay="1600"/>
                            </p:stCondLst>
                            <p:childTnLst>
                              <p:par>
                                <p:cTn id="9" presetID="12" presetClass="entr" presetSubtype="8"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1000"/>
                                        <p:tgtEl>
                                          <p:spTgt spid="3">
                                            <p:txEl>
                                              <p:pRg st="0" end="0"/>
                                            </p:txEl>
                                          </p:spTgt>
                                        </p:tgtEl>
                                        <p:attrNameLst>
                                          <p:attrName>ppt_x</p:attrName>
                                        </p:attrNameLst>
                                      </p:cBhvr>
                                      <p:tavLst>
                                        <p:tav tm="0">
                                          <p:val>
                                            <p:strVal val="#ppt_x-#ppt_w*1.125000"/>
                                          </p:val>
                                        </p:tav>
                                        <p:tav tm="100000">
                                          <p:val>
                                            <p:strVal val="#ppt_x"/>
                                          </p:val>
                                        </p:tav>
                                      </p:tavLst>
                                    </p:anim>
                                    <p:animEffect transition="in" filter="wipe(right)">
                                      <p:cBhvr>
                                        <p:cTn id="12" dur="1000"/>
                                        <p:tgtEl>
                                          <p:spTgt spid="3">
                                            <p:txEl>
                                              <p:pRg st="0" end="0"/>
                                            </p:txEl>
                                          </p:spTgt>
                                        </p:tgtEl>
                                      </p:cBhvr>
                                    </p:animEffect>
                                  </p:childTnLst>
                                </p:cTn>
                              </p:par>
                            </p:childTnLst>
                          </p:cTn>
                        </p:par>
                        <p:par>
                          <p:cTn id="13" fill="hold">
                            <p:stCondLst>
                              <p:cond delay="2600"/>
                            </p:stCondLst>
                            <p:childTnLst>
                              <p:par>
                                <p:cTn id="14" presetID="12" presetClass="entr" presetSubtype="8" fill="hold" grpId="0" nodeType="afterEffect">
                                  <p:stCondLst>
                                    <p:cond delay="800"/>
                                  </p:stCondLst>
                                  <p:childTnLst>
                                    <p:set>
                                      <p:cBhvr>
                                        <p:cTn id="15" dur="1" fill="hold">
                                          <p:stCondLst>
                                            <p:cond delay="0"/>
                                          </p:stCondLst>
                                        </p:cTn>
                                        <p:tgtEl>
                                          <p:spTgt spid="3">
                                            <p:txEl>
                                              <p:pRg st="2" end="2"/>
                                            </p:txEl>
                                          </p:spTgt>
                                        </p:tgtEl>
                                        <p:attrNameLst>
                                          <p:attrName>style.visibility</p:attrName>
                                        </p:attrNameLst>
                                      </p:cBhvr>
                                      <p:to>
                                        <p:strVal val="visible"/>
                                      </p:to>
                                    </p:set>
                                    <p:anim calcmode="lin" valueType="num">
                                      <p:cBhvr additive="base">
                                        <p:cTn id="16" dur="1400"/>
                                        <p:tgtEl>
                                          <p:spTgt spid="3">
                                            <p:txEl>
                                              <p:pRg st="2" end="2"/>
                                            </p:txEl>
                                          </p:spTgt>
                                        </p:tgtEl>
                                        <p:attrNameLst>
                                          <p:attrName>ppt_x</p:attrName>
                                        </p:attrNameLst>
                                      </p:cBhvr>
                                      <p:tavLst>
                                        <p:tav tm="0">
                                          <p:val>
                                            <p:strVal val="#ppt_x-#ppt_w*1.125000"/>
                                          </p:val>
                                        </p:tav>
                                        <p:tav tm="100000">
                                          <p:val>
                                            <p:strVal val="#ppt_x"/>
                                          </p:val>
                                        </p:tav>
                                      </p:tavLst>
                                    </p:anim>
                                    <p:animEffect transition="in" filter="wipe(right)">
                                      <p:cBhvr>
                                        <p:cTn id="17" dur="14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Vertical Text Placeholder 5"/>
          <p:cNvSpPr>
            <a:spLocks noGrp="1"/>
          </p:cNvSpPr>
          <p:nvPr/>
        </p:nvSpPr>
        <p:spPr>
          <a:xfrm rot="16200000">
            <a:off x="7475072" y="5159839"/>
            <a:ext cx="266207" cy="3071644"/>
          </a:xfrm>
          <a:prstGeom prst="rect">
            <a:avLst/>
          </a:prstGeom>
        </p:spPr>
        <p:txBody>
          <a:bodyPr vert="eaVert"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200" dirty="0" smtClean="0"/>
              <a:t> </a:t>
            </a:r>
            <a:r>
              <a:rPr lang="en-US" sz="1200" kern="1200" dirty="0" smtClean="0"/>
              <a:t>Global University of Theological Studies</a:t>
            </a:r>
            <a:endParaRPr lang="en-US" sz="1200" kern="1200" dirty="0"/>
          </a:p>
        </p:txBody>
      </p:sp>
      <p:sp>
        <p:nvSpPr>
          <p:cNvPr id="3" name="TextBox 2"/>
          <p:cNvSpPr txBox="1"/>
          <p:nvPr/>
        </p:nvSpPr>
        <p:spPr>
          <a:xfrm>
            <a:off x="747060" y="956240"/>
            <a:ext cx="7664822" cy="4401204"/>
          </a:xfrm>
          <a:prstGeom prst="rect">
            <a:avLst/>
          </a:prstGeom>
          <a:noFill/>
        </p:spPr>
        <p:txBody>
          <a:bodyPr wrap="square" rtlCol="0">
            <a:spAutoFit/>
          </a:bodyPr>
          <a:lstStyle/>
          <a:p>
            <a:r>
              <a:rPr lang="en-US" sz="2400" b="1" dirty="0"/>
              <a:t>D. EON OF EONS (AGE OF AGES) </a:t>
            </a:r>
            <a:endParaRPr lang="en-US" sz="2400" dirty="0"/>
          </a:p>
          <a:p>
            <a:endParaRPr lang="en-US" sz="2400" b="1" dirty="0" smtClean="0"/>
          </a:p>
          <a:p>
            <a:r>
              <a:rPr lang="en-US" sz="2000" b="1" u="sng" dirty="0" smtClean="0"/>
              <a:t>Scriptural </a:t>
            </a:r>
            <a:r>
              <a:rPr lang="en-US" sz="2000" b="1" u="sng" dirty="0"/>
              <a:t>Reference: </a:t>
            </a:r>
            <a:endParaRPr lang="en-US" sz="2000" u="sng" dirty="0"/>
          </a:p>
          <a:p>
            <a:endParaRPr lang="en-US" i="1" dirty="0" smtClean="0"/>
          </a:p>
          <a:p>
            <a:pPr algn="ctr"/>
            <a:r>
              <a:rPr lang="en-US" sz="2000" i="1" dirty="0" smtClean="0"/>
              <a:t>“</a:t>
            </a:r>
            <a:r>
              <a:rPr lang="en-US" sz="2000" i="1" dirty="0"/>
              <a:t>Unto him be glory in the church by Christ Jesus throughout all ages, world without </a:t>
            </a:r>
            <a:r>
              <a:rPr lang="en-US" sz="2000" i="1" dirty="0" smtClean="0"/>
              <a:t>end.”</a:t>
            </a:r>
          </a:p>
          <a:p>
            <a:pPr algn="ctr"/>
            <a:r>
              <a:rPr lang="en-US" sz="2000" i="1" dirty="0" smtClean="0"/>
              <a:t> </a:t>
            </a:r>
            <a:r>
              <a:rPr lang="en-US" sz="1600" dirty="0"/>
              <a:t>(Ephesians 3:21</a:t>
            </a:r>
            <a:r>
              <a:rPr lang="en-US" sz="1600" dirty="0" smtClean="0"/>
              <a:t>)</a:t>
            </a:r>
            <a:endParaRPr lang="en-US" sz="1600" dirty="0"/>
          </a:p>
          <a:p>
            <a:endParaRPr lang="en-US" sz="2200" dirty="0" smtClean="0"/>
          </a:p>
          <a:p>
            <a:endParaRPr lang="en-US" sz="2200" dirty="0" smtClean="0"/>
          </a:p>
          <a:p>
            <a:pPr algn="just"/>
            <a:r>
              <a:rPr lang="en-US" sz="2200" dirty="0" smtClean="0"/>
              <a:t>	The </a:t>
            </a:r>
            <a:r>
              <a:rPr lang="en-US" sz="2200" dirty="0"/>
              <a:t>period of time that the Bible deals with, in which is recorded God’s </a:t>
            </a:r>
            <a:r>
              <a:rPr lang="en-US" sz="2200" dirty="0" smtClean="0"/>
              <a:t>dealings </a:t>
            </a:r>
            <a:r>
              <a:rPr lang="en-US" sz="2200" dirty="0"/>
              <a:t>with man over some 7,000 years, is an eon of eons. </a:t>
            </a:r>
          </a:p>
          <a:p>
            <a:pPr algn="just"/>
            <a:endParaRPr lang="en-US" sz="2400" dirty="0" smtClean="0"/>
          </a:p>
        </p:txBody>
      </p:sp>
      <p:sp>
        <p:nvSpPr>
          <p:cNvPr id="7" name="Title 1"/>
          <p:cNvSpPr txBox="1">
            <a:spLocks/>
          </p:cNvSpPr>
          <p:nvPr/>
        </p:nvSpPr>
        <p:spPr>
          <a:xfrm rot="16200000">
            <a:off x="1576704" y="5111536"/>
            <a:ext cx="208360" cy="3242237"/>
          </a:xfrm>
          <a:prstGeom prst="rect">
            <a:avLst/>
          </a:prstGeom>
        </p:spPr>
        <p:txBody>
          <a:bodyPr vert="eaVert" lIns="91440" tIns="45720" rIns="91440" bIns="45720" rtlCol="0" anchor="ctr" anchorCtr="0">
            <a:noAutofit/>
          </a:bodyPr>
          <a:lstStyle>
            <a:lvl1pPr algn="ctr" defTabSz="914400" rtl="0" eaLnBrk="1" latinLnBrk="0" hangingPunct="1">
              <a:spcBef>
                <a:spcPct val="0"/>
              </a:spcBef>
              <a:buNone/>
              <a:defRPr sz="4800" kern="1200">
                <a:solidFill>
                  <a:schemeClr val="tx2"/>
                </a:solidFill>
                <a:effectLst>
                  <a:outerShdw blurRad="50800" dist="25400" dir="2700000" algn="tl" rotWithShape="0">
                    <a:schemeClr val="bg1">
                      <a:alpha val="40000"/>
                    </a:schemeClr>
                  </a:outerShdw>
                </a:effectLst>
                <a:latin typeface="+mj-lt"/>
                <a:ea typeface="+mj-ea"/>
                <a:cs typeface="+mj-cs"/>
              </a:defRPr>
            </a:lvl1pPr>
          </a:lstStyle>
          <a:p>
            <a:pPr algn="l"/>
            <a:r>
              <a:rPr lang="en-US" sz="1200" dirty="0">
                <a:ln w="12700">
                  <a:solidFill>
                    <a:schemeClr val="tx2">
                      <a:satMod val="155000"/>
                    </a:schemeClr>
                  </a:solidFill>
                  <a:prstDash val="solid"/>
                </a:ln>
                <a:solidFill>
                  <a:srgbClr val="008000"/>
                </a:solidFill>
                <a:effectLst/>
                <a:latin typeface="+mn-lt"/>
                <a:cs typeface="Bangla MN"/>
              </a:rPr>
              <a:t>L</a:t>
            </a:r>
            <a:r>
              <a:rPr lang="en-US" sz="1200" dirty="0" smtClean="0">
                <a:ln w="12700">
                  <a:solidFill>
                    <a:schemeClr val="tx2">
                      <a:satMod val="155000"/>
                    </a:schemeClr>
                  </a:solidFill>
                  <a:prstDash val="solid"/>
                </a:ln>
                <a:solidFill>
                  <a:srgbClr val="008000"/>
                </a:solidFill>
                <a:effectLst/>
                <a:latin typeface="+mn-lt"/>
                <a:cs typeface="Bangla MN"/>
              </a:rPr>
              <a:t>esson Twelve:   Eternity</a:t>
            </a:r>
            <a:endParaRPr lang="en-US" sz="1200" dirty="0">
              <a:solidFill>
                <a:srgbClr val="008000"/>
              </a:solidFill>
              <a:effectLst/>
              <a:latin typeface="+mn-lt"/>
              <a:cs typeface="Bangla MN"/>
            </a:endParaRPr>
          </a:p>
        </p:txBody>
      </p:sp>
      <p:sp>
        <p:nvSpPr>
          <p:cNvPr id="8" name="Rectangle 7"/>
          <p:cNvSpPr/>
          <p:nvPr/>
        </p:nvSpPr>
        <p:spPr>
          <a:xfrm>
            <a:off x="4683759" y="21372"/>
            <a:ext cx="3354594" cy="584776"/>
          </a:xfrm>
          <a:prstGeom prst="rect">
            <a:avLst/>
          </a:prstGeom>
        </p:spPr>
        <p:txBody>
          <a:bodyPr wrap="square">
            <a:spAutoFit/>
          </a:bodyPr>
          <a:lstStyle/>
          <a:p>
            <a:pPr algn="ctr"/>
            <a:r>
              <a:rPr lang="en-US" sz="3200" b="1" dirty="0" smtClean="0">
                <a:solidFill>
                  <a:schemeClr val="bg2">
                    <a:lumMod val="75000"/>
                  </a:schemeClr>
                </a:solidFill>
              </a:rPr>
              <a:t>Eon of Eons</a:t>
            </a:r>
            <a:endParaRPr lang="en-US" sz="3200" b="1" dirty="0">
              <a:solidFill>
                <a:schemeClr val="bg2">
                  <a:lumMod val="75000"/>
                </a:schemeClr>
              </a:solidFill>
            </a:endParaRPr>
          </a:p>
        </p:txBody>
      </p:sp>
    </p:spTree>
    <p:extLst>
      <p:ext uri="{BB962C8B-B14F-4D97-AF65-F5344CB8AC3E}">
        <p14:creationId xmlns:p14="http://schemas.microsoft.com/office/powerpoint/2010/main" val="35958828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edge">
                                      <p:cBhvr>
                                        <p:cTn id="7" dur="1600"/>
                                        <p:tgtEl>
                                          <p:spTgt spid="8"/>
                                        </p:tgtEl>
                                      </p:cBhvr>
                                    </p:animEffect>
                                  </p:childTnLst>
                                </p:cTn>
                              </p:par>
                            </p:childTnLst>
                          </p:cTn>
                        </p:par>
                        <p:par>
                          <p:cTn id="8" fill="hold">
                            <p:stCondLst>
                              <p:cond delay="1600"/>
                            </p:stCondLst>
                            <p:childTnLst>
                              <p:par>
                                <p:cTn id="9" presetID="5" presetClass="entr" presetSubtype="1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checkerboard(across)">
                                      <p:cBhvr>
                                        <p:cTn id="11" dur="1100"/>
                                        <p:tgtEl>
                                          <p:spTgt spid="3">
                                            <p:txEl>
                                              <p:pRg st="0" end="0"/>
                                            </p:txEl>
                                          </p:spTgt>
                                        </p:tgtEl>
                                      </p:cBhvr>
                                    </p:animEffect>
                                  </p:childTnLst>
                                </p:cTn>
                              </p:par>
                            </p:childTnLst>
                          </p:cTn>
                        </p:par>
                        <p:par>
                          <p:cTn id="12" fill="hold">
                            <p:stCondLst>
                              <p:cond delay="2700"/>
                            </p:stCondLst>
                            <p:childTnLst>
                              <p:par>
                                <p:cTn id="13" presetID="5" presetClass="entr" presetSubtype="1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checkerboard(across)">
                                      <p:cBhvr>
                                        <p:cTn id="15" dur="1100"/>
                                        <p:tgtEl>
                                          <p:spTgt spid="3">
                                            <p:txEl>
                                              <p:pRg st="2" end="2"/>
                                            </p:txEl>
                                          </p:spTgt>
                                        </p:tgtEl>
                                      </p:cBhvr>
                                    </p:animEffect>
                                  </p:childTnLst>
                                </p:cTn>
                              </p:par>
                            </p:childTnLst>
                          </p:cTn>
                        </p:par>
                        <p:par>
                          <p:cTn id="16" fill="hold">
                            <p:stCondLst>
                              <p:cond delay="3800"/>
                            </p:stCondLst>
                            <p:childTnLst>
                              <p:par>
                                <p:cTn id="17" presetID="55" presetClass="entr" presetSubtype="0" fill="hold" grpId="0" nodeType="after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p:cTn id="19" dur="1000" fill="hold"/>
                                        <p:tgtEl>
                                          <p:spTgt spid="3">
                                            <p:txEl>
                                              <p:pRg st="4" end="4"/>
                                            </p:txEl>
                                          </p:spTgt>
                                        </p:tgtEl>
                                        <p:attrNameLst>
                                          <p:attrName>ppt_w</p:attrName>
                                        </p:attrNameLst>
                                      </p:cBhvr>
                                      <p:tavLst>
                                        <p:tav tm="0">
                                          <p:val>
                                            <p:strVal val="#ppt_w*0.70"/>
                                          </p:val>
                                        </p:tav>
                                        <p:tav tm="100000">
                                          <p:val>
                                            <p:strVal val="#ppt_w"/>
                                          </p:val>
                                        </p:tav>
                                      </p:tavLst>
                                    </p:anim>
                                    <p:anim calcmode="lin" valueType="num">
                                      <p:cBhvr>
                                        <p:cTn id="20" dur="100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21" dur="1000"/>
                                        <p:tgtEl>
                                          <p:spTgt spid="3">
                                            <p:txEl>
                                              <p:pRg st="4" end="4"/>
                                            </p:txEl>
                                          </p:spTgt>
                                        </p:tgtEl>
                                      </p:cBhvr>
                                    </p:animEffect>
                                  </p:childTnLst>
                                </p:cTn>
                              </p:par>
                            </p:childTnLst>
                          </p:cTn>
                        </p:par>
                        <p:par>
                          <p:cTn id="22" fill="hold">
                            <p:stCondLst>
                              <p:cond delay="4800"/>
                            </p:stCondLst>
                            <p:childTnLst>
                              <p:par>
                                <p:cTn id="23" presetID="55" presetClass="entr" presetSubtype="0" fill="hold" grpId="0" nodeType="after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p:cTn id="25" dur="1000" fill="hold"/>
                                        <p:tgtEl>
                                          <p:spTgt spid="3">
                                            <p:txEl>
                                              <p:pRg st="5" end="5"/>
                                            </p:txEl>
                                          </p:spTgt>
                                        </p:tgtEl>
                                        <p:attrNameLst>
                                          <p:attrName>ppt_w</p:attrName>
                                        </p:attrNameLst>
                                      </p:cBhvr>
                                      <p:tavLst>
                                        <p:tav tm="0">
                                          <p:val>
                                            <p:strVal val="#ppt_w*0.70"/>
                                          </p:val>
                                        </p:tav>
                                        <p:tav tm="100000">
                                          <p:val>
                                            <p:strVal val="#ppt_w"/>
                                          </p:val>
                                        </p:tav>
                                      </p:tavLst>
                                    </p:anim>
                                    <p:anim calcmode="lin" valueType="num">
                                      <p:cBhvr>
                                        <p:cTn id="26" dur="1000" fill="hold"/>
                                        <p:tgtEl>
                                          <p:spTgt spid="3">
                                            <p:txEl>
                                              <p:pRg st="5" end="5"/>
                                            </p:txEl>
                                          </p:spTgt>
                                        </p:tgtEl>
                                        <p:attrNameLst>
                                          <p:attrName>ppt_h</p:attrName>
                                        </p:attrNameLst>
                                      </p:cBhvr>
                                      <p:tavLst>
                                        <p:tav tm="0">
                                          <p:val>
                                            <p:strVal val="#ppt_h"/>
                                          </p:val>
                                        </p:tav>
                                        <p:tav tm="100000">
                                          <p:val>
                                            <p:strVal val="#ppt_h"/>
                                          </p:val>
                                        </p:tav>
                                      </p:tavLst>
                                    </p:anim>
                                    <p:animEffect transition="in" filter="fade">
                                      <p:cBhvr>
                                        <p:cTn id="27" dur="1000"/>
                                        <p:tgtEl>
                                          <p:spTgt spid="3">
                                            <p:txEl>
                                              <p:pRg st="5" end="5"/>
                                            </p:txEl>
                                          </p:spTgt>
                                        </p:tgtEl>
                                      </p:cBhvr>
                                    </p:animEffect>
                                  </p:childTnLst>
                                </p:cTn>
                              </p:par>
                            </p:childTnLst>
                          </p:cTn>
                        </p:par>
                        <p:par>
                          <p:cTn id="28" fill="hold">
                            <p:stCondLst>
                              <p:cond delay="5800"/>
                            </p:stCondLst>
                            <p:childTnLst>
                              <p:par>
                                <p:cTn id="29" presetID="2" presetClass="entr" presetSubtype="6" fill="hold" grpId="0" nodeType="after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 calcmode="lin" valueType="num">
                                      <p:cBhvr additive="base">
                                        <p:cTn id="31" dur="1400" fill="hold"/>
                                        <p:tgtEl>
                                          <p:spTgt spid="3">
                                            <p:txEl>
                                              <p:pRg st="8" end="8"/>
                                            </p:txEl>
                                          </p:spTgt>
                                        </p:tgtEl>
                                        <p:attrNameLst>
                                          <p:attrName>ppt_x</p:attrName>
                                        </p:attrNameLst>
                                      </p:cBhvr>
                                      <p:tavLst>
                                        <p:tav tm="0">
                                          <p:val>
                                            <p:strVal val="1+#ppt_w/2"/>
                                          </p:val>
                                        </p:tav>
                                        <p:tav tm="100000">
                                          <p:val>
                                            <p:strVal val="#ppt_x"/>
                                          </p:val>
                                        </p:tav>
                                      </p:tavLst>
                                    </p:anim>
                                    <p:anim calcmode="lin" valueType="num">
                                      <p:cBhvr additive="base">
                                        <p:cTn id="32" dur="14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Vertical Text Placeholder 5"/>
          <p:cNvSpPr>
            <a:spLocks noGrp="1"/>
          </p:cNvSpPr>
          <p:nvPr/>
        </p:nvSpPr>
        <p:spPr>
          <a:xfrm rot="16200000">
            <a:off x="7475072" y="5159839"/>
            <a:ext cx="266207" cy="3071644"/>
          </a:xfrm>
          <a:prstGeom prst="rect">
            <a:avLst/>
          </a:prstGeom>
        </p:spPr>
        <p:txBody>
          <a:bodyPr vert="eaVert"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200" dirty="0" smtClean="0"/>
              <a:t> </a:t>
            </a:r>
            <a:r>
              <a:rPr lang="en-US" sz="1200" kern="1200" dirty="0" smtClean="0"/>
              <a:t>Global University of Theological Studies</a:t>
            </a:r>
            <a:endParaRPr lang="en-US" sz="1200" kern="1200" dirty="0"/>
          </a:p>
        </p:txBody>
      </p:sp>
      <p:sp>
        <p:nvSpPr>
          <p:cNvPr id="7" name="Title 1"/>
          <p:cNvSpPr txBox="1">
            <a:spLocks/>
          </p:cNvSpPr>
          <p:nvPr/>
        </p:nvSpPr>
        <p:spPr>
          <a:xfrm rot="16200000">
            <a:off x="1591645" y="5111536"/>
            <a:ext cx="208360" cy="3242237"/>
          </a:xfrm>
          <a:prstGeom prst="rect">
            <a:avLst/>
          </a:prstGeom>
        </p:spPr>
        <p:txBody>
          <a:bodyPr vert="eaVert" lIns="91440" tIns="45720" rIns="91440" bIns="45720" rtlCol="0" anchor="ctr" anchorCtr="0">
            <a:noAutofit/>
          </a:bodyPr>
          <a:lstStyle>
            <a:lvl1pPr algn="ctr" defTabSz="914400" rtl="0" eaLnBrk="1" latinLnBrk="0" hangingPunct="1">
              <a:spcBef>
                <a:spcPct val="0"/>
              </a:spcBef>
              <a:buNone/>
              <a:defRPr sz="4800" kern="1200">
                <a:solidFill>
                  <a:schemeClr val="tx2"/>
                </a:solidFill>
                <a:effectLst>
                  <a:outerShdw blurRad="50800" dist="25400" dir="2700000" algn="tl" rotWithShape="0">
                    <a:schemeClr val="bg1">
                      <a:alpha val="40000"/>
                    </a:schemeClr>
                  </a:outerShdw>
                </a:effectLst>
                <a:latin typeface="+mj-lt"/>
                <a:ea typeface="+mj-ea"/>
                <a:cs typeface="+mj-cs"/>
              </a:defRPr>
            </a:lvl1pPr>
          </a:lstStyle>
          <a:p>
            <a:pPr algn="l"/>
            <a:r>
              <a:rPr lang="en-US" sz="1200" dirty="0">
                <a:ln w="12700">
                  <a:solidFill>
                    <a:schemeClr val="tx2">
                      <a:satMod val="155000"/>
                    </a:schemeClr>
                  </a:solidFill>
                  <a:prstDash val="solid"/>
                </a:ln>
                <a:solidFill>
                  <a:srgbClr val="008000"/>
                </a:solidFill>
                <a:effectLst/>
                <a:latin typeface="+mn-lt"/>
                <a:cs typeface="Bangla MN"/>
              </a:rPr>
              <a:t>L</a:t>
            </a:r>
            <a:r>
              <a:rPr lang="en-US" sz="1200" dirty="0" smtClean="0">
                <a:ln w="12700">
                  <a:solidFill>
                    <a:schemeClr val="tx2">
                      <a:satMod val="155000"/>
                    </a:schemeClr>
                  </a:solidFill>
                  <a:prstDash val="solid"/>
                </a:ln>
                <a:solidFill>
                  <a:srgbClr val="008000"/>
                </a:solidFill>
                <a:effectLst/>
                <a:latin typeface="+mn-lt"/>
                <a:cs typeface="Bangla MN"/>
              </a:rPr>
              <a:t>esson Twelve:   Eternity</a:t>
            </a:r>
            <a:endParaRPr lang="en-US" sz="1200" dirty="0">
              <a:solidFill>
                <a:srgbClr val="008000"/>
              </a:solidFill>
              <a:effectLst/>
              <a:latin typeface="+mn-lt"/>
              <a:cs typeface="Bangla MN"/>
            </a:endParaRPr>
          </a:p>
        </p:txBody>
      </p:sp>
      <p:sp>
        <p:nvSpPr>
          <p:cNvPr id="8" name="Rectangle 7"/>
          <p:cNvSpPr/>
          <p:nvPr/>
        </p:nvSpPr>
        <p:spPr>
          <a:xfrm>
            <a:off x="4683759" y="-38392"/>
            <a:ext cx="3354594" cy="646331"/>
          </a:xfrm>
          <a:prstGeom prst="rect">
            <a:avLst/>
          </a:prstGeom>
        </p:spPr>
        <p:txBody>
          <a:bodyPr wrap="square">
            <a:spAutoFit/>
          </a:bodyPr>
          <a:lstStyle/>
          <a:p>
            <a:pPr algn="ctr"/>
            <a:r>
              <a:rPr lang="en-US" sz="3600" b="1" dirty="0" smtClean="0">
                <a:solidFill>
                  <a:schemeClr val="bg2">
                    <a:lumMod val="75000"/>
                  </a:schemeClr>
                </a:solidFill>
              </a:rPr>
              <a:t>Eon of Eons</a:t>
            </a:r>
            <a:endParaRPr lang="en-US" sz="3600" b="1" dirty="0">
              <a:solidFill>
                <a:schemeClr val="bg2">
                  <a:lumMod val="75000"/>
                </a:schemeClr>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2104934878"/>
              </p:ext>
            </p:extLst>
          </p:nvPr>
        </p:nvGraphicFramePr>
        <p:xfrm>
          <a:off x="747059" y="1076050"/>
          <a:ext cx="7664822" cy="4033833"/>
        </p:xfrm>
        <a:graphic>
          <a:graphicData uri="http://schemas.openxmlformats.org/drawingml/2006/table">
            <a:tbl>
              <a:tblPr firstRow="1" bandRow="1">
                <a:tableStyleId>{69CF1AB2-1976-4502-BF36-3FF5EA218861}</a:tableStyleId>
              </a:tblPr>
              <a:tblGrid>
                <a:gridCol w="2315882"/>
                <a:gridCol w="3615765"/>
                <a:gridCol w="1733175"/>
              </a:tblGrid>
              <a:tr h="502456">
                <a:tc>
                  <a:txBody>
                    <a:bodyPr/>
                    <a:lstStyle/>
                    <a:p>
                      <a:r>
                        <a:rPr lang="en-US" sz="2000" dirty="0" smtClean="0"/>
                        <a:t>1.  Eden</a:t>
                      </a:r>
                      <a:endParaRPr lang="en-US" sz="2000" dirty="0"/>
                    </a:p>
                  </a:txBody>
                  <a:tcPr/>
                </a:tc>
                <a:tc>
                  <a:txBody>
                    <a:bodyPr/>
                    <a:lstStyle/>
                    <a:p>
                      <a:r>
                        <a:rPr lang="en-US" sz="2000" dirty="0" smtClean="0"/>
                        <a:t>Eon of Innocence</a:t>
                      </a:r>
                      <a:endParaRPr lang="en-US" sz="2000" dirty="0"/>
                    </a:p>
                  </a:txBody>
                  <a:tcPr/>
                </a:tc>
                <a:tc>
                  <a:txBody>
                    <a:bodyPr/>
                    <a:lstStyle/>
                    <a:p>
                      <a:endParaRPr lang="en-US" sz="2000"/>
                    </a:p>
                  </a:txBody>
                  <a:tcPr/>
                </a:tc>
              </a:tr>
              <a:tr h="502456">
                <a:tc>
                  <a:txBody>
                    <a:bodyPr/>
                    <a:lstStyle/>
                    <a:p>
                      <a:r>
                        <a:rPr lang="en-US" sz="2000" b="1" dirty="0" smtClean="0"/>
                        <a:t>2.  Antediluvian</a:t>
                      </a:r>
                      <a:endParaRPr lang="en-US" sz="2000" b="1" dirty="0"/>
                    </a:p>
                  </a:txBody>
                  <a:tcPr/>
                </a:tc>
                <a:tc>
                  <a:txBody>
                    <a:bodyPr/>
                    <a:lstStyle/>
                    <a:p>
                      <a:r>
                        <a:rPr lang="en-US" sz="2000" b="1" dirty="0" smtClean="0"/>
                        <a:t>Eon of Conscience</a:t>
                      </a:r>
                      <a:endParaRPr lang="en-US" sz="2000" b="1" dirty="0"/>
                    </a:p>
                  </a:txBody>
                  <a:tcPr/>
                </a:tc>
                <a:tc>
                  <a:txBody>
                    <a:bodyPr/>
                    <a:lstStyle/>
                    <a:p>
                      <a:r>
                        <a:rPr lang="en-US" sz="2000" b="1" dirty="0" smtClean="0"/>
                        <a:t>1,655 years</a:t>
                      </a:r>
                      <a:endParaRPr lang="en-US" sz="2000" b="1" dirty="0"/>
                    </a:p>
                  </a:txBody>
                  <a:tcPr/>
                </a:tc>
              </a:tr>
              <a:tr h="502456">
                <a:tc>
                  <a:txBody>
                    <a:bodyPr/>
                    <a:lstStyle/>
                    <a:p>
                      <a:r>
                        <a:rPr lang="en-US" sz="2000" b="1" dirty="0" smtClean="0"/>
                        <a:t>3.  Postdiluvian</a:t>
                      </a:r>
                      <a:endParaRPr lang="en-US" sz="2000" b="1" dirty="0"/>
                    </a:p>
                  </a:txBody>
                  <a:tcPr/>
                </a:tc>
                <a:tc>
                  <a:txBody>
                    <a:bodyPr/>
                    <a:lstStyle/>
                    <a:p>
                      <a:r>
                        <a:rPr lang="en-US" sz="2000" b="1" dirty="0" smtClean="0"/>
                        <a:t>Eon of Human Government</a:t>
                      </a:r>
                      <a:endParaRPr lang="en-US" sz="2000" b="1" dirty="0"/>
                    </a:p>
                  </a:txBody>
                  <a:tcPr/>
                </a:tc>
                <a:tc>
                  <a:txBody>
                    <a:bodyPr/>
                    <a:lstStyle/>
                    <a:p>
                      <a:r>
                        <a:rPr lang="en-US" sz="2000" b="1" dirty="0" smtClean="0"/>
                        <a:t>   431 years</a:t>
                      </a:r>
                      <a:endParaRPr lang="en-US" sz="2000" b="1" dirty="0"/>
                    </a:p>
                  </a:txBody>
                  <a:tcPr/>
                </a:tc>
              </a:tr>
              <a:tr h="502456">
                <a:tc>
                  <a:txBody>
                    <a:bodyPr/>
                    <a:lstStyle/>
                    <a:p>
                      <a:pPr marL="342900" indent="-342900">
                        <a:buAutoNum type="arabicPeriod" startAt="4"/>
                      </a:pPr>
                      <a:r>
                        <a:rPr lang="en-US" sz="2000" b="1" dirty="0" smtClean="0"/>
                        <a:t>Patriarchal</a:t>
                      </a:r>
                    </a:p>
                  </a:txBody>
                  <a:tcPr/>
                </a:tc>
                <a:tc>
                  <a:txBody>
                    <a:bodyPr/>
                    <a:lstStyle/>
                    <a:p>
                      <a:r>
                        <a:rPr lang="en-US" sz="2000" b="1" dirty="0" smtClean="0"/>
                        <a:t>Eon of Promise</a:t>
                      </a:r>
                      <a:endParaRPr lang="en-US" sz="2000" b="1" dirty="0"/>
                    </a:p>
                  </a:txBody>
                  <a:tcPr/>
                </a:tc>
                <a:tc>
                  <a:txBody>
                    <a:bodyPr/>
                    <a:lstStyle/>
                    <a:p>
                      <a:r>
                        <a:rPr lang="en-US" sz="2000" b="1" dirty="0" smtClean="0"/>
                        <a:t>   427 years</a:t>
                      </a:r>
                      <a:endParaRPr lang="en-US" sz="2000" b="1" dirty="0"/>
                    </a:p>
                  </a:txBody>
                  <a:tcPr/>
                </a:tc>
              </a:tr>
              <a:tr h="502456">
                <a:tc>
                  <a:txBody>
                    <a:bodyPr/>
                    <a:lstStyle/>
                    <a:p>
                      <a:r>
                        <a:rPr lang="en-US" sz="2000" b="1" dirty="0" smtClean="0"/>
                        <a:t>5.  Mosaic</a:t>
                      </a:r>
                      <a:endParaRPr lang="en-US" sz="2000" b="1" dirty="0"/>
                    </a:p>
                  </a:txBody>
                  <a:tcPr/>
                </a:tc>
                <a:tc>
                  <a:txBody>
                    <a:bodyPr/>
                    <a:lstStyle/>
                    <a:p>
                      <a:r>
                        <a:rPr lang="en-US" sz="2000" b="1" dirty="0" smtClean="0"/>
                        <a:t>Eon of Law</a:t>
                      </a:r>
                      <a:endParaRPr lang="en-US" sz="2000" b="1" dirty="0"/>
                    </a:p>
                  </a:txBody>
                  <a:tcPr/>
                </a:tc>
                <a:tc>
                  <a:txBody>
                    <a:bodyPr/>
                    <a:lstStyle/>
                    <a:p>
                      <a:r>
                        <a:rPr lang="en-US" sz="2000" b="1" dirty="0" smtClean="0"/>
                        <a:t>1,491</a:t>
                      </a:r>
                      <a:r>
                        <a:rPr lang="en-US" sz="2000" b="1" baseline="0" dirty="0" smtClean="0"/>
                        <a:t> years</a:t>
                      </a:r>
                      <a:endParaRPr lang="en-US" sz="2000" b="1" dirty="0"/>
                    </a:p>
                  </a:txBody>
                  <a:tcPr/>
                </a:tc>
              </a:tr>
              <a:tr h="502456">
                <a:tc>
                  <a:txBody>
                    <a:bodyPr/>
                    <a:lstStyle/>
                    <a:p>
                      <a:r>
                        <a:rPr lang="en-US" sz="2000" b="1" dirty="0" smtClean="0"/>
                        <a:t>6.  Church</a:t>
                      </a:r>
                      <a:endParaRPr lang="en-US" sz="2000" b="1" dirty="0"/>
                    </a:p>
                  </a:txBody>
                  <a:tcPr/>
                </a:tc>
                <a:tc>
                  <a:txBody>
                    <a:bodyPr/>
                    <a:lstStyle/>
                    <a:p>
                      <a:r>
                        <a:rPr lang="en-US" sz="2000" b="1" dirty="0" smtClean="0"/>
                        <a:t>Eon of Holy Ghost</a:t>
                      </a:r>
                      <a:endParaRPr lang="en-US" sz="2000" b="1" dirty="0"/>
                    </a:p>
                  </a:txBody>
                  <a:tcPr/>
                </a:tc>
                <a:tc>
                  <a:txBody>
                    <a:bodyPr/>
                    <a:lstStyle/>
                    <a:p>
                      <a:r>
                        <a:rPr lang="en-US" sz="2000" b="1" dirty="0" smtClean="0"/>
                        <a:t>    ? years</a:t>
                      </a:r>
                      <a:endParaRPr lang="en-US" sz="2000" b="1" dirty="0"/>
                    </a:p>
                  </a:txBody>
                  <a:tcPr/>
                </a:tc>
              </a:tr>
              <a:tr h="502456">
                <a:tc>
                  <a:txBody>
                    <a:bodyPr/>
                    <a:lstStyle/>
                    <a:p>
                      <a:r>
                        <a:rPr lang="en-US" sz="2000" b="1" dirty="0" smtClean="0"/>
                        <a:t>7.  Millennium</a:t>
                      </a:r>
                      <a:endParaRPr lang="en-US" sz="2000" b="1" dirty="0"/>
                    </a:p>
                  </a:txBody>
                  <a:tcPr/>
                </a:tc>
                <a:tc>
                  <a:txBody>
                    <a:bodyPr/>
                    <a:lstStyle/>
                    <a:p>
                      <a:r>
                        <a:rPr lang="en-US" sz="2000" b="1" dirty="0" smtClean="0"/>
                        <a:t>Eon of Manifestation</a:t>
                      </a:r>
                      <a:endParaRPr lang="en-US" sz="2000" b="1" dirty="0"/>
                    </a:p>
                  </a:txBody>
                  <a:tcPr/>
                </a:tc>
                <a:tc>
                  <a:txBody>
                    <a:bodyPr/>
                    <a:lstStyle/>
                    <a:p>
                      <a:r>
                        <a:rPr lang="en-US" sz="2000" b="1" dirty="0" smtClean="0"/>
                        <a:t>1.000 years</a:t>
                      </a:r>
                      <a:endParaRPr lang="en-US" sz="2000" b="1" dirty="0"/>
                    </a:p>
                  </a:txBody>
                  <a:tcPr/>
                </a:tc>
              </a:tr>
              <a:tr h="516641">
                <a:tc>
                  <a:txBody>
                    <a:bodyPr/>
                    <a:lstStyle/>
                    <a:p>
                      <a:pPr algn="r"/>
                      <a:r>
                        <a:rPr lang="en-US" sz="2000" b="1" dirty="0" smtClean="0"/>
                        <a:t>TOTAL</a:t>
                      </a:r>
                      <a:endParaRPr lang="en-US" sz="2000" b="1" dirty="0"/>
                    </a:p>
                  </a:txBody>
                  <a:tcPr/>
                </a:tc>
                <a:tc>
                  <a:txBody>
                    <a:bodyPr/>
                    <a:lstStyle/>
                    <a:p>
                      <a:pPr algn="r"/>
                      <a:r>
                        <a:rPr lang="en-US" sz="2000" b="1" dirty="0" smtClean="0"/>
                        <a:t>Approximately</a:t>
                      </a:r>
                      <a:endParaRPr lang="en-US" sz="2000" b="1" dirty="0"/>
                    </a:p>
                  </a:txBody>
                  <a:tcPr/>
                </a:tc>
                <a:tc>
                  <a:txBody>
                    <a:bodyPr/>
                    <a:lstStyle/>
                    <a:p>
                      <a:r>
                        <a:rPr lang="en-US" sz="2000" b="1" dirty="0" smtClean="0"/>
                        <a:t> 7,000</a:t>
                      </a:r>
                      <a:r>
                        <a:rPr lang="en-US" sz="2000" b="1" baseline="0" dirty="0" smtClean="0"/>
                        <a:t> years</a:t>
                      </a:r>
                      <a:endParaRPr lang="en-US" sz="2000" b="1" dirty="0"/>
                    </a:p>
                  </a:txBody>
                  <a:tcPr/>
                </a:tc>
              </a:tr>
            </a:tbl>
          </a:graphicData>
        </a:graphic>
      </p:graphicFrame>
    </p:spTree>
    <p:extLst>
      <p:ext uri="{BB962C8B-B14F-4D97-AF65-F5344CB8AC3E}">
        <p14:creationId xmlns:p14="http://schemas.microsoft.com/office/powerpoint/2010/main" val="42369714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edge">
                                      <p:cBhvr>
                                        <p:cTn id="7" dur="1500"/>
                                        <p:tgtEl>
                                          <p:spTgt spid="8"/>
                                        </p:tgtEl>
                                      </p:cBhvr>
                                    </p:animEffect>
                                  </p:childTnLst>
                                </p:cTn>
                              </p:par>
                            </p:childTnLst>
                          </p:cTn>
                        </p:par>
                        <p:par>
                          <p:cTn id="8" fill="hold">
                            <p:stCondLst>
                              <p:cond delay="1500"/>
                            </p:stCondLst>
                            <p:childTnLst>
                              <p:par>
                                <p:cTn id="9" presetID="21"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heel(8)">
                                      <p:cBhvr>
                                        <p:cTn id="1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Vertical Text Placeholder 5"/>
          <p:cNvSpPr>
            <a:spLocks noGrp="1"/>
          </p:cNvSpPr>
          <p:nvPr/>
        </p:nvSpPr>
        <p:spPr>
          <a:xfrm rot="16200000">
            <a:off x="7475072" y="5159839"/>
            <a:ext cx="266207" cy="3071644"/>
          </a:xfrm>
          <a:prstGeom prst="rect">
            <a:avLst/>
          </a:prstGeom>
        </p:spPr>
        <p:txBody>
          <a:bodyPr vert="eaVert"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200" dirty="0" smtClean="0"/>
              <a:t> </a:t>
            </a:r>
            <a:r>
              <a:rPr lang="en-US" sz="1200" kern="1200" dirty="0" smtClean="0"/>
              <a:t>Global University of Theological Studies</a:t>
            </a:r>
            <a:endParaRPr lang="en-US" sz="1200" kern="1200" dirty="0"/>
          </a:p>
        </p:txBody>
      </p:sp>
      <p:sp>
        <p:nvSpPr>
          <p:cNvPr id="2" name="Rectangle 1"/>
          <p:cNvSpPr/>
          <p:nvPr/>
        </p:nvSpPr>
        <p:spPr>
          <a:xfrm>
            <a:off x="4683759" y="21372"/>
            <a:ext cx="3354594" cy="584776"/>
          </a:xfrm>
          <a:prstGeom prst="rect">
            <a:avLst/>
          </a:prstGeom>
        </p:spPr>
        <p:txBody>
          <a:bodyPr wrap="square">
            <a:spAutoFit/>
          </a:bodyPr>
          <a:lstStyle/>
          <a:p>
            <a:pPr algn="ctr"/>
            <a:r>
              <a:rPr lang="en-US" sz="3200" b="1" dirty="0" smtClean="0">
                <a:solidFill>
                  <a:schemeClr val="bg2">
                    <a:lumMod val="75000"/>
                  </a:schemeClr>
                </a:solidFill>
              </a:rPr>
              <a:t>Eons of Eons</a:t>
            </a:r>
            <a:endParaRPr lang="en-US" sz="3200" b="1" dirty="0">
              <a:solidFill>
                <a:schemeClr val="bg2">
                  <a:lumMod val="75000"/>
                </a:schemeClr>
              </a:solidFill>
            </a:endParaRPr>
          </a:p>
        </p:txBody>
      </p:sp>
      <p:sp>
        <p:nvSpPr>
          <p:cNvPr id="3" name="TextBox 2"/>
          <p:cNvSpPr txBox="1"/>
          <p:nvPr/>
        </p:nvSpPr>
        <p:spPr>
          <a:xfrm>
            <a:off x="627532" y="747066"/>
            <a:ext cx="4198469" cy="5170645"/>
          </a:xfrm>
          <a:prstGeom prst="rect">
            <a:avLst/>
          </a:prstGeom>
          <a:noFill/>
        </p:spPr>
        <p:txBody>
          <a:bodyPr wrap="square" rtlCol="0">
            <a:spAutoFit/>
          </a:bodyPr>
          <a:lstStyle/>
          <a:p>
            <a:pPr algn="just"/>
            <a:r>
              <a:rPr lang="en-US" sz="2200" dirty="0" smtClean="0"/>
              <a:t>The previous “eon of eons” may in turn be pluralized and we get the expression “eons of eons”</a:t>
            </a:r>
          </a:p>
          <a:p>
            <a:pPr algn="just"/>
            <a:endParaRPr lang="en-US" sz="2200" dirty="0"/>
          </a:p>
          <a:p>
            <a:pPr algn="just"/>
            <a:r>
              <a:rPr lang="en-US" sz="2200" dirty="0" smtClean="0"/>
              <a:t>The picture that is brought out by this term and translated “for ever and ever” reveals ages tumbling over ages without end.  They cannot be counted for they are infinite in number.  This term is used both for the final destiny of the wicked and the righteous.</a:t>
            </a:r>
            <a:endParaRPr lang="en-US" sz="2200" dirty="0"/>
          </a:p>
        </p:txBody>
      </p:sp>
      <p:pic>
        <p:nvPicPr>
          <p:cNvPr id="5" name="Picture 4"/>
          <p:cNvPicPr>
            <a:picLocks noChangeAspect="1"/>
          </p:cNvPicPr>
          <p:nvPr/>
        </p:nvPicPr>
        <p:blipFill>
          <a:blip r:embed="rId2"/>
          <a:stretch>
            <a:fillRect/>
          </a:stretch>
        </p:blipFill>
        <p:spPr>
          <a:xfrm>
            <a:off x="5124824" y="1347786"/>
            <a:ext cx="3317241" cy="3866684"/>
          </a:xfrm>
          <a:prstGeom prst="rect">
            <a:avLst/>
          </a:prstGeom>
        </p:spPr>
      </p:pic>
      <p:sp>
        <p:nvSpPr>
          <p:cNvPr id="7" name="Title 1"/>
          <p:cNvSpPr txBox="1">
            <a:spLocks/>
          </p:cNvSpPr>
          <p:nvPr/>
        </p:nvSpPr>
        <p:spPr>
          <a:xfrm rot="16200000">
            <a:off x="1591645" y="5111536"/>
            <a:ext cx="208360" cy="3242237"/>
          </a:xfrm>
          <a:prstGeom prst="rect">
            <a:avLst/>
          </a:prstGeom>
        </p:spPr>
        <p:txBody>
          <a:bodyPr vert="eaVert" lIns="91440" tIns="45720" rIns="91440" bIns="45720" rtlCol="0" anchor="ctr" anchorCtr="0">
            <a:noAutofit/>
          </a:bodyPr>
          <a:lstStyle>
            <a:lvl1pPr algn="ctr" defTabSz="914400" rtl="0" eaLnBrk="1" latinLnBrk="0" hangingPunct="1">
              <a:spcBef>
                <a:spcPct val="0"/>
              </a:spcBef>
              <a:buNone/>
              <a:defRPr sz="4800" kern="1200">
                <a:solidFill>
                  <a:schemeClr val="tx2"/>
                </a:solidFill>
                <a:effectLst>
                  <a:outerShdw blurRad="50800" dist="25400" dir="2700000" algn="tl" rotWithShape="0">
                    <a:schemeClr val="bg1">
                      <a:alpha val="40000"/>
                    </a:schemeClr>
                  </a:outerShdw>
                </a:effectLst>
                <a:latin typeface="+mj-lt"/>
                <a:ea typeface="+mj-ea"/>
                <a:cs typeface="+mj-cs"/>
              </a:defRPr>
            </a:lvl1pPr>
          </a:lstStyle>
          <a:p>
            <a:pPr algn="l"/>
            <a:r>
              <a:rPr lang="en-US" sz="1200" dirty="0">
                <a:ln w="12700">
                  <a:solidFill>
                    <a:schemeClr val="tx2">
                      <a:satMod val="155000"/>
                    </a:schemeClr>
                  </a:solidFill>
                  <a:prstDash val="solid"/>
                </a:ln>
                <a:solidFill>
                  <a:srgbClr val="008000"/>
                </a:solidFill>
                <a:effectLst/>
                <a:latin typeface="+mn-lt"/>
                <a:cs typeface="Bangla MN"/>
              </a:rPr>
              <a:t>L</a:t>
            </a:r>
            <a:r>
              <a:rPr lang="en-US" sz="1200" dirty="0" smtClean="0">
                <a:ln w="12700">
                  <a:solidFill>
                    <a:schemeClr val="tx2">
                      <a:satMod val="155000"/>
                    </a:schemeClr>
                  </a:solidFill>
                  <a:prstDash val="solid"/>
                </a:ln>
                <a:solidFill>
                  <a:srgbClr val="008000"/>
                </a:solidFill>
                <a:effectLst/>
                <a:latin typeface="+mn-lt"/>
                <a:cs typeface="Bangla MN"/>
              </a:rPr>
              <a:t>esson Twelve:   Eternity</a:t>
            </a:r>
            <a:endParaRPr lang="en-US" sz="1200" dirty="0">
              <a:solidFill>
                <a:srgbClr val="008000"/>
              </a:solidFill>
              <a:effectLst/>
              <a:latin typeface="+mn-lt"/>
              <a:cs typeface="Bangla MN"/>
            </a:endParaRPr>
          </a:p>
        </p:txBody>
      </p:sp>
    </p:spTree>
    <p:extLst>
      <p:ext uri="{BB962C8B-B14F-4D97-AF65-F5344CB8AC3E}">
        <p14:creationId xmlns:p14="http://schemas.microsoft.com/office/powerpoint/2010/main" val="37182007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1600"/>
                                        <p:tgtEl>
                                          <p:spTgt spid="2"/>
                                        </p:tgtEl>
                                      </p:cBhvr>
                                    </p:animEffect>
                                  </p:childTnLst>
                                </p:cTn>
                              </p:par>
                            </p:childTnLst>
                          </p:cTn>
                        </p:par>
                        <p:par>
                          <p:cTn id="8" fill="hold">
                            <p:stCondLst>
                              <p:cond delay="1600"/>
                            </p:stCondLst>
                            <p:childTnLst>
                              <p:par>
                                <p:cTn id="9" presetID="22" presetClass="entr" presetSubtype="1"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1600"/>
                                        <p:tgtEl>
                                          <p:spTgt spid="3">
                                            <p:txEl>
                                              <p:pRg st="0" end="0"/>
                                            </p:txEl>
                                          </p:spTgt>
                                        </p:tgtEl>
                                      </p:cBhvr>
                                    </p:animEffect>
                                  </p:childTnLst>
                                </p:cTn>
                              </p:par>
                            </p:childTnLst>
                          </p:cTn>
                        </p:par>
                        <p:par>
                          <p:cTn id="12" fill="hold">
                            <p:stCondLst>
                              <p:cond delay="3200"/>
                            </p:stCondLst>
                            <p:childTnLst>
                              <p:par>
                                <p:cTn id="13" presetID="22" presetClass="entr" presetSubtype="1"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up)">
                                      <p:cBhvr>
                                        <p:cTn id="15" dur="1600"/>
                                        <p:tgtEl>
                                          <p:spTgt spid="3">
                                            <p:txEl>
                                              <p:pRg st="2" end="2"/>
                                            </p:txEl>
                                          </p:spTgt>
                                        </p:tgtEl>
                                      </p:cBhvr>
                                    </p:animEffect>
                                  </p:childTnLst>
                                </p:cTn>
                              </p:par>
                            </p:childTnLst>
                          </p:cTn>
                        </p:par>
                        <p:par>
                          <p:cTn id="16" fill="hold">
                            <p:stCondLst>
                              <p:cond delay="4800"/>
                            </p:stCondLst>
                            <p:childTnLst>
                              <p:par>
                                <p:cTn id="17" presetID="35"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2000"/>
                                        <p:tgtEl>
                                          <p:spTgt spid="5"/>
                                        </p:tgtEl>
                                      </p:cBhvr>
                                    </p:animEffect>
                                    <p:anim calcmode="lin" valueType="num">
                                      <p:cBhvr>
                                        <p:cTn id="20" dur="2000" fill="hold"/>
                                        <p:tgtEl>
                                          <p:spTgt spid="5"/>
                                        </p:tgtEl>
                                        <p:attrNameLst>
                                          <p:attrName>style.rotation</p:attrName>
                                        </p:attrNameLst>
                                      </p:cBhvr>
                                      <p:tavLst>
                                        <p:tav tm="0">
                                          <p:val>
                                            <p:fltVal val="720"/>
                                          </p:val>
                                        </p:tav>
                                        <p:tav tm="100000">
                                          <p:val>
                                            <p:fltVal val="0"/>
                                          </p:val>
                                        </p:tav>
                                      </p:tavLst>
                                    </p:anim>
                                    <p:anim calcmode="lin" valueType="num">
                                      <p:cBhvr>
                                        <p:cTn id="21" dur="2000" fill="hold"/>
                                        <p:tgtEl>
                                          <p:spTgt spid="5"/>
                                        </p:tgtEl>
                                        <p:attrNameLst>
                                          <p:attrName>ppt_h</p:attrName>
                                        </p:attrNameLst>
                                      </p:cBhvr>
                                      <p:tavLst>
                                        <p:tav tm="0">
                                          <p:val>
                                            <p:fltVal val="0"/>
                                          </p:val>
                                        </p:tav>
                                        <p:tav tm="100000">
                                          <p:val>
                                            <p:strVal val="#ppt_h"/>
                                          </p:val>
                                        </p:tav>
                                      </p:tavLst>
                                    </p:anim>
                                    <p:anim calcmode="lin" valueType="num">
                                      <p:cBhvr>
                                        <p:cTn id="22" dur="2000" fill="hold"/>
                                        <p:tgtEl>
                                          <p:spTgt spid="5"/>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Austin</Template>
  <TotalTime>11063</TotalTime>
  <Words>592</Words>
  <Application>Microsoft Macintosh PowerPoint</Application>
  <PresentationFormat>On-screen Show (4:3)</PresentationFormat>
  <Paragraphs>96</Paragraphs>
  <Slides>12</Slides>
  <Notes>1</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Austin</vt:lpstr>
      <vt:lpstr>     Lesson Twelve:           ETERNITY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UPCI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Jerry Richardson</dc:creator>
  <cp:lastModifiedBy>Jerry Richardson</cp:lastModifiedBy>
  <cp:revision>66</cp:revision>
  <dcterms:created xsi:type="dcterms:W3CDTF">2011-12-17T17:23:16Z</dcterms:created>
  <dcterms:modified xsi:type="dcterms:W3CDTF">2013-01-12T14:01:10Z</dcterms:modified>
</cp:coreProperties>
</file>