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notesMasterIdLst>
    <p:notesMasterId r:id="rId13"/>
  </p:notesMasterIdLst>
  <p:sldIdLst>
    <p:sldId id="256" r:id="rId2"/>
    <p:sldId id="257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5E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 snapToGrid="0" snapToObjects="1">
      <p:cViewPr>
        <p:scale>
          <a:sx n="85" d="100"/>
          <a:sy n="85" d="100"/>
        </p:scale>
        <p:origin x="-2320" y="-7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4B9EB-E7F7-FB4C-AF39-0037BC1FD1AA}" type="datetimeFigureOut">
              <a:rPr lang="en-US" smtClean="0"/>
              <a:t>1/6/13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5FE9-6870-AE45-8C84-5ED768B69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7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Layout is :  URBAN POP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5FE9-6870-AE45-8C84-5ED768B69F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EB5ECD5-515E-4817-8A06-1D2ED2C83850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42120D2-3948-4F8F-BE5D-E7E7D97880B2}" type="datetime4">
              <a:rPr lang="en-US" smtClean="0"/>
              <a:pPr/>
              <a:t>January 6, 2013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" y="5275313"/>
            <a:ext cx="9155145" cy="831274"/>
          </a:xfrm>
        </p:spPr>
        <p:txBody>
          <a:bodyPr>
            <a:normAutofit fontScale="90000"/>
          </a:bodyPr>
          <a:lstStyle/>
          <a:p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Lesson </a:t>
            </a:r>
            <a:r>
              <a:rPr lang="en-US" b="1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Eleven</a:t>
            </a:r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:     </a:t>
            </a:r>
            <a:r>
              <a:rPr lang="en-US" b="1" dirty="0" smtClean="0">
                <a:solidFill>
                  <a:srgbClr val="F85E08"/>
                </a:solidFill>
              </a:rPr>
              <a:t>THE </a:t>
            </a:r>
            <a:r>
              <a:rPr lang="en-US" b="1" dirty="0">
                <a:solidFill>
                  <a:srgbClr val="F85E08"/>
                </a:solidFill>
              </a:rPr>
              <a:t>DESTINY OF THE WICKED 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85E08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ooper Black" pitchFamily="18" charset="0"/>
              <a:cs typeface="Bangla MN"/>
            </a:endParaRP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1944878" y="4484208"/>
            <a:ext cx="618758" cy="4624168"/>
          </a:xfrm>
          <a:prstGeom prst="rect">
            <a:avLst/>
          </a:prstGeom>
        </p:spPr>
        <p:txBody>
          <a:bodyPr vert="eaVert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800" b="1" kern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-27171"/>
            <a:ext cx="9143998" cy="519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92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561763" y="5111536"/>
            <a:ext cx="208360" cy="3242237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Eleven:  The Destiny of the Wicked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83759" y="21372"/>
            <a:ext cx="3354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Fire</a:t>
            </a:r>
            <a:endParaRPr lang="en-US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7882" y="776948"/>
            <a:ext cx="406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     </a:t>
            </a:r>
            <a:r>
              <a:rPr lang="en-US" sz="2400" dirty="0" smtClean="0"/>
              <a:t>In </a:t>
            </a:r>
            <a:r>
              <a:rPr lang="en-US" sz="2400" dirty="0"/>
              <a:t>the parable of the tares (see Matthew 13:36-43), Jesus explained every </a:t>
            </a:r>
            <a:r>
              <a:rPr lang="en-US" sz="2400" dirty="0" smtClean="0"/>
              <a:t>figurative </a:t>
            </a:r>
            <a:r>
              <a:rPr lang="en-US" sz="2400" dirty="0"/>
              <a:t>word of the parable. He did not explain </a:t>
            </a:r>
            <a:r>
              <a:rPr lang="en-US" sz="3200" b="1" i="1" dirty="0">
                <a:solidFill>
                  <a:srgbClr val="FF6600"/>
                </a:solidFill>
              </a:rPr>
              <a:t>fire</a:t>
            </a:r>
            <a:r>
              <a:rPr lang="en-US" sz="2400" i="1" dirty="0"/>
              <a:t>. </a:t>
            </a:r>
            <a:endParaRPr lang="en-US" sz="2400" i="1" dirty="0" smtClean="0"/>
          </a:p>
          <a:p>
            <a:pPr algn="just"/>
            <a:endParaRPr lang="en-US" sz="2400" i="1" dirty="0"/>
          </a:p>
          <a:p>
            <a:pPr algn="just"/>
            <a:r>
              <a:rPr lang="en-US" sz="2400" dirty="0" smtClean="0"/>
              <a:t>    Why </a:t>
            </a:r>
            <a:r>
              <a:rPr lang="en-US" sz="2400" dirty="0"/>
              <a:t>was this word left without explanation? </a:t>
            </a:r>
            <a:r>
              <a:rPr lang="en-US" sz="2400" dirty="0" smtClean="0"/>
              <a:t> There </a:t>
            </a:r>
            <a:r>
              <a:rPr lang="en-US" sz="2400" dirty="0"/>
              <a:t>can be only one answer. </a:t>
            </a:r>
            <a:r>
              <a:rPr lang="en-US" sz="2400" dirty="0" smtClean="0"/>
              <a:t> The </a:t>
            </a:r>
            <a:r>
              <a:rPr lang="en-US" sz="2400" dirty="0"/>
              <a:t>word </a:t>
            </a:r>
            <a:r>
              <a:rPr lang="en-US" sz="3200" b="1" i="1" dirty="0">
                <a:solidFill>
                  <a:srgbClr val="FF6600"/>
                </a:solidFill>
              </a:rPr>
              <a:t>fire</a:t>
            </a:r>
            <a:r>
              <a:rPr lang="en-US" sz="2400" i="1" dirty="0"/>
              <a:t> </a:t>
            </a:r>
            <a:r>
              <a:rPr lang="en-US" sz="2400" dirty="0"/>
              <a:t>was not figurative. </a:t>
            </a:r>
          </a:p>
          <a:p>
            <a:endParaRPr lang="en-US" sz="20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23" y="421482"/>
            <a:ext cx="3795059" cy="565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2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542" y="1363029"/>
            <a:ext cx="5118100" cy="508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0688344">
            <a:off x="484907" y="2296152"/>
            <a:ext cx="820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 w="28575">
                  <a:solidFill>
                    <a:srgbClr val="FD5B0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END OF LESSON</a:t>
            </a:r>
            <a:endParaRPr lang="en-US" sz="5400" b="1" dirty="0">
              <a:ln w="28575">
                <a:solidFill>
                  <a:srgbClr val="FD5B0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561763" y="5111536"/>
            <a:ext cx="208360" cy="3242237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Eleven:  The Destiny of the Wicked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</p:spTree>
    <p:extLst>
      <p:ext uri="{BB962C8B-B14F-4D97-AF65-F5344CB8AC3E}">
        <p14:creationId xmlns:p14="http://schemas.microsoft.com/office/powerpoint/2010/main" val="89634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561763" y="5111536"/>
            <a:ext cx="208360" cy="3242237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Eleven:  The Destiny of the Wicked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77765" y="81136"/>
            <a:ext cx="40341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Intermediate State</a:t>
            </a:r>
            <a:endParaRPr lang="en-US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7060" y="956240"/>
            <a:ext cx="7664822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endParaRPr lang="en-US" dirty="0"/>
          </a:p>
          <a:p>
            <a:r>
              <a:rPr lang="en-US" sz="2400" b="1" u="sng" dirty="0" smtClean="0"/>
              <a:t>Scriptural </a:t>
            </a:r>
            <a:r>
              <a:rPr lang="en-US" sz="2400" b="1" u="sng" dirty="0"/>
              <a:t>Reference</a:t>
            </a:r>
            <a:r>
              <a:rPr lang="en-US" sz="2400" b="1" dirty="0"/>
              <a:t>: </a:t>
            </a:r>
            <a:endParaRPr lang="en-US" sz="2400" dirty="0"/>
          </a:p>
          <a:p>
            <a:pPr algn="ctr"/>
            <a:r>
              <a:rPr lang="en-US" sz="2200" i="1" dirty="0"/>
              <a:t>“And death and hell [Hades] were cast into the lake of fire. This is the second </a:t>
            </a:r>
            <a:r>
              <a:rPr lang="en-US" sz="2200" i="1" dirty="0" smtClean="0"/>
              <a:t>death.” </a:t>
            </a:r>
            <a:endParaRPr lang="en-US" sz="2200" dirty="0"/>
          </a:p>
          <a:p>
            <a:pPr algn="ctr"/>
            <a:r>
              <a:rPr lang="en-US" sz="1600" dirty="0"/>
              <a:t>(Revelation 20:14</a:t>
            </a:r>
            <a:r>
              <a:rPr lang="en-US" sz="1600" dirty="0" smtClean="0"/>
              <a:t>)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 smtClean="0"/>
          </a:p>
          <a:p>
            <a:pPr algn="just"/>
            <a:r>
              <a:rPr lang="en-US" sz="2400" dirty="0" smtClean="0"/>
              <a:t>	When </a:t>
            </a:r>
            <a:r>
              <a:rPr lang="en-US" sz="2400" dirty="0"/>
              <a:t>the wicked die their souls go to Hades, which is a prison house, where they remain in conscious torment until the final resurrection and the White Throne Judgment. A vivid picture of Hades is given in the story of Lazarus and the rich man. </a:t>
            </a:r>
            <a:r>
              <a:rPr lang="en-US" sz="2400" dirty="0" smtClean="0"/>
              <a:t> (</a:t>
            </a:r>
            <a:r>
              <a:rPr lang="en-US" sz="2400" dirty="0"/>
              <a:t>See Luke 16:10-31.) 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209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8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6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9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3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561763" y="5111536"/>
            <a:ext cx="208360" cy="3242237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Eleven:  The Destiny of the Wicked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16822" y="21372"/>
            <a:ext cx="35111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The Second Death</a:t>
            </a:r>
            <a:endParaRPr lang="en-US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7060" y="956240"/>
            <a:ext cx="7664822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</a:t>
            </a:r>
            <a:r>
              <a:rPr lang="en-US" sz="2400" b="1" u="sng" dirty="0" smtClean="0"/>
              <a:t>Scriptural </a:t>
            </a:r>
            <a:r>
              <a:rPr lang="en-US" sz="2400" b="1" u="sng" dirty="0" smtClean="0"/>
              <a:t>References</a:t>
            </a:r>
            <a:r>
              <a:rPr lang="en-US" sz="2400" b="1" dirty="0"/>
              <a:t>:</a:t>
            </a:r>
            <a:r>
              <a:rPr lang="en-US" sz="2800" b="1" dirty="0"/>
              <a:t/>
            </a:r>
            <a:br>
              <a:rPr lang="en-US" sz="2800" b="1" dirty="0"/>
            </a:br>
            <a:endParaRPr lang="en-US" sz="900" b="1" dirty="0" smtClean="0"/>
          </a:p>
          <a:p>
            <a:pPr algn="ctr"/>
            <a:r>
              <a:rPr lang="en-US" sz="2000" i="1" dirty="0" smtClean="0"/>
              <a:t>“</a:t>
            </a:r>
            <a:r>
              <a:rPr lang="en-US" sz="2000" i="1" dirty="0"/>
              <a:t>For the wages of sin is </a:t>
            </a:r>
            <a:r>
              <a:rPr lang="en-US" sz="2000" i="1" dirty="0" smtClean="0"/>
              <a:t>death.”</a:t>
            </a:r>
          </a:p>
          <a:p>
            <a:pPr algn="ctr"/>
            <a:r>
              <a:rPr lang="en-US" sz="1600" dirty="0" smtClean="0"/>
              <a:t>(</a:t>
            </a:r>
            <a:r>
              <a:rPr lang="en-US" sz="1600" dirty="0"/>
              <a:t>Romans 6:23</a:t>
            </a:r>
            <a:r>
              <a:rPr lang="en-US" sz="1600" dirty="0" smtClean="0"/>
              <a:t>)</a:t>
            </a:r>
            <a:r>
              <a:rPr lang="en-US" sz="2000" dirty="0" smtClean="0"/>
              <a:t> </a:t>
            </a:r>
          </a:p>
          <a:p>
            <a:pPr algn="ctr"/>
            <a:r>
              <a:rPr lang="en-US" sz="2000" i="1" dirty="0" smtClean="0"/>
              <a:t>“</a:t>
            </a:r>
            <a:r>
              <a:rPr lang="en-US" sz="2000" i="1" dirty="0"/>
              <a:t>This is the second </a:t>
            </a:r>
            <a:r>
              <a:rPr lang="en-US" sz="2000" i="1" dirty="0" smtClean="0"/>
              <a:t>death.” </a:t>
            </a:r>
          </a:p>
          <a:p>
            <a:pPr algn="ctr"/>
            <a:r>
              <a:rPr lang="en-US" sz="1600" dirty="0" smtClean="0"/>
              <a:t>(Revelation </a:t>
            </a:r>
            <a:r>
              <a:rPr lang="en-US" sz="1600" dirty="0"/>
              <a:t>20:14</a:t>
            </a:r>
            <a:r>
              <a:rPr lang="en-US" sz="1600" dirty="0" smtClean="0"/>
              <a:t>)</a:t>
            </a:r>
            <a:r>
              <a:rPr lang="en-US" sz="2000" dirty="0" smtClean="0"/>
              <a:t> </a:t>
            </a:r>
          </a:p>
          <a:p>
            <a:pPr algn="ctr"/>
            <a:endParaRPr lang="en-US" dirty="0"/>
          </a:p>
          <a:p>
            <a:pPr algn="just"/>
            <a:r>
              <a:rPr lang="en-US" sz="2200" dirty="0" smtClean="0"/>
              <a:t>	The </a:t>
            </a:r>
            <a:r>
              <a:rPr lang="en-US" sz="2200" dirty="0"/>
              <a:t>destiny of the wicked is eternal separation from God, and the eternal </a:t>
            </a:r>
            <a:r>
              <a:rPr lang="en-US" sz="2200" dirty="0" smtClean="0"/>
              <a:t>sufferings </a:t>
            </a:r>
            <a:r>
              <a:rPr lang="en-US" sz="2200" dirty="0"/>
              <a:t>of His wrath, known as the second death. Because of its terrible nature, it is a subject from which one naturally shrinks; yet it is one that must be faced because it is positive truth of divine revelation. The Christ of gentleness and love warned men against the sufferings of Hell. </a:t>
            </a:r>
          </a:p>
        </p:txBody>
      </p:sp>
    </p:spTree>
    <p:extLst>
      <p:ext uri="{BB962C8B-B14F-4D97-AF65-F5344CB8AC3E}">
        <p14:creationId xmlns:p14="http://schemas.microsoft.com/office/powerpoint/2010/main" val="36924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561763" y="5111536"/>
            <a:ext cx="208360" cy="3242237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Eleven:  The Destiny of the Wicked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83759" y="21372"/>
            <a:ext cx="33545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The Second Death</a:t>
            </a:r>
            <a:endParaRPr lang="en-US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7060" y="956240"/>
            <a:ext cx="7664822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b="1" dirty="0" smtClean="0"/>
          </a:p>
          <a:p>
            <a:pPr algn="just"/>
            <a:r>
              <a:rPr lang="en-US" sz="2400" i="1" dirty="0"/>
              <a:t>“For the wages of sin is death.</a:t>
            </a:r>
            <a:r>
              <a:rPr lang="en-US" sz="2400" i="1" dirty="0" smtClean="0"/>
              <a:t>” </a:t>
            </a:r>
            <a:r>
              <a:rPr lang="en-US" sz="2400" dirty="0" smtClean="0"/>
              <a:t>(Romans 6:23)</a:t>
            </a:r>
            <a:endParaRPr lang="en-US" sz="2400" dirty="0"/>
          </a:p>
          <a:p>
            <a:pPr algn="just"/>
            <a:endParaRPr lang="en-US" sz="2200" dirty="0" smtClean="0"/>
          </a:p>
          <a:p>
            <a:pPr algn="just"/>
            <a:r>
              <a:rPr lang="en-US" sz="2200" dirty="0" smtClean="0"/>
              <a:t>	</a:t>
            </a:r>
            <a:r>
              <a:rPr lang="en-US" sz="2400" dirty="0" smtClean="0"/>
              <a:t>The </a:t>
            </a:r>
            <a:r>
              <a:rPr lang="en-US" sz="2400" dirty="0"/>
              <a:t>“death” spoken of in Romans 6:23 does not mean cessation of existence anymore than eternal life means the beginning of existence. Eternal life does not mean only to live forever, but to live in a state of blessedness forever. Eternal life does not deal with quantity as much as with quality of existence. Just so with eternal death.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9588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561763" y="5111536"/>
            <a:ext cx="208360" cy="3242237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Eleven:  The Destiny of the Wicked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83759" y="21372"/>
            <a:ext cx="33545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The Second Death</a:t>
            </a:r>
            <a:endParaRPr lang="en-US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7060" y="747066"/>
            <a:ext cx="766482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b="1" dirty="0" smtClean="0"/>
          </a:p>
          <a:p>
            <a:pPr algn="just"/>
            <a:r>
              <a:rPr lang="en-US" sz="2200" dirty="0" smtClean="0"/>
              <a:t>	Eternal </a:t>
            </a:r>
            <a:r>
              <a:rPr lang="en-US" sz="2200" dirty="0"/>
              <a:t>death is a quality of existence, not cessation of being. Even in this life, death can co-exist with life. (See Ephesians 2:1; I Timothy 5:6.) What men call life, God calls death. There are two things the child of God receives: </a:t>
            </a:r>
            <a:endParaRPr lang="en-US" sz="1400" dirty="0"/>
          </a:p>
          <a:p>
            <a:pPr lvl="2"/>
            <a:r>
              <a:rPr lang="en-US" sz="2200" dirty="0"/>
              <a:t>At the new birth—eternal life </a:t>
            </a:r>
            <a:endParaRPr lang="en-US" sz="1000" dirty="0"/>
          </a:p>
          <a:p>
            <a:pPr lvl="2"/>
            <a:r>
              <a:rPr lang="en-US" sz="2200" dirty="0"/>
              <a:t>At his resurrection—immortality </a:t>
            </a:r>
            <a:endParaRPr lang="en-US" sz="2200" dirty="0" smtClean="0"/>
          </a:p>
          <a:p>
            <a:pPr lvl="2"/>
            <a:endParaRPr lang="en-US" sz="1200" dirty="0"/>
          </a:p>
          <a:p>
            <a:r>
              <a:rPr lang="en-US" sz="2200" dirty="0"/>
              <a:t>But he already had existence</a:t>
            </a:r>
            <a:r>
              <a:rPr lang="en-US" sz="2200" dirty="0" smtClean="0"/>
              <a:t>.</a:t>
            </a:r>
          </a:p>
          <a:p>
            <a:pPr algn="just"/>
            <a:r>
              <a:rPr lang="en-US" sz="1400" dirty="0"/>
              <a:t/>
            </a:r>
            <a:br>
              <a:rPr lang="en-US" sz="1400" dirty="0"/>
            </a:br>
            <a:r>
              <a:rPr lang="en-US" sz="2200" dirty="0" smtClean="0"/>
              <a:t>So </a:t>
            </a:r>
            <a:r>
              <a:rPr lang="en-US" sz="2200" dirty="0"/>
              <a:t>it is in the case of the wicked; the second death does not mean cessation of existence, for he is dead now in this life. It means the eternal separation from God. </a:t>
            </a:r>
            <a:endParaRPr lang="en-US" sz="2200" dirty="0" smtClean="0"/>
          </a:p>
          <a:p>
            <a:pPr algn="just"/>
            <a:endParaRPr lang="en-US" sz="1400" u="sng" dirty="0"/>
          </a:p>
          <a:p>
            <a:r>
              <a:rPr lang="en-US" b="1" u="sng" dirty="0"/>
              <a:t>References</a:t>
            </a:r>
            <a:r>
              <a:rPr lang="en-US" b="1" dirty="0"/>
              <a:t>: </a:t>
            </a:r>
            <a:r>
              <a:rPr lang="en-US" dirty="0"/>
              <a:t>Revelation 20:14-15, 21:</a:t>
            </a:r>
            <a:r>
              <a:rPr lang="en-US" dirty="0" smtClean="0"/>
              <a:t>8 </a:t>
            </a:r>
            <a:endParaRPr lang="en-US" dirty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423697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2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561763" y="5111536"/>
            <a:ext cx="208360" cy="3242237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Eleven:  The Destiny of the Wicked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7060" y="956240"/>
            <a:ext cx="766482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/>
              <a:t>The </a:t>
            </a:r>
            <a:r>
              <a:rPr lang="en-US" sz="2200" dirty="0"/>
              <a:t>nature of Hell is described by the verses of Scripture that describe both Hades (the prison house) and </a:t>
            </a:r>
            <a:r>
              <a:rPr lang="en-US" sz="2200" dirty="0" err="1"/>
              <a:t>gehenna</a:t>
            </a:r>
            <a:r>
              <a:rPr lang="en-US" sz="2200" dirty="0"/>
              <a:t> (lake of fire). We shall not attempt to </a:t>
            </a:r>
            <a:r>
              <a:rPr lang="en-US" sz="2200" dirty="0" smtClean="0"/>
              <a:t>separate </a:t>
            </a:r>
            <a:r>
              <a:rPr lang="en-US" sz="2200" dirty="0"/>
              <a:t>the descriptions, for they both are similar in nature. </a:t>
            </a:r>
          </a:p>
          <a:p>
            <a:endParaRPr lang="en-US" sz="2200" dirty="0"/>
          </a:p>
          <a:p>
            <a:pPr marL="457200" indent="-457200">
              <a:buFont typeface="Wingdings" charset="2"/>
              <a:buAutoNum type="arabicPlain"/>
            </a:pPr>
            <a:r>
              <a:rPr lang="en-US" sz="2200" dirty="0"/>
              <a:t>Extreme suffering—(tormented) Revelation 20:10 </a:t>
            </a:r>
            <a:endParaRPr lang="en-US" sz="2200" dirty="0" smtClean="0"/>
          </a:p>
          <a:p>
            <a:pPr marL="457200" indent="-457200">
              <a:buFont typeface="Wingdings" charset="2"/>
              <a:buAutoNum type="arabicPlain"/>
            </a:pPr>
            <a:r>
              <a:rPr lang="en-US" sz="2200" dirty="0" smtClean="0"/>
              <a:t>Memory</a:t>
            </a:r>
            <a:r>
              <a:rPr lang="en-US" sz="2200" dirty="0"/>
              <a:t>—(“Son, remember”) Luke 16:</a:t>
            </a:r>
            <a:r>
              <a:rPr lang="en-US" sz="2200" dirty="0" smtClean="0"/>
              <a:t>25</a:t>
            </a:r>
          </a:p>
          <a:p>
            <a:pPr marL="457200" indent="-457200">
              <a:buFont typeface="Wingdings" charset="2"/>
              <a:buAutoNum type="arabicPlain"/>
            </a:pPr>
            <a:r>
              <a:rPr lang="en-US" sz="2200" dirty="0" smtClean="0"/>
              <a:t>Unsatisfied </a:t>
            </a:r>
            <a:r>
              <a:rPr lang="en-US" sz="2200" dirty="0"/>
              <a:t>desire—Luke 16:24 </a:t>
            </a:r>
            <a:endParaRPr lang="en-US" sz="2200" dirty="0" smtClean="0"/>
          </a:p>
          <a:p>
            <a:pPr marL="457200" indent="-457200">
              <a:buFont typeface="Wingdings" charset="2"/>
              <a:buAutoNum type="arabicPlain"/>
            </a:pPr>
            <a:r>
              <a:rPr lang="en-US" sz="2200" dirty="0" smtClean="0"/>
              <a:t>Remorse</a:t>
            </a:r>
            <a:r>
              <a:rPr lang="en-US" sz="2200" dirty="0"/>
              <a:t>—Luke16:27-28 </a:t>
            </a:r>
            <a:endParaRPr lang="en-US" sz="2200" dirty="0" smtClean="0"/>
          </a:p>
          <a:p>
            <a:pPr marL="457200" indent="-457200">
              <a:buFont typeface="Wingdings" charset="2"/>
              <a:buAutoNum type="arabicPlain"/>
            </a:pPr>
            <a:r>
              <a:rPr lang="en-US" sz="2200" dirty="0" smtClean="0"/>
              <a:t>Shame </a:t>
            </a:r>
            <a:r>
              <a:rPr lang="en-US" sz="2200" dirty="0"/>
              <a:t>and contempt—Daniel 12:2 </a:t>
            </a:r>
          </a:p>
        </p:txBody>
      </p:sp>
      <p:sp>
        <p:nvSpPr>
          <p:cNvPr id="7" name="Rectangle 6"/>
          <p:cNvSpPr/>
          <p:nvPr/>
        </p:nvSpPr>
        <p:spPr>
          <a:xfrm>
            <a:off x="4683759" y="-68274"/>
            <a:ext cx="33545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Nature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of the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             Lake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of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Fire</a:t>
            </a:r>
          </a:p>
          <a:p>
            <a:pPr algn="ctr"/>
            <a:endParaRPr lang="en-US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20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3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3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8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1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561763" y="5111536"/>
            <a:ext cx="208360" cy="3242237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Eleven:  The Destiny of the Wicked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83759" y="-68274"/>
            <a:ext cx="33545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Nature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of the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             Lake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of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Fire</a:t>
            </a:r>
          </a:p>
          <a:p>
            <a:pPr algn="ctr"/>
            <a:endParaRPr lang="en-US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7060" y="956240"/>
            <a:ext cx="766482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40000"/>
              </a:lnSpc>
              <a:buFont typeface="Wingdings" charset="2"/>
              <a:buAutoNum type="arabicPlain" startAt="6"/>
            </a:pPr>
            <a:r>
              <a:rPr lang="en-US" sz="2400" dirty="0" smtClean="0"/>
              <a:t>Worm </a:t>
            </a:r>
            <a:r>
              <a:rPr lang="en-US" sz="2400" dirty="0"/>
              <a:t>dies not—Mark 9:46 </a:t>
            </a:r>
            <a:endParaRPr lang="en-US" sz="2400" dirty="0" smtClean="0"/>
          </a:p>
          <a:p>
            <a:pPr marL="457200" indent="-457200">
              <a:lnSpc>
                <a:spcPct val="140000"/>
              </a:lnSpc>
              <a:buFont typeface="Wingdings" charset="2"/>
              <a:buAutoNum type="arabicPlain" startAt="6"/>
            </a:pPr>
            <a:r>
              <a:rPr lang="en-US" sz="2400" dirty="0" smtClean="0"/>
              <a:t>Fire </a:t>
            </a:r>
            <a:r>
              <a:rPr lang="en-US" sz="2400" dirty="0"/>
              <a:t>is not quenched—Mark 9:46 </a:t>
            </a:r>
            <a:endParaRPr lang="en-US" sz="2400" dirty="0" smtClean="0"/>
          </a:p>
          <a:p>
            <a:pPr marL="457200" indent="-457200">
              <a:lnSpc>
                <a:spcPct val="140000"/>
              </a:lnSpc>
              <a:buFont typeface="Wingdings" charset="2"/>
              <a:buAutoNum type="arabicPlain" startAt="6"/>
            </a:pPr>
            <a:r>
              <a:rPr lang="en-US" sz="2400" dirty="0" smtClean="0"/>
              <a:t>Bottomless</a:t>
            </a:r>
            <a:r>
              <a:rPr lang="en-US" sz="2400" dirty="0"/>
              <a:t>—</a:t>
            </a:r>
            <a:r>
              <a:rPr lang="en-US" sz="2400" dirty="0" smtClean="0"/>
              <a:t>Revelation 20</a:t>
            </a:r>
            <a:r>
              <a:rPr lang="en-US" sz="2400" dirty="0"/>
              <a:t>:3 </a:t>
            </a:r>
            <a:endParaRPr lang="en-US" sz="2400" dirty="0" smtClean="0"/>
          </a:p>
          <a:p>
            <a:pPr marL="457200" indent="-457200">
              <a:lnSpc>
                <a:spcPct val="140000"/>
              </a:lnSpc>
              <a:buFont typeface="Wingdings" charset="2"/>
              <a:buAutoNum type="arabicPlain" startAt="6"/>
            </a:pPr>
            <a:r>
              <a:rPr lang="en-US" sz="2400" dirty="0" smtClean="0"/>
              <a:t>Darkness</a:t>
            </a:r>
            <a:r>
              <a:rPr lang="en-US" sz="2400" dirty="0"/>
              <a:t>—</a:t>
            </a:r>
            <a:r>
              <a:rPr lang="en-US" sz="2400" dirty="0" smtClean="0"/>
              <a:t>Matthew 25</a:t>
            </a:r>
            <a:r>
              <a:rPr lang="en-US" sz="2400" dirty="0"/>
              <a:t>:30 </a:t>
            </a:r>
            <a:endParaRPr lang="en-US" sz="2400" dirty="0" smtClean="0"/>
          </a:p>
          <a:p>
            <a:pPr marL="457200" indent="-457200">
              <a:lnSpc>
                <a:spcPct val="140000"/>
              </a:lnSpc>
              <a:buFont typeface="Wingdings" charset="2"/>
              <a:buAutoNum type="arabicPlain" startAt="6"/>
            </a:pPr>
            <a:r>
              <a:rPr lang="en-US" sz="2400" dirty="0" smtClean="0"/>
              <a:t>No </a:t>
            </a:r>
            <a:r>
              <a:rPr lang="en-US" sz="2400" dirty="0"/>
              <a:t>rest—Revelation 14:11 </a:t>
            </a:r>
          </a:p>
          <a:p>
            <a:endParaRPr lang="en-US" sz="2400" dirty="0" smtClean="0"/>
          </a:p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There </a:t>
            </a: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will be no light, no sight, no music, no honor, and no hope in Hell. </a:t>
            </a:r>
            <a:endParaRPr lang="en-US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</a:t>
            </a: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dreadful, fearful place! </a:t>
            </a:r>
          </a:p>
        </p:txBody>
      </p:sp>
    </p:spTree>
    <p:extLst>
      <p:ext uri="{BB962C8B-B14F-4D97-AF65-F5344CB8AC3E}">
        <p14:creationId xmlns:p14="http://schemas.microsoft.com/office/powerpoint/2010/main" val="120488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1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6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6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3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6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9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6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6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1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6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7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6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561763" y="5111536"/>
            <a:ext cx="208360" cy="3242237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Eleven:  The Destiny of the Wicked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83759" y="21372"/>
            <a:ext cx="3354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Hell Prepared for Devil…</a:t>
            </a:r>
            <a:endParaRPr lang="en-US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7060" y="956240"/>
            <a:ext cx="766482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 smtClean="0"/>
          </a:p>
          <a:p>
            <a:r>
              <a:rPr lang="en-US" sz="2200" b="1" u="sng" dirty="0" smtClean="0"/>
              <a:t>Scriptural </a:t>
            </a:r>
            <a:r>
              <a:rPr lang="en-US" sz="2200" b="1" u="sng" dirty="0"/>
              <a:t>Reference</a:t>
            </a:r>
            <a:r>
              <a:rPr lang="en-US" sz="2200" b="1" dirty="0" smtClean="0"/>
              <a:t>:</a:t>
            </a:r>
          </a:p>
          <a:p>
            <a:r>
              <a:rPr lang="en-US" sz="600" b="1" dirty="0" smtClean="0"/>
              <a:t> </a:t>
            </a:r>
            <a:endParaRPr lang="en-US" sz="600" dirty="0"/>
          </a:p>
          <a:p>
            <a:pPr algn="ctr"/>
            <a:r>
              <a:rPr lang="en-US" sz="2200" i="1" dirty="0"/>
              <a:t>“Depart from me, ye cursed, into everlasting fire, prepared for the devil and his </a:t>
            </a:r>
            <a:r>
              <a:rPr lang="en-US" sz="2200" i="1" dirty="0" smtClean="0"/>
              <a:t>angels.” </a:t>
            </a:r>
            <a:endParaRPr lang="en-US" sz="2200" dirty="0"/>
          </a:p>
          <a:p>
            <a:pPr algn="ctr"/>
            <a:r>
              <a:rPr lang="en-US" sz="1600" dirty="0"/>
              <a:t>(Matthew 25:41</a:t>
            </a:r>
            <a:r>
              <a:rPr lang="en-US" sz="1600" dirty="0" smtClean="0"/>
              <a:t>) </a:t>
            </a:r>
          </a:p>
          <a:p>
            <a:pPr algn="ctr"/>
            <a:endParaRPr lang="en-US" sz="1600" dirty="0" smtClean="0"/>
          </a:p>
          <a:p>
            <a:pPr algn="ctr"/>
            <a:endParaRPr lang="en-US" sz="1600" dirty="0">
              <a:solidFill>
                <a:srgbClr val="FF6600"/>
              </a:solidFill>
            </a:endParaRPr>
          </a:p>
          <a:p>
            <a:pPr algn="ctr"/>
            <a:r>
              <a:rPr lang="en-US" sz="2800" dirty="0" smtClean="0">
                <a:solidFill>
                  <a:srgbClr val="FF6600"/>
                </a:solidFill>
              </a:rPr>
              <a:t>	</a:t>
            </a:r>
            <a:r>
              <a:rPr lang="en-US" sz="3200" dirty="0" smtClean="0">
                <a:solidFill>
                  <a:srgbClr val="FF6600"/>
                </a:solidFill>
              </a:rPr>
              <a:t>Hell </a:t>
            </a:r>
            <a:r>
              <a:rPr lang="en-US" sz="3200" dirty="0">
                <a:solidFill>
                  <a:srgbClr val="FF6600"/>
                </a:solidFill>
              </a:rPr>
              <a:t>was </a:t>
            </a:r>
            <a:r>
              <a:rPr lang="en-US" sz="3200" b="1" u="sng" dirty="0">
                <a:solidFill>
                  <a:srgbClr val="FF6600"/>
                </a:solidFill>
              </a:rPr>
              <a:t>never</a:t>
            </a:r>
            <a:r>
              <a:rPr lang="en-US" sz="3200" b="1" dirty="0">
                <a:solidFill>
                  <a:srgbClr val="FF6600"/>
                </a:solidFill>
              </a:rPr>
              <a:t> </a:t>
            </a:r>
            <a:r>
              <a:rPr lang="en-US" sz="3200" dirty="0">
                <a:solidFill>
                  <a:srgbClr val="FF6600"/>
                </a:solidFill>
              </a:rPr>
              <a:t>prepared for man. </a:t>
            </a:r>
            <a:endParaRPr lang="en-US" sz="3200" dirty="0" smtClean="0">
              <a:solidFill>
                <a:srgbClr val="FF6600"/>
              </a:solidFill>
            </a:endParaRPr>
          </a:p>
          <a:p>
            <a:pPr algn="just"/>
            <a:endParaRPr lang="en-US" sz="2400" dirty="0" smtClean="0"/>
          </a:p>
          <a:p>
            <a:pPr algn="ctr"/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God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made it for the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devil and his followers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r>
              <a:rPr lang="en-US" sz="2400" dirty="0" smtClean="0"/>
              <a:t>God </a:t>
            </a:r>
            <a:r>
              <a:rPr lang="en-US" sz="2400" dirty="0"/>
              <a:t>has done everything He can do to stop man from going to this dreadful place. </a:t>
            </a:r>
          </a:p>
        </p:txBody>
      </p:sp>
    </p:spTree>
    <p:extLst>
      <p:ext uri="{BB962C8B-B14F-4D97-AF65-F5344CB8AC3E}">
        <p14:creationId xmlns:p14="http://schemas.microsoft.com/office/powerpoint/2010/main" val="161242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9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9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3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2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3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561763" y="5111536"/>
            <a:ext cx="208360" cy="3242237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Eleven:  The Destiny of the Wicked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alphaModFix amt="96000"/>
          </a:blip>
          <a:srcRect l="16573" r="16703" b="8348"/>
          <a:stretch/>
        </p:blipFill>
        <p:spPr>
          <a:xfrm>
            <a:off x="5050120" y="936158"/>
            <a:ext cx="3152586" cy="49207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alphaModFix amt="89000"/>
          </a:blip>
          <a:stretch>
            <a:fillRect/>
          </a:stretch>
        </p:blipFill>
        <p:spPr>
          <a:xfrm>
            <a:off x="1927412" y="3899647"/>
            <a:ext cx="2928472" cy="22584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7059" y="657420"/>
            <a:ext cx="393669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FF6600"/>
                </a:solidFill>
              </a:rPr>
              <a:t>  </a:t>
            </a:r>
            <a:r>
              <a:rPr lang="en-US" sz="2100" b="1" dirty="0" smtClean="0">
                <a:solidFill>
                  <a:srgbClr val="FF6600"/>
                </a:solidFill>
              </a:rPr>
              <a:t>The </a:t>
            </a:r>
            <a:r>
              <a:rPr lang="en-US" sz="2100" b="1" dirty="0">
                <a:solidFill>
                  <a:srgbClr val="FF6600"/>
                </a:solidFill>
              </a:rPr>
              <a:t>cross of Calvary is a roadblock stopping man from his slide down into a lost eternity. Christ died to stop men and women from going there. In the justice of God, Hell was made for the devil. If man willfully chooses to be a follower of Satan, he </a:t>
            </a:r>
            <a:r>
              <a:rPr lang="en-US" sz="2100" b="1" dirty="0" smtClean="0">
                <a:solidFill>
                  <a:srgbClr val="FF6600"/>
                </a:solidFill>
              </a:rPr>
              <a:t>definitely </a:t>
            </a:r>
            <a:r>
              <a:rPr lang="en-US" sz="2100" b="1" dirty="0">
                <a:solidFill>
                  <a:srgbClr val="FF6600"/>
                </a:solidFill>
              </a:rPr>
              <a:t>will spend eternity with Satan. </a:t>
            </a:r>
          </a:p>
        </p:txBody>
      </p:sp>
    </p:spTree>
    <p:extLst>
      <p:ext uri="{BB962C8B-B14F-4D97-AF65-F5344CB8AC3E}">
        <p14:creationId xmlns:p14="http://schemas.microsoft.com/office/powerpoint/2010/main" val="329040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8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10979</TotalTime>
  <Words>546</Words>
  <Application>Microsoft Macintosh PowerPoint</Application>
  <PresentationFormat>On-screen Show (4:3)</PresentationFormat>
  <Paragraphs>91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Lesson Eleven:     THE DESTINY OF THE WICKED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Richardson</dc:creator>
  <cp:lastModifiedBy>Jerry Richardson</cp:lastModifiedBy>
  <cp:revision>56</cp:revision>
  <dcterms:created xsi:type="dcterms:W3CDTF">2011-12-17T17:23:16Z</dcterms:created>
  <dcterms:modified xsi:type="dcterms:W3CDTF">2013-01-06T22:43:46Z</dcterms:modified>
</cp:coreProperties>
</file>