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notesMasterIdLst>
    <p:notesMasterId r:id="rId22"/>
  </p:notesMasterIdLst>
  <p:sldIdLst>
    <p:sldId id="256" r:id="rId2"/>
    <p:sldId id="257" r:id="rId3"/>
    <p:sldId id="305" r:id="rId4"/>
    <p:sldId id="306" r:id="rId5"/>
    <p:sldId id="307"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777"/>
    <a:srgbClr val="F85E0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snapToGrid="0" snapToObjects="1">
      <p:cViewPr>
        <p:scale>
          <a:sx n="85" d="100"/>
          <a:sy n="85" d="100"/>
        </p:scale>
        <p:origin x="-2320" y="-7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1/12/13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EB5ECD5-515E-4817-8A06-1D2ED2C83850}" type="datetime4">
              <a:rPr lang="en-US" smtClean="0"/>
              <a:pPr/>
              <a:t>January 12, 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January 12,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January 12,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D1919-1B5F-4141-B613-3E5C6008A186}" type="datetime4">
              <a:rPr lang="en-US" smtClean="0"/>
              <a:pPr/>
              <a:t>January 12,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January 12,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January 12,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A18ED0-40F2-434C-A848-B92581875164}" type="datetime4">
              <a:rPr lang="en-US" smtClean="0"/>
              <a:pPr/>
              <a:t>January 12,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January 12,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January 12,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January 12, 2013</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January 12, 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42120D2-3948-4F8F-BE5D-E7E7D97880B2}" type="datetime4">
              <a:rPr lang="en-US" smtClean="0"/>
              <a:pPr/>
              <a:t>January 12, 2013</a:t>
            </a:fld>
            <a:endParaRPr lang="en-US" dirty="0" err="1"/>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11.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5081080"/>
            <a:ext cx="9155145" cy="831274"/>
          </a:xfrm>
        </p:spPr>
        <p:txBody>
          <a:bodyPr>
            <a:normAutofit fontScale="90000"/>
          </a:bodyPr>
          <a:lstStyle/>
          <a:p>
            <a:r>
              <a:rPr lang="en-US" b="1" cap="none" dirty="0" smtClean="0">
                <a:ln w="0" cmpd="sng">
                  <a:noFill/>
                  <a:prstDash val="solid"/>
                  <a:miter lim="800000"/>
                </a:ln>
                <a:solidFill>
                  <a:schemeClr val="accent1">
                    <a:lumMod val="50000"/>
                  </a:schemeClr>
                </a:solidFill>
                <a:latin typeface="Cooper Black" pitchFamily="18" charset="0"/>
              </a:rPr>
              <a:t>  Lesson </a:t>
            </a:r>
            <a:r>
              <a:rPr lang="en-US" b="1" dirty="0" smtClean="0">
                <a:ln w="0" cmpd="sng">
                  <a:noFill/>
                  <a:prstDash val="solid"/>
                  <a:miter lim="800000"/>
                </a:ln>
                <a:solidFill>
                  <a:schemeClr val="accent1">
                    <a:lumMod val="50000"/>
                  </a:schemeClr>
                </a:solidFill>
                <a:latin typeface="Cooper Black" pitchFamily="18" charset="0"/>
              </a:rPr>
              <a:t>Four</a:t>
            </a:r>
            <a:r>
              <a:rPr lang="en-US" b="1" cap="none" dirty="0" smtClean="0">
                <a:ln w="0" cmpd="sng">
                  <a:noFill/>
                  <a:prstDash val="solid"/>
                  <a:miter lim="800000"/>
                </a:ln>
                <a:solidFill>
                  <a:schemeClr val="accent1">
                    <a:lumMod val="50000"/>
                  </a:schemeClr>
                </a:solidFill>
                <a:latin typeface="Cooper Black" pitchFamily="18" charset="0"/>
              </a:rPr>
              <a:t>: </a:t>
            </a:r>
            <a:r>
              <a:rPr lang="en-US" b="1" cap="none" dirty="0" smtClean="0">
                <a:ln w="0" cmpd="sng">
                  <a:noFill/>
                  <a:prstDash val="solid"/>
                  <a:miter lim="800000"/>
                </a:ln>
                <a:solidFill>
                  <a:srgbClr val="FF6600"/>
                </a:solidFill>
                <a:latin typeface="Cooper Black" pitchFamily="18" charset="0"/>
              </a:rPr>
              <a:t> </a:t>
            </a:r>
            <a:r>
              <a:rPr lang="en-US" sz="3100" b="1" cap="none" dirty="0" smtClean="0">
                <a:ln w="0" cmpd="sng">
                  <a:noFill/>
                  <a:prstDash val="solid"/>
                  <a:miter lim="800000"/>
                </a:ln>
                <a:solidFill>
                  <a:srgbClr val="FF6600"/>
                </a:solidFill>
                <a:latin typeface="Cooper Black" pitchFamily="18" charset="0"/>
              </a:rPr>
              <a:t> </a:t>
            </a:r>
            <a:r>
              <a:rPr lang="en-US" sz="3300" b="1" dirty="0">
                <a:solidFill>
                  <a:srgbClr val="FF6600"/>
                </a:solidFill>
              </a:rPr>
              <a:t>THE AUTHORITY OF THE </a:t>
            </a:r>
            <a:r>
              <a:rPr lang="en-US" sz="3300" b="1" dirty="0" smtClean="0">
                <a:solidFill>
                  <a:srgbClr val="FF6600"/>
                </a:solidFill>
              </a:rPr>
              <a:t>CHURCH</a:t>
            </a:r>
            <a:r>
              <a:rPr lang="en-US" sz="3300" b="1" dirty="0" smtClean="0"/>
              <a:t> </a:t>
            </a:r>
            <a:endParaRPr lang="en-US" sz="3300" b="1" spc="50" dirty="0">
              <a:ln w="13500">
                <a:solidFill>
                  <a:schemeClr val="accent1">
                    <a:shade val="2500"/>
                    <a:alpha val="6500"/>
                  </a:schemeClr>
                </a:solidFill>
                <a:prstDash val="solid"/>
              </a:ln>
              <a:solidFill>
                <a:srgbClr val="F85E08"/>
              </a:solidFill>
              <a:effectLst>
                <a:innerShdw blurRad="50900" dist="38500" dir="13500000">
                  <a:srgbClr val="000000">
                    <a:alpha val="60000"/>
                  </a:srgbClr>
                </a:innerShdw>
              </a:effectLst>
              <a:latin typeface="Cooper Black" pitchFamily="18" charset="0"/>
              <a:cs typeface="Bangla MN"/>
            </a:endParaRPr>
          </a:p>
        </p:txBody>
      </p:sp>
      <p:sp>
        <p:nvSpPr>
          <p:cNvPr id="6" name="Vertical Text Placeholder 5"/>
          <p:cNvSpPr>
            <a:spLocks noGrp="1"/>
          </p:cNvSpPr>
          <p:nvPr/>
        </p:nvSpPr>
        <p:spPr>
          <a:xfrm rot="16200000">
            <a:off x="1944878" y="4484208"/>
            <a:ext cx="618758" cy="4624168"/>
          </a:xfrm>
          <a:prstGeom prst="rect">
            <a:avLst/>
          </a:prstGeom>
        </p:spPr>
        <p:txBody>
          <a:bodyPr vert="eaVert"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kern="1200" dirty="0" smtClean="0">
                <a:solidFill>
                  <a:schemeClr val="bg1"/>
                </a:solidFill>
              </a:rPr>
              <a:t>Global University of Theological Studies</a:t>
            </a:r>
            <a:endParaRPr lang="en-US" sz="1800" b="1" kern="1200" dirty="0">
              <a:solidFill>
                <a:schemeClr val="bg1"/>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27171"/>
            <a:ext cx="9143998" cy="5190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p:tgtEl>
                                          <p:spTgt spid="2"/>
                                        </p:tgtEl>
                                        <p:attrNameLst>
                                          <p:attrName>ppt_x</p:attrName>
                                        </p:attrNameLst>
                                      </p:cBhvr>
                                      <p:tavLst>
                                        <p:tav tm="0">
                                          <p:val>
                                            <p:strVal val="#ppt_x-#ppt_w*1.125000"/>
                                          </p:val>
                                        </p:tav>
                                        <p:tav tm="100000">
                                          <p:val>
                                            <p:strVal val="#ppt_x"/>
                                          </p:val>
                                        </p:tav>
                                      </p:tavLst>
                                    </p:anim>
                                    <p:animEffect transition="in" filter="wipe(right)">
                                      <p:cBhvr>
                                        <p:cTn id="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657420"/>
            <a:ext cx="7664822" cy="5386089"/>
          </a:xfrm>
          <a:prstGeom prst="rect">
            <a:avLst/>
          </a:prstGeom>
          <a:noFill/>
        </p:spPr>
        <p:txBody>
          <a:bodyPr wrap="square" rtlCol="0">
            <a:spAutoFit/>
          </a:bodyPr>
          <a:lstStyle/>
          <a:p>
            <a:r>
              <a:rPr lang="en-US" sz="2400" b="1" dirty="0" smtClean="0"/>
              <a:t>4</a:t>
            </a:r>
            <a:r>
              <a:rPr lang="en-US" sz="2400" b="1" dirty="0"/>
              <a:t>. </a:t>
            </a:r>
            <a:r>
              <a:rPr lang="en-US" sz="2400" b="1" dirty="0" smtClean="0"/>
              <a:t>  Preparation </a:t>
            </a:r>
            <a:r>
              <a:rPr lang="en-US" sz="2400" b="1" dirty="0"/>
              <a:t>for Partaking</a:t>
            </a:r>
            <a:r>
              <a:rPr lang="en-US" sz="2200" b="1" dirty="0"/>
              <a:t> </a:t>
            </a:r>
            <a:endParaRPr lang="en-US" sz="2200" dirty="0"/>
          </a:p>
          <a:p>
            <a:pPr lvl="1" algn="just"/>
            <a:r>
              <a:rPr lang="en-US" sz="2200" dirty="0"/>
              <a:t>Self examination and confession of sin (if any) must take place in preparation for partaking of the communion. (See I Corinthians 11:28.) If sin is in the heart, there cannot be faith and the Lord’s body cannot be discerned. Many are sick and even die because they partake unworthily. </a:t>
            </a:r>
          </a:p>
          <a:p>
            <a:endParaRPr lang="en-US" sz="2200" b="1" dirty="0" smtClean="0"/>
          </a:p>
          <a:p>
            <a:pPr marL="457200" indent="-457200">
              <a:buAutoNum type="arabicPeriod" startAt="5"/>
            </a:pPr>
            <a:r>
              <a:rPr lang="en-US" sz="2400" b="1" dirty="0" smtClean="0"/>
              <a:t>Blessings </a:t>
            </a:r>
            <a:r>
              <a:rPr lang="en-US" sz="2400" b="1" dirty="0"/>
              <a:t>of the Lord’s </a:t>
            </a:r>
            <a:r>
              <a:rPr lang="en-US" sz="2400" b="1" dirty="0" smtClean="0"/>
              <a:t>Supper</a:t>
            </a:r>
            <a:endParaRPr lang="en-US" sz="1000" b="1" dirty="0" smtClean="0"/>
          </a:p>
          <a:p>
            <a:r>
              <a:rPr lang="en-US" sz="1000" b="1" dirty="0" smtClean="0"/>
              <a:t> </a:t>
            </a:r>
            <a:endParaRPr lang="en-US" sz="1000" dirty="0"/>
          </a:p>
          <a:p>
            <a:pPr marL="914400" lvl="1" indent="-457200" algn="just">
              <a:buFont typeface="+mj-lt"/>
              <a:buAutoNum type="alphaLcPeriod"/>
            </a:pPr>
            <a:r>
              <a:rPr lang="en-US" sz="2200" dirty="0"/>
              <a:t>Forgiveness of sins and healing of the body as we look back to </a:t>
            </a:r>
            <a:r>
              <a:rPr lang="en-US" sz="2200" dirty="0" smtClean="0"/>
              <a:t>Calvary</a:t>
            </a:r>
          </a:p>
          <a:p>
            <a:pPr marL="914400" lvl="1" indent="-457200" algn="just">
              <a:buFont typeface="+mj-lt"/>
              <a:buAutoNum type="alphaLcPeriod"/>
            </a:pPr>
            <a:r>
              <a:rPr lang="en-US" sz="2200" dirty="0" smtClean="0"/>
              <a:t>Strength </a:t>
            </a:r>
            <a:r>
              <a:rPr lang="en-US" sz="2200" dirty="0"/>
              <a:t>for the journey and encouragement for the soul as we look forward to the Second Coming </a:t>
            </a:r>
          </a:p>
          <a:p>
            <a:endParaRPr lang="en-US" sz="2200" dirty="0"/>
          </a:p>
        </p:txBody>
      </p:sp>
      <p:sp>
        <p:nvSpPr>
          <p:cNvPr id="7" name="Rectangle 6"/>
          <p:cNvSpPr/>
          <p:nvPr/>
        </p:nvSpPr>
        <p:spPr>
          <a:xfrm>
            <a:off x="4683759" y="6431"/>
            <a:ext cx="3354594" cy="523220"/>
          </a:xfrm>
          <a:prstGeom prst="rect">
            <a:avLst/>
          </a:prstGeom>
        </p:spPr>
        <p:txBody>
          <a:bodyPr wrap="square">
            <a:spAutoFit/>
          </a:bodyPr>
          <a:lstStyle/>
          <a:p>
            <a:pPr algn="ctr"/>
            <a:r>
              <a:rPr lang="en-US" sz="2800" b="1" dirty="0" smtClean="0">
                <a:solidFill>
                  <a:schemeClr val="bg2">
                    <a:lumMod val="75000"/>
                  </a:schemeClr>
                </a:solidFill>
              </a:rPr>
              <a:t>The Lord’s Supper</a:t>
            </a:r>
            <a:endParaRPr lang="en-US" sz="2800" b="1" dirty="0">
              <a:solidFill>
                <a:schemeClr val="bg2">
                  <a:lumMod val="75000"/>
                </a:schemeClr>
              </a:solidFill>
            </a:endParaRPr>
          </a:p>
        </p:txBody>
      </p:sp>
    </p:spTree>
    <p:extLst>
      <p:ext uri="{BB962C8B-B14F-4D97-AF65-F5344CB8AC3E}">
        <p14:creationId xmlns:p14="http://schemas.microsoft.com/office/powerpoint/2010/main" val="4011163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1100"/>
                                        <p:tgtEl>
                                          <p:spTgt spid="3">
                                            <p:txEl>
                                              <p:pRg st="1" end="1"/>
                                            </p:txEl>
                                          </p:spTgt>
                                        </p:tgtEl>
                                      </p:cBhvr>
                                    </p:animEffect>
                                  </p:childTnLst>
                                </p:cTn>
                              </p:par>
                            </p:childTnLst>
                          </p:cTn>
                        </p:par>
                        <p:par>
                          <p:cTn id="14" fill="hold">
                            <p:stCondLst>
                              <p:cond delay="2100"/>
                            </p:stCondLst>
                            <p:childTnLst>
                              <p:par>
                                <p:cTn id="15" presetID="55" presetClass="entr" presetSubtype="0" fill="hold" grpId="0"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3" end="3"/>
                                            </p:txEl>
                                          </p:spTgt>
                                        </p:tgtEl>
                                      </p:cBhvr>
                                    </p:animEffect>
                                  </p:childTnLst>
                                </p:cTn>
                              </p:par>
                            </p:childTnLst>
                          </p:cTn>
                        </p:par>
                        <p:par>
                          <p:cTn id="20" fill="hold">
                            <p:stCondLst>
                              <p:cond delay="3100"/>
                            </p:stCondLst>
                            <p:childTnLst>
                              <p:par>
                                <p:cTn id="21" presetID="22" presetClass="entr" presetSubtype="8"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ipe(left)">
                                      <p:cBhvr>
                                        <p:cTn id="23" dur="1100"/>
                                        <p:tgtEl>
                                          <p:spTgt spid="3">
                                            <p:txEl>
                                              <p:pRg st="5" end="5"/>
                                            </p:txEl>
                                          </p:spTgt>
                                        </p:tgtEl>
                                      </p:cBhvr>
                                    </p:animEffect>
                                  </p:childTnLst>
                                </p:cTn>
                              </p:par>
                            </p:childTnLst>
                          </p:cTn>
                        </p:par>
                        <p:par>
                          <p:cTn id="24" fill="hold">
                            <p:stCondLst>
                              <p:cond delay="4200"/>
                            </p:stCondLst>
                            <p:childTnLst>
                              <p:par>
                                <p:cTn id="25" presetID="22" presetClass="entr" presetSubtype="8"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11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4308871"/>
          </a:xfrm>
          <a:prstGeom prst="rect">
            <a:avLst/>
          </a:prstGeom>
          <a:noFill/>
        </p:spPr>
        <p:txBody>
          <a:bodyPr wrap="square" rtlCol="0">
            <a:spAutoFit/>
          </a:bodyPr>
          <a:lstStyle/>
          <a:p>
            <a:endParaRPr lang="en-US" sz="2200" dirty="0" smtClean="0"/>
          </a:p>
          <a:p>
            <a:pPr marL="457200" indent="-457200">
              <a:buAutoNum type="arabicPeriod"/>
            </a:pPr>
            <a:r>
              <a:rPr lang="en-US" sz="2400" b="1" dirty="0" smtClean="0"/>
              <a:t>One Baptism </a:t>
            </a:r>
            <a:endParaRPr lang="en-US" sz="1400" b="1" dirty="0" smtClean="0"/>
          </a:p>
          <a:p>
            <a:endParaRPr lang="en-US" sz="1400" dirty="0"/>
          </a:p>
          <a:p>
            <a:pPr lvl="1"/>
            <a:r>
              <a:rPr lang="en-US" b="1" u="sng" dirty="0" smtClean="0"/>
              <a:t>Scriptural </a:t>
            </a:r>
            <a:r>
              <a:rPr lang="en-US" b="1" u="sng" dirty="0"/>
              <a:t>Reference</a:t>
            </a:r>
            <a:r>
              <a:rPr lang="en-US" dirty="0" smtClean="0"/>
              <a:t>:</a:t>
            </a:r>
            <a:endParaRPr lang="en-US" sz="1000" dirty="0" smtClean="0"/>
          </a:p>
          <a:p>
            <a:pPr algn="ctr"/>
            <a:r>
              <a:rPr lang="en-US" sz="1000" dirty="0"/>
              <a:t/>
            </a:r>
            <a:br>
              <a:rPr lang="en-US" sz="1000" dirty="0"/>
            </a:br>
            <a:r>
              <a:rPr lang="en-US" sz="2200" i="1" dirty="0"/>
              <a:t>“One Lord, one faith, one </a:t>
            </a:r>
            <a:r>
              <a:rPr lang="en-US" sz="2200" i="1" dirty="0" smtClean="0"/>
              <a:t>baptism.” </a:t>
            </a:r>
          </a:p>
          <a:p>
            <a:pPr algn="ctr"/>
            <a:r>
              <a:rPr lang="en-US" sz="1600" b="1" dirty="0" smtClean="0"/>
              <a:t>(</a:t>
            </a:r>
            <a:r>
              <a:rPr lang="en-US" sz="1600" b="1" dirty="0"/>
              <a:t>Ephesians 4:5</a:t>
            </a:r>
            <a:r>
              <a:rPr lang="en-US" sz="1600" b="1" dirty="0" smtClean="0"/>
              <a:t>)</a:t>
            </a:r>
          </a:p>
          <a:p>
            <a:pPr algn="ctr"/>
            <a:endParaRPr lang="en-US" sz="1600" dirty="0"/>
          </a:p>
          <a:p>
            <a:pPr algn="just"/>
            <a:r>
              <a:rPr lang="en-US" sz="2200" dirty="0" smtClean="0"/>
              <a:t>	There </a:t>
            </a:r>
            <a:r>
              <a:rPr lang="en-US" sz="2200" dirty="0"/>
              <a:t>is one baptism that has two elements, water and spirit. The church </a:t>
            </a:r>
            <a:r>
              <a:rPr lang="en-US" sz="2200" dirty="0" smtClean="0"/>
              <a:t>baptizes </a:t>
            </a:r>
            <a:r>
              <a:rPr lang="en-US" sz="2200" dirty="0"/>
              <a:t>the convert in water; Jesus Christ baptizes the believer with the Holy Ghost. Both phases or elements are necessary to be baptized into the body. </a:t>
            </a:r>
          </a:p>
          <a:p>
            <a:pPr algn="just"/>
            <a:endParaRPr lang="en-US" sz="2200" dirty="0"/>
          </a:p>
        </p:txBody>
      </p:sp>
      <p:sp>
        <p:nvSpPr>
          <p:cNvPr id="7" name="Rectangle 6"/>
          <p:cNvSpPr/>
          <p:nvPr/>
        </p:nvSpPr>
        <p:spPr>
          <a:xfrm>
            <a:off x="4683759" y="21372"/>
            <a:ext cx="3354594" cy="523220"/>
          </a:xfrm>
          <a:prstGeom prst="rect">
            <a:avLst/>
          </a:prstGeom>
        </p:spPr>
        <p:txBody>
          <a:bodyPr wrap="square">
            <a:spAutoFit/>
          </a:bodyPr>
          <a:lstStyle/>
          <a:p>
            <a:pPr algn="ctr"/>
            <a:r>
              <a:rPr lang="en-US" sz="2800" b="1" dirty="0" smtClean="0">
                <a:solidFill>
                  <a:schemeClr val="bg2">
                    <a:lumMod val="75000"/>
                  </a:schemeClr>
                </a:solidFill>
              </a:rPr>
              <a:t>Water Baptism</a:t>
            </a:r>
            <a:endParaRPr lang="en-US" sz="2800" b="1" dirty="0">
              <a:solidFill>
                <a:schemeClr val="bg2">
                  <a:lumMod val="75000"/>
                </a:schemeClr>
              </a:solidFill>
            </a:endParaRPr>
          </a:p>
        </p:txBody>
      </p:sp>
    </p:spTree>
    <p:extLst>
      <p:ext uri="{BB962C8B-B14F-4D97-AF65-F5344CB8AC3E}">
        <p14:creationId xmlns:p14="http://schemas.microsoft.com/office/powerpoint/2010/main" val="2180566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1200"/>
                                        <p:tgtEl>
                                          <p:spTgt spid="3">
                                            <p:txEl>
                                              <p:pRg st="3" end="3"/>
                                            </p:txEl>
                                          </p:spTgt>
                                        </p:tgtEl>
                                      </p:cBhvr>
                                    </p:animEffect>
                                  </p:childTnLst>
                                </p:cTn>
                              </p:par>
                            </p:childTnLst>
                          </p:cTn>
                        </p:par>
                        <p:par>
                          <p:cTn id="20" fill="hold">
                            <p:stCondLst>
                              <p:cond delay="32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1200"/>
                                        <p:tgtEl>
                                          <p:spTgt spid="3">
                                            <p:txEl>
                                              <p:pRg st="4" end="4"/>
                                            </p:txEl>
                                          </p:spTgt>
                                        </p:tgtEl>
                                      </p:cBhvr>
                                    </p:animEffect>
                                  </p:childTnLst>
                                </p:cTn>
                              </p:par>
                            </p:childTnLst>
                          </p:cTn>
                        </p:par>
                        <p:par>
                          <p:cTn id="24" fill="hold">
                            <p:stCondLst>
                              <p:cond delay="4400"/>
                            </p:stCondLst>
                            <p:childTnLst>
                              <p:par>
                                <p:cTn id="25" presetID="22" presetClass="entr" presetSubtype="8"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1200"/>
                                        <p:tgtEl>
                                          <p:spTgt spid="3">
                                            <p:txEl>
                                              <p:pRg st="5" end="5"/>
                                            </p:txEl>
                                          </p:spTgt>
                                        </p:tgtEl>
                                      </p:cBhvr>
                                    </p:animEffect>
                                  </p:childTnLst>
                                </p:cTn>
                              </p:par>
                            </p:childTnLst>
                          </p:cTn>
                        </p:par>
                        <p:par>
                          <p:cTn id="28" fill="hold">
                            <p:stCondLst>
                              <p:cond delay="5600"/>
                            </p:stCondLst>
                            <p:childTnLst>
                              <p:par>
                                <p:cTn id="29" presetID="22" presetClass="entr" presetSubtype="1"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up)">
                                      <p:cBhvr>
                                        <p:cTn id="31" dur="12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672361"/>
            <a:ext cx="7664822" cy="4685898"/>
          </a:xfrm>
          <a:prstGeom prst="rect">
            <a:avLst/>
          </a:prstGeom>
          <a:noFill/>
        </p:spPr>
        <p:txBody>
          <a:bodyPr wrap="square" rtlCol="0">
            <a:spAutoFit/>
          </a:bodyPr>
          <a:lstStyle/>
          <a:p>
            <a:r>
              <a:rPr lang="en-US" sz="2400" b="1" dirty="0" smtClean="0"/>
              <a:t>2</a:t>
            </a:r>
            <a:r>
              <a:rPr lang="en-US" sz="2400" b="1" dirty="0"/>
              <a:t>. </a:t>
            </a:r>
            <a:r>
              <a:rPr lang="en-US" sz="2400" b="1" dirty="0" smtClean="0"/>
              <a:t> Meaning </a:t>
            </a:r>
            <a:r>
              <a:rPr lang="en-US" sz="2400" b="1" dirty="0"/>
              <a:t>of Baptism </a:t>
            </a:r>
            <a:endParaRPr lang="en-US" sz="2400" dirty="0"/>
          </a:p>
          <a:p>
            <a:pPr lvl="1" algn="just"/>
            <a:r>
              <a:rPr lang="en-US" sz="2400" dirty="0"/>
              <a:t>It comes from the Greek </a:t>
            </a:r>
            <a:r>
              <a:rPr lang="en-US" sz="2400" i="1" dirty="0" err="1"/>
              <a:t>baptizo</a:t>
            </a:r>
            <a:r>
              <a:rPr lang="en-US" sz="2400" i="1" dirty="0"/>
              <a:t> </a:t>
            </a:r>
            <a:r>
              <a:rPr lang="en-US" sz="2400" dirty="0"/>
              <a:t>which means to “dip, plunge, immerse.” </a:t>
            </a:r>
            <a:r>
              <a:rPr lang="en-US" sz="2400" dirty="0" smtClean="0"/>
              <a:t>Baptism </a:t>
            </a:r>
            <a:r>
              <a:rPr lang="en-US" sz="2400" dirty="0"/>
              <a:t>can only have significance when it is by immersion. In baptism, we are identified with Christ in death and burial. (See Romans 6:3-4.) </a:t>
            </a:r>
            <a:endParaRPr lang="en-US" sz="2400" dirty="0" smtClean="0"/>
          </a:p>
          <a:p>
            <a:pPr lvl="1" algn="just"/>
            <a:endParaRPr lang="en-US" sz="2400" dirty="0"/>
          </a:p>
          <a:p>
            <a:r>
              <a:rPr lang="en-US" sz="2400" b="1" dirty="0"/>
              <a:t>3. </a:t>
            </a:r>
            <a:r>
              <a:rPr lang="en-US" sz="2400" b="1" dirty="0" smtClean="0"/>
              <a:t> Preparation </a:t>
            </a:r>
            <a:r>
              <a:rPr lang="en-US" sz="2400" b="1" dirty="0"/>
              <a:t>for Baptism </a:t>
            </a:r>
            <a:endParaRPr lang="en-US" sz="2400" dirty="0"/>
          </a:p>
          <a:p>
            <a:pPr lvl="1" algn="just"/>
            <a:r>
              <a:rPr lang="en-US" sz="2400" dirty="0"/>
              <a:t>Repentance is the only necessary requirement for baptism. Water baptism should never be administered until the candidate has fully repented. (See Acts 2:38.) </a:t>
            </a:r>
          </a:p>
        </p:txBody>
      </p:sp>
      <p:sp>
        <p:nvSpPr>
          <p:cNvPr id="7" name="Rectangle 6"/>
          <p:cNvSpPr/>
          <p:nvPr/>
        </p:nvSpPr>
        <p:spPr>
          <a:xfrm>
            <a:off x="4683759" y="21372"/>
            <a:ext cx="3354594" cy="523220"/>
          </a:xfrm>
          <a:prstGeom prst="rect">
            <a:avLst/>
          </a:prstGeom>
        </p:spPr>
        <p:txBody>
          <a:bodyPr wrap="square">
            <a:spAutoFit/>
          </a:bodyPr>
          <a:lstStyle/>
          <a:p>
            <a:pPr algn="ctr"/>
            <a:r>
              <a:rPr lang="en-US" sz="2800" b="1" dirty="0" smtClean="0">
                <a:solidFill>
                  <a:schemeClr val="bg2">
                    <a:lumMod val="75000"/>
                  </a:schemeClr>
                </a:solidFill>
              </a:rPr>
              <a:t>Water Baptism</a:t>
            </a:r>
            <a:endParaRPr lang="en-US" sz="2800" b="1" dirty="0">
              <a:solidFill>
                <a:schemeClr val="bg2">
                  <a:lumMod val="75000"/>
                </a:schemeClr>
              </a:solidFill>
            </a:endParaRPr>
          </a:p>
        </p:txBody>
      </p:sp>
    </p:spTree>
    <p:extLst>
      <p:ext uri="{BB962C8B-B14F-4D97-AF65-F5344CB8AC3E}">
        <p14:creationId xmlns:p14="http://schemas.microsoft.com/office/powerpoint/2010/main" val="277646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22" presetClass="entr" presetSubtype="1" fill="hold" grpId="0" nodeType="afterEffect">
                                  <p:stCondLst>
                                    <p:cond delay="50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up)">
                                      <p:cBhvr>
                                        <p:cTn id="13" dur="1000"/>
                                        <p:tgtEl>
                                          <p:spTgt spid="3">
                                            <p:txEl>
                                              <p:pRg st="1" end="1"/>
                                            </p:txEl>
                                          </p:spTgt>
                                        </p:tgtEl>
                                      </p:cBhvr>
                                    </p:animEffect>
                                  </p:childTnLst>
                                </p:cTn>
                              </p:par>
                            </p:childTnLst>
                          </p:cTn>
                        </p:par>
                        <p:par>
                          <p:cTn id="14" fill="hold">
                            <p:stCondLst>
                              <p:cond delay="2500"/>
                            </p:stCondLst>
                            <p:childTnLst>
                              <p:par>
                                <p:cTn id="15" presetID="55" presetClass="entr" presetSubtype="0" fill="hold" grpId="0" nodeType="afterEffect">
                                  <p:stCondLst>
                                    <p:cond delay="100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3" end="3"/>
                                            </p:txEl>
                                          </p:spTgt>
                                        </p:tgtEl>
                                      </p:cBhvr>
                                    </p:animEffect>
                                  </p:childTnLst>
                                </p:cTn>
                              </p:par>
                            </p:childTnLst>
                          </p:cTn>
                        </p:par>
                        <p:par>
                          <p:cTn id="20" fill="hold">
                            <p:stCondLst>
                              <p:cond delay="4500"/>
                            </p:stCondLst>
                            <p:childTnLst>
                              <p:par>
                                <p:cTn id="21" presetID="22" presetClass="entr" presetSubtype="1"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31820" y="642479"/>
            <a:ext cx="7664822" cy="3724096"/>
          </a:xfrm>
          <a:prstGeom prst="rect">
            <a:avLst/>
          </a:prstGeom>
          <a:noFill/>
        </p:spPr>
        <p:txBody>
          <a:bodyPr wrap="square" rtlCol="0">
            <a:spAutoFit/>
          </a:bodyPr>
          <a:lstStyle/>
          <a:p>
            <a:r>
              <a:rPr lang="en-US" sz="2400" b="1" dirty="0" smtClean="0"/>
              <a:t>4</a:t>
            </a:r>
            <a:r>
              <a:rPr lang="en-US" sz="2400" b="1" dirty="0"/>
              <a:t>. </a:t>
            </a:r>
            <a:r>
              <a:rPr lang="en-US" sz="2400" b="1" dirty="0" smtClean="0"/>
              <a:t> When </a:t>
            </a:r>
            <a:r>
              <a:rPr lang="en-US" sz="2400" b="1" dirty="0"/>
              <a:t>May Baptism Be Administered? </a:t>
            </a:r>
            <a:endParaRPr lang="en-US" sz="2400" dirty="0"/>
          </a:p>
          <a:p>
            <a:pPr lvl="1" algn="just"/>
            <a:r>
              <a:rPr lang="en-US" sz="2200" dirty="0"/>
              <a:t>Water baptism may be administered the moment one repents, and it should not be delayed. (See Acts 9:18; 10:48; 16:33.) </a:t>
            </a:r>
          </a:p>
          <a:p>
            <a:pPr lvl="1" algn="just"/>
            <a:endParaRPr lang="en-US" sz="1200" dirty="0"/>
          </a:p>
          <a:p>
            <a:r>
              <a:rPr lang="en-US" sz="2400" b="1" dirty="0" smtClean="0"/>
              <a:t>5</a:t>
            </a:r>
            <a:r>
              <a:rPr lang="en-US" sz="2400" b="1" dirty="0"/>
              <a:t>. </a:t>
            </a:r>
            <a:r>
              <a:rPr lang="en-US" sz="2400" b="1" dirty="0" smtClean="0"/>
              <a:t> Formula </a:t>
            </a:r>
            <a:r>
              <a:rPr lang="en-US" sz="2400" b="1" dirty="0"/>
              <a:t>for Baptism </a:t>
            </a:r>
            <a:endParaRPr lang="en-US" sz="2400" dirty="0"/>
          </a:p>
          <a:p>
            <a:pPr lvl="1" algn="just"/>
            <a:r>
              <a:rPr lang="en-US" sz="2200" dirty="0"/>
              <a:t>Water baptism is administered in the name of Jesus. The apostles always </a:t>
            </a:r>
            <a:r>
              <a:rPr lang="en-US" sz="2200" dirty="0" smtClean="0"/>
              <a:t>baptized </a:t>
            </a:r>
            <a:r>
              <a:rPr lang="en-US" sz="2200" dirty="0"/>
              <a:t>in the name of Jesus for the remission of sins. To be baptized in water one must be immersed in the name of our Lord Jesus Christ. </a:t>
            </a:r>
          </a:p>
        </p:txBody>
      </p:sp>
      <p:sp>
        <p:nvSpPr>
          <p:cNvPr id="7" name="Rectangle 6"/>
          <p:cNvSpPr/>
          <p:nvPr/>
        </p:nvSpPr>
        <p:spPr>
          <a:xfrm>
            <a:off x="4683759" y="-38392"/>
            <a:ext cx="3354594" cy="584776"/>
          </a:xfrm>
          <a:prstGeom prst="rect">
            <a:avLst/>
          </a:prstGeom>
        </p:spPr>
        <p:txBody>
          <a:bodyPr wrap="square">
            <a:spAutoFit/>
          </a:bodyPr>
          <a:lstStyle/>
          <a:p>
            <a:pPr algn="ctr"/>
            <a:r>
              <a:rPr lang="en-US" sz="3200" b="1" dirty="0" smtClean="0">
                <a:solidFill>
                  <a:schemeClr val="bg2">
                    <a:lumMod val="75000"/>
                  </a:schemeClr>
                </a:solidFill>
              </a:rPr>
              <a:t>Water Baptism</a:t>
            </a:r>
            <a:endParaRPr lang="en-US" sz="3200" b="1" dirty="0">
              <a:solidFill>
                <a:schemeClr val="bg2">
                  <a:lumMod val="75000"/>
                </a:schemeClr>
              </a:solidFill>
            </a:endParaRPr>
          </a:p>
        </p:txBody>
      </p:sp>
      <p:grpSp>
        <p:nvGrpSpPr>
          <p:cNvPr id="2" name="Group 1"/>
          <p:cNvGrpSpPr/>
          <p:nvPr/>
        </p:nvGrpSpPr>
        <p:grpSpPr>
          <a:xfrm>
            <a:off x="1284940" y="4751282"/>
            <a:ext cx="7126942" cy="1568832"/>
            <a:chOff x="1284940" y="4751282"/>
            <a:chExt cx="7126942" cy="1568832"/>
          </a:xfrm>
        </p:grpSpPr>
        <p:pic>
          <p:nvPicPr>
            <p:cNvPr id="5" name="Picture 4"/>
            <p:cNvPicPr>
              <a:picLocks noChangeAspect="1"/>
            </p:cNvPicPr>
            <p:nvPr/>
          </p:nvPicPr>
          <p:blipFill>
            <a:blip r:embed="rId2"/>
            <a:stretch>
              <a:fillRect/>
            </a:stretch>
          </p:blipFill>
          <p:spPr>
            <a:xfrm>
              <a:off x="1284940" y="4751282"/>
              <a:ext cx="7126942" cy="1568832"/>
            </a:xfrm>
            <a:prstGeom prst="rect">
              <a:avLst/>
            </a:prstGeom>
          </p:spPr>
        </p:pic>
        <p:sp>
          <p:nvSpPr>
            <p:cNvPr id="8" name="Rectangle 7"/>
            <p:cNvSpPr/>
            <p:nvPr/>
          </p:nvSpPr>
          <p:spPr>
            <a:xfrm>
              <a:off x="1449290" y="4796105"/>
              <a:ext cx="6813177" cy="1446550"/>
            </a:xfrm>
            <a:prstGeom prst="rect">
              <a:avLst/>
            </a:prstGeom>
            <a:noFill/>
          </p:spPr>
          <p:txBody>
            <a:bodyPr wrap="square" lIns="91440" tIns="45720" rIns="91440" bIns="45720">
              <a:spAutoFit/>
            </a:bodyPr>
            <a:lstStyle/>
            <a:p>
              <a:pPr algn="ct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 the Name of </a:t>
              </a:r>
              <a:r>
                <a:rPr lang="en-US"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Our Lord</a:t>
              </a:r>
            </a:p>
            <a:p>
              <a:pPr algn="ctr"/>
              <a:r>
                <a:rPr lang="en-US" sz="4400" dirty="0" smtClean="0">
                  <a:ln w="12700">
                    <a:solidFill>
                      <a:schemeClr val="tx2">
                        <a:satMod val="155000"/>
                      </a:schemeClr>
                    </a:solidFill>
                    <a:prstDash val="solid"/>
                  </a:ln>
                  <a:solidFill>
                    <a:srgbClr val="FFF777"/>
                  </a:solidFill>
                  <a:effectLst>
                    <a:outerShdw blurRad="41275" dist="20320" dir="1800000" algn="tl" rotWithShape="0">
                      <a:srgbClr val="000000">
                        <a:alpha val="40000"/>
                      </a:srgbClr>
                    </a:outerShdw>
                  </a:effectLst>
                  <a:latin typeface="Lucida Handwriting"/>
                  <a:cs typeface="Lucida Handwriting"/>
                </a:rPr>
                <a:t>Jesus Christ</a:t>
              </a:r>
            </a:p>
          </p:txBody>
        </p:sp>
      </p:grpSp>
    </p:spTree>
    <p:extLst>
      <p:ext uri="{BB962C8B-B14F-4D97-AF65-F5344CB8AC3E}">
        <p14:creationId xmlns:p14="http://schemas.microsoft.com/office/powerpoint/2010/main" val="7161005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up)">
                                      <p:cBhvr>
                                        <p:cTn id="13" dur="1100"/>
                                        <p:tgtEl>
                                          <p:spTgt spid="3">
                                            <p:txEl>
                                              <p:pRg st="1" end="1"/>
                                            </p:txEl>
                                          </p:spTgt>
                                        </p:tgtEl>
                                      </p:cBhvr>
                                    </p:animEffect>
                                  </p:childTnLst>
                                </p:cTn>
                              </p:par>
                            </p:childTnLst>
                          </p:cTn>
                        </p:par>
                        <p:par>
                          <p:cTn id="14" fill="hold">
                            <p:stCondLst>
                              <p:cond delay="2100"/>
                            </p:stCondLst>
                            <p:childTnLst>
                              <p:par>
                                <p:cTn id="15" presetID="55" presetClass="entr" presetSubtype="0" fill="hold" grpId="0" nodeType="afterEffect">
                                  <p:stCondLst>
                                    <p:cond delay="100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3" end="3"/>
                                            </p:txEl>
                                          </p:spTgt>
                                        </p:tgtEl>
                                      </p:cBhvr>
                                    </p:animEffect>
                                  </p:childTnLst>
                                </p:cTn>
                              </p:par>
                            </p:childTnLst>
                          </p:cTn>
                        </p:par>
                        <p:par>
                          <p:cTn id="20" fill="hold">
                            <p:stCondLst>
                              <p:cond delay="4100"/>
                            </p:stCondLst>
                            <p:childTnLst>
                              <p:par>
                                <p:cTn id="21" presetID="22" presetClass="entr" presetSubtype="1"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1100"/>
                                        <p:tgtEl>
                                          <p:spTgt spid="3">
                                            <p:txEl>
                                              <p:pRg st="4" end="4"/>
                                            </p:txEl>
                                          </p:spTgt>
                                        </p:tgtEl>
                                      </p:cBhvr>
                                    </p:animEffect>
                                  </p:childTnLst>
                                </p:cTn>
                              </p:par>
                            </p:childTnLst>
                          </p:cTn>
                        </p:par>
                        <p:par>
                          <p:cTn id="24" fill="hold">
                            <p:stCondLst>
                              <p:cond delay="5200"/>
                            </p:stCondLst>
                            <p:childTnLst>
                              <p:par>
                                <p:cTn id="25" presetID="16" presetClass="entr" presetSubtype="37" fill="hold" nodeType="afterEffect">
                                  <p:stCondLst>
                                    <p:cond delay="1000"/>
                                  </p:stCondLst>
                                  <p:childTnLst>
                                    <p:set>
                                      <p:cBhvr>
                                        <p:cTn id="26" dur="1" fill="hold">
                                          <p:stCondLst>
                                            <p:cond delay="0"/>
                                          </p:stCondLst>
                                        </p:cTn>
                                        <p:tgtEl>
                                          <p:spTgt spid="2"/>
                                        </p:tgtEl>
                                        <p:attrNameLst>
                                          <p:attrName>style.visibility</p:attrName>
                                        </p:attrNameLst>
                                      </p:cBhvr>
                                      <p:to>
                                        <p:strVal val="visible"/>
                                      </p:to>
                                    </p:set>
                                    <p:animEffect transition="in" filter="barn(outVertical)">
                                      <p:cBhvr>
                                        <p:cTn id="2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4801314"/>
          </a:xfrm>
          <a:prstGeom prst="rect">
            <a:avLst/>
          </a:prstGeom>
          <a:noFill/>
        </p:spPr>
        <p:txBody>
          <a:bodyPr wrap="square" rtlCol="0">
            <a:spAutoFit/>
          </a:bodyPr>
          <a:lstStyle/>
          <a:p>
            <a:pPr lvl="1"/>
            <a:r>
              <a:rPr lang="en-US" sz="2400" b="1" dirty="0" smtClean="0"/>
              <a:t>1</a:t>
            </a:r>
            <a:r>
              <a:rPr lang="en-US" sz="2400" b="1" dirty="0"/>
              <a:t>. </a:t>
            </a:r>
            <a:r>
              <a:rPr lang="en-US" sz="2400" b="1" dirty="0" smtClean="0"/>
              <a:t> What </a:t>
            </a:r>
            <a:r>
              <a:rPr lang="en-US" sz="2400" b="1" dirty="0"/>
              <a:t>Is a Tithe? </a:t>
            </a:r>
            <a:endParaRPr lang="en-US" sz="2400" dirty="0"/>
          </a:p>
          <a:p>
            <a:endParaRPr lang="en-US" sz="2000" dirty="0" smtClean="0"/>
          </a:p>
          <a:p>
            <a:pPr lvl="2"/>
            <a:r>
              <a:rPr lang="en-US" sz="2000" b="1" u="sng" dirty="0" smtClean="0"/>
              <a:t>Scripture </a:t>
            </a:r>
            <a:r>
              <a:rPr lang="en-US" sz="2000" b="1" u="sng" dirty="0"/>
              <a:t>References</a:t>
            </a:r>
            <a:r>
              <a:rPr lang="en-US" sz="2000" dirty="0"/>
              <a:t>: </a:t>
            </a:r>
          </a:p>
          <a:p>
            <a:endParaRPr lang="en-US" sz="2000" i="1" dirty="0" smtClean="0"/>
          </a:p>
          <a:p>
            <a:pPr algn="ctr"/>
            <a:r>
              <a:rPr lang="en-US" sz="2000" i="1" dirty="0" smtClean="0"/>
              <a:t>“</a:t>
            </a:r>
            <a:r>
              <a:rPr lang="en-US" sz="2000" i="1" dirty="0"/>
              <a:t>And all the tithe of the land . . . is the LORD’S: </a:t>
            </a:r>
            <a:endParaRPr lang="en-US" sz="2000" i="1" dirty="0" smtClean="0"/>
          </a:p>
          <a:p>
            <a:pPr algn="ctr"/>
            <a:r>
              <a:rPr lang="en-US" sz="2000" i="1" dirty="0" smtClean="0"/>
              <a:t>it </a:t>
            </a:r>
            <a:r>
              <a:rPr lang="en-US" sz="2000" i="1" dirty="0"/>
              <a:t>is holy unto the </a:t>
            </a:r>
            <a:r>
              <a:rPr lang="en-US" sz="2000" i="1" dirty="0" smtClean="0"/>
              <a:t>LORD.” </a:t>
            </a:r>
          </a:p>
          <a:p>
            <a:pPr algn="ctr"/>
            <a:r>
              <a:rPr lang="en-US" sz="1600" b="1" dirty="0" smtClean="0"/>
              <a:t>(</a:t>
            </a:r>
            <a:r>
              <a:rPr lang="en-US" sz="1600" b="1" dirty="0"/>
              <a:t>Leviticus 27:30</a:t>
            </a:r>
            <a:r>
              <a:rPr lang="en-US" sz="1600" b="1" dirty="0" smtClean="0"/>
              <a:t>)</a:t>
            </a:r>
          </a:p>
          <a:p>
            <a:pPr algn="ctr"/>
            <a:endParaRPr lang="en-US" sz="1600" dirty="0"/>
          </a:p>
          <a:p>
            <a:pPr algn="ctr"/>
            <a:r>
              <a:rPr lang="en-US" sz="2000" i="1" dirty="0"/>
              <a:t>“And, behold, I have given the children of Levi all the tenth </a:t>
            </a:r>
            <a:endParaRPr lang="en-US" sz="2000" i="1" dirty="0" smtClean="0"/>
          </a:p>
          <a:p>
            <a:pPr algn="ctr"/>
            <a:r>
              <a:rPr lang="en-US" sz="2000" i="1" dirty="0" smtClean="0"/>
              <a:t>in </a:t>
            </a:r>
            <a:r>
              <a:rPr lang="en-US" sz="2000" i="1" dirty="0"/>
              <a:t>Israel for an </a:t>
            </a:r>
            <a:r>
              <a:rPr lang="en-US" sz="2000" i="1" dirty="0" smtClean="0"/>
              <a:t>inheritance.” </a:t>
            </a:r>
            <a:endParaRPr lang="en-US" sz="2000" dirty="0"/>
          </a:p>
          <a:p>
            <a:pPr algn="ctr"/>
            <a:r>
              <a:rPr lang="en-US" sz="1600" b="1" dirty="0"/>
              <a:t>(Numbers 18:21</a:t>
            </a:r>
            <a:r>
              <a:rPr lang="en-US" sz="1600" b="1" dirty="0" smtClean="0"/>
              <a:t>)</a:t>
            </a:r>
          </a:p>
          <a:p>
            <a:pPr algn="ctr"/>
            <a:endParaRPr lang="en-US" sz="1600" dirty="0"/>
          </a:p>
          <a:p>
            <a:pPr algn="ctr"/>
            <a:r>
              <a:rPr lang="en-US" sz="2000" i="1" dirty="0"/>
              <a:t>“But the tithes of the children of Israel . . . I </a:t>
            </a:r>
            <a:r>
              <a:rPr lang="en-US" sz="2000" i="1" dirty="0" smtClean="0"/>
              <a:t>have</a:t>
            </a:r>
          </a:p>
          <a:p>
            <a:pPr algn="ctr"/>
            <a:r>
              <a:rPr lang="en-US" sz="2000" i="1" dirty="0" smtClean="0"/>
              <a:t> </a:t>
            </a:r>
            <a:r>
              <a:rPr lang="en-US" sz="2000" i="1" dirty="0"/>
              <a:t>given to the Levites to </a:t>
            </a:r>
            <a:r>
              <a:rPr lang="en-US" sz="2000" i="1" dirty="0" smtClean="0"/>
              <a:t>inherit.” </a:t>
            </a:r>
          </a:p>
          <a:p>
            <a:pPr algn="ctr"/>
            <a:r>
              <a:rPr lang="en-US" sz="1600" b="1" dirty="0" smtClean="0"/>
              <a:t>(Numbers </a:t>
            </a:r>
            <a:r>
              <a:rPr lang="en-US" sz="1600" b="1" dirty="0"/>
              <a:t>18:24</a:t>
            </a:r>
            <a:r>
              <a:rPr lang="en-US" sz="1600" b="1" dirty="0" smtClean="0"/>
              <a:t>) </a:t>
            </a:r>
            <a:endParaRPr lang="en-US" sz="1600" b="1" dirty="0"/>
          </a:p>
          <a:p>
            <a:pPr algn="just"/>
            <a:endParaRPr lang="en-US" sz="2200" dirty="0"/>
          </a:p>
        </p:txBody>
      </p:sp>
      <p:sp>
        <p:nvSpPr>
          <p:cNvPr id="7" name="Rectangle 6"/>
          <p:cNvSpPr/>
          <p:nvPr/>
        </p:nvSpPr>
        <p:spPr>
          <a:xfrm>
            <a:off x="4557059" y="36313"/>
            <a:ext cx="3585882" cy="461665"/>
          </a:xfrm>
          <a:prstGeom prst="rect">
            <a:avLst/>
          </a:prstGeom>
        </p:spPr>
        <p:txBody>
          <a:bodyPr wrap="square">
            <a:spAutoFit/>
          </a:bodyPr>
          <a:lstStyle/>
          <a:p>
            <a:pPr algn="ctr"/>
            <a:r>
              <a:rPr lang="en-US" sz="2400" b="1" dirty="0" smtClean="0">
                <a:solidFill>
                  <a:schemeClr val="bg2">
                    <a:lumMod val="75000"/>
                  </a:schemeClr>
                </a:solidFill>
              </a:rPr>
              <a:t>God’s Financial Plan</a:t>
            </a:r>
            <a:endParaRPr lang="en-US" sz="2400" b="1" dirty="0">
              <a:solidFill>
                <a:schemeClr val="bg2">
                  <a:lumMod val="75000"/>
                </a:schemeClr>
              </a:solidFill>
            </a:endParaRPr>
          </a:p>
        </p:txBody>
      </p:sp>
    </p:spTree>
    <p:extLst>
      <p:ext uri="{BB962C8B-B14F-4D97-AF65-F5344CB8AC3E}">
        <p14:creationId xmlns:p14="http://schemas.microsoft.com/office/powerpoint/2010/main" val="1116064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
                                            <p:txEl>
                                              <p:pRg st="2" end="2"/>
                                            </p:txEl>
                                          </p:spTgt>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1200"/>
                                        <p:tgtEl>
                                          <p:spTgt spid="3">
                                            <p:txEl>
                                              <p:pRg st="4" end="4"/>
                                            </p:txEl>
                                          </p:spTgt>
                                        </p:tgtEl>
                                      </p:cBhvr>
                                    </p:animEffect>
                                  </p:childTnLst>
                                </p:cTn>
                              </p:par>
                            </p:childTnLst>
                          </p:cTn>
                        </p:par>
                        <p:par>
                          <p:cTn id="26" fill="hold">
                            <p:stCondLst>
                              <p:cond delay="42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1200"/>
                                        <p:tgtEl>
                                          <p:spTgt spid="3">
                                            <p:txEl>
                                              <p:pRg st="5" end="5"/>
                                            </p:txEl>
                                          </p:spTgt>
                                        </p:tgtEl>
                                      </p:cBhvr>
                                    </p:animEffect>
                                  </p:childTnLst>
                                </p:cTn>
                              </p:par>
                            </p:childTnLst>
                          </p:cTn>
                        </p:par>
                        <p:par>
                          <p:cTn id="30" fill="hold">
                            <p:stCondLst>
                              <p:cond delay="54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1200"/>
                                        <p:tgtEl>
                                          <p:spTgt spid="3">
                                            <p:txEl>
                                              <p:pRg st="6" end="6"/>
                                            </p:txEl>
                                          </p:spTgt>
                                        </p:tgtEl>
                                      </p:cBhvr>
                                    </p:animEffect>
                                  </p:childTnLst>
                                </p:cTn>
                              </p:par>
                            </p:childTnLst>
                          </p:cTn>
                        </p:par>
                        <p:par>
                          <p:cTn id="34" fill="hold">
                            <p:stCondLst>
                              <p:cond delay="6600"/>
                            </p:stCondLst>
                            <p:childTnLst>
                              <p:par>
                                <p:cTn id="35" presetID="22" presetClass="entr" presetSubtype="8" fill="hold" grpId="0"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wipe(left)">
                                      <p:cBhvr>
                                        <p:cTn id="37" dur="1200"/>
                                        <p:tgtEl>
                                          <p:spTgt spid="3">
                                            <p:txEl>
                                              <p:pRg st="8" end="8"/>
                                            </p:txEl>
                                          </p:spTgt>
                                        </p:tgtEl>
                                      </p:cBhvr>
                                    </p:animEffect>
                                  </p:childTnLst>
                                </p:cTn>
                              </p:par>
                            </p:childTnLst>
                          </p:cTn>
                        </p:par>
                        <p:par>
                          <p:cTn id="38" fill="hold">
                            <p:stCondLst>
                              <p:cond delay="7800"/>
                            </p:stCondLst>
                            <p:childTnLst>
                              <p:par>
                                <p:cTn id="39" presetID="22" presetClass="entr" presetSubtype="8" fill="hold" grpId="0" nodeType="after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wipe(left)">
                                      <p:cBhvr>
                                        <p:cTn id="41" dur="1200"/>
                                        <p:tgtEl>
                                          <p:spTgt spid="3">
                                            <p:txEl>
                                              <p:pRg st="9" end="9"/>
                                            </p:txEl>
                                          </p:spTgt>
                                        </p:tgtEl>
                                      </p:cBhvr>
                                    </p:animEffect>
                                  </p:childTnLst>
                                </p:cTn>
                              </p:par>
                            </p:childTnLst>
                          </p:cTn>
                        </p:par>
                        <p:par>
                          <p:cTn id="42" fill="hold">
                            <p:stCondLst>
                              <p:cond delay="9000"/>
                            </p:stCondLst>
                            <p:childTnLst>
                              <p:par>
                                <p:cTn id="43" presetID="22" presetClass="entr" presetSubtype="8" fill="hold" grpId="0" nodeType="after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wipe(left)">
                                      <p:cBhvr>
                                        <p:cTn id="45" dur="1200"/>
                                        <p:tgtEl>
                                          <p:spTgt spid="3">
                                            <p:txEl>
                                              <p:pRg st="10" end="10"/>
                                            </p:txEl>
                                          </p:spTgt>
                                        </p:tgtEl>
                                      </p:cBhvr>
                                    </p:animEffect>
                                  </p:childTnLst>
                                </p:cTn>
                              </p:par>
                            </p:childTnLst>
                          </p:cTn>
                        </p:par>
                        <p:par>
                          <p:cTn id="46" fill="hold">
                            <p:stCondLst>
                              <p:cond delay="10200"/>
                            </p:stCondLst>
                            <p:childTnLst>
                              <p:par>
                                <p:cTn id="47" presetID="22" presetClass="entr" presetSubtype="8" fill="hold" grpId="0" nodeType="after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wipe(left)">
                                      <p:cBhvr>
                                        <p:cTn id="49" dur="1200"/>
                                        <p:tgtEl>
                                          <p:spTgt spid="3">
                                            <p:txEl>
                                              <p:pRg st="12" end="12"/>
                                            </p:txEl>
                                          </p:spTgt>
                                        </p:tgtEl>
                                      </p:cBhvr>
                                    </p:animEffect>
                                  </p:childTnLst>
                                </p:cTn>
                              </p:par>
                            </p:childTnLst>
                          </p:cTn>
                        </p:par>
                        <p:par>
                          <p:cTn id="50" fill="hold">
                            <p:stCondLst>
                              <p:cond delay="11400"/>
                            </p:stCondLst>
                            <p:childTnLst>
                              <p:par>
                                <p:cTn id="51" presetID="22" presetClass="entr" presetSubtype="8" fill="hold" grpId="0" nodeType="afterEffect">
                                  <p:stCondLst>
                                    <p:cond delay="0"/>
                                  </p:stCondLst>
                                  <p:childTnLst>
                                    <p:set>
                                      <p:cBhvr>
                                        <p:cTn id="52" dur="1" fill="hold">
                                          <p:stCondLst>
                                            <p:cond delay="0"/>
                                          </p:stCondLst>
                                        </p:cTn>
                                        <p:tgtEl>
                                          <p:spTgt spid="3">
                                            <p:txEl>
                                              <p:pRg st="13" end="13"/>
                                            </p:txEl>
                                          </p:spTgt>
                                        </p:tgtEl>
                                        <p:attrNameLst>
                                          <p:attrName>style.visibility</p:attrName>
                                        </p:attrNameLst>
                                      </p:cBhvr>
                                      <p:to>
                                        <p:strVal val="visible"/>
                                      </p:to>
                                    </p:set>
                                    <p:animEffect transition="in" filter="wipe(left)">
                                      <p:cBhvr>
                                        <p:cTn id="53" dur="1200"/>
                                        <p:tgtEl>
                                          <p:spTgt spid="3">
                                            <p:txEl>
                                              <p:pRg st="13" end="13"/>
                                            </p:txEl>
                                          </p:spTgt>
                                        </p:tgtEl>
                                      </p:cBhvr>
                                    </p:animEffect>
                                  </p:childTnLst>
                                </p:cTn>
                              </p:par>
                            </p:childTnLst>
                          </p:cTn>
                        </p:par>
                        <p:par>
                          <p:cTn id="54" fill="hold">
                            <p:stCondLst>
                              <p:cond delay="12600"/>
                            </p:stCondLst>
                            <p:childTnLst>
                              <p:par>
                                <p:cTn id="55" presetID="22" presetClass="entr" presetSubtype="8" fill="hold" grpId="0" nodeType="afterEffect">
                                  <p:stCondLst>
                                    <p:cond delay="0"/>
                                  </p:stCondLst>
                                  <p:childTnLst>
                                    <p:set>
                                      <p:cBhvr>
                                        <p:cTn id="56" dur="1" fill="hold">
                                          <p:stCondLst>
                                            <p:cond delay="0"/>
                                          </p:stCondLst>
                                        </p:cTn>
                                        <p:tgtEl>
                                          <p:spTgt spid="3">
                                            <p:txEl>
                                              <p:pRg st="14" end="14"/>
                                            </p:txEl>
                                          </p:spTgt>
                                        </p:tgtEl>
                                        <p:attrNameLst>
                                          <p:attrName>style.visibility</p:attrName>
                                        </p:attrNameLst>
                                      </p:cBhvr>
                                      <p:to>
                                        <p:strVal val="visible"/>
                                      </p:to>
                                    </p:set>
                                    <p:animEffect transition="in" filter="wipe(left)">
                                      <p:cBhvr>
                                        <p:cTn id="57" dur="12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7" name="Rectangle 6"/>
          <p:cNvSpPr/>
          <p:nvPr/>
        </p:nvSpPr>
        <p:spPr>
          <a:xfrm>
            <a:off x="4683759" y="36313"/>
            <a:ext cx="3354594" cy="461665"/>
          </a:xfrm>
          <a:prstGeom prst="rect">
            <a:avLst/>
          </a:prstGeom>
        </p:spPr>
        <p:txBody>
          <a:bodyPr wrap="square">
            <a:spAutoFit/>
          </a:bodyPr>
          <a:lstStyle/>
          <a:p>
            <a:pPr algn="ctr"/>
            <a:r>
              <a:rPr lang="en-US" sz="2400" b="1" dirty="0" smtClean="0">
                <a:solidFill>
                  <a:schemeClr val="bg2">
                    <a:lumMod val="75000"/>
                  </a:schemeClr>
                </a:solidFill>
              </a:rPr>
              <a:t>God’s Financial Plan</a:t>
            </a:r>
            <a:endParaRPr lang="en-US" sz="2400" b="1" dirty="0">
              <a:solidFill>
                <a:schemeClr val="bg2">
                  <a:lumMod val="75000"/>
                </a:schemeClr>
              </a:solidFill>
            </a:endParaRPr>
          </a:p>
        </p:txBody>
      </p:sp>
      <p:sp>
        <p:nvSpPr>
          <p:cNvPr id="8" name="TextBox 7"/>
          <p:cNvSpPr txBox="1"/>
          <p:nvPr/>
        </p:nvSpPr>
        <p:spPr>
          <a:xfrm>
            <a:off x="747060" y="567774"/>
            <a:ext cx="7664822" cy="5363006"/>
          </a:xfrm>
          <a:prstGeom prst="rect">
            <a:avLst/>
          </a:prstGeom>
          <a:noFill/>
        </p:spPr>
        <p:txBody>
          <a:bodyPr wrap="square" rtlCol="0">
            <a:spAutoFit/>
          </a:bodyPr>
          <a:lstStyle/>
          <a:p>
            <a:endParaRPr lang="en-US" sz="2200" b="1" dirty="0"/>
          </a:p>
          <a:p>
            <a:pPr algn="just"/>
            <a:r>
              <a:rPr lang="en-US" sz="2200" b="1" dirty="0" smtClean="0">
                <a:solidFill>
                  <a:schemeClr val="accent1">
                    <a:lumMod val="50000"/>
                  </a:schemeClr>
                </a:solidFill>
              </a:rPr>
              <a:t>	</a:t>
            </a:r>
            <a:r>
              <a:rPr lang="en-US" sz="2200" b="1" dirty="0" smtClean="0"/>
              <a:t>It </a:t>
            </a:r>
            <a:r>
              <a:rPr lang="en-US" sz="2200" b="1" dirty="0"/>
              <a:t>is not necessary to state that the church has to have finances in order to carry on the great work of evangelizing the world. It is quite apparent that there has to be a financial plan. A study of God’s Word reveals the Lord has provided for this need by instituting a definite financial plan to finance His work upon earth. God’s plan is tithing</a:t>
            </a:r>
            <a:r>
              <a:rPr lang="en-US" sz="2200" b="1" dirty="0" smtClean="0"/>
              <a:t>.</a:t>
            </a:r>
            <a:endParaRPr lang="en-US" sz="1400" b="1" dirty="0" smtClean="0"/>
          </a:p>
          <a:p>
            <a:pPr algn="just"/>
            <a:r>
              <a:rPr lang="en-US" sz="1400" b="1" dirty="0" smtClean="0"/>
              <a:t> </a:t>
            </a:r>
            <a:endParaRPr lang="en-US" sz="1000" b="1" dirty="0"/>
          </a:p>
          <a:p>
            <a:pPr algn="just"/>
            <a:r>
              <a:rPr lang="en-US" sz="1400" b="1" dirty="0" smtClean="0"/>
              <a:t>	</a:t>
            </a:r>
            <a:r>
              <a:rPr lang="en-US" sz="2200" b="1" dirty="0" smtClean="0"/>
              <a:t>A </a:t>
            </a:r>
            <a:r>
              <a:rPr lang="en-US" sz="2200" b="1" dirty="0"/>
              <a:t>tithe is one-tenth of your increase. (See Numbers 18:21.) If a man’s check is $100, he should take out $10 (a tithe) for the Lord. </a:t>
            </a:r>
            <a:endParaRPr lang="en-US" sz="2200" b="1" dirty="0" smtClean="0"/>
          </a:p>
          <a:p>
            <a:pPr algn="just"/>
            <a:endParaRPr lang="en-US" sz="2200" b="1" dirty="0"/>
          </a:p>
          <a:p>
            <a:pPr algn="just"/>
            <a:r>
              <a:rPr lang="en-US" sz="2200" b="1" dirty="0" smtClean="0"/>
              <a:t>	Tithing </a:t>
            </a:r>
            <a:r>
              <a:rPr lang="en-US" sz="2200" b="1" dirty="0"/>
              <a:t>will work anywhere in the world. The church would be amply provided for if all would tithe. </a:t>
            </a:r>
          </a:p>
          <a:p>
            <a:endParaRPr lang="en-US" sz="2200" b="1" dirty="0"/>
          </a:p>
        </p:txBody>
      </p:sp>
      <p:pic>
        <p:nvPicPr>
          <p:cNvPr id="2" name="Picture 1"/>
          <p:cNvPicPr>
            <a:picLocks noChangeAspect="1"/>
          </p:cNvPicPr>
          <p:nvPr/>
        </p:nvPicPr>
        <p:blipFill>
          <a:blip r:embed="rId2">
            <a:alphaModFix amt="24000"/>
          </a:blip>
          <a:stretch>
            <a:fillRect/>
          </a:stretch>
        </p:blipFill>
        <p:spPr>
          <a:xfrm>
            <a:off x="1673413" y="956240"/>
            <a:ext cx="5559612" cy="5153976"/>
          </a:xfrm>
          <a:prstGeom prst="rect">
            <a:avLst/>
          </a:prstGeom>
        </p:spPr>
      </p:pic>
    </p:spTree>
    <p:extLst>
      <p:ext uri="{BB962C8B-B14F-4D97-AF65-F5344CB8AC3E}">
        <p14:creationId xmlns:p14="http://schemas.microsoft.com/office/powerpoint/2010/main" val="3021719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wipe(up)">
                                      <p:cBhvr>
                                        <p:cTn id="7" dur="1900"/>
                                        <p:tgtEl>
                                          <p:spTgt spid="8">
                                            <p:txEl>
                                              <p:pRg st="1" end="1"/>
                                            </p:txEl>
                                          </p:spTgt>
                                        </p:tgtEl>
                                      </p:cBhvr>
                                    </p:animEffect>
                                  </p:childTnLst>
                                </p:cTn>
                              </p:par>
                            </p:childTnLst>
                          </p:cTn>
                        </p:par>
                        <p:par>
                          <p:cTn id="8" fill="hold">
                            <p:stCondLst>
                              <p:cond delay="1900"/>
                            </p:stCondLst>
                            <p:childTnLst>
                              <p:par>
                                <p:cTn id="9" presetID="22" presetClass="entr" presetSubtype="1" fill="hold" grpId="0" nodeType="afterEffect">
                                  <p:stCondLst>
                                    <p:cond delay="500"/>
                                  </p:stCondLst>
                                  <p:childTnLst>
                                    <p:set>
                                      <p:cBhvr>
                                        <p:cTn id="10" dur="1" fill="hold">
                                          <p:stCondLst>
                                            <p:cond delay="0"/>
                                          </p:stCondLst>
                                        </p:cTn>
                                        <p:tgtEl>
                                          <p:spTgt spid="8">
                                            <p:txEl>
                                              <p:pRg st="3" end="3"/>
                                            </p:txEl>
                                          </p:spTgt>
                                        </p:tgtEl>
                                        <p:attrNameLst>
                                          <p:attrName>style.visibility</p:attrName>
                                        </p:attrNameLst>
                                      </p:cBhvr>
                                      <p:to>
                                        <p:strVal val="visible"/>
                                      </p:to>
                                    </p:set>
                                    <p:animEffect transition="in" filter="wipe(up)">
                                      <p:cBhvr>
                                        <p:cTn id="11" dur="1900"/>
                                        <p:tgtEl>
                                          <p:spTgt spid="8">
                                            <p:txEl>
                                              <p:pRg st="3" end="3"/>
                                            </p:txEl>
                                          </p:spTgt>
                                        </p:tgtEl>
                                      </p:cBhvr>
                                    </p:animEffect>
                                  </p:childTnLst>
                                </p:cTn>
                              </p:par>
                            </p:childTnLst>
                          </p:cTn>
                        </p:par>
                        <p:par>
                          <p:cTn id="12" fill="hold">
                            <p:stCondLst>
                              <p:cond delay="4300"/>
                            </p:stCondLst>
                            <p:childTnLst>
                              <p:par>
                                <p:cTn id="13" presetID="22" presetClass="entr" presetSubtype="1" fill="hold" grpId="0" nodeType="afterEffect">
                                  <p:stCondLst>
                                    <p:cond delay="500"/>
                                  </p:stCondLst>
                                  <p:childTnLst>
                                    <p:set>
                                      <p:cBhvr>
                                        <p:cTn id="14" dur="1" fill="hold">
                                          <p:stCondLst>
                                            <p:cond delay="0"/>
                                          </p:stCondLst>
                                        </p:cTn>
                                        <p:tgtEl>
                                          <p:spTgt spid="8">
                                            <p:txEl>
                                              <p:pRg st="5" end="5"/>
                                            </p:txEl>
                                          </p:spTgt>
                                        </p:tgtEl>
                                        <p:attrNameLst>
                                          <p:attrName>style.visibility</p:attrName>
                                        </p:attrNameLst>
                                      </p:cBhvr>
                                      <p:to>
                                        <p:strVal val="visible"/>
                                      </p:to>
                                    </p:set>
                                    <p:animEffect transition="in" filter="wipe(up)">
                                      <p:cBhvr>
                                        <p:cTn id="15" dur="19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612597"/>
            <a:ext cx="7664822" cy="5170646"/>
          </a:xfrm>
          <a:prstGeom prst="rect">
            <a:avLst/>
          </a:prstGeom>
          <a:noFill/>
        </p:spPr>
        <p:txBody>
          <a:bodyPr wrap="square" rtlCol="0">
            <a:spAutoFit/>
          </a:bodyPr>
          <a:lstStyle/>
          <a:p>
            <a:r>
              <a:rPr lang="en-US" sz="2400" b="1" dirty="0" smtClean="0"/>
              <a:t>2</a:t>
            </a:r>
            <a:r>
              <a:rPr lang="en-US" sz="2400" b="1" dirty="0"/>
              <a:t>. </a:t>
            </a:r>
            <a:r>
              <a:rPr lang="en-US" sz="2400" b="1" dirty="0" smtClean="0"/>
              <a:t> Law </a:t>
            </a:r>
            <a:r>
              <a:rPr lang="en-US" sz="2400" b="1" dirty="0"/>
              <a:t>or Grace? </a:t>
            </a:r>
            <a:endParaRPr lang="en-US" sz="2400" dirty="0"/>
          </a:p>
          <a:p>
            <a:pPr lvl="1" algn="just"/>
            <a:r>
              <a:rPr lang="en-US" sz="2000" dirty="0"/>
              <a:t>Tithing belongs to the Abrahamic covenant and was instituted long before the Law. Both Abraham and Jacob paid tithes (Genesis 14:20; 28:22; Hebrews 7:4.) The fact that Abraham tithed proves that it was the result of faith and not of Law. </a:t>
            </a:r>
            <a:endParaRPr lang="en-US" sz="2000" dirty="0" smtClean="0"/>
          </a:p>
          <a:p>
            <a:pPr lvl="1" algn="just"/>
            <a:endParaRPr lang="en-US" sz="2200" dirty="0"/>
          </a:p>
          <a:p>
            <a:r>
              <a:rPr lang="en-US" sz="2400" b="1" dirty="0"/>
              <a:t>3. </a:t>
            </a:r>
            <a:r>
              <a:rPr lang="en-US" sz="2400" b="1" dirty="0" smtClean="0"/>
              <a:t> To </a:t>
            </a:r>
            <a:r>
              <a:rPr lang="en-US" sz="2400" b="1" dirty="0"/>
              <a:t>Whom Does the Tithe Belong? </a:t>
            </a:r>
            <a:endParaRPr lang="en-US" sz="2400" dirty="0"/>
          </a:p>
          <a:p>
            <a:pPr lvl="1" algn="just"/>
            <a:r>
              <a:rPr lang="en-US" sz="2000" dirty="0"/>
              <a:t>The tithes are to be brought into God’s storehouse. (See Malachi 3:10.) This is clearly your home church where you get your spiritual food. The Bible says “bring” not “send” the tithes into the storehouse. The only time tithes should be sent is when one is away on vacation or visiting. </a:t>
            </a:r>
            <a:r>
              <a:rPr lang="en-US" sz="2000" dirty="0" smtClean="0"/>
              <a:t>The </a:t>
            </a:r>
            <a:r>
              <a:rPr lang="en-US" sz="2000" dirty="0"/>
              <a:t>tithes belong to God. (See Leviticus 27:30.) They belong to the Levites. (See Numbers 18:24.) They are for the support of the ministry. </a:t>
            </a:r>
          </a:p>
        </p:txBody>
      </p:sp>
      <p:sp>
        <p:nvSpPr>
          <p:cNvPr id="7" name="Rectangle 6"/>
          <p:cNvSpPr/>
          <p:nvPr/>
        </p:nvSpPr>
        <p:spPr>
          <a:xfrm>
            <a:off x="4683759" y="36313"/>
            <a:ext cx="3354594" cy="461665"/>
          </a:xfrm>
          <a:prstGeom prst="rect">
            <a:avLst/>
          </a:prstGeom>
        </p:spPr>
        <p:txBody>
          <a:bodyPr wrap="square">
            <a:spAutoFit/>
          </a:bodyPr>
          <a:lstStyle/>
          <a:p>
            <a:pPr algn="ctr"/>
            <a:r>
              <a:rPr lang="en-US" sz="2400" b="1" dirty="0" smtClean="0">
                <a:solidFill>
                  <a:schemeClr val="bg2">
                    <a:lumMod val="75000"/>
                  </a:schemeClr>
                </a:solidFill>
              </a:rPr>
              <a:t>God’s Financial Plan</a:t>
            </a:r>
            <a:endParaRPr lang="en-US" sz="2400" b="1" dirty="0" smtClean="0">
              <a:solidFill>
                <a:schemeClr val="bg2">
                  <a:lumMod val="75000"/>
                </a:schemeClr>
              </a:solidFill>
            </a:endParaRPr>
          </a:p>
        </p:txBody>
      </p:sp>
    </p:spTree>
    <p:extLst>
      <p:ext uri="{BB962C8B-B14F-4D97-AF65-F5344CB8AC3E}">
        <p14:creationId xmlns:p14="http://schemas.microsoft.com/office/powerpoint/2010/main" val="1604917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6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14" dur="1600"/>
                                        <p:tgtEl>
                                          <p:spTgt spid="3">
                                            <p:txEl>
                                              <p:pRg st="1" end="1"/>
                                            </p:txEl>
                                          </p:spTgt>
                                        </p:tgtEl>
                                      </p:cBhvr>
                                    </p:animEffect>
                                  </p:childTnLst>
                                </p:cTn>
                              </p:par>
                            </p:childTnLst>
                          </p:cTn>
                        </p:par>
                        <p:par>
                          <p:cTn id="15" fill="hold">
                            <p:stCondLst>
                              <p:cond delay="2600"/>
                            </p:stCondLst>
                            <p:childTnLst>
                              <p:par>
                                <p:cTn id="16" presetID="55" presetClass="entr" presetSubtype="0" fill="hold" grpId="0"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p:cTn id="1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1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0" dur="1000"/>
                                        <p:tgtEl>
                                          <p:spTgt spid="3">
                                            <p:txEl>
                                              <p:pRg st="3" end="3"/>
                                            </p:txEl>
                                          </p:spTgt>
                                        </p:tgtEl>
                                      </p:cBhvr>
                                    </p:animEffect>
                                  </p:childTnLst>
                                </p:cTn>
                              </p:par>
                            </p:childTnLst>
                          </p:cTn>
                        </p:par>
                        <p:par>
                          <p:cTn id="21" fill="hold">
                            <p:stCondLst>
                              <p:cond delay="3600"/>
                            </p:stCondLst>
                            <p:childTnLst>
                              <p:par>
                                <p:cTn id="22" presetID="1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1700"/>
                                        <p:tgtEl>
                                          <p:spTgt spid="3">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17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762007"/>
            <a:ext cx="7664822" cy="4462760"/>
          </a:xfrm>
          <a:prstGeom prst="rect">
            <a:avLst/>
          </a:prstGeom>
          <a:noFill/>
        </p:spPr>
        <p:txBody>
          <a:bodyPr wrap="square" rtlCol="0">
            <a:spAutoFit/>
          </a:bodyPr>
          <a:lstStyle/>
          <a:p>
            <a:pPr marL="914400" lvl="1" indent="-457200">
              <a:buAutoNum type="arabicPeriod"/>
            </a:pPr>
            <a:r>
              <a:rPr lang="en-US" sz="2100" b="1" dirty="0" smtClean="0"/>
              <a:t>New </a:t>
            </a:r>
            <a:r>
              <a:rPr lang="en-US" sz="2100" b="1" dirty="0"/>
              <a:t>Testament Silent Regarding Keeping </a:t>
            </a:r>
            <a:r>
              <a:rPr lang="en-US" sz="2100" b="1" dirty="0" smtClean="0"/>
              <a:t>the Seventh </a:t>
            </a:r>
            <a:r>
              <a:rPr lang="en-US" sz="2100" b="1" dirty="0"/>
              <a:t>Day </a:t>
            </a:r>
            <a:endParaRPr lang="en-US" sz="800" dirty="0"/>
          </a:p>
          <a:p>
            <a:pPr lvl="1"/>
            <a:endParaRPr lang="en-US" sz="800" dirty="0" smtClean="0"/>
          </a:p>
          <a:p>
            <a:pPr lvl="1"/>
            <a:r>
              <a:rPr lang="en-US" dirty="0" smtClean="0"/>
              <a:t>The </a:t>
            </a:r>
            <a:r>
              <a:rPr lang="en-US" dirty="0"/>
              <a:t>church is </a:t>
            </a:r>
            <a:r>
              <a:rPr lang="en-US" dirty="0" smtClean="0"/>
              <a:t>commanded </a:t>
            </a:r>
            <a:r>
              <a:rPr lang="en-US" dirty="0"/>
              <a:t>in the New Testament as follows: </a:t>
            </a:r>
          </a:p>
          <a:p>
            <a:endParaRPr lang="en-US" sz="2000" dirty="0" smtClean="0"/>
          </a:p>
          <a:p>
            <a:endParaRPr lang="en-US" sz="2000" dirty="0"/>
          </a:p>
          <a:p>
            <a:endParaRPr lang="en-US" sz="2000" dirty="0" smtClean="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1600" dirty="0"/>
          </a:p>
        </p:txBody>
      </p:sp>
      <p:sp>
        <p:nvSpPr>
          <p:cNvPr id="7" name="Rectangle 6"/>
          <p:cNvSpPr/>
          <p:nvPr/>
        </p:nvSpPr>
        <p:spPr>
          <a:xfrm>
            <a:off x="4683759" y="-23451"/>
            <a:ext cx="3354594" cy="523220"/>
          </a:xfrm>
          <a:prstGeom prst="rect">
            <a:avLst/>
          </a:prstGeom>
        </p:spPr>
        <p:txBody>
          <a:bodyPr wrap="square">
            <a:spAutoFit/>
          </a:bodyPr>
          <a:lstStyle/>
          <a:p>
            <a:pPr algn="ctr"/>
            <a:r>
              <a:rPr lang="en-US" sz="2800" b="1" dirty="0" smtClean="0">
                <a:solidFill>
                  <a:schemeClr val="bg2">
                    <a:lumMod val="75000"/>
                  </a:schemeClr>
                </a:solidFill>
              </a:rPr>
              <a:t>The Sabbath Day</a:t>
            </a:r>
            <a:endParaRPr lang="en-US" sz="2800" b="1" dirty="0">
              <a:solidFill>
                <a:schemeClr val="bg2">
                  <a:lumMod val="7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429735620"/>
              </p:ext>
            </p:extLst>
          </p:nvPr>
        </p:nvGraphicFramePr>
        <p:xfrm>
          <a:off x="2375646" y="2278534"/>
          <a:ext cx="4885766" cy="2961640"/>
        </p:xfrm>
        <a:graphic>
          <a:graphicData uri="http://schemas.openxmlformats.org/drawingml/2006/table">
            <a:tbl>
              <a:tblPr firstRow="1" bandRow="1">
                <a:tableStyleId>{16D9F66E-5EB9-4882-86FB-DCBF35E3C3E4}</a:tableStyleId>
              </a:tblPr>
              <a:tblGrid>
                <a:gridCol w="3316941"/>
                <a:gridCol w="1568825"/>
              </a:tblGrid>
              <a:tr h="370840">
                <a:tc>
                  <a:txBody>
                    <a:bodyPr/>
                    <a:lstStyle/>
                    <a:p>
                      <a:r>
                        <a:rPr lang="en-US" dirty="0" smtClean="0"/>
                        <a:t>Worship of God</a:t>
                      </a:r>
                      <a:endParaRPr lang="en-US" dirty="0"/>
                    </a:p>
                  </a:txBody>
                  <a:tcPr/>
                </a:tc>
                <a:tc>
                  <a:txBody>
                    <a:bodyPr/>
                    <a:lstStyle/>
                    <a:p>
                      <a:r>
                        <a:rPr lang="en-US" b="0" dirty="0" smtClean="0"/>
                        <a:t>50</a:t>
                      </a:r>
                      <a:r>
                        <a:rPr lang="en-US" b="0" baseline="0" dirty="0" smtClean="0"/>
                        <a:t> times</a:t>
                      </a:r>
                      <a:endParaRPr lang="en-US" b="0" dirty="0"/>
                    </a:p>
                  </a:txBody>
                  <a:tcPr/>
                </a:tc>
              </a:tr>
              <a:tr h="370840">
                <a:tc>
                  <a:txBody>
                    <a:bodyPr/>
                    <a:lstStyle/>
                    <a:p>
                      <a:r>
                        <a:rPr lang="en-US" b="1" dirty="0" smtClean="0"/>
                        <a:t>Idolatry</a:t>
                      </a:r>
                      <a:r>
                        <a:rPr lang="en-US" b="1" baseline="0" dirty="0" smtClean="0"/>
                        <a:t> forbidden</a:t>
                      </a:r>
                      <a:endParaRPr lang="en-US" b="1" dirty="0"/>
                    </a:p>
                  </a:txBody>
                  <a:tcPr/>
                </a:tc>
                <a:tc>
                  <a:txBody>
                    <a:bodyPr/>
                    <a:lstStyle/>
                    <a:p>
                      <a:r>
                        <a:rPr lang="en-US" dirty="0" smtClean="0"/>
                        <a:t>12 times</a:t>
                      </a:r>
                      <a:endParaRPr lang="en-US" dirty="0"/>
                    </a:p>
                  </a:txBody>
                  <a:tcPr/>
                </a:tc>
              </a:tr>
              <a:tr h="370840">
                <a:tc>
                  <a:txBody>
                    <a:bodyPr/>
                    <a:lstStyle/>
                    <a:p>
                      <a:r>
                        <a:rPr lang="en-US" b="1" dirty="0" smtClean="0"/>
                        <a:t>Profanity</a:t>
                      </a:r>
                      <a:r>
                        <a:rPr lang="en-US" b="1" baseline="0" dirty="0" smtClean="0"/>
                        <a:t> forbidden</a:t>
                      </a:r>
                      <a:endParaRPr lang="en-US" b="1" dirty="0"/>
                    </a:p>
                  </a:txBody>
                  <a:tcPr/>
                </a:tc>
                <a:tc>
                  <a:txBody>
                    <a:bodyPr/>
                    <a:lstStyle/>
                    <a:p>
                      <a:r>
                        <a:rPr lang="en-US" dirty="0" smtClean="0"/>
                        <a:t> 4 times</a:t>
                      </a:r>
                      <a:endParaRPr lang="en-US" dirty="0"/>
                    </a:p>
                  </a:txBody>
                  <a:tcPr/>
                </a:tc>
              </a:tr>
              <a:tr h="370840">
                <a:tc>
                  <a:txBody>
                    <a:bodyPr/>
                    <a:lstStyle/>
                    <a:p>
                      <a:r>
                        <a:rPr lang="en-US" b="1" dirty="0" smtClean="0"/>
                        <a:t>Honor of father</a:t>
                      </a:r>
                      <a:r>
                        <a:rPr lang="en-US" b="1" baseline="0" dirty="0" smtClean="0"/>
                        <a:t> and mother</a:t>
                      </a:r>
                      <a:endParaRPr lang="en-US" b="1" dirty="0"/>
                    </a:p>
                  </a:txBody>
                  <a:tcPr/>
                </a:tc>
                <a:tc>
                  <a:txBody>
                    <a:bodyPr/>
                    <a:lstStyle/>
                    <a:p>
                      <a:r>
                        <a:rPr lang="en-US" dirty="0" smtClean="0"/>
                        <a:t> 6 times</a:t>
                      </a:r>
                      <a:endParaRPr lang="en-US" dirty="0"/>
                    </a:p>
                  </a:txBody>
                  <a:tcPr/>
                </a:tc>
              </a:tr>
              <a:tr h="0">
                <a:tc>
                  <a:txBody>
                    <a:bodyPr/>
                    <a:lstStyle/>
                    <a:p>
                      <a:r>
                        <a:rPr lang="en-US" b="1" dirty="0" smtClean="0"/>
                        <a:t>Adultery forbidden</a:t>
                      </a:r>
                      <a:endParaRPr lang="en-US" b="1" dirty="0"/>
                    </a:p>
                  </a:txBody>
                  <a:tcPr/>
                </a:tc>
                <a:tc>
                  <a:txBody>
                    <a:bodyPr/>
                    <a:lstStyle/>
                    <a:p>
                      <a:r>
                        <a:rPr lang="en-US" dirty="0" smtClean="0"/>
                        <a:t>12 times</a:t>
                      </a:r>
                      <a:endParaRPr lang="en-US" dirty="0"/>
                    </a:p>
                  </a:txBody>
                  <a:tcPr/>
                </a:tc>
              </a:tr>
              <a:tr h="370840">
                <a:tc>
                  <a:txBody>
                    <a:bodyPr/>
                    <a:lstStyle/>
                    <a:p>
                      <a:r>
                        <a:rPr lang="en-US" b="1" dirty="0" smtClean="0"/>
                        <a:t>Theft forbidden</a:t>
                      </a:r>
                      <a:endParaRPr lang="en-US" b="1" dirty="0"/>
                    </a:p>
                  </a:txBody>
                  <a:tcPr/>
                </a:tc>
                <a:tc>
                  <a:txBody>
                    <a:bodyPr/>
                    <a:lstStyle/>
                    <a:p>
                      <a:r>
                        <a:rPr lang="en-US" dirty="0" smtClean="0"/>
                        <a:t> 6 times</a:t>
                      </a:r>
                      <a:endParaRPr lang="en-US" dirty="0"/>
                    </a:p>
                  </a:txBody>
                  <a:tcPr/>
                </a:tc>
              </a:tr>
              <a:tr h="370840">
                <a:tc>
                  <a:txBody>
                    <a:bodyPr/>
                    <a:lstStyle/>
                    <a:p>
                      <a:r>
                        <a:rPr lang="en-US" b="1" dirty="0" smtClean="0"/>
                        <a:t>False witness forbidden</a:t>
                      </a:r>
                      <a:endParaRPr lang="en-US" b="1" dirty="0"/>
                    </a:p>
                  </a:txBody>
                  <a:tcPr/>
                </a:tc>
                <a:tc>
                  <a:txBody>
                    <a:bodyPr/>
                    <a:lstStyle/>
                    <a:p>
                      <a:r>
                        <a:rPr lang="en-US" dirty="0" smtClean="0"/>
                        <a:t> 4 times</a:t>
                      </a:r>
                      <a:endParaRPr lang="en-US" dirty="0"/>
                    </a:p>
                  </a:txBody>
                  <a:tcPr/>
                </a:tc>
              </a:tr>
              <a:tr h="370840">
                <a:tc>
                  <a:txBody>
                    <a:bodyPr/>
                    <a:lstStyle/>
                    <a:p>
                      <a:r>
                        <a:rPr lang="en-US" b="1" dirty="0" smtClean="0"/>
                        <a:t>Covetousness forbidden</a:t>
                      </a:r>
                      <a:endParaRPr lang="en-US" b="1" dirty="0"/>
                    </a:p>
                  </a:txBody>
                  <a:tcPr/>
                </a:tc>
                <a:tc>
                  <a:txBody>
                    <a:bodyPr/>
                    <a:lstStyle/>
                    <a:p>
                      <a:r>
                        <a:rPr lang="en-US" dirty="0" smtClean="0"/>
                        <a:t> 9 times</a:t>
                      </a:r>
                      <a:endParaRPr lang="en-US" dirty="0"/>
                    </a:p>
                  </a:txBody>
                  <a:tcPr/>
                </a:tc>
              </a:tr>
            </a:tbl>
          </a:graphicData>
        </a:graphic>
      </p:graphicFrame>
      <p:sp>
        <p:nvSpPr>
          <p:cNvPr id="5" name="TextBox 4"/>
          <p:cNvSpPr txBox="1"/>
          <p:nvPr/>
        </p:nvSpPr>
        <p:spPr>
          <a:xfrm>
            <a:off x="747060" y="5737412"/>
            <a:ext cx="8113058" cy="369332"/>
          </a:xfrm>
          <a:prstGeom prst="rect">
            <a:avLst/>
          </a:prstGeom>
          <a:noFill/>
        </p:spPr>
        <p:txBody>
          <a:bodyPr wrap="square" rtlCol="0">
            <a:spAutoFit/>
          </a:bodyPr>
          <a:lstStyle/>
          <a:p>
            <a:pPr algn="ctr"/>
            <a:r>
              <a:rPr lang="en-US" b="1" dirty="0"/>
              <a:t>However, the keeping of the Sabbath is not commanded even once. </a:t>
            </a:r>
            <a:endParaRPr lang="en-US" b="1" dirty="0"/>
          </a:p>
        </p:txBody>
      </p:sp>
    </p:spTree>
    <p:extLst>
      <p:ext uri="{BB962C8B-B14F-4D97-AF65-F5344CB8AC3E}">
        <p14:creationId xmlns:p14="http://schemas.microsoft.com/office/powerpoint/2010/main" val="3427791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left)">
                                      <p:cBhvr>
                                        <p:cTn id="13" dur="1200"/>
                                        <p:tgtEl>
                                          <p:spTgt spid="3">
                                            <p:txEl>
                                              <p:pRg st="0" end="0"/>
                                            </p:txEl>
                                          </p:spTgt>
                                        </p:tgtEl>
                                      </p:cBhvr>
                                    </p:animEffect>
                                  </p:childTnLst>
                                </p:cTn>
                              </p:par>
                            </p:childTnLst>
                          </p:cTn>
                        </p:par>
                        <p:par>
                          <p:cTn id="14" fill="hold">
                            <p:stCondLst>
                              <p:cond delay="2200"/>
                            </p:stCondLst>
                            <p:childTnLst>
                              <p:par>
                                <p:cTn id="15" presetID="53" presetClass="entr" presetSubtype="16"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1000"/>
                                        <p:tgtEl>
                                          <p:spTgt spid="3">
                                            <p:txEl>
                                              <p:pRg st="2" end="2"/>
                                            </p:txEl>
                                          </p:spTgt>
                                        </p:tgtEl>
                                      </p:cBhvr>
                                    </p:animEffect>
                                  </p:childTnLst>
                                </p:cTn>
                              </p:par>
                            </p:childTnLst>
                          </p:cTn>
                        </p:par>
                        <p:par>
                          <p:cTn id="20" fill="hold">
                            <p:stCondLst>
                              <p:cond delay="3200"/>
                            </p:stCondLst>
                            <p:childTnLst>
                              <p:par>
                                <p:cTn id="21" presetID="25"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7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24" dur="7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5" dur="700" accel="50000" fill="hold">
                                          <p:stCondLst>
                                            <p:cond delay="700"/>
                                          </p:stCondLst>
                                        </p:cTn>
                                        <p:tgtEl>
                                          <p:spTgt spid="2"/>
                                        </p:tgtEl>
                                        <p:attrNameLst>
                                          <p:attrName>ppt_w</p:attrName>
                                        </p:attrNameLst>
                                      </p:cBhvr>
                                      <p:tavLst>
                                        <p:tav tm="0">
                                          <p:val>
                                            <p:strVal val="#ppt_w*.05"/>
                                          </p:val>
                                        </p:tav>
                                        <p:tav tm="100000">
                                          <p:val>
                                            <p:strVal val="#ppt_w"/>
                                          </p:val>
                                        </p:tav>
                                      </p:tavLst>
                                    </p:anim>
                                    <p:anim calcmode="lin" valueType="num">
                                      <p:cBhvr>
                                        <p:cTn id="26" dur="1400" fill="hold"/>
                                        <p:tgtEl>
                                          <p:spTgt spid="2"/>
                                        </p:tgtEl>
                                        <p:attrNameLst>
                                          <p:attrName>ppt_h</p:attrName>
                                        </p:attrNameLst>
                                      </p:cBhvr>
                                      <p:tavLst>
                                        <p:tav tm="0">
                                          <p:val>
                                            <p:strVal val="#ppt_h"/>
                                          </p:val>
                                        </p:tav>
                                        <p:tav tm="100000">
                                          <p:val>
                                            <p:strVal val="#ppt_h"/>
                                          </p:val>
                                        </p:tav>
                                      </p:tavLst>
                                    </p:anim>
                                    <p:anim calcmode="lin" valueType="num">
                                      <p:cBhvr>
                                        <p:cTn id="27" dur="7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8" dur="7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9" dur="700" accel="50000" fill="hold">
                                          <p:stCondLst>
                                            <p:cond delay="700"/>
                                          </p:stCondLst>
                                        </p:cTn>
                                        <p:tgtEl>
                                          <p:spTgt spid="2"/>
                                        </p:tgtEl>
                                        <p:attrNameLst>
                                          <p:attrName>ppt_y</p:attrName>
                                        </p:attrNameLst>
                                      </p:cBhvr>
                                      <p:tavLst>
                                        <p:tav tm="0">
                                          <p:val>
                                            <p:strVal val="#ppt_y+.1"/>
                                          </p:val>
                                        </p:tav>
                                        <p:tav tm="100000">
                                          <p:val>
                                            <p:strVal val="#ppt_y"/>
                                          </p:val>
                                        </p:tav>
                                      </p:tavLst>
                                    </p:anim>
                                    <p:animEffect transition="in" filter="fade">
                                      <p:cBhvr>
                                        <p:cTn id="30" dur="1400" decel="50000">
                                          <p:stCondLst>
                                            <p:cond delay="0"/>
                                          </p:stCondLst>
                                        </p:cTn>
                                        <p:tgtEl>
                                          <p:spTgt spid="2"/>
                                        </p:tgtEl>
                                      </p:cBhvr>
                                    </p:animEffect>
                                  </p:childTnLst>
                                </p:cTn>
                              </p:par>
                            </p:childTnLst>
                          </p:cTn>
                        </p:par>
                        <p:par>
                          <p:cTn id="31" fill="hold">
                            <p:stCondLst>
                              <p:cond delay="4600"/>
                            </p:stCondLst>
                            <p:childTnLst>
                              <p:par>
                                <p:cTn id="32" presetID="55"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strVal val="#ppt_w*0.70"/>
                                          </p:val>
                                        </p:tav>
                                        <p:tav tm="100000">
                                          <p:val>
                                            <p:strVal val="#ppt_w"/>
                                          </p:val>
                                        </p:tav>
                                      </p:tavLst>
                                    </p:anim>
                                    <p:anim calcmode="lin" valueType="num">
                                      <p:cBhvr>
                                        <p:cTn id="35" dur="1000" fill="hold"/>
                                        <p:tgtEl>
                                          <p:spTgt spid="5"/>
                                        </p:tgtEl>
                                        <p:attrNameLst>
                                          <p:attrName>ppt_h</p:attrName>
                                        </p:attrNameLst>
                                      </p:cBhvr>
                                      <p:tavLst>
                                        <p:tav tm="0">
                                          <p:val>
                                            <p:strVal val="#ppt_h"/>
                                          </p:val>
                                        </p:tav>
                                        <p:tav tm="100000">
                                          <p:val>
                                            <p:strVal val="#ppt_h"/>
                                          </p:val>
                                        </p:tav>
                                      </p:tavLst>
                                    </p:anim>
                                    <p:animEffect transition="in" filter="fade">
                                      <p:cBhvr>
                                        <p:cTn id="3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508010"/>
            <a:ext cx="7664822" cy="5816977"/>
          </a:xfrm>
          <a:prstGeom prst="rect">
            <a:avLst/>
          </a:prstGeom>
          <a:noFill/>
        </p:spPr>
        <p:txBody>
          <a:bodyPr wrap="square" rtlCol="0">
            <a:spAutoFit/>
          </a:bodyPr>
          <a:lstStyle/>
          <a:p>
            <a:r>
              <a:rPr lang="en-US" sz="2400" b="1" dirty="0" smtClean="0"/>
              <a:t>2</a:t>
            </a:r>
            <a:r>
              <a:rPr lang="en-US" sz="2400" b="1" dirty="0"/>
              <a:t>. </a:t>
            </a:r>
            <a:r>
              <a:rPr lang="en-US" sz="2400" b="1" dirty="0" smtClean="0"/>
              <a:t> Lord’s </a:t>
            </a:r>
            <a:r>
              <a:rPr lang="en-US" sz="2400" b="1" dirty="0"/>
              <a:t>Day Not Selected in Place of the Sabbath </a:t>
            </a:r>
            <a:endParaRPr lang="en-US" sz="2400" dirty="0"/>
          </a:p>
          <a:p>
            <a:pPr lvl="1" algn="just"/>
            <a:r>
              <a:rPr lang="en-US" sz="2200" dirty="0"/>
              <a:t>The Sabbath was abolished and therefore needed no substitution. The first day of the week was the day to celebrate the Lord’s resurrection. On the Lord’s Day: </a:t>
            </a:r>
          </a:p>
          <a:p>
            <a:pPr marL="1371600" lvl="2" indent="-457200">
              <a:buFont typeface="+mj-lt"/>
              <a:buAutoNum type="alphaLcPeriod"/>
            </a:pPr>
            <a:r>
              <a:rPr lang="en-US" sz="2000" dirty="0"/>
              <a:t>Jesus arose the head of a new </a:t>
            </a:r>
            <a:r>
              <a:rPr lang="en-US" sz="2000" dirty="0" smtClean="0"/>
              <a:t>creation</a:t>
            </a:r>
            <a:endParaRPr lang="en-US" sz="2000" dirty="0"/>
          </a:p>
          <a:p>
            <a:pPr marL="1371600" lvl="2" indent="-457200">
              <a:buFont typeface="+mj-lt"/>
              <a:buAutoNum type="alphaLcPeriod"/>
            </a:pPr>
            <a:r>
              <a:rPr lang="en-US" sz="2000" dirty="0"/>
              <a:t>Jesus appeared to His </a:t>
            </a:r>
            <a:r>
              <a:rPr lang="en-US" sz="2000" dirty="0" smtClean="0"/>
              <a:t>disciples</a:t>
            </a:r>
            <a:endParaRPr lang="en-US" sz="2000" dirty="0"/>
          </a:p>
          <a:p>
            <a:pPr marL="1371600" lvl="2" indent="-457200">
              <a:buFont typeface="+mj-lt"/>
              <a:buAutoNum type="alphaLcPeriod"/>
            </a:pPr>
            <a:r>
              <a:rPr lang="en-US" sz="2000" dirty="0"/>
              <a:t>The Holy Ghost was </a:t>
            </a:r>
            <a:r>
              <a:rPr lang="en-US" sz="2000" dirty="0" smtClean="0"/>
              <a:t>given</a:t>
            </a:r>
            <a:endParaRPr lang="en-US" sz="2000" dirty="0"/>
          </a:p>
          <a:p>
            <a:pPr marL="1371600" lvl="2" indent="-457200">
              <a:buFont typeface="+mj-lt"/>
              <a:buAutoNum type="alphaLcPeriod"/>
            </a:pPr>
            <a:r>
              <a:rPr lang="en-US" sz="2000" dirty="0"/>
              <a:t>The church was </a:t>
            </a:r>
            <a:r>
              <a:rPr lang="en-US" sz="2000" dirty="0" smtClean="0"/>
              <a:t>born</a:t>
            </a:r>
            <a:endParaRPr lang="en-US" sz="2000" dirty="0"/>
          </a:p>
          <a:p>
            <a:pPr marL="1371600" lvl="2" indent="-457200">
              <a:buFont typeface="+mj-lt"/>
              <a:buAutoNum type="alphaLcPeriod"/>
            </a:pPr>
            <a:r>
              <a:rPr lang="en-US" sz="2000" dirty="0"/>
              <a:t>The door of the kingdom was </a:t>
            </a:r>
            <a:r>
              <a:rPr lang="en-US" sz="2000" dirty="0" smtClean="0"/>
              <a:t>unlocked</a:t>
            </a:r>
          </a:p>
          <a:p>
            <a:pPr lvl="2"/>
            <a:endParaRPr lang="en-US" sz="2000" dirty="0" smtClean="0"/>
          </a:p>
          <a:p>
            <a:pPr lvl="2"/>
            <a:r>
              <a:rPr lang="en-US" sz="2000" dirty="0" smtClean="0"/>
              <a:t>Acts </a:t>
            </a:r>
            <a:r>
              <a:rPr lang="en-US" sz="2000" dirty="0"/>
              <a:t>20:7—disciples met to break bread in </a:t>
            </a:r>
            <a:r>
              <a:rPr lang="en-US" sz="2000" dirty="0" smtClean="0"/>
              <a:t>remembrance of </a:t>
            </a:r>
            <a:r>
              <a:rPr lang="en-US" sz="2000" dirty="0" smtClean="0"/>
              <a:t>Him</a:t>
            </a:r>
          </a:p>
          <a:p>
            <a:pPr lvl="1" algn="just"/>
            <a:endParaRPr lang="en-US" sz="2000" dirty="0" smtClean="0"/>
          </a:p>
          <a:p>
            <a:pPr lvl="1" algn="just"/>
            <a:r>
              <a:rPr lang="en-US" sz="2000" dirty="0" smtClean="0"/>
              <a:t>	I </a:t>
            </a:r>
            <a:r>
              <a:rPr lang="en-US" sz="2000" dirty="0"/>
              <a:t>Corinthians 16:2—disciples brought their tithes and </a:t>
            </a:r>
            <a:r>
              <a:rPr lang="en-US" sz="2000" dirty="0" smtClean="0"/>
              <a:t>	offerings</a:t>
            </a:r>
          </a:p>
          <a:p>
            <a:pPr lvl="1" algn="just"/>
            <a:endParaRPr lang="en-US" sz="2000" dirty="0" smtClean="0"/>
          </a:p>
          <a:p>
            <a:pPr lvl="1" algn="just"/>
            <a:r>
              <a:rPr lang="en-US" sz="2000" dirty="0"/>
              <a:t>	</a:t>
            </a:r>
            <a:r>
              <a:rPr lang="en-US" sz="2000" dirty="0" smtClean="0"/>
              <a:t>Revelation </a:t>
            </a:r>
            <a:r>
              <a:rPr lang="en-US" sz="2000" dirty="0"/>
              <a:t>1:10—John was in the </a:t>
            </a:r>
            <a:r>
              <a:rPr lang="en-US" sz="2000" dirty="0" smtClean="0"/>
              <a:t>Spirit </a:t>
            </a:r>
            <a:endParaRPr lang="en-US" sz="2000" dirty="0"/>
          </a:p>
        </p:txBody>
      </p:sp>
      <p:sp>
        <p:nvSpPr>
          <p:cNvPr id="7" name="Rectangle 6"/>
          <p:cNvSpPr/>
          <p:nvPr/>
        </p:nvSpPr>
        <p:spPr>
          <a:xfrm>
            <a:off x="4683759" y="6431"/>
            <a:ext cx="3354594" cy="523220"/>
          </a:xfrm>
          <a:prstGeom prst="rect">
            <a:avLst/>
          </a:prstGeom>
        </p:spPr>
        <p:txBody>
          <a:bodyPr wrap="square">
            <a:spAutoFit/>
          </a:bodyPr>
          <a:lstStyle/>
          <a:p>
            <a:pPr algn="ctr"/>
            <a:r>
              <a:rPr lang="en-US" sz="2800" b="1" dirty="0" smtClean="0">
                <a:solidFill>
                  <a:schemeClr val="bg2">
                    <a:lumMod val="75000"/>
                  </a:schemeClr>
                </a:solidFill>
              </a:rPr>
              <a:t>The Sabbath Day</a:t>
            </a:r>
            <a:endParaRPr lang="en-US" sz="2800" b="1" dirty="0">
              <a:solidFill>
                <a:schemeClr val="bg2">
                  <a:lumMod val="75000"/>
                </a:schemeClr>
              </a:solidFill>
            </a:endParaRPr>
          </a:p>
        </p:txBody>
      </p:sp>
    </p:spTree>
    <p:extLst>
      <p:ext uri="{BB962C8B-B14F-4D97-AF65-F5344CB8AC3E}">
        <p14:creationId xmlns:p14="http://schemas.microsoft.com/office/powerpoint/2010/main" val="3720696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400"/>
                                        <p:tgtEl>
                                          <p:spTgt spid="3">
                                            <p:txEl>
                                              <p:pRg st="0" end="0"/>
                                            </p:txEl>
                                          </p:spTgt>
                                        </p:tgtEl>
                                      </p:cBhvr>
                                    </p:animEffect>
                                  </p:childTnLst>
                                </p:cTn>
                              </p:par>
                            </p:childTnLst>
                          </p:cTn>
                        </p:par>
                        <p:par>
                          <p:cTn id="8" fill="hold">
                            <p:stCondLst>
                              <p:cond delay="14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400"/>
                                        <p:tgtEl>
                                          <p:spTgt spid="3">
                                            <p:txEl>
                                              <p:pRg st="1" end="1"/>
                                            </p:txEl>
                                          </p:spTgt>
                                        </p:tgtEl>
                                      </p:cBhvr>
                                    </p:animEffect>
                                  </p:childTnLst>
                                </p:cTn>
                              </p:par>
                            </p:childTnLst>
                          </p:cTn>
                        </p:par>
                        <p:par>
                          <p:cTn id="12" fill="hold">
                            <p:stCondLst>
                              <p:cond delay="2800"/>
                            </p:stCondLst>
                            <p:childTnLst>
                              <p:par>
                                <p:cTn id="13" presetID="22" presetClass="entr" presetSubtype="8"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1400"/>
                                        <p:tgtEl>
                                          <p:spTgt spid="3">
                                            <p:txEl>
                                              <p:pRg st="2" end="2"/>
                                            </p:txEl>
                                          </p:spTgt>
                                        </p:tgtEl>
                                      </p:cBhvr>
                                    </p:animEffect>
                                  </p:childTnLst>
                                </p:cTn>
                              </p:par>
                            </p:childTnLst>
                          </p:cTn>
                        </p:par>
                        <p:par>
                          <p:cTn id="16" fill="hold">
                            <p:stCondLst>
                              <p:cond delay="4700"/>
                            </p:stCondLst>
                            <p:childTnLst>
                              <p:par>
                                <p:cTn id="17" presetID="22" presetClass="entr" presetSubtype="8"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1400"/>
                                        <p:tgtEl>
                                          <p:spTgt spid="3">
                                            <p:txEl>
                                              <p:pRg st="3" end="3"/>
                                            </p:txEl>
                                          </p:spTgt>
                                        </p:tgtEl>
                                      </p:cBhvr>
                                    </p:animEffect>
                                  </p:childTnLst>
                                </p:cTn>
                              </p:par>
                            </p:childTnLst>
                          </p:cTn>
                        </p:par>
                        <p:par>
                          <p:cTn id="20" fill="hold">
                            <p:stCondLst>
                              <p:cond delay="6600"/>
                            </p:stCondLst>
                            <p:childTnLst>
                              <p:par>
                                <p:cTn id="21" presetID="22" presetClass="entr" presetSubtype="8"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1400"/>
                                        <p:tgtEl>
                                          <p:spTgt spid="3">
                                            <p:txEl>
                                              <p:pRg st="4" end="4"/>
                                            </p:txEl>
                                          </p:spTgt>
                                        </p:tgtEl>
                                      </p:cBhvr>
                                    </p:animEffect>
                                  </p:childTnLst>
                                </p:cTn>
                              </p:par>
                            </p:childTnLst>
                          </p:cTn>
                        </p:par>
                        <p:par>
                          <p:cTn id="24" fill="hold">
                            <p:stCondLst>
                              <p:cond delay="8500"/>
                            </p:stCondLst>
                            <p:childTnLst>
                              <p:par>
                                <p:cTn id="25" presetID="22" presetClass="entr" presetSubtype="8" fill="hold" grpId="0" nodeType="afterEffect">
                                  <p:stCondLst>
                                    <p:cond delay="5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1400"/>
                                        <p:tgtEl>
                                          <p:spTgt spid="3">
                                            <p:txEl>
                                              <p:pRg st="5" end="5"/>
                                            </p:txEl>
                                          </p:spTgt>
                                        </p:tgtEl>
                                      </p:cBhvr>
                                    </p:animEffect>
                                  </p:childTnLst>
                                </p:cTn>
                              </p:par>
                            </p:childTnLst>
                          </p:cTn>
                        </p:par>
                        <p:par>
                          <p:cTn id="28" fill="hold">
                            <p:stCondLst>
                              <p:cond delay="10400"/>
                            </p:stCondLst>
                            <p:childTnLst>
                              <p:par>
                                <p:cTn id="29" presetID="22" presetClass="entr" presetSubtype="8" fill="hold" grpId="0" nodeType="afterEffect">
                                  <p:stCondLst>
                                    <p:cond delay="50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left)">
                                      <p:cBhvr>
                                        <p:cTn id="31" dur="1400"/>
                                        <p:tgtEl>
                                          <p:spTgt spid="3">
                                            <p:txEl>
                                              <p:pRg st="6" end="6"/>
                                            </p:txEl>
                                          </p:spTgt>
                                        </p:tgtEl>
                                      </p:cBhvr>
                                    </p:animEffect>
                                  </p:childTnLst>
                                </p:cTn>
                              </p:par>
                            </p:childTnLst>
                          </p:cTn>
                        </p:par>
                        <p:par>
                          <p:cTn id="32" fill="hold">
                            <p:stCondLst>
                              <p:cond delay="12300"/>
                            </p:stCondLst>
                            <p:childTnLst>
                              <p:par>
                                <p:cTn id="33" presetID="23" presetClass="entr" presetSubtype="16" fill="hold" grpId="0" nodeType="afterEffect">
                                  <p:stCondLst>
                                    <p:cond delay="50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p:cTn id="35"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8" end="8"/>
                                            </p:txEl>
                                          </p:spTgt>
                                        </p:tgtEl>
                                        <p:attrNameLst>
                                          <p:attrName>ppt_h</p:attrName>
                                        </p:attrNameLst>
                                      </p:cBhvr>
                                      <p:tavLst>
                                        <p:tav tm="0">
                                          <p:val>
                                            <p:fltVal val="0"/>
                                          </p:val>
                                        </p:tav>
                                        <p:tav tm="100000">
                                          <p:val>
                                            <p:strVal val="#ppt_h"/>
                                          </p:val>
                                        </p:tav>
                                      </p:tavLst>
                                    </p:anim>
                                  </p:childTnLst>
                                </p:cTn>
                              </p:par>
                            </p:childTnLst>
                          </p:cTn>
                        </p:par>
                        <p:par>
                          <p:cTn id="37" fill="hold">
                            <p:stCondLst>
                              <p:cond delay="13300"/>
                            </p:stCondLst>
                            <p:childTnLst>
                              <p:par>
                                <p:cTn id="38" presetID="22" presetClass="entr" presetSubtype="8" fill="hold" grpId="0" nodeType="afterEffect">
                                  <p:stCondLst>
                                    <p:cond delay="50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wipe(left)">
                                      <p:cBhvr>
                                        <p:cTn id="40" dur="1400"/>
                                        <p:tgtEl>
                                          <p:spTgt spid="3">
                                            <p:txEl>
                                              <p:pRg st="10" end="10"/>
                                            </p:txEl>
                                          </p:spTgt>
                                        </p:tgtEl>
                                      </p:cBhvr>
                                    </p:animEffect>
                                  </p:childTnLst>
                                </p:cTn>
                              </p:par>
                            </p:childTnLst>
                          </p:cTn>
                        </p:par>
                        <p:par>
                          <p:cTn id="41" fill="hold">
                            <p:stCondLst>
                              <p:cond delay="15200"/>
                            </p:stCondLst>
                            <p:childTnLst>
                              <p:par>
                                <p:cTn id="42" presetID="22" presetClass="entr" presetSubtype="8" fill="hold" grpId="0" nodeType="afterEffect">
                                  <p:stCondLst>
                                    <p:cond delay="500"/>
                                  </p:stCondLst>
                                  <p:childTnLst>
                                    <p:set>
                                      <p:cBhvr>
                                        <p:cTn id="43" dur="1" fill="hold">
                                          <p:stCondLst>
                                            <p:cond delay="0"/>
                                          </p:stCondLst>
                                        </p:cTn>
                                        <p:tgtEl>
                                          <p:spTgt spid="3">
                                            <p:txEl>
                                              <p:pRg st="12" end="12"/>
                                            </p:txEl>
                                          </p:spTgt>
                                        </p:tgtEl>
                                        <p:attrNameLst>
                                          <p:attrName>style.visibility</p:attrName>
                                        </p:attrNameLst>
                                      </p:cBhvr>
                                      <p:to>
                                        <p:strVal val="visible"/>
                                      </p:to>
                                    </p:set>
                                    <p:animEffect transition="in" filter="wipe(left)">
                                      <p:cBhvr>
                                        <p:cTn id="44" dur="14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896476"/>
            <a:ext cx="7664822" cy="4185761"/>
          </a:xfrm>
          <a:prstGeom prst="rect">
            <a:avLst/>
          </a:prstGeom>
          <a:noFill/>
        </p:spPr>
        <p:txBody>
          <a:bodyPr wrap="square" rtlCol="0">
            <a:spAutoFit/>
          </a:bodyPr>
          <a:lstStyle/>
          <a:p>
            <a:r>
              <a:rPr lang="en-US" sz="2400" b="1" dirty="0" smtClean="0"/>
              <a:t>3</a:t>
            </a:r>
            <a:r>
              <a:rPr lang="en-US" sz="2400" b="1" dirty="0"/>
              <a:t>. </a:t>
            </a:r>
            <a:r>
              <a:rPr lang="en-US" sz="2400" b="1" dirty="0" smtClean="0"/>
              <a:t> The </a:t>
            </a:r>
            <a:r>
              <a:rPr lang="en-US" sz="2400" b="1" dirty="0"/>
              <a:t>Sabbath—a Type; Jesus—the </a:t>
            </a:r>
            <a:r>
              <a:rPr lang="en-US" sz="2400" b="1" dirty="0" smtClean="0"/>
              <a:t>Antitype</a:t>
            </a:r>
          </a:p>
          <a:p>
            <a:endParaRPr lang="en-US" sz="2400" b="1" dirty="0" smtClean="0"/>
          </a:p>
          <a:p>
            <a:pPr lvl="1" algn="just"/>
            <a:r>
              <a:rPr lang="en-US" sz="2200" dirty="0"/>
              <a:t>The Sabbath was a shadow; Jesus is the body. (See Colossians 2:16-17.) </a:t>
            </a:r>
            <a:endParaRPr lang="en-US" sz="2200" dirty="0" smtClean="0"/>
          </a:p>
          <a:p>
            <a:pPr lvl="1" algn="just"/>
            <a:endParaRPr lang="en-US" sz="2400" dirty="0"/>
          </a:p>
          <a:p>
            <a:pPr lvl="1" algn="ctr"/>
            <a:r>
              <a:rPr lang="en-US" sz="2200" dirty="0" smtClean="0"/>
              <a:t>“</a:t>
            </a:r>
            <a:r>
              <a:rPr lang="en-US" sz="2200" dirty="0"/>
              <a:t>There </a:t>
            </a:r>
            <a:r>
              <a:rPr lang="en-US" sz="2200" dirty="0" err="1"/>
              <a:t>remaineth</a:t>
            </a:r>
            <a:r>
              <a:rPr lang="en-US" sz="2200" dirty="0"/>
              <a:t> therefore a rest </a:t>
            </a:r>
            <a:endParaRPr lang="en-US" sz="2200" dirty="0" smtClean="0"/>
          </a:p>
          <a:p>
            <a:pPr lvl="1" algn="ctr"/>
            <a:r>
              <a:rPr lang="en-US" sz="2200" dirty="0" smtClean="0"/>
              <a:t>to </a:t>
            </a:r>
            <a:r>
              <a:rPr lang="en-US" sz="2200" dirty="0"/>
              <a:t>the people of </a:t>
            </a:r>
            <a:r>
              <a:rPr lang="en-US" sz="2200" dirty="0" smtClean="0"/>
              <a:t>God.” </a:t>
            </a:r>
          </a:p>
          <a:p>
            <a:pPr lvl="1" algn="ctr"/>
            <a:r>
              <a:rPr lang="en-US" sz="1600" dirty="0" smtClean="0"/>
              <a:t>(</a:t>
            </a:r>
            <a:r>
              <a:rPr lang="en-US" sz="1600" dirty="0"/>
              <a:t>Hebrews 4:9</a:t>
            </a:r>
            <a:r>
              <a:rPr lang="en-US" sz="1600" dirty="0" smtClean="0"/>
              <a:t>)</a:t>
            </a:r>
          </a:p>
          <a:p>
            <a:pPr lvl="1" algn="just"/>
            <a:endParaRPr lang="en-US" sz="2400" dirty="0"/>
          </a:p>
          <a:p>
            <a:pPr lvl="1" algn="just"/>
            <a:r>
              <a:rPr lang="en-US" sz="2200" dirty="0" smtClean="0"/>
              <a:t>Jesus </a:t>
            </a:r>
            <a:r>
              <a:rPr lang="en-US" sz="2200" dirty="0"/>
              <a:t>is the Sabbath to the New Testament church. The rest is now in the Holy Ghost. (See Isaiah 28:11-12.) </a:t>
            </a:r>
          </a:p>
        </p:txBody>
      </p:sp>
      <p:sp>
        <p:nvSpPr>
          <p:cNvPr id="7" name="Rectangle 6"/>
          <p:cNvSpPr/>
          <p:nvPr/>
        </p:nvSpPr>
        <p:spPr>
          <a:xfrm>
            <a:off x="4683759" y="6431"/>
            <a:ext cx="3354594" cy="523220"/>
          </a:xfrm>
          <a:prstGeom prst="rect">
            <a:avLst/>
          </a:prstGeom>
        </p:spPr>
        <p:txBody>
          <a:bodyPr wrap="square">
            <a:spAutoFit/>
          </a:bodyPr>
          <a:lstStyle/>
          <a:p>
            <a:pPr algn="ctr"/>
            <a:r>
              <a:rPr lang="en-US" sz="2800" b="1" dirty="0" smtClean="0">
                <a:solidFill>
                  <a:schemeClr val="bg2">
                    <a:lumMod val="75000"/>
                  </a:schemeClr>
                </a:solidFill>
              </a:rPr>
              <a:t>The </a:t>
            </a:r>
            <a:r>
              <a:rPr lang="en-US" sz="2800" b="1" dirty="0" smtClean="0">
                <a:solidFill>
                  <a:schemeClr val="bg2">
                    <a:lumMod val="75000"/>
                  </a:schemeClr>
                </a:solidFill>
              </a:rPr>
              <a:t>Sabbath Day</a:t>
            </a:r>
            <a:endParaRPr lang="en-US" sz="2800" b="1" dirty="0">
              <a:solidFill>
                <a:schemeClr val="bg2">
                  <a:lumMod val="75000"/>
                </a:schemeClr>
              </a:solidFill>
            </a:endParaRPr>
          </a:p>
        </p:txBody>
      </p:sp>
    </p:spTree>
    <p:extLst>
      <p:ext uri="{BB962C8B-B14F-4D97-AF65-F5344CB8AC3E}">
        <p14:creationId xmlns:p14="http://schemas.microsoft.com/office/powerpoint/2010/main" val="791838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1100"/>
                                        <p:tgtEl>
                                          <p:spTgt spid="3">
                                            <p:txEl>
                                              <p:pRg st="2" end="2"/>
                                            </p:txEl>
                                          </p:spTgt>
                                        </p:tgtEl>
                                      </p:cBhvr>
                                    </p:animEffect>
                                  </p:childTnLst>
                                </p:cTn>
                              </p:par>
                            </p:childTnLst>
                          </p:cTn>
                        </p:par>
                        <p:par>
                          <p:cTn id="14" fill="hold">
                            <p:stCondLst>
                              <p:cond delay="2100"/>
                            </p:stCondLst>
                            <p:childTnLst>
                              <p:par>
                                <p:cTn id="15" presetID="22" presetClass="entr" presetSubtype="8" fill="hold" grpId="0"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1100"/>
                                        <p:tgtEl>
                                          <p:spTgt spid="3">
                                            <p:txEl>
                                              <p:pRg st="4" end="4"/>
                                            </p:txEl>
                                          </p:spTgt>
                                        </p:tgtEl>
                                      </p:cBhvr>
                                    </p:animEffect>
                                  </p:childTnLst>
                                </p:cTn>
                              </p:par>
                            </p:childTnLst>
                          </p:cTn>
                        </p:par>
                        <p:par>
                          <p:cTn id="18" fill="hold">
                            <p:stCondLst>
                              <p:cond delay="3200"/>
                            </p:stCondLst>
                            <p:childTnLst>
                              <p:par>
                                <p:cTn id="19" presetID="22" presetClass="entr" presetSubtype="8" fill="hold" grpId="0" nodeType="after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left)">
                                      <p:cBhvr>
                                        <p:cTn id="21" dur="1100"/>
                                        <p:tgtEl>
                                          <p:spTgt spid="3">
                                            <p:txEl>
                                              <p:pRg st="5" end="5"/>
                                            </p:txEl>
                                          </p:spTgt>
                                        </p:tgtEl>
                                      </p:cBhvr>
                                    </p:animEffect>
                                  </p:childTnLst>
                                </p:cTn>
                              </p:par>
                            </p:childTnLst>
                          </p:cTn>
                        </p:par>
                        <p:par>
                          <p:cTn id="22" fill="hold">
                            <p:stCondLst>
                              <p:cond delay="4300"/>
                            </p:stCondLst>
                            <p:childTnLst>
                              <p:par>
                                <p:cTn id="23" presetID="22" presetClass="entr" presetSubtype="8" fill="hold" grpId="0" nodeType="after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1100"/>
                                        <p:tgtEl>
                                          <p:spTgt spid="3">
                                            <p:txEl>
                                              <p:pRg st="6" end="6"/>
                                            </p:txEl>
                                          </p:spTgt>
                                        </p:tgtEl>
                                      </p:cBhvr>
                                    </p:animEffect>
                                  </p:childTnLst>
                                </p:cTn>
                              </p:par>
                            </p:childTnLst>
                          </p:cTn>
                        </p:par>
                        <p:par>
                          <p:cTn id="26" fill="hold">
                            <p:stCondLst>
                              <p:cond delay="5400"/>
                            </p:stCondLst>
                            <p:childTnLst>
                              <p:par>
                                <p:cTn id="27" presetID="53" presetClass="entr" presetSubtype="16" fill="hold" grpId="0" nodeType="after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p:cTn id="29" dur="1100" fill="hold"/>
                                        <p:tgtEl>
                                          <p:spTgt spid="3">
                                            <p:txEl>
                                              <p:pRg st="8" end="8"/>
                                            </p:txEl>
                                          </p:spTgt>
                                        </p:tgtEl>
                                        <p:attrNameLst>
                                          <p:attrName>ppt_w</p:attrName>
                                        </p:attrNameLst>
                                      </p:cBhvr>
                                      <p:tavLst>
                                        <p:tav tm="0">
                                          <p:val>
                                            <p:fltVal val="0"/>
                                          </p:val>
                                        </p:tav>
                                        <p:tav tm="100000">
                                          <p:val>
                                            <p:strVal val="#ppt_w"/>
                                          </p:val>
                                        </p:tav>
                                      </p:tavLst>
                                    </p:anim>
                                    <p:anim calcmode="lin" valueType="num">
                                      <p:cBhvr>
                                        <p:cTn id="30" dur="11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31" dur="11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4832092"/>
          </a:xfrm>
          <a:prstGeom prst="rect">
            <a:avLst/>
          </a:prstGeom>
          <a:noFill/>
        </p:spPr>
        <p:txBody>
          <a:bodyPr wrap="square" rtlCol="0">
            <a:spAutoFit/>
          </a:bodyPr>
          <a:lstStyle/>
          <a:p>
            <a:r>
              <a:rPr lang="en-US" sz="2400" b="1" u="sng" dirty="0" smtClean="0"/>
              <a:t>Scriptural </a:t>
            </a:r>
            <a:r>
              <a:rPr lang="en-US" sz="2400" b="1" u="sng" dirty="0"/>
              <a:t>Reference</a:t>
            </a:r>
            <a:r>
              <a:rPr lang="en-US" sz="2400" b="1" dirty="0"/>
              <a:t>: </a:t>
            </a:r>
            <a:endParaRPr lang="en-US" sz="2400" dirty="0"/>
          </a:p>
          <a:p>
            <a:pPr algn="ctr"/>
            <a:r>
              <a:rPr lang="en-US" sz="2000" i="1" dirty="0"/>
              <a:t>“And this gospel of the kingdom shall be preached in </a:t>
            </a:r>
            <a:endParaRPr lang="en-US" sz="2000" i="1" dirty="0" smtClean="0"/>
          </a:p>
          <a:p>
            <a:pPr algn="ctr"/>
            <a:r>
              <a:rPr lang="en-US" sz="2000" i="1" dirty="0" smtClean="0"/>
              <a:t>all </a:t>
            </a:r>
            <a:r>
              <a:rPr lang="en-US" sz="2000" i="1" dirty="0"/>
              <a:t>the world for a witness unto all nations</a:t>
            </a:r>
            <a:r>
              <a:rPr lang="en-US" sz="2000" i="1" dirty="0" smtClean="0"/>
              <a:t>;</a:t>
            </a:r>
          </a:p>
          <a:p>
            <a:pPr algn="ctr"/>
            <a:r>
              <a:rPr lang="en-US" sz="2000" i="1" dirty="0" smtClean="0"/>
              <a:t>and </a:t>
            </a:r>
            <a:r>
              <a:rPr lang="en-US" sz="2000" i="1" dirty="0"/>
              <a:t>then shall the end </a:t>
            </a:r>
            <a:r>
              <a:rPr lang="en-US" sz="2000" i="1" dirty="0" smtClean="0"/>
              <a:t>come.”</a:t>
            </a:r>
          </a:p>
          <a:p>
            <a:pPr algn="ctr"/>
            <a:r>
              <a:rPr lang="en-US" sz="1600" b="1" dirty="0" smtClean="0"/>
              <a:t>(</a:t>
            </a:r>
            <a:r>
              <a:rPr lang="en-US" sz="1600" b="1" dirty="0"/>
              <a:t>Matthew 24:14</a:t>
            </a:r>
            <a:r>
              <a:rPr lang="en-US" sz="1600" b="1" dirty="0" smtClean="0"/>
              <a:t>)</a:t>
            </a:r>
          </a:p>
          <a:p>
            <a:pPr algn="ctr"/>
            <a:endParaRPr lang="en-US" sz="1600" dirty="0"/>
          </a:p>
          <a:p>
            <a:pPr algn="just"/>
            <a:r>
              <a:rPr lang="en-US" sz="2400" dirty="0"/>
              <a:t>	</a:t>
            </a:r>
            <a:r>
              <a:rPr lang="en-US" sz="2200" dirty="0"/>
              <a:t>The importance of the commission can hardly be overemphasized. Jesus </a:t>
            </a:r>
            <a:r>
              <a:rPr lang="en-US" sz="2200" dirty="0" smtClean="0"/>
              <a:t>stated </a:t>
            </a:r>
            <a:r>
              <a:rPr lang="en-US" sz="2200" dirty="0"/>
              <a:t>that the gospel of the kingdom shall be preached in all the world for a witness unto all nations. The commission, “Go ye into all the world, and preach the gospel to every creature” (Mark 16:15), is a command and an authorization. The church has no choice but to obey. </a:t>
            </a:r>
          </a:p>
          <a:p>
            <a:pPr lvl="1"/>
            <a:endParaRPr lang="en-US" dirty="0" smtClean="0"/>
          </a:p>
          <a:p>
            <a:endParaRPr lang="en-US" dirty="0" smtClean="0"/>
          </a:p>
        </p:txBody>
      </p:sp>
      <p:sp>
        <p:nvSpPr>
          <p:cNvPr id="8" name="Rectangle 7"/>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Church Commissioned</a:t>
            </a: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3">
                                            <p:txEl>
                                              <p:pRg st="0" end="0"/>
                                            </p:txEl>
                                          </p:spTgt>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left)">
                                      <p:cBhvr>
                                        <p:cTn id="19" dur="1400"/>
                                        <p:tgtEl>
                                          <p:spTgt spid="3">
                                            <p:txEl>
                                              <p:pRg st="1" end="1"/>
                                            </p:txEl>
                                          </p:spTgt>
                                        </p:tgtEl>
                                      </p:cBhvr>
                                    </p:animEffect>
                                  </p:childTnLst>
                                </p:cTn>
                              </p:par>
                            </p:childTnLst>
                          </p:cTn>
                        </p:par>
                        <p:par>
                          <p:cTn id="20" fill="hold">
                            <p:stCondLst>
                              <p:cond delay="3400"/>
                            </p:stCondLst>
                            <p:childTnLst>
                              <p:par>
                                <p:cTn id="21" presetID="22" presetClass="entr" presetSubtype="8"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left)">
                                      <p:cBhvr>
                                        <p:cTn id="23" dur="1400"/>
                                        <p:tgtEl>
                                          <p:spTgt spid="3">
                                            <p:txEl>
                                              <p:pRg st="2" end="2"/>
                                            </p:txEl>
                                          </p:spTgt>
                                        </p:tgtEl>
                                      </p:cBhvr>
                                    </p:animEffect>
                                  </p:childTnLst>
                                </p:cTn>
                              </p:par>
                            </p:childTnLst>
                          </p:cTn>
                        </p:par>
                        <p:par>
                          <p:cTn id="24" fill="hold">
                            <p:stCondLst>
                              <p:cond delay="4800"/>
                            </p:stCondLst>
                            <p:childTnLst>
                              <p:par>
                                <p:cTn id="25" presetID="2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1400"/>
                                        <p:tgtEl>
                                          <p:spTgt spid="3">
                                            <p:txEl>
                                              <p:pRg st="3" end="3"/>
                                            </p:txEl>
                                          </p:spTgt>
                                        </p:tgtEl>
                                      </p:cBhvr>
                                    </p:animEffect>
                                  </p:childTnLst>
                                </p:cTn>
                              </p:par>
                            </p:childTnLst>
                          </p:cTn>
                        </p:par>
                        <p:par>
                          <p:cTn id="28" fill="hold">
                            <p:stCondLst>
                              <p:cond delay="6200"/>
                            </p:stCondLst>
                            <p:childTnLst>
                              <p:par>
                                <p:cTn id="29" presetID="22" presetClass="entr" presetSubtype="8"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wipe(left)">
                                      <p:cBhvr>
                                        <p:cTn id="31" dur="1400"/>
                                        <p:tgtEl>
                                          <p:spTgt spid="3">
                                            <p:txEl>
                                              <p:pRg st="4" end="4"/>
                                            </p:txEl>
                                          </p:spTgt>
                                        </p:tgtEl>
                                      </p:cBhvr>
                                    </p:animEffect>
                                  </p:childTnLst>
                                </p:cTn>
                              </p:par>
                            </p:childTnLst>
                          </p:cTn>
                        </p:par>
                        <p:par>
                          <p:cTn id="32" fill="hold">
                            <p:stCondLst>
                              <p:cond delay="7600"/>
                            </p:stCondLst>
                            <p:childTnLst>
                              <p:par>
                                <p:cTn id="33" presetID="22" presetClass="entr" presetSubtype="1"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up)">
                                      <p:cBhvr>
                                        <p:cTn id="35" dur="14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pic>
        <p:nvPicPr>
          <p:cNvPr id="2" name="Picture 1"/>
          <p:cNvPicPr>
            <a:picLocks noChangeAspect="1"/>
          </p:cNvPicPr>
          <p:nvPr/>
        </p:nvPicPr>
        <p:blipFill>
          <a:blip r:embed="rId2"/>
          <a:stretch>
            <a:fillRect/>
          </a:stretch>
        </p:blipFill>
        <p:spPr>
          <a:xfrm>
            <a:off x="3545542" y="1363029"/>
            <a:ext cx="5118100" cy="5080000"/>
          </a:xfrm>
          <a:prstGeom prst="rect">
            <a:avLst/>
          </a:prstGeom>
        </p:spPr>
      </p:pic>
      <p:sp>
        <p:nvSpPr>
          <p:cNvPr id="4" name="TextBox 3"/>
          <p:cNvSpPr txBox="1"/>
          <p:nvPr/>
        </p:nvSpPr>
        <p:spPr>
          <a:xfrm rot="20688344">
            <a:off x="484907" y="2296152"/>
            <a:ext cx="8201892" cy="923330"/>
          </a:xfrm>
          <a:prstGeom prst="rect">
            <a:avLst/>
          </a:prstGeom>
          <a:noFill/>
        </p:spPr>
        <p:txBody>
          <a:bodyPr wrap="square" rtlCol="0">
            <a:spAutoFit/>
          </a:bodyPr>
          <a:lstStyle/>
          <a:p>
            <a:pPr algn="ctr"/>
            <a:r>
              <a:rPr lang="en-US" sz="5400" b="1" dirty="0" smtClean="0">
                <a:ln w="28575">
                  <a:solidFill>
                    <a:srgbClr val="FD5B01"/>
                  </a:solidFill>
                </a:ln>
                <a:solidFill>
                  <a:schemeClr val="bg2">
                    <a:lumMod val="50000"/>
                  </a:schemeClr>
                </a:solidFill>
              </a:rPr>
              <a:t>END OF LESSON</a:t>
            </a:r>
            <a:endParaRPr lang="en-US" sz="5400" b="1" dirty="0">
              <a:ln w="28575">
                <a:solidFill>
                  <a:srgbClr val="FD5B01"/>
                </a:solidFill>
              </a:ln>
              <a:solidFill>
                <a:schemeClr val="bg2">
                  <a:lumMod val="50000"/>
                </a:schemeClr>
              </a:solidFill>
            </a:endParaRPr>
          </a:p>
        </p:txBody>
      </p:sp>
      <p:sp>
        <p:nvSpPr>
          <p:cNvPr id="10"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8963432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702243"/>
            <a:ext cx="7664822" cy="5047535"/>
          </a:xfrm>
          <a:prstGeom prst="rect">
            <a:avLst/>
          </a:prstGeom>
          <a:noFill/>
        </p:spPr>
        <p:txBody>
          <a:bodyPr wrap="square" rtlCol="0">
            <a:spAutoFit/>
          </a:bodyPr>
          <a:lstStyle/>
          <a:p>
            <a:endParaRPr lang="en-US" sz="2000" b="1" dirty="0">
              <a:solidFill>
                <a:srgbClr val="FF6600"/>
              </a:solidFill>
            </a:endParaRPr>
          </a:p>
          <a:p>
            <a:r>
              <a:rPr lang="en-US" sz="2000" b="1" dirty="0" smtClean="0">
                <a:solidFill>
                  <a:srgbClr val="FF6600"/>
                </a:solidFill>
              </a:rPr>
              <a:t>	</a:t>
            </a:r>
            <a:r>
              <a:rPr lang="en-US" sz="2200" dirty="0" smtClean="0"/>
              <a:t>The </a:t>
            </a:r>
            <a:r>
              <a:rPr lang="en-US" sz="2200" dirty="0"/>
              <a:t>Lord has commissioned the church to do a definite work. With this </a:t>
            </a:r>
            <a:r>
              <a:rPr lang="en-US" sz="2200" dirty="0" smtClean="0"/>
              <a:t>commission </a:t>
            </a:r>
            <a:r>
              <a:rPr lang="en-US" sz="2200" dirty="0"/>
              <a:t>goes a heavy responsibility, and with the responsibility goes the necessary authority. We must remember that responsibility and authority go together. They can- not be separated. </a:t>
            </a:r>
            <a:endParaRPr lang="en-US" sz="2200" dirty="0" smtClean="0"/>
          </a:p>
          <a:p>
            <a:pPr algn="just"/>
            <a:endParaRPr lang="en-US" sz="2200" dirty="0"/>
          </a:p>
          <a:p>
            <a:r>
              <a:rPr lang="en-US" sz="2400" dirty="0"/>
              <a:t>The responsibility of the church may be listed as follows: </a:t>
            </a:r>
            <a:endParaRPr lang="en-US" sz="1200" dirty="0" smtClean="0"/>
          </a:p>
          <a:p>
            <a:endParaRPr lang="en-US" sz="1200" dirty="0"/>
          </a:p>
          <a:p>
            <a:r>
              <a:rPr lang="en-US" sz="2200" b="1" dirty="0"/>
              <a:t>1. </a:t>
            </a:r>
            <a:r>
              <a:rPr lang="en-US" sz="2200" b="1" dirty="0" smtClean="0"/>
              <a:t>  To </a:t>
            </a:r>
            <a:r>
              <a:rPr lang="en-US" sz="2200" b="1" dirty="0"/>
              <a:t>Preach Salvation </a:t>
            </a:r>
            <a:endParaRPr lang="en-US" sz="2200" dirty="0"/>
          </a:p>
          <a:p>
            <a:pPr lvl="1"/>
            <a:r>
              <a:rPr lang="en-US" sz="2200" dirty="0"/>
              <a:t>Christ has made salvation possible by providing it; the church must make it actual by proclaiming it. </a:t>
            </a:r>
          </a:p>
          <a:p>
            <a:pPr algn="just"/>
            <a:endParaRPr lang="en-US" sz="2200" dirty="0"/>
          </a:p>
        </p:txBody>
      </p:sp>
      <p:sp>
        <p:nvSpPr>
          <p:cNvPr id="9" name="Rectangle 8"/>
          <p:cNvSpPr/>
          <p:nvPr/>
        </p:nvSpPr>
        <p:spPr>
          <a:xfrm>
            <a:off x="4683759" y="-98156"/>
            <a:ext cx="3354594" cy="769441"/>
          </a:xfrm>
          <a:prstGeom prst="rect">
            <a:avLst/>
          </a:prstGeom>
        </p:spPr>
        <p:txBody>
          <a:bodyPr wrap="square">
            <a:spAutoFit/>
          </a:bodyPr>
          <a:lstStyle/>
          <a:p>
            <a:pPr algn="ctr"/>
            <a:r>
              <a:rPr lang="en-US" sz="2200" b="1" dirty="0">
                <a:solidFill>
                  <a:schemeClr val="bg2">
                    <a:lumMod val="75000"/>
                  </a:schemeClr>
                </a:solidFill>
              </a:rPr>
              <a:t>The Church Commissioned</a:t>
            </a:r>
          </a:p>
        </p:txBody>
      </p:sp>
    </p:spTree>
    <p:extLst>
      <p:ext uri="{BB962C8B-B14F-4D97-AF65-F5344CB8AC3E}">
        <p14:creationId xmlns:p14="http://schemas.microsoft.com/office/powerpoint/2010/main" val="1794312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1500"/>
                                        <p:tgtEl>
                                          <p:spTgt spid="3">
                                            <p:txEl>
                                              <p:pRg st="1" end="1"/>
                                            </p:txEl>
                                          </p:spTgt>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wipe(left)">
                                      <p:cBhvr>
                                        <p:cTn id="11" dur="1500"/>
                                        <p:tgtEl>
                                          <p:spTgt spid="3">
                                            <p:txEl>
                                              <p:pRg st="3" end="3"/>
                                            </p:txEl>
                                          </p:spTgt>
                                        </p:tgtEl>
                                      </p:cBhvr>
                                    </p:animEffect>
                                  </p:childTnLst>
                                </p:cTn>
                              </p:par>
                            </p:childTnLst>
                          </p:cTn>
                        </p:par>
                        <p:par>
                          <p:cTn id="12" fill="hold">
                            <p:stCondLst>
                              <p:cond delay="3000"/>
                            </p:stCondLst>
                            <p:childTnLst>
                              <p:par>
                                <p:cTn id="13" presetID="53" presetClass="entr" presetSubtype="16" fill="hold" grpId="0"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p:cTn id="1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17" dur="500"/>
                                        <p:tgtEl>
                                          <p:spTgt spid="3">
                                            <p:txEl>
                                              <p:pRg st="5" end="5"/>
                                            </p:txEl>
                                          </p:spTgt>
                                        </p:tgtEl>
                                      </p:cBhvr>
                                    </p:animEffect>
                                  </p:childTnLst>
                                </p:cTn>
                              </p:par>
                            </p:childTnLst>
                          </p:cTn>
                        </p:par>
                        <p:par>
                          <p:cTn id="18" fill="hold">
                            <p:stCondLst>
                              <p:cond delay="3500"/>
                            </p:stCondLst>
                            <p:childTnLst>
                              <p:par>
                                <p:cTn id="19" presetID="22" presetClass="entr" presetSubtype="1" fill="hold" grpId="0" nodeType="after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wipe(up)">
                                      <p:cBhvr>
                                        <p:cTn id="21" dur="1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672361"/>
            <a:ext cx="7664822" cy="5155257"/>
          </a:xfrm>
          <a:prstGeom prst="rect">
            <a:avLst/>
          </a:prstGeom>
          <a:noFill/>
        </p:spPr>
        <p:txBody>
          <a:bodyPr wrap="square" rtlCol="0">
            <a:spAutoFit/>
          </a:bodyPr>
          <a:lstStyle/>
          <a:p>
            <a:r>
              <a:rPr lang="en-US" sz="2200" b="1" dirty="0" smtClean="0"/>
              <a:t>2</a:t>
            </a:r>
            <a:r>
              <a:rPr lang="en-US" sz="2200" b="1" dirty="0"/>
              <a:t>. </a:t>
            </a:r>
            <a:r>
              <a:rPr lang="en-US" sz="2200" b="1" dirty="0" smtClean="0"/>
              <a:t>  To </a:t>
            </a:r>
            <a:r>
              <a:rPr lang="en-US" sz="2200" b="1" dirty="0"/>
              <a:t>Provide a Means of Worship </a:t>
            </a:r>
            <a:endParaRPr lang="en-US" sz="2200" dirty="0"/>
          </a:p>
          <a:p>
            <a:pPr lvl="1"/>
            <a:r>
              <a:rPr lang="en-US" sz="2200" dirty="0"/>
              <a:t>The church must be a house of prayer where Jesus is honored in worship, prayer, and testimony. </a:t>
            </a:r>
            <a:endParaRPr lang="en-US" sz="2200" dirty="0" smtClean="0"/>
          </a:p>
          <a:p>
            <a:endParaRPr lang="en-US" sz="1050" dirty="0"/>
          </a:p>
          <a:p>
            <a:r>
              <a:rPr lang="en-US" sz="2200" b="1" dirty="0"/>
              <a:t>3. </a:t>
            </a:r>
            <a:r>
              <a:rPr lang="en-US" sz="2200" b="1" dirty="0" smtClean="0"/>
              <a:t>  To </a:t>
            </a:r>
            <a:r>
              <a:rPr lang="en-US" sz="2200" b="1" dirty="0"/>
              <a:t>Provide Fellowship </a:t>
            </a:r>
            <a:endParaRPr lang="en-US" sz="2200" dirty="0"/>
          </a:p>
          <a:p>
            <a:pPr lvl="1"/>
            <a:r>
              <a:rPr lang="en-US" sz="2200" dirty="0"/>
              <a:t>Man is a social creature. He craves fellowship and an exchange of friendship. The church provides a fellowship where all earthly distinctions are obliterated. </a:t>
            </a:r>
          </a:p>
          <a:p>
            <a:endParaRPr lang="en-US" sz="1050" dirty="0" smtClean="0"/>
          </a:p>
          <a:p>
            <a:r>
              <a:rPr lang="en-US" sz="2200" b="1" dirty="0"/>
              <a:t>4. </a:t>
            </a:r>
            <a:r>
              <a:rPr lang="en-US" sz="2200" b="1" dirty="0" smtClean="0"/>
              <a:t>  To </a:t>
            </a:r>
            <a:r>
              <a:rPr lang="en-US" sz="2200" b="1" dirty="0"/>
              <a:t>Preach Holiness </a:t>
            </a:r>
            <a:endParaRPr lang="en-US" sz="2200" dirty="0"/>
          </a:p>
          <a:p>
            <a:pPr lvl="1"/>
            <a:r>
              <a:rPr lang="en-US" sz="2200" dirty="0"/>
              <a:t>The church must teach men how to live as well as how to die. Against the downward trends of society, it must lift a warning voice; at all danger points it must plant a beacon light. </a:t>
            </a:r>
          </a:p>
          <a:p>
            <a:pPr algn="just"/>
            <a:endParaRPr lang="en-US" sz="2200" dirty="0"/>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t>
            </a:r>
            <a:r>
              <a:rPr lang="en-US" sz="2200" b="1" dirty="0" smtClean="0">
                <a:solidFill>
                  <a:schemeClr val="bg2">
                    <a:lumMod val="75000"/>
                  </a:schemeClr>
                </a:solidFill>
              </a:rPr>
              <a:t>Church Commissioned</a:t>
            </a:r>
            <a:endParaRPr lang="en-US" sz="2200" b="1" dirty="0">
              <a:solidFill>
                <a:schemeClr val="bg2">
                  <a:lumMod val="75000"/>
                </a:schemeClr>
              </a:solidFill>
            </a:endParaRPr>
          </a:p>
        </p:txBody>
      </p:sp>
    </p:spTree>
    <p:extLst>
      <p:ext uri="{BB962C8B-B14F-4D97-AF65-F5344CB8AC3E}">
        <p14:creationId xmlns:p14="http://schemas.microsoft.com/office/powerpoint/2010/main" val="1423466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50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1400"/>
                                        <p:tgtEl>
                                          <p:spTgt spid="3">
                                            <p:txEl>
                                              <p:pRg st="1" end="1"/>
                                            </p:txEl>
                                          </p:spTgt>
                                        </p:tgtEl>
                                      </p:cBhvr>
                                    </p:animEffect>
                                  </p:childTnLst>
                                </p:cTn>
                              </p:par>
                            </p:childTnLst>
                          </p:cTn>
                        </p:par>
                        <p:par>
                          <p:cTn id="14" fill="hold">
                            <p:stCondLst>
                              <p:cond delay="2900"/>
                            </p:stCondLst>
                            <p:childTnLst>
                              <p:par>
                                <p:cTn id="15" presetID="53" presetClass="entr" presetSubtype="16" fill="hold" grpId="0"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1000"/>
                                        <p:tgtEl>
                                          <p:spTgt spid="3">
                                            <p:txEl>
                                              <p:pRg st="3" end="3"/>
                                            </p:txEl>
                                          </p:spTgt>
                                        </p:tgtEl>
                                      </p:cBhvr>
                                    </p:animEffect>
                                  </p:childTnLst>
                                </p:cTn>
                              </p:par>
                            </p:childTnLst>
                          </p:cTn>
                        </p:par>
                        <p:par>
                          <p:cTn id="20" fill="hold">
                            <p:stCondLst>
                              <p:cond delay="3900"/>
                            </p:stCondLst>
                            <p:childTnLst>
                              <p:par>
                                <p:cTn id="21" presetID="22" presetClass="entr" presetSubtype="8"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1400"/>
                                        <p:tgtEl>
                                          <p:spTgt spid="3">
                                            <p:txEl>
                                              <p:pRg st="4" end="4"/>
                                            </p:txEl>
                                          </p:spTgt>
                                        </p:tgtEl>
                                      </p:cBhvr>
                                    </p:animEffect>
                                  </p:childTnLst>
                                </p:cTn>
                              </p:par>
                            </p:childTnLst>
                          </p:cTn>
                        </p:par>
                        <p:par>
                          <p:cTn id="24" fill="hold">
                            <p:stCondLst>
                              <p:cond delay="5800"/>
                            </p:stCondLst>
                            <p:childTnLst>
                              <p:par>
                                <p:cTn id="25" presetID="53" presetClass="entr" presetSubtype="16"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p:cTn id="2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9" dur="1000"/>
                                        <p:tgtEl>
                                          <p:spTgt spid="3">
                                            <p:txEl>
                                              <p:pRg st="6" end="6"/>
                                            </p:txEl>
                                          </p:spTgt>
                                        </p:tgtEl>
                                      </p:cBhvr>
                                    </p:animEffect>
                                  </p:childTnLst>
                                </p:cTn>
                              </p:par>
                            </p:childTnLst>
                          </p:cTn>
                        </p:par>
                        <p:par>
                          <p:cTn id="30" fill="hold">
                            <p:stCondLst>
                              <p:cond delay="6800"/>
                            </p:stCondLst>
                            <p:childTnLst>
                              <p:par>
                                <p:cTn id="31" presetID="22" presetClass="entr" presetSubtype="8" fill="hold" grpId="0" nodeType="afterEffect">
                                  <p:stCondLst>
                                    <p:cond delay="50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ipe(left)">
                                      <p:cBhvr>
                                        <p:cTn id="33" dur="14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761494" y="3978023"/>
            <a:ext cx="2799590" cy="2312212"/>
          </a:xfrm>
          <a:prstGeom prst="rect">
            <a:avLst/>
          </a:prstGeom>
        </p:spPr>
      </p:pic>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627538"/>
            <a:ext cx="7664822" cy="2154436"/>
          </a:xfrm>
          <a:prstGeom prst="rect">
            <a:avLst/>
          </a:prstGeom>
          <a:noFill/>
        </p:spPr>
        <p:txBody>
          <a:bodyPr wrap="square" rtlCol="0">
            <a:spAutoFit/>
          </a:bodyPr>
          <a:lstStyle/>
          <a:p>
            <a:r>
              <a:rPr lang="en-US" sz="2400" b="1" dirty="0" smtClean="0"/>
              <a:t>5</a:t>
            </a:r>
            <a:r>
              <a:rPr lang="en-US" sz="2400" b="1" dirty="0"/>
              <a:t>. To Administer the Ordinances of the Church </a:t>
            </a:r>
            <a:endParaRPr lang="en-US" sz="2400" dirty="0"/>
          </a:p>
          <a:p>
            <a:pPr lvl="1"/>
            <a:r>
              <a:rPr lang="en-US" sz="2200" dirty="0"/>
              <a:t>An ordinance is a statute prescribing a definite ritual in the church which was instituted for a definite spiritual meaning. An ordinance uses earthly emblems which bring heavenly blessings. </a:t>
            </a:r>
            <a:endParaRPr lang="en-US" sz="2200" dirty="0" smtClean="0"/>
          </a:p>
          <a:p>
            <a:pPr lvl="1" algn="ctr"/>
            <a:r>
              <a:rPr lang="en-US" sz="2200" b="1" u="sng" dirty="0" smtClean="0"/>
              <a:t>The </a:t>
            </a:r>
            <a:r>
              <a:rPr lang="en-US" sz="2200" b="1" u="sng" dirty="0"/>
              <a:t>ordinances are: </a:t>
            </a:r>
          </a:p>
        </p:txBody>
      </p:sp>
      <p:pic>
        <p:nvPicPr>
          <p:cNvPr id="5" name="Picture 4"/>
          <p:cNvPicPr>
            <a:picLocks noChangeAspect="1"/>
          </p:cNvPicPr>
          <p:nvPr/>
        </p:nvPicPr>
        <p:blipFill>
          <a:blip r:embed="rId3"/>
          <a:stretch>
            <a:fillRect/>
          </a:stretch>
        </p:blipFill>
        <p:spPr>
          <a:xfrm>
            <a:off x="464181" y="3296635"/>
            <a:ext cx="2135581" cy="2585728"/>
          </a:xfrm>
          <a:prstGeom prst="rect">
            <a:avLst/>
          </a:prstGeom>
        </p:spPr>
      </p:pic>
      <p:pic>
        <p:nvPicPr>
          <p:cNvPr id="7" name="Picture 6"/>
          <p:cNvPicPr>
            <a:picLocks noChangeAspect="1"/>
          </p:cNvPicPr>
          <p:nvPr/>
        </p:nvPicPr>
        <p:blipFill>
          <a:blip r:embed="rId4"/>
          <a:stretch>
            <a:fillRect/>
          </a:stretch>
        </p:blipFill>
        <p:spPr>
          <a:xfrm>
            <a:off x="5714996" y="3877234"/>
            <a:ext cx="2950882" cy="2210313"/>
          </a:xfrm>
          <a:prstGeom prst="rect">
            <a:avLst/>
          </a:prstGeom>
        </p:spPr>
      </p:pic>
      <p:sp>
        <p:nvSpPr>
          <p:cNvPr id="9" name="Rectangle 8"/>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t>
            </a:r>
            <a:r>
              <a:rPr lang="en-US" sz="2200" b="1" dirty="0" smtClean="0">
                <a:solidFill>
                  <a:schemeClr val="bg2">
                    <a:lumMod val="75000"/>
                  </a:schemeClr>
                </a:solidFill>
              </a:rPr>
              <a:t>Church Commissioned</a:t>
            </a:r>
            <a:endParaRPr lang="en-US" sz="2200" b="1" dirty="0">
              <a:solidFill>
                <a:schemeClr val="bg2">
                  <a:lumMod val="75000"/>
                </a:schemeClr>
              </a:solidFill>
            </a:endParaRPr>
          </a:p>
        </p:txBody>
      </p:sp>
      <p:sp>
        <p:nvSpPr>
          <p:cNvPr id="2" name="TextBox 1"/>
          <p:cNvSpPr txBox="1"/>
          <p:nvPr/>
        </p:nvSpPr>
        <p:spPr>
          <a:xfrm>
            <a:off x="464181" y="2898590"/>
            <a:ext cx="2135581" cy="430887"/>
          </a:xfrm>
          <a:prstGeom prst="rect">
            <a:avLst/>
          </a:prstGeom>
          <a:noFill/>
        </p:spPr>
        <p:txBody>
          <a:bodyPr wrap="square" rtlCol="0">
            <a:spAutoFit/>
          </a:bodyPr>
          <a:lstStyle/>
          <a:p>
            <a:pPr algn="ctr"/>
            <a:r>
              <a:rPr lang="en-US" sz="2200" dirty="0" smtClean="0"/>
              <a:t>Baptism</a:t>
            </a:r>
            <a:endParaRPr lang="en-US" sz="2200" dirty="0"/>
          </a:p>
        </p:txBody>
      </p:sp>
      <p:sp>
        <p:nvSpPr>
          <p:cNvPr id="10" name="TextBox 9"/>
          <p:cNvSpPr txBox="1"/>
          <p:nvPr/>
        </p:nvSpPr>
        <p:spPr>
          <a:xfrm>
            <a:off x="2701730" y="3877234"/>
            <a:ext cx="2953501" cy="430887"/>
          </a:xfrm>
          <a:prstGeom prst="rect">
            <a:avLst/>
          </a:prstGeom>
          <a:noFill/>
        </p:spPr>
        <p:txBody>
          <a:bodyPr wrap="square" rtlCol="0">
            <a:spAutoFit/>
          </a:bodyPr>
          <a:lstStyle/>
          <a:p>
            <a:pPr algn="ctr"/>
            <a:r>
              <a:rPr lang="en-US" sz="2200" dirty="0" smtClean="0"/>
              <a:t>The Lord’s Supper</a:t>
            </a:r>
            <a:endParaRPr lang="en-US" sz="2200" dirty="0"/>
          </a:p>
        </p:txBody>
      </p:sp>
      <p:sp>
        <p:nvSpPr>
          <p:cNvPr id="11" name="TextBox 10"/>
          <p:cNvSpPr txBox="1"/>
          <p:nvPr/>
        </p:nvSpPr>
        <p:spPr>
          <a:xfrm>
            <a:off x="5714996" y="3409574"/>
            <a:ext cx="2953501" cy="430887"/>
          </a:xfrm>
          <a:prstGeom prst="rect">
            <a:avLst/>
          </a:prstGeom>
          <a:noFill/>
        </p:spPr>
        <p:txBody>
          <a:bodyPr wrap="square" rtlCol="0">
            <a:spAutoFit/>
          </a:bodyPr>
          <a:lstStyle/>
          <a:p>
            <a:pPr algn="ctr"/>
            <a:r>
              <a:rPr lang="en-US" sz="2200" dirty="0" smtClean="0"/>
              <a:t>Foot Washing</a:t>
            </a:r>
            <a:endParaRPr lang="en-US" sz="2200" dirty="0"/>
          </a:p>
        </p:txBody>
      </p:sp>
    </p:spTree>
    <p:extLst>
      <p:ext uri="{BB962C8B-B14F-4D97-AF65-F5344CB8AC3E}">
        <p14:creationId xmlns:p14="http://schemas.microsoft.com/office/powerpoint/2010/main" val="638128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1300"/>
                                        <p:tgtEl>
                                          <p:spTgt spid="3">
                                            <p:txEl>
                                              <p:pRg st="1" end="1"/>
                                            </p:txEl>
                                          </p:spTgt>
                                        </p:tgtEl>
                                      </p:cBhvr>
                                    </p:animEffect>
                                  </p:childTnLst>
                                </p:cTn>
                              </p:par>
                            </p:childTnLst>
                          </p:cTn>
                        </p:par>
                        <p:par>
                          <p:cTn id="14" fill="hold">
                            <p:stCondLst>
                              <p:cond delay="2300"/>
                            </p:stCondLst>
                            <p:childTnLst>
                              <p:par>
                                <p:cTn id="15" presetID="22" presetClass="entr" presetSubtype="8"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1300"/>
                                        <p:tgtEl>
                                          <p:spTgt spid="3">
                                            <p:txEl>
                                              <p:pRg st="2" end="2"/>
                                            </p:txEl>
                                          </p:spTgt>
                                        </p:tgtEl>
                                      </p:cBhvr>
                                    </p:animEffect>
                                  </p:childTnLst>
                                </p:cTn>
                              </p:par>
                            </p:childTnLst>
                          </p:cTn>
                        </p:par>
                        <p:par>
                          <p:cTn id="18" fill="hold">
                            <p:stCondLst>
                              <p:cond delay="3600"/>
                            </p:stCondLst>
                            <p:childTnLst>
                              <p:par>
                                <p:cTn id="19" presetID="55"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0.7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par>
                          <p:cTn id="24" fill="hold">
                            <p:stCondLst>
                              <p:cond delay="4600"/>
                            </p:stCondLst>
                            <p:childTnLst>
                              <p:par>
                                <p:cTn id="25" presetID="6" presetClass="entr" presetSubtype="32"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out)">
                                      <p:cBhvr>
                                        <p:cTn id="27" dur="1700"/>
                                        <p:tgtEl>
                                          <p:spTgt spid="5"/>
                                        </p:tgtEl>
                                      </p:cBhvr>
                                    </p:animEffect>
                                  </p:childTnLst>
                                </p:cTn>
                              </p:par>
                            </p:childTnLst>
                          </p:cTn>
                        </p:par>
                        <p:par>
                          <p:cTn id="28" fill="hold">
                            <p:stCondLst>
                              <p:cond delay="6300"/>
                            </p:stCondLst>
                            <p:childTnLst>
                              <p:par>
                                <p:cTn id="29" presetID="55"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strVal val="#ppt_w*0.70"/>
                                          </p:val>
                                        </p:tav>
                                        <p:tav tm="100000">
                                          <p:val>
                                            <p:strVal val="#ppt_w"/>
                                          </p:val>
                                        </p:tav>
                                      </p:tavLst>
                                    </p:anim>
                                    <p:anim calcmode="lin" valueType="num">
                                      <p:cBhvr>
                                        <p:cTn id="32" dur="1000" fill="hold"/>
                                        <p:tgtEl>
                                          <p:spTgt spid="10"/>
                                        </p:tgtEl>
                                        <p:attrNameLst>
                                          <p:attrName>ppt_h</p:attrName>
                                        </p:attrNameLst>
                                      </p:cBhvr>
                                      <p:tavLst>
                                        <p:tav tm="0">
                                          <p:val>
                                            <p:strVal val="#ppt_h"/>
                                          </p:val>
                                        </p:tav>
                                        <p:tav tm="100000">
                                          <p:val>
                                            <p:strVal val="#ppt_h"/>
                                          </p:val>
                                        </p:tav>
                                      </p:tavLst>
                                    </p:anim>
                                    <p:animEffect transition="in" filter="fade">
                                      <p:cBhvr>
                                        <p:cTn id="33" dur="1000"/>
                                        <p:tgtEl>
                                          <p:spTgt spid="10"/>
                                        </p:tgtEl>
                                      </p:cBhvr>
                                    </p:animEffect>
                                  </p:childTnLst>
                                </p:cTn>
                              </p:par>
                            </p:childTnLst>
                          </p:cTn>
                        </p:par>
                        <p:par>
                          <p:cTn id="34" fill="hold">
                            <p:stCondLst>
                              <p:cond delay="7300"/>
                            </p:stCondLst>
                            <p:childTnLst>
                              <p:par>
                                <p:cTn id="35" presetID="6" presetClass="entr" presetSubtype="16"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circle(in)">
                                      <p:cBhvr>
                                        <p:cTn id="37" dur="1700"/>
                                        <p:tgtEl>
                                          <p:spTgt spid="8"/>
                                        </p:tgtEl>
                                      </p:cBhvr>
                                    </p:animEffect>
                                  </p:childTnLst>
                                </p:cTn>
                              </p:par>
                            </p:childTnLst>
                          </p:cTn>
                        </p:par>
                        <p:par>
                          <p:cTn id="38" fill="hold">
                            <p:stCondLst>
                              <p:cond delay="9000"/>
                            </p:stCondLst>
                            <p:childTnLst>
                              <p:par>
                                <p:cTn id="39" presetID="55"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1000" fill="hold"/>
                                        <p:tgtEl>
                                          <p:spTgt spid="11"/>
                                        </p:tgtEl>
                                        <p:attrNameLst>
                                          <p:attrName>ppt_w</p:attrName>
                                        </p:attrNameLst>
                                      </p:cBhvr>
                                      <p:tavLst>
                                        <p:tav tm="0">
                                          <p:val>
                                            <p:strVal val="#ppt_w*0.70"/>
                                          </p:val>
                                        </p:tav>
                                        <p:tav tm="100000">
                                          <p:val>
                                            <p:strVal val="#ppt_w"/>
                                          </p:val>
                                        </p:tav>
                                      </p:tavLst>
                                    </p:anim>
                                    <p:anim calcmode="lin" valueType="num">
                                      <p:cBhvr>
                                        <p:cTn id="42" dur="1000" fill="hold"/>
                                        <p:tgtEl>
                                          <p:spTgt spid="11"/>
                                        </p:tgtEl>
                                        <p:attrNameLst>
                                          <p:attrName>ppt_h</p:attrName>
                                        </p:attrNameLst>
                                      </p:cBhvr>
                                      <p:tavLst>
                                        <p:tav tm="0">
                                          <p:val>
                                            <p:strVal val="#ppt_h"/>
                                          </p:val>
                                        </p:tav>
                                        <p:tav tm="100000">
                                          <p:val>
                                            <p:strVal val="#ppt_h"/>
                                          </p:val>
                                        </p:tav>
                                      </p:tavLst>
                                    </p:anim>
                                    <p:animEffect transition="in" filter="fade">
                                      <p:cBhvr>
                                        <p:cTn id="43" dur="1000"/>
                                        <p:tgtEl>
                                          <p:spTgt spid="11"/>
                                        </p:tgtEl>
                                      </p:cBhvr>
                                    </p:animEffect>
                                  </p:childTnLst>
                                </p:cTn>
                              </p:par>
                            </p:childTnLst>
                          </p:cTn>
                        </p:par>
                        <p:par>
                          <p:cTn id="44" fill="hold">
                            <p:stCondLst>
                              <p:cond delay="10000"/>
                            </p:stCondLst>
                            <p:childTnLst>
                              <p:par>
                                <p:cTn id="45" presetID="4" presetClass="entr" presetSubtype="32"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ox(out)">
                                      <p:cBhvr>
                                        <p:cTn id="47" dur="1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866594"/>
            <a:ext cx="7664822" cy="4493537"/>
          </a:xfrm>
          <a:prstGeom prst="rect">
            <a:avLst/>
          </a:prstGeom>
          <a:noFill/>
        </p:spPr>
        <p:txBody>
          <a:bodyPr wrap="square" rtlCol="0">
            <a:spAutoFit/>
          </a:bodyPr>
          <a:lstStyle/>
          <a:p>
            <a:endParaRPr lang="en-US" sz="2400" b="1" dirty="0" smtClean="0"/>
          </a:p>
          <a:p>
            <a:r>
              <a:rPr lang="en-US" sz="2400" b="1" dirty="0" smtClean="0"/>
              <a:t>6</a:t>
            </a:r>
            <a:r>
              <a:rPr lang="en-US" sz="2400" b="1" dirty="0"/>
              <a:t>. </a:t>
            </a:r>
            <a:r>
              <a:rPr lang="en-US" sz="2400" b="1" dirty="0" smtClean="0"/>
              <a:t> To </a:t>
            </a:r>
            <a:r>
              <a:rPr lang="en-US" sz="2400" b="1" dirty="0"/>
              <a:t>Administer Church Government </a:t>
            </a:r>
            <a:endParaRPr lang="en-US" sz="2400" dirty="0"/>
          </a:p>
          <a:p>
            <a:pPr lvl="1" algn="just"/>
            <a:endParaRPr lang="en-US" sz="2400" dirty="0" smtClean="0"/>
          </a:p>
          <a:p>
            <a:pPr lvl="1" algn="just">
              <a:lnSpc>
                <a:spcPct val="150000"/>
              </a:lnSpc>
            </a:pPr>
            <a:r>
              <a:rPr lang="en-US" sz="2400" dirty="0" smtClean="0"/>
              <a:t>Church </a:t>
            </a:r>
            <a:r>
              <a:rPr lang="en-US" sz="2400" dirty="0"/>
              <a:t>government has to do with the administration of the affairs of the church, including discipline and finance. </a:t>
            </a:r>
            <a:r>
              <a:rPr lang="en-US" sz="2400" dirty="0" smtClean="0"/>
              <a:t> It </a:t>
            </a:r>
            <a:r>
              <a:rPr lang="en-US" sz="2400" dirty="0"/>
              <a:t>also has the authority of deciding many questions such as marriage and divorce and the keeping of the Sabbath Day. </a:t>
            </a:r>
          </a:p>
        </p:txBody>
      </p:sp>
      <p:sp>
        <p:nvSpPr>
          <p:cNvPr id="7" name="Rectangle 6"/>
          <p:cNvSpPr/>
          <p:nvPr/>
        </p:nvSpPr>
        <p:spPr>
          <a:xfrm>
            <a:off x="4683759" y="-98156"/>
            <a:ext cx="3354594" cy="769441"/>
          </a:xfrm>
          <a:prstGeom prst="rect">
            <a:avLst/>
          </a:prstGeom>
        </p:spPr>
        <p:txBody>
          <a:bodyPr wrap="square">
            <a:spAutoFit/>
          </a:bodyPr>
          <a:lstStyle/>
          <a:p>
            <a:pPr algn="ctr"/>
            <a:r>
              <a:rPr lang="en-US" sz="2200" b="1" dirty="0" smtClean="0">
                <a:solidFill>
                  <a:schemeClr val="bg2">
                    <a:lumMod val="75000"/>
                  </a:schemeClr>
                </a:solidFill>
              </a:rPr>
              <a:t>The </a:t>
            </a:r>
            <a:r>
              <a:rPr lang="en-US" sz="2200" b="1" dirty="0" smtClean="0">
                <a:solidFill>
                  <a:schemeClr val="bg2">
                    <a:lumMod val="75000"/>
                  </a:schemeClr>
                </a:solidFill>
              </a:rPr>
              <a:t>Church Commissioned</a:t>
            </a:r>
            <a:endParaRPr lang="en-US" sz="2200" b="1" dirty="0">
              <a:solidFill>
                <a:schemeClr val="bg2">
                  <a:lumMod val="75000"/>
                </a:schemeClr>
              </a:solidFill>
            </a:endParaRPr>
          </a:p>
        </p:txBody>
      </p:sp>
    </p:spTree>
    <p:extLst>
      <p:ext uri="{BB962C8B-B14F-4D97-AF65-F5344CB8AC3E}">
        <p14:creationId xmlns:p14="http://schemas.microsoft.com/office/powerpoint/2010/main" val="3370829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1000"/>
                                        <p:tgtEl>
                                          <p:spTgt spid="3">
                                            <p:txEl>
                                              <p:pRg st="1" end="1"/>
                                            </p:txEl>
                                          </p:spTgt>
                                        </p:tgtEl>
                                      </p:cBhvr>
                                    </p:animEffect>
                                  </p:childTnLst>
                                </p:cTn>
                              </p:par>
                            </p:childTnLst>
                          </p:cTn>
                        </p:par>
                        <p:par>
                          <p:cTn id="10" fill="hold">
                            <p:stCondLst>
                              <p:cond delay="1000"/>
                            </p:stCondLst>
                            <p:childTnLst>
                              <p:par>
                                <p:cTn id="11" presetID="22" presetClass="entr" presetSubtype="8" fill="hold" grpId="0" nodeType="afterEffect">
                                  <p:stCondLst>
                                    <p:cond delay="50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left)">
                                      <p:cBhvr>
                                        <p:cTn id="13" dur="13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956240"/>
            <a:ext cx="7664822" cy="1785104"/>
          </a:xfrm>
          <a:prstGeom prst="rect">
            <a:avLst/>
          </a:prstGeom>
          <a:noFill/>
        </p:spPr>
        <p:txBody>
          <a:bodyPr wrap="square" rtlCol="0">
            <a:spAutoFit/>
          </a:bodyPr>
          <a:lstStyle/>
          <a:p>
            <a:endParaRPr lang="en-US" sz="2200" dirty="0"/>
          </a:p>
          <a:p>
            <a:pPr algn="just"/>
            <a:r>
              <a:rPr lang="en-US" sz="2200" dirty="0" smtClean="0"/>
              <a:t>     The </a:t>
            </a:r>
            <a:r>
              <a:rPr lang="en-US" sz="2200" dirty="0"/>
              <a:t>Lord’s Supper was instituted by the Lord Himself on the night that He was betrayed after He had eaten the Passover supper with His disciples. (See Luke 22:19-20.) </a:t>
            </a:r>
          </a:p>
        </p:txBody>
      </p:sp>
      <p:sp>
        <p:nvSpPr>
          <p:cNvPr id="7" name="Rectangle 6"/>
          <p:cNvSpPr/>
          <p:nvPr/>
        </p:nvSpPr>
        <p:spPr>
          <a:xfrm>
            <a:off x="4683759" y="-23451"/>
            <a:ext cx="3354594" cy="523220"/>
          </a:xfrm>
          <a:prstGeom prst="rect">
            <a:avLst/>
          </a:prstGeom>
        </p:spPr>
        <p:txBody>
          <a:bodyPr wrap="square">
            <a:spAutoFit/>
          </a:bodyPr>
          <a:lstStyle/>
          <a:p>
            <a:pPr algn="ctr"/>
            <a:r>
              <a:rPr lang="en-US" sz="2800" b="1" dirty="0" smtClean="0">
                <a:solidFill>
                  <a:schemeClr val="bg2">
                    <a:lumMod val="75000"/>
                  </a:schemeClr>
                </a:solidFill>
              </a:rPr>
              <a:t>The </a:t>
            </a:r>
            <a:r>
              <a:rPr lang="en-US" sz="2800" b="1" dirty="0" smtClean="0">
                <a:solidFill>
                  <a:schemeClr val="bg2">
                    <a:lumMod val="75000"/>
                  </a:schemeClr>
                </a:solidFill>
              </a:rPr>
              <a:t>Lord’s Supper</a:t>
            </a:r>
            <a:endParaRPr lang="en-US" sz="2800" b="1" dirty="0">
              <a:solidFill>
                <a:schemeClr val="bg2">
                  <a:lumMod val="75000"/>
                </a:schemeClr>
              </a:solidFill>
            </a:endParaRPr>
          </a:p>
        </p:txBody>
      </p:sp>
      <p:pic>
        <p:nvPicPr>
          <p:cNvPr id="5" name="Picture 4"/>
          <p:cNvPicPr>
            <a:picLocks noChangeAspect="1"/>
          </p:cNvPicPr>
          <p:nvPr/>
        </p:nvPicPr>
        <p:blipFill>
          <a:blip r:embed="rId2"/>
          <a:stretch>
            <a:fillRect/>
          </a:stretch>
        </p:blipFill>
        <p:spPr>
          <a:xfrm>
            <a:off x="2304682" y="2943413"/>
            <a:ext cx="4617499" cy="3332630"/>
          </a:xfrm>
          <a:prstGeom prst="rect">
            <a:avLst/>
          </a:prstGeom>
        </p:spPr>
      </p:pic>
    </p:spTree>
    <p:extLst>
      <p:ext uri="{BB962C8B-B14F-4D97-AF65-F5344CB8AC3E}">
        <p14:creationId xmlns:p14="http://schemas.microsoft.com/office/powerpoint/2010/main" val="1708113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5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14" dur="1500"/>
                                        <p:tgtEl>
                                          <p:spTgt spid="3">
                                            <p:txEl>
                                              <p:pRg st="1" end="1"/>
                                            </p:txEl>
                                          </p:spTgt>
                                        </p:tgtEl>
                                      </p:cBhvr>
                                    </p:animEffect>
                                  </p:childTnLst>
                                </p:cTn>
                              </p:par>
                            </p:childTnLst>
                          </p:cTn>
                        </p:par>
                        <p:par>
                          <p:cTn id="15" fill="hold">
                            <p:stCondLst>
                              <p:cond delay="2500"/>
                            </p:stCondLst>
                            <p:childTnLst>
                              <p:par>
                                <p:cTn id="16" presetID="4"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in)">
                                      <p:cBhvr>
                                        <p:cTn id="18" dur="16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747060" y="866594"/>
            <a:ext cx="7664822" cy="5109091"/>
          </a:xfrm>
          <a:prstGeom prst="rect">
            <a:avLst/>
          </a:prstGeom>
          <a:noFill/>
        </p:spPr>
        <p:txBody>
          <a:bodyPr wrap="square" rtlCol="0">
            <a:spAutoFit/>
          </a:bodyPr>
          <a:lstStyle/>
          <a:p>
            <a:pPr marL="457200" indent="-457200">
              <a:buAutoNum type="arabicPeriod"/>
            </a:pPr>
            <a:r>
              <a:rPr lang="en-US" sz="2200" b="1" dirty="0" smtClean="0"/>
              <a:t>Names </a:t>
            </a:r>
            <a:r>
              <a:rPr lang="en-US" sz="2200" b="1" dirty="0"/>
              <a:t>Given This Ordinance </a:t>
            </a:r>
            <a:endParaRPr lang="en-US" sz="2200" b="1" dirty="0" smtClean="0"/>
          </a:p>
          <a:p>
            <a:endParaRPr lang="en-US" sz="1600" dirty="0" smtClean="0"/>
          </a:p>
          <a:p>
            <a:pPr marL="914400" lvl="1" indent="-457200">
              <a:buFont typeface="+mj-lt"/>
              <a:buAutoNum type="alphaLcPeriod"/>
            </a:pPr>
            <a:r>
              <a:rPr lang="en-US" sz="2000" dirty="0" smtClean="0"/>
              <a:t>The </a:t>
            </a:r>
            <a:r>
              <a:rPr lang="en-US" sz="2000" dirty="0"/>
              <a:t>Lord’s Supper—This was instituted by the Lord and is a memorial of Him. It is “supper” in the sense that it is the last meal in this dispensation—next time we eat with Him in His kingdom. </a:t>
            </a:r>
            <a:endParaRPr lang="en-US" sz="2000" dirty="0" smtClean="0"/>
          </a:p>
          <a:p>
            <a:pPr marL="914400" lvl="1" indent="-457200">
              <a:buFont typeface="+mj-lt"/>
              <a:buAutoNum type="alphaLcPeriod"/>
            </a:pPr>
            <a:r>
              <a:rPr lang="en-US" sz="2000" dirty="0" smtClean="0"/>
              <a:t>Eucharist</a:t>
            </a:r>
            <a:r>
              <a:rPr lang="en-US" sz="2000" dirty="0"/>
              <a:t>—this means “to give thanks.” </a:t>
            </a:r>
            <a:endParaRPr lang="en-US" sz="2000" dirty="0" smtClean="0"/>
          </a:p>
          <a:p>
            <a:pPr marL="914400" lvl="1" indent="-457200">
              <a:buFont typeface="+mj-lt"/>
              <a:buAutoNum type="alphaLcPeriod"/>
            </a:pPr>
            <a:r>
              <a:rPr lang="en-US" sz="2000" dirty="0" smtClean="0"/>
              <a:t>Communion</a:t>
            </a:r>
            <a:r>
              <a:rPr lang="en-US" sz="2000" dirty="0"/>
              <a:t>—this means a sharing, a “partaking together.” </a:t>
            </a:r>
            <a:endParaRPr lang="en-US" sz="2000" dirty="0" smtClean="0"/>
          </a:p>
          <a:p>
            <a:pPr marL="914400" lvl="1" indent="-457200">
              <a:buFont typeface="+mj-lt"/>
              <a:buAutoNum type="alphaLcPeriod"/>
            </a:pPr>
            <a:r>
              <a:rPr lang="en-US" sz="2000" dirty="0" smtClean="0"/>
              <a:t>Sacrament</a:t>
            </a:r>
            <a:r>
              <a:rPr lang="en-US" sz="2000" dirty="0"/>
              <a:t>—this word comes from the Latin </a:t>
            </a:r>
            <a:r>
              <a:rPr lang="en-US" sz="2000" i="1" dirty="0" err="1"/>
              <a:t>sacramentum</a:t>
            </a:r>
            <a:r>
              <a:rPr lang="en-US" sz="2000" i="1" dirty="0"/>
              <a:t> </a:t>
            </a:r>
            <a:r>
              <a:rPr lang="en-US" sz="2000" dirty="0"/>
              <a:t>and </a:t>
            </a:r>
            <a:r>
              <a:rPr lang="en-US" sz="2000" dirty="0" smtClean="0"/>
              <a:t>means </a:t>
            </a:r>
            <a:r>
              <a:rPr lang="en-US" sz="2000" dirty="0"/>
              <a:t>“an oath of allegiance.</a:t>
            </a:r>
            <a:r>
              <a:rPr lang="en-US" sz="2000" dirty="0" smtClean="0"/>
              <a:t>”</a:t>
            </a:r>
          </a:p>
          <a:p>
            <a:pPr lvl="1"/>
            <a:r>
              <a:rPr lang="en-US" sz="2000" dirty="0" smtClean="0"/>
              <a:t> </a:t>
            </a:r>
            <a:endParaRPr lang="en-US" sz="2000" dirty="0"/>
          </a:p>
          <a:p>
            <a:pPr lvl="1" algn="just"/>
            <a:r>
              <a:rPr lang="en-US" sz="2200" dirty="0"/>
              <a:t>From the names used, we have the meaning of this ordinance brought out: commemoration, thanksgiving, communion, and commitment. </a:t>
            </a:r>
          </a:p>
          <a:p>
            <a:endParaRPr lang="en-US" sz="2200" dirty="0"/>
          </a:p>
        </p:txBody>
      </p:sp>
      <p:sp>
        <p:nvSpPr>
          <p:cNvPr id="8" name="Rectangle 7"/>
          <p:cNvSpPr/>
          <p:nvPr/>
        </p:nvSpPr>
        <p:spPr>
          <a:xfrm>
            <a:off x="4683759" y="-23451"/>
            <a:ext cx="3354594" cy="523220"/>
          </a:xfrm>
          <a:prstGeom prst="rect">
            <a:avLst/>
          </a:prstGeom>
        </p:spPr>
        <p:txBody>
          <a:bodyPr wrap="square">
            <a:spAutoFit/>
          </a:bodyPr>
          <a:lstStyle/>
          <a:p>
            <a:pPr algn="ctr"/>
            <a:r>
              <a:rPr lang="en-US" sz="2800" b="1" dirty="0" smtClean="0">
                <a:solidFill>
                  <a:schemeClr val="bg2">
                    <a:lumMod val="75000"/>
                  </a:schemeClr>
                </a:solidFill>
              </a:rPr>
              <a:t>The </a:t>
            </a:r>
            <a:r>
              <a:rPr lang="en-US" sz="2800" b="1" dirty="0" smtClean="0">
                <a:solidFill>
                  <a:schemeClr val="bg2">
                    <a:lumMod val="75000"/>
                  </a:schemeClr>
                </a:solidFill>
              </a:rPr>
              <a:t>Lord’s Supper</a:t>
            </a:r>
            <a:endParaRPr lang="en-US" sz="2800" b="1" dirty="0">
              <a:solidFill>
                <a:schemeClr val="bg2">
                  <a:lumMod val="75000"/>
                </a:schemeClr>
              </a:solidFill>
            </a:endParaRPr>
          </a:p>
        </p:txBody>
      </p:sp>
    </p:spTree>
    <p:extLst>
      <p:ext uri="{BB962C8B-B14F-4D97-AF65-F5344CB8AC3E}">
        <p14:creationId xmlns:p14="http://schemas.microsoft.com/office/powerpoint/2010/main" val="2391089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500"/>
                                        <p:tgtEl>
                                          <p:spTgt spid="3">
                                            <p:txEl>
                                              <p:pRg st="0" end="0"/>
                                            </p:txEl>
                                          </p:spTgt>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left)">
                                      <p:cBhvr>
                                        <p:cTn id="11" dur="1500"/>
                                        <p:tgtEl>
                                          <p:spTgt spid="3">
                                            <p:txEl>
                                              <p:pRg st="2" end="2"/>
                                            </p:txEl>
                                          </p:spTgt>
                                        </p:tgtEl>
                                      </p:cBhvr>
                                    </p:animEffect>
                                  </p:childTnLst>
                                </p:cTn>
                              </p:par>
                            </p:childTnLst>
                          </p:cTn>
                        </p:par>
                        <p:par>
                          <p:cTn id="12" fill="hold">
                            <p:stCondLst>
                              <p:cond delay="3000"/>
                            </p:stCondLst>
                            <p:childTnLst>
                              <p:par>
                                <p:cTn id="13" presetID="22" presetClass="entr" presetSubtype="8" fill="hold" grpId="0" nodeType="afterEffect">
                                  <p:stCondLst>
                                    <p:cond delay="8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left)">
                                      <p:cBhvr>
                                        <p:cTn id="15" dur="1500"/>
                                        <p:tgtEl>
                                          <p:spTgt spid="3">
                                            <p:txEl>
                                              <p:pRg st="3" end="3"/>
                                            </p:txEl>
                                          </p:spTgt>
                                        </p:tgtEl>
                                      </p:cBhvr>
                                    </p:animEffect>
                                  </p:childTnLst>
                                </p:cTn>
                              </p:par>
                            </p:childTnLst>
                          </p:cTn>
                        </p:par>
                        <p:par>
                          <p:cTn id="16" fill="hold">
                            <p:stCondLst>
                              <p:cond delay="5300"/>
                            </p:stCondLst>
                            <p:childTnLst>
                              <p:par>
                                <p:cTn id="17" presetID="22" presetClass="entr" presetSubtype="8" fill="hold" grpId="0" nodeType="afterEffect">
                                  <p:stCondLst>
                                    <p:cond delay="8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1500"/>
                                        <p:tgtEl>
                                          <p:spTgt spid="3">
                                            <p:txEl>
                                              <p:pRg st="4" end="4"/>
                                            </p:txEl>
                                          </p:spTgt>
                                        </p:tgtEl>
                                      </p:cBhvr>
                                    </p:animEffect>
                                  </p:childTnLst>
                                </p:cTn>
                              </p:par>
                            </p:childTnLst>
                          </p:cTn>
                        </p:par>
                        <p:par>
                          <p:cTn id="20" fill="hold">
                            <p:stCondLst>
                              <p:cond delay="7600"/>
                            </p:stCondLst>
                            <p:childTnLst>
                              <p:par>
                                <p:cTn id="21" presetID="22" presetClass="entr" presetSubtype="8" fill="hold" grpId="0" nodeType="afterEffect">
                                  <p:stCondLst>
                                    <p:cond delay="80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ipe(left)">
                                      <p:cBhvr>
                                        <p:cTn id="23" dur="1500"/>
                                        <p:tgtEl>
                                          <p:spTgt spid="3">
                                            <p:txEl>
                                              <p:pRg st="5" end="5"/>
                                            </p:txEl>
                                          </p:spTgt>
                                        </p:tgtEl>
                                      </p:cBhvr>
                                    </p:animEffect>
                                  </p:childTnLst>
                                </p:cTn>
                              </p:par>
                            </p:childTnLst>
                          </p:cTn>
                        </p:par>
                        <p:par>
                          <p:cTn id="24" fill="hold">
                            <p:stCondLst>
                              <p:cond delay="9900"/>
                            </p:stCondLst>
                            <p:childTnLst>
                              <p:par>
                                <p:cTn id="25" presetID="22" presetClass="entr" presetSubtype="8" fill="hold" grpId="0"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left)">
                                      <p:cBhvr>
                                        <p:cTn id="27" dur="1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561763" y="5111536"/>
            <a:ext cx="208360" cy="3242237"/>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Four: The Authority of the Church</a:t>
            </a:r>
            <a:endParaRPr lang="en-US" sz="1200" dirty="0">
              <a:solidFill>
                <a:srgbClr val="008000"/>
              </a:solidFill>
              <a:effectLst/>
              <a:latin typeface="+mn-lt"/>
              <a:cs typeface="Bangla MN"/>
            </a:endParaRPr>
          </a:p>
        </p:txBody>
      </p:sp>
      <p:sp>
        <p:nvSpPr>
          <p:cNvPr id="3" name="TextBox 2"/>
          <p:cNvSpPr txBox="1"/>
          <p:nvPr/>
        </p:nvSpPr>
        <p:spPr>
          <a:xfrm>
            <a:off x="455707" y="3434026"/>
            <a:ext cx="5236880" cy="2831544"/>
          </a:xfrm>
          <a:prstGeom prst="rect">
            <a:avLst/>
          </a:prstGeom>
          <a:noFill/>
        </p:spPr>
        <p:txBody>
          <a:bodyPr wrap="square" rtlCol="0">
            <a:spAutoFit/>
          </a:bodyPr>
          <a:lstStyle/>
          <a:p>
            <a:pPr marL="457200" indent="-457200">
              <a:buAutoNum type="arabicPeriod" startAt="3"/>
            </a:pPr>
            <a:r>
              <a:rPr lang="en-US" sz="2400" b="1" dirty="0" smtClean="0"/>
              <a:t>Spiritual </a:t>
            </a:r>
            <a:r>
              <a:rPr lang="en-US" sz="2400" b="1" dirty="0" smtClean="0"/>
              <a:t>Meaning </a:t>
            </a:r>
            <a:endParaRPr lang="en-US" sz="2400" b="1" dirty="0"/>
          </a:p>
          <a:p>
            <a:r>
              <a:rPr lang="en-US" sz="2200" dirty="0" smtClean="0"/>
              <a:t>     The </a:t>
            </a:r>
            <a:r>
              <a:rPr lang="en-US" sz="2200" dirty="0"/>
              <a:t>Lord’s Supper is a </a:t>
            </a:r>
            <a:r>
              <a:rPr lang="en-US" sz="2200" dirty="0" smtClean="0"/>
              <a:t>memorial</a:t>
            </a:r>
          </a:p>
          <a:p>
            <a:pPr algn="just"/>
            <a:r>
              <a:rPr lang="en-US" sz="2200" dirty="0" smtClean="0"/>
              <a:t>of  Calvary </a:t>
            </a:r>
            <a:r>
              <a:rPr lang="en-US" sz="2200" dirty="0"/>
              <a:t>and a looking forward </a:t>
            </a:r>
            <a:endParaRPr lang="en-US" sz="2200" dirty="0" smtClean="0"/>
          </a:p>
          <a:p>
            <a:pPr algn="just"/>
            <a:r>
              <a:rPr lang="en-US" sz="2200" dirty="0" smtClean="0"/>
              <a:t>to the coming </a:t>
            </a:r>
            <a:r>
              <a:rPr lang="en-US" sz="2200" dirty="0"/>
              <a:t>of the Lord. By faith</a:t>
            </a:r>
            <a:r>
              <a:rPr lang="en-US" sz="2200" dirty="0" smtClean="0"/>
              <a:t>,</a:t>
            </a:r>
          </a:p>
          <a:p>
            <a:pPr algn="just"/>
            <a:r>
              <a:rPr lang="en-US" sz="2200" dirty="0" smtClean="0"/>
              <a:t>the </a:t>
            </a:r>
            <a:r>
              <a:rPr lang="en-US" sz="2200" dirty="0"/>
              <a:t>Lord’s body </a:t>
            </a:r>
            <a:r>
              <a:rPr lang="en-US" sz="2200" dirty="0" smtClean="0"/>
              <a:t> is </a:t>
            </a:r>
            <a:r>
              <a:rPr lang="en-US" sz="2200" dirty="0"/>
              <a:t>discerned. </a:t>
            </a:r>
            <a:r>
              <a:rPr lang="en-US" sz="2200" dirty="0" smtClean="0"/>
              <a:t>  This </a:t>
            </a:r>
          </a:p>
          <a:p>
            <a:pPr algn="just"/>
            <a:r>
              <a:rPr lang="en-US" sz="2200" dirty="0" smtClean="0"/>
              <a:t>only   can   happen  if  there  is  no </a:t>
            </a:r>
          </a:p>
          <a:p>
            <a:pPr algn="just"/>
            <a:r>
              <a:rPr lang="en-US" sz="2200" dirty="0" smtClean="0"/>
              <a:t>condemnation </a:t>
            </a:r>
            <a:r>
              <a:rPr lang="en-US" sz="2200" dirty="0"/>
              <a:t>in the heart of </a:t>
            </a:r>
            <a:r>
              <a:rPr lang="en-US" sz="2200" dirty="0" smtClean="0"/>
              <a:t>the</a:t>
            </a:r>
          </a:p>
          <a:p>
            <a:pPr algn="just"/>
            <a:r>
              <a:rPr lang="en-US" sz="2200" dirty="0" smtClean="0"/>
              <a:t> </a:t>
            </a:r>
            <a:r>
              <a:rPr lang="en-US" sz="2200" dirty="0"/>
              <a:t>believer. </a:t>
            </a:r>
          </a:p>
        </p:txBody>
      </p:sp>
      <p:pic>
        <p:nvPicPr>
          <p:cNvPr id="2" name="Picture 1"/>
          <p:cNvPicPr>
            <a:picLocks noChangeAspect="1"/>
          </p:cNvPicPr>
          <p:nvPr/>
        </p:nvPicPr>
        <p:blipFill>
          <a:blip r:embed="rId2"/>
          <a:stretch>
            <a:fillRect/>
          </a:stretch>
        </p:blipFill>
        <p:spPr>
          <a:xfrm>
            <a:off x="6430492" y="804492"/>
            <a:ext cx="2130797" cy="1575647"/>
          </a:xfrm>
          <a:prstGeom prst="rect">
            <a:avLst/>
          </a:prstGeom>
        </p:spPr>
      </p:pic>
      <p:pic>
        <p:nvPicPr>
          <p:cNvPr id="5" name="Picture 4"/>
          <p:cNvPicPr>
            <a:picLocks noChangeAspect="1"/>
          </p:cNvPicPr>
          <p:nvPr/>
        </p:nvPicPr>
        <p:blipFill>
          <a:blip r:embed="rId3"/>
          <a:stretch>
            <a:fillRect/>
          </a:stretch>
        </p:blipFill>
        <p:spPr>
          <a:xfrm>
            <a:off x="627532" y="1854203"/>
            <a:ext cx="2046940" cy="1522505"/>
          </a:xfrm>
          <a:prstGeom prst="rect">
            <a:avLst/>
          </a:prstGeom>
        </p:spPr>
      </p:pic>
      <p:pic>
        <p:nvPicPr>
          <p:cNvPr id="8" name="Picture 7"/>
          <p:cNvPicPr>
            <a:picLocks noChangeAspect="1"/>
          </p:cNvPicPr>
          <p:nvPr/>
        </p:nvPicPr>
        <p:blipFill>
          <a:blip r:embed="rId4"/>
          <a:stretch>
            <a:fillRect/>
          </a:stretch>
        </p:blipFill>
        <p:spPr>
          <a:xfrm>
            <a:off x="5645555" y="3161766"/>
            <a:ext cx="2915734" cy="2620470"/>
          </a:xfrm>
          <a:prstGeom prst="rect">
            <a:avLst/>
          </a:prstGeom>
        </p:spPr>
      </p:pic>
      <p:sp>
        <p:nvSpPr>
          <p:cNvPr id="9" name="Rectangle 8"/>
          <p:cNvSpPr/>
          <p:nvPr/>
        </p:nvSpPr>
        <p:spPr>
          <a:xfrm>
            <a:off x="4683759" y="-23451"/>
            <a:ext cx="3354594" cy="523220"/>
          </a:xfrm>
          <a:prstGeom prst="rect">
            <a:avLst/>
          </a:prstGeom>
        </p:spPr>
        <p:txBody>
          <a:bodyPr wrap="square">
            <a:spAutoFit/>
          </a:bodyPr>
          <a:lstStyle/>
          <a:p>
            <a:pPr algn="ctr"/>
            <a:r>
              <a:rPr lang="en-US" sz="2800" b="1" dirty="0" smtClean="0">
                <a:solidFill>
                  <a:schemeClr val="bg2">
                    <a:lumMod val="75000"/>
                  </a:schemeClr>
                </a:solidFill>
              </a:rPr>
              <a:t>The </a:t>
            </a:r>
            <a:r>
              <a:rPr lang="en-US" sz="2800" b="1" dirty="0" smtClean="0">
                <a:solidFill>
                  <a:schemeClr val="bg2">
                    <a:lumMod val="75000"/>
                  </a:schemeClr>
                </a:solidFill>
              </a:rPr>
              <a:t>Lord’s Supper</a:t>
            </a:r>
            <a:endParaRPr lang="en-US" sz="2800" b="1" dirty="0">
              <a:solidFill>
                <a:schemeClr val="bg2">
                  <a:lumMod val="75000"/>
                </a:schemeClr>
              </a:solidFill>
            </a:endParaRPr>
          </a:p>
        </p:txBody>
      </p:sp>
      <p:sp>
        <p:nvSpPr>
          <p:cNvPr id="10" name="TextBox 9"/>
          <p:cNvSpPr txBox="1"/>
          <p:nvPr/>
        </p:nvSpPr>
        <p:spPr>
          <a:xfrm>
            <a:off x="552827" y="395182"/>
            <a:ext cx="3944468" cy="461665"/>
          </a:xfrm>
          <a:prstGeom prst="rect">
            <a:avLst/>
          </a:prstGeom>
          <a:noFill/>
        </p:spPr>
        <p:txBody>
          <a:bodyPr wrap="square" rtlCol="0">
            <a:spAutoFit/>
          </a:bodyPr>
          <a:lstStyle/>
          <a:p>
            <a:r>
              <a:rPr lang="en-US" sz="2400" b="1" dirty="0"/>
              <a:t>2.   Elements Used </a:t>
            </a:r>
            <a:endParaRPr lang="en-US" sz="2400" b="1" dirty="0"/>
          </a:p>
        </p:txBody>
      </p:sp>
      <p:sp>
        <p:nvSpPr>
          <p:cNvPr id="11" name="TextBox 10"/>
          <p:cNvSpPr txBox="1"/>
          <p:nvPr/>
        </p:nvSpPr>
        <p:spPr>
          <a:xfrm>
            <a:off x="747059" y="864256"/>
            <a:ext cx="5683433" cy="769441"/>
          </a:xfrm>
          <a:prstGeom prst="rect">
            <a:avLst/>
          </a:prstGeom>
          <a:noFill/>
        </p:spPr>
        <p:txBody>
          <a:bodyPr wrap="square" rtlCol="0">
            <a:spAutoFit/>
          </a:bodyPr>
          <a:lstStyle/>
          <a:p>
            <a:pPr lvl="1"/>
            <a:r>
              <a:rPr lang="en-US" sz="2200" dirty="0"/>
              <a:t>Unleavened Bread—</a:t>
            </a:r>
          </a:p>
          <a:p>
            <a:pPr lvl="1"/>
            <a:r>
              <a:rPr lang="en-US" sz="2200" dirty="0"/>
              <a:t>	         symbolic of His </a:t>
            </a:r>
            <a:r>
              <a:rPr lang="en-US" sz="2200" dirty="0" smtClean="0"/>
              <a:t>broken body</a:t>
            </a:r>
            <a:endParaRPr lang="en-US" dirty="0"/>
          </a:p>
        </p:txBody>
      </p:sp>
      <p:sp>
        <p:nvSpPr>
          <p:cNvPr id="14" name="TextBox 13"/>
          <p:cNvSpPr txBox="1"/>
          <p:nvPr/>
        </p:nvSpPr>
        <p:spPr>
          <a:xfrm>
            <a:off x="2734237" y="2256115"/>
            <a:ext cx="5707528" cy="769441"/>
          </a:xfrm>
          <a:prstGeom prst="rect">
            <a:avLst/>
          </a:prstGeom>
          <a:noFill/>
        </p:spPr>
        <p:txBody>
          <a:bodyPr wrap="square" rtlCol="0">
            <a:spAutoFit/>
          </a:bodyPr>
          <a:lstStyle/>
          <a:p>
            <a:r>
              <a:rPr lang="en-US" sz="2200" dirty="0" smtClean="0"/>
              <a:t>Fruit if the Vine-</a:t>
            </a:r>
          </a:p>
          <a:p>
            <a:r>
              <a:rPr lang="en-US" sz="2200" dirty="0"/>
              <a:t>	</a:t>
            </a:r>
            <a:r>
              <a:rPr lang="en-US" sz="2200" dirty="0" smtClean="0"/>
              <a:t>symbolic of His shed blood</a:t>
            </a:r>
            <a:endParaRPr lang="en-US" sz="2200" dirty="0"/>
          </a:p>
        </p:txBody>
      </p:sp>
    </p:spTree>
    <p:extLst>
      <p:ext uri="{BB962C8B-B14F-4D97-AF65-F5344CB8AC3E}">
        <p14:creationId xmlns:p14="http://schemas.microsoft.com/office/powerpoint/2010/main" val="856092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wipe(up)">
                                      <p:cBhvr>
                                        <p:cTn id="13" dur="1000"/>
                                        <p:tgtEl>
                                          <p:spTgt spid="11">
                                            <p:txEl>
                                              <p:pRg st="0" end="0"/>
                                            </p:txEl>
                                          </p:spTgt>
                                        </p:tgtEl>
                                      </p:cBhvr>
                                    </p:animEffect>
                                  </p:childTnLst>
                                </p:cTn>
                              </p:par>
                            </p:childTnLst>
                          </p:cTn>
                        </p:par>
                        <p:par>
                          <p:cTn id="14" fill="hold">
                            <p:stCondLst>
                              <p:cond delay="2000"/>
                            </p:stCondLst>
                            <p:childTnLst>
                              <p:par>
                                <p:cTn id="15" presetID="22" presetClass="entr" presetSubtype="1" fill="hold" grpId="0" nodeType="after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wipe(up)">
                                      <p:cBhvr>
                                        <p:cTn id="17" dur="1000"/>
                                        <p:tgtEl>
                                          <p:spTgt spid="11">
                                            <p:txEl>
                                              <p:pRg st="1" end="1"/>
                                            </p:txEl>
                                          </p:spTgt>
                                        </p:tgtEl>
                                      </p:cBhvr>
                                    </p:animEffect>
                                  </p:childTnLst>
                                </p:cTn>
                              </p:par>
                            </p:childTnLst>
                          </p:cTn>
                        </p:par>
                        <p:par>
                          <p:cTn id="18" fill="hold">
                            <p:stCondLst>
                              <p:cond delay="3000"/>
                            </p:stCondLst>
                            <p:childTnLst>
                              <p:par>
                                <p:cTn id="19" presetID="4" presetClass="entr" presetSubtype="3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ox(out)">
                                      <p:cBhvr>
                                        <p:cTn id="21" dur="1700"/>
                                        <p:tgtEl>
                                          <p:spTgt spid="2"/>
                                        </p:tgtEl>
                                      </p:cBhvr>
                                    </p:animEffect>
                                  </p:childTnLst>
                                </p:cTn>
                              </p:par>
                            </p:childTnLst>
                          </p:cTn>
                        </p:par>
                        <p:par>
                          <p:cTn id="22" fill="hold">
                            <p:stCondLst>
                              <p:cond delay="4700"/>
                            </p:stCondLst>
                            <p:childTnLst>
                              <p:par>
                                <p:cTn id="23" presetID="22" presetClass="entr" presetSubtype="1" fill="hold" grpId="0" nodeType="after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up)">
                                      <p:cBhvr>
                                        <p:cTn id="25" dur="1000"/>
                                        <p:tgtEl>
                                          <p:spTgt spid="14">
                                            <p:txEl>
                                              <p:pRg st="0" end="0"/>
                                            </p:txEl>
                                          </p:spTgt>
                                        </p:tgtEl>
                                      </p:cBhvr>
                                    </p:animEffect>
                                  </p:childTnLst>
                                </p:cTn>
                              </p:par>
                            </p:childTnLst>
                          </p:cTn>
                        </p:par>
                        <p:par>
                          <p:cTn id="26" fill="hold">
                            <p:stCondLst>
                              <p:cond delay="5700"/>
                            </p:stCondLst>
                            <p:childTnLst>
                              <p:par>
                                <p:cTn id="27" presetID="22" presetClass="entr" presetSubtype="1" fill="hold" grpId="0" nodeType="afterEffect">
                                  <p:stCondLst>
                                    <p:cond delay="0"/>
                                  </p:stCondLst>
                                  <p:childTnLst>
                                    <p:set>
                                      <p:cBhvr>
                                        <p:cTn id="28" dur="1" fill="hold">
                                          <p:stCondLst>
                                            <p:cond delay="0"/>
                                          </p:stCondLst>
                                        </p:cTn>
                                        <p:tgtEl>
                                          <p:spTgt spid="14">
                                            <p:txEl>
                                              <p:pRg st="1" end="1"/>
                                            </p:txEl>
                                          </p:spTgt>
                                        </p:tgtEl>
                                        <p:attrNameLst>
                                          <p:attrName>style.visibility</p:attrName>
                                        </p:attrNameLst>
                                      </p:cBhvr>
                                      <p:to>
                                        <p:strVal val="visible"/>
                                      </p:to>
                                    </p:set>
                                    <p:animEffect transition="in" filter="wipe(up)">
                                      <p:cBhvr>
                                        <p:cTn id="29" dur="1000"/>
                                        <p:tgtEl>
                                          <p:spTgt spid="14">
                                            <p:txEl>
                                              <p:pRg st="1" end="1"/>
                                            </p:txEl>
                                          </p:spTgt>
                                        </p:tgtEl>
                                      </p:cBhvr>
                                    </p:animEffect>
                                  </p:childTnLst>
                                </p:cTn>
                              </p:par>
                            </p:childTnLst>
                          </p:cTn>
                        </p:par>
                        <p:par>
                          <p:cTn id="30" fill="hold">
                            <p:stCondLst>
                              <p:cond delay="6700"/>
                            </p:stCondLst>
                            <p:childTnLst>
                              <p:par>
                                <p:cTn id="31" presetID="6" presetClass="entr" presetSubtype="16"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circle(in)">
                                      <p:cBhvr>
                                        <p:cTn id="33" dur="1700"/>
                                        <p:tgtEl>
                                          <p:spTgt spid="5"/>
                                        </p:tgtEl>
                                      </p:cBhvr>
                                    </p:animEffect>
                                  </p:childTnLst>
                                </p:cTn>
                              </p:par>
                            </p:childTnLst>
                          </p:cTn>
                        </p:par>
                        <p:par>
                          <p:cTn id="34" fill="hold">
                            <p:stCondLst>
                              <p:cond delay="8400"/>
                            </p:stCondLst>
                            <p:childTnLst>
                              <p:par>
                                <p:cTn id="35" presetID="55" presetClass="entr" presetSubtype="0" fill="hold" grpId="0" nodeType="after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p:cTn id="3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3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39" dur="1000"/>
                                        <p:tgtEl>
                                          <p:spTgt spid="3">
                                            <p:txEl>
                                              <p:pRg st="0" end="0"/>
                                            </p:txEl>
                                          </p:spTgt>
                                        </p:tgtEl>
                                      </p:cBhvr>
                                    </p:animEffect>
                                  </p:childTnLst>
                                </p:cTn>
                              </p:par>
                            </p:childTnLst>
                          </p:cTn>
                        </p:par>
                        <p:par>
                          <p:cTn id="40" fill="hold">
                            <p:stCondLst>
                              <p:cond delay="9400"/>
                            </p:stCondLst>
                            <p:childTnLst>
                              <p:par>
                                <p:cTn id="41" presetID="22" presetClass="entr" presetSubtype="1" fill="hold" grpId="0" nodeType="after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up)">
                                      <p:cBhvr>
                                        <p:cTn id="43" dur="600"/>
                                        <p:tgtEl>
                                          <p:spTgt spid="3">
                                            <p:txEl>
                                              <p:pRg st="1" end="1"/>
                                            </p:txEl>
                                          </p:spTgt>
                                        </p:tgtEl>
                                      </p:cBhvr>
                                    </p:animEffect>
                                  </p:childTnLst>
                                </p:cTn>
                              </p:par>
                            </p:childTnLst>
                          </p:cTn>
                        </p:par>
                        <p:par>
                          <p:cTn id="44" fill="hold">
                            <p:stCondLst>
                              <p:cond delay="10000"/>
                            </p:stCondLst>
                            <p:childTnLst>
                              <p:par>
                                <p:cTn id="45" presetID="22" presetClass="entr" presetSubtype="1" fill="hold" grpId="0" nodeType="after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Effect transition="in" filter="wipe(up)">
                                      <p:cBhvr>
                                        <p:cTn id="47" dur="600"/>
                                        <p:tgtEl>
                                          <p:spTgt spid="3">
                                            <p:txEl>
                                              <p:pRg st="2" end="2"/>
                                            </p:txEl>
                                          </p:spTgt>
                                        </p:tgtEl>
                                      </p:cBhvr>
                                    </p:animEffect>
                                  </p:childTnLst>
                                </p:cTn>
                              </p:par>
                            </p:childTnLst>
                          </p:cTn>
                        </p:par>
                        <p:par>
                          <p:cTn id="48" fill="hold">
                            <p:stCondLst>
                              <p:cond delay="10600"/>
                            </p:stCondLst>
                            <p:childTnLst>
                              <p:par>
                                <p:cTn id="49" presetID="22" presetClass="entr" presetSubtype="1" fill="hold" grpId="0" nodeType="afterEffect">
                                  <p:stCondLst>
                                    <p:cond delay="0"/>
                                  </p:stCondLst>
                                  <p:childTnLst>
                                    <p:set>
                                      <p:cBhvr>
                                        <p:cTn id="50" dur="1" fill="hold">
                                          <p:stCondLst>
                                            <p:cond delay="0"/>
                                          </p:stCondLst>
                                        </p:cTn>
                                        <p:tgtEl>
                                          <p:spTgt spid="3">
                                            <p:txEl>
                                              <p:pRg st="3" end="3"/>
                                            </p:txEl>
                                          </p:spTgt>
                                        </p:tgtEl>
                                        <p:attrNameLst>
                                          <p:attrName>style.visibility</p:attrName>
                                        </p:attrNameLst>
                                      </p:cBhvr>
                                      <p:to>
                                        <p:strVal val="visible"/>
                                      </p:to>
                                    </p:set>
                                    <p:animEffect transition="in" filter="wipe(up)">
                                      <p:cBhvr>
                                        <p:cTn id="51" dur="600"/>
                                        <p:tgtEl>
                                          <p:spTgt spid="3">
                                            <p:txEl>
                                              <p:pRg st="3" end="3"/>
                                            </p:txEl>
                                          </p:spTgt>
                                        </p:tgtEl>
                                      </p:cBhvr>
                                    </p:animEffect>
                                  </p:childTnLst>
                                </p:cTn>
                              </p:par>
                            </p:childTnLst>
                          </p:cTn>
                        </p:par>
                        <p:par>
                          <p:cTn id="52" fill="hold">
                            <p:stCondLst>
                              <p:cond delay="11200"/>
                            </p:stCondLst>
                            <p:childTnLst>
                              <p:par>
                                <p:cTn id="53" presetID="22" presetClass="entr" presetSubtype="1" fill="hold" grpId="0" nodeType="after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Effect transition="in" filter="wipe(up)">
                                      <p:cBhvr>
                                        <p:cTn id="55" dur="600"/>
                                        <p:tgtEl>
                                          <p:spTgt spid="3">
                                            <p:txEl>
                                              <p:pRg st="4" end="4"/>
                                            </p:txEl>
                                          </p:spTgt>
                                        </p:tgtEl>
                                      </p:cBhvr>
                                    </p:animEffect>
                                  </p:childTnLst>
                                </p:cTn>
                              </p:par>
                            </p:childTnLst>
                          </p:cTn>
                        </p:par>
                        <p:par>
                          <p:cTn id="56" fill="hold">
                            <p:stCondLst>
                              <p:cond delay="11800"/>
                            </p:stCondLst>
                            <p:childTnLst>
                              <p:par>
                                <p:cTn id="57" presetID="22" presetClass="entr" presetSubtype="1" fill="hold" grpId="0" nodeType="after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Effect transition="in" filter="wipe(up)">
                                      <p:cBhvr>
                                        <p:cTn id="59" dur="600"/>
                                        <p:tgtEl>
                                          <p:spTgt spid="3">
                                            <p:txEl>
                                              <p:pRg st="5" end="5"/>
                                            </p:txEl>
                                          </p:spTgt>
                                        </p:tgtEl>
                                      </p:cBhvr>
                                    </p:animEffect>
                                  </p:childTnLst>
                                </p:cTn>
                              </p:par>
                            </p:childTnLst>
                          </p:cTn>
                        </p:par>
                        <p:par>
                          <p:cTn id="60" fill="hold">
                            <p:stCondLst>
                              <p:cond delay="12400"/>
                            </p:stCondLst>
                            <p:childTnLst>
                              <p:par>
                                <p:cTn id="61" presetID="22" presetClass="entr" presetSubtype="1" fill="hold" grpId="0" nodeType="after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wipe(up)">
                                      <p:cBhvr>
                                        <p:cTn id="63" dur="600"/>
                                        <p:tgtEl>
                                          <p:spTgt spid="3">
                                            <p:txEl>
                                              <p:pRg st="6" end="6"/>
                                            </p:txEl>
                                          </p:spTgt>
                                        </p:tgtEl>
                                      </p:cBhvr>
                                    </p:animEffect>
                                  </p:childTnLst>
                                </p:cTn>
                              </p:par>
                            </p:childTnLst>
                          </p:cTn>
                        </p:par>
                        <p:par>
                          <p:cTn id="64" fill="hold">
                            <p:stCondLst>
                              <p:cond delay="13000"/>
                            </p:stCondLst>
                            <p:childTnLst>
                              <p:par>
                                <p:cTn id="65" presetID="22" presetClass="entr" presetSubtype="1" fill="hold" grpId="0" nodeType="after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animEffect transition="in" filter="wipe(up)">
                                      <p:cBhvr>
                                        <p:cTn id="67" dur="600"/>
                                        <p:tgtEl>
                                          <p:spTgt spid="3">
                                            <p:txEl>
                                              <p:pRg st="7" end="7"/>
                                            </p:txEl>
                                          </p:spTgt>
                                        </p:tgtEl>
                                      </p:cBhvr>
                                    </p:animEffect>
                                  </p:childTnLst>
                                </p:cTn>
                              </p:par>
                            </p:childTnLst>
                          </p:cTn>
                        </p:par>
                        <p:par>
                          <p:cTn id="68" fill="hold">
                            <p:stCondLst>
                              <p:cond delay="13600"/>
                            </p:stCondLst>
                            <p:childTnLst>
                              <p:par>
                                <p:cTn id="69" presetID="13" presetClass="entr" presetSubtype="32"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plus(out)">
                                      <p:cBhvr>
                                        <p:cTn id="71" dur="16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build="p"/>
      <p:bldP spid="1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13447</TotalTime>
  <Words>1594</Words>
  <Application>Microsoft Macintosh PowerPoint</Application>
  <PresentationFormat>On-screen Show (4:3)</PresentationFormat>
  <Paragraphs>220</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Austin</vt:lpstr>
      <vt:lpstr>  Lesson Four:   THE AUTHORITY OF THE CHURCH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Jerry Richardson</cp:lastModifiedBy>
  <cp:revision>85</cp:revision>
  <dcterms:created xsi:type="dcterms:W3CDTF">2011-12-17T17:23:16Z</dcterms:created>
  <dcterms:modified xsi:type="dcterms:W3CDTF">2013-01-13T13:09:17Z</dcterms:modified>
</cp:coreProperties>
</file>