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5" r:id="rId1"/>
  </p:sldMasterIdLst>
  <p:notesMasterIdLst>
    <p:notesMasterId r:id="rId15"/>
  </p:notesMasterIdLst>
  <p:sldIdLst>
    <p:sldId id="256" r:id="rId2"/>
    <p:sldId id="257" r:id="rId3"/>
    <p:sldId id="258" r:id="rId4"/>
    <p:sldId id="261" r:id="rId5"/>
    <p:sldId id="262" r:id="rId6"/>
    <p:sldId id="271" r:id="rId7"/>
    <p:sldId id="263" r:id="rId8"/>
    <p:sldId id="272" r:id="rId9"/>
    <p:sldId id="270" r:id="rId10"/>
    <p:sldId id="266" r:id="rId11"/>
    <p:sldId id="273" r:id="rId12"/>
    <p:sldId id="274" r:id="rId13"/>
    <p:sldId id="27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E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172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4B9EB-E7F7-FB4C-AF39-0037BC1FD1AA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ED5FE9-6870-AE45-8C84-5ED768B69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970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Layout is :  URBAN POP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D5FE9-6870-AE45-8C84-5ED768B69F1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31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5ECD5-515E-4817-8A06-1D2ED2C83850}" type="datetime4">
              <a:rPr lang="en-US" smtClean="0"/>
              <a:pPr/>
              <a:t>March 18,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83DA4-3B24-449B-95CA-514EB7E30A99}" type="datetime4">
              <a:rPr lang="en-US" smtClean="0"/>
              <a:pPr/>
              <a:t>March 18,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942120D2-3948-4F8F-BE5D-E7E7D97880B2}" type="datetime4">
              <a:rPr lang="en-US" smtClean="0"/>
              <a:pPr/>
              <a:t>March 18, 2019</a:t>
            </a:fld>
            <a:endParaRPr lang="en-US" dirty="0" err="1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72EBF8-7CF5-44B7-B2BF-E22DE4D0703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/>
              <a:t>Drag picture to placeholder or click icon to add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/>
              <a:t>Drag picture to placeholder or click icon to add</a:t>
            </a:r>
            <a:endParaRPr/>
          </a:p>
        </p:txBody>
      </p:sp>
    </p:spTree>
  </p:cSld>
  <p:clrMapOvr>
    <a:masterClrMapping/>
  </p:clrMapOvr>
  <p:transition spd="slow">
    <p:wheel spokes="1"/>
  </p:transition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B59F4-DDCB-41FF-83F5-A48440F36FA7}" type="datetime4">
              <a:rPr lang="en-US" smtClean="0"/>
              <a:pPr/>
              <a:t>March 18,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 userDrawn="1"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 userDrawn="1"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 userDrawn="1"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6348-D703-428C-A1C4-7D6796EF5F41}" type="datetime4">
              <a:rPr lang="en-US" smtClean="0"/>
              <a:pPr/>
              <a:t>March 18,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 userDrawn="1"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 userDrawn="1"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 userDrawn="1"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D1919-1B5F-4141-B613-3E5C6008A186}" type="datetime4">
              <a:rPr lang="en-US" smtClean="0"/>
              <a:pPr/>
              <a:t>March 18,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120D2-3948-4F8F-BE5D-E7E7D97880B2}" type="datetime4">
              <a:rPr lang="en-US" smtClean="0"/>
              <a:pPr/>
              <a:t>March 18, 2019</a:t>
            </a:fld>
            <a:endParaRPr lang="en-US" dirty="0" err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heel spokes="1"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2427-B1DD-49E6-9F05-DE0F1467D7DC}" type="datetime4">
              <a:rPr lang="en-US" smtClean="0"/>
              <a:pPr/>
              <a:t>March 18,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CA7B5-8BC9-491C-A887-7C3E7ED947D8}" type="datetime4">
              <a:rPr lang="en-US" smtClean="0"/>
              <a:pPr/>
              <a:t>March 18,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18ED0-40F2-434C-A848-B92581875164}" type="datetime4">
              <a:rPr lang="en-US" smtClean="0"/>
              <a:pPr/>
              <a:t>March 18, 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437F-F4F9-44A9-B4D3-9191CA04E889}" type="datetime4">
              <a:rPr lang="en-US" smtClean="0"/>
              <a:pPr/>
              <a:t>March 18, 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24E59-01D0-4537-B876-7E5EC75B028D}" type="datetime4">
              <a:rPr lang="en-US" smtClean="0"/>
              <a:pPr/>
              <a:t>March 18,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655A2E49-18A1-40BC-BA5D-5A2EC8FDDF15}" type="datetime4">
              <a:rPr lang="en-US" smtClean="0"/>
              <a:pPr/>
              <a:t>March 18,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942120D2-3948-4F8F-BE5D-E7E7D97880B2}" type="datetime4">
              <a:rPr lang="en-US" smtClean="0"/>
              <a:pPr/>
              <a:t>March 18, 2019</a:t>
            </a:fld>
            <a:endParaRPr lang="en-US" dirty="0" err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1D72EBF8-7CF5-44B7-B2BF-E22DE4D070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  <p:sldLayoutId id="2147483927" r:id="rId12"/>
    <p:sldLayoutId id="2147483928" r:id="rId13"/>
  </p:sldLayoutIdLst>
  <p:transition spd="slow">
    <p:wheel spokes="1"/>
  </p:transition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862945"/>
            <a:ext cx="9143999" cy="831274"/>
          </a:xfrm>
        </p:spPr>
        <p:txBody>
          <a:bodyPr/>
          <a:lstStyle/>
          <a:p>
            <a:pPr algn="ctr"/>
            <a:r>
              <a:rPr lang="en-US" b="1" cap="none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Lesson </a:t>
            </a:r>
            <a:r>
              <a:rPr lang="en-US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Nine:  </a:t>
            </a:r>
            <a:r>
              <a:rPr 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8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angla MN"/>
              </a:rPr>
              <a:t>Holiness</a:t>
            </a:r>
            <a:endParaRPr lang="en-US" sz="4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008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Bangla MN"/>
              <a:cs typeface="Bangla MN"/>
            </a:endParaRPr>
          </a:p>
        </p:txBody>
      </p:sp>
      <p:sp>
        <p:nvSpPr>
          <p:cNvPr id="6" name="Vertical Text Placeholder 5"/>
          <p:cNvSpPr>
            <a:spLocks noGrp="1"/>
          </p:cNvSpPr>
          <p:nvPr/>
        </p:nvSpPr>
        <p:spPr>
          <a:xfrm rot="16200000">
            <a:off x="2368616" y="4283490"/>
            <a:ext cx="618758" cy="4624168"/>
          </a:xfrm>
          <a:prstGeom prst="rect">
            <a:avLst/>
          </a:prstGeom>
        </p:spPr>
        <p:txBody>
          <a:bodyPr vert="eaVert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kern="1200" dirty="0">
                <a:solidFill>
                  <a:schemeClr val="bg1"/>
                </a:solidFill>
              </a:rPr>
              <a:t>Global University of Theological Studies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447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092661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841313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Receive the Holy Spirit and live a Spirit-filled life.</a:t>
            </a:r>
          </a:p>
        </p:txBody>
      </p:sp>
      <p:sp>
        <p:nvSpPr>
          <p:cNvPr id="6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>
                <a:solidFill>
                  <a:schemeClr val="bg1"/>
                </a:solidFill>
              </a:rPr>
              <a:t>Global University of Theological Studies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764" y="6487739"/>
            <a:ext cx="384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</a:rPr>
              <a:t>LESSON NINE:   Holiness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65175" y="295294"/>
            <a:ext cx="7612063" cy="1100138"/>
          </a:xfrm>
        </p:spPr>
        <p:txBody>
          <a:bodyPr/>
          <a:lstStyle/>
          <a:p>
            <a:r>
              <a:rPr lang="en-US" sz="4800" dirty="0">
                <a:solidFill>
                  <a:srgbClr val="008000"/>
                </a:solidFill>
              </a:rPr>
              <a:t>Some Practical Rules for Living Holy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263104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Pray much.  A prayerful life usually means a holy life.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-13855" y="333772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Read the Bible and attend Bible studies.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-13855" y="417339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Obey the Word of God without hesitation.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493094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Dedicate yourself fully to His service and to His will.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0" y="569297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Remember you can live a holy life, it is possible.</a:t>
            </a:r>
          </a:p>
        </p:txBody>
      </p:sp>
    </p:spTree>
    <p:extLst>
      <p:ext uri="{BB962C8B-B14F-4D97-AF65-F5344CB8AC3E}">
        <p14:creationId xmlns:p14="http://schemas.microsoft.com/office/powerpoint/2010/main" val="428346796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5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841313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Remember you need to claim the victory one day at a time.</a:t>
            </a:r>
          </a:p>
        </p:txBody>
      </p:sp>
      <p:sp>
        <p:nvSpPr>
          <p:cNvPr id="6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>
                <a:solidFill>
                  <a:schemeClr val="bg1"/>
                </a:solidFill>
              </a:rPr>
              <a:t>Global University of Theological Studies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764" y="6487739"/>
            <a:ext cx="384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</a:rPr>
              <a:t>LESSON NINE:   Holiness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65175" y="295294"/>
            <a:ext cx="7612063" cy="1100138"/>
          </a:xfrm>
        </p:spPr>
        <p:txBody>
          <a:bodyPr/>
          <a:lstStyle/>
          <a:p>
            <a:r>
              <a:rPr lang="en-US" sz="4800" dirty="0">
                <a:solidFill>
                  <a:srgbClr val="008000"/>
                </a:solidFill>
              </a:rPr>
              <a:t>Some Practical Rules for Living Holy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263104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Keep your eyes off the faults of others.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-13855" y="333772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Keep your eyes off your own weakness.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-13855" y="417339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Testify &amp; Witness at every opportunity.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493094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Discuss your problems freely with your pastor.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0" y="569297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When in doubt ask questions</a:t>
            </a:r>
          </a:p>
        </p:txBody>
      </p:sp>
    </p:spTree>
    <p:extLst>
      <p:ext uri="{BB962C8B-B14F-4D97-AF65-F5344CB8AC3E}">
        <p14:creationId xmlns:p14="http://schemas.microsoft.com/office/powerpoint/2010/main" val="386741908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5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23308" y="1841313"/>
            <a:ext cx="6220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Questions to ask</a:t>
            </a:r>
          </a:p>
        </p:txBody>
      </p:sp>
      <p:sp>
        <p:nvSpPr>
          <p:cNvPr id="6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>
                <a:solidFill>
                  <a:schemeClr val="bg1"/>
                </a:solidFill>
              </a:rPr>
              <a:t>Global University of Theological Studies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764" y="6487739"/>
            <a:ext cx="384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</a:rPr>
              <a:t>LESSON NINE:   Holiness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65175" y="295294"/>
            <a:ext cx="7612063" cy="1100138"/>
          </a:xfrm>
        </p:spPr>
        <p:txBody>
          <a:bodyPr/>
          <a:lstStyle/>
          <a:p>
            <a:r>
              <a:rPr lang="en-US" sz="4800" dirty="0">
                <a:solidFill>
                  <a:srgbClr val="008000"/>
                </a:solidFill>
              </a:rPr>
              <a:t>Some Practical Rules for Living Holy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12472" y="2631048"/>
            <a:ext cx="6331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Does the Bible condemn this?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12471" y="3213025"/>
            <a:ext cx="63176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Can I pray and ask Jesus to bless it?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12471" y="3827019"/>
            <a:ext cx="6317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Can I take Jesus with me while practicing it?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12470" y="4404458"/>
            <a:ext cx="63315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Will this be a blessing to others?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12472" y="5000221"/>
            <a:ext cx="6331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Will this be a stumbling block to others?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12467" y="5526706"/>
            <a:ext cx="6331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Does this hinder my service to Jesus?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54187" y="1864169"/>
            <a:ext cx="191192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0" b="1" dirty="0">
                <a:solidFill>
                  <a:srgbClr val="FFC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69921585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>
                <a:solidFill>
                  <a:schemeClr val="bg1"/>
                </a:solidFill>
              </a:rPr>
              <a:t>Global University of Theological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9646" y="6487739"/>
            <a:ext cx="384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</a:rPr>
              <a:t>LESSON NINE:  Holiness</a:t>
            </a:r>
          </a:p>
        </p:txBody>
      </p:sp>
      <p:sp>
        <p:nvSpPr>
          <p:cNvPr id="4" name="TextBox 3"/>
          <p:cNvSpPr txBox="1"/>
          <p:nvPr/>
        </p:nvSpPr>
        <p:spPr>
          <a:xfrm rot="20051249">
            <a:off x="1751178" y="2411518"/>
            <a:ext cx="54079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400" dirty="0">
                <a:solidFill>
                  <a:schemeClr val="bg1"/>
                </a:solidFill>
              </a:rPr>
              <a:t>End of Lesson</a:t>
            </a:r>
          </a:p>
        </p:txBody>
      </p:sp>
    </p:spTree>
    <p:extLst>
      <p:ext uri="{BB962C8B-B14F-4D97-AF65-F5344CB8AC3E}">
        <p14:creationId xmlns:p14="http://schemas.microsoft.com/office/powerpoint/2010/main" val="352120660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r>
              <a:rPr lang="en-US" sz="3600" dirty="0"/>
              <a:t>The Definition of Holiness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" y="523083"/>
            <a:ext cx="7481453" cy="1694297"/>
          </a:xfrm>
        </p:spPr>
        <p:txBody>
          <a:bodyPr vert="horz">
            <a:normAutofit fontScale="92500"/>
          </a:bodyPr>
          <a:lstStyle/>
          <a:p>
            <a:pPr marL="0" indent="0">
              <a:buNone/>
            </a:pPr>
            <a:r>
              <a:rPr lang="en-US" sz="3000" i="1" dirty="0"/>
              <a:t>“</a:t>
            </a:r>
            <a:r>
              <a:rPr lang="en-US" sz="3000" i="1" dirty="0">
                <a:effectLst/>
              </a:rPr>
              <a:t>Follow peace with all men, and holiness, without which no man shall see the Lord</a:t>
            </a:r>
            <a:r>
              <a:rPr lang="en-US" sz="3000" i="1" dirty="0"/>
              <a:t>.”</a:t>
            </a:r>
            <a:r>
              <a:rPr lang="en-US" sz="3000" dirty="0"/>
              <a:t>	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					</a:t>
            </a: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(Hebrews 12:14)</a:t>
            </a:r>
          </a:p>
        </p:txBody>
      </p:sp>
      <p:sp>
        <p:nvSpPr>
          <p:cNvPr id="4" name="Vertical Text Placeholder 5"/>
          <p:cNvSpPr>
            <a:spLocks noGrp="1"/>
          </p:cNvSpPr>
          <p:nvPr/>
        </p:nvSpPr>
        <p:spPr>
          <a:xfrm rot="15910389">
            <a:off x="7813991" y="4731712"/>
            <a:ext cx="365541" cy="3514287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 </a:t>
            </a:r>
            <a:r>
              <a:rPr lang="en-US" sz="1200" kern="1200" dirty="0"/>
              <a:t>Global University of Theological Studies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16200000">
            <a:off x="974457" y="5334430"/>
            <a:ext cx="572955" cy="2521866"/>
          </a:xfrm>
          <a:prstGeom prst="rect">
            <a:avLst/>
          </a:prstGeom>
        </p:spPr>
        <p:txBody>
          <a:bodyPr vert="eaVert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angla MN"/>
                <a:cs typeface="Bangla MN"/>
              </a:rPr>
              <a:t>Lesson Nine: Holiness</a:t>
            </a:r>
            <a:endParaRPr lang="en-US" sz="1200" dirty="0">
              <a:solidFill>
                <a:srgbClr val="008000"/>
              </a:solidFill>
              <a:latin typeface="Bangla MN"/>
              <a:cs typeface="Bangla MN"/>
            </a:endParaRPr>
          </a:p>
        </p:txBody>
      </p:sp>
      <p:sp>
        <p:nvSpPr>
          <p:cNvPr id="6" name="Vertical Text Placeholder 2"/>
          <p:cNvSpPr txBox="1">
            <a:spLocks/>
          </p:cNvSpPr>
          <p:nvPr/>
        </p:nvSpPr>
        <p:spPr>
          <a:xfrm>
            <a:off x="144966" y="2452916"/>
            <a:ext cx="7225651" cy="354610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Char char=""/>
              <a:defRPr sz="24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2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 pitchFamily="18" charset="2"/>
              <a:buNone/>
            </a:pPr>
            <a:r>
              <a:rPr lang="en-US" sz="2800" dirty="0"/>
              <a:t>The word 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holy</a:t>
            </a:r>
            <a:r>
              <a:rPr lang="en-US" sz="2800" dirty="0"/>
              <a:t> is translated from the Hebrew </a:t>
            </a:r>
            <a:r>
              <a:rPr lang="en-US" sz="2800" i="1" dirty="0" err="1"/>
              <a:t>quodesh</a:t>
            </a:r>
            <a:r>
              <a:rPr lang="en-US" sz="2800" dirty="0"/>
              <a:t>, which means “set apart for God”   </a:t>
            </a:r>
          </a:p>
          <a:p>
            <a:pPr marL="0" indent="0" algn="ctr">
              <a:buFont typeface="Wingdings 2" pitchFamily="18" charset="2"/>
              <a:buNone/>
            </a:pPr>
            <a:endParaRPr lang="en-US" sz="2800" dirty="0"/>
          </a:p>
          <a:p>
            <a:pPr marL="0" indent="0" algn="ctr">
              <a:buFont typeface="Wingdings 2" pitchFamily="18" charset="2"/>
              <a:buNone/>
            </a:pPr>
            <a:r>
              <a:rPr lang="en-US" sz="2800" dirty="0"/>
              <a:t>This is always the fundamental idea of a holy, consecrated, separated, or sanctified person or thing – something set apart for God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9209595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180087"/>
            <a:ext cx="7612063" cy="758130"/>
          </a:xfrm>
        </p:spPr>
        <p:txBody>
          <a:bodyPr/>
          <a:lstStyle/>
          <a:p>
            <a:r>
              <a:rPr lang="en-US" sz="3800" dirty="0">
                <a:solidFill>
                  <a:srgbClr val="008000"/>
                </a:solidFill>
              </a:rPr>
              <a:t>Only God is Holy in Himself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1006627"/>
            <a:ext cx="9143999" cy="1000561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/>
              <a:t>“And one cried unto another, and said, Holy, holy, holy, is the Lord of Hosts.”</a:t>
            </a:r>
          </a:p>
          <a:p>
            <a:r>
              <a:rPr lang="en-US" dirty="0">
                <a:solidFill>
                  <a:srgbClr val="000000"/>
                </a:solidFill>
              </a:rPr>
              <a:t>(Isaiah 6:3)</a:t>
            </a:r>
          </a:p>
        </p:txBody>
      </p:sp>
      <p:sp>
        <p:nvSpPr>
          <p:cNvPr id="5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>
                <a:solidFill>
                  <a:schemeClr val="bg1"/>
                </a:solidFill>
              </a:rPr>
              <a:t>Global University of Theological Studies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6487739"/>
            <a:ext cx="384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</a:rPr>
              <a:t>LESSON NINE:  Holiness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3490850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The holiness of God means His absolute moral purity.  </a:t>
            </a:r>
          </a:p>
          <a:p>
            <a:pPr algn="ctr"/>
            <a:r>
              <a:rPr lang="en-US" sz="2000" dirty="0"/>
              <a:t>He can neither sin nor tolerate sin.   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779029" y="2131880"/>
            <a:ext cx="7628261" cy="135896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12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10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9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9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9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9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9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9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“But  as he which hath called you is holy, so be ye holy in all manner of conversation; because it is written, Be ye holy; for I am holy.”</a:t>
            </a:r>
          </a:p>
          <a:p>
            <a:r>
              <a:rPr lang="en-US" sz="1600" dirty="0">
                <a:solidFill>
                  <a:srgbClr val="000000"/>
                </a:solidFill>
              </a:rPr>
              <a:t>(1 Peter 1:15-16)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3714" y="4323461"/>
            <a:ext cx="9147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The root meaning of the word </a:t>
            </a:r>
            <a:r>
              <a:rPr lang="en-US" sz="2000" i="1" dirty="0"/>
              <a:t>holy</a:t>
            </a:r>
            <a:r>
              <a:rPr lang="en-US" sz="2000" dirty="0"/>
              <a:t> is “separated”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874" y="4899599"/>
            <a:ext cx="91254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Holiness is the attribute that guards the distinction between God and creature.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23" y="5434847"/>
            <a:ext cx="9147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It denotes not merely and attribute of God but the divine nature itself.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23" y="5981246"/>
            <a:ext cx="9147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It is the attribute of God  which he would have us remember above all others.</a:t>
            </a:r>
          </a:p>
        </p:txBody>
      </p:sp>
    </p:spTree>
    <p:extLst>
      <p:ext uri="{BB962C8B-B14F-4D97-AF65-F5344CB8AC3E}">
        <p14:creationId xmlns:p14="http://schemas.microsoft.com/office/powerpoint/2010/main" val="358302098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0"/>
                            </p:stCondLst>
                            <p:childTnLst>
                              <p:par>
                                <p:cTn id="27" presetID="2" presetClass="entr" presetSubtype="1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2" presetClass="entr" presetSubtype="6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75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500"/>
                            </p:stCondLst>
                            <p:childTnLst>
                              <p:par>
                                <p:cTn id="42" presetID="2" presetClass="entr" presetSubtype="12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250"/>
                            </p:stCondLst>
                            <p:childTnLst>
                              <p:par>
                                <p:cTn id="47" presetID="2" presetClass="entr" presetSubtype="6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6" grpId="0"/>
      <p:bldP spid="8" grpId="0" build="p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0572" y="290261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8000"/>
                </a:solidFill>
              </a:rPr>
              <a:t>How Can Man Become Holy?</a:t>
            </a:r>
            <a:endParaRPr lang="en-US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494118" y="1148589"/>
            <a:ext cx="6140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Divine Agency</a:t>
            </a:r>
          </a:p>
        </p:txBody>
      </p:sp>
      <p:sp>
        <p:nvSpPr>
          <p:cNvPr id="6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>
                <a:solidFill>
                  <a:schemeClr val="bg1"/>
                </a:solidFill>
              </a:rPr>
              <a:t>Global University of Theological Studies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764" y="6487739"/>
            <a:ext cx="384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</a:rPr>
              <a:t>LESSON NINE:  Holiness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1870125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chemeClr val="bg1"/>
                </a:solidFill>
              </a:rPr>
              <a:t>“Sanctify them through thy truth.”</a:t>
            </a:r>
          </a:p>
          <a:p>
            <a:pPr algn="ctr"/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(John 17:17)</a:t>
            </a:r>
            <a:endParaRPr lang="en-US" sz="16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286768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chemeClr val="bg1"/>
                </a:solidFill>
              </a:rPr>
              <a:t>“Are changed into the same image from glory to glory, </a:t>
            </a:r>
          </a:p>
          <a:p>
            <a:pPr algn="ctr"/>
            <a:r>
              <a:rPr lang="en-US" sz="2400" i="1" dirty="0">
                <a:solidFill>
                  <a:schemeClr val="bg1"/>
                </a:solidFill>
              </a:rPr>
              <a:t>even as by the Spirit of the Lord.” </a:t>
            </a:r>
          </a:p>
          <a:p>
            <a:pPr algn="ctr"/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(John 17:17)</a:t>
            </a:r>
            <a:endParaRPr lang="en-US" sz="16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3450" y="4225465"/>
            <a:ext cx="818804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chemeClr val="bg1"/>
                </a:solidFill>
              </a:rPr>
              <a:t>“That he might sanctify and cleanse it with the washing of water by the word.” </a:t>
            </a:r>
          </a:p>
          <a:p>
            <a:pPr algn="ctr"/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(Ephesians 5:26)</a:t>
            </a:r>
            <a:endParaRPr lang="en-US" sz="16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45" y="5513975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chemeClr val="bg1"/>
                </a:solidFill>
              </a:rPr>
              <a:t>“And the very God of peace sanctify you wholly.” </a:t>
            </a:r>
          </a:p>
          <a:p>
            <a:pPr algn="ctr"/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(1 Thessalonians 5:23)</a:t>
            </a:r>
            <a:endParaRPr lang="en-US" sz="1600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78603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>
                <a:solidFill>
                  <a:schemeClr val="bg1"/>
                </a:solidFill>
              </a:rPr>
              <a:t>Global University of Theological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9646" y="6487739"/>
            <a:ext cx="384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</a:rPr>
              <a:t>LESSON  NINE:  Holiness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89646" y="249382"/>
            <a:ext cx="8898623" cy="583167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32495" y="443780"/>
            <a:ext cx="841292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/>
              <a:t>The work of sanctification begins in the life of man by hearing the gospel message, for the Word of God has a cleansing influence in the heart of the hearer.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2495" y="2701374"/>
            <a:ext cx="841292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/>
              <a:t>The work of sanctification continues through the steps of faith, repentance, and water baptism in Jesus name.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2495" y="4599504"/>
            <a:ext cx="841292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/>
              <a:t>The work of sanctification is chiefly accomplished at the baptism of the Holy Spirit.  When God’s spirit comes into a life, His presence makes the life holy.</a:t>
            </a:r>
          </a:p>
        </p:txBody>
      </p:sp>
    </p:spTree>
    <p:extLst>
      <p:ext uri="{BB962C8B-B14F-4D97-AF65-F5344CB8AC3E}">
        <p14:creationId xmlns:p14="http://schemas.microsoft.com/office/powerpoint/2010/main" val="242789595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0572" y="290261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8000"/>
                </a:solidFill>
              </a:rPr>
              <a:t>How Can Man Become Holy?</a:t>
            </a:r>
            <a:endParaRPr lang="en-US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494118" y="1190154"/>
            <a:ext cx="61408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Human Agency</a:t>
            </a:r>
          </a:p>
        </p:txBody>
      </p:sp>
      <p:sp>
        <p:nvSpPr>
          <p:cNvPr id="6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>
                <a:solidFill>
                  <a:schemeClr val="bg1"/>
                </a:solidFill>
              </a:rPr>
              <a:t>Global University of Theological Studies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764" y="6487739"/>
            <a:ext cx="384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</a:rPr>
              <a:t>LESSON NINE:  Holiness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182856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Bringing himself to Jesus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764" y="2449783"/>
            <a:ext cx="21474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Surrender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07219" y="2987541"/>
            <a:ext cx="21474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Consecration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93702" y="3028841"/>
            <a:ext cx="21474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Separation</a:t>
            </a:r>
            <a:endParaRPr lang="en-US" sz="2200" dirty="0"/>
          </a:p>
        </p:txBody>
      </p:sp>
      <p:sp>
        <p:nvSpPr>
          <p:cNvPr id="14" name="TextBox 13"/>
          <p:cNvSpPr txBox="1"/>
          <p:nvPr/>
        </p:nvSpPr>
        <p:spPr>
          <a:xfrm>
            <a:off x="6758027" y="2474123"/>
            <a:ext cx="21474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Dedication </a:t>
            </a:r>
            <a:endParaRPr lang="en-US" sz="2200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440935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The saint’s walk, faithfulness, stewardship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5093448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In his walk and faithfulness he earns merit, praise, commendation, promotion and reward.</a:t>
            </a:r>
          </a:p>
        </p:txBody>
      </p:sp>
    </p:spTree>
    <p:extLst>
      <p:ext uri="{BB962C8B-B14F-4D97-AF65-F5344CB8AC3E}">
        <p14:creationId xmlns:p14="http://schemas.microsoft.com/office/powerpoint/2010/main" val="120475612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00"/>
                            </p:stCondLst>
                            <p:childTnLst>
                              <p:par>
                                <p:cTn id="35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000"/>
                            </p:stCondLst>
                            <p:childTnLst>
                              <p:par>
                                <p:cTn id="42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000"/>
                            </p:stCondLst>
                            <p:childTnLst>
                              <p:par>
                                <p:cTn id="55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8" grpId="0"/>
      <p:bldP spid="9" grpId="0"/>
      <p:bldP spid="12" grpId="0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ext Placeholder 5"/>
          <p:cNvSpPr>
            <a:spLocks noGrp="1"/>
          </p:cNvSpPr>
          <p:nvPr/>
        </p:nvSpPr>
        <p:spPr>
          <a:xfrm rot="16200000">
            <a:off x="6853387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>
                <a:solidFill>
                  <a:schemeClr val="bg1"/>
                </a:solidFill>
              </a:rPr>
              <a:t>Global University of Theological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8116" y="6487739"/>
            <a:ext cx="384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8000"/>
                </a:solidFill>
              </a:rPr>
              <a:t>LESSON NINE:  Holiness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8805" y="179292"/>
            <a:ext cx="2215991" cy="605117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6600" dirty="0"/>
              <a:t>The Beauty of Holiness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13412" y="821765"/>
            <a:ext cx="43478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chemeClr val="bg1"/>
                </a:solidFill>
              </a:rPr>
              <a:t>“Worship the Lord in the beauty of holiness.”    </a:t>
            </a:r>
            <a:r>
              <a:rPr lang="en-US" i="1" dirty="0"/>
              <a:t>		  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   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(Psalm 29:2)</a:t>
            </a:r>
            <a:endParaRPr lang="en-US" sz="16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53646" y="2419672"/>
            <a:ext cx="4990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E796"/>
                </a:solidFill>
              </a:rPr>
              <a:t>There is no beauty that can be compared to the beauty of holiness!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25931" y="4054557"/>
            <a:ext cx="499035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E796"/>
                </a:solidFill>
              </a:rPr>
              <a:t>The world is very beauty conscious, but the farther the world gets from a proper concept of true holiness. The more warped their conception of beauty becomes.</a:t>
            </a:r>
          </a:p>
        </p:txBody>
      </p:sp>
    </p:spTree>
    <p:extLst>
      <p:ext uri="{BB962C8B-B14F-4D97-AF65-F5344CB8AC3E}">
        <p14:creationId xmlns:p14="http://schemas.microsoft.com/office/powerpoint/2010/main" val="255841326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0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ext Placeholder 5"/>
          <p:cNvSpPr>
            <a:spLocks noGrp="1"/>
          </p:cNvSpPr>
          <p:nvPr/>
        </p:nvSpPr>
        <p:spPr>
          <a:xfrm rot="16200000">
            <a:off x="6853387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>
                <a:solidFill>
                  <a:schemeClr val="bg1"/>
                </a:solidFill>
              </a:rPr>
              <a:t>Global University of Theological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8116" y="6487739"/>
            <a:ext cx="384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8000"/>
                </a:solidFill>
              </a:rPr>
              <a:t>LESSON NINE:  Holiness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8805" y="179292"/>
            <a:ext cx="2215991" cy="605117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6600" dirty="0"/>
              <a:t>The Beauty of Holiness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53647" y="1532982"/>
            <a:ext cx="49903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E796"/>
                </a:solidFill>
              </a:rPr>
              <a:t>The church is only beautiful as she becomes a holy church, sanctified by the presence of Jesus Christ.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39786" y="3625073"/>
            <a:ext cx="499035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E796"/>
                </a:solidFill>
              </a:rPr>
              <a:t>A truly beautiful person is one who is holy and filled with God’s Spirit.  The beauty of holiness comes from within and radiates out the presence of God.</a:t>
            </a:r>
          </a:p>
        </p:txBody>
      </p:sp>
    </p:spTree>
    <p:extLst>
      <p:ext uri="{BB962C8B-B14F-4D97-AF65-F5344CB8AC3E}">
        <p14:creationId xmlns:p14="http://schemas.microsoft.com/office/powerpoint/2010/main" val="113405786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>
                <a:solidFill>
                  <a:schemeClr val="bg1"/>
                </a:solidFill>
              </a:rPr>
              <a:t>Global University of Theological Studies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9646" y="6487739"/>
            <a:ext cx="384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</a:rPr>
              <a:t>LESSON NINE:  Holiness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9646" y="164356"/>
            <a:ext cx="878541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</a:rPr>
              <a:t>Rewards of a Life of Holiness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3964" y="3075709"/>
            <a:ext cx="86810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7E39"/>
                </a:solidFill>
              </a:rPr>
              <a:t>There are many rewards to living a life, both in this life and the life to come. </a:t>
            </a:r>
          </a:p>
        </p:txBody>
      </p:sp>
      <p:sp>
        <p:nvSpPr>
          <p:cNvPr id="12" name="TextBox 11"/>
          <p:cNvSpPr txBox="1"/>
          <p:nvPr/>
        </p:nvSpPr>
        <p:spPr>
          <a:xfrm rot="19547381">
            <a:off x="242328" y="5000367"/>
            <a:ext cx="1985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E39"/>
                </a:solidFill>
              </a:rPr>
              <a:t>Blessings </a:t>
            </a:r>
          </a:p>
        </p:txBody>
      </p:sp>
      <p:sp>
        <p:nvSpPr>
          <p:cNvPr id="13" name="TextBox 12"/>
          <p:cNvSpPr txBox="1"/>
          <p:nvPr/>
        </p:nvSpPr>
        <p:spPr>
          <a:xfrm rot="19591463">
            <a:off x="2478683" y="5050311"/>
            <a:ext cx="21865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E39"/>
                </a:solidFill>
              </a:rPr>
              <a:t>Promotions</a:t>
            </a:r>
          </a:p>
        </p:txBody>
      </p:sp>
      <p:sp>
        <p:nvSpPr>
          <p:cNvPr id="14" name="TextBox 13"/>
          <p:cNvSpPr txBox="1"/>
          <p:nvPr/>
        </p:nvSpPr>
        <p:spPr>
          <a:xfrm rot="19429752">
            <a:off x="5057059" y="4995850"/>
            <a:ext cx="12467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E39"/>
                </a:solidFill>
              </a:rPr>
              <a:t>Honor</a:t>
            </a:r>
          </a:p>
        </p:txBody>
      </p:sp>
      <p:sp>
        <p:nvSpPr>
          <p:cNvPr id="15" name="TextBox 14"/>
          <p:cNvSpPr txBox="1"/>
          <p:nvPr/>
        </p:nvSpPr>
        <p:spPr>
          <a:xfrm rot="19338612">
            <a:off x="6686457" y="5089596"/>
            <a:ext cx="20142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E39"/>
                </a:solidFill>
              </a:rPr>
              <a:t>Revelation</a:t>
            </a:r>
          </a:p>
        </p:txBody>
      </p:sp>
    </p:spTree>
    <p:extLst>
      <p:ext uri="{BB962C8B-B14F-4D97-AF65-F5344CB8AC3E}">
        <p14:creationId xmlns:p14="http://schemas.microsoft.com/office/powerpoint/2010/main" val="428151858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6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26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26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500"/>
                            </p:stCondLst>
                            <p:childTnLst>
                              <p:par>
                                <p:cTn id="68" presetID="26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3" grpId="0"/>
      <p:bldP spid="14" grpId="0"/>
      <p:bldP spid="15" grpId="0"/>
    </p:bld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11038</TotalTime>
  <Words>866</Words>
  <Application>Microsoft Office PowerPoint</Application>
  <PresentationFormat>On-screen Show (4:3)</PresentationFormat>
  <Paragraphs>105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Bangla MN</vt:lpstr>
      <vt:lpstr>Book Antiqua</vt:lpstr>
      <vt:lpstr>Calibri</vt:lpstr>
      <vt:lpstr>Wingdings 2</vt:lpstr>
      <vt:lpstr>Habitat</vt:lpstr>
      <vt:lpstr>Lesson Nine:  Holiness</vt:lpstr>
      <vt:lpstr>The Definition of Holiness</vt:lpstr>
      <vt:lpstr>Only God is Holy in Himself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Some Practical Rules for Living Holy</vt:lpstr>
      <vt:lpstr>Some Practical Rules for Living Holy</vt:lpstr>
      <vt:lpstr>Some Practical Rules for Living Holy</vt:lpstr>
      <vt:lpstr>PowerPoint Presentation</vt:lpstr>
    </vt:vector>
  </TitlesOfParts>
  <Company>UPCI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Richardson</dc:creator>
  <cp:lastModifiedBy>Laura Gohdes</cp:lastModifiedBy>
  <cp:revision>47</cp:revision>
  <dcterms:created xsi:type="dcterms:W3CDTF">2011-12-17T17:23:16Z</dcterms:created>
  <dcterms:modified xsi:type="dcterms:W3CDTF">2019-03-18T21:10:25Z</dcterms:modified>
</cp:coreProperties>
</file>