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8"/>
  </p:notesMasterIdLst>
  <p:sldIdLst>
    <p:sldId id="256" r:id="rId2"/>
    <p:sldId id="257" r:id="rId3"/>
    <p:sldId id="258" r:id="rId4"/>
    <p:sldId id="261" r:id="rId5"/>
    <p:sldId id="262" r:id="rId6"/>
    <p:sldId id="263" r:id="rId7"/>
    <p:sldId id="270" r:id="rId8"/>
    <p:sldId id="264" r:id="rId9"/>
    <p:sldId id="265" r:id="rId10"/>
    <p:sldId id="266" r:id="rId11"/>
    <p:sldId id="276" r:id="rId12"/>
    <p:sldId id="267" r:id="rId13"/>
    <p:sldId id="268" r:id="rId14"/>
    <p:sldId id="269" r:id="rId15"/>
    <p:sldId id="271" r:id="rId16"/>
    <p:sldId id="27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46" autoAdjust="0"/>
  </p:normalViewPr>
  <p:slideViewPr>
    <p:cSldViewPr snapToGrid="0" snapToObjects="1">
      <p:cViewPr>
        <p:scale>
          <a:sx n="85" d="100"/>
          <a:sy n="85" d="100"/>
        </p:scale>
        <p:origin x="-2364" y="-7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4B9EB-E7F7-FB4C-AF39-0037BC1FD1AA}" type="datetimeFigureOut">
              <a:rPr lang="en-US" smtClean="0"/>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D5FE9-6870-AE45-8C84-5ED768B69F12}" type="slidenum">
              <a:rPr lang="en-US" smtClean="0"/>
              <a:t>‹#›</a:t>
            </a:fld>
            <a:endParaRPr lang="en-US"/>
          </a:p>
        </p:txBody>
      </p:sp>
    </p:spTree>
    <p:extLst>
      <p:ext uri="{BB962C8B-B14F-4D97-AF65-F5344CB8AC3E}">
        <p14:creationId xmlns:p14="http://schemas.microsoft.com/office/powerpoint/2010/main" val="5279704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Layout is :  URBAN POP</a:t>
            </a:r>
            <a:endParaRPr lang="en-US" dirty="0"/>
          </a:p>
        </p:txBody>
      </p:sp>
      <p:sp>
        <p:nvSpPr>
          <p:cNvPr id="4" name="Slide Number Placeholder 3"/>
          <p:cNvSpPr>
            <a:spLocks noGrp="1"/>
          </p:cNvSpPr>
          <p:nvPr>
            <p:ph type="sldNum" sz="quarter" idx="10"/>
          </p:nvPr>
        </p:nvSpPr>
        <p:spPr/>
        <p:txBody>
          <a:bodyPr/>
          <a:lstStyle/>
          <a:p>
            <a:fld id="{B0ED5FE9-6870-AE45-8C84-5ED768B69F12}" type="slidenum">
              <a:rPr lang="en-US" smtClean="0"/>
              <a:t>1</a:t>
            </a:fld>
            <a:endParaRPr lang="en-US"/>
          </a:p>
        </p:txBody>
      </p:sp>
    </p:spTree>
    <p:extLst>
      <p:ext uri="{BB962C8B-B14F-4D97-AF65-F5344CB8AC3E}">
        <p14:creationId xmlns:p14="http://schemas.microsoft.com/office/powerpoint/2010/main" val="32243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942120D2-3948-4F8F-BE5D-E7E7D97880B2}" type="datetime4">
              <a:rPr lang="en-US" smtClean="0"/>
              <a:pPr/>
              <a:t>April 17, 2012</a:t>
            </a:fld>
            <a:endParaRPr lang="en-US" dirty="0" err="1"/>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April 17,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April 17,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April 17,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55437F-F4F9-44A9-B4D3-9191CA04E889}" type="datetime4">
              <a:rPr lang="en-US" smtClean="0"/>
              <a:pPr/>
              <a:t>April 17,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April 17,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655A2E49-18A1-40BC-BA5D-5A2EC8FDDF15}" type="datetime4">
              <a:rPr lang="en-US" smtClean="0"/>
              <a:pPr/>
              <a:t>April 17, 2012</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1D72EBF8-7CF5-44B7-B2BF-E22DE4D0703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42120D2-3948-4F8F-BE5D-E7E7D97880B2}" type="datetime4">
              <a:rPr lang="en-US" smtClean="0"/>
              <a:pPr/>
              <a:t>April 17, 2012</a:t>
            </a:fld>
            <a:endParaRPr lang="en-US" dirty="0" err="1"/>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1D72EBF8-7CF5-44B7-B2BF-E22DE4D070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62945"/>
            <a:ext cx="9143999" cy="831274"/>
          </a:xfrm>
        </p:spPr>
        <p:txBody>
          <a:bodyPr/>
          <a:lstStyle/>
          <a:p>
            <a:pPr algn="ctr"/>
            <a:r>
              <a:rPr lang="en-US" b="1" cap="none" dirty="0" smtClean="0">
                <a:ln w="17780" cmpd="sng">
                  <a:solidFill>
                    <a:schemeClr val="accent1">
                      <a:tint val="3000"/>
                    </a:schemeClr>
                  </a:solidFill>
                  <a:prstDash val="solid"/>
                  <a:miter lim="800000"/>
                </a:ln>
                <a:solidFill>
                  <a:schemeClr val="accent1">
                    <a:lumMod val="20000"/>
                    <a:lumOff val="80000"/>
                  </a:schemeClr>
                </a:solidFill>
                <a:effectLst>
                  <a:outerShdw blurRad="55000" dist="50800" dir="5400000" algn="tl">
                    <a:srgbClr val="000000">
                      <a:alpha val="33000"/>
                    </a:srgbClr>
                  </a:outerShdw>
                </a:effectLst>
              </a:rPr>
              <a:t>Lesson One:   </a:t>
            </a:r>
            <a:r>
              <a:rPr lang="en-US" sz="4000" b="1" spc="50" dirty="0" smtClean="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rPr>
              <a:t>The Titles of Jesus</a:t>
            </a:r>
            <a:endParaRPr lang="en-US" sz="4000" b="1" spc="50" dirty="0">
              <a:ln w="13500">
                <a:solidFill>
                  <a:schemeClr val="accent1">
                    <a:shade val="2500"/>
                    <a:alpha val="6500"/>
                  </a:schemeClr>
                </a:solidFill>
                <a:prstDash val="solid"/>
              </a:ln>
              <a:solidFill>
                <a:srgbClr val="008000">
                  <a:alpha val="95000"/>
                </a:srgbClr>
              </a:solidFill>
              <a:effectLst>
                <a:innerShdw blurRad="50900" dist="38500" dir="13500000">
                  <a:srgbClr val="000000">
                    <a:alpha val="60000"/>
                  </a:srgbClr>
                </a:innerShdw>
              </a:effectLst>
              <a:latin typeface="Bangla MN"/>
              <a:cs typeface="Bangla MN"/>
            </a:endParaRPr>
          </a:p>
        </p:txBody>
      </p:sp>
      <p:sp>
        <p:nvSpPr>
          <p:cNvPr id="6" name="Vertical Text Placeholder 5"/>
          <p:cNvSpPr>
            <a:spLocks noGrp="1"/>
          </p:cNvSpPr>
          <p:nvPr/>
        </p:nvSpPr>
        <p:spPr>
          <a:xfrm rot="16200000">
            <a:off x="2368616" y="4283490"/>
            <a:ext cx="618758" cy="4624168"/>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kern="1200" dirty="0" smtClean="0">
                <a:solidFill>
                  <a:schemeClr val="bg1"/>
                </a:solidFill>
              </a:rPr>
              <a:t>Global University of Theological Studies</a:t>
            </a:r>
            <a:endParaRPr lang="en-US" sz="1800" kern="1200" dirty="0">
              <a:solidFill>
                <a:schemeClr val="bg1"/>
              </a:solidFill>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444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92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wheel(3)">
                                      <p:cBhvr>
                                        <p:cTn id="7" dur="2000"/>
                                        <p:tgtEl>
                                          <p:spTgt spid="1026"/>
                                        </p:tgtEl>
                                      </p:cBhvr>
                                    </p:animEffect>
                                  </p:childTnLst>
                                </p:cTn>
                              </p:par>
                            </p:childTnLst>
                          </p:cTn>
                        </p:par>
                        <p:par>
                          <p:cTn id="8" fill="hold">
                            <p:stCondLst>
                              <p:cond delay="25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4000"/>
                            </p:stCondLst>
                            <p:childTnLst>
                              <p:par>
                                <p:cTn id="15" presetID="42" presetClass="entr" presetSubtype="0" fill="hold" grpId="0" nodeType="after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1412" y="2464788"/>
            <a:ext cx="7465826" cy="2246769"/>
          </a:xfrm>
          <a:prstGeom prst="rect">
            <a:avLst/>
          </a:prstGeom>
          <a:noFill/>
        </p:spPr>
        <p:txBody>
          <a:bodyPr wrap="square" rtlCol="0">
            <a:spAutoFit/>
          </a:bodyPr>
          <a:lstStyle/>
          <a:p>
            <a:pPr algn="ctr"/>
            <a:r>
              <a:rPr lang="en-US" sz="2800" dirty="0" smtClean="0"/>
              <a:t>Another word is </a:t>
            </a:r>
            <a:r>
              <a:rPr lang="en-US" sz="2800" i="1" dirty="0" smtClean="0"/>
              <a:t>El</a:t>
            </a:r>
            <a:r>
              <a:rPr lang="en-US" sz="2800" dirty="0" smtClean="0"/>
              <a:t>, which occurs chiefly in Job, Psalms, and Isaiah.</a:t>
            </a:r>
          </a:p>
          <a:p>
            <a:pPr algn="ctr"/>
            <a:r>
              <a:rPr lang="en-US" sz="2800" dirty="0" smtClean="0"/>
              <a:t>The word signifies strength and is often used with some other descriptive term as in </a:t>
            </a:r>
            <a:r>
              <a:rPr lang="en-US" sz="2800" i="1" dirty="0" smtClean="0"/>
              <a:t>El </a:t>
            </a:r>
            <a:r>
              <a:rPr lang="en-US" sz="2800" i="1" dirty="0" err="1" smtClean="0"/>
              <a:t>Shaddai</a:t>
            </a:r>
            <a:r>
              <a:rPr lang="en-US" sz="2800" dirty="0" smtClean="0"/>
              <a:t>, which means “God Almighty.”</a:t>
            </a:r>
            <a:endParaRPr lang="en-US" sz="2800" dirty="0"/>
          </a:p>
        </p:txBody>
      </p:sp>
      <p:sp>
        <p:nvSpPr>
          <p:cNvPr id="5" name="TextBox 4"/>
          <p:cNvSpPr txBox="1"/>
          <p:nvPr/>
        </p:nvSpPr>
        <p:spPr>
          <a:xfrm>
            <a:off x="1754072" y="5061200"/>
            <a:ext cx="5498470" cy="1569660"/>
          </a:xfrm>
          <a:prstGeom prst="rect">
            <a:avLst/>
          </a:prstGeom>
          <a:noFill/>
        </p:spPr>
        <p:txBody>
          <a:bodyPr wrap="none" rtlCol="0">
            <a:spAutoFit/>
          </a:bodyPr>
          <a:lstStyle/>
          <a:p>
            <a:pPr algn="ctr"/>
            <a:r>
              <a:rPr lang="en-US" sz="2400" dirty="0"/>
              <a:t>There is no other name</a:t>
            </a:r>
            <a:r>
              <a:rPr lang="en-US" sz="2400" dirty="0" smtClean="0"/>
              <a:t>,</a:t>
            </a:r>
          </a:p>
          <a:p>
            <a:pPr algn="ctr"/>
            <a:r>
              <a:rPr lang="en-US" sz="2400" dirty="0" smtClean="0"/>
              <a:t> </a:t>
            </a:r>
            <a:r>
              <a:rPr lang="en-US" sz="2400" dirty="0"/>
              <a:t>conclusive proof that there is one Lord </a:t>
            </a:r>
            <a:endParaRPr lang="en-US" sz="2400" dirty="0" smtClean="0"/>
          </a:p>
          <a:p>
            <a:pPr algn="ctr"/>
            <a:r>
              <a:rPr lang="en-US" sz="2400" dirty="0" smtClean="0"/>
              <a:t>and </a:t>
            </a:r>
            <a:r>
              <a:rPr lang="en-US" sz="2400" dirty="0"/>
              <a:t>that He is Jesus!</a:t>
            </a:r>
          </a:p>
          <a:p>
            <a:pPr algn="ctr"/>
            <a:endParaRPr lang="en-US" sz="2400" dirty="0">
              <a:solidFill>
                <a:schemeClr val="bg1"/>
              </a:solidFill>
            </a:endParaRP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59764"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8" name="Title 1"/>
          <p:cNvSpPr>
            <a:spLocks noGrp="1"/>
          </p:cNvSpPr>
          <p:nvPr>
            <p:ph type="title"/>
          </p:nvPr>
        </p:nvSpPr>
        <p:spPr>
          <a:xfrm>
            <a:off x="765175" y="516974"/>
            <a:ext cx="7612063" cy="1100138"/>
          </a:xfrm>
        </p:spPr>
        <p:txBody>
          <a:bodyPr/>
          <a:lstStyle/>
          <a:p>
            <a:r>
              <a:rPr lang="en-US" sz="4800" dirty="0" smtClean="0">
                <a:solidFill>
                  <a:srgbClr val="008000"/>
                </a:solidFill>
              </a:rPr>
              <a:t>El </a:t>
            </a:r>
            <a:r>
              <a:rPr lang="en-US" sz="4800" dirty="0" err="1" smtClean="0">
                <a:solidFill>
                  <a:srgbClr val="008000"/>
                </a:solidFill>
              </a:rPr>
              <a:t>Shaddai</a:t>
            </a:r>
            <a:endParaRPr lang="en-US" sz="4800" dirty="0">
              <a:solidFill>
                <a:srgbClr val="008000"/>
              </a:solidFill>
            </a:endParaRPr>
          </a:p>
        </p:txBody>
      </p:sp>
    </p:spTree>
    <p:extLst>
      <p:ext uri="{BB962C8B-B14F-4D97-AF65-F5344CB8AC3E}">
        <p14:creationId xmlns:p14="http://schemas.microsoft.com/office/powerpoint/2010/main" val="4283467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500"/>
                            </p:stCondLst>
                            <p:childTnLst>
                              <p:par>
                                <p:cTn id="12" presetID="22" presetClass="entr" presetSubtype="8" fill="hold" grpId="0" nodeType="afterEffect">
                                  <p:stCondLst>
                                    <p:cond delay="50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left)">
                                      <p:cBhvr>
                                        <p:cTn id="14" dur="1250"/>
                                        <p:tgtEl>
                                          <p:spTgt spid="4">
                                            <p:txEl>
                                              <p:pRg st="0" end="0"/>
                                            </p:txEl>
                                          </p:spTgt>
                                        </p:tgtEl>
                                      </p:cBhvr>
                                    </p:animEffect>
                                  </p:childTnLst>
                                </p:cTn>
                              </p:par>
                            </p:childTnLst>
                          </p:cTn>
                        </p:par>
                        <p:par>
                          <p:cTn id="15" fill="hold">
                            <p:stCondLst>
                              <p:cond delay="3250"/>
                            </p:stCondLst>
                            <p:childTnLst>
                              <p:par>
                                <p:cTn id="16" presetID="22" presetClass="entr" presetSubtype="8" fill="hold" grpId="0" nodeType="afterEffect">
                                  <p:stCondLst>
                                    <p:cond delay="5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left)">
                                      <p:cBhvr>
                                        <p:cTn id="18" dur="1250"/>
                                        <p:tgtEl>
                                          <p:spTgt spid="4">
                                            <p:txEl>
                                              <p:pRg st="1" end="1"/>
                                            </p:txEl>
                                          </p:spTgt>
                                        </p:tgtEl>
                                      </p:cBhvr>
                                    </p:animEffect>
                                  </p:childTnLst>
                                </p:cTn>
                              </p:par>
                            </p:childTnLst>
                          </p:cTn>
                        </p:par>
                        <p:par>
                          <p:cTn id="19" fill="hold">
                            <p:stCondLst>
                              <p:cond delay="5000"/>
                            </p:stCondLst>
                            <p:childTnLst>
                              <p:par>
                                <p:cTn id="20" presetID="42" presetClass="entr" presetSubtype="0" fill="hold" grpId="0" nodeType="after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5882" y="1548124"/>
            <a:ext cx="4811059" cy="2347909"/>
          </a:xfrm>
        </p:spPr>
        <p:txBody>
          <a:bodyPr/>
          <a:lstStyle/>
          <a:p>
            <a:pPr algn="just"/>
            <a:r>
              <a:rPr lang="en-US" sz="3600" dirty="0" smtClean="0"/>
              <a:t>    </a:t>
            </a:r>
            <a:endParaRPr lang="en-US" sz="3200" b="1" dirty="0"/>
          </a:p>
        </p:txBody>
      </p:sp>
      <p:sp>
        <p:nvSpPr>
          <p:cNvPr id="3" name="Subtitle 2"/>
          <p:cNvSpPr>
            <a:spLocks noGrp="1"/>
          </p:cNvSpPr>
          <p:nvPr>
            <p:ph type="subTitle" idx="1"/>
          </p:nvPr>
        </p:nvSpPr>
        <p:spPr>
          <a:xfrm>
            <a:off x="367928" y="2722079"/>
            <a:ext cx="8620341" cy="1609356"/>
          </a:xfrm>
        </p:spPr>
        <p:txBody>
          <a:bodyPr/>
          <a:lstStyle/>
          <a:p>
            <a:pPr algn="ctr"/>
            <a:r>
              <a:rPr lang="en-US" sz="2800" dirty="0" smtClean="0">
                <a:solidFill>
                  <a:schemeClr val="tx1"/>
                </a:solidFill>
              </a:rPr>
              <a:t>This was the unpronounceable name of God.  The rabbis in reading the Scriptures substituted </a:t>
            </a:r>
            <a:r>
              <a:rPr lang="en-US" sz="2800" dirty="0" err="1" smtClean="0">
                <a:solidFill>
                  <a:schemeClr val="tx1"/>
                </a:solidFill>
              </a:rPr>
              <a:t>Adonai</a:t>
            </a:r>
            <a:r>
              <a:rPr lang="en-US" sz="2800" dirty="0" smtClean="0">
                <a:solidFill>
                  <a:schemeClr val="tx1"/>
                </a:solidFill>
              </a:rPr>
              <a:t> (Lord) from which we get the word </a:t>
            </a:r>
            <a:r>
              <a:rPr lang="en-US" sz="2800" i="1" dirty="0" smtClean="0">
                <a:solidFill>
                  <a:schemeClr val="tx1"/>
                </a:solidFill>
              </a:rPr>
              <a:t>LORD</a:t>
            </a:r>
            <a:r>
              <a:rPr lang="en-US" sz="2800" dirty="0" smtClean="0">
                <a:solidFill>
                  <a:schemeClr val="tx1"/>
                </a:solidFill>
              </a:rPr>
              <a:t>.</a:t>
            </a:r>
            <a:endParaRPr lang="en-US" sz="2800"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5" name="TextBox 4"/>
          <p:cNvSpPr txBox="1"/>
          <p:nvPr/>
        </p:nvSpPr>
        <p:spPr>
          <a:xfrm>
            <a:off x="89646"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8" name="Subtitle 2"/>
          <p:cNvSpPr txBox="1">
            <a:spLocks/>
          </p:cNvSpPr>
          <p:nvPr/>
        </p:nvSpPr>
        <p:spPr>
          <a:xfrm>
            <a:off x="4981102" y="4839782"/>
            <a:ext cx="4007167" cy="160935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endParaRPr lang="en-US" sz="2400" dirty="0">
              <a:solidFill>
                <a:srgbClr val="FFFFFF"/>
              </a:solidFill>
            </a:endParaRPr>
          </a:p>
        </p:txBody>
      </p:sp>
      <p:sp>
        <p:nvSpPr>
          <p:cNvPr id="10" name="Title 1"/>
          <p:cNvSpPr txBox="1">
            <a:spLocks/>
          </p:cNvSpPr>
          <p:nvPr/>
        </p:nvSpPr>
        <p:spPr>
          <a:xfrm>
            <a:off x="765175" y="516974"/>
            <a:ext cx="7612063" cy="11001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Jehovah</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1" name="TextBox 10"/>
          <p:cNvSpPr txBox="1"/>
          <p:nvPr/>
        </p:nvSpPr>
        <p:spPr>
          <a:xfrm>
            <a:off x="1523904" y="1748120"/>
            <a:ext cx="6397905" cy="738664"/>
          </a:xfrm>
          <a:prstGeom prst="rect">
            <a:avLst/>
          </a:prstGeom>
          <a:noFill/>
        </p:spPr>
        <p:txBody>
          <a:bodyPr wrap="none" rtlCol="0">
            <a:spAutoFit/>
          </a:bodyPr>
          <a:lstStyle/>
          <a:p>
            <a:r>
              <a:rPr lang="en-US" sz="2400" dirty="0">
                <a:solidFill>
                  <a:schemeClr val="accent2"/>
                </a:solidFill>
              </a:rPr>
              <a:t>Jehovah is derived from four letters:  J H V H.  </a:t>
            </a:r>
          </a:p>
          <a:p>
            <a:endParaRPr lang="en-US" dirty="0">
              <a:solidFill>
                <a:schemeClr val="accent2"/>
              </a:solidFill>
            </a:endParaRPr>
          </a:p>
        </p:txBody>
      </p:sp>
      <p:sp>
        <p:nvSpPr>
          <p:cNvPr id="12" name="Subtitle 2"/>
          <p:cNvSpPr txBox="1">
            <a:spLocks/>
          </p:cNvSpPr>
          <p:nvPr/>
        </p:nvSpPr>
        <p:spPr>
          <a:xfrm>
            <a:off x="367928" y="4331435"/>
            <a:ext cx="8620341" cy="160935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pPr algn="ctr"/>
            <a:r>
              <a:rPr lang="en-US" sz="2800" dirty="0" smtClean="0">
                <a:solidFill>
                  <a:schemeClr val="tx1"/>
                </a:solidFill>
              </a:rPr>
              <a:t>The meaning of this title is unquestionably given in God’s revelation of Himself to Moses:</a:t>
            </a:r>
          </a:p>
          <a:p>
            <a:pPr algn="ctr"/>
            <a:r>
              <a:rPr lang="en-US" sz="2800" dirty="0" smtClean="0">
                <a:solidFill>
                  <a:schemeClr val="tx1"/>
                </a:solidFill>
              </a:rPr>
              <a:t>“I AM THAT I AM”.</a:t>
            </a:r>
            <a:endParaRPr lang="en-US" sz="2800" dirty="0">
              <a:solidFill>
                <a:schemeClr val="tx1"/>
              </a:solidFill>
            </a:endParaRPr>
          </a:p>
        </p:txBody>
      </p:sp>
    </p:spTree>
    <p:extLst>
      <p:ext uri="{BB962C8B-B14F-4D97-AF65-F5344CB8AC3E}">
        <p14:creationId xmlns:p14="http://schemas.microsoft.com/office/powerpoint/2010/main" val="69856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500"/>
                            </p:stCondLst>
                            <p:childTnLst>
                              <p:par>
                                <p:cTn id="12" presetID="47" presetClass="entr" presetSubtype="0" fill="hold" grpId="0" nodeType="afterEffect">
                                  <p:stCondLst>
                                    <p:cond delay="50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53" presetClass="entr" presetSubtype="16" fill="hold" grpId="0" nodeType="afterEffect">
                                  <p:stCondLst>
                                    <p:cond delay="50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2" dur="1000"/>
                                        <p:tgtEl>
                                          <p:spTgt spid="3">
                                            <p:txEl>
                                              <p:pRg st="0" end="0"/>
                                            </p:txEl>
                                          </p:spTgt>
                                        </p:tgtEl>
                                      </p:cBhvr>
                                    </p:animEffect>
                                  </p:childTnLst>
                                </p:cTn>
                              </p:par>
                            </p:childTnLst>
                          </p:cTn>
                        </p:par>
                        <p:par>
                          <p:cTn id="23" fill="hold">
                            <p:stCondLst>
                              <p:cond delay="4500"/>
                            </p:stCondLst>
                            <p:childTnLst>
                              <p:par>
                                <p:cTn id="24" presetID="53" presetClass="entr" presetSubtype="16" fill="hold" grpId="0" nodeType="after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1000" fill="hold"/>
                                        <p:tgtEl>
                                          <p:spTgt spid="12"/>
                                        </p:tgtEl>
                                        <p:attrNameLst>
                                          <p:attrName>ppt_w</p:attrName>
                                        </p:attrNameLst>
                                      </p:cBhvr>
                                      <p:tavLst>
                                        <p:tav tm="0">
                                          <p:val>
                                            <p:fltVal val="0"/>
                                          </p:val>
                                        </p:tav>
                                        <p:tav tm="100000">
                                          <p:val>
                                            <p:strVal val="#ppt_w"/>
                                          </p:val>
                                        </p:tav>
                                      </p:tavLst>
                                    </p:anim>
                                    <p:anim calcmode="lin" valueType="num">
                                      <p:cBhvr>
                                        <p:cTn id="27" dur="1000" fill="hold"/>
                                        <p:tgtEl>
                                          <p:spTgt spid="12"/>
                                        </p:tgtEl>
                                        <p:attrNameLst>
                                          <p:attrName>ppt_h</p:attrName>
                                        </p:attrNameLst>
                                      </p:cBhvr>
                                      <p:tavLst>
                                        <p:tav tm="0">
                                          <p:val>
                                            <p:fltVal val="0"/>
                                          </p:val>
                                        </p:tav>
                                        <p:tav tm="100000">
                                          <p:val>
                                            <p:strVal val="#ppt_h"/>
                                          </p:val>
                                        </p:tav>
                                      </p:tavLst>
                                    </p:anim>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3" name="TextBox 2"/>
          <p:cNvSpPr txBox="1"/>
          <p:nvPr/>
        </p:nvSpPr>
        <p:spPr>
          <a:xfrm>
            <a:off x="89646"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grpSp>
        <p:nvGrpSpPr>
          <p:cNvPr id="9" name="Group 8"/>
          <p:cNvGrpSpPr/>
          <p:nvPr/>
        </p:nvGrpSpPr>
        <p:grpSpPr>
          <a:xfrm>
            <a:off x="717177" y="239059"/>
            <a:ext cx="7664823" cy="5842002"/>
            <a:chOff x="717177" y="2734235"/>
            <a:chExt cx="7664823" cy="3585882"/>
          </a:xfrm>
        </p:grpSpPr>
        <p:sp>
          <p:nvSpPr>
            <p:cNvPr id="7" name="Rounded Rectangle 6"/>
            <p:cNvSpPr/>
            <p:nvPr/>
          </p:nvSpPr>
          <p:spPr>
            <a:xfrm>
              <a:off x="717177" y="2734235"/>
              <a:ext cx="7664823" cy="3585882"/>
            </a:xfrm>
            <a:prstGeom prst="roundRect">
              <a:avLst/>
            </a:prstGeom>
            <a:gradFill flip="none" rotWithShape="1">
              <a:gsLst>
                <a:gs pos="86000">
                  <a:srgbClr val="E29F1D"/>
                </a:gs>
                <a:gs pos="100000">
                  <a:srgbClr val="FFFFFF"/>
                </a:gs>
              </a:gsLst>
              <a:path path="shap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926354" y="2853769"/>
              <a:ext cx="7246470" cy="396725"/>
            </a:xfrm>
            <a:prstGeom prst="rect">
              <a:avLst/>
            </a:prstGeom>
            <a:noFill/>
          </p:spPr>
          <p:txBody>
            <a:bodyPr wrap="square" rtlCol="0">
              <a:spAutoFit/>
            </a:bodyPr>
            <a:lstStyle/>
            <a:p>
              <a:pPr algn="ctr"/>
              <a:r>
                <a:rPr lang="en-US" sz="3600" b="1" dirty="0" smtClean="0">
                  <a:latin typeface="Arial Black"/>
                  <a:cs typeface="Arial Black"/>
                </a:rPr>
                <a:t>COMPOUND TITLES</a:t>
              </a:r>
              <a:endParaRPr lang="en-US" sz="3600" b="1" dirty="0">
                <a:latin typeface="Arial Black"/>
                <a:cs typeface="Arial Black"/>
              </a:endParaRPr>
            </a:p>
          </p:txBody>
        </p:sp>
      </p:grpSp>
      <p:sp>
        <p:nvSpPr>
          <p:cNvPr id="10" name="TextBox 9"/>
          <p:cNvSpPr txBox="1"/>
          <p:nvPr/>
        </p:nvSpPr>
        <p:spPr>
          <a:xfrm>
            <a:off x="1090707" y="1120592"/>
            <a:ext cx="6663763" cy="769441"/>
          </a:xfrm>
          <a:prstGeom prst="rect">
            <a:avLst/>
          </a:prstGeom>
          <a:noFill/>
        </p:spPr>
        <p:txBody>
          <a:bodyPr wrap="square" rtlCol="0">
            <a:spAutoFit/>
          </a:bodyPr>
          <a:lstStyle/>
          <a:p>
            <a:r>
              <a:rPr lang="en-US" sz="2400" b="1" dirty="0" smtClean="0"/>
              <a:t>Jehovah-</a:t>
            </a:r>
            <a:r>
              <a:rPr lang="en-US" sz="2400" b="1" dirty="0" err="1" smtClean="0"/>
              <a:t>Jireh</a:t>
            </a:r>
            <a:r>
              <a:rPr lang="en-US" sz="2000" dirty="0" smtClean="0"/>
              <a:t>		The Lord will provide</a:t>
            </a:r>
          </a:p>
          <a:p>
            <a:pPr algn="r"/>
            <a:r>
              <a:rPr lang="en-US" sz="2000" dirty="0" smtClean="0">
                <a:solidFill>
                  <a:schemeClr val="bg1">
                    <a:lumMod val="50000"/>
                  </a:schemeClr>
                </a:solidFill>
              </a:rPr>
              <a:t>Genesis 22:14</a:t>
            </a:r>
            <a:endParaRPr lang="en-US" sz="2000" dirty="0">
              <a:solidFill>
                <a:schemeClr val="bg1">
                  <a:lumMod val="50000"/>
                </a:schemeClr>
              </a:solidFill>
            </a:endParaRPr>
          </a:p>
        </p:txBody>
      </p:sp>
      <p:sp>
        <p:nvSpPr>
          <p:cNvPr id="11" name="TextBox 10"/>
          <p:cNvSpPr txBox="1"/>
          <p:nvPr/>
        </p:nvSpPr>
        <p:spPr>
          <a:xfrm>
            <a:off x="1093697" y="1810868"/>
            <a:ext cx="6663763" cy="769441"/>
          </a:xfrm>
          <a:prstGeom prst="rect">
            <a:avLst/>
          </a:prstGeom>
          <a:noFill/>
        </p:spPr>
        <p:txBody>
          <a:bodyPr wrap="square" rtlCol="0">
            <a:spAutoFit/>
          </a:bodyPr>
          <a:lstStyle/>
          <a:p>
            <a:r>
              <a:rPr lang="en-US" sz="2400" b="1" dirty="0" smtClean="0"/>
              <a:t>Jehovah-</a:t>
            </a:r>
            <a:r>
              <a:rPr lang="en-US" sz="2400" b="1" dirty="0" err="1" smtClean="0"/>
              <a:t>Rapha</a:t>
            </a:r>
            <a:r>
              <a:rPr lang="en-US" sz="2000" dirty="0" smtClean="0"/>
              <a:t>		The Lord that heals</a:t>
            </a:r>
          </a:p>
          <a:p>
            <a:pPr algn="r"/>
            <a:r>
              <a:rPr lang="en-US" sz="2000" dirty="0" smtClean="0">
                <a:solidFill>
                  <a:srgbClr val="7F7F7F"/>
                </a:solidFill>
              </a:rPr>
              <a:t>Exodus 15:26</a:t>
            </a:r>
            <a:endParaRPr lang="en-US" sz="2000" dirty="0">
              <a:solidFill>
                <a:srgbClr val="7F7F7F"/>
              </a:solidFill>
            </a:endParaRPr>
          </a:p>
        </p:txBody>
      </p:sp>
      <p:sp>
        <p:nvSpPr>
          <p:cNvPr id="12" name="TextBox 11"/>
          <p:cNvSpPr txBox="1"/>
          <p:nvPr/>
        </p:nvSpPr>
        <p:spPr>
          <a:xfrm>
            <a:off x="1096687" y="2486203"/>
            <a:ext cx="6663763" cy="769441"/>
          </a:xfrm>
          <a:prstGeom prst="rect">
            <a:avLst/>
          </a:prstGeom>
          <a:noFill/>
        </p:spPr>
        <p:txBody>
          <a:bodyPr wrap="square" rtlCol="0">
            <a:spAutoFit/>
          </a:bodyPr>
          <a:lstStyle/>
          <a:p>
            <a:r>
              <a:rPr lang="en-US" sz="2400" b="1" dirty="0" smtClean="0"/>
              <a:t>Jehovah-</a:t>
            </a:r>
            <a:r>
              <a:rPr lang="en-US" sz="2400" b="1" dirty="0" err="1" smtClean="0"/>
              <a:t>Nissi</a:t>
            </a:r>
            <a:r>
              <a:rPr lang="en-US" sz="2000" dirty="0" smtClean="0"/>
              <a:t>		The Lord our banner</a:t>
            </a:r>
          </a:p>
          <a:p>
            <a:pPr algn="r"/>
            <a:r>
              <a:rPr lang="en-US" sz="2000" dirty="0" smtClean="0">
                <a:solidFill>
                  <a:srgbClr val="7F7F7F"/>
                </a:solidFill>
              </a:rPr>
              <a:t>Exodus 17:8-15</a:t>
            </a:r>
            <a:endParaRPr lang="en-US" sz="2000" dirty="0">
              <a:solidFill>
                <a:srgbClr val="7F7F7F"/>
              </a:solidFill>
            </a:endParaRPr>
          </a:p>
        </p:txBody>
      </p:sp>
      <p:sp>
        <p:nvSpPr>
          <p:cNvPr id="13" name="TextBox 12"/>
          <p:cNvSpPr txBox="1"/>
          <p:nvPr/>
        </p:nvSpPr>
        <p:spPr>
          <a:xfrm>
            <a:off x="1099677" y="3161538"/>
            <a:ext cx="6663763" cy="769441"/>
          </a:xfrm>
          <a:prstGeom prst="rect">
            <a:avLst/>
          </a:prstGeom>
          <a:noFill/>
        </p:spPr>
        <p:txBody>
          <a:bodyPr wrap="square" rtlCol="0">
            <a:spAutoFit/>
          </a:bodyPr>
          <a:lstStyle/>
          <a:p>
            <a:r>
              <a:rPr lang="en-US" sz="2400" b="1" dirty="0" smtClean="0"/>
              <a:t>Jehovah-Shalom</a:t>
            </a:r>
            <a:r>
              <a:rPr lang="en-US" sz="2000" dirty="0" smtClean="0"/>
              <a:t>		The Lord our peace</a:t>
            </a:r>
          </a:p>
          <a:p>
            <a:pPr algn="r"/>
            <a:r>
              <a:rPr lang="en-US" sz="2000" dirty="0" smtClean="0">
                <a:solidFill>
                  <a:srgbClr val="7F7F7F"/>
                </a:solidFill>
              </a:rPr>
              <a:t>Judges 6:24</a:t>
            </a:r>
            <a:endParaRPr lang="en-US" sz="2000" dirty="0">
              <a:solidFill>
                <a:srgbClr val="7F7F7F"/>
              </a:solidFill>
            </a:endParaRPr>
          </a:p>
        </p:txBody>
      </p:sp>
      <p:sp>
        <p:nvSpPr>
          <p:cNvPr id="14" name="TextBox 13"/>
          <p:cNvSpPr txBox="1"/>
          <p:nvPr/>
        </p:nvSpPr>
        <p:spPr>
          <a:xfrm>
            <a:off x="1102667" y="3851814"/>
            <a:ext cx="6663763" cy="769441"/>
          </a:xfrm>
          <a:prstGeom prst="rect">
            <a:avLst/>
          </a:prstGeom>
          <a:noFill/>
        </p:spPr>
        <p:txBody>
          <a:bodyPr wrap="square" rtlCol="0">
            <a:spAutoFit/>
          </a:bodyPr>
          <a:lstStyle/>
          <a:p>
            <a:r>
              <a:rPr lang="en-US" sz="2400" b="1" dirty="0" smtClean="0"/>
              <a:t>Jehovah-Ra-ah</a:t>
            </a:r>
            <a:r>
              <a:rPr lang="en-US" sz="2000" dirty="0" smtClean="0"/>
              <a:t>		The Lord our shepherd</a:t>
            </a:r>
          </a:p>
          <a:p>
            <a:pPr algn="r"/>
            <a:r>
              <a:rPr lang="en-US" sz="2000" dirty="0" smtClean="0">
                <a:solidFill>
                  <a:srgbClr val="7F7F7F"/>
                </a:solidFill>
              </a:rPr>
              <a:t>Psalm 23:1</a:t>
            </a:r>
            <a:endParaRPr lang="en-US" sz="2000" dirty="0">
              <a:solidFill>
                <a:srgbClr val="7F7F7F"/>
              </a:solidFill>
            </a:endParaRPr>
          </a:p>
        </p:txBody>
      </p:sp>
      <p:sp>
        <p:nvSpPr>
          <p:cNvPr id="15" name="TextBox 14"/>
          <p:cNvSpPr txBox="1"/>
          <p:nvPr/>
        </p:nvSpPr>
        <p:spPr>
          <a:xfrm>
            <a:off x="1090707" y="4497267"/>
            <a:ext cx="6962588" cy="769441"/>
          </a:xfrm>
          <a:prstGeom prst="rect">
            <a:avLst/>
          </a:prstGeom>
          <a:noFill/>
        </p:spPr>
        <p:txBody>
          <a:bodyPr wrap="square" rtlCol="0">
            <a:spAutoFit/>
          </a:bodyPr>
          <a:lstStyle/>
          <a:p>
            <a:r>
              <a:rPr lang="en-US" sz="2400" b="1" dirty="0" smtClean="0"/>
              <a:t>Jehovah-</a:t>
            </a:r>
            <a:r>
              <a:rPr lang="en-US" sz="2400" b="1" dirty="0" err="1" smtClean="0"/>
              <a:t>Tsidkenu</a:t>
            </a:r>
            <a:r>
              <a:rPr lang="en-US" sz="2000" dirty="0" smtClean="0"/>
              <a:t>		The Lord our righteousness</a:t>
            </a:r>
          </a:p>
          <a:p>
            <a:pPr algn="r"/>
            <a:r>
              <a:rPr lang="en-US" sz="2000" dirty="0" smtClean="0">
                <a:solidFill>
                  <a:srgbClr val="7F7F7F"/>
                </a:solidFill>
              </a:rPr>
              <a:t>Jeremiah 23:6</a:t>
            </a:r>
            <a:endParaRPr lang="en-US" sz="2000" dirty="0">
              <a:solidFill>
                <a:srgbClr val="7F7F7F"/>
              </a:solidFill>
            </a:endParaRPr>
          </a:p>
        </p:txBody>
      </p:sp>
      <p:sp>
        <p:nvSpPr>
          <p:cNvPr id="16" name="TextBox 15"/>
          <p:cNvSpPr txBox="1"/>
          <p:nvPr/>
        </p:nvSpPr>
        <p:spPr>
          <a:xfrm>
            <a:off x="1093697" y="5157661"/>
            <a:ext cx="6672734" cy="769441"/>
          </a:xfrm>
          <a:prstGeom prst="rect">
            <a:avLst/>
          </a:prstGeom>
          <a:noFill/>
        </p:spPr>
        <p:txBody>
          <a:bodyPr wrap="square" rtlCol="0">
            <a:spAutoFit/>
          </a:bodyPr>
          <a:lstStyle/>
          <a:p>
            <a:r>
              <a:rPr lang="en-US" sz="2400" b="1" dirty="0" smtClean="0"/>
              <a:t>Jehovah-</a:t>
            </a:r>
            <a:r>
              <a:rPr lang="en-US" sz="2400" b="1" dirty="0" err="1" smtClean="0"/>
              <a:t>Shammah</a:t>
            </a:r>
            <a:r>
              <a:rPr lang="en-US" sz="2000" dirty="0" smtClean="0"/>
              <a:t>		The Lord is present</a:t>
            </a:r>
          </a:p>
          <a:p>
            <a:pPr algn="r"/>
            <a:r>
              <a:rPr lang="en-US" sz="2000" dirty="0" smtClean="0">
                <a:solidFill>
                  <a:srgbClr val="7F7F7F"/>
                </a:solidFill>
              </a:rPr>
              <a:t>Ezekiel 48:35</a:t>
            </a:r>
            <a:endParaRPr lang="en-US" sz="2000" dirty="0">
              <a:solidFill>
                <a:srgbClr val="7F7F7F"/>
              </a:solidFill>
            </a:endParaRPr>
          </a:p>
        </p:txBody>
      </p:sp>
    </p:spTree>
    <p:extLst>
      <p:ext uri="{BB962C8B-B14F-4D97-AF65-F5344CB8AC3E}">
        <p14:creationId xmlns:p14="http://schemas.microsoft.com/office/powerpoint/2010/main" val="143014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500" fill="hold"/>
                                        <p:tgtEl>
                                          <p:spTgt spid="10"/>
                                        </p:tgtEl>
                                        <p:attrNameLst>
                                          <p:attrName>ppt_x</p:attrName>
                                        </p:attrNameLst>
                                      </p:cBhvr>
                                      <p:tavLst>
                                        <p:tav tm="0">
                                          <p:val>
                                            <p:strVal val="0-#ppt_w/2"/>
                                          </p:val>
                                        </p:tav>
                                        <p:tav tm="100000">
                                          <p:val>
                                            <p:strVal val="#ppt_x"/>
                                          </p:val>
                                        </p:tav>
                                      </p:tavLst>
                                    </p:anim>
                                    <p:anim calcmode="lin" valueType="num">
                                      <p:cBhvr additive="base">
                                        <p:cTn id="14" dur="1500" fill="hold"/>
                                        <p:tgtEl>
                                          <p:spTgt spid="10"/>
                                        </p:tgtEl>
                                        <p:attrNameLst>
                                          <p:attrName>ppt_y</p:attrName>
                                        </p:attrNameLst>
                                      </p:cBhvr>
                                      <p:tavLst>
                                        <p:tav tm="0">
                                          <p:val>
                                            <p:strVal val="0-#ppt_h/2"/>
                                          </p:val>
                                        </p:tav>
                                        <p:tav tm="100000">
                                          <p:val>
                                            <p:strVal val="#ppt_y"/>
                                          </p:val>
                                        </p:tav>
                                      </p:tavLst>
                                    </p:anim>
                                  </p:childTnLst>
                                </p:cTn>
                              </p:par>
                            </p:childTnLst>
                          </p:cTn>
                        </p:par>
                        <p:par>
                          <p:cTn id="15" fill="hold">
                            <p:stCondLst>
                              <p:cond delay="3500"/>
                            </p:stCondLst>
                            <p:childTnLst>
                              <p:par>
                                <p:cTn id="16" presetID="2" presetClass="entr" presetSubtype="3" fill="hold" grpId="0" nodeType="afterEffect">
                                  <p:stCondLst>
                                    <p:cond delay="50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1500" fill="hold"/>
                                        <p:tgtEl>
                                          <p:spTgt spid="11"/>
                                        </p:tgtEl>
                                        <p:attrNameLst>
                                          <p:attrName>ppt_x</p:attrName>
                                        </p:attrNameLst>
                                      </p:cBhvr>
                                      <p:tavLst>
                                        <p:tav tm="0">
                                          <p:val>
                                            <p:strVal val="1+#ppt_w/2"/>
                                          </p:val>
                                        </p:tav>
                                        <p:tav tm="100000">
                                          <p:val>
                                            <p:strVal val="#ppt_x"/>
                                          </p:val>
                                        </p:tav>
                                      </p:tavLst>
                                    </p:anim>
                                    <p:anim calcmode="lin" valueType="num">
                                      <p:cBhvr additive="base">
                                        <p:cTn id="19" dur="1500" fill="hold"/>
                                        <p:tgtEl>
                                          <p:spTgt spid="11"/>
                                        </p:tgtEl>
                                        <p:attrNameLst>
                                          <p:attrName>ppt_y</p:attrName>
                                        </p:attrNameLst>
                                      </p:cBhvr>
                                      <p:tavLst>
                                        <p:tav tm="0">
                                          <p:val>
                                            <p:strVal val="0-#ppt_h/2"/>
                                          </p:val>
                                        </p:tav>
                                        <p:tav tm="100000">
                                          <p:val>
                                            <p:strVal val="#ppt_y"/>
                                          </p:val>
                                        </p:tav>
                                      </p:tavLst>
                                    </p:anim>
                                  </p:childTnLst>
                                </p:cTn>
                              </p:par>
                            </p:childTnLst>
                          </p:cTn>
                        </p:par>
                        <p:par>
                          <p:cTn id="20" fill="hold">
                            <p:stCondLst>
                              <p:cond delay="5500"/>
                            </p:stCondLst>
                            <p:childTnLst>
                              <p:par>
                                <p:cTn id="21" presetID="2" presetClass="entr" presetSubtype="8" fill="hold" grpId="0" nodeType="afterEffect">
                                  <p:stCondLst>
                                    <p:cond delay="5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0-#ppt_w/2"/>
                                          </p:val>
                                        </p:tav>
                                        <p:tav tm="100000">
                                          <p:val>
                                            <p:strVal val="#ppt_x"/>
                                          </p:val>
                                        </p:tav>
                                      </p:tavLst>
                                    </p:anim>
                                    <p:anim calcmode="lin" valueType="num">
                                      <p:cBhvr additive="base">
                                        <p:cTn id="24" dur="1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7500"/>
                            </p:stCondLst>
                            <p:childTnLst>
                              <p:par>
                                <p:cTn id="26" presetID="2" presetClass="entr" presetSubtype="2" fill="hold" grpId="0" nodeType="afterEffect">
                                  <p:stCondLst>
                                    <p:cond delay="50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1500" fill="hold"/>
                                        <p:tgtEl>
                                          <p:spTgt spid="13"/>
                                        </p:tgtEl>
                                        <p:attrNameLst>
                                          <p:attrName>ppt_x</p:attrName>
                                        </p:attrNameLst>
                                      </p:cBhvr>
                                      <p:tavLst>
                                        <p:tav tm="0">
                                          <p:val>
                                            <p:strVal val="1+#ppt_w/2"/>
                                          </p:val>
                                        </p:tav>
                                        <p:tav tm="100000">
                                          <p:val>
                                            <p:strVal val="#ppt_x"/>
                                          </p:val>
                                        </p:tav>
                                      </p:tavLst>
                                    </p:anim>
                                    <p:anim calcmode="lin" valueType="num">
                                      <p:cBhvr additive="base">
                                        <p:cTn id="29" dur="1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9500"/>
                            </p:stCondLst>
                            <p:childTnLst>
                              <p:par>
                                <p:cTn id="31" presetID="2" presetClass="entr" presetSubtype="4" fill="hold" grpId="0" nodeType="afterEffect">
                                  <p:stCondLst>
                                    <p:cond delay="5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500" fill="hold"/>
                                        <p:tgtEl>
                                          <p:spTgt spid="14"/>
                                        </p:tgtEl>
                                        <p:attrNameLst>
                                          <p:attrName>ppt_x</p:attrName>
                                        </p:attrNameLst>
                                      </p:cBhvr>
                                      <p:tavLst>
                                        <p:tav tm="0">
                                          <p:val>
                                            <p:strVal val="#ppt_x"/>
                                          </p:val>
                                        </p:tav>
                                        <p:tav tm="100000">
                                          <p:val>
                                            <p:strVal val="#ppt_x"/>
                                          </p:val>
                                        </p:tav>
                                      </p:tavLst>
                                    </p:anim>
                                    <p:anim calcmode="lin" valueType="num">
                                      <p:cBhvr additive="base">
                                        <p:cTn id="34" dur="1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1500"/>
                            </p:stCondLst>
                            <p:childTnLst>
                              <p:par>
                                <p:cTn id="36" presetID="2" presetClass="entr" presetSubtype="12" fill="hold" grpId="0" nodeType="afterEffect">
                                  <p:stCondLst>
                                    <p:cond delay="5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500" fill="hold"/>
                                        <p:tgtEl>
                                          <p:spTgt spid="15"/>
                                        </p:tgtEl>
                                        <p:attrNameLst>
                                          <p:attrName>ppt_x</p:attrName>
                                        </p:attrNameLst>
                                      </p:cBhvr>
                                      <p:tavLst>
                                        <p:tav tm="0">
                                          <p:val>
                                            <p:strVal val="0-#ppt_w/2"/>
                                          </p:val>
                                        </p:tav>
                                        <p:tav tm="100000">
                                          <p:val>
                                            <p:strVal val="#ppt_x"/>
                                          </p:val>
                                        </p:tav>
                                      </p:tavLst>
                                    </p:anim>
                                    <p:anim calcmode="lin" valueType="num">
                                      <p:cBhvr additive="base">
                                        <p:cTn id="39" dur="1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13500"/>
                            </p:stCondLst>
                            <p:childTnLst>
                              <p:par>
                                <p:cTn id="41" presetID="2" presetClass="entr" presetSubtype="6" fill="hold" grpId="0" nodeType="afterEffect">
                                  <p:stCondLst>
                                    <p:cond delay="5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500" fill="hold"/>
                                        <p:tgtEl>
                                          <p:spTgt spid="16"/>
                                        </p:tgtEl>
                                        <p:attrNameLst>
                                          <p:attrName>ppt_x</p:attrName>
                                        </p:attrNameLst>
                                      </p:cBhvr>
                                      <p:tavLst>
                                        <p:tav tm="0">
                                          <p:val>
                                            <p:strVal val="1+#ppt_w/2"/>
                                          </p:val>
                                        </p:tav>
                                        <p:tav tm="100000">
                                          <p:val>
                                            <p:strVal val="#ppt_x"/>
                                          </p:val>
                                        </p:tav>
                                      </p:tavLst>
                                    </p:anim>
                                    <p:anim calcmode="lin" valueType="num">
                                      <p:cBhvr additive="base">
                                        <p:cTn id="44"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smtClean="0">
                <a:solidFill>
                  <a:srgbClr val="008000"/>
                </a:solidFill>
              </a:rPr>
              <a:t>LESSON ONE:  The Titles of Jesus</a:t>
            </a:r>
            <a:endParaRPr lang="en-US" sz="1200" dirty="0">
              <a:solidFill>
                <a:srgbClr val="008000"/>
              </a:solidFill>
            </a:endParaRPr>
          </a:p>
        </p:txBody>
      </p:sp>
      <p:sp>
        <p:nvSpPr>
          <p:cNvPr id="11" name="Rectangle 10"/>
          <p:cNvSpPr/>
          <p:nvPr/>
        </p:nvSpPr>
        <p:spPr>
          <a:xfrm rot="21130857">
            <a:off x="776164" y="561806"/>
            <a:ext cx="3049558" cy="923330"/>
          </a:xfrm>
          <a:prstGeom prst="rect">
            <a:avLst/>
          </a:prstGeom>
          <a:noFill/>
        </p:spPr>
        <p:txBody>
          <a:bodyPr wrap="none" lIns="91440" tIns="45720" rIns="91440" bIns="45720">
            <a:spAutoFit/>
          </a:bodyPr>
          <a:lstStyle/>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All in all</a:t>
            </a:r>
            <a:endParaRPr lang="en-US"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2" name="Rectangle 11"/>
          <p:cNvSpPr/>
          <p:nvPr/>
        </p:nvSpPr>
        <p:spPr>
          <a:xfrm rot="285762">
            <a:off x="4271696" y="229325"/>
            <a:ext cx="3224147"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Almighty</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3" name="Rectangle 12"/>
          <p:cNvSpPr/>
          <p:nvPr/>
        </p:nvSpPr>
        <p:spPr>
          <a:xfrm rot="879655">
            <a:off x="3322589" y="2213462"/>
            <a:ext cx="595491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rPr>
              <a:t>Alpha and </a:t>
            </a:r>
            <a:r>
              <a:rPr lang="en-US" sz="5400" b="1" dirty="0" smtClean="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rPr>
              <a:t>Omega</a:t>
            </a:r>
            <a:endParaRPr lang="en-US" sz="5400" b="1" cap="none" spc="0" dirty="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endParaRPr>
          </a:p>
        </p:txBody>
      </p:sp>
      <p:sp>
        <p:nvSpPr>
          <p:cNvPr id="15" name="Rectangle 14"/>
          <p:cNvSpPr/>
          <p:nvPr/>
        </p:nvSpPr>
        <p:spPr>
          <a:xfrm rot="21154543">
            <a:off x="5524279" y="1133294"/>
            <a:ext cx="314705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Advocate</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Rectangle 15"/>
          <p:cNvSpPr/>
          <p:nvPr/>
        </p:nvSpPr>
        <p:spPr>
          <a:xfrm rot="21147282">
            <a:off x="579076" y="1804538"/>
            <a:ext cx="2526954" cy="1569660"/>
          </a:xfrm>
          <a:prstGeom prst="rect">
            <a:avLst/>
          </a:prstGeom>
          <a:noFill/>
          <a:ln>
            <a:noFill/>
          </a:ln>
        </p:spPr>
        <p:txBody>
          <a:bodyPr wrap="none" lIns="91440" tIns="45720" rIns="91440" bIns="45720">
            <a:spAutoFit/>
          </a:bodyPr>
          <a:lstStyle/>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Ancient </a:t>
            </a:r>
          </a:p>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Of Days</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7" name="Rectangle 16"/>
          <p:cNvSpPr/>
          <p:nvPr/>
        </p:nvSpPr>
        <p:spPr>
          <a:xfrm>
            <a:off x="2516298" y="3056981"/>
            <a:ext cx="4111409"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Bread of Life</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Rectangle 17"/>
          <p:cNvSpPr/>
          <p:nvPr/>
        </p:nvSpPr>
        <p:spPr>
          <a:xfrm>
            <a:off x="622949" y="3944472"/>
            <a:ext cx="798167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accent6">
                    <a:lumMod val="60000"/>
                    <a:lumOff val="40000"/>
                  </a:schemeClr>
                </a:solidFill>
                <a:effectLst>
                  <a:outerShdw blurRad="41275" dist="20320" dir="1800000" algn="tl" rotWithShape="0">
                    <a:srgbClr val="000000">
                      <a:alpha val="40000"/>
                    </a:srgbClr>
                  </a:outerShdw>
                </a:effectLst>
              </a:rPr>
              <a:t>Bright and Morning Star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 name="Rectangle 18"/>
          <p:cNvSpPr/>
          <p:nvPr/>
        </p:nvSpPr>
        <p:spPr>
          <a:xfrm rot="349416">
            <a:off x="793975" y="4937850"/>
            <a:ext cx="2691863" cy="1446550"/>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Chief </a:t>
            </a:r>
          </a:p>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Shepherd</a:t>
            </a:r>
            <a:endParaRPr lang="en-US"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0" name="Rectangle 19"/>
          <p:cNvSpPr/>
          <p:nvPr/>
        </p:nvSpPr>
        <p:spPr>
          <a:xfrm rot="21430251">
            <a:off x="4534688" y="5145722"/>
            <a:ext cx="345479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rPr>
              <a:t>Counselor</a:t>
            </a:r>
            <a:endParaRPr lang="en-US" sz="5400" b="1" cap="none" spc="0" dirty="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180393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125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8" dur="125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 presetClass="exit" presetSubtype="6" fill="hold" grpId="1" nodeType="afterEffect">
                                  <p:stCondLst>
                                    <p:cond delay="750"/>
                                  </p:stCondLst>
                                  <p:childTnLst>
                                    <p:anim calcmode="lin" valueType="num">
                                      <p:cBhvr additive="base">
                                        <p:cTn id="11" dur="1000"/>
                                        <p:tgtEl>
                                          <p:spTgt spid="11">
                                            <p:txEl>
                                              <p:pRg st="0" end="0"/>
                                            </p:txEl>
                                          </p:spTgt>
                                        </p:tgtEl>
                                        <p:attrNameLst>
                                          <p:attrName>ppt_x</p:attrName>
                                        </p:attrNameLst>
                                      </p:cBhvr>
                                      <p:tavLst>
                                        <p:tav tm="0">
                                          <p:val>
                                            <p:strVal val="ppt_x"/>
                                          </p:val>
                                        </p:tav>
                                        <p:tav tm="100000">
                                          <p:val>
                                            <p:strVal val="1+ppt_w/2"/>
                                          </p:val>
                                        </p:tav>
                                      </p:tavLst>
                                    </p:anim>
                                    <p:anim calcmode="lin" valueType="num">
                                      <p:cBhvr additive="base">
                                        <p:cTn id="12" dur="1000"/>
                                        <p:tgtEl>
                                          <p:spTgt spid="11">
                                            <p:txEl>
                                              <p:pRg st="0" end="0"/>
                                            </p:txEl>
                                          </p:spTgt>
                                        </p:tgtEl>
                                        <p:attrNameLst>
                                          <p:attrName>ppt_y</p:attrName>
                                        </p:attrNameLst>
                                      </p:cBhvr>
                                      <p:tavLst>
                                        <p:tav tm="0">
                                          <p:val>
                                            <p:strVal val="ppt_y"/>
                                          </p:val>
                                        </p:tav>
                                        <p:tav tm="100000">
                                          <p:val>
                                            <p:strVal val="1+ppt_h/2"/>
                                          </p:val>
                                        </p:tav>
                                      </p:tavLst>
                                    </p:anim>
                                    <p:set>
                                      <p:cBhvr>
                                        <p:cTn id="13" dur="1" fill="hold">
                                          <p:stCondLst>
                                            <p:cond delay="999"/>
                                          </p:stCondLst>
                                        </p:cTn>
                                        <p:tgtEl>
                                          <p:spTgt spid="11">
                                            <p:txEl>
                                              <p:pRg st="0" end="0"/>
                                            </p:txEl>
                                          </p:spTgt>
                                        </p:tgtEl>
                                        <p:attrNameLst>
                                          <p:attrName>style.visibility</p:attrName>
                                        </p:attrNameLst>
                                      </p:cBhvr>
                                      <p:to>
                                        <p:strVal val="hidden"/>
                                      </p:to>
                                    </p:set>
                                  </p:childTnLst>
                                </p:cTn>
                              </p:par>
                            </p:childTnLst>
                          </p:cTn>
                        </p:par>
                        <p:par>
                          <p:cTn id="14" fill="hold">
                            <p:stCondLst>
                              <p:cond delay="3000"/>
                            </p:stCondLst>
                            <p:childTnLst>
                              <p:par>
                                <p:cTn id="15" presetID="2" presetClass="entr" presetSubtype="6" fill="hold" grpId="0" nodeType="after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 calcmode="lin" valueType="num">
                                      <p:cBhvr additive="base">
                                        <p:cTn id="17" dur="125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8" dur="125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4250"/>
                            </p:stCondLst>
                            <p:childTnLst>
                              <p:par>
                                <p:cTn id="20" presetID="2" presetClass="exit" presetSubtype="9" fill="hold" grpId="1" nodeType="afterEffect">
                                  <p:stCondLst>
                                    <p:cond delay="750"/>
                                  </p:stCondLst>
                                  <p:childTnLst>
                                    <p:anim calcmode="lin" valueType="num">
                                      <p:cBhvr additive="base">
                                        <p:cTn id="21" dur="1000"/>
                                        <p:tgtEl>
                                          <p:spTgt spid="20">
                                            <p:txEl>
                                              <p:pRg st="0" end="0"/>
                                            </p:txEl>
                                          </p:spTgt>
                                        </p:tgtEl>
                                        <p:attrNameLst>
                                          <p:attrName>ppt_x</p:attrName>
                                        </p:attrNameLst>
                                      </p:cBhvr>
                                      <p:tavLst>
                                        <p:tav tm="0">
                                          <p:val>
                                            <p:strVal val="ppt_x"/>
                                          </p:val>
                                        </p:tav>
                                        <p:tav tm="100000">
                                          <p:val>
                                            <p:strVal val="0-ppt_w/2"/>
                                          </p:val>
                                        </p:tav>
                                      </p:tavLst>
                                    </p:anim>
                                    <p:anim calcmode="lin" valueType="num">
                                      <p:cBhvr additive="base">
                                        <p:cTn id="22" dur="1000"/>
                                        <p:tgtEl>
                                          <p:spTgt spid="20">
                                            <p:txEl>
                                              <p:pRg st="0" end="0"/>
                                            </p:txEl>
                                          </p:spTgt>
                                        </p:tgtEl>
                                        <p:attrNameLst>
                                          <p:attrName>ppt_y</p:attrName>
                                        </p:attrNameLst>
                                      </p:cBhvr>
                                      <p:tavLst>
                                        <p:tav tm="0">
                                          <p:val>
                                            <p:strVal val="ppt_y"/>
                                          </p:val>
                                        </p:tav>
                                        <p:tav tm="100000">
                                          <p:val>
                                            <p:strVal val="0-ppt_h/2"/>
                                          </p:val>
                                        </p:tav>
                                      </p:tavLst>
                                    </p:anim>
                                    <p:set>
                                      <p:cBhvr>
                                        <p:cTn id="23" dur="1" fill="hold">
                                          <p:stCondLst>
                                            <p:cond delay="999"/>
                                          </p:stCondLst>
                                        </p:cTn>
                                        <p:tgtEl>
                                          <p:spTgt spid="20">
                                            <p:txEl>
                                              <p:pRg st="0" end="0"/>
                                            </p:txEl>
                                          </p:spTgt>
                                        </p:tgtEl>
                                        <p:attrNameLst>
                                          <p:attrName>style.visibility</p:attrName>
                                        </p:attrNameLst>
                                      </p:cBhvr>
                                      <p:to>
                                        <p:strVal val="hidden"/>
                                      </p:to>
                                    </p:set>
                                  </p:childTnLst>
                                </p:cTn>
                              </p:par>
                            </p:childTnLst>
                          </p:cTn>
                        </p:par>
                        <p:par>
                          <p:cTn id="24" fill="hold">
                            <p:stCondLst>
                              <p:cond delay="6000"/>
                            </p:stCondLst>
                            <p:childTnLst>
                              <p:par>
                                <p:cTn id="25" presetID="2" presetClass="entr" presetSubtype="3"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 calcmode="lin" valueType="num">
                                      <p:cBhvr additive="base">
                                        <p:cTn id="27" dur="10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8" dur="10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000"/>
                            </p:stCondLst>
                            <p:childTnLst>
                              <p:par>
                                <p:cTn id="30" presetID="2" presetClass="exit" presetSubtype="12" fill="hold" grpId="1" nodeType="afterEffect">
                                  <p:stCondLst>
                                    <p:cond delay="750"/>
                                  </p:stCondLst>
                                  <p:childTnLst>
                                    <p:anim calcmode="lin" valueType="num">
                                      <p:cBhvr additive="base">
                                        <p:cTn id="31" dur="1000"/>
                                        <p:tgtEl>
                                          <p:spTgt spid="12">
                                            <p:txEl>
                                              <p:pRg st="0" end="0"/>
                                            </p:txEl>
                                          </p:spTgt>
                                        </p:tgtEl>
                                        <p:attrNameLst>
                                          <p:attrName>ppt_x</p:attrName>
                                        </p:attrNameLst>
                                      </p:cBhvr>
                                      <p:tavLst>
                                        <p:tav tm="0">
                                          <p:val>
                                            <p:strVal val="ppt_x"/>
                                          </p:val>
                                        </p:tav>
                                        <p:tav tm="100000">
                                          <p:val>
                                            <p:strVal val="0-ppt_w/2"/>
                                          </p:val>
                                        </p:tav>
                                      </p:tavLst>
                                    </p:anim>
                                    <p:anim calcmode="lin" valueType="num">
                                      <p:cBhvr additive="base">
                                        <p:cTn id="32" dur="1000"/>
                                        <p:tgtEl>
                                          <p:spTgt spid="12">
                                            <p:txEl>
                                              <p:pRg st="0" end="0"/>
                                            </p:txEl>
                                          </p:spTgt>
                                        </p:tgtEl>
                                        <p:attrNameLst>
                                          <p:attrName>ppt_y</p:attrName>
                                        </p:attrNameLst>
                                      </p:cBhvr>
                                      <p:tavLst>
                                        <p:tav tm="0">
                                          <p:val>
                                            <p:strVal val="ppt_y"/>
                                          </p:val>
                                        </p:tav>
                                        <p:tav tm="100000">
                                          <p:val>
                                            <p:strVal val="1+ppt_h/2"/>
                                          </p:val>
                                        </p:tav>
                                      </p:tavLst>
                                    </p:anim>
                                    <p:set>
                                      <p:cBhvr>
                                        <p:cTn id="33" dur="1" fill="hold">
                                          <p:stCondLst>
                                            <p:cond delay="999"/>
                                          </p:stCondLst>
                                        </p:cTn>
                                        <p:tgtEl>
                                          <p:spTgt spid="12">
                                            <p:txEl>
                                              <p:pRg st="0" end="0"/>
                                            </p:txEl>
                                          </p:spTgt>
                                        </p:tgtEl>
                                        <p:attrNameLst>
                                          <p:attrName>style.visibility</p:attrName>
                                        </p:attrNameLst>
                                      </p:cBhvr>
                                      <p:to>
                                        <p:strVal val="hidden"/>
                                      </p:to>
                                    </p:set>
                                  </p:childTnLst>
                                </p:cTn>
                              </p:par>
                            </p:childTnLst>
                          </p:cTn>
                        </p:par>
                        <p:par>
                          <p:cTn id="34" fill="hold">
                            <p:stCondLst>
                              <p:cond delay="8750"/>
                            </p:stCondLst>
                            <p:childTnLst>
                              <p:par>
                                <p:cTn id="35" presetID="31" presetClass="entr" presetSubtype="0" fill="hold" grpId="0" nodeType="after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p:cTn id="37"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8"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39"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40" dur="1000"/>
                                        <p:tgtEl>
                                          <p:spTgt spid="16">
                                            <p:txEl>
                                              <p:pRg st="0" end="0"/>
                                            </p:txEl>
                                          </p:spTgt>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6">
                                            <p:txEl>
                                              <p:pRg st="1" end="1"/>
                                            </p:txEl>
                                          </p:spTgt>
                                        </p:tgtEl>
                                        <p:attrNameLst>
                                          <p:attrName>style.visibility</p:attrName>
                                        </p:attrNameLst>
                                      </p:cBhvr>
                                      <p:to>
                                        <p:strVal val="visible"/>
                                      </p:to>
                                    </p:set>
                                    <p:anim calcmode="lin" valueType="num">
                                      <p:cBhvr>
                                        <p:cTn id="43" dur="1000" fill="hold"/>
                                        <p:tgtEl>
                                          <p:spTgt spid="16">
                                            <p:txEl>
                                              <p:pRg st="1" end="1"/>
                                            </p:txEl>
                                          </p:spTgt>
                                        </p:tgtEl>
                                        <p:attrNameLst>
                                          <p:attrName>ppt_w</p:attrName>
                                        </p:attrNameLst>
                                      </p:cBhvr>
                                      <p:tavLst>
                                        <p:tav tm="0">
                                          <p:val>
                                            <p:fltVal val="0"/>
                                          </p:val>
                                        </p:tav>
                                        <p:tav tm="100000">
                                          <p:val>
                                            <p:strVal val="#ppt_w"/>
                                          </p:val>
                                        </p:tav>
                                      </p:tavLst>
                                    </p:anim>
                                    <p:anim calcmode="lin" valueType="num">
                                      <p:cBhvr>
                                        <p:cTn id="44" dur="1000" fill="hold"/>
                                        <p:tgtEl>
                                          <p:spTgt spid="16">
                                            <p:txEl>
                                              <p:pRg st="1" end="1"/>
                                            </p:txEl>
                                          </p:spTgt>
                                        </p:tgtEl>
                                        <p:attrNameLst>
                                          <p:attrName>ppt_h</p:attrName>
                                        </p:attrNameLst>
                                      </p:cBhvr>
                                      <p:tavLst>
                                        <p:tav tm="0">
                                          <p:val>
                                            <p:fltVal val="0"/>
                                          </p:val>
                                        </p:tav>
                                        <p:tav tm="100000">
                                          <p:val>
                                            <p:strVal val="#ppt_h"/>
                                          </p:val>
                                        </p:tav>
                                      </p:tavLst>
                                    </p:anim>
                                    <p:anim calcmode="lin" valueType="num">
                                      <p:cBhvr>
                                        <p:cTn id="45" dur="1000" fill="hold"/>
                                        <p:tgtEl>
                                          <p:spTgt spid="16">
                                            <p:txEl>
                                              <p:pRg st="1" end="1"/>
                                            </p:txEl>
                                          </p:spTgt>
                                        </p:tgtEl>
                                        <p:attrNameLst>
                                          <p:attrName>style.rotation</p:attrName>
                                        </p:attrNameLst>
                                      </p:cBhvr>
                                      <p:tavLst>
                                        <p:tav tm="0">
                                          <p:val>
                                            <p:fltVal val="90"/>
                                          </p:val>
                                        </p:tav>
                                        <p:tav tm="100000">
                                          <p:val>
                                            <p:fltVal val="0"/>
                                          </p:val>
                                        </p:tav>
                                      </p:tavLst>
                                    </p:anim>
                                    <p:animEffect transition="in" filter="fade">
                                      <p:cBhvr>
                                        <p:cTn id="46" dur="1000"/>
                                        <p:tgtEl>
                                          <p:spTgt spid="16">
                                            <p:txEl>
                                              <p:pRg st="1" end="1"/>
                                            </p:txEl>
                                          </p:spTgt>
                                        </p:tgtEl>
                                      </p:cBhvr>
                                    </p:animEffect>
                                  </p:childTnLst>
                                </p:cTn>
                              </p:par>
                            </p:childTnLst>
                          </p:cTn>
                        </p:par>
                        <p:par>
                          <p:cTn id="47" fill="hold">
                            <p:stCondLst>
                              <p:cond delay="9750"/>
                            </p:stCondLst>
                            <p:childTnLst>
                              <p:par>
                                <p:cTn id="48" presetID="31" presetClass="exit" presetSubtype="0" fill="hold" grpId="1" nodeType="afterEffect">
                                  <p:stCondLst>
                                    <p:cond delay="750"/>
                                  </p:stCondLst>
                                  <p:childTnLst>
                                    <p:anim calcmode="lin" valueType="num">
                                      <p:cBhvr>
                                        <p:cTn id="49" dur="1000"/>
                                        <p:tgtEl>
                                          <p:spTgt spid="16">
                                            <p:txEl>
                                              <p:pRg st="0" end="0"/>
                                            </p:txEl>
                                          </p:spTgt>
                                        </p:tgtEl>
                                        <p:attrNameLst>
                                          <p:attrName>ppt_w</p:attrName>
                                        </p:attrNameLst>
                                      </p:cBhvr>
                                      <p:tavLst>
                                        <p:tav tm="0">
                                          <p:val>
                                            <p:strVal val="ppt_w"/>
                                          </p:val>
                                        </p:tav>
                                        <p:tav tm="100000">
                                          <p:val>
                                            <p:fltVal val="0"/>
                                          </p:val>
                                        </p:tav>
                                      </p:tavLst>
                                    </p:anim>
                                    <p:anim calcmode="lin" valueType="num">
                                      <p:cBhvr>
                                        <p:cTn id="50" dur="1000"/>
                                        <p:tgtEl>
                                          <p:spTgt spid="16">
                                            <p:txEl>
                                              <p:pRg st="0" end="0"/>
                                            </p:txEl>
                                          </p:spTgt>
                                        </p:tgtEl>
                                        <p:attrNameLst>
                                          <p:attrName>ppt_h</p:attrName>
                                        </p:attrNameLst>
                                      </p:cBhvr>
                                      <p:tavLst>
                                        <p:tav tm="0">
                                          <p:val>
                                            <p:strVal val="ppt_h"/>
                                          </p:val>
                                        </p:tav>
                                        <p:tav tm="100000">
                                          <p:val>
                                            <p:fltVal val="0"/>
                                          </p:val>
                                        </p:tav>
                                      </p:tavLst>
                                    </p:anim>
                                    <p:anim calcmode="lin" valueType="num">
                                      <p:cBhvr>
                                        <p:cTn id="51" dur="1000"/>
                                        <p:tgtEl>
                                          <p:spTgt spid="16">
                                            <p:txEl>
                                              <p:pRg st="0" end="0"/>
                                            </p:txEl>
                                          </p:spTgt>
                                        </p:tgtEl>
                                        <p:attrNameLst>
                                          <p:attrName>style.rotation</p:attrName>
                                        </p:attrNameLst>
                                      </p:cBhvr>
                                      <p:tavLst>
                                        <p:tav tm="0">
                                          <p:val>
                                            <p:fltVal val="0"/>
                                          </p:val>
                                        </p:tav>
                                        <p:tav tm="100000">
                                          <p:val>
                                            <p:fltVal val="90"/>
                                          </p:val>
                                        </p:tav>
                                      </p:tavLst>
                                    </p:anim>
                                    <p:animEffect transition="out" filter="fade">
                                      <p:cBhvr>
                                        <p:cTn id="52" dur="1000"/>
                                        <p:tgtEl>
                                          <p:spTgt spid="16">
                                            <p:txEl>
                                              <p:pRg st="0" end="0"/>
                                            </p:txEl>
                                          </p:spTgt>
                                        </p:tgtEl>
                                      </p:cBhvr>
                                    </p:animEffect>
                                    <p:set>
                                      <p:cBhvr>
                                        <p:cTn id="53" dur="1" fill="hold">
                                          <p:stCondLst>
                                            <p:cond delay="999"/>
                                          </p:stCondLst>
                                        </p:cTn>
                                        <p:tgtEl>
                                          <p:spTgt spid="16">
                                            <p:txEl>
                                              <p:pRg st="0" end="0"/>
                                            </p:txEl>
                                          </p:spTgt>
                                        </p:tgtEl>
                                        <p:attrNameLst>
                                          <p:attrName>style.visibility</p:attrName>
                                        </p:attrNameLst>
                                      </p:cBhvr>
                                      <p:to>
                                        <p:strVal val="hidden"/>
                                      </p:to>
                                    </p:set>
                                  </p:childTnLst>
                                </p:cTn>
                              </p:par>
                              <p:par>
                                <p:cTn id="54" presetID="31" presetClass="exit" presetSubtype="0" fill="hold" grpId="1" nodeType="withEffect">
                                  <p:stCondLst>
                                    <p:cond delay="750"/>
                                  </p:stCondLst>
                                  <p:childTnLst>
                                    <p:anim calcmode="lin" valueType="num">
                                      <p:cBhvr>
                                        <p:cTn id="55" dur="1000"/>
                                        <p:tgtEl>
                                          <p:spTgt spid="16">
                                            <p:txEl>
                                              <p:pRg st="1" end="1"/>
                                            </p:txEl>
                                          </p:spTgt>
                                        </p:tgtEl>
                                        <p:attrNameLst>
                                          <p:attrName>ppt_w</p:attrName>
                                        </p:attrNameLst>
                                      </p:cBhvr>
                                      <p:tavLst>
                                        <p:tav tm="0">
                                          <p:val>
                                            <p:strVal val="ppt_w"/>
                                          </p:val>
                                        </p:tav>
                                        <p:tav tm="100000">
                                          <p:val>
                                            <p:fltVal val="0"/>
                                          </p:val>
                                        </p:tav>
                                      </p:tavLst>
                                    </p:anim>
                                    <p:anim calcmode="lin" valueType="num">
                                      <p:cBhvr>
                                        <p:cTn id="56" dur="1000"/>
                                        <p:tgtEl>
                                          <p:spTgt spid="16">
                                            <p:txEl>
                                              <p:pRg st="1" end="1"/>
                                            </p:txEl>
                                          </p:spTgt>
                                        </p:tgtEl>
                                        <p:attrNameLst>
                                          <p:attrName>ppt_h</p:attrName>
                                        </p:attrNameLst>
                                      </p:cBhvr>
                                      <p:tavLst>
                                        <p:tav tm="0">
                                          <p:val>
                                            <p:strVal val="ppt_h"/>
                                          </p:val>
                                        </p:tav>
                                        <p:tav tm="100000">
                                          <p:val>
                                            <p:fltVal val="0"/>
                                          </p:val>
                                        </p:tav>
                                      </p:tavLst>
                                    </p:anim>
                                    <p:anim calcmode="lin" valueType="num">
                                      <p:cBhvr>
                                        <p:cTn id="57" dur="1000"/>
                                        <p:tgtEl>
                                          <p:spTgt spid="16">
                                            <p:txEl>
                                              <p:pRg st="1" end="1"/>
                                            </p:txEl>
                                          </p:spTgt>
                                        </p:tgtEl>
                                        <p:attrNameLst>
                                          <p:attrName>style.rotation</p:attrName>
                                        </p:attrNameLst>
                                      </p:cBhvr>
                                      <p:tavLst>
                                        <p:tav tm="0">
                                          <p:val>
                                            <p:fltVal val="0"/>
                                          </p:val>
                                        </p:tav>
                                        <p:tav tm="100000">
                                          <p:val>
                                            <p:fltVal val="90"/>
                                          </p:val>
                                        </p:tav>
                                      </p:tavLst>
                                    </p:anim>
                                    <p:animEffect transition="out" filter="fade">
                                      <p:cBhvr>
                                        <p:cTn id="58" dur="1000"/>
                                        <p:tgtEl>
                                          <p:spTgt spid="16">
                                            <p:txEl>
                                              <p:pRg st="1" end="1"/>
                                            </p:txEl>
                                          </p:spTgt>
                                        </p:tgtEl>
                                      </p:cBhvr>
                                    </p:animEffect>
                                    <p:set>
                                      <p:cBhvr>
                                        <p:cTn id="59" dur="1" fill="hold">
                                          <p:stCondLst>
                                            <p:cond delay="999"/>
                                          </p:stCondLst>
                                        </p:cTn>
                                        <p:tgtEl>
                                          <p:spTgt spid="16">
                                            <p:txEl>
                                              <p:pRg st="1" end="1"/>
                                            </p:txEl>
                                          </p:spTgt>
                                        </p:tgtEl>
                                        <p:attrNameLst>
                                          <p:attrName>style.visibility</p:attrName>
                                        </p:attrNameLst>
                                      </p:cBhvr>
                                      <p:to>
                                        <p:strVal val="hidden"/>
                                      </p:to>
                                    </p:set>
                                  </p:childTnLst>
                                </p:cTn>
                              </p:par>
                            </p:childTnLst>
                          </p:cTn>
                        </p:par>
                        <p:par>
                          <p:cTn id="60" fill="hold">
                            <p:stCondLst>
                              <p:cond delay="11500"/>
                            </p:stCondLst>
                            <p:childTnLst>
                              <p:par>
                                <p:cTn id="61" presetID="53" presetClass="entr" presetSubtype="16" fill="hold" grpId="0" nodeType="after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 calcmode="lin" valueType="num">
                                      <p:cBhvr>
                                        <p:cTn id="63" dur="1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64" dur="1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65" dur="1500"/>
                                        <p:tgtEl>
                                          <p:spTgt spid="18">
                                            <p:txEl>
                                              <p:pRg st="0" end="0"/>
                                            </p:txEl>
                                          </p:spTgt>
                                        </p:tgtEl>
                                      </p:cBhvr>
                                    </p:animEffect>
                                  </p:childTnLst>
                                </p:cTn>
                              </p:par>
                            </p:childTnLst>
                          </p:cTn>
                        </p:par>
                        <p:par>
                          <p:cTn id="66" fill="hold">
                            <p:stCondLst>
                              <p:cond delay="13000"/>
                            </p:stCondLst>
                            <p:childTnLst>
                              <p:par>
                                <p:cTn id="67" presetID="53" presetClass="exit" presetSubtype="32" fill="hold" grpId="1" nodeType="afterEffect">
                                  <p:stCondLst>
                                    <p:cond delay="750"/>
                                  </p:stCondLst>
                                  <p:childTnLst>
                                    <p:anim calcmode="lin" valueType="num">
                                      <p:cBhvr>
                                        <p:cTn id="68" dur="750"/>
                                        <p:tgtEl>
                                          <p:spTgt spid="18">
                                            <p:txEl>
                                              <p:pRg st="0" end="0"/>
                                            </p:txEl>
                                          </p:spTgt>
                                        </p:tgtEl>
                                        <p:attrNameLst>
                                          <p:attrName>ppt_w</p:attrName>
                                        </p:attrNameLst>
                                      </p:cBhvr>
                                      <p:tavLst>
                                        <p:tav tm="0">
                                          <p:val>
                                            <p:strVal val="ppt_w"/>
                                          </p:val>
                                        </p:tav>
                                        <p:tav tm="100000">
                                          <p:val>
                                            <p:fltVal val="0"/>
                                          </p:val>
                                        </p:tav>
                                      </p:tavLst>
                                    </p:anim>
                                    <p:anim calcmode="lin" valueType="num">
                                      <p:cBhvr>
                                        <p:cTn id="69" dur="750"/>
                                        <p:tgtEl>
                                          <p:spTgt spid="18">
                                            <p:txEl>
                                              <p:pRg st="0" end="0"/>
                                            </p:txEl>
                                          </p:spTgt>
                                        </p:tgtEl>
                                        <p:attrNameLst>
                                          <p:attrName>ppt_h</p:attrName>
                                        </p:attrNameLst>
                                      </p:cBhvr>
                                      <p:tavLst>
                                        <p:tav tm="0">
                                          <p:val>
                                            <p:strVal val="ppt_h"/>
                                          </p:val>
                                        </p:tav>
                                        <p:tav tm="100000">
                                          <p:val>
                                            <p:fltVal val="0"/>
                                          </p:val>
                                        </p:tav>
                                      </p:tavLst>
                                    </p:anim>
                                    <p:animEffect transition="out" filter="fade">
                                      <p:cBhvr>
                                        <p:cTn id="70" dur="750"/>
                                        <p:tgtEl>
                                          <p:spTgt spid="18">
                                            <p:txEl>
                                              <p:pRg st="0" end="0"/>
                                            </p:txEl>
                                          </p:spTgt>
                                        </p:tgtEl>
                                      </p:cBhvr>
                                    </p:animEffect>
                                    <p:set>
                                      <p:cBhvr>
                                        <p:cTn id="71" dur="1" fill="hold">
                                          <p:stCondLst>
                                            <p:cond delay="749"/>
                                          </p:stCondLst>
                                        </p:cTn>
                                        <p:tgtEl>
                                          <p:spTgt spid="18">
                                            <p:txEl>
                                              <p:pRg st="0" end="0"/>
                                            </p:txEl>
                                          </p:spTgt>
                                        </p:tgtEl>
                                        <p:attrNameLst>
                                          <p:attrName>style.visibility</p:attrName>
                                        </p:attrNameLst>
                                      </p:cBhvr>
                                      <p:to>
                                        <p:strVal val="hidden"/>
                                      </p:to>
                                    </p:set>
                                  </p:childTnLst>
                                </p:cTn>
                              </p:par>
                            </p:childTnLst>
                          </p:cTn>
                        </p:par>
                        <p:par>
                          <p:cTn id="72" fill="hold">
                            <p:stCondLst>
                              <p:cond delay="14500"/>
                            </p:stCondLst>
                            <p:childTnLst>
                              <p:par>
                                <p:cTn id="73" presetID="45" presetClass="entr" presetSubtype="0" fill="hold" grpId="0" nodeType="afterEffect">
                                  <p:stCondLst>
                                    <p:cond delay="0"/>
                                  </p:stCondLst>
                                  <p:childTnLst>
                                    <p:set>
                                      <p:cBhvr>
                                        <p:cTn id="74" dur="1" fill="hold">
                                          <p:stCondLst>
                                            <p:cond delay="0"/>
                                          </p:stCondLst>
                                        </p:cTn>
                                        <p:tgtEl>
                                          <p:spTgt spid="17">
                                            <p:txEl>
                                              <p:pRg st="0" end="0"/>
                                            </p:txEl>
                                          </p:spTgt>
                                        </p:tgtEl>
                                        <p:attrNameLst>
                                          <p:attrName>style.visibility</p:attrName>
                                        </p:attrNameLst>
                                      </p:cBhvr>
                                      <p:to>
                                        <p:strVal val="visible"/>
                                      </p:to>
                                    </p:set>
                                    <p:animEffect transition="in" filter="fade">
                                      <p:cBhvr>
                                        <p:cTn id="75" dur="1250"/>
                                        <p:tgtEl>
                                          <p:spTgt spid="17">
                                            <p:txEl>
                                              <p:pRg st="0" end="0"/>
                                            </p:txEl>
                                          </p:spTgt>
                                        </p:tgtEl>
                                      </p:cBhvr>
                                    </p:animEffect>
                                    <p:anim calcmode="lin" valueType="num">
                                      <p:cBhvr>
                                        <p:cTn id="76" dur="1250" fill="hold"/>
                                        <p:tgtEl>
                                          <p:spTgt spid="17">
                                            <p:txEl>
                                              <p:pRg st="0" end="0"/>
                                            </p:txEl>
                                          </p:spTgt>
                                        </p:tgtEl>
                                        <p:attrNameLst>
                                          <p:attrName>ppt_w</p:attrName>
                                        </p:attrNameLst>
                                      </p:cBhvr>
                                      <p:tavLst>
                                        <p:tav tm="0" fmla="#ppt_w*sin(2.5*pi*$)">
                                          <p:val>
                                            <p:fltVal val="0"/>
                                          </p:val>
                                        </p:tav>
                                        <p:tav tm="100000">
                                          <p:val>
                                            <p:fltVal val="1"/>
                                          </p:val>
                                        </p:tav>
                                      </p:tavLst>
                                    </p:anim>
                                    <p:anim calcmode="lin" valueType="num">
                                      <p:cBhvr>
                                        <p:cTn id="77" dur="1250" fill="hold"/>
                                        <p:tgtEl>
                                          <p:spTgt spid="17">
                                            <p:txEl>
                                              <p:pRg st="0" end="0"/>
                                            </p:txEl>
                                          </p:spTgt>
                                        </p:tgtEl>
                                        <p:attrNameLst>
                                          <p:attrName>ppt_h</p:attrName>
                                        </p:attrNameLst>
                                      </p:cBhvr>
                                      <p:tavLst>
                                        <p:tav tm="0">
                                          <p:val>
                                            <p:strVal val="#ppt_h"/>
                                          </p:val>
                                        </p:tav>
                                        <p:tav tm="100000">
                                          <p:val>
                                            <p:strVal val="#ppt_h"/>
                                          </p:val>
                                        </p:tav>
                                      </p:tavLst>
                                    </p:anim>
                                  </p:childTnLst>
                                </p:cTn>
                              </p:par>
                            </p:childTnLst>
                          </p:cTn>
                        </p:par>
                        <p:par>
                          <p:cTn id="78" fill="hold">
                            <p:stCondLst>
                              <p:cond delay="15750"/>
                            </p:stCondLst>
                            <p:childTnLst>
                              <p:par>
                                <p:cTn id="79" presetID="45" presetClass="exit" presetSubtype="0" fill="hold" grpId="1" nodeType="afterEffect">
                                  <p:stCondLst>
                                    <p:cond delay="750"/>
                                  </p:stCondLst>
                                  <p:childTnLst>
                                    <p:animEffect transition="out" filter="fade">
                                      <p:cBhvr>
                                        <p:cTn id="80" dur="1750"/>
                                        <p:tgtEl>
                                          <p:spTgt spid="17">
                                            <p:txEl>
                                              <p:pRg st="0" end="0"/>
                                            </p:txEl>
                                          </p:spTgt>
                                        </p:tgtEl>
                                      </p:cBhvr>
                                    </p:animEffect>
                                    <p:anim calcmode="lin" valueType="num">
                                      <p:cBhvr>
                                        <p:cTn id="81" dur="1750"/>
                                        <p:tgtEl>
                                          <p:spTgt spid="17">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2" dur="1750"/>
                                        <p:tgtEl>
                                          <p:spTgt spid="17">
                                            <p:txEl>
                                              <p:pRg st="0" end="0"/>
                                            </p:txEl>
                                          </p:spTgt>
                                        </p:tgtEl>
                                        <p:attrNameLst>
                                          <p:attrName>ppt_h</p:attrName>
                                        </p:attrNameLst>
                                      </p:cBhvr>
                                      <p:tavLst>
                                        <p:tav tm="0">
                                          <p:val>
                                            <p:strVal val="ppt_h"/>
                                          </p:val>
                                        </p:tav>
                                        <p:tav tm="100000">
                                          <p:val>
                                            <p:strVal val="ppt_h"/>
                                          </p:val>
                                        </p:tav>
                                      </p:tavLst>
                                    </p:anim>
                                    <p:set>
                                      <p:cBhvr>
                                        <p:cTn id="83" dur="1" fill="hold">
                                          <p:stCondLst>
                                            <p:cond delay="1749"/>
                                          </p:stCondLst>
                                        </p:cTn>
                                        <p:tgtEl>
                                          <p:spTgt spid="17">
                                            <p:txEl>
                                              <p:pRg st="0" end="0"/>
                                            </p:txEl>
                                          </p:spTgt>
                                        </p:tgtEl>
                                        <p:attrNameLst>
                                          <p:attrName>style.visibility</p:attrName>
                                        </p:attrNameLst>
                                      </p:cBhvr>
                                      <p:to>
                                        <p:strVal val="hidden"/>
                                      </p:to>
                                    </p:set>
                                  </p:childTnLst>
                                </p:cTn>
                              </p:par>
                            </p:childTnLst>
                          </p:cTn>
                        </p:par>
                        <p:par>
                          <p:cTn id="84" fill="hold">
                            <p:stCondLst>
                              <p:cond delay="18250"/>
                            </p:stCondLst>
                            <p:childTnLst>
                              <p:par>
                                <p:cTn id="85" presetID="2" presetClass="entr" presetSubtype="12" fill="hold" grpId="0" nodeType="afterEffect">
                                  <p:stCondLst>
                                    <p:cond delay="0"/>
                                  </p:stCondLst>
                                  <p:childTnLst>
                                    <p:set>
                                      <p:cBhvr>
                                        <p:cTn id="86" dur="1" fill="hold">
                                          <p:stCondLst>
                                            <p:cond delay="0"/>
                                          </p:stCondLst>
                                        </p:cTn>
                                        <p:tgtEl>
                                          <p:spTgt spid="19">
                                            <p:txEl>
                                              <p:pRg st="0" end="0"/>
                                            </p:txEl>
                                          </p:spTgt>
                                        </p:tgtEl>
                                        <p:attrNameLst>
                                          <p:attrName>style.visibility</p:attrName>
                                        </p:attrNameLst>
                                      </p:cBhvr>
                                      <p:to>
                                        <p:strVal val="visible"/>
                                      </p:to>
                                    </p:set>
                                    <p:anim calcmode="lin" valueType="num">
                                      <p:cBhvr additive="base">
                                        <p:cTn id="87" dur="10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8" dur="1000" fill="hold"/>
                                        <p:tgtEl>
                                          <p:spTgt spid="19">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12" fill="hold" grpId="0" nodeType="withEffect">
                                  <p:stCondLst>
                                    <p:cond delay="0"/>
                                  </p:stCondLst>
                                  <p:childTnLst>
                                    <p:set>
                                      <p:cBhvr>
                                        <p:cTn id="90" dur="1" fill="hold">
                                          <p:stCondLst>
                                            <p:cond delay="0"/>
                                          </p:stCondLst>
                                        </p:cTn>
                                        <p:tgtEl>
                                          <p:spTgt spid="19">
                                            <p:txEl>
                                              <p:pRg st="1" end="1"/>
                                            </p:txEl>
                                          </p:spTgt>
                                        </p:tgtEl>
                                        <p:attrNameLst>
                                          <p:attrName>style.visibility</p:attrName>
                                        </p:attrNameLst>
                                      </p:cBhvr>
                                      <p:to>
                                        <p:strVal val="visible"/>
                                      </p:to>
                                    </p:set>
                                    <p:anim calcmode="lin" valueType="num">
                                      <p:cBhvr additive="base">
                                        <p:cTn id="91" dur="1000" fill="hold"/>
                                        <p:tgtEl>
                                          <p:spTgt spid="19">
                                            <p:txEl>
                                              <p:pRg st="1" end="1"/>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par>
                          <p:cTn id="93" fill="hold">
                            <p:stCondLst>
                              <p:cond delay="19250"/>
                            </p:stCondLst>
                            <p:childTnLst>
                              <p:par>
                                <p:cTn id="94" presetID="2" presetClass="exit" presetSubtype="3" fill="hold" grpId="1" nodeType="afterEffect">
                                  <p:stCondLst>
                                    <p:cond delay="750"/>
                                  </p:stCondLst>
                                  <p:childTnLst>
                                    <p:anim calcmode="lin" valueType="num">
                                      <p:cBhvr additive="base">
                                        <p:cTn id="95" dur="1000"/>
                                        <p:tgtEl>
                                          <p:spTgt spid="19">
                                            <p:txEl>
                                              <p:pRg st="0" end="0"/>
                                            </p:txEl>
                                          </p:spTgt>
                                        </p:tgtEl>
                                        <p:attrNameLst>
                                          <p:attrName>ppt_x</p:attrName>
                                        </p:attrNameLst>
                                      </p:cBhvr>
                                      <p:tavLst>
                                        <p:tav tm="0">
                                          <p:val>
                                            <p:strVal val="ppt_x"/>
                                          </p:val>
                                        </p:tav>
                                        <p:tav tm="100000">
                                          <p:val>
                                            <p:strVal val="1+ppt_w/2"/>
                                          </p:val>
                                        </p:tav>
                                      </p:tavLst>
                                    </p:anim>
                                    <p:anim calcmode="lin" valueType="num">
                                      <p:cBhvr additive="base">
                                        <p:cTn id="96" dur="1000"/>
                                        <p:tgtEl>
                                          <p:spTgt spid="19">
                                            <p:txEl>
                                              <p:pRg st="0" end="0"/>
                                            </p:txEl>
                                          </p:spTgt>
                                        </p:tgtEl>
                                        <p:attrNameLst>
                                          <p:attrName>ppt_y</p:attrName>
                                        </p:attrNameLst>
                                      </p:cBhvr>
                                      <p:tavLst>
                                        <p:tav tm="0">
                                          <p:val>
                                            <p:strVal val="ppt_y"/>
                                          </p:val>
                                        </p:tav>
                                        <p:tav tm="100000">
                                          <p:val>
                                            <p:strVal val="0-ppt_h/2"/>
                                          </p:val>
                                        </p:tav>
                                      </p:tavLst>
                                    </p:anim>
                                    <p:set>
                                      <p:cBhvr>
                                        <p:cTn id="97" dur="1" fill="hold">
                                          <p:stCondLst>
                                            <p:cond delay="999"/>
                                          </p:stCondLst>
                                        </p:cTn>
                                        <p:tgtEl>
                                          <p:spTgt spid="19">
                                            <p:txEl>
                                              <p:pRg st="0" end="0"/>
                                            </p:txEl>
                                          </p:spTgt>
                                        </p:tgtEl>
                                        <p:attrNameLst>
                                          <p:attrName>style.visibility</p:attrName>
                                        </p:attrNameLst>
                                      </p:cBhvr>
                                      <p:to>
                                        <p:strVal val="hidden"/>
                                      </p:to>
                                    </p:set>
                                  </p:childTnLst>
                                </p:cTn>
                              </p:par>
                              <p:par>
                                <p:cTn id="98" presetID="2" presetClass="exit" presetSubtype="3" fill="hold" grpId="1" nodeType="withEffect">
                                  <p:stCondLst>
                                    <p:cond delay="750"/>
                                  </p:stCondLst>
                                  <p:childTnLst>
                                    <p:anim calcmode="lin" valueType="num">
                                      <p:cBhvr additive="base">
                                        <p:cTn id="99" dur="1000"/>
                                        <p:tgtEl>
                                          <p:spTgt spid="19">
                                            <p:txEl>
                                              <p:pRg st="1" end="1"/>
                                            </p:txEl>
                                          </p:spTgt>
                                        </p:tgtEl>
                                        <p:attrNameLst>
                                          <p:attrName>ppt_x</p:attrName>
                                        </p:attrNameLst>
                                      </p:cBhvr>
                                      <p:tavLst>
                                        <p:tav tm="0">
                                          <p:val>
                                            <p:strVal val="ppt_x"/>
                                          </p:val>
                                        </p:tav>
                                        <p:tav tm="100000">
                                          <p:val>
                                            <p:strVal val="1+ppt_w/2"/>
                                          </p:val>
                                        </p:tav>
                                      </p:tavLst>
                                    </p:anim>
                                    <p:anim calcmode="lin" valueType="num">
                                      <p:cBhvr additive="base">
                                        <p:cTn id="100" dur="1000"/>
                                        <p:tgtEl>
                                          <p:spTgt spid="19">
                                            <p:txEl>
                                              <p:pRg st="1" end="1"/>
                                            </p:txEl>
                                          </p:spTgt>
                                        </p:tgtEl>
                                        <p:attrNameLst>
                                          <p:attrName>ppt_y</p:attrName>
                                        </p:attrNameLst>
                                      </p:cBhvr>
                                      <p:tavLst>
                                        <p:tav tm="0">
                                          <p:val>
                                            <p:strVal val="ppt_y"/>
                                          </p:val>
                                        </p:tav>
                                        <p:tav tm="100000">
                                          <p:val>
                                            <p:strVal val="0-ppt_h/2"/>
                                          </p:val>
                                        </p:tav>
                                      </p:tavLst>
                                    </p:anim>
                                    <p:set>
                                      <p:cBhvr>
                                        <p:cTn id="101" dur="1" fill="hold">
                                          <p:stCondLst>
                                            <p:cond delay="999"/>
                                          </p:stCondLst>
                                        </p:cTn>
                                        <p:tgtEl>
                                          <p:spTgt spid="19">
                                            <p:txEl>
                                              <p:pRg st="1" end="1"/>
                                            </p:txEl>
                                          </p:spTgt>
                                        </p:tgtEl>
                                        <p:attrNameLst>
                                          <p:attrName>style.visibility</p:attrName>
                                        </p:attrNameLst>
                                      </p:cBhvr>
                                      <p:to>
                                        <p:strVal val="hidden"/>
                                      </p:to>
                                    </p:set>
                                  </p:childTnLst>
                                </p:cTn>
                              </p:par>
                            </p:childTnLst>
                          </p:cTn>
                        </p:par>
                        <p:par>
                          <p:cTn id="102" fill="hold">
                            <p:stCondLst>
                              <p:cond delay="21000"/>
                            </p:stCondLst>
                            <p:childTnLst>
                              <p:par>
                                <p:cTn id="103" presetID="2" presetClass="entr" presetSubtype="6" fill="hold" grpId="0" nodeType="afterEffect">
                                  <p:stCondLst>
                                    <p:cond delay="0"/>
                                  </p:stCondLst>
                                  <p:childTnLst>
                                    <p:set>
                                      <p:cBhvr>
                                        <p:cTn id="104" dur="1" fill="hold">
                                          <p:stCondLst>
                                            <p:cond delay="0"/>
                                          </p:stCondLst>
                                        </p:cTn>
                                        <p:tgtEl>
                                          <p:spTgt spid="13">
                                            <p:txEl>
                                              <p:pRg st="0" end="0"/>
                                            </p:txEl>
                                          </p:spTgt>
                                        </p:tgtEl>
                                        <p:attrNameLst>
                                          <p:attrName>style.visibility</p:attrName>
                                        </p:attrNameLst>
                                      </p:cBhvr>
                                      <p:to>
                                        <p:strVal val="visible"/>
                                      </p:to>
                                    </p:set>
                                    <p:anim calcmode="lin" valueType="num">
                                      <p:cBhvr additive="base">
                                        <p:cTn id="105" dur="10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06" dur="10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107" fill="hold">
                            <p:stCondLst>
                              <p:cond delay="22000"/>
                            </p:stCondLst>
                            <p:childTnLst>
                              <p:par>
                                <p:cTn id="108" presetID="2" presetClass="exit" presetSubtype="9" fill="hold" grpId="1" nodeType="afterEffect">
                                  <p:stCondLst>
                                    <p:cond delay="750"/>
                                  </p:stCondLst>
                                  <p:childTnLst>
                                    <p:anim calcmode="lin" valueType="num">
                                      <p:cBhvr additive="base">
                                        <p:cTn id="109" dur="1000"/>
                                        <p:tgtEl>
                                          <p:spTgt spid="13">
                                            <p:txEl>
                                              <p:pRg st="0" end="0"/>
                                            </p:txEl>
                                          </p:spTgt>
                                        </p:tgtEl>
                                        <p:attrNameLst>
                                          <p:attrName>ppt_x</p:attrName>
                                        </p:attrNameLst>
                                      </p:cBhvr>
                                      <p:tavLst>
                                        <p:tav tm="0">
                                          <p:val>
                                            <p:strVal val="ppt_x"/>
                                          </p:val>
                                        </p:tav>
                                        <p:tav tm="100000">
                                          <p:val>
                                            <p:strVal val="0-ppt_w/2"/>
                                          </p:val>
                                        </p:tav>
                                      </p:tavLst>
                                    </p:anim>
                                    <p:anim calcmode="lin" valueType="num">
                                      <p:cBhvr additive="base">
                                        <p:cTn id="110" dur="1000"/>
                                        <p:tgtEl>
                                          <p:spTgt spid="13">
                                            <p:txEl>
                                              <p:pRg st="0" end="0"/>
                                            </p:txEl>
                                          </p:spTgt>
                                        </p:tgtEl>
                                        <p:attrNameLst>
                                          <p:attrName>ppt_y</p:attrName>
                                        </p:attrNameLst>
                                      </p:cBhvr>
                                      <p:tavLst>
                                        <p:tav tm="0">
                                          <p:val>
                                            <p:strVal val="ppt_y"/>
                                          </p:val>
                                        </p:tav>
                                        <p:tav tm="100000">
                                          <p:val>
                                            <p:strVal val="0-ppt_h/2"/>
                                          </p:val>
                                        </p:tav>
                                      </p:tavLst>
                                    </p:anim>
                                    <p:set>
                                      <p:cBhvr>
                                        <p:cTn id="111" dur="1" fill="hold">
                                          <p:stCondLst>
                                            <p:cond delay="999"/>
                                          </p:stCondLst>
                                        </p:cTn>
                                        <p:tgtEl>
                                          <p:spTgt spid="13">
                                            <p:txEl>
                                              <p:pRg st="0" end="0"/>
                                            </p:txEl>
                                          </p:spTgt>
                                        </p:tgtEl>
                                        <p:attrNameLst>
                                          <p:attrName>style.visibility</p:attrName>
                                        </p:attrNameLst>
                                      </p:cBhvr>
                                      <p:to>
                                        <p:strVal val="hidden"/>
                                      </p:to>
                                    </p:set>
                                  </p:childTnLst>
                                </p:cTn>
                              </p:par>
                            </p:childTnLst>
                          </p:cTn>
                        </p:par>
                        <p:par>
                          <p:cTn id="112" fill="hold">
                            <p:stCondLst>
                              <p:cond delay="23750"/>
                            </p:stCondLst>
                            <p:childTnLst>
                              <p:par>
                                <p:cTn id="113" presetID="42" presetClass="entr" presetSubtype="0" fill="hold" grpId="0" nodeType="afterEffect">
                                  <p:stCondLst>
                                    <p:cond delay="0"/>
                                  </p:stCondLst>
                                  <p:childTnLst>
                                    <p:set>
                                      <p:cBhvr>
                                        <p:cTn id="114" dur="1" fill="hold">
                                          <p:stCondLst>
                                            <p:cond delay="0"/>
                                          </p:stCondLst>
                                        </p:cTn>
                                        <p:tgtEl>
                                          <p:spTgt spid="15">
                                            <p:txEl>
                                              <p:pRg st="0" end="0"/>
                                            </p:txEl>
                                          </p:spTgt>
                                        </p:tgtEl>
                                        <p:attrNameLst>
                                          <p:attrName>style.visibility</p:attrName>
                                        </p:attrNameLst>
                                      </p:cBhvr>
                                      <p:to>
                                        <p:strVal val="visible"/>
                                      </p:to>
                                    </p:set>
                                    <p:animEffect transition="in" filter="fade">
                                      <p:cBhvr>
                                        <p:cTn id="115" dur="1000"/>
                                        <p:tgtEl>
                                          <p:spTgt spid="15">
                                            <p:txEl>
                                              <p:pRg st="0" end="0"/>
                                            </p:txEl>
                                          </p:spTgt>
                                        </p:tgtEl>
                                      </p:cBhvr>
                                    </p:animEffect>
                                    <p:anim calcmode="lin" valueType="num">
                                      <p:cBhvr>
                                        <p:cTn id="116"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17"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118" fill="hold">
                            <p:stCondLst>
                              <p:cond delay="24750"/>
                            </p:stCondLst>
                            <p:childTnLst>
                              <p:par>
                                <p:cTn id="119" presetID="42" presetClass="exit" presetSubtype="0" fill="hold" grpId="1" nodeType="afterEffect">
                                  <p:stCondLst>
                                    <p:cond delay="750"/>
                                  </p:stCondLst>
                                  <p:childTnLst>
                                    <p:animEffect transition="out" filter="fade">
                                      <p:cBhvr>
                                        <p:cTn id="120" dur="1000"/>
                                        <p:tgtEl>
                                          <p:spTgt spid="15">
                                            <p:txEl>
                                              <p:pRg st="0" end="0"/>
                                            </p:txEl>
                                          </p:spTgt>
                                        </p:tgtEl>
                                      </p:cBhvr>
                                    </p:animEffect>
                                    <p:anim calcmode="lin" valueType="num">
                                      <p:cBhvr>
                                        <p:cTn id="121" dur="1000"/>
                                        <p:tgtEl>
                                          <p:spTgt spid="15">
                                            <p:txEl>
                                              <p:pRg st="0" end="0"/>
                                            </p:txEl>
                                          </p:spTgt>
                                        </p:tgtEl>
                                        <p:attrNameLst>
                                          <p:attrName>ppt_x</p:attrName>
                                        </p:attrNameLst>
                                      </p:cBhvr>
                                      <p:tavLst>
                                        <p:tav tm="0">
                                          <p:val>
                                            <p:strVal val="ppt_x"/>
                                          </p:val>
                                        </p:tav>
                                        <p:tav tm="100000">
                                          <p:val>
                                            <p:strVal val="ppt_x"/>
                                          </p:val>
                                        </p:tav>
                                      </p:tavLst>
                                    </p:anim>
                                    <p:anim calcmode="lin" valueType="num">
                                      <p:cBhvr>
                                        <p:cTn id="122" dur="1000"/>
                                        <p:tgtEl>
                                          <p:spTgt spid="15">
                                            <p:txEl>
                                              <p:pRg st="0" end="0"/>
                                            </p:txEl>
                                          </p:spTgt>
                                        </p:tgtEl>
                                        <p:attrNameLst>
                                          <p:attrName>ppt_y</p:attrName>
                                        </p:attrNameLst>
                                      </p:cBhvr>
                                      <p:tavLst>
                                        <p:tav tm="0">
                                          <p:val>
                                            <p:strVal val="ppt_y"/>
                                          </p:val>
                                        </p:tav>
                                        <p:tav tm="100000">
                                          <p:val>
                                            <p:strVal val="ppt_y+.1"/>
                                          </p:val>
                                        </p:tav>
                                      </p:tavLst>
                                    </p:anim>
                                    <p:set>
                                      <p:cBhvr>
                                        <p:cTn id="123" dur="1" fill="hold">
                                          <p:stCondLst>
                                            <p:cond delay="999"/>
                                          </p:stCondLst>
                                        </p:cTn>
                                        <p:tgtEl>
                                          <p:spTgt spid="15">
                                            <p:txEl>
                                              <p:pRg st="0" end="0"/>
                                            </p:txEl>
                                          </p:spTgt>
                                        </p:tgtEl>
                                        <p:attrNameLst>
                                          <p:attrName>style.visibility</p:attrName>
                                        </p:attrNameLst>
                                      </p:cBhvr>
                                      <p:to>
                                        <p:strVal val="hidden"/>
                                      </p:to>
                                    </p:set>
                                  </p:childTnLst>
                                </p:cTn>
                              </p:par>
                            </p:childTnLst>
                          </p:cTn>
                        </p:par>
                        <p:par>
                          <p:cTn id="124" fill="hold">
                            <p:stCondLst>
                              <p:cond delay="26500"/>
                            </p:stCondLst>
                            <p:childTnLst>
                              <p:par>
                                <p:cTn id="125" presetID="53" presetClass="entr" presetSubtype="16" fill="hold" grpId="2" nodeType="afterEffect">
                                  <p:stCondLst>
                                    <p:cond delay="500"/>
                                  </p:stCondLst>
                                  <p:childTnLst>
                                    <p:set>
                                      <p:cBhvr>
                                        <p:cTn id="126" dur="1" fill="hold">
                                          <p:stCondLst>
                                            <p:cond delay="0"/>
                                          </p:stCondLst>
                                        </p:cTn>
                                        <p:tgtEl>
                                          <p:spTgt spid="11">
                                            <p:txEl>
                                              <p:pRg st="0" end="0"/>
                                            </p:txEl>
                                          </p:spTgt>
                                        </p:tgtEl>
                                        <p:attrNameLst>
                                          <p:attrName>style.visibility</p:attrName>
                                        </p:attrNameLst>
                                      </p:cBhvr>
                                      <p:to>
                                        <p:strVal val="visible"/>
                                      </p:to>
                                    </p:set>
                                    <p:anim calcmode="lin" valueType="num">
                                      <p:cBhvr>
                                        <p:cTn id="127" dur="1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28" dur="10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29" dur="1000"/>
                                        <p:tgtEl>
                                          <p:spTgt spid="11">
                                            <p:txEl>
                                              <p:pRg st="0" end="0"/>
                                            </p:txEl>
                                          </p:spTgt>
                                        </p:tgtEl>
                                      </p:cBhvr>
                                    </p:animEffect>
                                  </p:childTnLst>
                                </p:cTn>
                              </p:par>
                              <p:par>
                                <p:cTn id="130" presetID="53" presetClass="entr" presetSubtype="16" fill="hold" grpId="2" nodeType="withEffect">
                                  <p:stCondLst>
                                    <p:cond delay="500"/>
                                  </p:stCondLst>
                                  <p:childTnLst>
                                    <p:set>
                                      <p:cBhvr>
                                        <p:cTn id="131" dur="1" fill="hold">
                                          <p:stCondLst>
                                            <p:cond delay="0"/>
                                          </p:stCondLst>
                                        </p:cTn>
                                        <p:tgtEl>
                                          <p:spTgt spid="20">
                                            <p:txEl>
                                              <p:pRg st="0" end="0"/>
                                            </p:txEl>
                                          </p:spTgt>
                                        </p:tgtEl>
                                        <p:attrNameLst>
                                          <p:attrName>style.visibility</p:attrName>
                                        </p:attrNameLst>
                                      </p:cBhvr>
                                      <p:to>
                                        <p:strVal val="visible"/>
                                      </p:to>
                                    </p:set>
                                    <p:anim calcmode="lin" valueType="num">
                                      <p:cBhvr>
                                        <p:cTn id="132"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33" dur="10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134" dur="1000"/>
                                        <p:tgtEl>
                                          <p:spTgt spid="20">
                                            <p:txEl>
                                              <p:pRg st="0" end="0"/>
                                            </p:txEl>
                                          </p:spTgt>
                                        </p:tgtEl>
                                      </p:cBhvr>
                                    </p:animEffect>
                                  </p:childTnLst>
                                </p:cTn>
                              </p:par>
                              <p:par>
                                <p:cTn id="135" presetID="53" presetClass="entr" presetSubtype="16" fill="hold" grpId="2" nodeType="withEffect">
                                  <p:stCondLst>
                                    <p:cond delay="500"/>
                                  </p:stCondLst>
                                  <p:childTnLst>
                                    <p:set>
                                      <p:cBhvr>
                                        <p:cTn id="136" dur="1" fill="hold">
                                          <p:stCondLst>
                                            <p:cond delay="0"/>
                                          </p:stCondLst>
                                        </p:cTn>
                                        <p:tgtEl>
                                          <p:spTgt spid="12">
                                            <p:txEl>
                                              <p:pRg st="0" end="0"/>
                                            </p:txEl>
                                          </p:spTgt>
                                        </p:tgtEl>
                                        <p:attrNameLst>
                                          <p:attrName>style.visibility</p:attrName>
                                        </p:attrNameLst>
                                      </p:cBhvr>
                                      <p:to>
                                        <p:strVal val="visible"/>
                                      </p:to>
                                    </p:set>
                                    <p:anim calcmode="lin" valueType="num">
                                      <p:cBhvr>
                                        <p:cTn id="137"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38" dur="10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39" dur="1000"/>
                                        <p:tgtEl>
                                          <p:spTgt spid="12">
                                            <p:txEl>
                                              <p:pRg st="0" end="0"/>
                                            </p:txEl>
                                          </p:spTgt>
                                        </p:tgtEl>
                                      </p:cBhvr>
                                    </p:animEffect>
                                  </p:childTnLst>
                                </p:cTn>
                              </p:par>
                              <p:par>
                                <p:cTn id="140" presetID="53" presetClass="entr" presetSubtype="16" fill="hold" grpId="2" nodeType="withEffect">
                                  <p:stCondLst>
                                    <p:cond delay="500"/>
                                  </p:stCondLst>
                                  <p:childTnLst>
                                    <p:set>
                                      <p:cBhvr>
                                        <p:cTn id="141" dur="1" fill="hold">
                                          <p:stCondLst>
                                            <p:cond delay="0"/>
                                          </p:stCondLst>
                                        </p:cTn>
                                        <p:tgtEl>
                                          <p:spTgt spid="16">
                                            <p:txEl>
                                              <p:pRg st="0" end="0"/>
                                            </p:txEl>
                                          </p:spTgt>
                                        </p:tgtEl>
                                        <p:attrNameLst>
                                          <p:attrName>style.visibility</p:attrName>
                                        </p:attrNameLst>
                                      </p:cBhvr>
                                      <p:to>
                                        <p:strVal val="visible"/>
                                      </p:to>
                                    </p:set>
                                    <p:anim calcmode="lin" valueType="num">
                                      <p:cBhvr>
                                        <p:cTn id="142"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143" dur="10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144" dur="1000"/>
                                        <p:tgtEl>
                                          <p:spTgt spid="16">
                                            <p:txEl>
                                              <p:pRg st="0" end="0"/>
                                            </p:txEl>
                                          </p:spTgt>
                                        </p:tgtEl>
                                      </p:cBhvr>
                                    </p:animEffect>
                                  </p:childTnLst>
                                </p:cTn>
                              </p:par>
                              <p:par>
                                <p:cTn id="145" presetID="53" presetClass="entr" presetSubtype="16" fill="hold" grpId="2" nodeType="withEffect">
                                  <p:stCondLst>
                                    <p:cond delay="500"/>
                                  </p:stCondLst>
                                  <p:childTnLst>
                                    <p:set>
                                      <p:cBhvr>
                                        <p:cTn id="146" dur="1" fill="hold">
                                          <p:stCondLst>
                                            <p:cond delay="0"/>
                                          </p:stCondLst>
                                        </p:cTn>
                                        <p:tgtEl>
                                          <p:spTgt spid="16">
                                            <p:txEl>
                                              <p:pRg st="1" end="1"/>
                                            </p:txEl>
                                          </p:spTgt>
                                        </p:tgtEl>
                                        <p:attrNameLst>
                                          <p:attrName>style.visibility</p:attrName>
                                        </p:attrNameLst>
                                      </p:cBhvr>
                                      <p:to>
                                        <p:strVal val="visible"/>
                                      </p:to>
                                    </p:set>
                                    <p:anim calcmode="lin" valueType="num">
                                      <p:cBhvr>
                                        <p:cTn id="147" dur="1000" fill="hold"/>
                                        <p:tgtEl>
                                          <p:spTgt spid="16">
                                            <p:txEl>
                                              <p:pRg st="1" end="1"/>
                                            </p:txEl>
                                          </p:spTgt>
                                        </p:tgtEl>
                                        <p:attrNameLst>
                                          <p:attrName>ppt_w</p:attrName>
                                        </p:attrNameLst>
                                      </p:cBhvr>
                                      <p:tavLst>
                                        <p:tav tm="0">
                                          <p:val>
                                            <p:fltVal val="0"/>
                                          </p:val>
                                        </p:tav>
                                        <p:tav tm="100000">
                                          <p:val>
                                            <p:strVal val="#ppt_w"/>
                                          </p:val>
                                        </p:tav>
                                      </p:tavLst>
                                    </p:anim>
                                    <p:anim calcmode="lin" valueType="num">
                                      <p:cBhvr>
                                        <p:cTn id="148" dur="1000" fill="hold"/>
                                        <p:tgtEl>
                                          <p:spTgt spid="16">
                                            <p:txEl>
                                              <p:pRg st="1" end="1"/>
                                            </p:txEl>
                                          </p:spTgt>
                                        </p:tgtEl>
                                        <p:attrNameLst>
                                          <p:attrName>ppt_h</p:attrName>
                                        </p:attrNameLst>
                                      </p:cBhvr>
                                      <p:tavLst>
                                        <p:tav tm="0">
                                          <p:val>
                                            <p:fltVal val="0"/>
                                          </p:val>
                                        </p:tav>
                                        <p:tav tm="100000">
                                          <p:val>
                                            <p:strVal val="#ppt_h"/>
                                          </p:val>
                                        </p:tav>
                                      </p:tavLst>
                                    </p:anim>
                                    <p:animEffect transition="in" filter="fade">
                                      <p:cBhvr>
                                        <p:cTn id="149" dur="1000"/>
                                        <p:tgtEl>
                                          <p:spTgt spid="16">
                                            <p:txEl>
                                              <p:pRg st="1" end="1"/>
                                            </p:txEl>
                                          </p:spTgt>
                                        </p:tgtEl>
                                      </p:cBhvr>
                                    </p:animEffect>
                                  </p:childTnLst>
                                </p:cTn>
                              </p:par>
                              <p:par>
                                <p:cTn id="150" presetID="53" presetClass="entr" presetSubtype="16" fill="hold" grpId="2" nodeType="withEffect">
                                  <p:stCondLst>
                                    <p:cond delay="500"/>
                                  </p:stCondLst>
                                  <p:childTnLst>
                                    <p:set>
                                      <p:cBhvr>
                                        <p:cTn id="151" dur="1" fill="hold">
                                          <p:stCondLst>
                                            <p:cond delay="0"/>
                                          </p:stCondLst>
                                        </p:cTn>
                                        <p:tgtEl>
                                          <p:spTgt spid="18">
                                            <p:txEl>
                                              <p:pRg st="0" end="0"/>
                                            </p:txEl>
                                          </p:spTgt>
                                        </p:tgtEl>
                                        <p:attrNameLst>
                                          <p:attrName>style.visibility</p:attrName>
                                        </p:attrNameLst>
                                      </p:cBhvr>
                                      <p:to>
                                        <p:strVal val="visible"/>
                                      </p:to>
                                    </p:set>
                                    <p:anim calcmode="lin" valueType="num">
                                      <p:cBhvr>
                                        <p:cTn id="152"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53" dur="10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154" dur="1000"/>
                                        <p:tgtEl>
                                          <p:spTgt spid="18">
                                            <p:txEl>
                                              <p:pRg st="0" end="0"/>
                                            </p:txEl>
                                          </p:spTgt>
                                        </p:tgtEl>
                                      </p:cBhvr>
                                    </p:animEffect>
                                  </p:childTnLst>
                                </p:cTn>
                              </p:par>
                              <p:par>
                                <p:cTn id="155" presetID="53" presetClass="entr" presetSubtype="16" fill="hold" grpId="2" nodeType="withEffect">
                                  <p:stCondLst>
                                    <p:cond delay="500"/>
                                  </p:stCondLst>
                                  <p:childTnLst>
                                    <p:set>
                                      <p:cBhvr>
                                        <p:cTn id="156" dur="1" fill="hold">
                                          <p:stCondLst>
                                            <p:cond delay="0"/>
                                          </p:stCondLst>
                                        </p:cTn>
                                        <p:tgtEl>
                                          <p:spTgt spid="17">
                                            <p:txEl>
                                              <p:pRg st="0" end="0"/>
                                            </p:txEl>
                                          </p:spTgt>
                                        </p:tgtEl>
                                        <p:attrNameLst>
                                          <p:attrName>style.visibility</p:attrName>
                                        </p:attrNameLst>
                                      </p:cBhvr>
                                      <p:to>
                                        <p:strVal val="visible"/>
                                      </p:to>
                                    </p:set>
                                    <p:anim calcmode="lin" valueType="num">
                                      <p:cBhvr>
                                        <p:cTn id="157"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158" dur="10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159" dur="1000"/>
                                        <p:tgtEl>
                                          <p:spTgt spid="17">
                                            <p:txEl>
                                              <p:pRg st="0" end="0"/>
                                            </p:txEl>
                                          </p:spTgt>
                                        </p:tgtEl>
                                      </p:cBhvr>
                                    </p:animEffect>
                                  </p:childTnLst>
                                </p:cTn>
                              </p:par>
                              <p:par>
                                <p:cTn id="160" presetID="53" presetClass="entr" presetSubtype="16" fill="hold" grpId="2" nodeType="withEffect">
                                  <p:stCondLst>
                                    <p:cond delay="500"/>
                                  </p:stCondLst>
                                  <p:childTnLst>
                                    <p:set>
                                      <p:cBhvr>
                                        <p:cTn id="161" dur="1" fill="hold">
                                          <p:stCondLst>
                                            <p:cond delay="0"/>
                                          </p:stCondLst>
                                        </p:cTn>
                                        <p:tgtEl>
                                          <p:spTgt spid="19">
                                            <p:txEl>
                                              <p:pRg st="0" end="0"/>
                                            </p:txEl>
                                          </p:spTgt>
                                        </p:tgtEl>
                                        <p:attrNameLst>
                                          <p:attrName>style.visibility</p:attrName>
                                        </p:attrNameLst>
                                      </p:cBhvr>
                                      <p:to>
                                        <p:strVal val="visible"/>
                                      </p:to>
                                    </p:set>
                                    <p:anim calcmode="lin" valueType="num">
                                      <p:cBhvr>
                                        <p:cTn id="162"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63" dur="10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164" dur="1000"/>
                                        <p:tgtEl>
                                          <p:spTgt spid="19">
                                            <p:txEl>
                                              <p:pRg st="0" end="0"/>
                                            </p:txEl>
                                          </p:spTgt>
                                        </p:tgtEl>
                                      </p:cBhvr>
                                    </p:animEffect>
                                  </p:childTnLst>
                                </p:cTn>
                              </p:par>
                              <p:par>
                                <p:cTn id="165" presetID="53" presetClass="entr" presetSubtype="16" fill="hold" grpId="2" nodeType="withEffect">
                                  <p:stCondLst>
                                    <p:cond delay="500"/>
                                  </p:stCondLst>
                                  <p:childTnLst>
                                    <p:set>
                                      <p:cBhvr>
                                        <p:cTn id="166" dur="1" fill="hold">
                                          <p:stCondLst>
                                            <p:cond delay="0"/>
                                          </p:stCondLst>
                                        </p:cTn>
                                        <p:tgtEl>
                                          <p:spTgt spid="19">
                                            <p:txEl>
                                              <p:pRg st="1" end="1"/>
                                            </p:txEl>
                                          </p:spTgt>
                                        </p:tgtEl>
                                        <p:attrNameLst>
                                          <p:attrName>style.visibility</p:attrName>
                                        </p:attrNameLst>
                                      </p:cBhvr>
                                      <p:to>
                                        <p:strVal val="visible"/>
                                      </p:to>
                                    </p:set>
                                    <p:anim calcmode="lin" valueType="num">
                                      <p:cBhvr>
                                        <p:cTn id="167" dur="1000" fill="hold"/>
                                        <p:tgtEl>
                                          <p:spTgt spid="19">
                                            <p:txEl>
                                              <p:pRg st="1" end="1"/>
                                            </p:txEl>
                                          </p:spTgt>
                                        </p:tgtEl>
                                        <p:attrNameLst>
                                          <p:attrName>ppt_w</p:attrName>
                                        </p:attrNameLst>
                                      </p:cBhvr>
                                      <p:tavLst>
                                        <p:tav tm="0">
                                          <p:val>
                                            <p:fltVal val="0"/>
                                          </p:val>
                                        </p:tav>
                                        <p:tav tm="100000">
                                          <p:val>
                                            <p:strVal val="#ppt_w"/>
                                          </p:val>
                                        </p:tav>
                                      </p:tavLst>
                                    </p:anim>
                                    <p:anim calcmode="lin" valueType="num">
                                      <p:cBhvr>
                                        <p:cTn id="168" dur="1000" fill="hold"/>
                                        <p:tgtEl>
                                          <p:spTgt spid="19">
                                            <p:txEl>
                                              <p:pRg st="1" end="1"/>
                                            </p:txEl>
                                          </p:spTgt>
                                        </p:tgtEl>
                                        <p:attrNameLst>
                                          <p:attrName>ppt_h</p:attrName>
                                        </p:attrNameLst>
                                      </p:cBhvr>
                                      <p:tavLst>
                                        <p:tav tm="0">
                                          <p:val>
                                            <p:fltVal val="0"/>
                                          </p:val>
                                        </p:tav>
                                        <p:tav tm="100000">
                                          <p:val>
                                            <p:strVal val="#ppt_h"/>
                                          </p:val>
                                        </p:tav>
                                      </p:tavLst>
                                    </p:anim>
                                    <p:animEffect transition="in" filter="fade">
                                      <p:cBhvr>
                                        <p:cTn id="169" dur="1000"/>
                                        <p:tgtEl>
                                          <p:spTgt spid="19">
                                            <p:txEl>
                                              <p:pRg st="1" end="1"/>
                                            </p:txEl>
                                          </p:spTgt>
                                        </p:tgtEl>
                                      </p:cBhvr>
                                    </p:animEffect>
                                  </p:childTnLst>
                                </p:cTn>
                              </p:par>
                              <p:par>
                                <p:cTn id="170" presetID="53" presetClass="entr" presetSubtype="16" fill="hold" grpId="2" nodeType="withEffect">
                                  <p:stCondLst>
                                    <p:cond delay="500"/>
                                  </p:stCondLst>
                                  <p:childTnLst>
                                    <p:set>
                                      <p:cBhvr>
                                        <p:cTn id="171" dur="1" fill="hold">
                                          <p:stCondLst>
                                            <p:cond delay="0"/>
                                          </p:stCondLst>
                                        </p:cTn>
                                        <p:tgtEl>
                                          <p:spTgt spid="13">
                                            <p:txEl>
                                              <p:pRg st="0" end="0"/>
                                            </p:txEl>
                                          </p:spTgt>
                                        </p:tgtEl>
                                        <p:attrNameLst>
                                          <p:attrName>style.visibility</p:attrName>
                                        </p:attrNameLst>
                                      </p:cBhvr>
                                      <p:to>
                                        <p:strVal val="visible"/>
                                      </p:to>
                                    </p:set>
                                    <p:anim calcmode="lin" valueType="num">
                                      <p:cBhvr>
                                        <p:cTn id="172"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73" dur="1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74" dur="1000"/>
                                        <p:tgtEl>
                                          <p:spTgt spid="13">
                                            <p:txEl>
                                              <p:pRg st="0" end="0"/>
                                            </p:txEl>
                                          </p:spTgt>
                                        </p:tgtEl>
                                      </p:cBhvr>
                                    </p:animEffect>
                                  </p:childTnLst>
                                </p:cTn>
                              </p:par>
                              <p:par>
                                <p:cTn id="175" presetID="53" presetClass="entr" presetSubtype="16" fill="hold" grpId="2" nodeType="withEffect">
                                  <p:stCondLst>
                                    <p:cond delay="500"/>
                                  </p:stCondLst>
                                  <p:childTnLst>
                                    <p:set>
                                      <p:cBhvr>
                                        <p:cTn id="176" dur="1" fill="hold">
                                          <p:stCondLst>
                                            <p:cond delay="0"/>
                                          </p:stCondLst>
                                        </p:cTn>
                                        <p:tgtEl>
                                          <p:spTgt spid="15">
                                            <p:txEl>
                                              <p:pRg st="0" end="0"/>
                                            </p:txEl>
                                          </p:spTgt>
                                        </p:tgtEl>
                                        <p:attrNameLst>
                                          <p:attrName>style.visibility</p:attrName>
                                        </p:attrNameLst>
                                      </p:cBhvr>
                                      <p:to>
                                        <p:strVal val="visible"/>
                                      </p:to>
                                    </p:set>
                                    <p:anim calcmode="lin" valueType="num">
                                      <p:cBhvr>
                                        <p:cTn id="177" dur="10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78" dur="10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179" dur="1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allAtOnce"/>
      <p:bldP spid="11" grpId="1" build="allAtOnce"/>
      <p:bldP spid="11" grpId="2" build="allAtOnce"/>
      <p:bldP spid="12" grpId="0" build="allAtOnce"/>
      <p:bldP spid="12" grpId="1" build="allAtOnce"/>
      <p:bldP spid="12" grpId="2" build="allAtOnce"/>
      <p:bldP spid="13" grpId="0" build="allAtOnce"/>
      <p:bldP spid="13" grpId="1" build="allAtOnce"/>
      <p:bldP spid="13" grpId="2" build="allAtOnce"/>
      <p:bldP spid="15" grpId="0" build="allAtOnce"/>
      <p:bldP spid="15" grpId="1" build="allAtOnce"/>
      <p:bldP spid="15" grpId="2" build="allAtOnce"/>
      <p:bldP spid="16" grpId="0" uiExpand="1" build="allAtOnce"/>
      <p:bldP spid="16" grpId="1" uiExpand="1" build="allAtOnce"/>
      <p:bldP spid="16" grpId="2" uiExpand="1" build="allAtOnce"/>
      <p:bldP spid="17" grpId="0" build="allAtOnce"/>
      <p:bldP spid="17" grpId="1" build="allAtOnce"/>
      <p:bldP spid="17" grpId="2" build="allAtOnce"/>
      <p:bldP spid="18" grpId="0" build="allAtOnce"/>
      <p:bldP spid="18" grpId="1" build="allAtOnce"/>
      <p:bldP spid="18" grpId="2" build="allAtOnce"/>
      <p:bldP spid="19" grpId="0" uiExpand="1" build="allAtOnce"/>
      <p:bldP spid="19" grpId="1" uiExpand="1" build="allAtOnce"/>
      <p:bldP spid="19" grpId="2" uiExpand="1" build="allAtOnce"/>
      <p:bldP spid="20" grpId="0" build="allAtOnce"/>
      <p:bldP spid="20" grpId="1" build="allAtOnce"/>
      <p:bldP spid="20" grpId="2"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5" name="TextBox 4"/>
          <p:cNvSpPr txBox="1"/>
          <p:nvPr/>
        </p:nvSpPr>
        <p:spPr>
          <a:xfrm>
            <a:off x="0" y="6487739"/>
            <a:ext cx="3845399" cy="276999"/>
          </a:xfrm>
          <a:prstGeom prst="rect">
            <a:avLst/>
          </a:prstGeom>
          <a:noFill/>
        </p:spPr>
        <p:txBody>
          <a:bodyPr wrap="square" rtlCol="0">
            <a:spAutoFit/>
          </a:bodyPr>
          <a:lstStyle/>
          <a:p>
            <a:r>
              <a:rPr lang="en-US" sz="1200" dirty="0" smtClean="0">
                <a:solidFill>
                  <a:srgbClr val="008000"/>
                </a:solidFill>
              </a:rPr>
              <a:t>LESSON ONE:  The Titles of Jesus</a:t>
            </a:r>
            <a:endParaRPr lang="en-US" sz="1200" dirty="0">
              <a:solidFill>
                <a:srgbClr val="008000"/>
              </a:solidFill>
            </a:endParaRPr>
          </a:p>
        </p:txBody>
      </p:sp>
      <p:sp>
        <p:nvSpPr>
          <p:cNvPr id="6" name="Rectangle 5"/>
          <p:cNvSpPr/>
          <p:nvPr/>
        </p:nvSpPr>
        <p:spPr>
          <a:xfrm rot="21130857">
            <a:off x="175550" y="442278"/>
            <a:ext cx="3653151" cy="923330"/>
          </a:xfrm>
          <a:prstGeom prst="rect">
            <a:avLst/>
          </a:prstGeom>
          <a:noFill/>
        </p:spPr>
        <p:txBody>
          <a:bodyPr wrap="none" lIns="91440" tIns="45720" rIns="91440" bIns="45720">
            <a:spAutoFit/>
          </a:bodyPr>
          <a:lstStyle/>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Emmanuel</a:t>
            </a:r>
            <a:endParaRPr lang="en-US"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7" name="Rectangle 6"/>
          <p:cNvSpPr/>
          <p:nvPr/>
        </p:nvSpPr>
        <p:spPr>
          <a:xfrm rot="285762">
            <a:off x="4518293" y="229325"/>
            <a:ext cx="3896357"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Eternal Life</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8" name="Rectangle 7"/>
          <p:cNvSpPr/>
          <p:nvPr/>
        </p:nvSpPr>
        <p:spPr>
          <a:xfrm rot="226645">
            <a:off x="2974250" y="2290406"/>
            <a:ext cx="6173485" cy="769441"/>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rPr>
              <a:t>Great God and </a:t>
            </a:r>
            <a:r>
              <a:rPr lang="en-US" sz="4400" b="1" cap="none" spc="0" dirty="0" err="1" smtClean="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rPr>
              <a:t>Saviour</a:t>
            </a:r>
            <a:endParaRPr lang="en-US" sz="4400" b="1" cap="none" spc="0" dirty="0">
              <a:ln w="12700">
                <a:solidFill>
                  <a:schemeClr val="tx2">
                    <a:satMod val="155000"/>
                  </a:schemeClr>
                </a:solidFill>
                <a:prstDash val="solid"/>
              </a:ln>
              <a:solidFill>
                <a:srgbClr val="FFDC62"/>
              </a:solidFill>
              <a:effectLst>
                <a:outerShdw blurRad="41275" dist="20320" dir="1800000" algn="tl" rotWithShape="0">
                  <a:srgbClr val="000000">
                    <a:alpha val="40000"/>
                  </a:srgbClr>
                </a:outerShdw>
              </a:effectLst>
            </a:endParaRPr>
          </a:p>
        </p:txBody>
      </p:sp>
      <p:sp>
        <p:nvSpPr>
          <p:cNvPr id="9" name="Rectangle 8"/>
          <p:cNvSpPr/>
          <p:nvPr/>
        </p:nvSpPr>
        <p:spPr>
          <a:xfrm rot="21154543">
            <a:off x="5998788" y="1133294"/>
            <a:ext cx="2198038"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Father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Rectangle 9"/>
          <p:cNvSpPr/>
          <p:nvPr/>
        </p:nvSpPr>
        <p:spPr>
          <a:xfrm rot="21147282">
            <a:off x="165753" y="1590254"/>
            <a:ext cx="4280471" cy="830997"/>
          </a:xfrm>
          <a:prstGeom prst="rect">
            <a:avLst/>
          </a:prstGeom>
          <a:noFill/>
          <a:ln>
            <a:noFill/>
          </a:ln>
        </p:spPr>
        <p:txBody>
          <a:bodyPr wrap="square" lIns="91440" tIns="45720" rIns="91440" bIns="45720">
            <a:spAutoFit/>
          </a:bodyPr>
          <a:lstStyle/>
          <a:p>
            <a:pPr algn="ct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First and Last</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Rectangle 10"/>
          <p:cNvSpPr/>
          <p:nvPr/>
        </p:nvSpPr>
        <p:spPr>
          <a:xfrm>
            <a:off x="539132" y="3256405"/>
            <a:ext cx="7019870" cy="830997"/>
          </a:xfrm>
          <a:prstGeom prst="rect">
            <a:avLst/>
          </a:prstGeom>
          <a:noFill/>
        </p:spPr>
        <p:txBody>
          <a:bodyPr wrap="none" lIns="91440" tIns="45720" rIns="91440" bIns="45720">
            <a:spAutoFit/>
          </a:bodyPr>
          <a:lstStyle/>
          <a:p>
            <a:pPr algn="ctr"/>
            <a:r>
              <a:rPr 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Lion of the tribe of Judah</a:t>
            </a:r>
            <a:endParaRPr 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Rectangle 11"/>
          <p:cNvSpPr/>
          <p:nvPr/>
        </p:nvSpPr>
        <p:spPr>
          <a:xfrm>
            <a:off x="1919955" y="4183528"/>
            <a:ext cx="703119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accent6">
                    <a:lumMod val="60000"/>
                    <a:lumOff val="40000"/>
                  </a:schemeClr>
                </a:solidFill>
                <a:effectLst>
                  <a:outerShdw blurRad="41275" dist="20320" dir="1800000" algn="tl" rotWithShape="0">
                    <a:srgbClr val="000000">
                      <a:alpha val="40000"/>
                    </a:srgbClr>
                  </a:outerShdw>
                </a:effectLst>
              </a:rPr>
              <a:t>Resurrection and Life</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Rectangle 12"/>
          <p:cNvSpPr/>
          <p:nvPr/>
        </p:nvSpPr>
        <p:spPr>
          <a:xfrm rot="349416">
            <a:off x="372818" y="4948067"/>
            <a:ext cx="1909121" cy="1446550"/>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Strong </a:t>
            </a:r>
          </a:p>
          <a:p>
            <a:pPr algn="ctr"/>
            <a:r>
              <a:rPr 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Rock</a:t>
            </a:r>
            <a:endParaRPr lang="en-US"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Rectangle 13"/>
          <p:cNvSpPr/>
          <p:nvPr/>
        </p:nvSpPr>
        <p:spPr>
          <a:xfrm rot="21203236">
            <a:off x="4448852" y="5196620"/>
            <a:ext cx="365997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rPr>
              <a:t>Wonderful</a:t>
            </a:r>
            <a:endParaRPr lang="en-US" sz="5400" b="1" cap="none" spc="0" dirty="0">
              <a:ln w="12700">
                <a:solidFill>
                  <a:schemeClr val="tx2">
                    <a:satMod val="155000"/>
                  </a:schemeClr>
                </a:solidFill>
                <a:prstDash val="solid"/>
              </a:ln>
              <a:solidFill>
                <a:schemeClr val="tx2">
                  <a:lumMod val="50000"/>
                  <a:lumOff val="50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696924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xit" presetSubtype="0" fill="hold" grpId="1" nodeType="afterEffect">
                                  <p:stCondLst>
                                    <p:cond delay="750"/>
                                  </p:stCondLst>
                                  <p:childTnLst>
                                    <p:animEffect transition="out" filter="fade">
                                      <p:cBhvr>
                                        <p:cTn id="12" dur="750"/>
                                        <p:tgtEl>
                                          <p:spTgt spid="6"/>
                                        </p:tgtEl>
                                      </p:cBhvr>
                                    </p:animEffect>
                                    <p:anim calcmode="lin" valueType="num">
                                      <p:cBhvr>
                                        <p:cTn id="13" dur="750"/>
                                        <p:tgtEl>
                                          <p:spTgt spid="6"/>
                                        </p:tgtEl>
                                        <p:attrNameLst>
                                          <p:attrName>ppt_x</p:attrName>
                                        </p:attrNameLst>
                                      </p:cBhvr>
                                      <p:tavLst>
                                        <p:tav tm="0">
                                          <p:val>
                                            <p:strVal val="ppt_x"/>
                                          </p:val>
                                        </p:tav>
                                        <p:tav tm="100000">
                                          <p:val>
                                            <p:strVal val="ppt_x"/>
                                          </p:val>
                                        </p:tav>
                                      </p:tavLst>
                                    </p:anim>
                                    <p:anim calcmode="lin" valueType="num">
                                      <p:cBhvr>
                                        <p:cTn id="14" dur="750"/>
                                        <p:tgtEl>
                                          <p:spTgt spid="6"/>
                                        </p:tgtEl>
                                        <p:attrNameLst>
                                          <p:attrName>ppt_y</p:attrName>
                                        </p:attrNameLst>
                                      </p:cBhvr>
                                      <p:tavLst>
                                        <p:tav tm="0">
                                          <p:val>
                                            <p:strVal val="ppt_y"/>
                                          </p:val>
                                        </p:tav>
                                        <p:tav tm="100000">
                                          <p:val>
                                            <p:strVal val="ppt_y+.1"/>
                                          </p:val>
                                        </p:tav>
                                      </p:tavLst>
                                    </p:anim>
                                    <p:set>
                                      <p:cBhvr>
                                        <p:cTn id="15" dur="1" fill="hold">
                                          <p:stCondLst>
                                            <p:cond delay="749"/>
                                          </p:stCondLst>
                                        </p:cTn>
                                        <p:tgtEl>
                                          <p:spTgt spid="6"/>
                                        </p:tgtEl>
                                        <p:attrNameLst>
                                          <p:attrName>style.visibility</p:attrName>
                                        </p:attrNameLst>
                                      </p:cBhvr>
                                      <p:to>
                                        <p:strVal val="hidden"/>
                                      </p:to>
                                    </p:se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childTnLst>
                          </p:cTn>
                        </p:par>
                        <p:par>
                          <p:cTn id="20" fill="hold">
                            <p:stCondLst>
                              <p:cond delay="3500"/>
                            </p:stCondLst>
                            <p:childTnLst>
                              <p:par>
                                <p:cTn id="21" presetID="22" presetClass="exit" presetSubtype="2" fill="hold" grpId="1" nodeType="afterEffect">
                                  <p:stCondLst>
                                    <p:cond delay="750"/>
                                  </p:stCondLst>
                                  <p:childTnLst>
                                    <p:animEffect transition="out" filter="wipe(right)">
                                      <p:cBhvr>
                                        <p:cTn id="22" dur="750"/>
                                        <p:tgtEl>
                                          <p:spTgt spid="7"/>
                                        </p:tgtEl>
                                      </p:cBhvr>
                                    </p:animEffect>
                                    <p:set>
                                      <p:cBhvr>
                                        <p:cTn id="23" dur="1" fill="hold">
                                          <p:stCondLst>
                                            <p:cond delay="749"/>
                                          </p:stCondLst>
                                        </p:cTn>
                                        <p:tgtEl>
                                          <p:spTgt spid="7"/>
                                        </p:tgtEl>
                                        <p:attrNameLst>
                                          <p:attrName>style.visibility</p:attrName>
                                        </p:attrNameLst>
                                      </p:cBhvr>
                                      <p:to>
                                        <p:strVal val="hidden"/>
                                      </p:to>
                                    </p:set>
                                  </p:childTnLst>
                                </p:cTn>
                              </p:par>
                            </p:childTnLst>
                          </p:cTn>
                        </p:par>
                        <p:par>
                          <p:cTn id="24" fill="hold">
                            <p:stCondLst>
                              <p:cond delay="5000"/>
                            </p:stCondLst>
                            <p:childTnLst>
                              <p:par>
                                <p:cTn id="25" presetID="31"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90"/>
                                          </p:val>
                                        </p:tav>
                                        <p:tav tm="100000">
                                          <p:val>
                                            <p:fltVal val="0"/>
                                          </p:val>
                                        </p:tav>
                                      </p:tavLst>
                                    </p:anim>
                                    <p:animEffect transition="in" filter="fade">
                                      <p:cBhvr>
                                        <p:cTn id="30" dur="1000"/>
                                        <p:tgtEl>
                                          <p:spTgt spid="11"/>
                                        </p:tgtEl>
                                      </p:cBhvr>
                                    </p:animEffect>
                                  </p:childTnLst>
                                </p:cTn>
                              </p:par>
                            </p:childTnLst>
                          </p:cTn>
                        </p:par>
                        <p:par>
                          <p:cTn id="31" fill="hold">
                            <p:stCondLst>
                              <p:cond delay="6000"/>
                            </p:stCondLst>
                            <p:childTnLst>
                              <p:par>
                                <p:cTn id="32" presetID="31" presetClass="exit" presetSubtype="0" fill="hold" grpId="1" nodeType="afterEffect">
                                  <p:stCondLst>
                                    <p:cond delay="750"/>
                                  </p:stCondLst>
                                  <p:childTnLst>
                                    <p:anim calcmode="lin" valueType="num">
                                      <p:cBhvr>
                                        <p:cTn id="33" dur="750"/>
                                        <p:tgtEl>
                                          <p:spTgt spid="11"/>
                                        </p:tgtEl>
                                        <p:attrNameLst>
                                          <p:attrName>ppt_w</p:attrName>
                                        </p:attrNameLst>
                                      </p:cBhvr>
                                      <p:tavLst>
                                        <p:tav tm="0">
                                          <p:val>
                                            <p:strVal val="ppt_w"/>
                                          </p:val>
                                        </p:tav>
                                        <p:tav tm="100000">
                                          <p:val>
                                            <p:fltVal val="0"/>
                                          </p:val>
                                        </p:tav>
                                      </p:tavLst>
                                    </p:anim>
                                    <p:anim calcmode="lin" valueType="num">
                                      <p:cBhvr>
                                        <p:cTn id="34" dur="750"/>
                                        <p:tgtEl>
                                          <p:spTgt spid="11"/>
                                        </p:tgtEl>
                                        <p:attrNameLst>
                                          <p:attrName>ppt_h</p:attrName>
                                        </p:attrNameLst>
                                      </p:cBhvr>
                                      <p:tavLst>
                                        <p:tav tm="0">
                                          <p:val>
                                            <p:strVal val="ppt_h"/>
                                          </p:val>
                                        </p:tav>
                                        <p:tav tm="100000">
                                          <p:val>
                                            <p:fltVal val="0"/>
                                          </p:val>
                                        </p:tav>
                                      </p:tavLst>
                                    </p:anim>
                                    <p:anim calcmode="lin" valueType="num">
                                      <p:cBhvr>
                                        <p:cTn id="35" dur="750"/>
                                        <p:tgtEl>
                                          <p:spTgt spid="11"/>
                                        </p:tgtEl>
                                        <p:attrNameLst>
                                          <p:attrName>style.rotation</p:attrName>
                                        </p:attrNameLst>
                                      </p:cBhvr>
                                      <p:tavLst>
                                        <p:tav tm="0">
                                          <p:val>
                                            <p:fltVal val="0"/>
                                          </p:val>
                                        </p:tav>
                                        <p:tav tm="100000">
                                          <p:val>
                                            <p:fltVal val="90"/>
                                          </p:val>
                                        </p:tav>
                                      </p:tavLst>
                                    </p:anim>
                                    <p:animEffect transition="out" filter="fade">
                                      <p:cBhvr>
                                        <p:cTn id="36" dur="750"/>
                                        <p:tgtEl>
                                          <p:spTgt spid="11"/>
                                        </p:tgtEl>
                                      </p:cBhvr>
                                    </p:animEffect>
                                    <p:set>
                                      <p:cBhvr>
                                        <p:cTn id="37" dur="1" fill="hold">
                                          <p:stCondLst>
                                            <p:cond delay="749"/>
                                          </p:stCondLst>
                                        </p:cTn>
                                        <p:tgtEl>
                                          <p:spTgt spid="11"/>
                                        </p:tgtEl>
                                        <p:attrNameLst>
                                          <p:attrName>style.visibility</p:attrName>
                                        </p:attrNameLst>
                                      </p:cBhvr>
                                      <p:to>
                                        <p:strVal val="hidden"/>
                                      </p:to>
                                    </p:set>
                                  </p:childTnLst>
                                </p:cTn>
                              </p:par>
                            </p:childTnLst>
                          </p:cTn>
                        </p:par>
                        <p:par>
                          <p:cTn id="38" fill="hold">
                            <p:stCondLst>
                              <p:cond delay="7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1000" fill="hold"/>
                                        <p:tgtEl>
                                          <p:spTgt spid="13"/>
                                        </p:tgtEl>
                                        <p:attrNameLst>
                                          <p:attrName>ppt_w</p:attrName>
                                        </p:attrNameLst>
                                      </p:cBhvr>
                                      <p:tavLst>
                                        <p:tav tm="0">
                                          <p:val>
                                            <p:fltVal val="0"/>
                                          </p:val>
                                        </p:tav>
                                        <p:tav tm="100000">
                                          <p:val>
                                            <p:strVal val="#ppt_w"/>
                                          </p:val>
                                        </p:tav>
                                      </p:tavLst>
                                    </p:anim>
                                    <p:anim calcmode="lin" valueType="num">
                                      <p:cBhvr>
                                        <p:cTn id="42" dur="1000" fill="hold"/>
                                        <p:tgtEl>
                                          <p:spTgt spid="13"/>
                                        </p:tgtEl>
                                        <p:attrNameLst>
                                          <p:attrName>ppt_h</p:attrName>
                                        </p:attrNameLst>
                                      </p:cBhvr>
                                      <p:tavLst>
                                        <p:tav tm="0">
                                          <p:val>
                                            <p:fltVal val="0"/>
                                          </p:val>
                                        </p:tav>
                                        <p:tav tm="100000">
                                          <p:val>
                                            <p:strVal val="#ppt_h"/>
                                          </p:val>
                                        </p:tav>
                                      </p:tavLst>
                                    </p:anim>
                                    <p:animEffect transition="in" filter="fade">
                                      <p:cBhvr>
                                        <p:cTn id="43" dur="1000"/>
                                        <p:tgtEl>
                                          <p:spTgt spid="13"/>
                                        </p:tgtEl>
                                      </p:cBhvr>
                                    </p:animEffect>
                                  </p:childTnLst>
                                </p:cTn>
                              </p:par>
                            </p:childTnLst>
                          </p:cTn>
                        </p:par>
                        <p:par>
                          <p:cTn id="44" fill="hold">
                            <p:stCondLst>
                              <p:cond delay="8500"/>
                            </p:stCondLst>
                            <p:childTnLst>
                              <p:par>
                                <p:cTn id="45" presetID="53" presetClass="exit" presetSubtype="32" fill="hold" grpId="1" nodeType="afterEffect">
                                  <p:stCondLst>
                                    <p:cond delay="750"/>
                                  </p:stCondLst>
                                  <p:childTnLst>
                                    <p:anim calcmode="lin" valueType="num">
                                      <p:cBhvr>
                                        <p:cTn id="46" dur="750"/>
                                        <p:tgtEl>
                                          <p:spTgt spid="13"/>
                                        </p:tgtEl>
                                        <p:attrNameLst>
                                          <p:attrName>ppt_w</p:attrName>
                                        </p:attrNameLst>
                                      </p:cBhvr>
                                      <p:tavLst>
                                        <p:tav tm="0">
                                          <p:val>
                                            <p:strVal val="ppt_w"/>
                                          </p:val>
                                        </p:tav>
                                        <p:tav tm="100000">
                                          <p:val>
                                            <p:fltVal val="0"/>
                                          </p:val>
                                        </p:tav>
                                      </p:tavLst>
                                    </p:anim>
                                    <p:anim calcmode="lin" valueType="num">
                                      <p:cBhvr>
                                        <p:cTn id="47" dur="750"/>
                                        <p:tgtEl>
                                          <p:spTgt spid="13"/>
                                        </p:tgtEl>
                                        <p:attrNameLst>
                                          <p:attrName>ppt_h</p:attrName>
                                        </p:attrNameLst>
                                      </p:cBhvr>
                                      <p:tavLst>
                                        <p:tav tm="0">
                                          <p:val>
                                            <p:strVal val="ppt_h"/>
                                          </p:val>
                                        </p:tav>
                                        <p:tav tm="100000">
                                          <p:val>
                                            <p:fltVal val="0"/>
                                          </p:val>
                                        </p:tav>
                                      </p:tavLst>
                                    </p:anim>
                                    <p:animEffect transition="out" filter="fade">
                                      <p:cBhvr>
                                        <p:cTn id="48" dur="750"/>
                                        <p:tgtEl>
                                          <p:spTgt spid="13"/>
                                        </p:tgtEl>
                                      </p:cBhvr>
                                    </p:animEffect>
                                    <p:set>
                                      <p:cBhvr>
                                        <p:cTn id="49" dur="1" fill="hold">
                                          <p:stCondLst>
                                            <p:cond delay="749"/>
                                          </p:stCondLst>
                                        </p:cTn>
                                        <p:tgtEl>
                                          <p:spTgt spid="13"/>
                                        </p:tgtEl>
                                        <p:attrNameLst>
                                          <p:attrName>style.visibility</p:attrName>
                                        </p:attrNameLst>
                                      </p:cBhvr>
                                      <p:to>
                                        <p:strVal val="hidden"/>
                                      </p:to>
                                    </p:set>
                                  </p:childTnLst>
                                </p:cTn>
                              </p:par>
                            </p:childTnLst>
                          </p:cTn>
                        </p:par>
                        <p:par>
                          <p:cTn id="50" fill="hold">
                            <p:stCondLst>
                              <p:cond delay="10000"/>
                            </p:stCondLst>
                            <p:childTnLst>
                              <p:par>
                                <p:cTn id="51" presetID="16" presetClass="entr" presetSubtype="37"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arn(outVertical)">
                                      <p:cBhvr>
                                        <p:cTn id="53" dur="750"/>
                                        <p:tgtEl>
                                          <p:spTgt spid="9"/>
                                        </p:tgtEl>
                                      </p:cBhvr>
                                    </p:animEffect>
                                  </p:childTnLst>
                                </p:cTn>
                              </p:par>
                            </p:childTnLst>
                          </p:cTn>
                        </p:par>
                        <p:par>
                          <p:cTn id="54" fill="hold">
                            <p:stCondLst>
                              <p:cond delay="10750"/>
                            </p:stCondLst>
                            <p:childTnLst>
                              <p:par>
                                <p:cTn id="55" presetID="16" presetClass="exit" presetSubtype="21" fill="hold" grpId="1" nodeType="afterEffect">
                                  <p:stCondLst>
                                    <p:cond delay="750"/>
                                  </p:stCondLst>
                                  <p:childTnLst>
                                    <p:animEffect transition="out" filter="barn(inVertical)">
                                      <p:cBhvr>
                                        <p:cTn id="56" dur="750"/>
                                        <p:tgtEl>
                                          <p:spTgt spid="9"/>
                                        </p:tgtEl>
                                      </p:cBhvr>
                                    </p:animEffect>
                                    <p:set>
                                      <p:cBhvr>
                                        <p:cTn id="57" dur="1" fill="hold">
                                          <p:stCondLst>
                                            <p:cond delay="749"/>
                                          </p:stCondLst>
                                        </p:cTn>
                                        <p:tgtEl>
                                          <p:spTgt spid="9"/>
                                        </p:tgtEl>
                                        <p:attrNameLst>
                                          <p:attrName>style.visibility</p:attrName>
                                        </p:attrNameLst>
                                      </p:cBhvr>
                                      <p:to>
                                        <p:strVal val="hidden"/>
                                      </p:to>
                                    </p:set>
                                  </p:childTnLst>
                                </p:cTn>
                              </p:par>
                            </p:childTnLst>
                          </p:cTn>
                        </p:par>
                        <p:par>
                          <p:cTn id="58" fill="hold">
                            <p:stCondLst>
                              <p:cond delay="12250"/>
                            </p:stCondLst>
                            <p:childTnLst>
                              <p:par>
                                <p:cTn id="59" presetID="26"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7">
                                          <p:stCondLst>
                                            <p:cond delay="0"/>
                                          </p:stCondLst>
                                        </p:cTn>
                                        <p:tgtEl>
                                          <p:spTgt spid="12"/>
                                        </p:tgtEl>
                                      </p:cBhvr>
                                    </p:animEffect>
                                    <p:anim calcmode="lin" valueType="num">
                                      <p:cBhvr>
                                        <p:cTn id="62" dur="159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3" dur="581"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4" dur="581" tmFilter="0, 0; 0.125,0.2665; 0.25,0.4; 0.375,0.465; 0.5,0.5;  0.625,0.535; 0.75,0.6; 0.875,0.7335; 1,1">
                                          <p:stCondLst>
                                            <p:cond delay="581"/>
                                          </p:stCondLst>
                                        </p:cTn>
                                        <p:tgtEl>
                                          <p:spTgt spid="12"/>
                                        </p:tgtEl>
                                        <p:attrNameLst>
                                          <p:attrName>ppt_y</p:attrName>
                                        </p:attrNameLst>
                                      </p:cBhvr>
                                      <p:tavLst>
                                        <p:tav tm="0" fmla="#ppt_y-sin(pi*$)/9">
                                          <p:val>
                                            <p:fltVal val="0"/>
                                          </p:val>
                                        </p:tav>
                                        <p:tav tm="100000">
                                          <p:val>
                                            <p:fltVal val="1"/>
                                          </p:val>
                                        </p:tav>
                                      </p:tavLst>
                                    </p:anim>
                                    <p:anim calcmode="lin" valueType="num">
                                      <p:cBhvr>
                                        <p:cTn id="65" dur="290" tmFilter="0, 0; 0.125,0.2665; 0.25,0.4; 0.375,0.465; 0.5,0.5;  0.625,0.535; 0.75,0.6; 0.875,0.7335; 1,1">
                                          <p:stCondLst>
                                            <p:cond delay="1159"/>
                                          </p:stCondLst>
                                        </p:cTn>
                                        <p:tgtEl>
                                          <p:spTgt spid="12"/>
                                        </p:tgtEl>
                                        <p:attrNameLst>
                                          <p:attrName>ppt_y</p:attrName>
                                        </p:attrNameLst>
                                      </p:cBhvr>
                                      <p:tavLst>
                                        <p:tav tm="0" fmla="#ppt_y-sin(pi*$)/27">
                                          <p:val>
                                            <p:fltVal val="0"/>
                                          </p:val>
                                        </p:tav>
                                        <p:tav tm="100000">
                                          <p:val>
                                            <p:fltVal val="1"/>
                                          </p:val>
                                        </p:tav>
                                      </p:tavLst>
                                    </p:anim>
                                    <p:anim calcmode="lin" valueType="num">
                                      <p:cBhvr>
                                        <p:cTn id="66" dur="144" tmFilter="0, 0; 0.125,0.2665; 0.25,0.4; 0.375,0.465; 0.5,0.5;  0.625,0.535; 0.75,0.6; 0.875,0.7335; 1,1">
                                          <p:stCondLst>
                                            <p:cond delay="1449"/>
                                          </p:stCondLst>
                                        </p:cTn>
                                        <p:tgtEl>
                                          <p:spTgt spid="12"/>
                                        </p:tgtEl>
                                        <p:attrNameLst>
                                          <p:attrName>ppt_y</p:attrName>
                                        </p:attrNameLst>
                                      </p:cBhvr>
                                      <p:tavLst>
                                        <p:tav tm="0" fmla="#ppt_y-sin(pi*$)/81">
                                          <p:val>
                                            <p:fltVal val="0"/>
                                          </p:val>
                                        </p:tav>
                                        <p:tav tm="100000">
                                          <p:val>
                                            <p:fltVal val="1"/>
                                          </p:val>
                                        </p:tav>
                                      </p:tavLst>
                                    </p:anim>
                                    <p:animScale>
                                      <p:cBhvr>
                                        <p:cTn id="67" dur="23">
                                          <p:stCondLst>
                                            <p:cond delay="569"/>
                                          </p:stCondLst>
                                        </p:cTn>
                                        <p:tgtEl>
                                          <p:spTgt spid="12"/>
                                        </p:tgtEl>
                                      </p:cBhvr>
                                      <p:to x="100000" y="60000"/>
                                    </p:animScale>
                                    <p:animScale>
                                      <p:cBhvr>
                                        <p:cTn id="68" dur="145" decel="50000">
                                          <p:stCondLst>
                                            <p:cond delay="592"/>
                                          </p:stCondLst>
                                        </p:cTn>
                                        <p:tgtEl>
                                          <p:spTgt spid="12"/>
                                        </p:tgtEl>
                                      </p:cBhvr>
                                      <p:to x="100000" y="100000"/>
                                    </p:animScale>
                                    <p:animScale>
                                      <p:cBhvr>
                                        <p:cTn id="69" dur="23">
                                          <p:stCondLst>
                                            <p:cond delay="1148"/>
                                          </p:stCondLst>
                                        </p:cTn>
                                        <p:tgtEl>
                                          <p:spTgt spid="12"/>
                                        </p:tgtEl>
                                      </p:cBhvr>
                                      <p:to x="100000" y="80000"/>
                                    </p:animScale>
                                    <p:animScale>
                                      <p:cBhvr>
                                        <p:cTn id="70" dur="145" decel="50000">
                                          <p:stCondLst>
                                            <p:cond delay="1171"/>
                                          </p:stCondLst>
                                        </p:cTn>
                                        <p:tgtEl>
                                          <p:spTgt spid="12"/>
                                        </p:tgtEl>
                                      </p:cBhvr>
                                      <p:to x="100000" y="100000"/>
                                    </p:animScale>
                                    <p:animScale>
                                      <p:cBhvr>
                                        <p:cTn id="71" dur="23">
                                          <p:stCondLst>
                                            <p:cond delay="1437"/>
                                          </p:stCondLst>
                                        </p:cTn>
                                        <p:tgtEl>
                                          <p:spTgt spid="12"/>
                                        </p:tgtEl>
                                      </p:cBhvr>
                                      <p:to x="100000" y="90000"/>
                                    </p:animScale>
                                    <p:animScale>
                                      <p:cBhvr>
                                        <p:cTn id="72" dur="145" decel="50000">
                                          <p:stCondLst>
                                            <p:cond delay="1459"/>
                                          </p:stCondLst>
                                        </p:cTn>
                                        <p:tgtEl>
                                          <p:spTgt spid="12"/>
                                        </p:tgtEl>
                                      </p:cBhvr>
                                      <p:to x="100000" y="100000"/>
                                    </p:animScale>
                                    <p:animScale>
                                      <p:cBhvr>
                                        <p:cTn id="73" dur="23">
                                          <p:stCondLst>
                                            <p:cond delay="1582"/>
                                          </p:stCondLst>
                                        </p:cTn>
                                        <p:tgtEl>
                                          <p:spTgt spid="12"/>
                                        </p:tgtEl>
                                      </p:cBhvr>
                                      <p:to x="100000" y="95000"/>
                                    </p:animScale>
                                    <p:animScale>
                                      <p:cBhvr>
                                        <p:cTn id="74" dur="145" decel="50000">
                                          <p:stCondLst>
                                            <p:cond delay="1605"/>
                                          </p:stCondLst>
                                        </p:cTn>
                                        <p:tgtEl>
                                          <p:spTgt spid="12"/>
                                        </p:tgtEl>
                                      </p:cBhvr>
                                      <p:to x="100000" y="100000"/>
                                    </p:animScale>
                                  </p:childTnLst>
                                </p:cTn>
                              </p:par>
                            </p:childTnLst>
                          </p:cTn>
                        </p:par>
                        <p:par>
                          <p:cTn id="75" fill="hold">
                            <p:stCondLst>
                              <p:cond delay="14000"/>
                            </p:stCondLst>
                            <p:childTnLst>
                              <p:par>
                                <p:cTn id="76" presetID="26" presetClass="exit" presetSubtype="0" fill="hold" grpId="1" nodeType="afterEffect">
                                  <p:stCondLst>
                                    <p:cond delay="750"/>
                                  </p:stCondLst>
                                  <p:childTnLst>
                                    <p:animEffect transition="out" filter="wipe(down)">
                                      <p:cBhvr>
                                        <p:cTn id="77" dur="180" accel="50000">
                                          <p:stCondLst>
                                            <p:cond delay="1820"/>
                                          </p:stCondLst>
                                        </p:cTn>
                                        <p:tgtEl>
                                          <p:spTgt spid="12"/>
                                        </p:tgtEl>
                                      </p:cBhvr>
                                    </p:animEffect>
                                    <p:anim calcmode="lin" valueType="num">
                                      <p:cBhvr>
                                        <p:cTn id="78" dur="1822" tmFilter="0,0; 0.14,0.31; 0.43,0.73; 0.71,0.91; 1.0,1.0">
                                          <p:stCondLst>
                                            <p:cond delay="0"/>
                                          </p:stCondLst>
                                        </p:cTn>
                                        <p:tgtEl>
                                          <p:spTgt spid="12"/>
                                        </p:tgtEl>
                                        <p:attrNameLst>
                                          <p:attrName>ppt_x</p:attrName>
                                        </p:attrNameLst>
                                      </p:cBhvr>
                                      <p:tavLst>
                                        <p:tav tm="0">
                                          <p:val>
                                            <p:strVal val="ppt_x"/>
                                          </p:val>
                                        </p:tav>
                                        <p:tav tm="100000">
                                          <p:val>
                                            <p:strVal val="#ppt_x+0.25"/>
                                          </p:val>
                                        </p:tav>
                                      </p:tavLst>
                                    </p:anim>
                                    <p:anim calcmode="lin" valueType="num">
                                      <p:cBhvr>
                                        <p:cTn id="79" dur="178">
                                          <p:stCondLst>
                                            <p:cond delay="1822"/>
                                          </p:stCondLst>
                                        </p:cTn>
                                        <p:tgtEl>
                                          <p:spTgt spid="12"/>
                                        </p:tgtEl>
                                        <p:attrNameLst>
                                          <p:attrName>ppt_x</p:attrName>
                                        </p:attrNameLst>
                                      </p:cBhvr>
                                      <p:tavLst>
                                        <p:tav tm="0">
                                          <p:val>
                                            <p:strVal val="ppt_x"/>
                                          </p:val>
                                        </p:tav>
                                        <p:tav tm="100000">
                                          <p:val>
                                            <p:strVal val="ppt_x"/>
                                          </p:val>
                                        </p:tav>
                                      </p:tavLst>
                                    </p:anim>
                                    <p:anim calcmode="lin" valueType="num">
                                      <p:cBhvr>
                                        <p:cTn id="80" dur="664" tmFilter="0.0,0.0;0.25,0.07;0.50,0.2;0.75,0.467;1.0,1.0">
                                          <p:stCondLst>
                                            <p:cond delay="0"/>
                                          </p:stCondLst>
                                        </p:cTn>
                                        <p:tgtEl>
                                          <p:spTgt spid="1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81" dur="664" tmFilter="0, 0; 0.125,0.2665; 0.25,0.4; 0.375,0.465; 0.5,0.5;  0.625,0.535; 0.75,0.6; 0.875,0.7335; 1,1">
                                          <p:stCondLst>
                                            <p:cond delay="664"/>
                                          </p:stCondLst>
                                        </p:cTn>
                                        <p:tgtEl>
                                          <p:spTgt spid="1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82" dur="332" tmFilter="0, 0; 0.125,0.2665; 0.25,0.4; 0.375,0.465; 0.5,0.5;  0.625,0.535; 0.75,0.6; 0.875,0.7335; 1,1">
                                          <p:stCondLst>
                                            <p:cond delay="1324"/>
                                          </p:stCondLst>
                                        </p:cTn>
                                        <p:tgtEl>
                                          <p:spTgt spid="1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83" dur="164" tmFilter="0, 0; 0.125,0.2665; 0.25,0.4; 0.375,0.465; 0.5,0.5;  0.625,0.535; 0.75,0.6; 0.875,0.7335; 1,1">
                                          <p:stCondLst>
                                            <p:cond delay="1656"/>
                                          </p:stCondLst>
                                        </p:cTn>
                                        <p:tgtEl>
                                          <p:spTgt spid="1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84" dur="180" accel="50000">
                                          <p:stCondLst>
                                            <p:cond delay="1820"/>
                                          </p:stCondLst>
                                        </p:cTn>
                                        <p:tgtEl>
                                          <p:spTgt spid="12"/>
                                        </p:tgtEl>
                                        <p:attrNameLst>
                                          <p:attrName>ppt_y</p:attrName>
                                        </p:attrNameLst>
                                      </p:cBhvr>
                                      <p:tavLst>
                                        <p:tav tm="0">
                                          <p:val>
                                            <p:strVal val="ppt_y"/>
                                          </p:val>
                                        </p:tav>
                                        <p:tav tm="100000">
                                          <p:val>
                                            <p:strVal val="ppt_y+ppt_h"/>
                                          </p:val>
                                        </p:tav>
                                      </p:tavLst>
                                    </p:anim>
                                    <p:animScale>
                                      <p:cBhvr>
                                        <p:cTn id="85" dur="26">
                                          <p:stCondLst>
                                            <p:cond delay="620"/>
                                          </p:stCondLst>
                                        </p:cTn>
                                        <p:tgtEl>
                                          <p:spTgt spid="12"/>
                                        </p:tgtEl>
                                      </p:cBhvr>
                                      <p:to x="100000" y="60000"/>
                                    </p:animScale>
                                    <p:animScale>
                                      <p:cBhvr>
                                        <p:cTn id="86" dur="166" decel="50000">
                                          <p:stCondLst>
                                            <p:cond delay="646"/>
                                          </p:stCondLst>
                                        </p:cTn>
                                        <p:tgtEl>
                                          <p:spTgt spid="12"/>
                                        </p:tgtEl>
                                      </p:cBhvr>
                                      <p:to x="100000" y="100000"/>
                                    </p:animScale>
                                    <p:animScale>
                                      <p:cBhvr>
                                        <p:cTn id="87" dur="26">
                                          <p:stCondLst>
                                            <p:cond delay="1312"/>
                                          </p:stCondLst>
                                        </p:cTn>
                                        <p:tgtEl>
                                          <p:spTgt spid="12"/>
                                        </p:tgtEl>
                                      </p:cBhvr>
                                      <p:to x="100000" y="80000"/>
                                    </p:animScale>
                                    <p:animScale>
                                      <p:cBhvr>
                                        <p:cTn id="88" dur="166" decel="50000">
                                          <p:stCondLst>
                                            <p:cond delay="1338"/>
                                          </p:stCondLst>
                                        </p:cTn>
                                        <p:tgtEl>
                                          <p:spTgt spid="12"/>
                                        </p:tgtEl>
                                      </p:cBhvr>
                                      <p:to x="100000" y="100000"/>
                                    </p:animScale>
                                    <p:animScale>
                                      <p:cBhvr>
                                        <p:cTn id="89" dur="26">
                                          <p:stCondLst>
                                            <p:cond delay="1642"/>
                                          </p:stCondLst>
                                        </p:cTn>
                                        <p:tgtEl>
                                          <p:spTgt spid="12"/>
                                        </p:tgtEl>
                                      </p:cBhvr>
                                      <p:to x="100000" y="90000"/>
                                    </p:animScale>
                                    <p:animScale>
                                      <p:cBhvr>
                                        <p:cTn id="90" dur="166" decel="50000">
                                          <p:stCondLst>
                                            <p:cond delay="1668"/>
                                          </p:stCondLst>
                                        </p:cTn>
                                        <p:tgtEl>
                                          <p:spTgt spid="12"/>
                                        </p:tgtEl>
                                      </p:cBhvr>
                                      <p:to x="100000" y="100000"/>
                                    </p:animScale>
                                    <p:animScale>
                                      <p:cBhvr>
                                        <p:cTn id="91" dur="26">
                                          <p:stCondLst>
                                            <p:cond delay="1808"/>
                                          </p:stCondLst>
                                        </p:cTn>
                                        <p:tgtEl>
                                          <p:spTgt spid="12"/>
                                        </p:tgtEl>
                                      </p:cBhvr>
                                      <p:to x="100000" y="95000"/>
                                    </p:animScale>
                                    <p:animScale>
                                      <p:cBhvr>
                                        <p:cTn id="92" dur="166" decel="50000">
                                          <p:stCondLst>
                                            <p:cond delay="1834"/>
                                          </p:stCondLst>
                                        </p:cTn>
                                        <p:tgtEl>
                                          <p:spTgt spid="12"/>
                                        </p:tgtEl>
                                      </p:cBhvr>
                                      <p:to x="100000" y="100000"/>
                                    </p:animScale>
                                    <p:set>
                                      <p:cBhvr>
                                        <p:cTn id="93" dur="1" fill="hold">
                                          <p:stCondLst>
                                            <p:cond delay="1999"/>
                                          </p:stCondLst>
                                        </p:cTn>
                                        <p:tgtEl>
                                          <p:spTgt spid="12"/>
                                        </p:tgtEl>
                                        <p:attrNameLst>
                                          <p:attrName>style.visibility</p:attrName>
                                        </p:attrNameLst>
                                      </p:cBhvr>
                                      <p:to>
                                        <p:strVal val="hidden"/>
                                      </p:to>
                                    </p:set>
                                  </p:childTnLst>
                                </p:cTn>
                              </p:par>
                            </p:childTnLst>
                          </p:cTn>
                        </p:par>
                        <p:par>
                          <p:cTn id="94" fill="hold">
                            <p:stCondLst>
                              <p:cond delay="16750"/>
                            </p:stCondLst>
                            <p:childTnLst>
                              <p:par>
                                <p:cTn id="95" presetID="14" presetClass="entr" presetSubtype="5" fill="hold" grpId="0" nodeType="after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randombar(vertical)">
                                      <p:cBhvr>
                                        <p:cTn id="97" dur="1000"/>
                                        <p:tgtEl>
                                          <p:spTgt spid="10"/>
                                        </p:tgtEl>
                                      </p:cBhvr>
                                    </p:animEffect>
                                  </p:childTnLst>
                                </p:cTn>
                              </p:par>
                            </p:childTnLst>
                          </p:cTn>
                        </p:par>
                        <p:par>
                          <p:cTn id="98" fill="hold">
                            <p:stCondLst>
                              <p:cond delay="17750"/>
                            </p:stCondLst>
                            <p:childTnLst>
                              <p:par>
                                <p:cTn id="99" presetID="14" presetClass="exit" presetSubtype="10" fill="hold" grpId="1" nodeType="afterEffect">
                                  <p:stCondLst>
                                    <p:cond delay="750"/>
                                  </p:stCondLst>
                                  <p:childTnLst>
                                    <p:animEffect transition="out" filter="randombar(horizontal)">
                                      <p:cBhvr>
                                        <p:cTn id="100" dur="750"/>
                                        <p:tgtEl>
                                          <p:spTgt spid="10"/>
                                        </p:tgtEl>
                                      </p:cBhvr>
                                    </p:animEffect>
                                    <p:set>
                                      <p:cBhvr>
                                        <p:cTn id="101" dur="1" fill="hold">
                                          <p:stCondLst>
                                            <p:cond delay="749"/>
                                          </p:stCondLst>
                                        </p:cTn>
                                        <p:tgtEl>
                                          <p:spTgt spid="10"/>
                                        </p:tgtEl>
                                        <p:attrNameLst>
                                          <p:attrName>style.visibility</p:attrName>
                                        </p:attrNameLst>
                                      </p:cBhvr>
                                      <p:to>
                                        <p:strVal val="hidden"/>
                                      </p:to>
                                    </p:set>
                                  </p:childTnLst>
                                </p:cTn>
                              </p:par>
                            </p:childTnLst>
                          </p:cTn>
                        </p:par>
                        <p:par>
                          <p:cTn id="102" fill="hold">
                            <p:stCondLst>
                              <p:cond delay="19250"/>
                            </p:stCondLst>
                            <p:childTnLst>
                              <p:par>
                                <p:cTn id="103" presetID="21" presetClass="entr" presetSubtype="3"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wheel(3)">
                                      <p:cBhvr>
                                        <p:cTn id="105" dur="1500"/>
                                        <p:tgtEl>
                                          <p:spTgt spid="14"/>
                                        </p:tgtEl>
                                      </p:cBhvr>
                                    </p:animEffect>
                                  </p:childTnLst>
                                </p:cTn>
                              </p:par>
                            </p:childTnLst>
                          </p:cTn>
                        </p:par>
                        <p:par>
                          <p:cTn id="106" fill="hold">
                            <p:stCondLst>
                              <p:cond delay="20750"/>
                            </p:stCondLst>
                            <p:childTnLst>
                              <p:par>
                                <p:cTn id="107" presetID="21" presetClass="exit" presetSubtype="4" fill="hold" grpId="1" nodeType="afterEffect">
                                  <p:stCondLst>
                                    <p:cond delay="750"/>
                                  </p:stCondLst>
                                  <p:childTnLst>
                                    <p:animEffect transition="out" filter="wheel(4)">
                                      <p:cBhvr>
                                        <p:cTn id="108" dur="1750"/>
                                        <p:tgtEl>
                                          <p:spTgt spid="14"/>
                                        </p:tgtEl>
                                      </p:cBhvr>
                                    </p:animEffect>
                                    <p:set>
                                      <p:cBhvr>
                                        <p:cTn id="109" dur="1" fill="hold">
                                          <p:stCondLst>
                                            <p:cond delay="1749"/>
                                          </p:stCondLst>
                                        </p:cTn>
                                        <p:tgtEl>
                                          <p:spTgt spid="14"/>
                                        </p:tgtEl>
                                        <p:attrNameLst>
                                          <p:attrName>style.visibility</p:attrName>
                                        </p:attrNameLst>
                                      </p:cBhvr>
                                      <p:to>
                                        <p:strVal val="hidden"/>
                                      </p:to>
                                    </p:set>
                                  </p:childTnLst>
                                </p:cTn>
                              </p:par>
                            </p:childTnLst>
                          </p:cTn>
                        </p:par>
                        <p:par>
                          <p:cTn id="110" fill="hold">
                            <p:stCondLst>
                              <p:cond delay="23250"/>
                            </p:stCondLst>
                            <p:childTnLst>
                              <p:par>
                                <p:cTn id="111" presetID="2" presetClass="entr" presetSubtype="6" fill="hold" grpId="0" nodeType="afterEffect">
                                  <p:stCondLst>
                                    <p:cond delay="0"/>
                                  </p:stCondLst>
                                  <p:childTnLst>
                                    <p:set>
                                      <p:cBhvr>
                                        <p:cTn id="112" dur="1" fill="hold">
                                          <p:stCondLst>
                                            <p:cond delay="0"/>
                                          </p:stCondLst>
                                        </p:cTn>
                                        <p:tgtEl>
                                          <p:spTgt spid="8"/>
                                        </p:tgtEl>
                                        <p:attrNameLst>
                                          <p:attrName>style.visibility</p:attrName>
                                        </p:attrNameLst>
                                      </p:cBhvr>
                                      <p:to>
                                        <p:strVal val="visible"/>
                                      </p:to>
                                    </p:set>
                                    <p:anim calcmode="lin" valueType="num">
                                      <p:cBhvr additive="base">
                                        <p:cTn id="113" dur="1500" fill="hold"/>
                                        <p:tgtEl>
                                          <p:spTgt spid="8"/>
                                        </p:tgtEl>
                                        <p:attrNameLst>
                                          <p:attrName>ppt_x</p:attrName>
                                        </p:attrNameLst>
                                      </p:cBhvr>
                                      <p:tavLst>
                                        <p:tav tm="0">
                                          <p:val>
                                            <p:strVal val="1+#ppt_w/2"/>
                                          </p:val>
                                        </p:tav>
                                        <p:tav tm="100000">
                                          <p:val>
                                            <p:strVal val="#ppt_x"/>
                                          </p:val>
                                        </p:tav>
                                      </p:tavLst>
                                    </p:anim>
                                    <p:anim calcmode="lin" valueType="num">
                                      <p:cBhvr additive="base">
                                        <p:cTn id="114" dur="1500" fill="hold"/>
                                        <p:tgtEl>
                                          <p:spTgt spid="8"/>
                                        </p:tgtEl>
                                        <p:attrNameLst>
                                          <p:attrName>ppt_y</p:attrName>
                                        </p:attrNameLst>
                                      </p:cBhvr>
                                      <p:tavLst>
                                        <p:tav tm="0">
                                          <p:val>
                                            <p:strVal val="1+#ppt_h/2"/>
                                          </p:val>
                                        </p:tav>
                                        <p:tav tm="100000">
                                          <p:val>
                                            <p:strVal val="#ppt_y"/>
                                          </p:val>
                                        </p:tav>
                                      </p:tavLst>
                                    </p:anim>
                                  </p:childTnLst>
                                </p:cTn>
                              </p:par>
                            </p:childTnLst>
                          </p:cTn>
                        </p:par>
                        <p:par>
                          <p:cTn id="115" fill="hold">
                            <p:stCondLst>
                              <p:cond delay="24750"/>
                            </p:stCondLst>
                            <p:childTnLst>
                              <p:par>
                                <p:cTn id="116" presetID="2" presetClass="exit" presetSubtype="12" fill="hold" grpId="1" nodeType="afterEffect">
                                  <p:stCondLst>
                                    <p:cond delay="750"/>
                                  </p:stCondLst>
                                  <p:childTnLst>
                                    <p:anim calcmode="lin" valueType="num">
                                      <p:cBhvr additive="base">
                                        <p:cTn id="117" dur="1250"/>
                                        <p:tgtEl>
                                          <p:spTgt spid="8"/>
                                        </p:tgtEl>
                                        <p:attrNameLst>
                                          <p:attrName>ppt_x</p:attrName>
                                        </p:attrNameLst>
                                      </p:cBhvr>
                                      <p:tavLst>
                                        <p:tav tm="0">
                                          <p:val>
                                            <p:strVal val="ppt_x"/>
                                          </p:val>
                                        </p:tav>
                                        <p:tav tm="100000">
                                          <p:val>
                                            <p:strVal val="0-ppt_w/2"/>
                                          </p:val>
                                        </p:tav>
                                      </p:tavLst>
                                    </p:anim>
                                    <p:anim calcmode="lin" valueType="num">
                                      <p:cBhvr additive="base">
                                        <p:cTn id="118" dur="1250"/>
                                        <p:tgtEl>
                                          <p:spTgt spid="8"/>
                                        </p:tgtEl>
                                        <p:attrNameLst>
                                          <p:attrName>ppt_y</p:attrName>
                                        </p:attrNameLst>
                                      </p:cBhvr>
                                      <p:tavLst>
                                        <p:tav tm="0">
                                          <p:val>
                                            <p:strVal val="ppt_y"/>
                                          </p:val>
                                        </p:tav>
                                        <p:tav tm="100000">
                                          <p:val>
                                            <p:strVal val="1+ppt_h/2"/>
                                          </p:val>
                                        </p:tav>
                                      </p:tavLst>
                                    </p:anim>
                                    <p:set>
                                      <p:cBhvr>
                                        <p:cTn id="119" dur="1" fill="hold">
                                          <p:stCondLst>
                                            <p:cond delay="1249"/>
                                          </p:stCondLst>
                                        </p:cTn>
                                        <p:tgtEl>
                                          <p:spTgt spid="8"/>
                                        </p:tgtEl>
                                        <p:attrNameLst>
                                          <p:attrName>style.visibility</p:attrName>
                                        </p:attrNameLst>
                                      </p:cBhvr>
                                      <p:to>
                                        <p:strVal val="hidden"/>
                                      </p:to>
                                    </p:set>
                                  </p:childTnLst>
                                </p:cTn>
                              </p:par>
                            </p:childTnLst>
                          </p:cTn>
                        </p:par>
                        <p:par>
                          <p:cTn id="120" fill="hold">
                            <p:stCondLst>
                              <p:cond delay="26750"/>
                            </p:stCondLst>
                            <p:childTnLst>
                              <p:par>
                                <p:cTn id="121" presetID="53" presetClass="entr" presetSubtype="16" fill="hold" grpId="2" nodeType="afterEffect">
                                  <p:stCondLst>
                                    <p:cond delay="0"/>
                                  </p:stCondLst>
                                  <p:childTnLst>
                                    <p:set>
                                      <p:cBhvr>
                                        <p:cTn id="122" dur="1" fill="hold">
                                          <p:stCondLst>
                                            <p:cond delay="0"/>
                                          </p:stCondLst>
                                        </p:cTn>
                                        <p:tgtEl>
                                          <p:spTgt spid="6"/>
                                        </p:tgtEl>
                                        <p:attrNameLst>
                                          <p:attrName>style.visibility</p:attrName>
                                        </p:attrNameLst>
                                      </p:cBhvr>
                                      <p:to>
                                        <p:strVal val="visible"/>
                                      </p:to>
                                    </p:set>
                                    <p:anim calcmode="lin" valueType="num">
                                      <p:cBhvr>
                                        <p:cTn id="123" dur="1250" fill="hold"/>
                                        <p:tgtEl>
                                          <p:spTgt spid="6"/>
                                        </p:tgtEl>
                                        <p:attrNameLst>
                                          <p:attrName>ppt_w</p:attrName>
                                        </p:attrNameLst>
                                      </p:cBhvr>
                                      <p:tavLst>
                                        <p:tav tm="0">
                                          <p:val>
                                            <p:fltVal val="0"/>
                                          </p:val>
                                        </p:tav>
                                        <p:tav tm="100000">
                                          <p:val>
                                            <p:strVal val="#ppt_w"/>
                                          </p:val>
                                        </p:tav>
                                      </p:tavLst>
                                    </p:anim>
                                    <p:anim calcmode="lin" valueType="num">
                                      <p:cBhvr>
                                        <p:cTn id="124" dur="1250" fill="hold"/>
                                        <p:tgtEl>
                                          <p:spTgt spid="6"/>
                                        </p:tgtEl>
                                        <p:attrNameLst>
                                          <p:attrName>ppt_h</p:attrName>
                                        </p:attrNameLst>
                                      </p:cBhvr>
                                      <p:tavLst>
                                        <p:tav tm="0">
                                          <p:val>
                                            <p:fltVal val="0"/>
                                          </p:val>
                                        </p:tav>
                                        <p:tav tm="100000">
                                          <p:val>
                                            <p:strVal val="#ppt_h"/>
                                          </p:val>
                                        </p:tav>
                                      </p:tavLst>
                                    </p:anim>
                                    <p:animEffect transition="in" filter="fade">
                                      <p:cBhvr>
                                        <p:cTn id="125" dur="1250"/>
                                        <p:tgtEl>
                                          <p:spTgt spid="6"/>
                                        </p:tgtEl>
                                      </p:cBhvr>
                                    </p:animEffect>
                                  </p:childTnLst>
                                </p:cTn>
                              </p:par>
                              <p:par>
                                <p:cTn id="126" presetID="53" presetClass="entr" presetSubtype="16" fill="hold" grpId="2" nodeType="withEffect">
                                  <p:stCondLst>
                                    <p:cond delay="0"/>
                                  </p:stCondLst>
                                  <p:childTnLst>
                                    <p:set>
                                      <p:cBhvr>
                                        <p:cTn id="127" dur="1" fill="hold">
                                          <p:stCondLst>
                                            <p:cond delay="0"/>
                                          </p:stCondLst>
                                        </p:cTn>
                                        <p:tgtEl>
                                          <p:spTgt spid="7"/>
                                        </p:tgtEl>
                                        <p:attrNameLst>
                                          <p:attrName>style.visibility</p:attrName>
                                        </p:attrNameLst>
                                      </p:cBhvr>
                                      <p:to>
                                        <p:strVal val="visible"/>
                                      </p:to>
                                    </p:set>
                                    <p:anim calcmode="lin" valueType="num">
                                      <p:cBhvr>
                                        <p:cTn id="128" dur="1250" fill="hold"/>
                                        <p:tgtEl>
                                          <p:spTgt spid="7"/>
                                        </p:tgtEl>
                                        <p:attrNameLst>
                                          <p:attrName>ppt_w</p:attrName>
                                        </p:attrNameLst>
                                      </p:cBhvr>
                                      <p:tavLst>
                                        <p:tav tm="0">
                                          <p:val>
                                            <p:fltVal val="0"/>
                                          </p:val>
                                        </p:tav>
                                        <p:tav tm="100000">
                                          <p:val>
                                            <p:strVal val="#ppt_w"/>
                                          </p:val>
                                        </p:tav>
                                      </p:tavLst>
                                    </p:anim>
                                    <p:anim calcmode="lin" valueType="num">
                                      <p:cBhvr>
                                        <p:cTn id="129" dur="1250" fill="hold"/>
                                        <p:tgtEl>
                                          <p:spTgt spid="7"/>
                                        </p:tgtEl>
                                        <p:attrNameLst>
                                          <p:attrName>ppt_h</p:attrName>
                                        </p:attrNameLst>
                                      </p:cBhvr>
                                      <p:tavLst>
                                        <p:tav tm="0">
                                          <p:val>
                                            <p:fltVal val="0"/>
                                          </p:val>
                                        </p:tav>
                                        <p:tav tm="100000">
                                          <p:val>
                                            <p:strVal val="#ppt_h"/>
                                          </p:val>
                                        </p:tav>
                                      </p:tavLst>
                                    </p:anim>
                                    <p:animEffect transition="in" filter="fade">
                                      <p:cBhvr>
                                        <p:cTn id="130" dur="1250"/>
                                        <p:tgtEl>
                                          <p:spTgt spid="7"/>
                                        </p:tgtEl>
                                      </p:cBhvr>
                                    </p:animEffect>
                                  </p:childTnLst>
                                </p:cTn>
                              </p:par>
                              <p:par>
                                <p:cTn id="131" presetID="53" presetClass="entr" presetSubtype="16" fill="hold" grpId="2" nodeType="withEffect">
                                  <p:stCondLst>
                                    <p:cond delay="0"/>
                                  </p:stCondLst>
                                  <p:childTnLst>
                                    <p:set>
                                      <p:cBhvr>
                                        <p:cTn id="132" dur="1" fill="hold">
                                          <p:stCondLst>
                                            <p:cond delay="0"/>
                                          </p:stCondLst>
                                        </p:cTn>
                                        <p:tgtEl>
                                          <p:spTgt spid="11"/>
                                        </p:tgtEl>
                                        <p:attrNameLst>
                                          <p:attrName>style.visibility</p:attrName>
                                        </p:attrNameLst>
                                      </p:cBhvr>
                                      <p:to>
                                        <p:strVal val="visible"/>
                                      </p:to>
                                    </p:set>
                                    <p:anim calcmode="lin" valueType="num">
                                      <p:cBhvr>
                                        <p:cTn id="133" dur="1250" fill="hold"/>
                                        <p:tgtEl>
                                          <p:spTgt spid="11"/>
                                        </p:tgtEl>
                                        <p:attrNameLst>
                                          <p:attrName>ppt_w</p:attrName>
                                        </p:attrNameLst>
                                      </p:cBhvr>
                                      <p:tavLst>
                                        <p:tav tm="0">
                                          <p:val>
                                            <p:fltVal val="0"/>
                                          </p:val>
                                        </p:tav>
                                        <p:tav tm="100000">
                                          <p:val>
                                            <p:strVal val="#ppt_w"/>
                                          </p:val>
                                        </p:tav>
                                      </p:tavLst>
                                    </p:anim>
                                    <p:anim calcmode="lin" valueType="num">
                                      <p:cBhvr>
                                        <p:cTn id="134" dur="1250" fill="hold"/>
                                        <p:tgtEl>
                                          <p:spTgt spid="11"/>
                                        </p:tgtEl>
                                        <p:attrNameLst>
                                          <p:attrName>ppt_h</p:attrName>
                                        </p:attrNameLst>
                                      </p:cBhvr>
                                      <p:tavLst>
                                        <p:tav tm="0">
                                          <p:val>
                                            <p:fltVal val="0"/>
                                          </p:val>
                                        </p:tav>
                                        <p:tav tm="100000">
                                          <p:val>
                                            <p:strVal val="#ppt_h"/>
                                          </p:val>
                                        </p:tav>
                                      </p:tavLst>
                                    </p:anim>
                                    <p:animEffect transition="in" filter="fade">
                                      <p:cBhvr>
                                        <p:cTn id="135" dur="1250"/>
                                        <p:tgtEl>
                                          <p:spTgt spid="11"/>
                                        </p:tgtEl>
                                      </p:cBhvr>
                                    </p:animEffect>
                                  </p:childTnLst>
                                </p:cTn>
                              </p:par>
                              <p:par>
                                <p:cTn id="136" presetID="53" presetClass="entr" presetSubtype="16" fill="hold" grpId="2" nodeType="withEffect">
                                  <p:stCondLst>
                                    <p:cond delay="0"/>
                                  </p:stCondLst>
                                  <p:childTnLst>
                                    <p:set>
                                      <p:cBhvr>
                                        <p:cTn id="137" dur="1" fill="hold">
                                          <p:stCondLst>
                                            <p:cond delay="0"/>
                                          </p:stCondLst>
                                        </p:cTn>
                                        <p:tgtEl>
                                          <p:spTgt spid="13"/>
                                        </p:tgtEl>
                                        <p:attrNameLst>
                                          <p:attrName>style.visibility</p:attrName>
                                        </p:attrNameLst>
                                      </p:cBhvr>
                                      <p:to>
                                        <p:strVal val="visible"/>
                                      </p:to>
                                    </p:set>
                                    <p:anim calcmode="lin" valueType="num">
                                      <p:cBhvr>
                                        <p:cTn id="138" dur="1250" fill="hold"/>
                                        <p:tgtEl>
                                          <p:spTgt spid="13"/>
                                        </p:tgtEl>
                                        <p:attrNameLst>
                                          <p:attrName>ppt_w</p:attrName>
                                        </p:attrNameLst>
                                      </p:cBhvr>
                                      <p:tavLst>
                                        <p:tav tm="0">
                                          <p:val>
                                            <p:fltVal val="0"/>
                                          </p:val>
                                        </p:tav>
                                        <p:tav tm="100000">
                                          <p:val>
                                            <p:strVal val="#ppt_w"/>
                                          </p:val>
                                        </p:tav>
                                      </p:tavLst>
                                    </p:anim>
                                    <p:anim calcmode="lin" valueType="num">
                                      <p:cBhvr>
                                        <p:cTn id="139" dur="1250" fill="hold"/>
                                        <p:tgtEl>
                                          <p:spTgt spid="13"/>
                                        </p:tgtEl>
                                        <p:attrNameLst>
                                          <p:attrName>ppt_h</p:attrName>
                                        </p:attrNameLst>
                                      </p:cBhvr>
                                      <p:tavLst>
                                        <p:tav tm="0">
                                          <p:val>
                                            <p:fltVal val="0"/>
                                          </p:val>
                                        </p:tav>
                                        <p:tav tm="100000">
                                          <p:val>
                                            <p:strVal val="#ppt_h"/>
                                          </p:val>
                                        </p:tav>
                                      </p:tavLst>
                                    </p:anim>
                                    <p:animEffect transition="in" filter="fade">
                                      <p:cBhvr>
                                        <p:cTn id="140" dur="1250"/>
                                        <p:tgtEl>
                                          <p:spTgt spid="13"/>
                                        </p:tgtEl>
                                      </p:cBhvr>
                                    </p:animEffect>
                                  </p:childTnLst>
                                </p:cTn>
                              </p:par>
                              <p:par>
                                <p:cTn id="141" presetID="53" presetClass="entr" presetSubtype="16" fill="hold" grpId="2" nodeType="withEffect">
                                  <p:stCondLst>
                                    <p:cond delay="0"/>
                                  </p:stCondLst>
                                  <p:childTnLst>
                                    <p:set>
                                      <p:cBhvr>
                                        <p:cTn id="142" dur="1" fill="hold">
                                          <p:stCondLst>
                                            <p:cond delay="0"/>
                                          </p:stCondLst>
                                        </p:cTn>
                                        <p:tgtEl>
                                          <p:spTgt spid="9"/>
                                        </p:tgtEl>
                                        <p:attrNameLst>
                                          <p:attrName>style.visibility</p:attrName>
                                        </p:attrNameLst>
                                      </p:cBhvr>
                                      <p:to>
                                        <p:strVal val="visible"/>
                                      </p:to>
                                    </p:set>
                                    <p:anim calcmode="lin" valueType="num">
                                      <p:cBhvr>
                                        <p:cTn id="143" dur="1250" fill="hold"/>
                                        <p:tgtEl>
                                          <p:spTgt spid="9"/>
                                        </p:tgtEl>
                                        <p:attrNameLst>
                                          <p:attrName>ppt_w</p:attrName>
                                        </p:attrNameLst>
                                      </p:cBhvr>
                                      <p:tavLst>
                                        <p:tav tm="0">
                                          <p:val>
                                            <p:fltVal val="0"/>
                                          </p:val>
                                        </p:tav>
                                        <p:tav tm="100000">
                                          <p:val>
                                            <p:strVal val="#ppt_w"/>
                                          </p:val>
                                        </p:tav>
                                      </p:tavLst>
                                    </p:anim>
                                    <p:anim calcmode="lin" valueType="num">
                                      <p:cBhvr>
                                        <p:cTn id="144" dur="1250" fill="hold"/>
                                        <p:tgtEl>
                                          <p:spTgt spid="9"/>
                                        </p:tgtEl>
                                        <p:attrNameLst>
                                          <p:attrName>ppt_h</p:attrName>
                                        </p:attrNameLst>
                                      </p:cBhvr>
                                      <p:tavLst>
                                        <p:tav tm="0">
                                          <p:val>
                                            <p:fltVal val="0"/>
                                          </p:val>
                                        </p:tav>
                                        <p:tav tm="100000">
                                          <p:val>
                                            <p:strVal val="#ppt_h"/>
                                          </p:val>
                                        </p:tav>
                                      </p:tavLst>
                                    </p:anim>
                                    <p:animEffect transition="in" filter="fade">
                                      <p:cBhvr>
                                        <p:cTn id="145" dur="1250"/>
                                        <p:tgtEl>
                                          <p:spTgt spid="9"/>
                                        </p:tgtEl>
                                      </p:cBhvr>
                                    </p:animEffect>
                                  </p:childTnLst>
                                </p:cTn>
                              </p:par>
                              <p:par>
                                <p:cTn id="146" presetID="53" presetClass="entr" presetSubtype="16" fill="hold" grpId="2" nodeType="withEffect">
                                  <p:stCondLst>
                                    <p:cond delay="0"/>
                                  </p:stCondLst>
                                  <p:childTnLst>
                                    <p:set>
                                      <p:cBhvr>
                                        <p:cTn id="147" dur="1" fill="hold">
                                          <p:stCondLst>
                                            <p:cond delay="0"/>
                                          </p:stCondLst>
                                        </p:cTn>
                                        <p:tgtEl>
                                          <p:spTgt spid="12"/>
                                        </p:tgtEl>
                                        <p:attrNameLst>
                                          <p:attrName>style.visibility</p:attrName>
                                        </p:attrNameLst>
                                      </p:cBhvr>
                                      <p:to>
                                        <p:strVal val="visible"/>
                                      </p:to>
                                    </p:set>
                                    <p:anim calcmode="lin" valueType="num">
                                      <p:cBhvr>
                                        <p:cTn id="148" dur="1250" fill="hold"/>
                                        <p:tgtEl>
                                          <p:spTgt spid="12"/>
                                        </p:tgtEl>
                                        <p:attrNameLst>
                                          <p:attrName>ppt_w</p:attrName>
                                        </p:attrNameLst>
                                      </p:cBhvr>
                                      <p:tavLst>
                                        <p:tav tm="0">
                                          <p:val>
                                            <p:fltVal val="0"/>
                                          </p:val>
                                        </p:tav>
                                        <p:tav tm="100000">
                                          <p:val>
                                            <p:strVal val="#ppt_w"/>
                                          </p:val>
                                        </p:tav>
                                      </p:tavLst>
                                    </p:anim>
                                    <p:anim calcmode="lin" valueType="num">
                                      <p:cBhvr>
                                        <p:cTn id="149" dur="1250" fill="hold"/>
                                        <p:tgtEl>
                                          <p:spTgt spid="12"/>
                                        </p:tgtEl>
                                        <p:attrNameLst>
                                          <p:attrName>ppt_h</p:attrName>
                                        </p:attrNameLst>
                                      </p:cBhvr>
                                      <p:tavLst>
                                        <p:tav tm="0">
                                          <p:val>
                                            <p:fltVal val="0"/>
                                          </p:val>
                                        </p:tav>
                                        <p:tav tm="100000">
                                          <p:val>
                                            <p:strVal val="#ppt_h"/>
                                          </p:val>
                                        </p:tav>
                                      </p:tavLst>
                                    </p:anim>
                                    <p:animEffect transition="in" filter="fade">
                                      <p:cBhvr>
                                        <p:cTn id="150" dur="1250"/>
                                        <p:tgtEl>
                                          <p:spTgt spid="12"/>
                                        </p:tgtEl>
                                      </p:cBhvr>
                                    </p:animEffect>
                                  </p:childTnLst>
                                </p:cTn>
                              </p:par>
                              <p:par>
                                <p:cTn id="151" presetID="53" presetClass="entr" presetSubtype="16" fill="hold" grpId="2" nodeType="withEffect">
                                  <p:stCondLst>
                                    <p:cond delay="0"/>
                                  </p:stCondLst>
                                  <p:childTnLst>
                                    <p:set>
                                      <p:cBhvr>
                                        <p:cTn id="152" dur="1" fill="hold">
                                          <p:stCondLst>
                                            <p:cond delay="0"/>
                                          </p:stCondLst>
                                        </p:cTn>
                                        <p:tgtEl>
                                          <p:spTgt spid="10"/>
                                        </p:tgtEl>
                                        <p:attrNameLst>
                                          <p:attrName>style.visibility</p:attrName>
                                        </p:attrNameLst>
                                      </p:cBhvr>
                                      <p:to>
                                        <p:strVal val="visible"/>
                                      </p:to>
                                    </p:set>
                                    <p:anim calcmode="lin" valueType="num">
                                      <p:cBhvr>
                                        <p:cTn id="153" dur="1250" fill="hold"/>
                                        <p:tgtEl>
                                          <p:spTgt spid="10"/>
                                        </p:tgtEl>
                                        <p:attrNameLst>
                                          <p:attrName>ppt_w</p:attrName>
                                        </p:attrNameLst>
                                      </p:cBhvr>
                                      <p:tavLst>
                                        <p:tav tm="0">
                                          <p:val>
                                            <p:fltVal val="0"/>
                                          </p:val>
                                        </p:tav>
                                        <p:tav tm="100000">
                                          <p:val>
                                            <p:strVal val="#ppt_w"/>
                                          </p:val>
                                        </p:tav>
                                      </p:tavLst>
                                    </p:anim>
                                    <p:anim calcmode="lin" valueType="num">
                                      <p:cBhvr>
                                        <p:cTn id="154" dur="1250" fill="hold"/>
                                        <p:tgtEl>
                                          <p:spTgt spid="10"/>
                                        </p:tgtEl>
                                        <p:attrNameLst>
                                          <p:attrName>ppt_h</p:attrName>
                                        </p:attrNameLst>
                                      </p:cBhvr>
                                      <p:tavLst>
                                        <p:tav tm="0">
                                          <p:val>
                                            <p:fltVal val="0"/>
                                          </p:val>
                                        </p:tav>
                                        <p:tav tm="100000">
                                          <p:val>
                                            <p:strVal val="#ppt_h"/>
                                          </p:val>
                                        </p:tav>
                                      </p:tavLst>
                                    </p:anim>
                                    <p:animEffect transition="in" filter="fade">
                                      <p:cBhvr>
                                        <p:cTn id="155" dur="1250"/>
                                        <p:tgtEl>
                                          <p:spTgt spid="10"/>
                                        </p:tgtEl>
                                      </p:cBhvr>
                                    </p:animEffect>
                                  </p:childTnLst>
                                </p:cTn>
                              </p:par>
                              <p:par>
                                <p:cTn id="156" presetID="53" presetClass="entr" presetSubtype="16" fill="hold" grpId="2" nodeType="withEffect">
                                  <p:stCondLst>
                                    <p:cond delay="0"/>
                                  </p:stCondLst>
                                  <p:childTnLst>
                                    <p:set>
                                      <p:cBhvr>
                                        <p:cTn id="157" dur="1" fill="hold">
                                          <p:stCondLst>
                                            <p:cond delay="0"/>
                                          </p:stCondLst>
                                        </p:cTn>
                                        <p:tgtEl>
                                          <p:spTgt spid="14"/>
                                        </p:tgtEl>
                                        <p:attrNameLst>
                                          <p:attrName>style.visibility</p:attrName>
                                        </p:attrNameLst>
                                      </p:cBhvr>
                                      <p:to>
                                        <p:strVal val="visible"/>
                                      </p:to>
                                    </p:set>
                                    <p:anim calcmode="lin" valueType="num">
                                      <p:cBhvr>
                                        <p:cTn id="158" dur="1250" fill="hold"/>
                                        <p:tgtEl>
                                          <p:spTgt spid="14"/>
                                        </p:tgtEl>
                                        <p:attrNameLst>
                                          <p:attrName>ppt_w</p:attrName>
                                        </p:attrNameLst>
                                      </p:cBhvr>
                                      <p:tavLst>
                                        <p:tav tm="0">
                                          <p:val>
                                            <p:fltVal val="0"/>
                                          </p:val>
                                        </p:tav>
                                        <p:tav tm="100000">
                                          <p:val>
                                            <p:strVal val="#ppt_w"/>
                                          </p:val>
                                        </p:tav>
                                      </p:tavLst>
                                    </p:anim>
                                    <p:anim calcmode="lin" valueType="num">
                                      <p:cBhvr>
                                        <p:cTn id="159" dur="1250" fill="hold"/>
                                        <p:tgtEl>
                                          <p:spTgt spid="14"/>
                                        </p:tgtEl>
                                        <p:attrNameLst>
                                          <p:attrName>ppt_h</p:attrName>
                                        </p:attrNameLst>
                                      </p:cBhvr>
                                      <p:tavLst>
                                        <p:tav tm="0">
                                          <p:val>
                                            <p:fltVal val="0"/>
                                          </p:val>
                                        </p:tav>
                                        <p:tav tm="100000">
                                          <p:val>
                                            <p:strVal val="#ppt_h"/>
                                          </p:val>
                                        </p:tav>
                                      </p:tavLst>
                                    </p:anim>
                                    <p:animEffect transition="in" filter="fade">
                                      <p:cBhvr>
                                        <p:cTn id="160" dur="1250"/>
                                        <p:tgtEl>
                                          <p:spTgt spid="14"/>
                                        </p:tgtEl>
                                      </p:cBhvr>
                                    </p:animEffect>
                                  </p:childTnLst>
                                </p:cTn>
                              </p:par>
                              <p:par>
                                <p:cTn id="161" presetID="53" presetClass="entr" presetSubtype="16" fill="hold" grpId="2" nodeType="withEffect">
                                  <p:stCondLst>
                                    <p:cond delay="0"/>
                                  </p:stCondLst>
                                  <p:childTnLst>
                                    <p:set>
                                      <p:cBhvr>
                                        <p:cTn id="162" dur="1" fill="hold">
                                          <p:stCondLst>
                                            <p:cond delay="0"/>
                                          </p:stCondLst>
                                        </p:cTn>
                                        <p:tgtEl>
                                          <p:spTgt spid="8"/>
                                        </p:tgtEl>
                                        <p:attrNameLst>
                                          <p:attrName>style.visibility</p:attrName>
                                        </p:attrNameLst>
                                      </p:cBhvr>
                                      <p:to>
                                        <p:strVal val="visible"/>
                                      </p:to>
                                    </p:set>
                                    <p:anim calcmode="lin" valueType="num">
                                      <p:cBhvr>
                                        <p:cTn id="163" dur="1250" fill="hold"/>
                                        <p:tgtEl>
                                          <p:spTgt spid="8"/>
                                        </p:tgtEl>
                                        <p:attrNameLst>
                                          <p:attrName>ppt_w</p:attrName>
                                        </p:attrNameLst>
                                      </p:cBhvr>
                                      <p:tavLst>
                                        <p:tav tm="0">
                                          <p:val>
                                            <p:fltVal val="0"/>
                                          </p:val>
                                        </p:tav>
                                        <p:tav tm="100000">
                                          <p:val>
                                            <p:strVal val="#ppt_w"/>
                                          </p:val>
                                        </p:tav>
                                      </p:tavLst>
                                    </p:anim>
                                    <p:anim calcmode="lin" valueType="num">
                                      <p:cBhvr>
                                        <p:cTn id="164" dur="1250" fill="hold"/>
                                        <p:tgtEl>
                                          <p:spTgt spid="8"/>
                                        </p:tgtEl>
                                        <p:attrNameLst>
                                          <p:attrName>ppt_h</p:attrName>
                                        </p:attrNameLst>
                                      </p:cBhvr>
                                      <p:tavLst>
                                        <p:tav tm="0">
                                          <p:val>
                                            <p:fltVal val="0"/>
                                          </p:val>
                                        </p:tav>
                                        <p:tav tm="100000">
                                          <p:val>
                                            <p:strVal val="#ppt_h"/>
                                          </p:val>
                                        </p:tav>
                                      </p:tavLst>
                                    </p:anim>
                                    <p:animEffect transition="in" filter="fade">
                                      <p:cBhvr>
                                        <p:cTn id="165"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p:bldP spid="7" grpId="1"/>
      <p:bldP spid="7" grpId="2"/>
      <p:bldP spid="8" grpId="0"/>
      <p:bldP spid="8" grpId="1"/>
      <p:bldP spid="8" grpId="2"/>
      <p:bldP spid="9" grpId="0"/>
      <p:bldP spid="9" grpId="1"/>
      <p:bldP spid="9" grpId="2"/>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16974"/>
            <a:ext cx="7612063" cy="1100138"/>
          </a:xfrm>
        </p:spPr>
        <p:txBody>
          <a:bodyPr/>
          <a:lstStyle/>
          <a:p>
            <a:r>
              <a:rPr lang="en-US" sz="4800" dirty="0" smtClean="0">
                <a:solidFill>
                  <a:srgbClr val="008000"/>
                </a:solidFill>
              </a:rPr>
              <a:t>There are many more titles</a:t>
            </a:r>
            <a:br>
              <a:rPr lang="en-US" sz="4800" dirty="0" smtClean="0">
                <a:solidFill>
                  <a:srgbClr val="008000"/>
                </a:solidFill>
              </a:rPr>
            </a:br>
            <a:r>
              <a:rPr lang="en-US" sz="4800" dirty="0" smtClean="0">
                <a:solidFill>
                  <a:srgbClr val="008000"/>
                </a:solidFill>
              </a:rPr>
              <a:t>of Jesus.</a:t>
            </a:r>
            <a:endParaRPr lang="en-US" sz="4800" dirty="0">
              <a:solidFill>
                <a:srgbClr val="008000"/>
              </a:solidFill>
            </a:endParaRPr>
          </a:p>
        </p:txBody>
      </p:sp>
      <p:sp>
        <p:nvSpPr>
          <p:cNvPr id="4" name="Text Placeholder 3"/>
          <p:cNvSpPr>
            <a:spLocks noGrp="1"/>
          </p:cNvSpPr>
          <p:nvPr>
            <p:ph type="body" sz="half" idx="2"/>
          </p:nvPr>
        </p:nvSpPr>
        <p:spPr>
          <a:xfrm>
            <a:off x="239059" y="1768017"/>
            <a:ext cx="8749210" cy="804862"/>
          </a:xfrm>
        </p:spPr>
        <p:txBody>
          <a:bodyPr>
            <a:noAutofit/>
          </a:bodyPr>
          <a:lstStyle/>
          <a:p>
            <a:r>
              <a:rPr lang="en-US" sz="3200" dirty="0" smtClean="0"/>
              <a:t>We may say our </a:t>
            </a:r>
            <a:r>
              <a:rPr lang="en-US" sz="3200" dirty="0" err="1" smtClean="0"/>
              <a:t>Saviour</a:t>
            </a:r>
            <a:r>
              <a:rPr lang="en-US" sz="3200" dirty="0" smtClean="0"/>
              <a:t>, the Lord Jesus Christ, </a:t>
            </a:r>
          </a:p>
          <a:p>
            <a:r>
              <a:rPr lang="en-US" sz="3200" dirty="0" smtClean="0"/>
              <a:t>but when we do, we need to </a:t>
            </a:r>
          </a:p>
          <a:p>
            <a:r>
              <a:rPr lang="en-US" sz="3200" dirty="0" smtClean="0"/>
              <a:t>understand that these are titles.</a:t>
            </a: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6" name="TextBox 5"/>
          <p:cNvSpPr txBox="1"/>
          <p:nvPr/>
        </p:nvSpPr>
        <p:spPr>
          <a:xfrm>
            <a:off x="765175" y="3914588"/>
            <a:ext cx="7612063" cy="523220"/>
          </a:xfrm>
          <a:prstGeom prst="rect">
            <a:avLst/>
          </a:prstGeom>
          <a:noFill/>
        </p:spPr>
        <p:txBody>
          <a:bodyPr wrap="square" rtlCol="0">
            <a:spAutoFit/>
          </a:bodyPr>
          <a:lstStyle/>
          <a:p>
            <a:r>
              <a:rPr lang="en-US" sz="2800" dirty="0" smtClean="0"/>
              <a:t>    </a:t>
            </a:r>
            <a:endParaRPr lang="en-US" sz="2800" dirty="0"/>
          </a:p>
        </p:txBody>
      </p:sp>
      <p:sp>
        <p:nvSpPr>
          <p:cNvPr id="3" name="Rectangle 2"/>
          <p:cNvSpPr/>
          <p:nvPr/>
        </p:nvSpPr>
        <p:spPr>
          <a:xfrm>
            <a:off x="2009438" y="3771137"/>
            <a:ext cx="4886073" cy="2585323"/>
          </a:xfrm>
          <a:prstGeom prst="rect">
            <a:avLst/>
          </a:prstGeom>
          <a:noFill/>
        </p:spPr>
        <p:txBody>
          <a:bodyPr wrap="none" lIns="91440" tIns="45720" rIns="91440" bIns="45720">
            <a:spAutoFit/>
          </a:bodyPr>
          <a:lstStyle/>
          <a:p>
            <a:pPr algn="ctr"/>
            <a:r>
              <a:rPr lang="en-US" sz="6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name is </a:t>
            </a:r>
          </a:p>
          <a:p>
            <a:pPr algn="ctr"/>
            <a:r>
              <a:rPr lang="en-US" sz="9600" b="1" dirty="0" smtClean="0">
                <a:ln w="12700">
                  <a:solidFill>
                    <a:schemeClr val="tx2">
                      <a:satMod val="155000"/>
                    </a:schemeClr>
                  </a:solidFill>
                  <a:prstDash val="solid"/>
                </a:ln>
                <a:solidFill>
                  <a:schemeClr val="accent3">
                    <a:lumMod val="60000"/>
                    <a:lumOff val="40000"/>
                  </a:schemeClr>
                </a:solidFill>
                <a:effectLst>
                  <a:outerShdw blurRad="41275" dist="20320" dir="1800000" algn="tl" rotWithShape="0">
                    <a:srgbClr val="000000">
                      <a:alpha val="40000"/>
                    </a:srgbClr>
                  </a:outerShdw>
                </a:effectLst>
              </a:rPr>
              <a:t>Jesus.</a:t>
            </a:r>
            <a:endParaRPr lang="en-US" sz="9600" b="1" cap="none" spc="0" dirty="0">
              <a:ln w="12700">
                <a:solidFill>
                  <a:schemeClr val="tx2">
                    <a:satMod val="155000"/>
                  </a:schemeClr>
                </a:solidFill>
                <a:prstDash val="solid"/>
              </a:ln>
              <a:solidFill>
                <a:schemeClr val="accent3">
                  <a:lumMod val="60000"/>
                  <a:lumOff val="40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7142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left)">
                                      <p:cBhvr>
                                        <p:cTn id="13" dur="1000"/>
                                        <p:tgtEl>
                                          <p:spTgt spid="4">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left)">
                                      <p:cBhvr>
                                        <p:cTn id="17" dur="1000"/>
                                        <p:tgtEl>
                                          <p:spTgt spid="4">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wipe(left)">
                                      <p:cBhvr>
                                        <p:cTn id="21" dur="1000"/>
                                        <p:tgtEl>
                                          <p:spTgt spid="4">
                                            <p:txEl>
                                              <p:pRg st="2" end="2"/>
                                            </p:txEl>
                                          </p:spTgt>
                                        </p:tgtEl>
                                      </p:cBhvr>
                                    </p:animEffect>
                                  </p:childTnLst>
                                </p:cTn>
                              </p:par>
                            </p:childTnLst>
                          </p:cTn>
                        </p:par>
                        <p:par>
                          <p:cTn id="22" fill="hold">
                            <p:stCondLst>
                              <p:cond delay="6000"/>
                            </p:stCondLst>
                            <p:childTnLst>
                              <p:par>
                                <p:cTn id="23" presetID="53" presetClass="entr" presetSubtype="16" fill="hold" grpId="0" nodeType="afterEffect">
                                  <p:stCondLst>
                                    <p:cond delay="50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20744353">
            <a:off x="373490" y="2420469"/>
            <a:ext cx="6943818" cy="1344707"/>
          </a:xfrm>
        </p:spPr>
        <p:txBody>
          <a:bodyPr vert="horz">
            <a:normAutofit/>
          </a:bodyPr>
          <a:lstStyle/>
          <a:p>
            <a:pPr marL="0" indent="0" algn="ctr">
              <a:buNone/>
            </a:pPr>
            <a:r>
              <a:rPr lang="en-US" sz="4800" dirty="0" smtClean="0">
                <a:solidFill>
                  <a:srgbClr val="FF6600"/>
                </a:solidFill>
              </a:rPr>
              <a:t>End of Lesson One</a:t>
            </a:r>
            <a:endParaRPr lang="en-US" sz="4800" dirty="0">
              <a:solidFill>
                <a:srgbClr val="FF6600"/>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5" name="TextBox 4"/>
          <p:cNvSpPr txBox="1"/>
          <p:nvPr/>
        </p:nvSpPr>
        <p:spPr>
          <a:xfrm>
            <a:off x="0" y="6487739"/>
            <a:ext cx="3845399" cy="276999"/>
          </a:xfrm>
          <a:prstGeom prst="rect">
            <a:avLst/>
          </a:prstGeom>
          <a:noFill/>
        </p:spPr>
        <p:txBody>
          <a:bodyPr wrap="square" rtlCol="0">
            <a:spAutoFit/>
          </a:bodyPr>
          <a:lstStyle/>
          <a:p>
            <a:r>
              <a:rPr lang="en-US" sz="1200" dirty="0" smtClean="0">
                <a:solidFill>
                  <a:srgbClr val="008000"/>
                </a:solidFill>
              </a:rPr>
              <a:t>LESSON ONE:  The Titles of Jesus</a:t>
            </a:r>
            <a:endParaRPr lang="en-US" sz="1200" dirty="0">
              <a:solidFill>
                <a:srgbClr val="008000"/>
              </a:solidFill>
            </a:endParaRPr>
          </a:p>
        </p:txBody>
      </p:sp>
    </p:spTree>
    <p:extLst>
      <p:ext uri="{BB962C8B-B14F-4D97-AF65-F5344CB8AC3E}">
        <p14:creationId xmlns:p14="http://schemas.microsoft.com/office/powerpoint/2010/main" val="4215682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sz="3600" dirty="0" smtClean="0"/>
              <a:t>The Bible Places Great Importance Upon Names</a:t>
            </a:r>
            <a:endParaRPr lang="en-US" sz="3600" dirty="0"/>
          </a:p>
        </p:txBody>
      </p:sp>
      <p:sp>
        <p:nvSpPr>
          <p:cNvPr id="3" name="Vertical Text Placeholder 2"/>
          <p:cNvSpPr>
            <a:spLocks noGrp="1"/>
          </p:cNvSpPr>
          <p:nvPr>
            <p:ph type="body" orient="vert" idx="1"/>
          </p:nvPr>
        </p:nvSpPr>
        <p:spPr/>
        <p:txBody>
          <a:bodyPr vert="horz">
            <a:normAutofit/>
          </a:bodyPr>
          <a:lstStyle/>
          <a:p>
            <a:pPr marL="0" indent="0">
              <a:buNone/>
            </a:pPr>
            <a:r>
              <a:rPr lang="en-US" dirty="0" smtClean="0"/>
              <a:t>“</a:t>
            </a:r>
            <a:r>
              <a:rPr lang="en-US" i="1" dirty="0" smtClean="0"/>
              <a:t>Neither shall thy name any more be called Abram but thy name shall be Abraham; for a father of many nations have I made thee.</a:t>
            </a:r>
            <a:r>
              <a:rPr lang="en-US" dirty="0" smtClean="0"/>
              <a:t>”	</a:t>
            </a:r>
            <a:r>
              <a:rPr lang="en-US" dirty="0" smtClean="0">
                <a:solidFill>
                  <a:schemeClr val="bg1">
                    <a:lumMod val="75000"/>
                  </a:schemeClr>
                </a:solidFill>
              </a:rPr>
              <a:t> </a:t>
            </a:r>
            <a:r>
              <a:rPr lang="en-US" sz="1800" dirty="0" smtClean="0">
                <a:solidFill>
                  <a:schemeClr val="bg1">
                    <a:lumMod val="75000"/>
                  </a:schemeClr>
                </a:solidFill>
              </a:rPr>
              <a:t>(Genesis 17:5)</a:t>
            </a:r>
          </a:p>
          <a:p>
            <a:pPr marL="0" indent="0">
              <a:buNone/>
            </a:pPr>
            <a:r>
              <a:rPr lang="en-US" dirty="0" smtClean="0"/>
              <a:t>“</a:t>
            </a:r>
            <a:r>
              <a:rPr lang="en-US" i="1" dirty="0" smtClean="0"/>
              <a:t>And he said, Thy name shall be called no more Jacob, but Israel.” 			 </a:t>
            </a:r>
            <a:r>
              <a:rPr lang="en-US" sz="1800" i="1" dirty="0" smtClean="0">
                <a:solidFill>
                  <a:srgbClr val="BFBFBF"/>
                </a:solidFill>
              </a:rPr>
              <a:t>(Genesis 32:28)</a:t>
            </a:r>
          </a:p>
          <a:p>
            <a:pPr marL="0" indent="0">
              <a:buNone/>
            </a:pPr>
            <a:endParaRPr lang="en-US" sz="1800" i="1" dirty="0">
              <a:solidFill>
                <a:srgbClr val="BFBFBF"/>
              </a:solidFill>
            </a:endParaRPr>
          </a:p>
          <a:p>
            <a:pPr marL="0" indent="0">
              <a:buNone/>
            </a:pPr>
            <a:r>
              <a:rPr lang="en-US" i="1" dirty="0" smtClean="0">
                <a:solidFill>
                  <a:srgbClr val="000000"/>
                </a:solidFill>
              </a:rPr>
              <a:t>All names in the Bible have meanings and because of this are very important.  This is made clear in the changing of:</a:t>
            </a:r>
          </a:p>
          <a:p>
            <a:pPr marL="1835150" lvl="4" indent="-457200">
              <a:buFont typeface="+mj-lt"/>
              <a:buAutoNum type="arabicPeriod"/>
            </a:pPr>
            <a:r>
              <a:rPr lang="en-US" sz="2200" i="1" dirty="0" smtClean="0">
                <a:solidFill>
                  <a:srgbClr val="000000"/>
                </a:solidFill>
              </a:rPr>
              <a:t>Abram to Abraham</a:t>
            </a:r>
          </a:p>
          <a:p>
            <a:pPr marL="1835150" lvl="4" indent="-457200">
              <a:buFont typeface="+mj-lt"/>
              <a:buAutoNum type="arabicPeriod"/>
            </a:pPr>
            <a:r>
              <a:rPr lang="en-US" sz="2200" i="1" dirty="0" smtClean="0">
                <a:solidFill>
                  <a:srgbClr val="000000"/>
                </a:solidFill>
              </a:rPr>
              <a:t>Jacob to Israel</a:t>
            </a:r>
          </a:p>
          <a:p>
            <a:pPr marL="1835150" lvl="4" indent="-457200">
              <a:buFont typeface="+mj-lt"/>
              <a:buAutoNum type="arabicPeriod"/>
            </a:pPr>
            <a:r>
              <a:rPr lang="en-US" sz="2200" i="1" dirty="0" smtClean="0">
                <a:solidFill>
                  <a:srgbClr val="000000"/>
                </a:solidFill>
              </a:rPr>
              <a:t>Saul of Tarsus to Paul</a:t>
            </a:r>
            <a:endParaRPr lang="en-US" sz="2200" dirty="0">
              <a:solidFill>
                <a:srgbClr val="000000"/>
              </a:solidFill>
            </a:endParaRPr>
          </a:p>
        </p:txBody>
      </p:sp>
      <p:sp>
        <p:nvSpPr>
          <p:cNvPr id="4" name="Vertical Text Placeholder 5"/>
          <p:cNvSpPr>
            <a:spLocks noGrp="1"/>
          </p:cNvSpPr>
          <p:nvPr/>
        </p:nvSpPr>
        <p:spPr>
          <a:xfrm rot="15910389">
            <a:off x="7813991" y="4731712"/>
            <a:ext cx="365541" cy="3514287"/>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t> </a:t>
            </a:r>
            <a:r>
              <a:rPr lang="en-US" sz="1200" kern="1200" dirty="0" smtClean="0"/>
              <a:t>Global University of Theological Studies</a:t>
            </a:r>
            <a:endParaRPr lang="en-US" sz="1200" kern="1200" dirty="0"/>
          </a:p>
        </p:txBody>
      </p:sp>
      <p:sp>
        <p:nvSpPr>
          <p:cNvPr id="5" name="Title 1"/>
          <p:cNvSpPr txBox="1">
            <a:spLocks/>
          </p:cNvSpPr>
          <p:nvPr/>
        </p:nvSpPr>
        <p:spPr>
          <a:xfrm rot="16200000">
            <a:off x="974457" y="5334430"/>
            <a:ext cx="572955" cy="2521866"/>
          </a:xfrm>
          <a:prstGeom prst="rect">
            <a:avLst/>
          </a:prstGeom>
        </p:spPr>
        <p:txBody>
          <a:bodyPr vert="eaVert"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a:r>
              <a:rPr lang="en-US" sz="120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L</a:t>
            </a:r>
            <a:r>
              <a:rPr lang="en-US" sz="1200"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latin typeface="Bangla MN"/>
                <a:cs typeface="Bangla MN"/>
              </a:rPr>
              <a:t>esson One:  The Titles of Jesus</a:t>
            </a:r>
            <a:endParaRPr lang="en-US" sz="1200" dirty="0">
              <a:solidFill>
                <a:srgbClr val="008000"/>
              </a:solidFill>
              <a:latin typeface="Bangla MN"/>
              <a:cs typeface="Bangla MN"/>
            </a:endParaRPr>
          </a:p>
        </p:txBody>
      </p:sp>
    </p:spTree>
    <p:extLst>
      <p:ext uri="{BB962C8B-B14F-4D97-AF65-F5344CB8AC3E}">
        <p14:creationId xmlns:p14="http://schemas.microsoft.com/office/powerpoint/2010/main" val="259209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500"/>
                            </p:stCondLst>
                            <p:childTnLst>
                              <p:par>
                                <p:cTn id="9" presetID="22" presetClass="entr" presetSubtype="8"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1500"/>
                                        <p:tgtEl>
                                          <p:spTgt spid="3">
                                            <p:txEl>
                                              <p:pRg st="0" end="0"/>
                                            </p:txEl>
                                          </p:spTgt>
                                        </p:tgtEl>
                                      </p:cBhvr>
                                    </p:animEffect>
                                  </p:childTnLst>
                                </p:cTn>
                              </p:par>
                            </p:childTnLst>
                          </p:cTn>
                        </p:par>
                        <p:par>
                          <p:cTn id="12" fill="hold">
                            <p:stCondLst>
                              <p:cond delay="3500"/>
                            </p:stCondLst>
                            <p:childTnLst>
                              <p:par>
                                <p:cTn id="13" presetID="22" presetClass="entr" presetSubtype="8" fill="hold" grpId="0" nodeType="afterEffect">
                                  <p:stCondLst>
                                    <p:cond delay="5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1500"/>
                                        <p:tgtEl>
                                          <p:spTgt spid="3">
                                            <p:txEl>
                                              <p:pRg st="1" end="1"/>
                                            </p:txEl>
                                          </p:spTgt>
                                        </p:tgtEl>
                                      </p:cBhvr>
                                    </p:animEffect>
                                  </p:childTnLst>
                                </p:cTn>
                              </p:par>
                            </p:childTnLst>
                          </p:cTn>
                        </p:par>
                        <p:par>
                          <p:cTn id="16" fill="hold">
                            <p:stCondLst>
                              <p:cond delay="5500"/>
                            </p:stCondLst>
                            <p:childTnLst>
                              <p:par>
                                <p:cTn id="17" presetID="22" presetClass="entr" presetSubtype="8"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1500"/>
                                        <p:tgtEl>
                                          <p:spTgt spid="3">
                                            <p:txEl>
                                              <p:pRg st="3" end="3"/>
                                            </p:txEl>
                                          </p:spTgt>
                                        </p:tgtEl>
                                      </p:cBhvr>
                                    </p:animEffect>
                                  </p:childTnLst>
                                </p:cTn>
                              </p:par>
                            </p:childTnLst>
                          </p:cTn>
                        </p:par>
                        <p:par>
                          <p:cTn id="20" fill="hold">
                            <p:stCondLst>
                              <p:cond delay="7500"/>
                            </p:stCondLst>
                            <p:childTnLst>
                              <p:par>
                                <p:cTn id="21" presetID="22" presetClass="entr" presetSubtype="8"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1500"/>
                                        <p:tgtEl>
                                          <p:spTgt spid="3">
                                            <p:txEl>
                                              <p:pRg st="4" end="4"/>
                                            </p:txEl>
                                          </p:spTgt>
                                        </p:tgtEl>
                                      </p:cBhvr>
                                    </p:animEffect>
                                  </p:childTnLst>
                                </p:cTn>
                              </p:par>
                            </p:childTnLst>
                          </p:cTn>
                        </p:par>
                        <p:par>
                          <p:cTn id="24" fill="hold">
                            <p:stCondLst>
                              <p:cond delay="9500"/>
                            </p:stCondLst>
                            <p:childTnLst>
                              <p:par>
                                <p:cTn id="25" presetID="22" presetClass="entr" presetSubtype="8" fill="hold" grpId="0"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1500"/>
                                        <p:tgtEl>
                                          <p:spTgt spid="3">
                                            <p:txEl>
                                              <p:pRg st="5" end="5"/>
                                            </p:txEl>
                                          </p:spTgt>
                                        </p:tgtEl>
                                      </p:cBhvr>
                                    </p:animEffect>
                                  </p:childTnLst>
                                </p:cTn>
                              </p:par>
                            </p:childTnLst>
                          </p:cTn>
                        </p:par>
                        <p:par>
                          <p:cTn id="28" fill="hold">
                            <p:stCondLst>
                              <p:cond delay="11500"/>
                            </p:stCondLst>
                            <p:childTnLst>
                              <p:par>
                                <p:cTn id="29" presetID="22" presetClass="entr" presetSubtype="8" fill="hold" grpId="0" nodeType="afterEffect">
                                  <p:stCondLst>
                                    <p:cond delay="50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left)">
                                      <p:cBhvr>
                                        <p:cTn id="31" dur="1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16974"/>
            <a:ext cx="7612063" cy="1100138"/>
          </a:xfrm>
        </p:spPr>
        <p:txBody>
          <a:bodyPr/>
          <a:lstStyle/>
          <a:p>
            <a:r>
              <a:rPr lang="en-US" sz="3800" dirty="0" smtClean="0">
                <a:solidFill>
                  <a:srgbClr val="008000"/>
                </a:solidFill>
              </a:rPr>
              <a:t>There is Only One Name of Deity</a:t>
            </a:r>
            <a:endParaRPr lang="en-US" sz="3800" dirty="0">
              <a:solidFill>
                <a:srgbClr val="008000"/>
              </a:solidFill>
            </a:endParaRPr>
          </a:p>
        </p:txBody>
      </p:sp>
      <p:sp>
        <p:nvSpPr>
          <p:cNvPr id="4" name="Text Placeholder 3"/>
          <p:cNvSpPr>
            <a:spLocks noGrp="1"/>
          </p:cNvSpPr>
          <p:nvPr>
            <p:ph type="body" sz="half" idx="2"/>
          </p:nvPr>
        </p:nvSpPr>
        <p:spPr>
          <a:xfrm>
            <a:off x="765175" y="1827781"/>
            <a:ext cx="7612063" cy="804862"/>
          </a:xfrm>
        </p:spPr>
        <p:txBody>
          <a:bodyPr>
            <a:normAutofit fontScale="92500"/>
          </a:bodyPr>
          <a:lstStyle/>
          <a:p>
            <a:r>
              <a:rPr lang="en-US" sz="2400" dirty="0" smtClean="0"/>
              <a:t>“In that day shall there be one LORD, and his name one.”</a:t>
            </a:r>
          </a:p>
          <a:p>
            <a:r>
              <a:rPr lang="en-US" dirty="0" smtClean="0">
                <a:solidFill>
                  <a:srgbClr val="000000"/>
                </a:solidFill>
              </a:rPr>
              <a:t>(Zechariah 14:9)</a:t>
            </a:r>
            <a:endParaRPr lang="en-US" dirty="0">
              <a:solidFill>
                <a:srgbClr val="000000"/>
              </a:solidFill>
            </a:endParaRPr>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6" name="TextBox 5"/>
          <p:cNvSpPr txBox="1"/>
          <p:nvPr/>
        </p:nvSpPr>
        <p:spPr>
          <a:xfrm>
            <a:off x="765175" y="3914588"/>
            <a:ext cx="7612063" cy="1631216"/>
          </a:xfrm>
          <a:prstGeom prst="rect">
            <a:avLst/>
          </a:prstGeom>
          <a:noFill/>
        </p:spPr>
        <p:txBody>
          <a:bodyPr wrap="square" rtlCol="0">
            <a:spAutoFit/>
          </a:bodyPr>
          <a:lstStyle/>
          <a:p>
            <a:r>
              <a:rPr lang="en-US" sz="2000" dirty="0" smtClean="0"/>
              <a:t>     The prophet stated that there is only one Lord and His name one.  If we believe that there are three persons in the Godhead or three Gods, then we shall have to have three names.  A person is identified by his name.  However, the prophet stated that His name is </a:t>
            </a:r>
            <a:r>
              <a:rPr lang="en-US" sz="2000" b="1" u="sng" dirty="0" smtClean="0"/>
              <a:t>one</a:t>
            </a:r>
            <a:r>
              <a:rPr lang="en-US" sz="2000" dirty="0" smtClean="0"/>
              <a:t>.</a:t>
            </a:r>
            <a:endParaRPr lang="en-US" sz="2000" dirty="0"/>
          </a:p>
        </p:txBody>
      </p:sp>
    </p:spTree>
    <p:extLst>
      <p:ext uri="{BB962C8B-B14F-4D97-AF65-F5344CB8AC3E}">
        <p14:creationId xmlns:p14="http://schemas.microsoft.com/office/powerpoint/2010/main" val="3583020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22" presetClass="entr" presetSubtype="8" fill="hold" grpId="0" nodeType="afterEffect">
                                  <p:stCondLst>
                                    <p:cond delay="50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left)">
                                      <p:cBhvr>
                                        <p:cTn id="14" dur="1000"/>
                                        <p:tgtEl>
                                          <p:spTgt spid="4">
                                            <p:txEl>
                                              <p:pRg st="0" end="0"/>
                                            </p:txEl>
                                          </p:spTgt>
                                        </p:tgtEl>
                                      </p:cBhvr>
                                    </p:animEffect>
                                  </p:childTnLst>
                                </p:cTn>
                              </p:par>
                            </p:childTnLst>
                          </p:cTn>
                        </p:par>
                        <p:par>
                          <p:cTn id="15" fill="hold">
                            <p:stCondLst>
                              <p:cond delay="3000"/>
                            </p:stCondLst>
                            <p:childTnLst>
                              <p:par>
                                <p:cTn id="16" presetID="22" presetClass="entr" presetSubtype="8" fill="hold" grpId="0" nodeType="afterEffect">
                                  <p:stCondLst>
                                    <p:cond delay="5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left)">
                                      <p:cBhvr>
                                        <p:cTn id="18" dur="1000"/>
                                        <p:tgtEl>
                                          <p:spTgt spid="4">
                                            <p:txEl>
                                              <p:pRg st="1" end="1"/>
                                            </p:txEl>
                                          </p:spTgt>
                                        </p:tgtEl>
                                      </p:cBhvr>
                                    </p:animEffect>
                                  </p:childTnLst>
                                </p:cTn>
                              </p:par>
                            </p:childTnLst>
                          </p:cTn>
                        </p:par>
                        <p:par>
                          <p:cTn id="19" fill="hold">
                            <p:stCondLst>
                              <p:cond delay="4500"/>
                            </p:stCondLst>
                            <p:childTnLst>
                              <p:par>
                                <p:cTn id="20" presetID="42" presetClass="entr" presetSubtype="0" fill="hold" grpId="0" nodeType="after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1412" y="525796"/>
            <a:ext cx="7620000" cy="1938992"/>
          </a:xfrm>
          <a:prstGeom prst="rect">
            <a:avLst/>
          </a:prstGeom>
          <a:noFill/>
        </p:spPr>
        <p:txBody>
          <a:bodyPr wrap="square" rtlCol="0">
            <a:spAutoFit/>
          </a:bodyPr>
          <a:lstStyle/>
          <a:p>
            <a:pPr algn="ctr"/>
            <a:r>
              <a:rPr lang="en-US" sz="2800" b="1" dirty="0" smtClean="0">
                <a:solidFill>
                  <a:srgbClr val="008000"/>
                </a:solidFill>
              </a:rPr>
              <a:t>In Matthew 28:19 the name is singular.</a:t>
            </a:r>
          </a:p>
          <a:p>
            <a:pPr algn="ctr"/>
            <a:endParaRPr lang="en-US" sz="2400" dirty="0" smtClean="0"/>
          </a:p>
          <a:p>
            <a:pPr algn="ctr"/>
            <a:r>
              <a:rPr lang="en-US" sz="2000" dirty="0" smtClean="0"/>
              <a:t>“Go </a:t>
            </a:r>
            <a:r>
              <a:rPr lang="en-US" sz="2000" dirty="0"/>
              <a:t>ye therefore, and teach all nations, baptizing them in the </a:t>
            </a:r>
            <a:r>
              <a:rPr lang="en-US" sz="2400" b="1" dirty="0"/>
              <a:t>name</a:t>
            </a:r>
            <a:r>
              <a:rPr lang="en-US" sz="2000" dirty="0"/>
              <a:t> of the Father, and of the Son, and of the Holy Ghost:”</a:t>
            </a:r>
          </a:p>
          <a:p>
            <a:pPr algn="ctr"/>
            <a:r>
              <a:rPr lang="en-US" sz="2400" dirty="0" smtClean="0"/>
              <a:t>  </a:t>
            </a:r>
          </a:p>
        </p:txBody>
      </p:sp>
      <p:sp>
        <p:nvSpPr>
          <p:cNvPr id="3" name="TextBox 2"/>
          <p:cNvSpPr txBox="1"/>
          <p:nvPr/>
        </p:nvSpPr>
        <p:spPr>
          <a:xfrm>
            <a:off x="1135529" y="3099371"/>
            <a:ext cx="6858000" cy="1923603"/>
          </a:xfrm>
          <a:prstGeom prst="rect">
            <a:avLst/>
          </a:prstGeom>
          <a:noFill/>
        </p:spPr>
        <p:txBody>
          <a:bodyPr wrap="square" rtlCol="0">
            <a:spAutoFit/>
          </a:bodyPr>
          <a:lstStyle/>
          <a:p>
            <a:pPr algn="ctr"/>
            <a:r>
              <a:rPr lang="en-US" sz="2400" dirty="0" smtClean="0"/>
              <a:t>We find the answer in Acts 4:12.</a:t>
            </a:r>
          </a:p>
          <a:p>
            <a:pPr algn="ctr"/>
            <a:endParaRPr lang="en-US" dirty="0"/>
          </a:p>
          <a:p>
            <a:pPr algn="ctr"/>
            <a:r>
              <a:rPr lang="en-US" sz="2000" dirty="0" smtClean="0">
                <a:solidFill>
                  <a:schemeClr val="bg1"/>
                </a:solidFill>
              </a:rPr>
              <a:t>“Neither is there salvation in any other: for there is</a:t>
            </a:r>
            <a:r>
              <a:rPr lang="en-US" sz="2400" b="1" dirty="0" smtClean="0">
                <a:solidFill>
                  <a:schemeClr val="bg1"/>
                </a:solidFill>
              </a:rPr>
              <a:t> none </a:t>
            </a:r>
            <a:r>
              <a:rPr lang="en-US" sz="2000" dirty="0" smtClean="0">
                <a:solidFill>
                  <a:schemeClr val="bg1"/>
                </a:solidFill>
              </a:rPr>
              <a:t>other </a:t>
            </a:r>
            <a:r>
              <a:rPr lang="en-US" sz="2800" b="1" dirty="0" smtClean="0">
                <a:solidFill>
                  <a:schemeClr val="bg1"/>
                </a:solidFill>
              </a:rPr>
              <a:t>name</a:t>
            </a:r>
            <a:r>
              <a:rPr lang="en-US" sz="2000" dirty="0" smtClean="0">
                <a:solidFill>
                  <a:schemeClr val="bg1"/>
                </a:solidFill>
              </a:rPr>
              <a:t> under heaven given among men, </a:t>
            </a:r>
            <a:endParaRPr lang="en-US" sz="500" dirty="0" smtClean="0">
              <a:solidFill>
                <a:schemeClr val="bg1"/>
              </a:solidFill>
            </a:endParaRPr>
          </a:p>
          <a:p>
            <a:pPr algn="ctr"/>
            <a:endParaRPr lang="en-US" sz="500" dirty="0" smtClean="0">
              <a:solidFill>
                <a:schemeClr val="bg1"/>
              </a:solidFill>
            </a:endParaRPr>
          </a:p>
          <a:p>
            <a:pPr algn="ctr"/>
            <a:r>
              <a:rPr lang="en-US" sz="2000" dirty="0" smtClean="0">
                <a:solidFill>
                  <a:schemeClr val="bg1"/>
                </a:solidFill>
              </a:rPr>
              <a:t>whereby we must be saved.”</a:t>
            </a:r>
          </a:p>
        </p:txBody>
      </p:sp>
      <p:sp>
        <p:nvSpPr>
          <p:cNvPr id="4" name="TextBox 3"/>
          <p:cNvSpPr txBox="1"/>
          <p:nvPr/>
        </p:nvSpPr>
        <p:spPr>
          <a:xfrm>
            <a:off x="1494118" y="2464788"/>
            <a:ext cx="6140823" cy="523220"/>
          </a:xfrm>
          <a:prstGeom prst="rect">
            <a:avLst/>
          </a:prstGeom>
          <a:noFill/>
        </p:spPr>
        <p:txBody>
          <a:bodyPr wrap="square" rtlCol="0">
            <a:spAutoFit/>
          </a:bodyPr>
          <a:lstStyle/>
          <a:p>
            <a:pPr algn="ctr"/>
            <a:r>
              <a:rPr lang="en-US" sz="2800" dirty="0" smtClean="0"/>
              <a:t>What </a:t>
            </a:r>
            <a:r>
              <a:rPr lang="en-US" sz="2800" dirty="0"/>
              <a:t>is that </a:t>
            </a:r>
            <a:r>
              <a:rPr lang="en-US" sz="2800" b="1" dirty="0"/>
              <a:t>ONE</a:t>
            </a:r>
            <a:r>
              <a:rPr lang="en-US" sz="2800" dirty="0"/>
              <a:t> name</a:t>
            </a:r>
            <a:r>
              <a:rPr lang="en-US" sz="2800" dirty="0" smtClean="0"/>
              <a:t>?</a:t>
            </a:r>
            <a:endParaRPr lang="en-US" sz="2800" dirty="0"/>
          </a:p>
        </p:txBody>
      </p:sp>
      <p:sp>
        <p:nvSpPr>
          <p:cNvPr id="5" name="TextBox 4"/>
          <p:cNvSpPr txBox="1"/>
          <p:nvPr/>
        </p:nvSpPr>
        <p:spPr>
          <a:xfrm>
            <a:off x="1754072" y="5061200"/>
            <a:ext cx="5498470" cy="1569660"/>
          </a:xfrm>
          <a:prstGeom prst="rect">
            <a:avLst/>
          </a:prstGeom>
          <a:noFill/>
        </p:spPr>
        <p:txBody>
          <a:bodyPr wrap="none" rtlCol="0">
            <a:spAutoFit/>
          </a:bodyPr>
          <a:lstStyle/>
          <a:p>
            <a:pPr algn="ctr"/>
            <a:r>
              <a:rPr lang="en-US" sz="2400" dirty="0"/>
              <a:t>There is no other name</a:t>
            </a:r>
            <a:r>
              <a:rPr lang="en-US" sz="2400" dirty="0" smtClean="0"/>
              <a:t>,</a:t>
            </a:r>
          </a:p>
          <a:p>
            <a:pPr algn="ctr"/>
            <a:r>
              <a:rPr lang="en-US" sz="2400" dirty="0" smtClean="0"/>
              <a:t> </a:t>
            </a:r>
            <a:r>
              <a:rPr lang="en-US" sz="2400" dirty="0"/>
              <a:t>conclusive proof that there is one Lord </a:t>
            </a:r>
            <a:endParaRPr lang="en-US" sz="2400" dirty="0" smtClean="0"/>
          </a:p>
          <a:p>
            <a:pPr algn="ctr"/>
            <a:r>
              <a:rPr lang="en-US" sz="2400" dirty="0" smtClean="0"/>
              <a:t>and </a:t>
            </a:r>
            <a:r>
              <a:rPr lang="en-US" sz="2400" dirty="0"/>
              <a:t>that He is Jesus!</a:t>
            </a:r>
          </a:p>
          <a:p>
            <a:pPr algn="ctr"/>
            <a:endParaRPr lang="en-US" sz="2400" dirty="0">
              <a:solidFill>
                <a:schemeClr val="bg1"/>
              </a:solidFill>
            </a:endParaRPr>
          </a:p>
        </p:txBody>
      </p:sp>
      <p:sp>
        <p:nvSpPr>
          <p:cNvPr id="6"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59764"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Tree>
    <p:extLst>
      <p:ext uri="{BB962C8B-B14F-4D97-AF65-F5344CB8AC3E}">
        <p14:creationId xmlns:p14="http://schemas.microsoft.com/office/powerpoint/2010/main" val="1353786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31" presetClass="entr" presetSubtype="0"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4000"/>
                            </p:stCondLst>
                            <p:childTnLst>
                              <p:par>
                                <p:cTn id="16" presetID="22" presetClass="entr" presetSubtype="1" fill="hold" grpId="0" nodeType="afterEffect">
                                  <p:stCondLst>
                                    <p:cond delay="50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1000"/>
                                        <p:tgtEl>
                                          <p:spTgt spid="3"/>
                                        </p:tgtEl>
                                      </p:cBhvr>
                                    </p:animEffect>
                                  </p:childTnLst>
                                </p:cTn>
                              </p:par>
                            </p:childTnLst>
                          </p:cTn>
                        </p:par>
                        <p:par>
                          <p:cTn id="19" fill="hold">
                            <p:stCondLst>
                              <p:cond delay="5500"/>
                            </p:stCondLst>
                            <p:childTnLst>
                              <p:par>
                                <p:cTn id="20" presetID="42" presetClass="entr" presetSubtype="0" fill="hold" grpId="0" nodeType="after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3" name="TextBox 2"/>
          <p:cNvSpPr txBox="1"/>
          <p:nvPr/>
        </p:nvSpPr>
        <p:spPr>
          <a:xfrm>
            <a:off x="89646"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4" name="TextBox 3"/>
          <p:cNvSpPr txBox="1"/>
          <p:nvPr/>
        </p:nvSpPr>
        <p:spPr>
          <a:xfrm>
            <a:off x="747059" y="582716"/>
            <a:ext cx="2868706" cy="1138773"/>
          </a:xfrm>
          <a:prstGeom prst="rect">
            <a:avLst/>
          </a:prstGeom>
          <a:noFill/>
        </p:spPr>
        <p:txBody>
          <a:bodyPr wrap="square" rtlCol="0">
            <a:spAutoFit/>
          </a:bodyPr>
          <a:lstStyle/>
          <a:p>
            <a:r>
              <a:rPr lang="en-US" sz="6800" dirty="0" smtClean="0">
                <a:solidFill>
                  <a:schemeClr val="bg1"/>
                </a:solidFill>
              </a:rPr>
              <a:t>TITLE</a:t>
            </a:r>
            <a:endParaRPr lang="en-US" sz="6800" dirty="0">
              <a:solidFill>
                <a:schemeClr val="bg1"/>
              </a:solidFill>
            </a:endParaRPr>
          </a:p>
        </p:txBody>
      </p:sp>
      <p:sp>
        <p:nvSpPr>
          <p:cNvPr id="5" name="TextBox 4"/>
          <p:cNvSpPr txBox="1"/>
          <p:nvPr/>
        </p:nvSpPr>
        <p:spPr>
          <a:xfrm>
            <a:off x="5348940" y="552834"/>
            <a:ext cx="3182471" cy="1107996"/>
          </a:xfrm>
          <a:prstGeom prst="rect">
            <a:avLst/>
          </a:prstGeom>
          <a:noFill/>
        </p:spPr>
        <p:txBody>
          <a:bodyPr wrap="square" rtlCol="0">
            <a:spAutoFit/>
          </a:bodyPr>
          <a:lstStyle/>
          <a:p>
            <a:r>
              <a:rPr lang="en-US" sz="6600" dirty="0" smtClean="0">
                <a:solidFill>
                  <a:srgbClr val="FFFFFF"/>
                </a:solidFill>
              </a:rPr>
              <a:t>NAME</a:t>
            </a:r>
            <a:endParaRPr lang="en-US" sz="6600" dirty="0">
              <a:solidFill>
                <a:srgbClr val="FFFFFF"/>
              </a:solidFill>
            </a:endParaRPr>
          </a:p>
        </p:txBody>
      </p:sp>
      <p:sp>
        <p:nvSpPr>
          <p:cNvPr id="6" name="Rectangle 5"/>
          <p:cNvSpPr/>
          <p:nvPr/>
        </p:nvSpPr>
        <p:spPr>
          <a:xfrm>
            <a:off x="4010492" y="301689"/>
            <a:ext cx="860332" cy="1569660"/>
          </a:xfrm>
          <a:prstGeom prst="rect">
            <a:avLst/>
          </a:prstGeom>
          <a:noFill/>
        </p:spPr>
        <p:txBody>
          <a:bodyPr wrap="none" lIns="91440" tIns="45720" rIns="91440" bIns="45720">
            <a:spAutoFit/>
          </a:bodyPr>
          <a:lstStyle/>
          <a:p>
            <a:pPr algn="ctr"/>
            <a:r>
              <a:rPr lang="en-US" sz="9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9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nvGrpSpPr>
          <p:cNvPr id="9" name="Group 8"/>
          <p:cNvGrpSpPr/>
          <p:nvPr/>
        </p:nvGrpSpPr>
        <p:grpSpPr>
          <a:xfrm>
            <a:off x="717177" y="2495179"/>
            <a:ext cx="7664823" cy="3585882"/>
            <a:chOff x="717177" y="2734235"/>
            <a:chExt cx="7664823" cy="3585882"/>
          </a:xfrm>
        </p:grpSpPr>
        <p:sp>
          <p:nvSpPr>
            <p:cNvPr id="7" name="Rounded Rectangle 6"/>
            <p:cNvSpPr/>
            <p:nvPr/>
          </p:nvSpPr>
          <p:spPr>
            <a:xfrm>
              <a:off x="717177" y="2734235"/>
              <a:ext cx="7664823" cy="358588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26354" y="2853769"/>
              <a:ext cx="7246470" cy="3416320"/>
            </a:xfrm>
            <a:prstGeom prst="rect">
              <a:avLst/>
            </a:prstGeom>
            <a:noFill/>
          </p:spPr>
          <p:txBody>
            <a:bodyPr wrap="square" rtlCol="0">
              <a:spAutoFit/>
            </a:bodyPr>
            <a:lstStyle/>
            <a:p>
              <a:pPr algn="just"/>
              <a:r>
                <a:rPr lang="en-US" sz="2400" dirty="0" smtClean="0"/>
                <a:t>There is a difference between a </a:t>
              </a:r>
              <a:r>
                <a:rPr lang="en-US" sz="2400" u="sng" dirty="0" smtClean="0"/>
                <a:t>title</a:t>
              </a:r>
              <a:r>
                <a:rPr lang="en-US" sz="2400" dirty="0" smtClean="0"/>
                <a:t> and a </a:t>
              </a:r>
              <a:r>
                <a:rPr lang="en-US" sz="2400" u="sng" dirty="0" smtClean="0"/>
                <a:t>name</a:t>
              </a:r>
              <a:r>
                <a:rPr lang="en-US" sz="2400" dirty="0" smtClean="0"/>
                <a:t>.  For example a man’s name might be Jones, but he might have several titles—Captain, Doctor, Pastor, Mister, etc.</a:t>
              </a:r>
            </a:p>
            <a:p>
              <a:endParaRPr lang="en-US" sz="2400" dirty="0"/>
            </a:p>
            <a:p>
              <a:pPr algn="just"/>
              <a:r>
                <a:rPr lang="en-US" sz="2400" dirty="0" smtClean="0"/>
                <a:t>Even so, God has many titles but only one name.  Each titles brings out a certain characteristic, attribute, or quality of deity, and each is used to bring forth a definite meaning.</a:t>
              </a:r>
              <a:endParaRPr lang="en-US" sz="2400" dirty="0"/>
            </a:p>
          </p:txBody>
        </p:sp>
      </p:grpSp>
    </p:spTree>
    <p:extLst>
      <p:ext uri="{BB962C8B-B14F-4D97-AF65-F5344CB8AC3E}">
        <p14:creationId xmlns:p14="http://schemas.microsoft.com/office/powerpoint/2010/main" val="2427895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500"/>
                            </p:stCondLst>
                            <p:childTnLst>
                              <p:par>
                                <p:cTn id="12" presetID="42" presetClass="entr" presetSubtype="0" fill="hold" grpId="0" nodeType="after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31" presetClass="entr" presetSubtype="0" fill="hold" grpId="0" nodeType="after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par>
                          <p:cTn id="24" fill="hold">
                            <p:stCondLst>
                              <p:cond delay="4500"/>
                            </p:stCondLst>
                            <p:childTnLst>
                              <p:par>
                                <p:cTn id="25" presetID="21" presetClass="entr" presetSubtype="8" fill="hold" nodeType="afterEffect">
                                  <p:stCondLst>
                                    <p:cond delay="500"/>
                                  </p:stCondLst>
                                  <p:childTnLst>
                                    <p:set>
                                      <p:cBhvr>
                                        <p:cTn id="26" dur="1" fill="hold">
                                          <p:stCondLst>
                                            <p:cond delay="0"/>
                                          </p:stCondLst>
                                        </p:cTn>
                                        <p:tgtEl>
                                          <p:spTgt spid="9"/>
                                        </p:tgtEl>
                                        <p:attrNameLst>
                                          <p:attrName>style.visibility</p:attrName>
                                        </p:attrNameLst>
                                      </p:cBhvr>
                                      <p:to>
                                        <p:strVal val="visible"/>
                                      </p:to>
                                    </p:set>
                                    <p:animEffect transition="in" filter="wheel(8)">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ext Placeholder 5"/>
          <p:cNvSpPr>
            <a:spLocks noGrp="1"/>
          </p:cNvSpPr>
          <p:nvPr/>
        </p:nvSpPr>
        <p:spPr>
          <a:xfrm rot="16200000">
            <a:off x="6853387"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3" name="TextBox 2"/>
          <p:cNvSpPr txBox="1"/>
          <p:nvPr/>
        </p:nvSpPr>
        <p:spPr>
          <a:xfrm>
            <a:off x="478116" y="6487739"/>
            <a:ext cx="3845399" cy="276999"/>
          </a:xfrm>
          <a:prstGeom prst="rect">
            <a:avLst/>
          </a:prstGeom>
          <a:noFill/>
        </p:spPr>
        <p:txBody>
          <a:bodyPr wrap="square" rtlCol="0">
            <a:spAutoFit/>
          </a:bodyPr>
          <a:lstStyle/>
          <a:p>
            <a:r>
              <a:rPr lang="en-US" sz="1200" dirty="0" smtClean="0">
                <a:solidFill>
                  <a:srgbClr val="008000"/>
                </a:solidFill>
              </a:rPr>
              <a:t>LESSON ONE:  The Titles of Jesus</a:t>
            </a:r>
            <a:endParaRPr lang="en-US" sz="1200" dirty="0">
              <a:solidFill>
                <a:srgbClr val="008000"/>
              </a:solidFill>
            </a:endParaRPr>
          </a:p>
        </p:txBody>
      </p:sp>
      <p:sp>
        <p:nvSpPr>
          <p:cNvPr id="4" name="TextBox 3"/>
          <p:cNvSpPr txBox="1"/>
          <p:nvPr/>
        </p:nvSpPr>
        <p:spPr>
          <a:xfrm>
            <a:off x="688806" y="179292"/>
            <a:ext cx="2031325" cy="6051176"/>
          </a:xfrm>
          <a:prstGeom prst="rect">
            <a:avLst/>
          </a:prstGeom>
          <a:noFill/>
        </p:spPr>
        <p:txBody>
          <a:bodyPr vert="vert270" wrap="square" rtlCol="0">
            <a:spAutoFit/>
          </a:bodyPr>
          <a:lstStyle/>
          <a:p>
            <a:pPr algn="r"/>
            <a:r>
              <a:rPr lang="en-US" sz="4000" dirty="0" smtClean="0"/>
              <a:t>The  Revelation  of  the</a:t>
            </a:r>
          </a:p>
          <a:p>
            <a:pPr algn="r"/>
            <a:r>
              <a:rPr lang="en-US" sz="4000" dirty="0" smtClean="0"/>
              <a:t>Name  of  Jesus</a:t>
            </a:r>
          </a:p>
          <a:p>
            <a:pPr algn="r"/>
            <a:r>
              <a:rPr lang="en-US" sz="4000" dirty="0" smtClean="0"/>
              <a:t>Was  Promised!</a:t>
            </a:r>
            <a:endParaRPr lang="en-US" sz="4000" dirty="0"/>
          </a:p>
        </p:txBody>
      </p:sp>
      <p:sp>
        <p:nvSpPr>
          <p:cNvPr id="5" name="Rectangle 4"/>
          <p:cNvSpPr/>
          <p:nvPr/>
        </p:nvSpPr>
        <p:spPr>
          <a:xfrm rot="19367697">
            <a:off x="652130" y="4215451"/>
            <a:ext cx="3749787" cy="1323439"/>
          </a:xfrm>
          <a:prstGeom prst="rect">
            <a:avLst/>
          </a:prstGeom>
          <a:noFill/>
        </p:spPr>
        <p:txBody>
          <a:bodyPr wrap="square" lIns="91440" tIns="45720" rIns="91440" bIns="45720">
            <a:spAutoFit/>
          </a:bodyPr>
          <a:lstStyle/>
          <a:p>
            <a:pPr algn="ctr"/>
            <a:r>
              <a:rPr lang="en-US" sz="80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JESUS</a:t>
            </a:r>
            <a:endParaRPr lang="en-US" sz="8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TextBox 5"/>
          <p:cNvSpPr txBox="1"/>
          <p:nvPr/>
        </p:nvSpPr>
        <p:spPr>
          <a:xfrm>
            <a:off x="4213412" y="821765"/>
            <a:ext cx="4347882" cy="707886"/>
          </a:xfrm>
          <a:prstGeom prst="rect">
            <a:avLst/>
          </a:prstGeom>
          <a:noFill/>
        </p:spPr>
        <p:txBody>
          <a:bodyPr wrap="square" rtlCol="0">
            <a:spAutoFit/>
          </a:bodyPr>
          <a:lstStyle/>
          <a:p>
            <a:pPr algn="just"/>
            <a:r>
              <a:rPr lang="en-US" sz="2000" i="1" dirty="0" smtClean="0">
                <a:solidFill>
                  <a:schemeClr val="bg1"/>
                </a:solidFill>
              </a:rPr>
              <a:t>“Therefore my people shall know my name.”    </a:t>
            </a:r>
            <a:r>
              <a:rPr lang="en-US" i="1" dirty="0" smtClean="0"/>
              <a:t>		  </a:t>
            </a:r>
            <a:r>
              <a:rPr lang="en-US" i="1" dirty="0" smtClean="0">
                <a:solidFill>
                  <a:schemeClr val="bg1">
                    <a:lumMod val="65000"/>
                  </a:schemeClr>
                </a:solidFill>
              </a:rPr>
              <a:t>    </a:t>
            </a:r>
            <a:r>
              <a:rPr lang="en-US" sz="1600" dirty="0" smtClean="0">
                <a:solidFill>
                  <a:schemeClr val="bg1">
                    <a:lumMod val="65000"/>
                  </a:schemeClr>
                </a:solidFill>
              </a:rPr>
              <a:t>(Isaiah 52:6)</a:t>
            </a:r>
            <a:endParaRPr lang="en-US" sz="1600" i="1" dirty="0">
              <a:solidFill>
                <a:schemeClr val="bg1">
                  <a:lumMod val="65000"/>
                </a:schemeClr>
              </a:solidFill>
            </a:endParaRPr>
          </a:p>
        </p:txBody>
      </p:sp>
      <p:sp>
        <p:nvSpPr>
          <p:cNvPr id="7" name="TextBox 6"/>
          <p:cNvSpPr txBox="1"/>
          <p:nvPr/>
        </p:nvSpPr>
        <p:spPr>
          <a:xfrm>
            <a:off x="4201461" y="1751097"/>
            <a:ext cx="4359834" cy="707886"/>
          </a:xfrm>
          <a:prstGeom prst="rect">
            <a:avLst/>
          </a:prstGeom>
          <a:noFill/>
        </p:spPr>
        <p:txBody>
          <a:bodyPr wrap="square" rtlCol="0">
            <a:spAutoFit/>
          </a:bodyPr>
          <a:lstStyle/>
          <a:p>
            <a:pPr algn="just"/>
            <a:r>
              <a:rPr lang="en-US" sz="2000" i="1" dirty="0" smtClean="0">
                <a:solidFill>
                  <a:schemeClr val="bg1"/>
                </a:solidFill>
              </a:rPr>
              <a:t>“In that day shall there be one LORD, and his name one.”           </a:t>
            </a:r>
            <a:r>
              <a:rPr lang="en-US" i="1" dirty="0" smtClean="0">
                <a:solidFill>
                  <a:schemeClr val="bg1">
                    <a:lumMod val="65000"/>
                  </a:schemeClr>
                </a:solidFill>
              </a:rPr>
              <a:t> </a:t>
            </a:r>
            <a:r>
              <a:rPr lang="en-US" sz="1600" dirty="0" smtClean="0">
                <a:solidFill>
                  <a:schemeClr val="bg1">
                    <a:lumMod val="65000"/>
                  </a:schemeClr>
                </a:solidFill>
              </a:rPr>
              <a:t>(Zechariah 14:9)</a:t>
            </a:r>
            <a:endParaRPr lang="en-US" sz="1600" i="1" dirty="0">
              <a:solidFill>
                <a:schemeClr val="bg1">
                  <a:lumMod val="65000"/>
                </a:schemeClr>
              </a:solidFill>
            </a:endParaRPr>
          </a:p>
        </p:txBody>
      </p:sp>
      <p:sp>
        <p:nvSpPr>
          <p:cNvPr id="8" name="Rectangle 7"/>
          <p:cNvSpPr/>
          <p:nvPr/>
        </p:nvSpPr>
        <p:spPr>
          <a:xfrm>
            <a:off x="4049059" y="2976317"/>
            <a:ext cx="4990353" cy="1046440"/>
          </a:xfrm>
          <a:prstGeom prst="rect">
            <a:avLst/>
          </a:prstGeom>
          <a:noFill/>
        </p:spPr>
        <p:txBody>
          <a:bodyPr wrap="square" lIns="91440" tIns="45720" rIns="91440" bIns="45720">
            <a:spAutoFit/>
          </a:bodyPr>
          <a:lstStyle/>
          <a:p>
            <a:pPr algn="ctr"/>
            <a:r>
              <a:rPr lang="en-US" sz="3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Name of  </a:t>
            </a:r>
            <a:r>
              <a:rPr lang="en-US" sz="3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JESUS</a:t>
            </a:r>
          </a:p>
          <a:p>
            <a:pPr algn="ctr"/>
            <a:r>
              <a:rPr lang="en-US" sz="3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is above every other name.</a:t>
            </a:r>
            <a:endParaRPr lang="en-US" sz="3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TextBox 8"/>
          <p:cNvSpPr txBox="1"/>
          <p:nvPr/>
        </p:nvSpPr>
        <p:spPr>
          <a:xfrm>
            <a:off x="4249274" y="4413585"/>
            <a:ext cx="4359834" cy="707886"/>
          </a:xfrm>
          <a:prstGeom prst="rect">
            <a:avLst/>
          </a:prstGeom>
          <a:noFill/>
        </p:spPr>
        <p:txBody>
          <a:bodyPr wrap="square" rtlCol="0">
            <a:spAutoFit/>
          </a:bodyPr>
          <a:lstStyle/>
          <a:p>
            <a:pPr algn="just"/>
            <a:r>
              <a:rPr lang="en-US" sz="2000" i="1" dirty="0" smtClean="0">
                <a:solidFill>
                  <a:schemeClr val="bg1"/>
                </a:solidFill>
              </a:rPr>
              <a:t>“In that day shall there be one LORD, and his name one.”           </a:t>
            </a:r>
            <a:r>
              <a:rPr lang="en-US" sz="1600" dirty="0" smtClean="0">
                <a:solidFill>
                  <a:schemeClr val="bg1">
                    <a:lumMod val="65000"/>
                  </a:schemeClr>
                </a:solidFill>
              </a:rPr>
              <a:t>(Philippians 2:9)</a:t>
            </a:r>
            <a:endParaRPr lang="en-US" sz="1600" i="1" dirty="0">
              <a:solidFill>
                <a:schemeClr val="bg1">
                  <a:lumMod val="65000"/>
                </a:schemeClr>
              </a:solidFill>
            </a:endParaRPr>
          </a:p>
        </p:txBody>
      </p:sp>
      <p:sp>
        <p:nvSpPr>
          <p:cNvPr id="10" name="TextBox 9"/>
          <p:cNvSpPr txBox="1"/>
          <p:nvPr/>
        </p:nvSpPr>
        <p:spPr>
          <a:xfrm>
            <a:off x="4420454" y="5647765"/>
            <a:ext cx="4313822" cy="553998"/>
          </a:xfrm>
          <a:prstGeom prst="rect">
            <a:avLst/>
          </a:prstGeom>
          <a:noFill/>
        </p:spPr>
        <p:txBody>
          <a:bodyPr wrap="square" rtlCol="0">
            <a:spAutoFit/>
          </a:bodyPr>
          <a:lstStyle/>
          <a:p>
            <a:pPr algn="ctr"/>
            <a:r>
              <a:rPr lang="en-US" sz="3000" dirty="0" smtClean="0">
                <a:solidFill>
                  <a:srgbClr val="FFE796"/>
                </a:solidFill>
              </a:rPr>
              <a:t>His Name is Revealed !</a:t>
            </a:r>
            <a:endParaRPr lang="en-US" sz="3000" dirty="0">
              <a:solidFill>
                <a:srgbClr val="FFE796"/>
              </a:solidFill>
            </a:endParaRPr>
          </a:p>
        </p:txBody>
      </p:sp>
    </p:spTree>
    <p:extLst>
      <p:ext uri="{BB962C8B-B14F-4D97-AF65-F5344CB8AC3E}">
        <p14:creationId xmlns:p14="http://schemas.microsoft.com/office/powerpoint/2010/main" val="255841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3"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1+#ppt_w/2"/>
                                          </p:val>
                                        </p:tav>
                                        <p:tav tm="100000">
                                          <p:val>
                                            <p:strVal val="#ppt_x"/>
                                          </p:val>
                                        </p:tav>
                                      </p:tavLst>
                                    </p:anim>
                                    <p:anim calcmode="lin" valueType="num">
                                      <p:cBhvr additive="base">
                                        <p:cTn id="13" dur="10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3000"/>
                            </p:stCondLst>
                            <p:childTnLst>
                              <p:par>
                                <p:cTn id="15" presetID="2" presetClass="entr" presetSubtype="3" fill="hold" grpId="0" nodeType="after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1+#ppt_w/2"/>
                                          </p:val>
                                        </p:tav>
                                        <p:tav tm="100000">
                                          <p:val>
                                            <p:strVal val="#ppt_x"/>
                                          </p:val>
                                        </p:tav>
                                      </p:tavLst>
                                    </p:anim>
                                    <p:anim calcmode="lin" valueType="num">
                                      <p:cBhvr additive="base">
                                        <p:cTn id="18" dur="10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4500"/>
                            </p:stCondLst>
                            <p:childTnLst>
                              <p:par>
                                <p:cTn id="20" presetID="6" presetClass="entr" presetSubtype="16" fill="hold" grpId="0" nodeType="after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par>
                          <p:cTn id="23" fill="hold">
                            <p:stCondLst>
                              <p:cond delay="7000"/>
                            </p:stCondLst>
                            <p:childTnLst>
                              <p:par>
                                <p:cTn id="24" presetID="2" presetClass="entr" presetSubtype="6" fill="hold" grpId="0" nodeType="afterEffect">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1+#ppt_w/2"/>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8500"/>
                            </p:stCondLst>
                            <p:childTnLst>
                              <p:par>
                                <p:cTn id="29" presetID="53" presetClass="entr" presetSubtype="16" fill="hold" grpId="0" nodeType="after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Effect transition="in" filter="fade">
                                      <p:cBhvr>
                                        <p:cTn id="33" dur="1000"/>
                                        <p:tgtEl>
                                          <p:spTgt spid="10"/>
                                        </p:tgtEl>
                                      </p:cBhvr>
                                    </p:animEffect>
                                  </p:childTnLst>
                                </p:cTn>
                              </p:par>
                              <p:par>
                                <p:cTn id="34" presetID="26" presetClass="entr" presetSubtype="0" fill="hold" grpId="0" nodeType="withEffect">
                                  <p:stCondLst>
                                    <p:cond delay="75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80">
                                          <p:stCondLst>
                                            <p:cond delay="0"/>
                                          </p:stCondLst>
                                        </p:cTn>
                                        <p:tgtEl>
                                          <p:spTgt spid="5"/>
                                        </p:tgtEl>
                                      </p:cBhvr>
                                    </p:animEffect>
                                    <p:anim calcmode="lin" valueType="num">
                                      <p:cBhvr>
                                        <p:cTn id="3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2" dur="26">
                                          <p:stCondLst>
                                            <p:cond delay="650"/>
                                          </p:stCondLst>
                                        </p:cTn>
                                        <p:tgtEl>
                                          <p:spTgt spid="5"/>
                                        </p:tgtEl>
                                      </p:cBhvr>
                                      <p:to x="100000" y="60000"/>
                                    </p:animScale>
                                    <p:animScale>
                                      <p:cBhvr>
                                        <p:cTn id="43" dur="166" decel="50000">
                                          <p:stCondLst>
                                            <p:cond delay="676"/>
                                          </p:stCondLst>
                                        </p:cTn>
                                        <p:tgtEl>
                                          <p:spTgt spid="5"/>
                                        </p:tgtEl>
                                      </p:cBhvr>
                                      <p:to x="100000" y="100000"/>
                                    </p:animScale>
                                    <p:animScale>
                                      <p:cBhvr>
                                        <p:cTn id="44" dur="26">
                                          <p:stCondLst>
                                            <p:cond delay="1312"/>
                                          </p:stCondLst>
                                        </p:cTn>
                                        <p:tgtEl>
                                          <p:spTgt spid="5"/>
                                        </p:tgtEl>
                                      </p:cBhvr>
                                      <p:to x="100000" y="80000"/>
                                    </p:animScale>
                                    <p:animScale>
                                      <p:cBhvr>
                                        <p:cTn id="45" dur="166" decel="50000">
                                          <p:stCondLst>
                                            <p:cond delay="1338"/>
                                          </p:stCondLst>
                                        </p:cTn>
                                        <p:tgtEl>
                                          <p:spTgt spid="5"/>
                                        </p:tgtEl>
                                      </p:cBhvr>
                                      <p:to x="100000" y="100000"/>
                                    </p:animScale>
                                    <p:animScale>
                                      <p:cBhvr>
                                        <p:cTn id="46" dur="26">
                                          <p:stCondLst>
                                            <p:cond delay="1642"/>
                                          </p:stCondLst>
                                        </p:cTn>
                                        <p:tgtEl>
                                          <p:spTgt spid="5"/>
                                        </p:tgtEl>
                                      </p:cBhvr>
                                      <p:to x="100000" y="90000"/>
                                    </p:animScale>
                                    <p:animScale>
                                      <p:cBhvr>
                                        <p:cTn id="47" dur="166" decel="50000">
                                          <p:stCondLst>
                                            <p:cond delay="1668"/>
                                          </p:stCondLst>
                                        </p:cTn>
                                        <p:tgtEl>
                                          <p:spTgt spid="5"/>
                                        </p:tgtEl>
                                      </p:cBhvr>
                                      <p:to x="100000" y="100000"/>
                                    </p:animScale>
                                    <p:animScale>
                                      <p:cBhvr>
                                        <p:cTn id="48" dur="26">
                                          <p:stCondLst>
                                            <p:cond delay="1808"/>
                                          </p:stCondLst>
                                        </p:cTn>
                                        <p:tgtEl>
                                          <p:spTgt spid="5"/>
                                        </p:tgtEl>
                                      </p:cBhvr>
                                      <p:to x="100000" y="95000"/>
                                    </p:animScale>
                                    <p:animScale>
                                      <p:cBhvr>
                                        <p:cTn id="49"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93882" y="2166467"/>
            <a:ext cx="4811059" cy="2347909"/>
          </a:xfrm>
        </p:spPr>
        <p:txBody>
          <a:bodyPr/>
          <a:lstStyle/>
          <a:p>
            <a:pPr algn="just"/>
            <a:r>
              <a:rPr lang="en-US" sz="3600" dirty="0" smtClean="0"/>
              <a:t>    . . . </a:t>
            </a:r>
            <a:r>
              <a:rPr lang="en-US" b="1" dirty="0" smtClean="0"/>
              <a:t>JESUS</a:t>
            </a:r>
            <a:r>
              <a:rPr lang="en-US" sz="3200" dirty="0" smtClean="0"/>
              <a:t> </a:t>
            </a:r>
            <a:r>
              <a:rPr lang="en-US" sz="3200" b="1" dirty="0" smtClean="0"/>
              <a:t>who was revealed and known in the New Testament.</a:t>
            </a:r>
            <a:endParaRPr lang="en-US" sz="3200" b="1" dirty="0"/>
          </a:p>
        </p:txBody>
      </p:sp>
      <p:sp>
        <p:nvSpPr>
          <p:cNvPr id="3" name="Subtitle 2"/>
          <p:cNvSpPr>
            <a:spLocks noGrp="1"/>
          </p:cNvSpPr>
          <p:nvPr>
            <p:ph type="subTitle" idx="1"/>
          </p:nvPr>
        </p:nvSpPr>
        <p:spPr>
          <a:xfrm>
            <a:off x="284600" y="4331435"/>
            <a:ext cx="3779400" cy="1609356"/>
          </a:xfrm>
        </p:spPr>
        <p:txBody>
          <a:bodyPr/>
          <a:lstStyle/>
          <a:p>
            <a:r>
              <a:rPr lang="en-US" sz="2400" dirty="0" smtClean="0">
                <a:solidFill>
                  <a:srgbClr val="FFFFFF"/>
                </a:solidFill>
              </a:rPr>
              <a:t>In the beginning was the Word, and the Word was with God, and the Word was God.   	       </a:t>
            </a:r>
            <a:r>
              <a:rPr lang="en-US" dirty="0" smtClean="0">
                <a:solidFill>
                  <a:schemeClr val="tx1"/>
                </a:solidFill>
              </a:rPr>
              <a:t>(John 1:1)</a:t>
            </a:r>
            <a:endParaRPr lang="en-US" dirty="0">
              <a:solidFill>
                <a:schemeClr val="tx1"/>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5" name="TextBox 4"/>
          <p:cNvSpPr txBox="1"/>
          <p:nvPr/>
        </p:nvSpPr>
        <p:spPr>
          <a:xfrm>
            <a:off x="89646"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6" name="TextBox 5"/>
          <p:cNvSpPr txBox="1"/>
          <p:nvPr/>
        </p:nvSpPr>
        <p:spPr>
          <a:xfrm>
            <a:off x="1928128" y="791650"/>
            <a:ext cx="3441269" cy="3477875"/>
          </a:xfrm>
          <a:prstGeom prst="rect">
            <a:avLst/>
          </a:prstGeom>
          <a:noFill/>
        </p:spPr>
        <p:txBody>
          <a:bodyPr wrap="square" rtlCol="0">
            <a:spAutoFit/>
          </a:bodyPr>
          <a:lstStyle/>
          <a:p>
            <a:r>
              <a:rPr lang="en-US" sz="22000" dirty="0" smtClean="0">
                <a:latin typeface="Wingdings"/>
                <a:ea typeface="Wingdings"/>
                <a:cs typeface="Wingdings"/>
                <a:sym typeface="Wingdings"/>
              </a:rPr>
              <a:t></a:t>
            </a:r>
            <a:endParaRPr lang="en-US" sz="22000" dirty="0"/>
          </a:p>
        </p:txBody>
      </p:sp>
      <p:sp>
        <p:nvSpPr>
          <p:cNvPr id="7" name="TextBox 6"/>
          <p:cNvSpPr txBox="1"/>
          <p:nvPr/>
        </p:nvSpPr>
        <p:spPr>
          <a:xfrm>
            <a:off x="119530" y="164357"/>
            <a:ext cx="6783295" cy="1754327"/>
          </a:xfrm>
          <a:prstGeom prst="rect">
            <a:avLst/>
          </a:prstGeom>
          <a:noFill/>
        </p:spPr>
        <p:txBody>
          <a:bodyPr wrap="square" rtlCol="0">
            <a:spAutoFit/>
          </a:bodyPr>
          <a:lstStyle/>
          <a:p>
            <a:r>
              <a:rPr lang="en-US" sz="3600" dirty="0" smtClean="0">
                <a:solidFill>
                  <a:schemeClr val="bg1"/>
                </a:solidFill>
              </a:rPr>
              <a:t>The Old Testament Types</a:t>
            </a:r>
          </a:p>
          <a:p>
            <a:r>
              <a:rPr lang="en-US" sz="3600" dirty="0" smtClean="0">
                <a:solidFill>
                  <a:schemeClr val="bg1"/>
                </a:solidFill>
              </a:rPr>
              <a:t>and Shadows all pointed </a:t>
            </a:r>
          </a:p>
          <a:p>
            <a:r>
              <a:rPr lang="en-US" sz="3600" dirty="0" smtClean="0">
                <a:solidFill>
                  <a:schemeClr val="bg1"/>
                </a:solidFill>
              </a:rPr>
              <a:t>forward to . . .</a:t>
            </a:r>
          </a:p>
        </p:txBody>
      </p:sp>
      <p:sp>
        <p:nvSpPr>
          <p:cNvPr id="8" name="Subtitle 2"/>
          <p:cNvSpPr txBox="1">
            <a:spLocks/>
          </p:cNvSpPr>
          <p:nvPr/>
        </p:nvSpPr>
        <p:spPr>
          <a:xfrm>
            <a:off x="4981102" y="4839782"/>
            <a:ext cx="4007167" cy="1609356"/>
          </a:xfrm>
          <a:prstGeom prst="rect">
            <a:avLst/>
          </a:prstGeo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defTabSz="914400" rtl="0" eaLnBrk="1" latinLnBrk="0" hangingPunct="1">
              <a:spcBef>
                <a:spcPts val="600"/>
              </a:spcBef>
              <a:buFont typeface="Wingdings 2" pitchFamily="18" charset="2"/>
              <a:buNone/>
              <a:defRPr sz="22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2pPr>
            <a:lvl3pPr marL="914400" indent="0" algn="ctr" defTabSz="914400" rtl="0" eaLnBrk="1" latinLnBrk="0" hangingPunct="1">
              <a:spcBef>
                <a:spcPts val="600"/>
              </a:spcBef>
              <a:buFont typeface="Wingdings 2" pitchFamily="18" charset="2"/>
              <a:buNone/>
              <a:defRPr sz="20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3pPr>
            <a:lvl4pPr marL="13716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4pPr>
            <a:lvl5pPr marL="1828800" indent="0" algn="ctr" defTabSz="914400" rtl="0" eaLnBrk="1" latinLnBrk="0" hangingPunct="1">
              <a:spcBef>
                <a:spcPts val="600"/>
              </a:spcBef>
              <a:buFont typeface="Wingdings 2" pitchFamily="18" charset="2"/>
              <a:buNone/>
              <a:defRPr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5pPr>
            <a:lvl6pPr marL="22860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6pPr>
            <a:lvl7pPr marL="27432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7pPr>
            <a:lvl8pPr marL="32004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8pPr>
            <a:lvl9pPr marL="3657600" indent="0" algn="ctr" defTabSz="914400" rtl="0" eaLnBrk="1" latinLnBrk="0" hangingPunct="1">
              <a:spcBef>
                <a:spcPct val="20000"/>
              </a:spcBef>
              <a:buFont typeface="Wingdings 2" pitchFamily="18" charset="2"/>
              <a:buNone/>
              <a:defRPr lang="en-US" sz="1800" kern="1200">
                <a:solidFill>
                  <a:schemeClr val="tx1">
                    <a:tint val="75000"/>
                  </a:schemeClr>
                </a:solidFill>
                <a:effectLst>
                  <a:outerShdw blurRad="63500" dist="50800" dir="2700000" algn="tl" rotWithShape="0">
                    <a:prstClr val="black">
                      <a:alpha val="50000"/>
                    </a:prstClr>
                  </a:outerShdw>
                </a:effectLst>
                <a:latin typeface="+mn-lt"/>
                <a:ea typeface="+mn-ea"/>
                <a:cs typeface="+mn-cs"/>
              </a:defRPr>
            </a:lvl9pPr>
          </a:lstStyle>
          <a:p>
            <a:r>
              <a:rPr lang="en-US" sz="2400" dirty="0" smtClean="0">
                <a:solidFill>
                  <a:srgbClr val="FFFFFF"/>
                </a:solidFill>
              </a:rPr>
              <a:t>And the Word was made flesh, and dwelt among us…. 		      </a:t>
            </a:r>
            <a:r>
              <a:rPr lang="en-US" dirty="0" smtClean="0">
                <a:solidFill>
                  <a:schemeClr val="tx1"/>
                </a:solidFill>
              </a:rPr>
              <a:t>(</a:t>
            </a:r>
            <a:r>
              <a:rPr lang="en-US" dirty="0">
                <a:solidFill>
                  <a:schemeClr val="tx1"/>
                </a:solidFill>
              </a:rPr>
              <a:t>John 1:</a:t>
            </a:r>
            <a:r>
              <a:rPr lang="en-US" dirty="0" smtClean="0">
                <a:solidFill>
                  <a:schemeClr val="tx1"/>
                </a:solidFill>
              </a:rPr>
              <a:t>14)</a:t>
            </a:r>
            <a:endParaRPr lang="en-US" dirty="0">
              <a:solidFill>
                <a:schemeClr val="tx1"/>
              </a:solidFill>
            </a:endParaRPr>
          </a:p>
          <a:p>
            <a:endParaRPr lang="en-US" sz="2400" dirty="0">
              <a:solidFill>
                <a:srgbClr val="FFFFFF"/>
              </a:solidFill>
            </a:endParaRPr>
          </a:p>
        </p:txBody>
      </p:sp>
      <p:sp>
        <p:nvSpPr>
          <p:cNvPr id="9" name="Rectangle 8"/>
          <p:cNvSpPr/>
          <p:nvPr/>
        </p:nvSpPr>
        <p:spPr>
          <a:xfrm>
            <a:off x="3688167" y="4661227"/>
            <a:ext cx="1498728" cy="1569660"/>
          </a:xfrm>
          <a:prstGeom prst="rect">
            <a:avLst/>
          </a:prstGeom>
        </p:spPr>
        <p:txBody>
          <a:bodyPr wrap="none">
            <a:spAutoFit/>
          </a:bodyPr>
          <a:lstStyle/>
          <a:p>
            <a:r>
              <a:rPr lang="en-US" sz="9600" dirty="0">
                <a:latin typeface="Wingdings"/>
                <a:ea typeface="Wingdings"/>
                <a:cs typeface="Wingdings"/>
                <a:sym typeface="Wingdings"/>
              </a:rPr>
              <a:t></a:t>
            </a:r>
            <a:endParaRPr lang="en-US" sz="9600" dirty="0"/>
          </a:p>
        </p:txBody>
      </p:sp>
    </p:spTree>
    <p:extLst>
      <p:ext uri="{BB962C8B-B14F-4D97-AF65-F5344CB8AC3E}">
        <p14:creationId xmlns:p14="http://schemas.microsoft.com/office/powerpoint/2010/main" val="428151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Effect transition="in" filter="fade">
                                      <p:cBhvr>
                                        <p:cTn id="14" dur="1000"/>
                                        <p:tgtEl>
                                          <p:spTgt spid="6"/>
                                        </p:tgtEl>
                                      </p:cBhvr>
                                    </p:animEffect>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000" fill="hold"/>
                                        <p:tgtEl>
                                          <p:spTgt spid="2"/>
                                        </p:tgtEl>
                                        <p:attrNameLst>
                                          <p:attrName>ppt_x</p:attrName>
                                        </p:attrNameLst>
                                      </p:cBhvr>
                                      <p:tavLst>
                                        <p:tav tm="0">
                                          <p:val>
                                            <p:strVal val="1+#ppt_w/2"/>
                                          </p:val>
                                        </p:tav>
                                        <p:tav tm="100000">
                                          <p:val>
                                            <p:strVal val="#ppt_x"/>
                                          </p:val>
                                        </p:tav>
                                      </p:tavLst>
                                    </p:anim>
                                    <p:anim calcmode="lin" valueType="num">
                                      <p:cBhvr additive="base">
                                        <p:cTn id="19" dur="10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13" presetClass="entr" presetSubtype="32" fill="hold" grpId="0" nodeType="afterEffect">
                                  <p:stCondLst>
                                    <p:cond delay="50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plus(out)">
                                      <p:cBhvr>
                                        <p:cTn id="23" dur="2000"/>
                                        <p:tgtEl>
                                          <p:spTgt spid="3">
                                            <p:txEl>
                                              <p:pRg st="0" end="0"/>
                                            </p:txEl>
                                          </p:spTgt>
                                        </p:tgtEl>
                                      </p:cBhvr>
                                    </p:animEffect>
                                  </p:childTnLst>
                                </p:cTn>
                              </p:par>
                            </p:childTnLst>
                          </p:cTn>
                        </p:par>
                        <p:par>
                          <p:cTn id="24" fill="hold">
                            <p:stCondLst>
                              <p:cond delay="7000"/>
                            </p:stCondLst>
                            <p:childTnLst>
                              <p:par>
                                <p:cTn id="25" presetID="10" presetClass="entr" presetSubtype="0" fill="hold" grpId="0" nodeType="afterEffect">
                                  <p:stCondLst>
                                    <p:cond delay="5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500"/>
                                        <p:tgtEl>
                                          <p:spTgt spid="9"/>
                                        </p:tgtEl>
                                      </p:cBhvr>
                                    </p:animEffect>
                                  </p:childTnLst>
                                </p:cTn>
                              </p:par>
                            </p:childTnLst>
                          </p:cTn>
                        </p:par>
                        <p:par>
                          <p:cTn id="28" fill="hold">
                            <p:stCondLst>
                              <p:cond delay="9000"/>
                            </p:stCondLst>
                            <p:childTnLst>
                              <p:par>
                                <p:cTn id="29" presetID="13" presetClass="entr" presetSubtype="16"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Effect transition="in" filter="plus(in)">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Old Testament Titles</a:t>
            </a:r>
            <a:endParaRPr lang="en-US" dirty="0"/>
          </a:p>
        </p:txBody>
      </p:sp>
      <p:sp>
        <p:nvSpPr>
          <p:cNvPr id="3" name="Vertical Text Placeholder 2"/>
          <p:cNvSpPr>
            <a:spLocks noGrp="1"/>
          </p:cNvSpPr>
          <p:nvPr>
            <p:ph type="body" orient="vert" idx="1"/>
          </p:nvPr>
        </p:nvSpPr>
        <p:spPr>
          <a:xfrm>
            <a:off x="496888" y="457200"/>
            <a:ext cx="6943818" cy="5810250"/>
          </a:xfrm>
        </p:spPr>
        <p:txBody>
          <a:bodyPr vert="horz">
            <a:normAutofit/>
          </a:bodyPr>
          <a:lstStyle/>
          <a:p>
            <a:pPr marL="0" indent="0" algn="ctr">
              <a:buNone/>
            </a:pPr>
            <a:r>
              <a:rPr lang="en-US" sz="2800" dirty="0" smtClean="0"/>
              <a:t>THERE ARE MANY TITLES OF DEITY IN</a:t>
            </a:r>
          </a:p>
          <a:p>
            <a:pPr marL="0" indent="0" algn="ctr">
              <a:spcBef>
                <a:spcPts val="800"/>
              </a:spcBef>
              <a:buNone/>
            </a:pPr>
            <a:r>
              <a:rPr lang="en-US" sz="2800" dirty="0" smtClean="0"/>
              <a:t>THE OLD TESTAMENT</a:t>
            </a:r>
          </a:p>
          <a:p>
            <a:pPr marL="0" indent="0" algn="ctr">
              <a:spcBef>
                <a:spcPts val="800"/>
              </a:spcBef>
              <a:buNone/>
            </a:pPr>
            <a:endParaRPr lang="en-US" sz="2800" dirty="0"/>
          </a:p>
          <a:p>
            <a:pPr marL="0" indent="0" algn="ctr">
              <a:spcBef>
                <a:spcPts val="800"/>
              </a:spcBef>
              <a:buNone/>
            </a:pPr>
            <a:r>
              <a:rPr lang="en-US" sz="4800" dirty="0" err="1" smtClean="0">
                <a:solidFill>
                  <a:srgbClr val="FF6600"/>
                </a:solidFill>
              </a:rPr>
              <a:t>Elohim</a:t>
            </a:r>
            <a:endParaRPr lang="en-US" sz="4800" dirty="0" smtClean="0">
              <a:solidFill>
                <a:srgbClr val="FF6600"/>
              </a:solidFill>
            </a:endParaRPr>
          </a:p>
          <a:p>
            <a:pPr marL="0" indent="0" algn="ctr">
              <a:spcBef>
                <a:spcPts val="800"/>
              </a:spcBef>
              <a:buNone/>
            </a:pPr>
            <a:endParaRPr lang="en-US" sz="2800" dirty="0" smtClean="0">
              <a:solidFill>
                <a:srgbClr val="FF6600"/>
              </a:solidFill>
            </a:endParaRPr>
          </a:p>
          <a:p>
            <a:pPr marL="0" indent="0" algn="ctr">
              <a:spcBef>
                <a:spcPts val="800"/>
              </a:spcBef>
              <a:buNone/>
            </a:pPr>
            <a:r>
              <a:rPr lang="en-US" sz="4800" dirty="0" smtClean="0">
                <a:solidFill>
                  <a:srgbClr val="FF6600"/>
                </a:solidFill>
              </a:rPr>
              <a:t>El </a:t>
            </a:r>
            <a:r>
              <a:rPr lang="en-US" sz="4800" dirty="0" err="1" smtClean="0">
                <a:solidFill>
                  <a:srgbClr val="FF6600"/>
                </a:solidFill>
              </a:rPr>
              <a:t>Shaddai</a:t>
            </a:r>
            <a:endParaRPr lang="en-US" sz="2800" dirty="0" smtClean="0">
              <a:solidFill>
                <a:srgbClr val="FF6600"/>
              </a:solidFill>
            </a:endParaRPr>
          </a:p>
          <a:p>
            <a:pPr marL="0" indent="0" algn="ctr">
              <a:spcBef>
                <a:spcPts val="800"/>
              </a:spcBef>
              <a:buNone/>
            </a:pPr>
            <a:endParaRPr lang="en-US" sz="2800" dirty="0" smtClean="0">
              <a:solidFill>
                <a:srgbClr val="FF6600"/>
              </a:solidFill>
            </a:endParaRPr>
          </a:p>
          <a:p>
            <a:pPr marL="0" indent="0" algn="ctr">
              <a:spcBef>
                <a:spcPts val="800"/>
              </a:spcBef>
              <a:buNone/>
            </a:pPr>
            <a:r>
              <a:rPr lang="en-US" sz="4800" dirty="0" smtClean="0">
                <a:solidFill>
                  <a:srgbClr val="FF6600"/>
                </a:solidFill>
              </a:rPr>
              <a:t>Jehovah</a:t>
            </a:r>
            <a:endParaRPr lang="en-US" sz="4800" dirty="0">
              <a:solidFill>
                <a:srgbClr val="FF6600"/>
              </a:solidFill>
            </a:endParaRPr>
          </a:p>
        </p:txBody>
      </p:sp>
      <p:sp>
        <p:nvSpPr>
          <p:cNvPr id="4"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accent1">
                    <a:lumMod val="20000"/>
                    <a:lumOff val="80000"/>
                  </a:schemeClr>
                </a:solidFill>
              </a:rPr>
              <a:t>Global University of Theological Studies</a:t>
            </a:r>
            <a:endParaRPr lang="en-US" sz="1200" kern="1200" dirty="0">
              <a:solidFill>
                <a:schemeClr val="accent1">
                  <a:lumMod val="20000"/>
                  <a:lumOff val="80000"/>
                </a:schemeClr>
              </a:solidFill>
            </a:endParaRPr>
          </a:p>
        </p:txBody>
      </p:sp>
      <p:sp>
        <p:nvSpPr>
          <p:cNvPr id="5" name="TextBox 4"/>
          <p:cNvSpPr txBox="1"/>
          <p:nvPr/>
        </p:nvSpPr>
        <p:spPr>
          <a:xfrm>
            <a:off x="0" y="6487739"/>
            <a:ext cx="3845399" cy="276999"/>
          </a:xfrm>
          <a:prstGeom prst="rect">
            <a:avLst/>
          </a:prstGeom>
          <a:noFill/>
        </p:spPr>
        <p:txBody>
          <a:bodyPr wrap="square" rtlCol="0">
            <a:spAutoFit/>
          </a:bodyPr>
          <a:lstStyle/>
          <a:p>
            <a:r>
              <a:rPr lang="en-US" sz="1200" dirty="0" smtClean="0">
                <a:solidFill>
                  <a:srgbClr val="008000"/>
                </a:solidFill>
              </a:rPr>
              <a:t>LESSON ONE:  The Titles of Jesus</a:t>
            </a:r>
            <a:endParaRPr lang="en-US" sz="1200" dirty="0">
              <a:solidFill>
                <a:srgbClr val="008000"/>
              </a:solidFill>
            </a:endParaRPr>
          </a:p>
        </p:txBody>
      </p:sp>
    </p:spTree>
    <p:extLst>
      <p:ext uri="{BB962C8B-B14F-4D97-AF65-F5344CB8AC3E}">
        <p14:creationId xmlns:p14="http://schemas.microsoft.com/office/powerpoint/2010/main" val="5316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ppt_x"/>
                                          </p:val>
                                        </p:tav>
                                        <p:tav tm="100000">
                                          <p:val>
                                            <p:strVal val="#ppt_x"/>
                                          </p:val>
                                        </p:tav>
                                      </p:tavLst>
                                    </p:anim>
                                    <p:anim calcmode="lin" valueType="num">
                                      <p:cBhvr additive="base">
                                        <p:cTn id="8" dur="1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53" presetClass="entr" presetSubtype="16" fill="hold" grpId="0" nodeType="after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par>
                          <p:cTn id="15" fill="hold">
                            <p:stCondLst>
                              <p:cond delay="3250"/>
                            </p:stCondLst>
                            <p:childTnLst>
                              <p:par>
                                <p:cTn id="16" presetID="53" presetClass="entr" presetSubtype="16" fill="hold" grpId="0" nodeType="afterEffect">
                                  <p:stCondLst>
                                    <p:cond delay="50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0" dur="1000"/>
                                        <p:tgtEl>
                                          <p:spTgt spid="3">
                                            <p:txEl>
                                              <p:pRg st="1" end="1"/>
                                            </p:txEl>
                                          </p:spTgt>
                                        </p:tgtEl>
                                      </p:cBhvr>
                                    </p:animEffect>
                                  </p:childTnLst>
                                </p:cTn>
                              </p:par>
                            </p:childTnLst>
                          </p:cTn>
                        </p:par>
                        <p:par>
                          <p:cTn id="21" fill="hold">
                            <p:stCondLst>
                              <p:cond delay="4750"/>
                            </p:stCondLst>
                            <p:childTnLst>
                              <p:par>
                                <p:cTn id="22" presetID="53" presetClass="entr" presetSubtype="16" fill="hold" grpId="0" nodeType="afterEffect">
                                  <p:stCondLst>
                                    <p:cond delay="50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1000"/>
                                        <p:tgtEl>
                                          <p:spTgt spid="3">
                                            <p:txEl>
                                              <p:pRg st="3" end="3"/>
                                            </p:txEl>
                                          </p:spTgt>
                                        </p:tgtEl>
                                      </p:cBhvr>
                                    </p:animEffect>
                                  </p:childTnLst>
                                </p:cTn>
                              </p:par>
                            </p:childTnLst>
                          </p:cTn>
                        </p:par>
                        <p:par>
                          <p:cTn id="27" fill="hold">
                            <p:stCondLst>
                              <p:cond delay="6250"/>
                            </p:stCondLst>
                            <p:childTnLst>
                              <p:par>
                                <p:cTn id="28" presetID="53" presetClass="entr" presetSubtype="16" fill="hold" grpId="0" nodeType="afterEffect">
                                  <p:stCondLst>
                                    <p:cond delay="50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p:cTn id="30"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2" dur="1000"/>
                                        <p:tgtEl>
                                          <p:spTgt spid="3">
                                            <p:txEl>
                                              <p:pRg st="5" end="5"/>
                                            </p:txEl>
                                          </p:spTgt>
                                        </p:tgtEl>
                                      </p:cBhvr>
                                    </p:animEffect>
                                  </p:childTnLst>
                                </p:cTn>
                              </p:par>
                            </p:childTnLst>
                          </p:cTn>
                        </p:par>
                        <p:par>
                          <p:cTn id="33" fill="hold">
                            <p:stCondLst>
                              <p:cond delay="7750"/>
                            </p:stCondLst>
                            <p:childTnLst>
                              <p:par>
                                <p:cTn id="34" presetID="53" presetClass="entr" presetSubtype="16" fill="hold" grpId="0" nodeType="afterEffect">
                                  <p:stCondLst>
                                    <p:cond delay="50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p:cTn id="36"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16974"/>
            <a:ext cx="7612063" cy="1100138"/>
          </a:xfrm>
        </p:spPr>
        <p:txBody>
          <a:bodyPr/>
          <a:lstStyle/>
          <a:p>
            <a:r>
              <a:rPr lang="en-US" sz="4800" dirty="0" err="1" smtClean="0">
                <a:solidFill>
                  <a:srgbClr val="008000"/>
                </a:solidFill>
              </a:rPr>
              <a:t>Elohim</a:t>
            </a:r>
            <a:endParaRPr lang="en-US" sz="4800" dirty="0">
              <a:solidFill>
                <a:srgbClr val="008000"/>
              </a:solidFill>
            </a:endParaRPr>
          </a:p>
        </p:txBody>
      </p:sp>
      <p:sp>
        <p:nvSpPr>
          <p:cNvPr id="4" name="Text Placeholder 3"/>
          <p:cNvSpPr>
            <a:spLocks noGrp="1"/>
          </p:cNvSpPr>
          <p:nvPr>
            <p:ph type="body" sz="half" idx="2"/>
          </p:nvPr>
        </p:nvSpPr>
        <p:spPr>
          <a:xfrm>
            <a:off x="463177" y="1827781"/>
            <a:ext cx="8337176" cy="804862"/>
          </a:xfrm>
        </p:spPr>
        <p:txBody>
          <a:bodyPr>
            <a:noAutofit/>
          </a:bodyPr>
          <a:lstStyle/>
          <a:p>
            <a:r>
              <a:rPr lang="en-US" sz="2800" dirty="0" smtClean="0"/>
              <a:t>The English word </a:t>
            </a:r>
            <a:r>
              <a:rPr lang="en-US" sz="2800" i="1" dirty="0" smtClean="0"/>
              <a:t>God</a:t>
            </a:r>
            <a:r>
              <a:rPr lang="en-US" sz="2800" dirty="0" smtClean="0"/>
              <a:t> is equivalent</a:t>
            </a:r>
          </a:p>
          <a:p>
            <a:r>
              <a:rPr lang="en-US" sz="2800" dirty="0" smtClean="0"/>
              <a:t>of the Hebrew </a:t>
            </a:r>
            <a:r>
              <a:rPr lang="en-US" sz="2800" i="1" dirty="0" err="1" smtClean="0"/>
              <a:t>Elohim</a:t>
            </a:r>
            <a:r>
              <a:rPr lang="en-US" sz="2800" dirty="0" smtClean="0"/>
              <a:t>.  </a:t>
            </a:r>
          </a:p>
          <a:p>
            <a:r>
              <a:rPr lang="en-US" sz="2800" dirty="0" smtClean="0"/>
              <a:t>This is the plural form of </a:t>
            </a:r>
            <a:r>
              <a:rPr lang="en-US" sz="2800" i="1" dirty="0" err="1" smtClean="0"/>
              <a:t>Eloah</a:t>
            </a:r>
            <a:r>
              <a:rPr lang="en-US" sz="2800" i="1" dirty="0" smtClean="0"/>
              <a:t>.</a:t>
            </a:r>
            <a:endParaRPr lang="en-US" sz="2800" dirty="0" smtClean="0"/>
          </a:p>
        </p:txBody>
      </p:sp>
      <p:sp>
        <p:nvSpPr>
          <p:cNvPr id="5" name="Vertical Text Placeholder 5"/>
          <p:cNvSpPr>
            <a:spLocks noGrp="1"/>
          </p:cNvSpPr>
          <p:nvPr/>
        </p:nvSpPr>
        <p:spPr>
          <a:xfrm rot="16200000">
            <a:off x="7107380" y="5131042"/>
            <a:ext cx="562792" cy="3198985"/>
          </a:xfrm>
          <a:prstGeom prst="rect">
            <a:avLst/>
          </a:prstGeom>
        </p:spPr>
        <p:txBody>
          <a:bodyPr vert="eaVert"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kern="1200" dirty="0" smtClean="0">
                <a:solidFill>
                  <a:schemeClr val="bg1"/>
                </a:solidFill>
              </a:rPr>
              <a:t>Global University of Theological Studies</a:t>
            </a:r>
            <a:endParaRPr lang="en-US" sz="1200" kern="1200" dirty="0">
              <a:solidFill>
                <a:schemeClr val="bg1"/>
              </a:solidFill>
            </a:endParaRPr>
          </a:p>
        </p:txBody>
      </p:sp>
      <p:sp>
        <p:nvSpPr>
          <p:cNvPr id="7" name="TextBox 6"/>
          <p:cNvSpPr txBox="1"/>
          <p:nvPr/>
        </p:nvSpPr>
        <p:spPr>
          <a:xfrm>
            <a:off x="0" y="6487739"/>
            <a:ext cx="3845399" cy="276999"/>
          </a:xfrm>
          <a:prstGeom prst="rect">
            <a:avLst/>
          </a:prstGeom>
          <a:noFill/>
        </p:spPr>
        <p:txBody>
          <a:bodyPr wrap="square" rtlCol="0">
            <a:spAutoFit/>
          </a:bodyPr>
          <a:lstStyle/>
          <a:p>
            <a:r>
              <a:rPr lang="en-US" sz="1200" dirty="0" smtClean="0">
                <a:solidFill>
                  <a:srgbClr val="FFFFFF"/>
                </a:solidFill>
              </a:rPr>
              <a:t>LESSON ONE:  The Titles of Jesus</a:t>
            </a:r>
            <a:endParaRPr lang="en-US" sz="1200" dirty="0">
              <a:solidFill>
                <a:srgbClr val="FFFFFF"/>
              </a:solidFill>
            </a:endParaRPr>
          </a:p>
        </p:txBody>
      </p:sp>
      <p:sp>
        <p:nvSpPr>
          <p:cNvPr id="6" name="TextBox 5"/>
          <p:cNvSpPr txBox="1"/>
          <p:nvPr/>
        </p:nvSpPr>
        <p:spPr>
          <a:xfrm>
            <a:off x="765175" y="3914588"/>
            <a:ext cx="7612063" cy="1815882"/>
          </a:xfrm>
          <a:prstGeom prst="rect">
            <a:avLst/>
          </a:prstGeom>
          <a:noFill/>
        </p:spPr>
        <p:txBody>
          <a:bodyPr wrap="square" rtlCol="0">
            <a:spAutoFit/>
          </a:bodyPr>
          <a:lstStyle/>
          <a:p>
            <a:r>
              <a:rPr lang="en-US" sz="2800" dirty="0" smtClean="0"/>
              <a:t>     The word </a:t>
            </a:r>
            <a:r>
              <a:rPr lang="en-US" sz="2800" dirty="0" err="1" smtClean="0"/>
              <a:t>Eloah</a:t>
            </a:r>
            <a:r>
              <a:rPr lang="en-US" sz="2800" dirty="0" smtClean="0"/>
              <a:t> is applied to heathen gods as well as to our </a:t>
            </a:r>
            <a:r>
              <a:rPr lang="en-US" sz="2800" dirty="0" err="1" smtClean="0"/>
              <a:t>Elohim</a:t>
            </a:r>
            <a:r>
              <a:rPr lang="en-US" sz="2800" dirty="0" smtClean="0"/>
              <a:t> (God).  The plural form expresses a plurality of majesty, powers, and attributes.</a:t>
            </a:r>
            <a:endParaRPr lang="en-US" sz="2800" dirty="0"/>
          </a:p>
        </p:txBody>
      </p:sp>
    </p:spTree>
    <p:extLst>
      <p:ext uri="{BB962C8B-B14F-4D97-AF65-F5344CB8AC3E}">
        <p14:creationId xmlns:p14="http://schemas.microsoft.com/office/powerpoint/2010/main" val="1143040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22" presetClass="entr" presetSubtype="8" fill="hold" grpId="0" nodeType="afterEffect">
                                  <p:stCondLst>
                                    <p:cond delay="50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left)">
                                      <p:cBhvr>
                                        <p:cTn id="14" dur="1000"/>
                                        <p:tgtEl>
                                          <p:spTgt spid="4">
                                            <p:txEl>
                                              <p:pRg st="0" end="0"/>
                                            </p:txEl>
                                          </p:spTgt>
                                        </p:tgtEl>
                                      </p:cBhvr>
                                    </p:animEffect>
                                  </p:childTnLst>
                                </p:cTn>
                              </p:par>
                            </p:childTnLst>
                          </p:cTn>
                        </p:par>
                        <p:par>
                          <p:cTn id="15" fill="hold">
                            <p:stCondLst>
                              <p:cond delay="3000"/>
                            </p:stCondLst>
                            <p:childTnLst>
                              <p:par>
                                <p:cTn id="16" presetID="22" presetClass="entr" presetSubtype="8" fill="hold" grpId="0" nodeType="afterEffect">
                                  <p:stCondLst>
                                    <p:cond delay="5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wipe(left)">
                                      <p:cBhvr>
                                        <p:cTn id="18" dur="1000"/>
                                        <p:tgtEl>
                                          <p:spTgt spid="4">
                                            <p:txEl>
                                              <p:pRg st="1" end="1"/>
                                            </p:txEl>
                                          </p:spTgt>
                                        </p:tgtEl>
                                      </p:cBhvr>
                                    </p:animEffect>
                                  </p:childTnLst>
                                </p:cTn>
                              </p:par>
                            </p:childTnLst>
                          </p:cTn>
                        </p:par>
                        <p:par>
                          <p:cTn id="19" fill="hold">
                            <p:stCondLst>
                              <p:cond delay="4500"/>
                            </p:stCondLst>
                            <p:childTnLst>
                              <p:par>
                                <p:cTn id="20" presetID="22" presetClass="entr" presetSubtype="8" fill="hold" grpId="0" nodeType="afterEffect">
                                  <p:stCondLst>
                                    <p:cond delay="50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wipe(left)">
                                      <p:cBhvr>
                                        <p:cTn id="22" dur="1000"/>
                                        <p:tgtEl>
                                          <p:spTgt spid="4">
                                            <p:txEl>
                                              <p:pRg st="2" end="2"/>
                                            </p:txEl>
                                          </p:spTgt>
                                        </p:tgtEl>
                                      </p:cBhvr>
                                    </p:animEffect>
                                  </p:childTnLst>
                                </p:cTn>
                              </p:par>
                            </p:childTnLst>
                          </p:cTn>
                        </p:par>
                        <p:par>
                          <p:cTn id="23" fill="hold">
                            <p:stCondLst>
                              <p:cond delay="6000"/>
                            </p:stCondLst>
                            <p:childTnLst>
                              <p:par>
                                <p:cTn id="24" presetID="10" presetClass="entr" presetSubtype="0" fill="hold" grpId="0" nodeType="after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7821</TotalTime>
  <Words>918</Words>
  <Application>Microsoft Office PowerPoint</Application>
  <PresentationFormat>On-screen Show (4:3)</PresentationFormat>
  <Paragraphs>153</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Habitat</vt:lpstr>
      <vt:lpstr>Lesson One:   The Titles of Jesus</vt:lpstr>
      <vt:lpstr>The Bible Places Great Importance Upon Names</vt:lpstr>
      <vt:lpstr>There is Only One Name of Deity</vt:lpstr>
      <vt:lpstr>PowerPoint Presentation</vt:lpstr>
      <vt:lpstr>PowerPoint Presentation</vt:lpstr>
      <vt:lpstr>PowerPoint Presentation</vt:lpstr>
      <vt:lpstr>    . . . JESUS who was revealed and known in the New Testament.</vt:lpstr>
      <vt:lpstr>Old Testament Titles</vt:lpstr>
      <vt:lpstr>Elohim</vt:lpstr>
      <vt:lpstr>El Shaddai</vt:lpstr>
      <vt:lpstr>    </vt:lpstr>
      <vt:lpstr>PowerPoint Presentation</vt:lpstr>
      <vt:lpstr>PowerPoint Presentation</vt:lpstr>
      <vt:lpstr>PowerPoint Presentation</vt:lpstr>
      <vt:lpstr>There are many more titles of Jesus.</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Jim Poitras</cp:lastModifiedBy>
  <cp:revision>42</cp:revision>
  <dcterms:created xsi:type="dcterms:W3CDTF">2011-12-17T17:23:16Z</dcterms:created>
  <dcterms:modified xsi:type="dcterms:W3CDTF">2012-04-17T20:49:05Z</dcterms:modified>
</cp:coreProperties>
</file>