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5" r:id="rId1"/>
  </p:sldMasterIdLst>
  <p:notesMasterIdLst>
    <p:notesMasterId r:id="rId21"/>
  </p:notesMasterIdLst>
  <p:sldIdLst>
    <p:sldId id="256" r:id="rId2"/>
    <p:sldId id="257" r:id="rId3"/>
    <p:sldId id="272" r:id="rId4"/>
    <p:sldId id="258" r:id="rId5"/>
    <p:sldId id="273" r:id="rId6"/>
    <p:sldId id="263" r:id="rId7"/>
    <p:sldId id="274" r:id="rId8"/>
    <p:sldId id="275" r:id="rId9"/>
    <p:sldId id="261" r:id="rId10"/>
    <p:sldId id="267" r:id="rId11"/>
    <p:sldId id="276" r:id="rId12"/>
    <p:sldId id="268" r:id="rId13"/>
    <p:sldId id="277" r:id="rId14"/>
    <p:sldId id="278" r:id="rId15"/>
    <p:sldId id="279" r:id="rId16"/>
    <p:sldId id="269" r:id="rId17"/>
    <p:sldId id="280" r:id="rId18"/>
    <p:sldId id="281" r:id="rId19"/>
    <p:sldId id="271"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03" autoAdjust="0"/>
  </p:normalViewPr>
  <p:slideViewPr>
    <p:cSldViewPr snapToGrid="0" snapToObjects="1">
      <p:cViewPr varScale="1">
        <p:scale>
          <a:sx n="110" d="100"/>
          <a:sy n="110" d="100"/>
        </p:scale>
        <p:origin x="1644"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DC4B9EB-E7F7-FB4C-AF39-0037BC1FD1AA}" type="datetimeFigureOut">
              <a:rPr lang="en-US" smtClean="0"/>
              <a:t>3/18/2019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ED5FE9-6870-AE45-8C84-5ED768B69F12}" type="slidenum">
              <a:rPr lang="en-US" smtClean="0"/>
              <a:t>‹#›</a:t>
            </a:fld>
            <a:endParaRPr lang="en-US"/>
          </a:p>
        </p:txBody>
      </p:sp>
    </p:spTree>
    <p:extLst>
      <p:ext uri="{BB962C8B-B14F-4D97-AF65-F5344CB8AC3E}">
        <p14:creationId xmlns:p14="http://schemas.microsoft.com/office/powerpoint/2010/main" val="5279704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Layout is :  URBAN POP</a:t>
            </a:r>
            <a:endParaRPr lang="en-US" dirty="0"/>
          </a:p>
        </p:txBody>
      </p:sp>
      <p:sp>
        <p:nvSpPr>
          <p:cNvPr id="4" name="Slide Number Placeholder 3"/>
          <p:cNvSpPr>
            <a:spLocks noGrp="1"/>
          </p:cNvSpPr>
          <p:nvPr>
            <p:ph type="sldNum" sz="quarter" idx="10"/>
          </p:nvPr>
        </p:nvSpPr>
        <p:spPr/>
        <p:txBody>
          <a:bodyPr/>
          <a:lstStyle/>
          <a:p>
            <a:fld id="{B0ED5FE9-6870-AE45-8C84-5ED768B69F12}" type="slidenum">
              <a:rPr lang="en-US" smtClean="0"/>
              <a:t>1</a:t>
            </a:fld>
            <a:endParaRPr lang="en-US"/>
          </a:p>
        </p:txBody>
      </p:sp>
    </p:spTree>
    <p:extLst>
      <p:ext uri="{BB962C8B-B14F-4D97-AF65-F5344CB8AC3E}">
        <p14:creationId xmlns:p14="http://schemas.microsoft.com/office/powerpoint/2010/main" val="3224311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3776" y="3776472"/>
            <a:ext cx="7196328" cy="1470025"/>
          </a:xfrm>
        </p:spPr>
        <p:txBody>
          <a:bodyPr vert="horz" lIns="91440" tIns="45720" rIns="91440" bIns="45720" rtlCol="0" anchor="b" anchorCtr="0">
            <a:noAutofit/>
          </a:bodyPr>
          <a:lstStyle>
            <a:lvl1pPr algn="l"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a:t>Click to edit Master title style</a:t>
            </a:r>
            <a:endParaRPr/>
          </a:p>
        </p:txBody>
      </p:sp>
      <p:sp>
        <p:nvSpPr>
          <p:cNvPr id="3" name="Subtitle 2"/>
          <p:cNvSpPr>
            <a:spLocks noGrp="1"/>
          </p:cNvSpPr>
          <p:nvPr>
            <p:ph type="subTitle" idx="1"/>
          </p:nvPr>
        </p:nvSpPr>
        <p:spPr>
          <a:xfrm>
            <a:off x="493776" y="5257800"/>
            <a:ext cx="7196328" cy="987552"/>
          </a:xfrm>
        </p:spPr>
        <p:txBody>
          <a:bodyPr vert="horz" lIns="91440" tIns="45720" rIns="91440" bIns="45720" rtlCol="0" anchor="t" anchorCtr="0">
            <a:noAutofit/>
          </a:bodyPr>
          <a:lstStyle>
            <a:lvl1pPr marL="0" indent="0" algn="l" defTabSz="914400" rtl="0" eaLnBrk="1" latinLnBrk="0" hangingPunct="1">
              <a:spcBef>
                <a:spcPct val="0"/>
              </a:spcBef>
              <a:buFont typeface="Wingdings 2" pitchFamily="18" charset="2"/>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dirty="0"/>
          </a:p>
        </p:txBody>
      </p:sp>
      <p:sp>
        <p:nvSpPr>
          <p:cNvPr id="4" name="Date Placeholder 3"/>
          <p:cNvSpPr>
            <a:spLocks noGrp="1"/>
          </p:cNvSpPr>
          <p:nvPr>
            <p:ph type="dt" sz="half" idx="10"/>
          </p:nvPr>
        </p:nvSpPr>
        <p:spPr/>
        <p:txBody>
          <a:bodyPr/>
          <a:lstStyle/>
          <a:p>
            <a:fld id="{9EB5ECD5-515E-4817-8A06-1D2ED2C83850}" type="datetime4">
              <a:rPr lang="en-US" smtClean="0"/>
              <a:pPr/>
              <a:t>March 18, 2019</a:t>
            </a:fld>
            <a:endParaRPr lang="en-US"/>
          </a:p>
        </p:txBody>
      </p:sp>
      <p:sp>
        <p:nvSpPr>
          <p:cNvPr id="5" name="Footer Placeholder 4"/>
          <p:cNvSpPr>
            <a:spLocks noGrp="1"/>
          </p:cNvSpPr>
          <p:nvPr>
            <p:ph type="ftr" sz="quarter" idx="11"/>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4267200"/>
            <a:ext cx="7612063" cy="1100138"/>
          </a:xfrm>
        </p:spPr>
        <p:txBody>
          <a:bodyPr anchor="b"/>
          <a:lstStyle>
            <a:lvl1pPr algn="ctr">
              <a:defRPr sz="4400" b="0">
                <a:solidFill>
                  <a:schemeClr val="bg1"/>
                </a:solidFill>
                <a:effectLst>
                  <a:outerShdw blurRad="63500" dist="50800" dir="2700000" algn="tl" rotWithShape="0">
                    <a:prstClr val="black">
                      <a:alpha val="50000"/>
                    </a:prstClr>
                  </a:outerShdw>
                </a:effectLst>
              </a:defRPr>
            </a:lvl1pPr>
          </a:lstStyle>
          <a:p>
            <a:r>
              <a:rPr lang="en-US"/>
              <a:t>Click to edit Master title style</a:t>
            </a:r>
            <a:endParaRPr/>
          </a:p>
        </p:txBody>
      </p:sp>
      <p:sp>
        <p:nvSpPr>
          <p:cNvPr id="3" name="Picture Placeholder 2"/>
          <p:cNvSpPr>
            <a:spLocks noGrp="1"/>
          </p:cNvSpPr>
          <p:nvPr>
            <p:ph type="pic" idx="1"/>
          </p:nvPr>
        </p:nvSpPr>
        <p:spPr>
          <a:xfrm rot="21414040">
            <a:off x="1779080" y="450465"/>
            <a:ext cx="5486400" cy="3626214"/>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vert="horz" lIns="91440" tIns="45720" rIns="91440" bIns="45720" rtlCol="0">
            <a:normAutofit/>
          </a:bodyPr>
          <a:lstStyle>
            <a:lvl1pPr marL="342900" indent="-342900" algn="l" defTabSz="914400" rtl="0" eaLnBrk="1" latinLnBrk="0" hangingPunct="1">
              <a:spcBef>
                <a:spcPts val="2000"/>
              </a:spcBef>
              <a:buFont typeface="Wingdings 2" pitchFamily="18" charset="2"/>
              <a:buNone/>
              <a:defRPr sz="1800" kern="1200">
                <a:solidFill>
                  <a:schemeClr val="bg1"/>
                </a:solidFill>
                <a:effectLst>
                  <a:outerShdw blurRad="63500" dist="50800" dir="2700000" algn="tl" rotWithShape="0">
                    <a:prstClr val="black">
                      <a:alpha val="5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a:p>
        </p:txBody>
      </p:sp>
      <p:sp>
        <p:nvSpPr>
          <p:cNvPr id="4" name="Text Placeholder 3"/>
          <p:cNvSpPr>
            <a:spLocks noGrp="1"/>
          </p:cNvSpPr>
          <p:nvPr>
            <p:ph type="body" sz="half" idx="2"/>
          </p:nvPr>
        </p:nvSpPr>
        <p:spPr>
          <a:xfrm>
            <a:off x="765175" y="5443538"/>
            <a:ext cx="7612063" cy="804862"/>
          </a:xfrm>
        </p:spPr>
        <p:txBody>
          <a:bodyPr>
            <a:normAutofit/>
          </a:bodyPr>
          <a:lstStyle>
            <a:lvl1pPr marL="0" indent="0" algn="ctr">
              <a:spcBef>
                <a:spcPts val="300"/>
              </a:spcBef>
              <a:buNone/>
              <a:defRPr sz="1800">
                <a:effectLst>
                  <a:outerShdw blurRad="63500" dist="50800" dir="2700000" algn="tl" rotWithShape="0">
                    <a:prstClr val="black">
                      <a:alpha val="50000"/>
                    </a:prstClr>
                  </a:outerShdw>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2983DA4-3B24-449B-95CA-514EB7E30A99}" type="datetime4">
              <a:rPr lang="en-US" smtClean="0"/>
              <a:pPr/>
              <a:t>March 18, 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Pictures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a:t>Click to edit Master title style</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ts val="60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942120D2-3948-4F8F-BE5D-E7E7D97880B2}" type="datetime4">
              <a:rPr lang="en-US" smtClean="0"/>
              <a:pPr/>
              <a:t>March 18, 2019</a:t>
            </a:fld>
            <a:endParaRPr lang="en-US" dirty="0" err="1"/>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endParaRPr lang="en-US" dirty="0"/>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1D72EBF8-7CF5-44B7-B2BF-E22DE4D0703D}" type="slidenum">
              <a:rPr lang="en-US" smtClean="0"/>
              <a:pPr/>
              <a:t>‹#›</a:t>
            </a:fld>
            <a:endParaRPr lang="en-US" dirty="0"/>
          </a:p>
        </p:txBody>
      </p:sp>
      <p:sp>
        <p:nvSpPr>
          <p:cNvPr id="9" name="Picture Placeholder 7"/>
          <p:cNvSpPr>
            <a:spLocks noGrp="1"/>
          </p:cNvSpPr>
          <p:nvPr>
            <p:ph type="pic" sz="quarter" idx="14"/>
          </p:nvPr>
        </p:nvSpPr>
        <p:spPr>
          <a:xfrm rot="307655">
            <a:off x="4082874" y="3187732"/>
            <a:ext cx="4141140" cy="2881378"/>
          </a:xfrm>
          <a:solidFill>
            <a:srgbClr val="FFFFFF">
              <a:shade val="85000"/>
            </a:srgbClr>
          </a:solidFill>
          <a:ln w="38100" cap="sq">
            <a:solidFill>
              <a:srgbClr val="FDFDFD"/>
            </a:solidFill>
            <a:miter lim="800000"/>
          </a:ln>
          <a:effectLst>
            <a:outerShdw blurRad="88900" dist="25400" dir="72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a:t>Drag picture to placeholder or click icon to add</a:t>
            </a:r>
            <a:endParaRPr/>
          </a:p>
        </p:txBody>
      </p:sp>
      <p:sp>
        <p:nvSpPr>
          <p:cNvPr id="8" name="Picture Placeholder 7"/>
          <p:cNvSpPr>
            <a:spLocks noGrp="1"/>
          </p:cNvSpPr>
          <p:nvPr>
            <p:ph type="pic" sz="quarter" idx="13"/>
          </p:nvPr>
        </p:nvSpPr>
        <p:spPr>
          <a:xfrm rot="21414752">
            <a:off x="4623469" y="338031"/>
            <a:ext cx="4141140" cy="2881378"/>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a:t>Drag picture to placeholder or click icon to add</a:t>
            </a:r>
            <a:endParaRPr/>
          </a:p>
        </p:txBody>
      </p:sp>
    </p:spTree>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fld id="{BA5B59F4-DDCB-41FF-83F5-A48440F36FA7}" type="datetime4">
              <a:rPr lang="en-US" smtClean="0"/>
              <a:pPr/>
              <a:t>March 18, 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
        <p:nvSpPr>
          <p:cNvPr id="7" name="Freeform 6"/>
          <p:cNvSpPr/>
          <p:nvPr userDrawn="1"/>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userDrawn="1"/>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userDrawn="1"/>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userDrawn="1"/>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457200"/>
            <a:ext cx="1497106" cy="581025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496888" y="457200"/>
            <a:ext cx="6513511" cy="5810250"/>
          </a:xfrm>
        </p:spPr>
        <p:txBody>
          <a:bodyPr vert="eaVert"/>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fld id="{48056348-D703-428C-A1C4-7D6796EF5F41}" type="datetime4">
              <a:rPr lang="en-US" smtClean="0"/>
              <a:pPr/>
              <a:t>March 18, 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
        <p:nvSpPr>
          <p:cNvPr id="7" name="Freeform 6"/>
          <p:cNvSpPr/>
          <p:nvPr userDrawn="1"/>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userDrawn="1"/>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userDrawn="1"/>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userDrawn="1"/>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fld id="{732D1919-1B5F-4141-B613-3E5C6008A186}" type="datetime4">
              <a:rPr lang="en-US" smtClean="0"/>
              <a:pPr/>
              <a:t>March 18, 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6889" y="3774328"/>
            <a:ext cx="7199311" cy="1470025"/>
          </a:xfrm>
        </p:spPr>
        <p:txBody>
          <a:bodyPr anchor="b" anchorCtr="0"/>
          <a:lstStyle>
            <a:lvl1pPr algn="l">
              <a:defRPr sz="4800"/>
            </a:lvl1pPr>
          </a:lstStyle>
          <a:p>
            <a:r>
              <a:rPr lang="en-US"/>
              <a:t>Click to edit Master title style</a:t>
            </a:r>
            <a:endParaRPr/>
          </a:p>
        </p:txBody>
      </p:sp>
      <p:sp>
        <p:nvSpPr>
          <p:cNvPr id="3" name="Subtitle 2"/>
          <p:cNvSpPr>
            <a:spLocks noGrp="1"/>
          </p:cNvSpPr>
          <p:nvPr>
            <p:ph type="subTitle" idx="1"/>
          </p:nvPr>
        </p:nvSpPr>
        <p:spPr>
          <a:xfrm>
            <a:off x="496888" y="5257800"/>
            <a:ext cx="7199312" cy="990600"/>
          </a:xfrm>
        </p:spPr>
        <p:txBody>
          <a:bodyPr vert="horz" lIns="91440" tIns="45720" rIns="91440" bIns="45720" rtlCol="0" anchor="t" anchorCtr="0">
            <a:noAutofit/>
          </a:bodyPr>
          <a:lstStyle>
            <a:lvl1pPr marL="0" indent="0" algn="l"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dirty="0"/>
          </a:p>
        </p:txBody>
      </p:sp>
      <p:sp>
        <p:nvSpPr>
          <p:cNvPr id="4" name="Date Placeholder 3"/>
          <p:cNvSpPr>
            <a:spLocks noGrp="1"/>
          </p:cNvSpPr>
          <p:nvPr>
            <p:ph type="dt" sz="half" idx="10"/>
          </p:nvPr>
        </p:nvSpPr>
        <p:spPr/>
        <p:txBody>
          <a:bodyPr/>
          <a:lstStyle/>
          <a:p>
            <a:fld id="{942120D2-3948-4F8F-BE5D-E7E7D97880B2}" type="datetime4">
              <a:rPr lang="en-US" smtClean="0"/>
              <a:pPr/>
              <a:t>March 18, 2019</a:t>
            </a:fld>
            <a:endParaRPr lang="en-US" dirty="0" err="1"/>
          </a:p>
        </p:txBody>
      </p:sp>
      <p:sp>
        <p:nvSpPr>
          <p:cNvPr id="5" name="Footer Placeholder 4"/>
          <p:cNvSpPr>
            <a:spLocks noGrp="1"/>
          </p:cNvSpPr>
          <p:nvPr>
            <p:ph type="ftr" sz="quarter" idx="11"/>
          </p:nvPr>
        </p:nvSpPr>
        <p:spPr/>
        <p:txBody>
          <a:bodyPr/>
          <a:lstStyle/>
          <a:p>
            <a:endParaRPr lang="en-US" dirty="0"/>
          </a:p>
        </p:txBody>
      </p:sp>
      <p:sp>
        <p:nvSpPr>
          <p:cNvPr id="8" name="Picture Placeholder 7"/>
          <p:cNvSpPr>
            <a:spLocks noGrp="1"/>
          </p:cNvSpPr>
          <p:nvPr>
            <p:ph type="pic" sz="quarter" idx="12"/>
          </p:nvPr>
        </p:nvSpPr>
        <p:spPr>
          <a:xfrm rot="504148">
            <a:off x="4493544" y="555043"/>
            <a:ext cx="4142460" cy="3085398"/>
          </a:xfrm>
          <a:solidFill>
            <a:srgbClr val="FFFFFF">
              <a:shade val="85000"/>
            </a:srgbClr>
          </a:solidFill>
          <a:ln w="38100" cap="sq">
            <a:solidFill>
              <a:srgbClr val="FDFDFD"/>
            </a:solidFill>
            <a:miter lim="800000"/>
          </a:ln>
          <a:effectLst>
            <a:outerShdw blurRad="57150" dist="37500" dir="7560000" sy="98000" kx="110000" ky="200000" algn="tl" rotWithShape="0">
              <a:srgbClr val="000000">
                <a:alpha val="20000"/>
              </a:srgb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a:t>Drag picture to placeholder or click icon to add</a:t>
            </a:r>
            <a:endParaRPr/>
          </a:p>
        </p:txBody>
      </p:sp>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2236694"/>
            <a:ext cx="7612063" cy="1362075"/>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a:t>Click to edit Master title style</a:t>
            </a:r>
            <a:endParaRPr/>
          </a:p>
        </p:txBody>
      </p:sp>
      <p:sp>
        <p:nvSpPr>
          <p:cNvPr id="3" name="Text Placeholder 2"/>
          <p:cNvSpPr>
            <a:spLocks noGrp="1"/>
          </p:cNvSpPr>
          <p:nvPr>
            <p:ph type="body" idx="1"/>
          </p:nvPr>
        </p:nvSpPr>
        <p:spPr>
          <a:xfrm>
            <a:off x="765175" y="3617259"/>
            <a:ext cx="7612063" cy="1500187"/>
          </a:xfrm>
        </p:spPr>
        <p:txBody>
          <a:bodyPr vert="horz" lIns="91440" tIns="45720" rIns="91440" bIns="45720" rtlCol="0" anchor="t" anchorCtr="0">
            <a:noAutofit/>
          </a:bodyPr>
          <a:lstStyle>
            <a:lvl1pPr marL="0" indent="0" algn="ctr"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AD22427-B1DD-49E6-9F05-DE0F1467D7DC}" type="datetime4">
              <a:rPr lang="en-US" smtClean="0"/>
              <a:pPr/>
              <a:t>March 18, 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p>
            <a:r>
              <a:rPr lang="en-US"/>
              <a:t>Click to edit Master title style</a:t>
            </a:r>
            <a:endParaRPr/>
          </a:p>
        </p:txBody>
      </p:sp>
      <p:sp>
        <p:nvSpPr>
          <p:cNvPr id="3" name="Content Placeholder 2"/>
          <p:cNvSpPr>
            <a:spLocks noGrp="1"/>
          </p:cNvSpPr>
          <p:nvPr>
            <p:ph sz="half" idx="1"/>
          </p:nvPr>
        </p:nvSpPr>
        <p:spPr>
          <a:xfrm>
            <a:off x="765175" y="2084388"/>
            <a:ext cx="3657600" cy="4183062"/>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Content Placeholder 3"/>
          <p:cNvSpPr>
            <a:spLocks noGrp="1"/>
          </p:cNvSpPr>
          <p:nvPr>
            <p:ph sz="half" idx="2"/>
          </p:nvPr>
        </p:nvSpPr>
        <p:spPr>
          <a:xfrm>
            <a:off x="4719637" y="2084388"/>
            <a:ext cx="3657600" cy="4183062"/>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Date Placeholder 4"/>
          <p:cNvSpPr>
            <a:spLocks noGrp="1"/>
          </p:cNvSpPr>
          <p:nvPr>
            <p:ph type="dt" sz="half" idx="10"/>
          </p:nvPr>
        </p:nvSpPr>
        <p:spPr/>
        <p:txBody>
          <a:bodyPr/>
          <a:lstStyle/>
          <a:p>
            <a:fld id="{BBCCA7B5-8BC9-491C-A887-7C3E7ED947D8}" type="datetime4">
              <a:rPr lang="en-US" smtClean="0"/>
              <a:pPr/>
              <a:t>March 18, 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765174" y="1687512"/>
            <a:ext cx="3657600" cy="903288"/>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765174" y="2649071"/>
            <a:ext cx="3657600" cy="3608293"/>
          </a:xfrm>
        </p:spPr>
        <p:txBody>
          <a:bodyPr>
            <a:normAutofit/>
          </a:bodyPr>
          <a:lstStyle>
            <a:lvl1pPr>
              <a:defRPr sz="20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Text Placeholder 4"/>
          <p:cNvSpPr>
            <a:spLocks noGrp="1"/>
          </p:cNvSpPr>
          <p:nvPr>
            <p:ph type="body" sz="quarter" idx="3"/>
          </p:nvPr>
        </p:nvSpPr>
        <p:spPr>
          <a:xfrm>
            <a:off x="4719637" y="1687512"/>
            <a:ext cx="3657600" cy="903288"/>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19637" y="2649071"/>
            <a:ext cx="3657600" cy="3608293"/>
          </a:xfrm>
        </p:spPr>
        <p:txBody>
          <a:bodyPr>
            <a:normAutofit/>
          </a:bodyPr>
          <a:lstStyle>
            <a:lvl1pPr>
              <a:defRPr sz="20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7" name="Date Placeholder 6"/>
          <p:cNvSpPr>
            <a:spLocks noGrp="1"/>
          </p:cNvSpPr>
          <p:nvPr>
            <p:ph type="dt" sz="half" idx="10"/>
          </p:nvPr>
        </p:nvSpPr>
        <p:spPr/>
        <p:txBody>
          <a:bodyPr/>
          <a:lstStyle/>
          <a:p>
            <a:fld id="{BDA18ED0-40F2-434C-A848-B92581875164}" type="datetime4">
              <a:rPr lang="en-US" smtClean="0"/>
              <a:pPr/>
              <a:t>March 18, 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p>
            <a:fld id="{7855437F-F4F9-44A9-B4D3-9191CA04E889}" type="datetime4">
              <a:rPr lang="en-US" smtClean="0"/>
              <a:pPr/>
              <a:t>March 18, 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A24E59-01D0-4537-B876-7E5EC75B028D}" type="datetime4">
              <a:rPr lang="en-US" smtClean="0"/>
              <a:pPr/>
              <a:t>March 18, 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72EBF8-7CF5-44B7-B2BF-E22DE4D0703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a:t>Click to edit Master title style</a:t>
            </a:r>
            <a:endParaRPr/>
          </a:p>
        </p:txBody>
      </p:sp>
      <p:sp>
        <p:nvSpPr>
          <p:cNvPr id="3" name="Content Placeholder 2"/>
          <p:cNvSpPr>
            <a:spLocks noGrp="1"/>
          </p:cNvSpPr>
          <p:nvPr>
            <p:ph idx="1"/>
          </p:nvPr>
        </p:nvSpPr>
        <p:spPr>
          <a:xfrm>
            <a:off x="4495800" y="381000"/>
            <a:ext cx="4149725" cy="5886450"/>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ts val="60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655A2E49-18A1-40BC-BA5D-5A2EC8FDDF15}" type="datetime4">
              <a:rPr lang="en-US" smtClean="0"/>
              <a:pPr/>
              <a:t>March 18, 2019</a:t>
            </a:fld>
            <a:endParaRPr lang="en-US"/>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endParaRPr lang="en-US"/>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1D72EBF8-7CF5-44B7-B2BF-E22DE4D0703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5174" y="79468"/>
            <a:ext cx="7612063" cy="1417638"/>
          </a:xfrm>
          <a:prstGeom prst="rect">
            <a:avLst/>
          </a:prstGeom>
        </p:spPr>
        <p:txBody>
          <a:bodyPr vert="horz" lIns="91440" tIns="45720" rIns="91440" bIns="45720" rtlCol="0" anchor="ctr" anchorCtr="0">
            <a:noAutofit/>
          </a:bodyPr>
          <a:lstStyle/>
          <a:p>
            <a:r>
              <a:rPr lang="en-US"/>
              <a:t>Click to edit Master title style</a:t>
            </a:r>
            <a:endParaRPr/>
          </a:p>
        </p:txBody>
      </p:sp>
      <p:sp>
        <p:nvSpPr>
          <p:cNvPr id="3" name="Text Placeholder 2"/>
          <p:cNvSpPr>
            <a:spLocks noGrp="1"/>
          </p:cNvSpPr>
          <p:nvPr>
            <p:ph type="body" idx="1"/>
          </p:nvPr>
        </p:nvSpPr>
        <p:spPr>
          <a:xfrm>
            <a:off x="765175" y="2070846"/>
            <a:ext cx="7612064" cy="418203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defRPr>
            </a:lvl1pPr>
          </a:lstStyle>
          <a:p>
            <a:fld id="{942120D2-3948-4F8F-BE5D-E7E7D97880B2}" type="datetime4">
              <a:rPr lang="en-US" smtClean="0"/>
              <a:pPr/>
              <a:t>March 18, 2019</a:t>
            </a:fld>
            <a:endParaRPr lang="en-US" dirty="0" err="1"/>
          </a:p>
        </p:txBody>
      </p:sp>
      <p:sp>
        <p:nvSpPr>
          <p:cNvPr id="5" name="Footer Placeholder 4"/>
          <p:cNvSpPr>
            <a:spLocks noGrp="1"/>
          </p:cNvSpPr>
          <p:nvPr>
            <p:ph type="ftr" sz="quarter" idx="3"/>
          </p:nvPr>
        </p:nvSpPr>
        <p:spPr>
          <a:xfrm>
            <a:off x="443753" y="6356350"/>
            <a:ext cx="2895600" cy="365125"/>
          </a:xfrm>
          <a:prstGeom prst="rect">
            <a:avLst/>
          </a:prstGeom>
        </p:spPr>
        <p:txBody>
          <a:bodyPr vert="horz" lIns="91440" tIns="45720" rIns="91440" bIns="45720" rtlCol="0" anchor="ctr"/>
          <a:lstStyle>
            <a:lvl1pPr algn="l">
              <a:defRPr sz="1200">
                <a:solidFill>
                  <a:schemeClr val="bg1"/>
                </a:solidFill>
              </a:defRPr>
            </a:lvl1pPr>
          </a:lstStyle>
          <a:p>
            <a:endParaRPr lang="en-US" dirty="0"/>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200">
                <a:solidFill>
                  <a:schemeClr val="bg1"/>
                </a:solidFill>
              </a:defRPr>
            </a:lvl1pPr>
          </a:lstStyle>
          <a:p>
            <a:fld id="{1D72EBF8-7CF5-44B7-B2BF-E22DE4D0703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16" r:id="rId1"/>
    <p:sldLayoutId id="2147483917" r:id="rId2"/>
    <p:sldLayoutId id="2147483918" r:id="rId3"/>
    <p:sldLayoutId id="2147483919" r:id="rId4"/>
    <p:sldLayoutId id="2147483920" r:id="rId5"/>
    <p:sldLayoutId id="2147483921" r:id="rId6"/>
    <p:sldLayoutId id="2147483922" r:id="rId7"/>
    <p:sldLayoutId id="2147483923" r:id="rId8"/>
    <p:sldLayoutId id="2147483924" r:id="rId9"/>
    <p:sldLayoutId id="2147483925" r:id="rId10"/>
    <p:sldLayoutId id="2147483926" r:id="rId11"/>
    <p:sldLayoutId id="2147483927" r:id="rId12"/>
    <p:sldLayoutId id="2147483928" r:id="rId13"/>
  </p:sldLayoutIdLst>
  <p:hf sldNum="0" hdr="0" ftr="0" dt="0"/>
  <p:txStyles>
    <p:title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p:titleStyle>
    <p:bodyStyle>
      <a:lvl1pPr marL="342900" indent="-342900" algn="l" defTabSz="914400" rtl="0" eaLnBrk="1" latinLnBrk="0" hangingPunct="1">
        <a:spcBef>
          <a:spcPts val="2000"/>
        </a:spcBef>
        <a:buFont typeface="Wingdings 2" pitchFamily="18" charset="2"/>
        <a:buChar char=""/>
        <a:defRPr sz="2400" kern="1200">
          <a:solidFill>
            <a:schemeClr val="bg1"/>
          </a:solidFill>
          <a:effectLst>
            <a:outerShdw blurRad="63500" dist="50800" dir="2700000" algn="tl" rotWithShape="0">
              <a:prstClr val="black">
                <a:alpha val="50000"/>
              </a:prstClr>
            </a:outerShdw>
          </a:effectLst>
          <a:latin typeface="+mn-lt"/>
          <a:ea typeface="+mn-ea"/>
          <a:cs typeface="+mn-cs"/>
        </a:defRPr>
      </a:lvl1pPr>
      <a:lvl2pPr marL="685800" indent="-336550" algn="l" defTabSz="914400" rtl="0" eaLnBrk="1" latinLnBrk="0" hangingPunct="1">
        <a:spcBef>
          <a:spcPts val="600"/>
        </a:spcBef>
        <a:buFont typeface="Wingdings 2" pitchFamily="18" charset="2"/>
        <a:buChar char=""/>
        <a:defRPr sz="2200" kern="1200">
          <a:solidFill>
            <a:schemeClr val="bg1"/>
          </a:solidFill>
          <a:effectLst>
            <a:outerShdw blurRad="63500" dist="50800" dir="2700000" algn="tl" rotWithShape="0">
              <a:prstClr val="black">
                <a:alpha val="50000"/>
              </a:prstClr>
            </a:outerShdw>
          </a:effectLst>
          <a:latin typeface="+mn-lt"/>
          <a:ea typeface="+mn-ea"/>
          <a:cs typeface="+mn-cs"/>
        </a:defRPr>
      </a:lvl2pPr>
      <a:lvl3pPr marL="1035050" indent="-349250" algn="l" defTabSz="914400" rtl="0" eaLnBrk="1" latinLnBrk="0" hangingPunct="1">
        <a:spcBef>
          <a:spcPts val="600"/>
        </a:spcBef>
        <a:buFont typeface="Wingdings 2" pitchFamily="18" charset="2"/>
        <a:buChar char=""/>
        <a:defRPr sz="2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3365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4pPr>
      <a:lvl5pPr marL="1720850" indent="-3492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5pPr>
      <a:lvl6pPr marL="2055813"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6pPr>
      <a:lvl7pPr marL="2398713"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7pPr>
      <a:lvl8pPr marL="2743200"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8pPr>
      <a:lvl9pPr marL="3087688" indent="-344488" algn="l" defTabSz="914400" rtl="0" eaLnBrk="1" latinLnBrk="0" hangingPunct="1">
        <a:spcBef>
          <a:spcPct val="20000"/>
        </a:spcBef>
        <a:buFont typeface="Wingdings 2" pitchFamily="18" charset="2"/>
        <a:buChar char=""/>
        <a:defRPr lang="en-US" sz="1800" kern="1200" dirty="0">
          <a:solidFill>
            <a:schemeClr val="bg1"/>
          </a:solidFill>
          <a:effectLst>
            <a:outerShdw blurRad="63500" dist="50800" dir="2700000" algn="tl" rotWithShape="0">
              <a:prstClr val="black">
                <a:alpha val="50000"/>
              </a:prstClr>
            </a:out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862945"/>
            <a:ext cx="9143999" cy="831274"/>
          </a:xfrm>
        </p:spPr>
        <p:txBody>
          <a:bodyPr/>
          <a:lstStyle/>
          <a:p>
            <a:pPr algn="ctr"/>
            <a:r>
              <a:rPr lang="en-US" b="1" cap="none" dirty="0">
                <a:ln w="17780" cmpd="sng">
                  <a:solidFill>
                    <a:schemeClr val="accent1">
                      <a:tint val="3000"/>
                    </a:schemeClr>
                  </a:solidFill>
                  <a:prstDash val="solid"/>
                  <a:miter lim="800000"/>
                </a:ln>
                <a:solidFill>
                  <a:schemeClr val="accent1">
                    <a:lumMod val="20000"/>
                    <a:lumOff val="80000"/>
                  </a:schemeClr>
                </a:solidFill>
                <a:effectLst>
                  <a:outerShdw blurRad="55000" dist="50800" dir="5400000" algn="tl">
                    <a:srgbClr val="000000">
                      <a:alpha val="33000"/>
                    </a:srgbClr>
                  </a:outerShdw>
                </a:effectLst>
              </a:rPr>
              <a:t>Lesson Eleven:   </a:t>
            </a:r>
            <a:r>
              <a:rPr lang="en-US" sz="4000" b="1" spc="50" dirty="0">
                <a:ln w="13500">
                  <a:solidFill>
                    <a:schemeClr val="accent1">
                      <a:shade val="2500"/>
                      <a:alpha val="6500"/>
                    </a:schemeClr>
                  </a:solidFill>
                  <a:prstDash val="solid"/>
                </a:ln>
                <a:solidFill>
                  <a:srgbClr val="008000">
                    <a:alpha val="95000"/>
                  </a:srgbClr>
                </a:solidFill>
                <a:effectLst>
                  <a:innerShdw blurRad="50900" dist="38500" dir="13500000">
                    <a:srgbClr val="000000">
                      <a:alpha val="60000"/>
                    </a:srgbClr>
                  </a:innerShdw>
                </a:effectLst>
                <a:latin typeface="Bangla MN"/>
                <a:cs typeface="Bangla MN"/>
              </a:rPr>
              <a:t>Eternal Security</a:t>
            </a:r>
          </a:p>
        </p:txBody>
      </p:sp>
      <p:sp>
        <p:nvSpPr>
          <p:cNvPr id="6" name="Vertical Text Placeholder 5"/>
          <p:cNvSpPr>
            <a:spLocks noGrp="1"/>
          </p:cNvSpPr>
          <p:nvPr/>
        </p:nvSpPr>
        <p:spPr>
          <a:xfrm rot="16200000">
            <a:off x="2368616" y="4283490"/>
            <a:ext cx="618758" cy="4624168"/>
          </a:xfrm>
          <a:prstGeom prst="rect">
            <a:avLst/>
          </a:prstGeom>
        </p:spPr>
        <p:txBody>
          <a:bodyPr vert="eaVert"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kern="1200" dirty="0">
                <a:solidFill>
                  <a:schemeClr val="bg1"/>
                </a:solidFill>
              </a:rPr>
              <a:t>Global University of Theological Studies</a:t>
            </a:r>
          </a:p>
        </p:txBody>
      </p:sp>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 y="-1"/>
            <a:ext cx="9144000" cy="4447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20926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afterEffect">
                                  <p:stCondLst>
                                    <p:cond delay="500"/>
                                  </p:stCondLst>
                                  <p:childTnLst>
                                    <p:set>
                                      <p:cBhvr>
                                        <p:cTn id="6" dur="1" fill="hold">
                                          <p:stCondLst>
                                            <p:cond delay="0"/>
                                          </p:stCondLst>
                                        </p:cTn>
                                        <p:tgtEl>
                                          <p:spTgt spid="1026"/>
                                        </p:tgtEl>
                                        <p:attrNameLst>
                                          <p:attrName>style.visibility</p:attrName>
                                        </p:attrNameLst>
                                      </p:cBhvr>
                                      <p:to>
                                        <p:strVal val="visible"/>
                                      </p:to>
                                    </p:set>
                                    <p:animEffect transition="in" filter="box(out)">
                                      <p:cBhvr>
                                        <p:cTn id="7" dur="1750"/>
                                        <p:tgtEl>
                                          <p:spTgt spid="1026"/>
                                        </p:tgtEl>
                                      </p:cBhvr>
                                    </p:animEffect>
                                  </p:childTnLst>
                                </p:cTn>
                              </p:par>
                            </p:childTnLst>
                          </p:cTn>
                        </p:par>
                        <p:par>
                          <p:cTn id="8" fill="hold">
                            <p:stCondLst>
                              <p:cond delay="2250"/>
                            </p:stCondLst>
                            <p:childTnLst>
                              <p:par>
                                <p:cTn id="9" presetID="47" presetClass="entr" presetSubtype="0" fill="hold" grpId="0" nodeType="afterEffect">
                                  <p:stCondLst>
                                    <p:cond delay="50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a:solidFill>
                  <a:schemeClr val="bg1"/>
                </a:solidFill>
              </a:rPr>
              <a:t>Global University of Theological Studies</a:t>
            </a:r>
          </a:p>
        </p:txBody>
      </p:sp>
      <p:sp>
        <p:nvSpPr>
          <p:cNvPr id="4" name="TextBox 3"/>
          <p:cNvSpPr txBox="1"/>
          <p:nvPr/>
        </p:nvSpPr>
        <p:spPr>
          <a:xfrm>
            <a:off x="747058" y="313778"/>
            <a:ext cx="7634941" cy="1138773"/>
          </a:xfrm>
          <a:prstGeom prst="rect">
            <a:avLst/>
          </a:prstGeom>
          <a:noFill/>
        </p:spPr>
        <p:txBody>
          <a:bodyPr wrap="square" rtlCol="0">
            <a:spAutoFit/>
          </a:bodyPr>
          <a:lstStyle/>
          <a:p>
            <a:pPr algn="ctr"/>
            <a:r>
              <a:rPr lang="en-US" sz="6800" b="1" cap="all" dirty="0">
                <a:ln w="9000" cmpd="sng">
                  <a:solidFill>
                    <a:schemeClr val="accent4">
                      <a:shade val="50000"/>
                      <a:satMod val="120000"/>
                    </a:schemeClr>
                  </a:solidFill>
                  <a:prstDash val="solid"/>
                </a:ln>
                <a:solidFill>
                  <a:schemeClr val="accent2">
                    <a:lumMod val="60000"/>
                    <a:lumOff val="40000"/>
                  </a:schemeClr>
                </a:solidFill>
                <a:effectLst>
                  <a:reflection blurRad="12700" stA="28000" endPos="45000" dist="1000" dir="5400000" sy="-100000" algn="bl" rotWithShape="0"/>
                </a:effectLst>
              </a:rPr>
              <a:t>CALVINISM</a:t>
            </a:r>
          </a:p>
        </p:txBody>
      </p:sp>
      <p:grpSp>
        <p:nvGrpSpPr>
          <p:cNvPr id="9" name="Group 8"/>
          <p:cNvGrpSpPr/>
          <p:nvPr/>
        </p:nvGrpSpPr>
        <p:grpSpPr>
          <a:xfrm>
            <a:off x="717177" y="2495179"/>
            <a:ext cx="7664823" cy="3585882"/>
            <a:chOff x="717177" y="2734235"/>
            <a:chExt cx="7664823" cy="3585882"/>
          </a:xfrm>
        </p:grpSpPr>
        <p:sp>
          <p:nvSpPr>
            <p:cNvPr id="7" name="Rounded Rectangle 6"/>
            <p:cNvSpPr/>
            <p:nvPr/>
          </p:nvSpPr>
          <p:spPr>
            <a:xfrm>
              <a:off x="717177" y="2734235"/>
              <a:ext cx="7664823" cy="358588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926354" y="2853769"/>
              <a:ext cx="7246470" cy="3108544"/>
            </a:xfrm>
            <a:prstGeom prst="rect">
              <a:avLst/>
            </a:prstGeom>
            <a:noFill/>
          </p:spPr>
          <p:txBody>
            <a:bodyPr wrap="square" rtlCol="0">
              <a:spAutoFit/>
            </a:bodyPr>
            <a:lstStyle/>
            <a:p>
              <a:pPr algn="just"/>
              <a:r>
                <a:rPr lang="en-US" sz="2800" dirty="0"/>
                <a:t>The doctrine of Calvinism comes from the reformer John Calvin who first taught it.  It is from this teaching that we have the thought of the “unconditional Eternal Security” of the believer, or “once in grace, always in grace,” or “once a son. always a son.”</a:t>
              </a:r>
            </a:p>
          </p:txBody>
        </p:sp>
      </p:grpSp>
      <p:sp>
        <p:nvSpPr>
          <p:cNvPr id="10" name="Title 1"/>
          <p:cNvSpPr txBox="1">
            <a:spLocks/>
          </p:cNvSpPr>
          <p:nvPr/>
        </p:nvSpPr>
        <p:spPr>
          <a:xfrm rot="16200000">
            <a:off x="1551287" y="4817362"/>
            <a:ext cx="572955" cy="3556001"/>
          </a:xfrm>
          <a:prstGeom prst="rect">
            <a:avLst/>
          </a:prstGeom>
        </p:spPr>
        <p:txBody>
          <a:bodyPr vert="eaVert" lIns="91440" tIns="45720" rIns="91440" bIns="45720" rtlCol="0" anchor="ctr" anchorCtr="0">
            <a:noAutofit/>
            <a:scene3d>
              <a:camera prst="orthographicFront"/>
              <a:lightRig rig="soft" dir="t">
                <a:rot lat="0" lon="0" rev="10800000"/>
              </a:lightRig>
            </a:scene3d>
            <a:sp3d>
              <a:bevelT w="27940" h="12700"/>
              <a:contourClr>
                <a:srgbClr val="DDDDDD"/>
              </a:contourClr>
            </a:sp3d>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b="1" spc="150" dirty="0">
                <a:ln w="11430"/>
                <a:solidFill>
                  <a:srgbClr val="F8F8F8"/>
                </a:solidFill>
                <a:effectLst>
                  <a:outerShdw blurRad="25400" algn="tl" rotWithShape="0">
                    <a:srgbClr val="000000">
                      <a:alpha val="43000"/>
                    </a:srgbClr>
                  </a:outerShdw>
                </a:effectLst>
                <a:latin typeface="Bangla MN"/>
                <a:cs typeface="Bangla MN"/>
              </a:rPr>
              <a:t>LESSON ELEVEN:  Eternal Security</a:t>
            </a:r>
          </a:p>
        </p:txBody>
      </p:sp>
    </p:spTree>
    <p:extLst>
      <p:ext uri="{BB962C8B-B14F-4D97-AF65-F5344CB8AC3E}">
        <p14:creationId xmlns:p14="http://schemas.microsoft.com/office/powerpoint/2010/main" val="1430149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53" presetClass="entr" presetSubtype="16" fill="hold" nodeType="afterEffect">
                                  <p:stCondLst>
                                    <p:cond delay="500"/>
                                  </p:stCondLst>
                                  <p:childTnLst>
                                    <p:set>
                                      <p:cBhvr>
                                        <p:cTn id="12" dur="1" fill="hold">
                                          <p:stCondLst>
                                            <p:cond delay="0"/>
                                          </p:stCondLst>
                                        </p:cTn>
                                        <p:tgtEl>
                                          <p:spTgt spid="9"/>
                                        </p:tgtEl>
                                        <p:attrNameLst>
                                          <p:attrName>style.visibility</p:attrName>
                                        </p:attrNameLst>
                                      </p:cBhvr>
                                      <p:to>
                                        <p:strVal val="visible"/>
                                      </p:to>
                                    </p:set>
                                    <p:anim calcmode="lin" valueType="num">
                                      <p:cBhvr>
                                        <p:cTn id="13" dur="1000" fill="hold"/>
                                        <p:tgtEl>
                                          <p:spTgt spid="9"/>
                                        </p:tgtEl>
                                        <p:attrNameLst>
                                          <p:attrName>ppt_w</p:attrName>
                                        </p:attrNameLst>
                                      </p:cBhvr>
                                      <p:tavLst>
                                        <p:tav tm="0">
                                          <p:val>
                                            <p:fltVal val="0"/>
                                          </p:val>
                                        </p:tav>
                                        <p:tav tm="100000">
                                          <p:val>
                                            <p:strVal val="#ppt_w"/>
                                          </p:val>
                                        </p:tav>
                                      </p:tavLst>
                                    </p:anim>
                                    <p:anim calcmode="lin" valueType="num">
                                      <p:cBhvr>
                                        <p:cTn id="14" dur="1000" fill="hold"/>
                                        <p:tgtEl>
                                          <p:spTgt spid="9"/>
                                        </p:tgtEl>
                                        <p:attrNameLst>
                                          <p:attrName>ppt_h</p:attrName>
                                        </p:attrNameLst>
                                      </p:cBhvr>
                                      <p:tavLst>
                                        <p:tav tm="0">
                                          <p:val>
                                            <p:fltVal val="0"/>
                                          </p:val>
                                        </p:tav>
                                        <p:tav tm="100000">
                                          <p:val>
                                            <p:strVal val="#ppt_h"/>
                                          </p:val>
                                        </p:tav>
                                      </p:tavLst>
                                    </p:anim>
                                    <p:animEffect transition="in" filter="fade">
                                      <p:cBhvr>
                                        <p:cTn id="15"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a:solidFill>
                  <a:schemeClr val="bg1"/>
                </a:solidFill>
              </a:rPr>
              <a:t>Global University of Theological Studies</a:t>
            </a:r>
          </a:p>
        </p:txBody>
      </p:sp>
      <p:grpSp>
        <p:nvGrpSpPr>
          <p:cNvPr id="9" name="Group 8"/>
          <p:cNvGrpSpPr/>
          <p:nvPr/>
        </p:nvGrpSpPr>
        <p:grpSpPr>
          <a:xfrm>
            <a:off x="717177" y="1957294"/>
            <a:ext cx="7664823" cy="4339643"/>
            <a:chOff x="717177" y="2734235"/>
            <a:chExt cx="7664823" cy="3773600"/>
          </a:xfrm>
        </p:grpSpPr>
        <p:sp>
          <p:nvSpPr>
            <p:cNvPr id="7" name="Rounded Rectangle 6"/>
            <p:cNvSpPr/>
            <p:nvPr/>
          </p:nvSpPr>
          <p:spPr>
            <a:xfrm>
              <a:off x="717177" y="2734235"/>
              <a:ext cx="7664823" cy="358588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926354" y="3091515"/>
              <a:ext cx="7246470" cy="3416320"/>
            </a:xfrm>
            <a:prstGeom prst="rect">
              <a:avLst/>
            </a:prstGeom>
            <a:noFill/>
          </p:spPr>
          <p:txBody>
            <a:bodyPr wrap="square" rtlCol="0">
              <a:spAutoFit/>
            </a:bodyPr>
            <a:lstStyle/>
            <a:p>
              <a:pPr algn="just"/>
              <a:r>
                <a:rPr lang="en-US" sz="2400" b="1" dirty="0">
                  <a:solidFill>
                    <a:srgbClr val="FF0000"/>
                  </a:solidFill>
                </a:rPr>
                <a:t>The doctrine of Calvinism may be summed up as follows:</a:t>
              </a:r>
            </a:p>
            <a:p>
              <a:pPr marL="800100" lvl="1" indent="-342900" algn="just">
                <a:buFont typeface="Arial"/>
                <a:buChar char="•"/>
              </a:pPr>
              <a:r>
                <a:rPr lang="en-US" sz="2400" dirty="0"/>
                <a:t>Salvation is entirely of God.</a:t>
              </a:r>
            </a:p>
            <a:p>
              <a:pPr marL="800100" lvl="1" indent="-342900" algn="just">
                <a:buFont typeface="Arial"/>
                <a:buChar char="•"/>
              </a:pPr>
              <a:r>
                <a:rPr lang="en-US" sz="2400" dirty="0"/>
                <a:t>God has predestined certain individuals to salvation.</a:t>
              </a:r>
            </a:p>
            <a:p>
              <a:pPr marL="800100" lvl="1" indent="-342900" algn="just">
                <a:buFont typeface="Arial"/>
                <a:buChar char="•"/>
              </a:pPr>
              <a:r>
                <a:rPr lang="en-US" sz="2400" dirty="0"/>
                <a:t>Christ died for the “elect.”</a:t>
              </a:r>
            </a:p>
            <a:p>
              <a:pPr marL="800100" lvl="1" indent="-342900" algn="just">
                <a:buFont typeface="Arial"/>
                <a:buChar char="•"/>
              </a:pPr>
              <a:r>
                <a:rPr lang="en-US" sz="2400" dirty="0"/>
                <a:t>The child of God is kept by God’s grace which is irresistible, and he can never be lost.</a:t>
              </a:r>
            </a:p>
            <a:p>
              <a:pPr marL="800100" lvl="1" indent="-342900" algn="just">
                <a:buFont typeface="Arial"/>
                <a:buChar char="•"/>
              </a:pPr>
              <a:r>
                <a:rPr lang="en-US" sz="2400" dirty="0"/>
                <a:t>Once a son, always a son.</a:t>
              </a:r>
            </a:p>
          </p:txBody>
        </p:sp>
      </p:grpSp>
      <p:sp>
        <p:nvSpPr>
          <p:cNvPr id="10" name="Title 1"/>
          <p:cNvSpPr txBox="1">
            <a:spLocks/>
          </p:cNvSpPr>
          <p:nvPr/>
        </p:nvSpPr>
        <p:spPr>
          <a:xfrm rot="16200000">
            <a:off x="1551287" y="4817362"/>
            <a:ext cx="572955" cy="3556001"/>
          </a:xfrm>
          <a:prstGeom prst="rect">
            <a:avLst/>
          </a:prstGeom>
        </p:spPr>
        <p:txBody>
          <a:bodyPr vert="eaVert" lIns="91440" tIns="45720" rIns="91440" bIns="45720" rtlCol="0" anchor="ctr" anchorCtr="0">
            <a:noAutofit/>
            <a:scene3d>
              <a:camera prst="orthographicFront"/>
              <a:lightRig rig="soft" dir="t">
                <a:rot lat="0" lon="0" rev="10800000"/>
              </a:lightRig>
            </a:scene3d>
            <a:sp3d>
              <a:bevelT w="27940" h="12700"/>
              <a:contourClr>
                <a:srgbClr val="DDDDDD"/>
              </a:contourClr>
            </a:sp3d>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b="1" spc="150" dirty="0">
                <a:ln w="11430"/>
                <a:solidFill>
                  <a:srgbClr val="F8F8F8"/>
                </a:solidFill>
                <a:effectLst>
                  <a:outerShdw blurRad="25400" algn="tl" rotWithShape="0">
                    <a:srgbClr val="000000">
                      <a:alpha val="43000"/>
                    </a:srgbClr>
                  </a:outerShdw>
                </a:effectLst>
                <a:latin typeface="Bangla MN"/>
                <a:cs typeface="Bangla MN"/>
              </a:rPr>
              <a:t>LESSON ELEVEN:  Eternal Security</a:t>
            </a:r>
          </a:p>
        </p:txBody>
      </p:sp>
      <p:sp>
        <p:nvSpPr>
          <p:cNvPr id="11" name="TextBox 10"/>
          <p:cNvSpPr txBox="1"/>
          <p:nvPr/>
        </p:nvSpPr>
        <p:spPr>
          <a:xfrm>
            <a:off x="747058" y="313778"/>
            <a:ext cx="7634941" cy="1138773"/>
          </a:xfrm>
          <a:prstGeom prst="rect">
            <a:avLst/>
          </a:prstGeom>
          <a:noFill/>
        </p:spPr>
        <p:txBody>
          <a:bodyPr wrap="square" rtlCol="0">
            <a:spAutoFit/>
          </a:bodyPr>
          <a:lstStyle/>
          <a:p>
            <a:pPr algn="ctr"/>
            <a:r>
              <a:rPr lang="en-US" sz="6800" b="1" cap="all" dirty="0">
                <a:ln w="9000" cmpd="sng">
                  <a:solidFill>
                    <a:schemeClr val="accent4">
                      <a:shade val="50000"/>
                      <a:satMod val="120000"/>
                    </a:schemeClr>
                  </a:solidFill>
                  <a:prstDash val="solid"/>
                </a:ln>
                <a:solidFill>
                  <a:schemeClr val="accent2">
                    <a:lumMod val="60000"/>
                    <a:lumOff val="40000"/>
                  </a:schemeClr>
                </a:solidFill>
                <a:effectLst>
                  <a:reflection blurRad="12700" stA="28000" endPos="45000" dist="1000" dir="5400000" sy="-100000" algn="bl" rotWithShape="0"/>
                </a:effectLst>
              </a:rPr>
              <a:t>CALVINISM</a:t>
            </a:r>
          </a:p>
        </p:txBody>
      </p:sp>
    </p:spTree>
    <p:extLst>
      <p:ext uri="{BB962C8B-B14F-4D97-AF65-F5344CB8AC3E}">
        <p14:creationId xmlns:p14="http://schemas.microsoft.com/office/powerpoint/2010/main" val="1694323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53" presetClass="entr" presetSubtype="16" fill="hold" nodeType="afterEffect">
                                  <p:stCondLst>
                                    <p:cond delay="500"/>
                                  </p:stCondLst>
                                  <p:childTnLst>
                                    <p:set>
                                      <p:cBhvr>
                                        <p:cTn id="12" dur="1" fill="hold">
                                          <p:stCondLst>
                                            <p:cond delay="0"/>
                                          </p:stCondLst>
                                        </p:cTn>
                                        <p:tgtEl>
                                          <p:spTgt spid="9"/>
                                        </p:tgtEl>
                                        <p:attrNameLst>
                                          <p:attrName>style.visibility</p:attrName>
                                        </p:attrNameLst>
                                      </p:cBhvr>
                                      <p:to>
                                        <p:strVal val="visible"/>
                                      </p:to>
                                    </p:set>
                                    <p:anim calcmode="lin" valueType="num">
                                      <p:cBhvr>
                                        <p:cTn id="13" dur="1000" fill="hold"/>
                                        <p:tgtEl>
                                          <p:spTgt spid="9"/>
                                        </p:tgtEl>
                                        <p:attrNameLst>
                                          <p:attrName>ppt_w</p:attrName>
                                        </p:attrNameLst>
                                      </p:cBhvr>
                                      <p:tavLst>
                                        <p:tav tm="0">
                                          <p:val>
                                            <p:fltVal val="0"/>
                                          </p:val>
                                        </p:tav>
                                        <p:tav tm="100000">
                                          <p:val>
                                            <p:strVal val="#ppt_w"/>
                                          </p:val>
                                        </p:tav>
                                      </p:tavLst>
                                    </p:anim>
                                    <p:anim calcmode="lin" valueType="num">
                                      <p:cBhvr>
                                        <p:cTn id="14" dur="1000" fill="hold"/>
                                        <p:tgtEl>
                                          <p:spTgt spid="9"/>
                                        </p:tgtEl>
                                        <p:attrNameLst>
                                          <p:attrName>ppt_h</p:attrName>
                                        </p:attrNameLst>
                                      </p:cBhvr>
                                      <p:tavLst>
                                        <p:tav tm="0">
                                          <p:val>
                                            <p:fltVal val="0"/>
                                          </p:val>
                                        </p:tav>
                                        <p:tav tm="100000">
                                          <p:val>
                                            <p:strVal val="#ppt_h"/>
                                          </p:val>
                                        </p:tav>
                                      </p:tavLst>
                                    </p:anim>
                                    <p:animEffect transition="in" filter="fade">
                                      <p:cBhvr>
                                        <p:cTn id="15"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ext Placeholder 5"/>
          <p:cNvSpPr>
            <a:spLocks noGrp="1"/>
          </p:cNvSpPr>
          <p:nvPr/>
        </p:nvSpPr>
        <p:spPr>
          <a:xfrm rot="16200000">
            <a:off x="6853387"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a:solidFill>
                  <a:schemeClr val="bg1"/>
                </a:solidFill>
              </a:rPr>
              <a:t>Global University of Theological Studies</a:t>
            </a:r>
          </a:p>
        </p:txBody>
      </p:sp>
      <p:sp>
        <p:nvSpPr>
          <p:cNvPr id="4" name="TextBox 3"/>
          <p:cNvSpPr txBox="1"/>
          <p:nvPr/>
        </p:nvSpPr>
        <p:spPr>
          <a:xfrm>
            <a:off x="850170" y="224118"/>
            <a:ext cx="2123658" cy="6195135"/>
          </a:xfrm>
          <a:prstGeom prst="rect">
            <a:avLst/>
          </a:prstGeom>
          <a:noFill/>
        </p:spPr>
        <p:txBody>
          <a:bodyPr vert="vert270" wrap="square" rtlCol="0">
            <a:spAutoFit/>
          </a:bodyPr>
          <a:lstStyle/>
          <a:p>
            <a:pPr algn="ctr"/>
            <a:r>
              <a:rPr lang="en-US" sz="4000" dirty="0"/>
              <a:t>Why  </a:t>
            </a:r>
            <a:r>
              <a:rPr lang="en-US" sz="4400" dirty="0">
                <a:latin typeface="Herculanum"/>
                <a:cs typeface="Herculanum"/>
              </a:rPr>
              <a:t>Unconditional Eternal  Security </a:t>
            </a:r>
          </a:p>
          <a:p>
            <a:pPr algn="ctr"/>
            <a:r>
              <a:rPr lang="en-US" sz="3800" dirty="0"/>
              <a:t>Is an Error</a:t>
            </a:r>
          </a:p>
        </p:txBody>
      </p:sp>
      <p:sp>
        <p:nvSpPr>
          <p:cNvPr id="11" name="Title 1"/>
          <p:cNvSpPr txBox="1">
            <a:spLocks/>
          </p:cNvSpPr>
          <p:nvPr/>
        </p:nvSpPr>
        <p:spPr>
          <a:xfrm rot="16200000">
            <a:off x="2044341" y="4817362"/>
            <a:ext cx="572955" cy="3556001"/>
          </a:xfrm>
          <a:prstGeom prst="rect">
            <a:avLst/>
          </a:prstGeom>
        </p:spPr>
        <p:txBody>
          <a:bodyPr vert="eaVert" lIns="91440" tIns="45720" rIns="91440" bIns="45720" rtlCol="0" anchor="ctr" anchorCtr="0">
            <a:noAutofit/>
            <a:scene3d>
              <a:camera prst="orthographicFront"/>
              <a:lightRig rig="soft" dir="t">
                <a:rot lat="0" lon="0" rev="10800000"/>
              </a:lightRig>
            </a:scene3d>
            <a:sp3d>
              <a:bevelT w="27940" h="12700"/>
              <a:contourClr>
                <a:srgbClr val="DDDDDD"/>
              </a:contourClr>
            </a:sp3d>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b="1" spc="150" dirty="0">
                <a:ln w="11430"/>
                <a:solidFill>
                  <a:srgbClr val="008000"/>
                </a:solidFill>
                <a:effectLst>
                  <a:outerShdw blurRad="25400" algn="tl" rotWithShape="0">
                    <a:srgbClr val="000000">
                      <a:alpha val="43000"/>
                    </a:srgbClr>
                  </a:outerShdw>
                </a:effectLst>
                <a:latin typeface="Bangla MN"/>
                <a:cs typeface="Bangla MN"/>
              </a:rPr>
              <a:t>LESSON ELEVEN:  Eternal Security</a:t>
            </a:r>
          </a:p>
        </p:txBody>
      </p:sp>
      <p:grpSp>
        <p:nvGrpSpPr>
          <p:cNvPr id="17" name="Group 16"/>
          <p:cNvGrpSpPr/>
          <p:nvPr/>
        </p:nvGrpSpPr>
        <p:grpSpPr>
          <a:xfrm>
            <a:off x="3248802" y="429431"/>
            <a:ext cx="5745787" cy="1200328"/>
            <a:chOff x="3248802" y="429431"/>
            <a:chExt cx="5745787" cy="1200328"/>
          </a:xfrm>
        </p:grpSpPr>
        <p:sp>
          <p:nvSpPr>
            <p:cNvPr id="6" name="TextBox 5"/>
            <p:cNvSpPr txBox="1"/>
            <p:nvPr/>
          </p:nvSpPr>
          <p:spPr>
            <a:xfrm>
              <a:off x="4063996" y="429431"/>
              <a:ext cx="4930593" cy="1200328"/>
            </a:xfrm>
            <a:prstGeom prst="rect">
              <a:avLst/>
            </a:prstGeom>
            <a:noFill/>
          </p:spPr>
          <p:txBody>
            <a:bodyPr wrap="square" rtlCol="0">
              <a:spAutoFit/>
            </a:bodyPr>
            <a:lstStyle/>
            <a:p>
              <a:r>
                <a:rPr lang="en-US" sz="2400" dirty="0">
                  <a:solidFill>
                    <a:schemeClr val="bg1"/>
                  </a:solidFill>
                </a:rPr>
                <a:t>     The teaching is the first lie.  This is exactly what Satan told Eve, </a:t>
              </a:r>
              <a:r>
                <a:rPr lang="en-US" sz="2400" i="1" dirty="0">
                  <a:solidFill>
                    <a:schemeClr val="bg1"/>
                  </a:solidFill>
                </a:rPr>
                <a:t>“Ye shall not surely die.”         </a:t>
              </a:r>
              <a:r>
                <a:rPr lang="en-US" sz="2000" i="1" dirty="0">
                  <a:solidFill>
                    <a:schemeClr val="bg1">
                      <a:lumMod val="85000"/>
                    </a:schemeClr>
                  </a:solidFill>
                </a:rPr>
                <a:t> </a:t>
              </a:r>
              <a:r>
                <a:rPr lang="en-US" sz="2000" i="1" dirty="0">
                  <a:solidFill>
                    <a:schemeClr val="bg1">
                      <a:lumMod val="75000"/>
                    </a:schemeClr>
                  </a:solidFill>
                </a:rPr>
                <a:t> </a:t>
              </a:r>
              <a:r>
                <a:rPr lang="en-US" dirty="0">
                  <a:solidFill>
                    <a:schemeClr val="bg1">
                      <a:lumMod val="75000"/>
                    </a:schemeClr>
                  </a:solidFill>
                </a:rPr>
                <a:t>(Genesis 3:4)</a:t>
              </a:r>
              <a:endParaRPr lang="en-US" i="1" dirty="0">
                <a:solidFill>
                  <a:schemeClr val="bg1">
                    <a:lumMod val="75000"/>
                  </a:schemeClr>
                </a:solidFill>
              </a:endParaRPr>
            </a:p>
          </p:txBody>
        </p:sp>
        <p:sp>
          <p:nvSpPr>
            <p:cNvPr id="14" name="Rectangle 13"/>
            <p:cNvSpPr/>
            <p:nvPr/>
          </p:nvSpPr>
          <p:spPr>
            <a:xfrm>
              <a:off x="3248802" y="557019"/>
              <a:ext cx="704039" cy="923330"/>
            </a:xfrm>
            <a:prstGeom prst="rect">
              <a:avLst/>
            </a:prstGeom>
            <a:noFill/>
          </p:spPr>
          <p:txBody>
            <a:bodyPr wrap="none" lIns="91440" tIns="45720" rIns="91440" bIns="45720">
              <a:spAutoFit/>
            </a:bodyPr>
            <a:lstStyle/>
            <a:p>
              <a:pPr algn="ctr"/>
              <a:r>
                <a:rPr lang="en-US"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a:t>
              </a:r>
            </a:p>
          </p:txBody>
        </p:sp>
      </p:grpSp>
      <p:grpSp>
        <p:nvGrpSpPr>
          <p:cNvPr id="18" name="Group 17"/>
          <p:cNvGrpSpPr/>
          <p:nvPr/>
        </p:nvGrpSpPr>
        <p:grpSpPr>
          <a:xfrm>
            <a:off x="3266733" y="2016167"/>
            <a:ext cx="5596375" cy="1569660"/>
            <a:chOff x="3266733" y="2016167"/>
            <a:chExt cx="5596375" cy="1569660"/>
          </a:xfrm>
        </p:grpSpPr>
        <p:sp>
          <p:nvSpPr>
            <p:cNvPr id="12" name="TextBox 11"/>
            <p:cNvSpPr txBox="1"/>
            <p:nvPr/>
          </p:nvSpPr>
          <p:spPr>
            <a:xfrm>
              <a:off x="4108819" y="2016167"/>
              <a:ext cx="4754289" cy="1569660"/>
            </a:xfrm>
            <a:prstGeom prst="rect">
              <a:avLst/>
            </a:prstGeom>
            <a:noFill/>
          </p:spPr>
          <p:txBody>
            <a:bodyPr wrap="square" rtlCol="0">
              <a:spAutoFit/>
            </a:bodyPr>
            <a:lstStyle/>
            <a:p>
              <a:r>
                <a:rPr lang="en-US" sz="2400" dirty="0">
                  <a:solidFill>
                    <a:schemeClr val="bg1"/>
                  </a:solidFill>
                </a:rPr>
                <a:t>     It would make God a respecter of persons.  However, the Bible states that, </a:t>
              </a:r>
              <a:r>
                <a:rPr lang="en-US" sz="2400" i="1" dirty="0">
                  <a:solidFill>
                    <a:schemeClr val="bg1"/>
                  </a:solidFill>
                </a:rPr>
                <a:t>“God is no respecter of persons.” 		        </a:t>
              </a:r>
              <a:r>
                <a:rPr lang="en-US" sz="1600" i="1" dirty="0">
                  <a:solidFill>
                    <a:schemeClr val="bg1"/>
                  </a:solidFill>
                </a:rPr>
                <a:t>  </a:t>
              </a:r>
              <a:r>
                <a:rPr lang="en-US" sz="1600" dirty="0">
                  <a:solidFill>
                    <a:schemeClr val="bg1">
                      <a:lumMod val="75000"/>
                    </a:schemeClr>
                  </a:solidFill>
                </a:rPr>
                <a:t>(Acts 10:34)</a:t>
              </a:r>
              <a:endParaRPr lang="en-US" sz="1600" i="1" dirty="0">
                <a:solidFill>
                  <a:schemeClr val="bg1">
                    <a:lumMod val="75000"/>
                  </a:schemeClr>
                </a:solidFill>
              </a:endParaRPr>
            </a:p>
          </p:txBody>
        </p:sp>
        <p:sp>
          <p:nvSpPr>
            <p:cNvPr id="15" name="Rectangle 14"/>
            <p:cNvSpPr/>
            <p:nvPr/>
          </p:nvSpPr>
          <p:spPr>
            <a:xfrm>
              <a:off x="3266733" y="2382811"/>
              <a:ext cx="704039" cy="923330"/>
            </a:xfrm>
            <a:prstGeom prst="rect">
              <a:avLst/>
            </a:prstGeom>
            <a:noFill/>
          </p:spPr>
          <p:txBody>
            <a:bodyPr wrap="none" lIns="91440" tIns="45720" rIns="91440" bIns="45720">
              <a:spAutoFit/>
            </a:bodyPr>
            <a:lstStyle/>
            <a:p>
              <a:pPr algn="ctr"/>
              <a:r>
                <a:rPr lang="en-US"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a:t>
              </a:r>
            </a:p>
          </p:txBody>
        </p:sp>
      </p:grpSp>
      <p:grpSp>
        <p:nvGrpSpPr>
          <p:cNvPr id="19" name="Group 18"/>
          <p:cNvGrpSpPr/>
          <p:nvPr/>
        </p:nvGrpSpPr>
        <p:grpSpPr>
          <a:xfrm>
            <a:off x="3278684" y="4006331"/>
            <a:ext cx="5584424" cy="1815882"/>
            <a:chOff x="3278684" y="4006331"/>
            <a:chExt cx="5584424" cy="1815882"/>
          </a:xfrm>
        </p:grpSpPr>
        <p:sp>
          <p:nvSpPr>
            <p:cNvPr id="13" name="TextBox 12"/>
            <p:cNvSpPr txBox="1"/>
            <p:nvPr/>
          </p:nvSpPr>
          <p:spPr>
            <a:xfrm>
              <a:off x="4108819" y="4006331"/>
              <a:ext cx="4754289" cy="1815882"/>
            </a:xfrm>
            <a:prstGeom prst="rect">
              <a:avLst/>
            </a:prstGeom>
            <a:noFill/>
          </p:spPr>
          <p:txBody>
            <a:bodyPr wrap="square" rtlCol="0">
              <a:spAutoFit/>
            </a:bodyPr>
            <a:lstStyle/>
            <a:p>
              <a:r>
                <a:rPr lang="en-US" sz="2400" dirty="0">
                  <a:solidFill>
                    <a:schemeClr val="bg1"/>
                  </a:solidFill>
                </a:rPr>
                <a:t>     It would make God a liar.  The gospel would not be for the </a:t>
              </a:r>
              <a:r>
                <a:rPr lang="en-US" sz="2400" i="1" dirty="0">
                  <a:solidFill>
                    <a:schemeClr val="bg1"/>
                  </a:solidFill>
                </a:rPr>
                <a:t>“whosoever”</a:t>
              </a:r>
              <a:r>
                <a:rPr lang="en-US" sz="2400" dirty="0">
                  <a:solidFill>
                    <a:schemeClr val="bg1"/>
                  </a:solidFill>
                </a:rPr>
                <a:t> as Jesus said in John 3:16, but rather for a select few.</a:t>
              </a:r>
              <a:endParaRPr lang="en-US" sz="2400" i="1" dirty="0">
                <a:solidFill>
                  <a:schemeClr val="bg1"/>
                </a:solidFill>
              </a:endParaRPr>
            </a:p>
            <a:p>
              <a:endParaRPr lang="en-US" sz="1600" i="1" dirty="0">
                <a:solidFill>
                  <a:schemeClr val="bg1">
                    <a:lumMod val="75000"/>
                  </a:schemeClr>
                </a:solidFill>
              </a:endParaRPr>
            </a:p>
          </p:txBody>
        </p:sp>
        <p:sp>
          <p:nvSpPr>
            <p:cNvPr id="16" name="Rectangle 15"/>
            <p:cNvSpPr/>
            <p:nvPr/>
          </p:nvSpPr>
          <p:spPr>
            <a:xfrm>
              <a:off x="3278684" y="4340126"/>
              <a:ext cx="704039" cy="923330"/>
            </a:xfrm>
            <a:prstGeom prst="rect">
              <a:avLst/>
            </a:prstGeom>
            <a:noFill/>
          </p:spPr>
          <p:txBody>
            <a:bodyPr wrap="none" lIns="91440" tIns="45720" rIns="91440" bIns="45720">
              <a:spAutoFit/>
            </a:bodyPr>
            <a:lstStyle/>
            <a:p>
              <a:pPr algn="ctr"/>
              <a:r>
                <a:rPr lang="en-US"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3.</a:t>
              </a:r>
            </a:p>
          </p:txBody>
        </p:sp>
      </p:grpSp>
    </p:spTree>
    <p:extLst>
      <p:ext uri="{BB962C8B-B14F-4D97-AF65-F5344CB8AC3E}">
        <p14:creationId xmlns:p14="http://schemas.microsoft.com/office/powerpoint/2010/main" val="1180393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2" presetClass="entr" presetSubtype="2" fill="hold" nodeType="afterEffect">
                                  <p:stCondLst>
                                    <p:cond delay="500"/>
                                  </p:stCondLst>
                                  <p:childTnLst>
                                    <p:set>
                                      <p:cBhvr>
                                        <p:cTn id="11" dur="1" fill="hold">
                                          <p:stCondLst>
                                            <p:cond delay="0"/>
                                          </p:stCondLst>
                                        </p:cTn>
                                        <p:tgtEl>
                                          <p:spTgt spid="17"/>
                                        </p:tgtEl>
                                        <p:attrNameLst>
                                          <p:attrName>style.visibility</p:attrName>
                                        </p:attrNameLst>
                                      </p:cBhvr>
                                      <p:to>
                                        <p:strVal val="visible"/>
                                      </p:to>
                                    </p:set>
                                    <p:anim calcmode="lin" valueType="num">
                                      <p:cBhvr additive="base">
                                        <p:cTn id="12" dur="1000" fill="hold"/>
                                        <p:tgtEl>
                                          <p:spTgt spid="17"/>
                                        </p:tgtEl>
                                        <p:attrNameLst>
                                          <p:attrName>ppt_x</p:attrName>
                                        </p:attrNameLst>
                                      </p:cBhvr>
                                      <p:tavLst>
                                        <p:tav tm="0">
                                          <p:val>
                                            <p:strVal val="1+#ppt_w/2"/>
                                          </p:val>
                                        </p:tav>
                                        <p:tav tm="100000">
                                          <p:val>
                                            <p:strVal val="#ppt_x"/>
                                          </p:val>
                                        </p:tav>
                                      </p:tavLst>
                                    </p:anim>
                                    <p:anim calcmode="lin" valueType="num">
                                      <p:cBhvr additive="base">
                                        <p:cTn id="13" dur="1000" fill="hold"/>
                                        <p:tgtEl>
                                          <p:spTgt spid="17"/>
                                        </p:tgtEl>
                                        <p:attrNameLst>
                                          <p:attrName>ppt_y</p:attrName>
                                        </p:attrNameLst>
                                      </p:cBhvr>
                                      <p:tavLst>
                                        <p:tav tm="0">
                                          <p:val>
                                            <p:strVal val="#ppt_y"/>
                                          </p:val>
                                        </p:tav>
                                        <p:tav tm="100000">
                                          <p:val>
                                            <p:strVal val="#ppt_y"/>
                                          </p:val>
                                        </p:tav>
                                      </p:tavLst>
                                    </p:anim>
                                  </p:childTnLst>
                                </p:cTn>
                              </p:par>
                            </p:childTnLst>
                          </p:cTn>
                        </p:par>
                        <p:par>
                          <p:cTn id="14" fill="hold">
                            <p:stCondLst>
                              <p:cond delay="3000"/>
                            </p:stCondLst>
                            <p:childTnLst>
                              <p:par>
                                <p:cTn id="15" presetID="2" presetClass="entr" presetSubtype="2" fill="hold" nodeType="afterEffect">
                                  <p:stCondLst>
                                    <p:cond delay="50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1000" fill="hold"/>
                                        <p:tgtEl>
                                          <p:spTgt spid="18"/>
                                        </p:tgtEl>
                                        <p:attrNameLst>
                                          <p:attrName>ppt_x</p:attrName>
                                        </p:attrNameLst>
                                      </p:cBhvr>
                                      <p:tavLst>
                                        <p:tav tm="0">
                                          <p:val>
                                            <p:strVal val="1+#ppt_w/2"/>
                                          </p:val>
                                        </p:tav>
                                        <p:tav tm="100000">
                                          <p:val>
                                            <p:strVal val="#ppt_x"/>
                                          </p:val>
                                        </p:tav>
                                      </p:tavLst>
                                    </p:anim>
                                    <p:anim calcmode="lin" valueType="num">
                                      <p:cBhvr additive="base">
                                        <p:cTn id="18" dur="1000" fill="hold"/>
                                        <p:tgtEl>
                                          <p:spTgt spid="18"/>
                                        </p:tgtEl>
                                        <p:attrNameLst>
                                          <p:attrName>ppt_y</p:attrName>
                                        </p:attrNameLst>
                                      </p:cBhvr>
                                      <p:tavLst>
                                        <p:tav tm="0">
                                          <p:val>
                                            <p:strVal val="#ppt_y"/>
                                          </p:val>
                                        </p:tav>
                                        <p:tav tm="100000">
                                          <p:val>
                                            <p:strVal val="#ppt_y"/>
                                          </p:val>
                                        </p:tav>
                                      </p:tavLst>
                                    </p:anim>
                                  </p:childTnLst>
                                </p:cTn>
                              </p:par>
                            </p:childTnLst>
                          </p:cTn>
                        </p:par>
                        <p:par>
                          <p:cTn id="19" fill="hold">
                            <p:stCondLst>
                              <p:cond delay="4500"/>
                            </p:stCondLst>
                            <p:childTnLst>
                              <p:par>
                                <p:cTn id="20" presetID="2" presetClass="entr" presetSubtype="2" fill="hold" nodeType="afterEffect">
                                  <p:stCondLst>
                                    <p:cond delay="50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1000" fill="hold"/>
                                        <p:tgtEl>
                                          <p:spTgt spid="19"/>
                                        </p:tgtEl>
                                        <p:attrNameLst>
                                          <p:attrName>ppt_x</p:attrName>
                                        </p:attrNameLst>
                                      </p:cBhvr>
                                      <p:tavLst>
                                        <p:tav tm="0">
                                          <p:val>
                                            <p:strVal val="1+#ppt_w/2"/>
                                          </p:val>
                                        </p:tav>
                                        <p:tav tm="100000">
                                          <p:val>
                                            <p:strVal val="#ppt_x"/>
                                          </p:val>
                                        </p:tav>
                                      </p:tavLst>
                                    </p:anim>
                                    <p:anim calcmode="lin" valueType="num">
                                      <p:cBhvr additive="base">
                                        <p:cTn id="23" dur="10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ext Placeholder 5"/>
          <p:cNvSpPr>
            <a:spLocks noGrp="1"/>
          </p:cNvSpPr>
          <p:nvPr/>
        </p:nvSpPr>
        <p:spPr>
          <a:xfrm rot="16200000">
            <a:off x="6853387"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a:solidFill>
                  <a:schemeClr val="bg1"/>
                </a:solidFill>
              </a:rPr>
              <a:t>Global University of Theological Studies</a:t>
            </a:r>
          </a:p>
        </p:txBody>
      </p:sp>
      <p:sp>
        <p:nvSpPr>
          <p:cNvPr id="11" name="Title 1"/>
          <p:cNvSpPr txBox="1">
            <a:spLocks/>
          </p:cNvSpPr>
          <p:nvPr/>
        </p:nvSpPr>
        <p:spPr>
          <a:xfrm rot="16200000">
            <a:off x="2044341" y="4817362"/>
            <a:ext cx="572955" cy="3556001"/>
          </a:xfrm>
          <a:prstGeom prst="rect">
            <a:avLst/>
          </a:prstGeom>
        </p:spPr>
        <p:txBody>
          <a:bodyPr vert="eaVert" lIns="91440" tIns="45720" rIns="91440" bIns="45720" rtlCol="0" anchor="ctr" anchorCtr="0">
            <a:noAutofit/>
            <a:scene3d>
              <a:camera prst="orthographicFront"/>
              <a:lightRig rig="soft" dir="t">
                <a:rot lat="0" lon="0" rev="10800000"/>
              </a:lightRig>
            </a:scene3d>
            <a:sp3d>
              <a:bevelT w="27940" h="12700"/>
              <a:contourClr>
                <a:srgbClr val="DDDDDD"/>
              </a:contourClr>
            </a:sp3d>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b="1" spc="150" dirty="0">
                <a:ln w="11430"/>
                <a:solidFill>
                  <a:srgbClr val="008000"/>
                </a:solidFill>
                <a:effectLst>
                  <a:outerShdw blurRad="25400" algn="tl" rotWithShape="0">
                    <a:srgbClr val="000000">
                      <a:alpha val="43000"/>
                    </a:srgbClr>
                  </a:outerShdw>
                </a:effectLst>
                <a:latin typeface="Bangla MN"/>
                <a:cs typeface="Bangla MN"/>
              </a:rPr>
              <a:t>LESSON ELEVEN:  Eternal Security</a:t>
            </a:r>
          </a:p>
        </p:txBody>
      </p:sp>
      <p:grpSp>
        <p:nvGrpSpPr>
          <p:cNvPr id="3" name="Group 2"/>
          <p:cNvGrpSpPr/>
          <p:nvPr/>
        </p:nvGrpSpPr>
        <p:grpSpPr>
          <a:xfrm>
            <a:off x="3248802" y="384569"/>
            <a:ext cx="5637622" cy="1569660"/>
            <a:chOff x="3248802" y="384569"/>
            <a:chExt cx="5637622" cy="1569660"/>
          </a:xfrm>
        </p:grpSpPr>
        <p:sp>
          <p:nvSpPr>
            <p:cNvPr id="6" name="TextBox 5"/>
            <p:cNvSpPr txBox="1"/>
            <p:nvPr/>
          </p:nvSpPr>
          <p:spPr>
            <a:xfrm>
              <a:off x="3955831" y="384569"/>
              <a:ext cx="4930593" cy="1569660"/>
            </a:xfrm>
            <a:prstGeom prst="rect">
              <a:avLst/>
            </a:prstGeom>
            <a:noFill/>
          </p:spPr>
          <p:txBody>
            <a:bodyPr wrap="square" rtlCol="0">
              <a:spAutoFit/>
            </a:bodyPr>
            <a:lstStyle/>
            <a:p>
              <a:r>
                <a:rPr lang="en-US" sz="2400" dirty="0">
                  <a:solidFill>
                    <a:schemeClr val="bg1"/>
                  </a:solidFill>
                </a:rPr>
                <a:t>     It would not be God’s will to preach to every creature in spite of the fact that He commands us to do this.            </a:t>
              </a:r>
              <a:r>
                <a:rPr lang="en-US" dirty="0">
                  <a:solidFill>
                    <a:schemeClr val="bg1">
                      <a:lumMod val="75000"/>
                    </a:schemeClr>
                  </a:solidFill>
                </a:rPr>
                <a:t>(See Mark 16:15.)</a:t>
              </a:r>
              <a:endParaRPr lang="en-US" i="1" dirty="0">
                <a:solidFill>
                  <a:schemeClr val="bg1">
                    <a:lumMod val="75000"/>
                  </a:schemeClr>
                </a:solidFill>
              </a:endParaRPr>
            </a:p>
          </p:txBody>
        </p:sp>
        <p:sp>
          <p:nvSpPr>
            <p:cNvPr id="8" name="Rectangle 7"/>
            <p:cNvSpPr/>
            <p:nvPr/>
          </p:nvSpPr>
          <p:spPr>
            <a:xfrm>
              <a:off x="3248802" y="557019"/>
              <a:ext cx="704039" cy="923330"/>
            </a:xfrm>
            <a:prstGeom prst="rect">
              <a:avLst/>
            </a:prstGeom>
            <a:noFill/>
          </p:spPr>
          <p:txBody>
            <a:bodyPr wrap="none" lIns="91440" tIns="45720" rIns="91440" bIns="45720">
              <a:spAutoFit/>
            </a:bodyPr>
            <a:lstStyle/>
            <a:p>
              <a:pPr algn="ctr"/>
              <a:r>
                <a:rPr lang="en-US"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4.</a:t>
              </a:r>
            </a:p>
          </p:txBody>
        </p:sp>
      </p:grpSp>
      <p:grpSp>
        <p:nvGrpSpPr>
          <p:cNvPr id="5" name="Group 4"/>
          <p:cNvGrpSpPr/>
          <p:nvPr/>
        </p:nvGrpSpPr>
        <p:grpSpPr>
          <a:xfrm>
            <a:off x="3251792" y="2255223"/>
            <a:ext cx="5742797" cy="1569660"/>
            <a:chOff x="3251792" y="2255223"/>
            <a:chExt cx="5742797" cy="1569660"/>
          </a:xfrm>
        </p:grpSpPr>
        <p:sp>
          <p:nvSpPr>
            <p:cNvPr id="12" name="TextBox 11"/>
            <p:cNvSpPr txBox="1"/>
            <p:nvPr/>
          </p:nvSpPr>
          <p:spPr>
            <a:xfrm>
              <a:off x="4108819" y="2255223"/>
              <a:ext cx="4885770" cy="1569660"/>
            </a:xfrm>
            <a:prstGeom prst="rect">
              <a:avLst/>
            </a:prstGeom>
            <a:noFill/>
          </p:spPr>
          <p:txBody>
            <a:bodyPr wrap="square" rtlCol="0">
              <a:spAutoFit/>
            </a:bodyPr>
            <a:lstStyle/>
            <a:p>
              <a:r>
                <a:rPr lang="en-US" sz="2400" dirty="0">
                  <a:solidFill>
                    <a:schemeClr val="bg1"/>
                  </a:solidFill>
                </a:rPr>
                <a:t>     If man is not a free-will moral agent, then it makes God responsible for sin.  This is impossible!</a:t>
              </a:r>
              <a:r>
                <a:rPr lang="en-US" sz="2400" i="1" dirty="0">
                  <a:solidFill>
                    <a:schemeClr val="bg1"/>
                  </a:solidFill>
                </a:rPr>
                <a:t>	</a:t>
              </a:r>
              <a:endParaRPr lang="en-US" sz="1600" i="1" dirty="0">
                <a:solidFill>
                  <a:schemeClr val="bg1">
                    <a:lumMod val="75000"/>
                  </a:schemeClr>
                </a:solidFill>
              </a:endParaRPr>
            </a:p>
          </p:txBody>
        </p:sp>
        <p:sp>
          <p:nvSpPr>
            <p:cNvPr id="9" name="Rectangle 8"/>
            <p:cNvSpPr/>
            <p:nvPr/>
          </p:nvSpPr>
          <p:spPr>
            <a:xfrm>
              <a:off x="3251792" y="2367870"/>
              <a:ext cx="704039" cy="923330"/>
            </a:xfrm>
            <a:prstGeom prst="rect">
              <a:avLst/>
            </a:prstGeom>
            <a:noFill/>
          </p:spPr>
          <p:txBody>
            <a:bodyPr wrap="none" lIns="91440" tIns="45720" rIns="91440" bIns="45720">
              <a:spAutoFit/>
            </a:bodyPr>
            <a:lstStyle/>
            <a:p>
              <a:pPr algn="ctr"/>
              <a:r>
                <a:rPr lang="en-US"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5.</a:t>
              </a:r>
            </a:p>
          </p:txBody>
        </p:sp>
      </p:grpSp>
      <p:grpSp>
        <p:nvGrpSpPr>
          <p:cNvPr id="7" name="Group 6"/>
          <p:cNvGrpSpPr/>
          <p:nvPr/>
        </p:nvGrpSpPr>
        <p:grpSpPr>
          <a:xfrm>
            <a:off x="3248802" y="4006331"/>
            <a:ext cx="5614306" cy="2185214"/>
            <a:chOff x="3248802" y="4006331"/>
            <a:chExt cx="5614306" cy="2185214"/>
          </a:xfrm>
        </p:grpSpPr>
        <p:sp>
          <p:nvSpPr>
            <p:cNvPr id="13" name="TextBox 12"/>
            <p:cNvSpPr txBox="1"/>
            <p:nvPr/>
          </p:nvSpPr>
          <p:spPr>
            <a:xfrm>
              <a:off x="4108819" y="4006331"/>
              <a:ext cx="4754289" cy="2185214"/>
            </a:xfrm>
            <a:prstGeom prst="rect">
              <a:avLst/>
            </a:prstGeom>
            <a:noFill/>
          </p:spPr>
          <p:txBody>
            <a:bodyPr wrap="square" rtlCol="0">
              <a:spAutoFit/>
            </a:bodyPr>
            <a:lstStyle/>
            <a:p>
              <a:r>
                <a:rPr lang="en-US" sz="2400" dirty="0">
                  <a:solidFill>
                    <a:schemeClr val="bg1"/>
                  </a:solidFill>
                </a:rPr>
                <a:t>     It would make God a cruel, unreasonable tyrant, condemning millions of innocent victims to a devil’s hell without a chance or choice.</a:t>
              </a:r>
              <a:endParaRPr lang="en-US" sz="2400" i="1" dirty="0">
                <a:solidFill>
                  <a:schemeClr val="bg1"/>
                </a:solidFill>
              </a:endParaRPr>
            </a:p>
            <a:p>
              <a:endParaRPr lang="en-US" sz="1600" i="1" dirty="0">
                <a:solidFill>
                  <a:schemeClr val="bg1">
                    <a:lumMod val="75000"/>
                  </a:schemeClr>
                </a:solidFill>
              </a:endParaRPr>
            </a:p>
          </p:txBody>
        </p:sp>
        <p:sp>
          <p:nvSpPr>
            <p:cNvPr id="10" name="Rectangle 9"/>
            <p:cNvSpPr/>
            <p:nvPr/>
          </p:nvSpPr>
          <p:spPr>
            <a:xfrm>
              <a:off x="3248802" y="4268387"/>
              <a:ext cx="704039" cy="923330"/>
            </a:xfrm>
            <a:prstGeom prst="rect">
              <a:avLst/>
            </a:prstGeom>
            <a:noFill/>
          </p:spPr>
          <p:txBody>
            <a:bodyPr wrap="none" lIns="91440" tIns="45720" rIns="91440" bIns="45720">
              <a:spAutoFit/>
            </a:bodyPr>
            <a:lstStyle/>
            <a:p>
              <a:pPr algn="ctr"/>
              <a:r>
                <a:rPr lang="en-US"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6.</a:t>
              </a:r>
            </a:p>
          </p:txBody>
        </p:sp>
      </p:grpSp>
      <p:sp>
        <p:nvSpPr>
          <p:cNvPr id="14" name="TextBox 13"/>
          <p:cNvSpPr txBox="1"/>
          <p:nvPr/>
        </p:nvSpPr>
        <p:spPr>
          <a:xfrm>
            <a:off x="850170" y="224118"/>
            <a:ext cx="2123658" cy="6195135"/>
          </a:xfrm>
          <a:prstGeom prst="rect">
            <a:avLst/>
          </a:prstGeom>
          <a:noFill/>
        </p:spPr>
        <p:txBody>
          <a:bodyPr vert="vert270" wrap="square" rtlCol="0">
            <a:spAutoFit/>
          </a:bodyPr>
          <a:lstStyle/>
          <a:p>
            <a:pPr algn="ctr"/>
            <a:r>
              <a:rPr lang="en-US" sz="4000" dirty="0"/>
              <a:t>Why  </a:t>
            </a:r>
            <a:r>
              <a:rPr lang="en-US" sz="4400" dirty="0">
                <a:latin typeface="Herculanum"/>
                <a:cs typeface="Herculanum"/>
              </a:rPr>
              <a:t>Unconditional Eternal  Security </a:t>
            </a:r>
          </a:p>
          <a:p>
            <a:pPr algn="ctr"/>
            <a:r>
              <a:rPr lang="en-US" sz="3800" dirty="0"/>
              <a:t>Is an Error</a:t>
            </a:r>
          </a:p>
        </p:txBody>
      </p:sp>
    </p:spTree>
    <p:extLst>
      <p:ext uri="{BB962C8B-B14F-4D97-AF65-F5344CB8AC3E}">
        <p14:creationId xmlns:p14="http://schemas.microsoft.com/office/powerpoint/2010/main" val="695008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50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ppt_x"/>
                                          </p:val>
                                        </p:tav>
                                        <p:tav tm="100000">
                                          <p:val>
                                            <p:strVal val="#ppt_x"/>
                                          </p:val>
                                        </p:tav>
                                      </p:tavLst>
                                    </p:anim>
                                    <p:anim calcmode="lin" valueType="num">
                                      <p:cBhvr additive="base">
                                        <p:cTn id="8" dur="1000" fill="hold"/>
                                        <p:tgtEl>
                                          <p:spTgt spid="14"/>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2" presetClass="entr" presetSubtype="2" fill="hold" nodeType="afterEffect">
                                  <p:stCondLst>
                                    <p:cond delay="50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1000" fill="hold"/>
                                        <p:tgtEl>
                                          <p:spTgt spid="3"/>
                                        </p:tgtEl>
                                        <p:attrNameLst>
                                          <p:attrName>ppt_x</p:attrName>
                                        </p:attrNameLst>
                                      </p:cBhvr>
                                      <p:tavLst>
                                        <p:tav tm="0">
                                          <p:val>
                                            <p:strVal val="1+#ppt_w/2"/>
                                          </p:val>
                                        </p:tav>
                                        <p:tav tm="100000">
                                          <p:val>
                                            <p:strVal val="#ppt_x"/>
                                          </p:val>
                                        </p:tav>
                                      </p:tavLst>
                                    </p:anim>
                                    <p:anim calcmode="lin" valueType="num">
                                      <p:cBhvr additive="base">
                                        <p:cTn id="13" dur="1000" fill="hold"/>
                                        <p:tgtEl>
                                          <p:spTgt spid="3"/>
                                        </p:tgtEl>
                                        <p:attrNameLst>
                                          <p:attrName>ppt_y</p:attrName>
                                        </p:attrNameLst>
                                      </p:cBhvr>
                                      <p:tavLst>
                                        <p:tav tm="0">
                                          <p:val>
                                            <p:strVal val="#ppt_y"/>
                                          </p:val>
                                        </p:tav>
                                        <p:tav tm="100000">
                                          <p:val>
                                            <p:strVal val="#ppt_y"/>
                                          </p:val>
                                        </p:tav>
                                      </p:tavLst>
                                    </p:anim>
                                  </p:childTnLst>
                                </p:cTn>
                              </p:par>
                            </p:childTnLst>
                          </p:cTn>
                        </p:par>
                        <p:par>
                          <p:cTn id="14" fill="hold">
                            <p:stCondLst>
                              <p:cond delay="3000"/>
                            </p:stCondLst>
                            <p:childTnLst>
                              <p:par>
                                <p:cTn id="15" presetID="2" presetClass="entr" presetSubtype="2" fill="hold" nodeType="afterEffect">
                                  <p:stCondLst>
                                    <p:cond delay="50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1000" fill="hold"/>
                                        <p:tgtEl>
                                          <p:spTgt spid="5"/>
                                        </p:tgtEl>
                                        <p:attrNameLst>
                                          <p:attrName>ppt_x</p:attrName>
                                        </p:attrNameLst>
                                      </p:cBhvr>
                                      <p:tavLst>
                                        <p:tav tm="0">
                                          <p:val>
                                            <p:strVal val="1+#ppt_w/2"/>
                                          </p:val>
                                        </p:tav>
                                        <p:tav tm="100000">
                                          <p:val>
                                            <p:strVal val="#ppt_x"/>
                                          </p:val>
                                        </p:tav>
                                      </p:tavLst>
                                    </p:anim>
                                    <p:anim calcmode="lin" valueType="num">
                                      <p:cBhvr additive="base">
                                        <p:cTn id="18" dur="1000" fill="hold"/>
                                        <p:tgtEl>
                                          <p:spTgt spid="5"/>
                                        </p:tgtEl>
                                        <p:attrNameLst>
                                          <p:attrName>ppt_y</p:attrName>
                                        </p:attrNameLst>
                                      </p:cBhvr>
                                      <p:tavLst>
                                        <p:tav tm="0">
                                          <p:val>
                                            <p:strVal val="#ppt_y"/>
                                          </p:val>
                                        </p:tav>
                                        <p:tav tm="100000">
                                          <p:val>
                                            <p:strVal val="#ppt_y"/>
                                          </p:val>
                                        </p:tav>
                                      </p:tavLst>
                                    </p:anim>
                                  </p:childTnLst>
                                </p:cTn>
                              </p:par>
                            </p:childTnLst>
                          </p:cTn>
                        </p:par>
                        <p:par>
                          <p:cTn id="19" fill="hold">
                            <p:stCondLst>
                              <p:cond delay="4500"/>
                            </p:stCondLst>
                            <p:childTnLst>
                              <p:par>
                                <p:cTn id="20" presetID="2" presetClass="entr" presetSubtype="2" fill="hold" nodeType="afterEffect">
                                  <p:stCondLst>
                                    <p:cond delay="50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1000" fill="hold"/>
                                        <p:tgtEl>
                                          <p:spTgt spid="7"/>
                                        </p:tgtEl>
                                        <p:attrNameLst>
                                          <p:attrName>ppt_x</p:attrName>
                                        </p:attrNameLst>
                                      </p:cBhvr>
                                      <p:tavLst>
                                        <p:tav tm="0">
                                          <p:val>
                                            <p:strVal val="1+#ppt_w/2"/>
                                          </p:val>
                                        </p:tav>
                                        <p:tav tm="100000">
                                          <p:val>
                                            <p:strVal val="#ppt_x"/>
                                          </p:val>
                                        </p:tav>
                                      </p:tavLst>
                                    </p:anim>
                                    <p:anim calcmode="lin" valueType="num">
                                      <p:cBhvr additive="base">
                                        <p:cTn id="23" dur="1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ext Placeholder 5"/>
          <p:cNvSpPr>
            <a:spLocks noGrp="1"/>
          </p:cNvSpPr>
          <p:nvPr/>
        </p:nvSpPr>
        <p:spPr>
          <a:xfrm rot="16200000">
            <a:off x="6853387"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a:solidFill>
                  <a:schemeClr val="bg1"/>
                </a:solidFill>
              </a:rPr>
              <a:t>Global University of Theological Studies</a:t>
            </a:r>
          </a:p>
        </p:txBody>
      </p:sp>
      <p:sp>
        <p:nvSpPr>
          <p:cNvPr id="11" name="Title 1"/>
          <p:cNvSpPr txBox="1">
            <a:spLocks/>
          </p:cNvSpPr>
          <p:nvPr/>
        </p:nvSpPr>
        <p:spPr>
          <a:xfrm rot="16200000">
            <a:off x="2044341" y="4817362"/>
            <a:ext cx="572955" cy="3556001"/>
          </a:xfrm>
          <a:prstGeom prst="rect">
            <a:avLst/>
          </a:prstGeom>
        </p:spPr>
        <p:txBody>
          <a:bodyPr vert="eaVert" lIns="91440" tIns="45720" rIns="91440" bIns="45720" rtlCol="0" anchor="ctr" anchorCtr="0">
            <a:noAutofit/>
            <a:scene3d>
              <a:camera prst="orthographicFront"/>
              <a:lightRig rig="soft" dir="t">
                <a:rot lat="0" lon="0" rev="10800000"/>
              </a:lightRig>
            </a:scene3d>
            <a:sp3d>
              <a:bevelT w="27940" h="12700"/>
              <a:contourClr>
                <a:srgbClr val="DDDDDD"/>
              </a:contourClr>
            </a:sp3d>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b="1" spc="150" dirty="0">
                <a:ln w="11430"/>
                <a:solidFill>
                  <a:srgbClr val="008000"/>
                </a:solidFill>
                <a:effectLst>
                  <a:outerShdw blurRad="25400" algn="tl" rotWithShape="0">
                    <a:srgbClr val="000000">
                      <a:alpha val="43000"/>
                    </a:srgbClr>
                  </a:outerShdw>
                </a:effectLst>
                <a:latin typeface="Bangla MN"/>
                <a:cs typeface="Bangla MN"/>
              </a:rPr>
              <a:t>LESSON ELEVEN:  Eternal Security</a:t>
            </a:r>
          </a:p>
        </p:txBody>
      </p:sp>
      <p:grpSp>
        <p:nvGrpSpPr>
          <p:cNvPr id="5" name="Group 4"/>
          <p:cNvGrpSpPr/>
          <p:nvPr/>
        </p:nvGrpSpPr>
        <p:grpSpPr>
          <a:xfrm>
            <a:off x="3245812" y="728249"/>
            <a:ext cx="5943010" cy="1938992"/>
            <a:chOff x="3245812" y="728249"/>
            <a:chExt cx="5943010" cy="1938992"/>
          </a:xfrm>
        </p:grpSpPr>
        <p:sp>
          <p:nvSpPr>
            <p:cNvPr id="6" name="TextBox 5"/>
            <p:cNvSpPr txBox="1"/>
            <p:nvPr/>
          </p:nvSpPr>
          <p:spPr>
            <a:xfrm>
              <a:off x="4258229" y="728249"/>
              <a:ext cx="4930593" cy="1938992"/>
            </a:xfrm>
            <a:prstGeom prst="rect">
              <a:avLst/>
            </a:prstGeom>
            <a:noFill/>
          </p:spPr>
          <p:txBody>
            <a:bodyPr wrap="square" rtlCol="0">
              <a:spAutoFit/>
            </a:bodyPr>
            <a:lstStyle/>
            <a:p>
              <a:r>
                <a:rPr lang="en-US" sz="2400" dirty="0">
                  <a:solidFill>
                    <a:schemeClr val="bg1"/>
                  </a:solidFill>
                </a:rPr>
                <a:t>     It would make God to be inconsistent, condemning sin in the life of the unbeliever, but condoning sin in the life of the believer.</a:t>
              </a:r>
              <a:endParaRPr lang="en-US" i="1" dirty="0">
                <a:solidFill>
                  <a:schemeClr val="bg1">
                    <a:lumMod val="75000"/>
                  </a:schemeClr>
                </a:solidFill>
              </a:endParaRPr>
            </a:p>
          </p:txBody>
        </p:sp>
        <p:sp>
          <p:nvSpPr>
            <p:cNvPr id="8" name="Rectangle 7"/>
            <p:cNvSpPr/>
            <p:nvPr/>
          </p:nvSpPr>
          <p:spPr>
            <a:xfrm>
              <a:off x="3245812" y="847776"/>
              <a:ext cx="704039" cy="923330"/>
            </a:xfrm>
            <a:prstGeom prst="rect">
              <a:avLst/>
            </a:prstGeom>
            <a:noFill/>
          </p:spPr>
          <p:txBody>
            <a:bodyPr wrap="none" lIns="91440" tIns="45720" rIns="91440" bIns="45720">
              <a:spAutoFit/>
            </a:bodyPr>
            <a:lstStyle/>
            <a:p>
              <a:pPr algn="ctr"/>
              <a:r>
                <a:rPr lang="en-US"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7.</a:t>
              </a:r>
            </a:p>
          </p:txBody>
        </p:sp>
      </p:grpSp>
      <p:grpSp>
        <p:nvGrpSpPr>
          <p:cNvPr id="3" name="Group 2"/>
          <p:cNvGrpSpPr/>
          <p:nvPr/>
        </p:nvGrpSpPr>
        <p:grpSpPr>
          <a:xfrm>
            <a:off x="3248802" y="3151685"/>
            <a:ext cx="5940020" cy="2308324"/>
            <a:chOff x="3248802" y="2942509"/>
            <a:chExt cx="5940020" cy="2308324"/>
          </a:xfrm>
        </p:grpSpPr>
        <p:sp>
          <p:nvSpPr>
            <p:cNvPr id="12" name="TextBox 11"/>
            <p:cNvSpPr txBox="1"/>
            <p:nvPr/>
          </p:nvSpPr>
          <p:spPr>
            <a:xfrm>
              <a:off x="4303052" y="2942509"/>
              <a:ext cx="4885770" cy="2308324"/>
            </a:xfrm>
            <a:prstGeom prst="rect">
              <a:avLst/>
            </a:prstGeom>
            <a:noFill/>
          </p:spPr>
          <p:txBody>
            <a:bodyPr wrap="square" rtlCol="0">
              <a:spAutoFit/>
            </a:bodyPr>
            <a:lstStyle/>
            <a:p>
              <a:r>
                <a:rPr lang="en-US" sz="2400" dirty="0">
                  <a:solidFill>
                    <a:schemeClr val="bg1"/>
                  </a:solidFill>
                </a:rPr>
                <a:t>     Eternal life is in Jesus Christ alone.  If Jesus is abiding in the heart, eternal life is there also.  However, if He withdraws from an unclean vessel, eternal life is gone also.</a:t>
              </a:r>
              <a:r>
                <a:rPr lang="en-US" sz="2400" i="1" dirty="0">
                  <a:solidFill>
                    <a:schemeClr val="bg1"/>
                  </a:solidFill>
                </a:rPr>
                <a:t>	</a:t>
              </a:r>
              <a:endParaRPr lang="en-US" sz="1600" i="1" dirty="0">
                <a:solidFill>
                  <a:schemeClr val="bg1">
                    <a:lumMod val="75000"/>
                  </a:schemeClr>
                </a:solidFill>
              </a:endParaRPr>
            </a:p>
          </p:txBody>
        </p:sp>
        <p:sp>
          <p:nvSpPr>
            <p:cNvPr id="9" name="Rectangle 8"/>
            <p:cNvSpPr/>
            <p:nvPr/>
          </p:nvSpPr>
          <p:spPr>
            <a:xfrm>
              <a:off x="3248802" y="2942509"/>
              <a:ext cx="704039" cy="923330"/>
            </a:xfrm>
            <a:prstGeom prst="rect">
              <a:avLst/>
            </a:prstGeom>
            <a:noFill/>
          </p:spPr>
          <p:txBody>
            <a:bodyPr wrap="none" lIns="91440" tIns="45720" rIns="91440" bIns="45720">
              <a:spAutoFit/>
            </a:bodyPr>
            <a:lstStyle/>
            <a:p>
              <a:pPr algn="ctr"/>
              <a:r>
                <a:rPr lang="en-US"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8.</a:t>
              </a:r>
            </a:p>
          </p:txBody>
        </p:sp>
      </p:grpSp>
      <p:sp>
        <p:nvSpPr>
          <p:cNvPr id="13" name="TextBox 12"/>
          <p:cNvSpPr txBox="1"/>
          <p:nvPr/>
        </p:nvSpPr>
        <p:spPr>
          <a:xfrm>
            <a:off x="850170" y="224118"/>
            <a:ext cx="2123658" cy="6195135"/>
          </a:xfrm>
          <a:prstGeom prst="rect">
            <a:avLst/>
          </a:prstGeom>
          <a:noFill/>
        </p:spPr>
        <p:txBody>
          <a:bodyPr vert="vert270" wrap="square" rtlCol="0">
            <a:spAutoFit/>
          </a:bodyPr>
          <a:lstStyle/>
          <a:p>
            <a:pPr algn="ctr"/>
            <a:r>
              <a:rPr lang="en-US" sz="4000" dirty="0"/>
              <a:t>Why  </a:t>
            </a:r>
            <a:r>
              <a:rPr lang="en-US" sz="4400" dirty="0">
                <a:latin typeface="Herculanum"/>
                <a:cs typeface="Herculanum"/>
              </a:rPr>
              <a:t>Unconditional Eternal  Security </a:t>
            </a:r>
          </a:p>
          <a:p>
            <a:pPr algn="ctr"/>
            <a:r>
              <a:rPr lang="en-US" sz="3800" dirty="0"/>
              <a:t>Is an Error</a:t>
            </a:r>
          </a:p>
        </p:txBody>
      </p:sp>
    </p:spTree>
    <p:extLst>
      <p:ext uri="{BB962C8B-B14F-4D97-AF65-F5344CB8AC3E}">
        <p14:creationId xmlns:p14="http://schemas.microsoft.com/office/powerpoint/2010/main" val="3014989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50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000" fill="hold"/>
                                        <p:tgtEl>
                                          <p:spTgt spid="13"/>
                                        </p:tgtEl>
                                        <p:attrNameLst>
                                          <p:attrName>ppt_x</p:attrName>
                                        </p:attrNameLst>
                                      </p:cBhvr>
                                      <p:tavLst>
                                        <p:tav tm="0">
                                          <p:val>
                                            <p:strVal val="#ppt_x"/>
                                          </p:val>
                                        </p:tav>
                                        <p:tav tm="100000">
                                          <p:val>
                                            <p:strVal val="#ppt_x"/>
                                          </p:val>
                                        </p:tav>
                                      </p:tavLst>
                                    </p:anim>
                                    <p:anim calcmode="lin" valueType="num">
                                      <p:cBhvr additive="base">
                                        <p:cTn id="8" dur="1000" fill="hold"/>
                                        <p:tgtEl>
                                          <p:spTgt spid="13"/>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2" presetClass="entr" presetSubtype="2" fill="hold" nodeType="afterEffect">
                                  <p:stCondLst>
                                    <p:cond delay="50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1000" fill="hold"/>
                                        <p:tgtEl>
                                          <p:spTgt spid="5"/>
                                        </p:tgtEl>
                                        <p:attrNameLst>
                                          <p:attrName>ppt_x</p:attrName>
                                        </p:attrNameLst>
                                      </p:cBhvr>
                                      <p:tavLst>
                                        <p:tav tm="0">
                                          <p:val>
                                            <p:strVal val="1+#ppt_w/2"/>
                                          </p:val>
                                        </p:tav>
                                        <p:tav tm="100000">
                                          <p:val>
                                            <p:strVal val="#ppt_x"/>
                                          </p:val>
                                        </p:tav>
                                      </p:tavLst>
                                    </p:anim>
                                    <p:anim calcmode="lin" valueType="num">
                                      <p:cBhvr additive="base">
                                        <p:cTn id="13" dur="10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3000"/>
                            </p:stCondLst>
                            <p:childTnLst>
                              <p:par>
                                <p:cTn id="15" presetID="2" presetClass="entr" presetSubtype="2" fill="hold" nodeType="afterEffect">
                                  <p:stCondLst>
                                    <p:cond delay="50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1000" fill="hold"/>
                                        <p:tgtEl>
                                          <p:spTgt spid="3"/>
                                        </p:tgtEl>
                                        <p:attrNameLst>
                                          <p:attrName>ppt_x</p:attrName>
                                        </p:attrNameLst>
                                      </p:cBhvr>
                                      <p:tavLst>
                                        <p:tav tm="0">
                                          <p:val>
                                            <p:strVal val="1+#ppt_w/2"/>
                                          </p:val>
                                        </p:tav>
                                        <p:tav tm="100000">
                                          <p:val>
                                            <p:strVal val="#ppt_x"/>
                                          </p:val>
                                        </p:tav>
                                      </p:tavLst>
                                    </p:anim>
                                    <p:anim calcmode="lin" valueType="num">
                                      <p:cBhvr additive="base">
                                        <p:cTn id="1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ext Placeholder 5"/>
          <p:cNvSpPr>
            <a:spLocks noGrp="1"/>
          </p:cNvSpPr>
          <p:nvPr/>
        </p:nvSpPr>
        <p:spPr>
          <a:xfrm rot="16200000">
            <a:off x="6853387"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a:solidFill>
                  <a:schemeClr val="bg1"/>
                </a:solidFill>
              </a:rPr>
              <a:t>Global University of Theological Studies</a:t>
            </a:r>
          </a:p>
        </p:txBody>
      </p:sp>
      <p:sp>
        <p:nvSpPr>
          <p:cNvPr id="11" name="Title 1"/>
          <p:cNvSpPr txBox="1">
            <a:spLocks/>
          </p:cNvSpPr>
          <p:nvPr/>
        </p:nvSpPr>
        <p:spPr>
          <a:xfrm rot="16200000">
            <a:off x="2044341" y="4817362"/>
            <a:ext cx="572955" cy="3556001"/>
          </a:xfrm>
          <a:prstGeom prst="rect">
            <a:avLst/>
          </a:prstGeom>
        </p:spPr>
        <p:txBody>
          <a:bodyPr vert="eaVert" lIns="91440" tIns="45720" rIns="91440" bIns="45720" rtlCol="0" anchor="ctr" anchorCtr="0">
            <a:noAutofit/>
            <a:scene3d>
              <a:camera prst="orthographicFront"/>
              <a:lightRig rig="soft" dir="t">
                <a:rot lat="0" lon="0" rev="10800000"/>
              </a:lightRig>
            </a:scene3d>
            <a:sp3d>
              <a:bevelT w="27940" h="12700"/>
              <a:contourClr>
                <a:srgbClr val="DDDDDD"/>
              </a:contourClr>
            </a:sp3d>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b="1" spc="150" dirty="0">
                <a:ln w="11430"/>
                <a:solidFill>
                  <a:srgbClr val="008000"/>
                </a:solidFill>
                <a:effectLst>
                  <a:outerShdw blurRad="25400" algn="tl" rotWithShape="0">
                    <a:srgbClr val="000000">
                      <a:alpha val="43000"/>
                    </a:srgbClr>
                  </a:outerShdw>
                </a:effectLst>
                <a:latin typeface="Bangla MN"/>
                <a:cs typeface="Bangla MN"/>
              </a:rPr>
              <a:t>LESSON ELEVEN:  Eternal Security</a:t>
            </a:r>
          </a:p>
        </p:txBody>
      </p:sp>
      <p:grpSp>
        <p:nvGrpSpPr>
          <p:cNvPr id="3" name="Group 2"/>
          <p:cNvGrpSpPr/>
          <p:nvPr/>
        </p:nvGrpSpPr>
        <p:grpSpPr>
          <a:xfrm>
            <a:off x="3248802" y="728249"/>
            <a:ext cx="5940020" cy="2677656"/>
            <a:chOff x="3248802" y="728249"/>
            <a:chExt cx="5940020" cy="2677656"/>
          </a:xfrm>
        </p:grpSpPr>
        <p:sp>
          <p:nvSpPr>
            <p:cNvPr id="6" name="TextBox 5"/>
            <p:cNvSpPr txBox="1"/>
            <p:nvPr/>
          </p:nvSpPr>
          <p:spPr>
            <a:xfrm>
              <a:off x="4258229" y="728249"/>
              <a:ext cx="4930593" cy="2677656"/>
            </a:xfrm>
            <a:prstGeom prst="rect">
              <a:avLst/>
            </a:prstGeom>
            <a:noFill/>
          </p:spPr>
          <p:txBody>
            <a:bodyPr wrap="square" rtlCol="0">
              <a:spAutoFit/>
            </a:bodyPr>
            <a:lstStyle/>
            <a:p>
              <a:r>
                <a:rPr lang="en-US" sz="2400" dirty="0">
                  <a:solidFill>
                    <a:schemeClr val="bg1"/>
                  </a:solidFill>
                </a:rPr>
                <a:t>    </a:t>
              </a:r>
              <a:r>
                <a:rPr lang="en-US" sz="2400" dirty="0" err="1">
                  <a:solidFill>
                    <a:schemeClr val="bg1"/>
                  </a:solidFill>
                </a:rPr>
                <a:t>Sonship</a:t>
              </a:r>
              <a:r>
                <a:rPr lang="en-US" sz="2400" dirty="0">
                  <a:solidFill>
                    <a:schemeClr val="bg1"/>
                  </a:solidFill>
                </a:rPr>
                <a:t>, when related to salvation, is a legal term of being adopted.  Christ is the “only begotten” of the Father.  Accordingly, the phrase, “once a son, always a son,” does not apply here.</a:t>
              </a:r>
              <a:endParaRPr lang="en-US" i="1" dirty="0">
                <a:solidFill>
                  <a:schemeClr val="bg1">
                    <a:lumMod val="75000"/>
                  </a:schemeClr>
                </a:solidFill>
              </a:endParaRPr>
            </a:p>
          </p:txBody>
        </p:sp>
        <p:sp>
          <p:nvSpPr>
            <p:cNvPr id="7" name="Rectangle 6"/>
            <p:cNvSpPr/>
            <p:nvPr/>
          </p:nvSpPr>
          <p:spPr>
            <a:xfrm>
              <a:off x="3248802" y="736311"/>
              <a:ext cx="704039" cy="923330"/>
            </a:xfrm>
            <a:prstGeom prst="rect">
              <a:avLst/>
            </a:prstGeom>
            <a:noFill/>
          </p:spPr>
          <p:txBody>
            <a:bodyPr wrap="none" lIns="91440" tIns="45720" rIns="91440" bIns="45720">
              <a:spAutoFit/>
            </a:bodyPr>
            <a:lstStyle/>
            <a:p>
              <a:pPr algn="ctr"/>
              <a:r>
                <a:rPr lang="en-US"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9.</a:t>
              </a:r>
            </a:p>
          </p:txBody>
        </p:sp>
      </p:grpSp>
      <p:grpSp>
        <p:nvGrpSpPr>
          <p:cNvPr id="5" name="Group 4"/>
          <p:cNvGrpSpPr/>
          <p:nvPr/>
        </p:nvGrpSpPr>
        <p:grpSpPr>
          <a:xfrm>
            <a:off x="3078668" y="3659905"/>
            <a:ext cx="6110154" cy="1200328"/>
            <a:chOff x="3078668" y="3659905"/>
            <a:chExt cx="6110154" cy="1200328"/>
          </a:xfrm>
        </p:grpSpPr>
        <p:sp>
          <p:nvSpPr>
            <p:cNvPr id="12" name="TextBox 11"/>
            <p:cNvSpPr txBox="1"/>
            <p:nvPr/>
          </p:nvSpPr>
          <p:spPr>
            <a:xfrm>
              <a:off x="4303052" y="3659905"/>
              <a:ext cx="4885770" cy="1200328"/>
            </a:xfrm>
            <a:prstGeom prst="rect">
              <a:avLst/>
            </a:prstGeom>
            <a:noFill/>
          </p:spPr>
          <p:txBody>
            <a:bodyPr wrap="square" rtlCol="0">
              <a:spAutoFit/>
            </a:bodyPr>
            <a:lstStyle/>
            <a:p>
              <a:r>
                <a:rPr lang="en-US" sz="2400" dirty="0">
                  <a:solidFill>
                    <a:schemeClr val="bg1"/>
                  </a:solidFill>
                </a:rPr>
                <a:t>     Finally, the testimony of the Scriptures is overwhelmingly against this doctrine..</a:t>
              </a:r>
              <a:r>
                <a:rPr lang="en-US" sz="2400" i="1" dirty="0">
                  <a:solidFill>
                    <a:schemeClr val="bg1"/>
                  </a:solidFill>
                </a:rPr>
                <a:t>	</a:t>
              </a:r>
              <a:endParaRPr lang="en-US" sz="1600" i="1" dirty="0">
                <a:solidFill>
                  <a:schemeClr val="bg1">
                    <a:lumMod val="75000"/>
                  </a:schemeClr>
                </a:solidFill>
              </a:endParaRPr>
            </a:p>
          </p:txBody>
        </p:sp>
        <p:sp>
          <p:nvSpPr>
            <p:cNvPr id="8" name="Rectangle 7"/>
            <p:cNvSpPr/>
            <p:nvPr/>
          </p:nvSpPr>
          <p:spPr>
            <a:xfrm>
              <a:off x="3078668" y="3659905"/>
              <a:ext cx="1050288" cy="923330"/>
            </a:xfrm>
            <a:prstGeom prst="rect">
              <a:avLst/>
            </a:prstGeom>
            <a:noFill/>
          </p:spPr>
          <p:txBody>
            <a:bodyPr wrap="none" lIns="91440" tIns="45720" rIns="91440" bIns="45720">
              <a:spAutoFit/>
            </a:bodyPr>
            <a:lstStyle/>
            <a:p>
              <a:pPr algn="ctr"/>
              <a:r>
                <a:rPr lang="en-US"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10.</a:t>
              </a:r>
            </a:p>
          </p:txBody>
        </p:sp>
      </p:grpSp>
      <p:sp>
        <p:nvSpPr>
          <p:cNvPr id="9" name="TextBox 8"/>
          <p:cNvSpPr txBox="1"/>
          <p:nvPr/>
        </p:nvSpPr>
        <p:spPr>
          <a:xfrm>
            <a:off x="850170" y="224118"/>
            <a:ext cx="2123658" cy="6195135"/>
          </a:xfrm>
          <a:prstGeom prst="rect">
            <a:avLst/>
          </a:prstGeom>
          <a:noFill/>
        </p:spPr>
        <p:txBody>
          <a:bodyPr vert="vert270" wrap="square" rtlCol="0">
            <a:spAutoFit/>
          </a:bodyPr>
          <a:lstStyle/>
          <a:p>
            <a:pPr algn="ctr"/>
            <a:r>
              <a:rPr lang="en-US" sz="4000" dirty="0"/>
              <a:t>Why  </a:t>
            </a:r>
            <a:r>
              <a:rPr lang="en-US" sz="4400" dirty="0">
                <a:latin typeface="Herculanum"/>
                <a:cs typeface="Herculanum"/>
              </a:rPr>
              <a:t>Unconditional Eternal  Security </a:t>
            </a:r>
          </a:p>
          <a:p>
            <a:pPr algn="ctr"/>
            <a:r>
              <a:rPr lang="en-US" sz="3800" dirty="0"/>
              <a:t>Is an Error</a:t>
            </a:r>
          </a:p>
        </p:txBody>
      </p:sp>
    </p:spTree>
    <p:extLst>
      <p:ext uri="{BB962C8B-B14F-4D97-AF65-F5344CB8AC3E}">
        <p14:creationId xmlns:p14="http://schemas.microsoft.com/office/powerpoint/2010/main" val="3075325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50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ppt_x"/>
                                          </p:val>
                                        </p:tav>
                                        <p:tav tm="100000">
                                          <p:val>
                                            <p:strVal val="#ppt_x"/>
                                          </p:val>
                                        </p:tav>
                                      </p:tavLst>
                                    </p:anim>
                                    <p:anim calcmode="lin" valueType="num">
                                      <p:cBhvr additive="base">
                                        <p:cTn id="8" dur="100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2" presetClass="entr" presetSubtype="2" fill="hold" nodeType="afterEffect">
                                  <p:stCondLst>
                                    <p:cond delay="50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1000" fill="hold"/>
                                        <p:tgtEl>
                                          <p:spTgt spid="3"/>
                                        </p:tgtEl>
                                        <p:attrNameLst>
                                          <p:attrName>ppt_x</p:attrName>
                                        </p:attrNameLst>
                                      </p:cBhvr>
                                      <p:tavLst>
                                        <p:tav tm="0">
                                          <p:val>
                                            <p:strVal val="1+#ppt_w/2"/>
                                          </p:val>
                                        </p:tav>
                                        <p:tav tm="100000">
                                          <p:val>
                                            <p:strVal val="#ppt_x"/>
                                          </p:val>
                                        </p:tav>
                                      </p:tavLst>
                                    </p:anim>
                                    <p:anim calcmode="lin" valueType="num">
                                      <p:cBhvr additive="base">
                                        <p:cTn id="13" dur="1000" fill="hold"/>
                                        <p:tgtEl>
                                          <p:spTgt spid="3"/>
                                        </p:tgtEl>
                                        <p:attrNameLst>
                                          <p:attrName>ppt_y</p:attrName>
                                        </p:attrNameLst>
                                      </p:cBhvr>
                                      <p:tavLst>
                                        <p:tav tm="0">
                                          <p:val>
                                            <p:strVal val="#ppt_y"/>
                                          </p:val>
                                        </p:tav>
                                        <p:tav tm="100000">
                                          <p:val>
                                            <p:strVal val="#ppt_y"/>
                                          </p:val>
                                        </p:tav>
                                      </p:tavLst>
                                    </p:anim>
                                  </p:childTnLst>
                                </p:cTn>
                              </p:par>
                            </p:childTnLst>
                          </p:cTn>
                        </p:par>
                        <p:par>
                          <p:cTn id="14" fill="hold">
                            <p:stCondLst>
                              <p:cond delay="3000"/>
                            </p:stCondLst>
                            <p:childTnLst>
                              <p:par>
                                <p:cTn id="15" presetID="2" presetClass="entr" presetSubtype="2" fill="hold" nodeType="afterEffect">
                                  <p:stCondLst>
                                    <p:cond delay="50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1000" fill="hold"/>
                                        <p:tgtEl>
                                          <p:spTgt spid="5"/>
                                        </p:tgtEl>
                                        <p:attrNameLst>
                                          <p:attrName>ppt_x</p:attrName>
                                        </p:attrNameLst>
                                      </p:cBhvr>
                                      <p:tavLst>
                                        <p:tav tm="0">
                                          <p:val>
                                            <p:strVal val="1+#ppt_w/2"/>
                                          </p:val>
                                        </p:tav>
                                        <p:tav tm="100000">
                                          <p:val>
                                            <p:strVal val="#ppt_x"/>
                                          </p:val>
                                        </p:tav>
                                      </p:tavLst>
                                    </p:anim>
                                    <p:anim calcmode="lin" valueType="num">
                                      <p:cBhvr additive="base">
                                        <p:cTn id="1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184652"/>
            <a:ext cx="1497106" cy="5810250"/>
          </a:xfrm>
        </p:spPr>
        <p:txBody>
          <a:bodyPr/>
          <a:lstStyle/>
          <a:p>
            <a:r>
              <a:rPr lang="en-US" dirty="0"/>
              <a:t>ARMINIANISM</a:t>
            </a:r>
          </a:p>
        </p:txBody>
      </p:sp>
      <p:sp>
        <p:nvSpPr>
          <p:cNvPr id="3" name="Vertical Text Placeholder 2"/>
          <p:cNvSpPr>
            <a:spLocks noGrp="1"/>
          </p:cNvSpPr>
          <p:nvPr>
            <p:ph type="body" orient="vert" idx="1"/>
          </p:nvPr>
        </p:nvSpPr>
        <p:spPr>
          <a:xfrm>
            <a:off x="89648" y="442257"/>
            <a:ext cx="7351058" cy="1515034"/>
          </a:xfrm>
        </p:spPr>
        <p:txBody>
          <a:bodyPr vert="horz">
            <a:normAutofit fontScale="92500"/>
          </a:bodyPr>
          <a:lstStyle/>
          <a:p>
            <a:pPr marL="0" indent="0" algn="ctr">
              <a:buNone/>
            </a:pPr>
            <a:r>
              <a:rPr lang="en-US" sz="2600" b="1" dirty="0"/>
              <a:t>This doctrine was first taught by Dutch theologian Jacob Hermann (1560-1609), best known by the Latin form of his name, Arminius.  </a:t>
            </a:r>
          </a:p>
        </p:txBody>
      </p:sp>
      <p:sp>
        <p:nvSpPr>
          <p:cNvPr id="4"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a:solidFill>
                  <a:schemeClr val="accent1">
                    <a:lumMod val="20000"/>
                    <a:lumOff val="80000"/>
                  </a:schemeClr>
                </a:solidFill>
              </a:rPr>
              <a:t>Global University of Theological Studies</a:t>
            </a:r>
          </a:p>
        </p:txBody>
      </p:sp>
      <p:sp>
        <p:nvSpPr>
          <p:cNvPr id="6" name="Title 1"/>
          <p:cNvSpPr txBox="1">
            <a:spLocks/>
          </p:cNvSpPr>
          <p:nvPr/>
        </p:nvSpPr>
        <p:spPr>
          <a:xfrm rot="16200000">
            <a:off x="1581170" y="4817362"/>
            <a:ext cx="572955" cy="3556001"/>
          </a:xfrm>
          <a:prstGeom prst="rect">
            <a:avLst/>
          </a:prstGeom>
        </p:spPr>
        <p:txBody>
          <a:bodyPr vert="eaVert" lIns="91440" tIns="45720" rIns="91440" bIns="45720" rtlCol="0" anchor="ctr" anchorCtr="0">
            <a:noAutofit/>
            <a:scene3d>
              <a:camera prst="orthographicFront"/>
              <a:lightRig rig="soft" dir="t">
                <a:rot lat="0" lon="0" rev="10800000"/>
              </a:lightRig>
            </a:scene3d>
            <a:sp3d>
              <a:bevelT w="27940" h="12700"/>
              <a:contourClr>
                <a:srgbClr val="DDDDDD"/>
              </a:contourClr>
            </a:sp3d>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b="1" spc="150" dirty="0">
                <a:ln w="11430"/>
                <a:solidFill>
                  <a:srgbClr val="008000"/>
                </a:solidFill>
                <a:effectLst>
                  <a:outerShdw blurRad="25400" algn="tl" rotWithShape="0">
                    <a:srgbClr val="000000">
                      <a:alpha val="43000"/>
                    </a:srgbClr>
                  </a:outerShdw>
                </a:effectLst>
                <a:latin typeface="Bangla MN"/>
                <a:cs typeface="Bangla MN"/>
              </a:rPr>
              <a:t>LESSON ELEVEN:  Eternal Security</a:t>
            </a:r>
          </a:p>
        </p:txBody>
      </p:sp>
      <p:sp>
        <p:nvSpPr>
          <p:cNvPr id="7" name="TextBox 6"/>
          <p:cNvSpPr txBox="1"/>
          <p:nvPr/>
        </p:nvSpPr>
        <p:spPr>
          <a:xfrm>
            <a:off x="283882" y="1786133"/>
            <a:ext cx="7156824" cy="4154984"/>
          </a:xfrm>
          <a:prstGeom prst="rect">
            <a:avLst/>
          </a:prstGeom>
          <a:noFill/>
        </p:spPr>
        <p:txBody>
          <a:bodyPr wrap="square" rtlCol="0">
            <a:spAutoFit/>
          </a:bodyPr>
          <a:lstStyle/>
          <a:p>
            <a:r>
              <a:rPr lang="en-US" sz="2400" u="sng" dirty="0"/>
              <a:t>The teaching may be summed up as</a:t>
            </a:r>
            <a:r>
              <a:rPr lang="en-US" sz="2400" dirty="0"/>
              <a:t>:</a:t>
            </a:r>
          </a:p>
          <a:p>
            <a:pPr marL="800100" lvl="1" indent="-342900">
              <a:buFont typeface="+mj-lt"/>
              <a:buAutoNum type="arabicPeriod"/>
            </a:pPr>
            <a:r>
              <a:rPr lang="en-US" sz="2400" dirty="0"/>
              <a:t>God’s will is that all men be saved because Christ died for all.</a:t>
            </a:r>
          </a:p>
          <a:p>
            <a:pPr marL="800100" lvl="1" indent="-342900">
              <a:buFont typeface="+mj-lt"/>
              <a:buAutoNum type="arabicPeriod"/>
            </a:pPr>
            <a:r>
              <a:rPr lang="en-US" sz="2400" dirty="0"/>
              <a:t>God offers His grace to all, which can be resisted to eternal loss.</a:t>
            </a:r>
          </a:p>
          <a:p>
            <a:pPr marL="800100" lvl="1" indent="-342900">
              <a:buFont typeface="+mj-lt"/>
              <a:buAutoNum type="arabicPeriod"/>
            </a:pPr>
            <a:r>
              <a:rPr lang="en-US" sz="2400" dirty="0"/>
              <a:t>God elects on the basis of foreseen faith or unbelief.</a:t>
            </a:r>
          </a:p>
          <a:p>
            <a:pPr marL="800100" lvl="1" indent="-342900">
              <a:buFont typeface="+mj-lt"/>
              <a:buAutoNum type="arabicPeriod"/>
            </a:pPr>
            <a:r>
              <a:rPr lang="en-US" sz="2400" dirty="0"/>
              <a:t>It is possible for a truly regenerated person to be lost if he turns back into a life of disobedience and sin.</a:t>
            </a:r>
          </a:p>
          <a:p>
            <a:endParaRPr lang="en-US" sz="2400" dirty="0"/>
          </a:p>
        </p:txBody>
      </p:sp>
    </p:spTree>
    <p:extLst>
      <p:ext uri="{BB962C8B-B14F-4D97-AF65-F5344CB8AC3E}">
        <p14:creationId xmlns:p14="http://schemas.microsoft.com/office/powerpoint/2010/main" val="2696924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par>
                          <p:cTn id="8" fill="hold">
                            <p:stCondLst>
                              <p:cond delay="1500"/>
                            </p:stCondLst>
                            <p:childTnLst>
                              <p:par>
                                <p:cTn id="9" presetID="53" presetClass="entr" presetSubtype="16" fill="hold" grpId="0" nodeType="after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2" dur="10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3" dur="1000"/>
                                        <p:tgtEl>
                                          <p:spTgt spid="3">
                                            <p:txEl>
                                              <p:pRg st="0" end="0"/>
                                            </p:txEl>
                                          </p:spTgt>
                                        </p:tgtEl>
                                      </p:cBhvr>
                                    </p:animEffect>
                                  </p:childTnLst>
                                </p:cTn>
                              </p:par>
                            </p:childTnLst>
                          </p:cTn>
                        </p:par>
                        <p:par>
                          <p:cTn id="14" fill="hold">
                            <p:stCondLst>
                              <p:cond delay="3000"/>
                            </p:stCondLst>
                            <p:childTnLst>
                              <p:par>
                                <p:cTn id="15" presetID="22" presetClass="entr" presetSubtype="1" fill="hold" grpId="0" nodeType="afterEffect">
                                  <p:stCondLst>
                                    <p:cond delay="500"/>
                                  </p:stCondLst>
                                  <p:childTnLst>
                                    <p:set>
                                      <p:cBhvr>
                                        <p:cTn id="16" dur="1" fill="hold">
                                          <p:stCondLst>
                                            <p:cond delay="0"/>
                                          </p:stCondLst>
                                        </p:cTn>
                                        <p:tgtEl>
                                          <p:spTgt spid="7">
                                            <p:txEl>
                                              <p:pRg st="0" end="0"/>
                                            </p:txEl>
                                          </p:spTgt>
                                        </p:tgtEl>
                                        <p:attrNameLst>
                                          <p:attrName>style.visibility</p:attrName>
                                        </p:attrNameLst>
                                      </p:cBhvr>
                                      <p:to>
                                        <p:strVal val="visible"/>
                                      </p:to>
                                    </p:set>
                                    <p:animEffect transition="in" filter="wipe(up)">
                                      <p:cBhvr>
                                        <p:cTn id="17" dur="1000"/>
                                        <p:tgtEl>
                                          <p:spTgt spid="7">
                                            <p:txEl>
                                              <p:pRg st="0" end="0"/>
                                            </p:txEl>
                                          </p:spTgt>
                                        </p:tgtEl>
                                      </p:cBhvr>
                                    </p:animEffect>
                                  </p:childTnLst>
                                </p:cTn>
                              </p:par>
                            </p:childTnLst>
                          </p:cTn>
                        </p:par>
                        <p:par>
                          <p:cTn id="18" fill="hold">
                            <p:stCondLst>
                              <p:cond delay="4500"/>
                            </p:stCondLst>
                            <p:childTnLst>
                              <p:par>
                                <p:cTn id="19" presetID="22" presetClass="entr" presetSubtype="1" fill="hold" grpId="0" nodeType="afterEffect">
                                  <p:stCondLst>
                                    <p:cond delay="500"/>
                                  </p:stCondLst>
                                  <p:childTnLst>
                                    <p:set>
                                      <p:cBhvr>
                                        <p:cTn id="20" dur="1" fill="hold">
                                          <p:stCondLst>
                                            <p:cond delay="0"/>
                                          </p:stCondLst>
                                        </p:cTn>
                                        <p:tgtEl>
                                          <p:spTgt spid="7">
                                            <p:txEl>
                                              <p:pRg st="1" end="1"/>
                                            </p:txEl>
                                          </p:spTgt>
                                        </p:tgtEl>
                                        <p:attrNameLst>
                                          <p:attrName>style.visibility</p:attrName>
                                        </p:attrNameLst>
                                      </p:cBhvr>
                                      <p:to>
                                        <p:strVal val="visible"/>
                                      </p:to>
                                    </p:set>
                                    <p:animEffect transition="in" filter="wipe(up)">
                                      <p:cBhvr>
                                        <p:cTn id="21" dur="1000"/>
                                        <p:tgtEl>
                                          <p:spTgt spid="7">
                                            <p:txEl>
                                              <p:pRg st="1" end="1"/>
                                            </p:txEl>
                                          </p:spTgt>
                                        </p:tgtEl>
                                      </p:cBhvr>
                                    </p:animEffect>
                                  </p:childTnLst>
                                </p:cTn>
                              </p:par>
                            </p:childTnLst>
                          </p:cTn>
                        </p:par>
                        <p:par>
                          <p:cTn id="22" fill="hold">
                            <p:stCondLst>
                              <p:cond delay="6000"/>
                            </p:stCondLst>
                            <p:childTnLst>
                              <p:par>
                                <p:cTn id="23" presetID="22" presetClass="entr" presetSubtype="1" fill="hold" grpId="0" nodeType="afterEffect">
                                  <p:stCondLst>
                                    <p:cond delay="500"/>
                                  </p:stCondLst>
                                  <p:childTnLst>
                                    <p:set>
                                      <p:cBhvr>
                                        <p:cTn id="24" dur="1" fill="hold">
                                          <p:stCondLst>
                                            <p:cond delay="0"/>
                                          </p:stCondLst>
                                        </p:cTn>
                                        <p:tgtEl>
                                          <p:spTgt spid="7">
                                            <p:txEl>
                                              <p:pRg st="2" end="2"/>
                                            </p:txEl>
                                          </p:spTgt>
                                        </p:tgtEl>
                                        <p:attrNameLst>
                                          <p:attrName>style.visibility</p:attrName>
                                        </p:attrNameLst>
                                      </p:cBhvr>
                                      <p:to>
                                        <p:strVal val="visible"/>
                                      </p:to>
                                    </p:set>
                                    <p:animEffect transition="in" filter="wipe(up)">
                                      <p:cBhvr>
                                        <p:cTn id="25" dur="1000"/>
                                        <p:tgtEl>
                                          <p:spTgt spid="7">
                                            <p:txEl>
                                              <p:pRg st="2" end="2"/>
                                            </p:txEl>
                                          </p:spTgt>
                                        </p:tgtEl>
                                      </p:cBhvr>
                                    </p:animEffect>
                                  </p:childTnLst>
                                </p:cTn>
                              </p:par>
                            </p:childTnLst>
                          </p:cTn>
                        </p:par>
                        <p:par>
                          <p:cTn id="26" fill="hold">
                            <p:stCondLst>
                              <p:cond delay="7500"/>
                            </p:stCondLst>
                            <p:childTnLst>
                              <p:par>
                                <p:cTn id="27" presetID="22" presetClass="entr" presetSubtype="1" fill="hold" grpId="0" nodeType="afterEffect">
                                  <p:stCondLst>
                                    <p:cond delay="500"/>
                                  </p:stCondLst>
                                  <p:childTnLst>
                                    <p:set>
                                      <p:cBhvr>
                                        <p:cTn id="28" dur="1" fill="hold">
                                          <p:stCondLst>
                                            <p:cond delay="0"/>
                                          </p:stCondLst>
                                        </p:cTn>
                                        <p:tgtEl>
                                          <p:spTgt spid="7">
                                            <p:txEl>
                                              <p:pRg st="3" end="3"/>
                                            </p:txEl>
                                          </p:spTgt>
                                        </p:tgtEl>
                                        <p:attrNameLst>
                                          <p:attrName>style.visibility</p:attrName>
                                        </p:attrNameLst>
                                      </p:cBhvr>
                                      <p:to>
                                        <p:strVal val="visible"/>
                                      </p:to>
                                    </p:set>
                                    <p:animEffect transition="in" filter="wipe(up)">
                                      <p:cBhvr>
                                        <p:cTn id="29" dur="1000"/>
                                        <p:tgtEl>
                                          <p:spTgt spid="7">
                                            <p:txEl>
                                              <p:pRg st="3" end="3"/>
                                            </p:txEl>
                                          </p:spTgt>
                                        </p:tgtEl>
                                      </p:cBhvr>
                                    </p:animEffect>
                                  </p:childTnLst>
                                </p:cTn>
                              </p:par>
                            </p:childTnLst>
                          </p:cTn>
                        </p:par>
                        <p:par>
                          <p:cTn id="30" fill="hold">
                            <p:stCondLst>
                              <p:cond delay="9000"/>
                            </p:stCondLst>
                            <p:childTnLst>
                              <p:par>
                                <p:cTn id="31" presetID="22" presetClass="entr" presetSubtype="1" fill="hold" grpId="0" nodeType="afterEffect">
                                  <p:stCondLst>
                                    <p:cond delay="500"/>
                                  </p:stCondLst>
                                  <p:childTnLst>
                                    <p:set>
                                      <p:cBhvr>
                                        <p:cTn id="32" dur="1" fill="hold">
                                          <p:stCondLst>
                                            <p:cond delay="0"/>
                                          </p:stCondLst>
                                        </p:cTn>
                                        <p:tgtEl>
                                          <p:spTgt spid="7">
                                            <p:txEl>
                                              <p:pRg st="4" end="4"/>
                                            </p:txEl>
                                          </p:spTgt>
                                        </p:tgtEl>
                                        <p:attrNameLst>
                                          <p:attrName>style.visibility</p:attrName>
                                        </p:attrNameLst>
                                      </p:cBhvr>
                                      <p:to>
                                        <p:strVal val="visible"/>
                                      </p:to>
                                    </p:set>
                                    <p:animEffect transition="in" filter="wipe(up)">
                                      <p:cBhvr>
                                        <p:cTn id="33" dur="10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7"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9059" y="55283"/>
            <a:ext cx="8680823" cy="1362075"/>
          </a:xfrm>
        </p:spPr>
        <p:txBody>
          <a:bodyPr/>
          <a:lstStyle/>
          <a:p>
            <a:r>
              <a:rPr lang="en-U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The Scriptural Truth</a:t>
            </a:r>
          </a:p>
        </p:txBody>
      </p:sp>
      <p:sp>
        <p:nvSpPr>
          <p:cNvPr id="3" name="Text Placeholder 2"/>
          <p:cNvSpPr>
            <a:spLocks noGrp="1"/>
          </p:cNvSpPr>
          <p:nvPr>
            <p:ph type="body" idx="1"/>
          </p:nvPr>
        </p:nvSpPr>
        <p:spPr>
          <a:xfrm>
            <a:off x="765175" y="1728601"/>
            <a:ext cx="7612063" cy="3366340"/>
          </a:xfrm>
        </p:spPr>
        <p:txBody>
          <a:bodyPr/>
          <a:lstStyle/>
          <a:p>
            <a:r>
              <a:rPr lang="en-US" sz="2400" dirty="0">
                <a:solidFill>
                  <a:schemeClr val="tx1"/>
                </a:solidFill>
                <a:latin typeface="Arial Black"/>
                <a:cs typeface="Arial Black"/>
              </a:rPr>
              <a:t>The Arminian viewpoint is the scriptural truth, providing we do not lean to extreme legalism.  A backslider is a lost soul.</a:t>
            </a:r>
          </a:p>
          <a:p>
            <a:endParaRPr lang="en-US" sz="2400" dirty="0">
              <a:solidFill>
                <a:schemeClr val="tx1"/>
              </a:solidFill>
              <a:latin typeface="Arial Black"/>
              <a:cs typeface="Arial Black"/>
            </a:endParaRPr>
          </a:p>
          <a:p>
            <a:r>
              <a:rPr lang="en-US" sz="2400" dirty="0">
                <a:solidFill>
                  <a:schemeClr val="tx1"/>
                </a:solidFill>
                <a:latin typeface="Arial Black"/>
                <a:cs typeface="Arial Black"/>
              </a:rPr>
              <a:t>We must walk with God if we are to be saved.</a:t>
            </a:r>
          </a:p>
          <a:p>
            <a:endParaRPr lang="en-US" sz="2400" dirty="0">
              <a:solidFill>
                <a:schemeClr val="tx1"/>
              </a:solidFill>
              <a:latin typeface="Arial Black"/>
              <a:cs typeface="Arial Black"/>
            </a:endParaRPr>
          </a:p>
          <a:p>
            <a:r>
              <a:rPr lang="en-US" sz="2400" dirty="0">
                <a:solidFill>
                  <a:schemeClr val="tx1"/>
                </a:solidFill>
                <a:latin typeface="Arial Black"/>
                <a:cs typeface="Arial Black"/>
              </a:rPr>
              <a:t>At the same time, we must see the grace of God as sufficient to keep the soul.</a:t>
            </a:r>
          </a:p>
          <a:p>
            <a:endParaRPr lang="en-US" sz="2400" dirty="0">
              <a:solidFill>
                <a:schemeClr val="tx1"/>
              </a:solidFill>
              <a:latin typeface="Arial Black"/>
              <a:cs typeface="Arial Black"/>
            </a:endParaRPr>
          </a:p>
          <a:p>
            <a:endParaRPr lang="en-US" sz="2400" dirty="0">
              <a:solidFill>
                <a:schemeClr val="tx1"/>
              </a:solidFill>
              <a:latin typeface="Arial Black"/>
              <a:cs typeface="Arial Black"/>
            </a:endParaRPr>
          </a:p>
        </p:txBody>
      </p:sp>
    </p:spTree>
    <p:extLst>
      <p:ext uri="{BB962C8B-B14F-4D97-AF65-F5344CB8AC3E}">
        <p14:creationId xmlns:p14="http://schemas.microsoft.com/office/powerpoint/2010/main" val="338165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500"/>
                            </p:stCondLst>
                            <p:childTnLst>
                              <p:par>
                                <p:cTn id="12" presetID="22" presetClass="entr" presetSubtype="8" fill="hold" grpId="0" nodeType="afterEffect">
                                  <p:stCondLst>
                                    <p:cond delay="50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ipe(left)">
                                      <p:cBhvr>
                                        <p:cTn id="14" dur="1000"/>
                                        <p:tgtEl>
                                          <p:spTgt spid="3">
                                            <p:txEl>
                                              <p:pRg st="0" end="0"/>
                                            </p:txEl>
                                          </p:spTgt>
                                        </p:tgtEl>
                                      </p:cBhvr>
                                    </p:animEffect>
                                  </p:childTnLst>
                                </p:cTn>
                              </p:par>
                            </p:childTnLst>
                          </p:cTn>
                        </p:par>
                        <p:par>
                          <p:cTn id="15" fill="hold">
                            <p:stCondLst>
                              <p:cond delay="3000"/>
                            </p:stCondLst>
                            <p:childTnLst>
                              <p:par>
                                <p:cTn id="16" presetID="22" presetClass="entr" presetSubtype="8" fill="hold" grpId="0" nodeType="afterEffect">
                                  <p:stCondLst>
                                    <p:cond delay="50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wipe(left)">
                                      <p:cBhvr>
                                        <p:cTn id="18" dur="1000"/>
                                        <p:tgtEl>
                                          <p:spTgt spid="3">
                                            <p:txEl>
                                              <p:pRg st="2" end="2"/>
                                            </p:txEl>
                                          </p:spTgt>
                                        </p:tgtEl>
                                      </p:cBhvr>
                                    </p:animEffect>
                                  </p:childTnLst>
                                </p:cTn>
                              </p:par>
                            </p:childTnLst>
                          </p:cTn>
                        </p:par>
                        <p:par>
                          <p:cTn id="19" fill="hold">
                            <p:stCondLst>
                              <p:cond delay="4500"/>
                            </p:stCondLst>
                            <p:childTnLst>
                              <p:par>
                                <p:cTn id="20" presetID="22" presetClass="entr" presetSubtype="8" fill="hold" grpId="0" nodeType="afterEffect">
                                  <p:stCondLst>
                                    <p:cond delay="50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alphaModFix amt="18000"/>
          </a:blip>
          <a:stretch>
            <a:fillRect/>
          </a:stretch>
        </p:blipFill>
        <p:spPr>
          <a:xfrm>
            <a:off x="0" y="1460500"/>
            <a:ext cx="9144000" cy="3924300"/>
          </a:xfrm>
          <a:prstGeom prst="rect">
            <a:avLst/>
          </a:prstGeom>
        </p:spPr>
      </p:pic>
      <p:sp>
        <p:nvSpPr>
          <p:cNvPr id="2" name="Title 1"/>
          <p:cNvSpPr>
            <a:spLocks noGrp="1"/>
          </p:cNvSpPr>
          <p:nvPr>
            <p:ph type="title"/>
          </p:nvPr>
        </p:nvSpPr>
        <p:spPr>
          <a:xfrm>
            <a:off x="239059" y="55283"/>
            <a:ext cx="8680823" cy="1362075"/>
          </a:xfrm>
        </p:spPr>
        <p:txBody>
          <a:bodyPr/>
          <a:lstStyle/>
          <a:p>
            <a:r>
              <a:rPr lang="en-U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The Scriptural Truth</a:t>
            </a:r>
          </a:p>
        </p:txBody>
      </p:sp>
      <p:sp>
        <p:nvSpPr>
          <p:cNvPr id="3" name="Text Placeholder 2"/>
          <p:cNvSpPr>
            <a:spLocks noGrp="1"/>
          </p:cNvSpPr>
          <p:nvPr>
            <p:ph type="body" idx="1"/>
          </p:nvPr>
        </p:nvSpPr>
        <p:spPr>
          <a:xfrm>
            <a:off x="119530" y="1728601"/>
            <a:ext cx="8800352" cy="3366340"/>
          </a:xfrm>
        </p:spPr>
        <p:txBody>
          <a:bodyPr/>
          <a:lstStyle/>
          <a:p>
            <a:r>
              <a:rPr lang="en-US" sz="2800" dirty="0">
                <a:solidFill>
                  <a:schemeClr val="bg1"/>
                </a:solidFill>
                <a:latin typeface="Bangla MN"/>
                <a:cs typeface="Bangla MN"/>
              </a:rPr>
              <a:t>A traveler buys a ticket and boards a train.  He takes a seat and trusts the conductor and engineer to see that the train takes him to his destination.  This the train will do, providing he remains aboard.  </a:t>
            </a:r>
            <a:endParaRPr lang="en-US" sz="2000" dirty="0">
              <a:solidFill>
                <a:schemeClr val="bg1"/>
              </a:solidFill>
              <a:latin typeface="Bangla MN"/>
              <a:cs typeface="Bangla MN"/>
            </a:endParaRPr>
          </a:p>
          <a:p>
            <a:endParaRPr lang="en-US" sz="2000" dirty="0">
              <a:solidFill>
                <a:schemeClr val="bg1"/>
              </a:solidFill>
              <a:latin typeface="Bangla MN"/>
              <a:cs typeface="Bangla MN"/>
            </a:endParaRPr>
          </a:p>
          <a:p>
            <a:r>
              <a:rPr lang="en-US" sz="2800" dirty="0">
                <a:solidFill>
                  <a:schemeClr val="bg1"/>
                </a:solidFill>
                <a:latin typeface="Bangla MN"/>
                <a:cs typeface="Bangla MN"/>
              </a:rPr>
              <a:t>The traveler’s responsibility is to stay aboard the train.  If he gets off, the train will not take</a:t>
            </a:r>
          </a:p>
          <a:p>
            <a:r>
              <a:rPr lang="en-US" sz="2800" dirty="0">
                <a:solidFill>
                  <a:schemeClr val="bg1"/>
                </a:solidFill>
                <a:latin typeface="Bangla MN"/>
                <a:cs typeface="Bangla MN"/>
              </a:rPr>
              <a:t>him to his destination.</a:t>
            </a:r>
          </a:p>
          <a:p>
            <a:endParaRPr lang="en-US" sz="2400" dirty="0">
              <a:solidFill>
                <a:schemeClr val="bg1"/>
              </a:solidFill>
              <a:latin typeface="Arial Black"/>
              <a:cs typeface="Arial Black"/>
            </a:endParaRPr>
          </a:p>
          <a:p>
            <a:endParaRPr lang="en-US" sz="2400" dirty="0">
              <a:solidFill>
                <a:schemeClr val="bg1"/>
              </a:solidFill>
              <a:latin typeface="Arial Black"/>
              <a:cs typeface="Arial Black"/>
            </a:endParaRPr>
          </a:p>
        </p:txBody>
      </p:sp>
      <p:sp>
        <p:nvSpPr>
          <p:cNvPr id="4" name="Rectangle 3"/>
          <p:cNvSpPr/>
          <p:nvPr/>
        </p:nvSpPr>
        <p:spPr>
          <a:xfrm>
            <a:off x="290348" y="5507334"/>
            <a:ext cx="8473668" cy="923330"/>
          </a:xfrm>
          <a:prstGeom prst="rect">
            <a:avLst/>
          </a:prstGeom>
          <a:noFill/>
        </p:spPr>
        <p:txBody>
          <a:bodyPr wrap="none" lIns="91440" tIns="45720" rIns="91440" bIns="45720">
            <a:spAutoFit/>
          </a:bodyPr>
          <a:lstStyle/>
          <a:p>
            <a:pPr algn="ctr"/>
            <a:r>
              <a:rPr lang="en-US" sz="54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So it is with our salvation!</a:t>
            </a:r>
          </a:p>
        </p:txBody>
      </p:sp>
    </p:spTree>
    <p:extLst>
      <p:ext uri="{BB962C8B-B14F-4D97-AF65-F5344CB8AC3E}">
        <p14:creationId xmlns:p14="http://schemas.microsoft.com/office/powerpoint/2010/main" val="690203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500"/>
                            </p:stCondLst>
                            <p:childTnLst>
                              <p:par>
                                <p:cTn id="12" presetID="22" presetClass="entr" presetSubtype="1" fill="hold" grpId="0" nodeType="afterEffect">
                                  <p:stCondLst>
                                    <p:cond delay="50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ipe(up)">
                                      <p:cBhvr>
                                        <p:cTn id="14" dur="1000"/>
                                        <p:tgtEl>
                                          <p:spTgt spid="3">
                                            <p:txEl>
                                              <p:pRg st="0" end="0"/>
                                            </p:txEl>
                                          </p:spTgt>
                                        </p:tgtEl>
                                      </p:cBhvr>
                                    </p:animEffect>
                                  </p:childTnLst>
                                </p:cTn>
                              </p:par>
                            </p:childTnLst>
                          </p:cTn>
                        </p:par>
                        <p:par>
                          <p:cTn id="15" fill="hold">
                            <p:stCondLst>
                              <p:cond delay="3000"/>
                            </p:stCondLst>
                            <p:childTnLst>
                              <p:par>
                                <p:cTn id="16" presetID="22" presetClass="entr" presetSubtype="1" fill="hold" grpId="0" nodeType="afterEffect">
                                  <p:stCondLst>
                                    <p:cond delay="50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wipe(up)">
                                      <p:cBhvr>
                                        <p:cTn id="18" dur="1000"/>
                                        <p:tgtEl>
                                          <p:spTgt spid="3">
                                            <p:txEl>
                                              <p:pRg st="2" end="2"/>
                                            </p:txEl>
                                          </p:spTgt>
                                        </p:tgtEl>
                                      </p:cBhvr>
                                    </p:animEffect>
                                  </p:childTnLst>
                                </p:cTn>
                              </p:par>
                            </p:childTnLst>
                          </p:cTn>
                        </p:par>
                        <p:par>
                          <p:cTn id="19" fill="hold">
                            <p:stCondLst>
                              <p:cond delay="4500"/>
                            </p:stCondLst>
                            <p:childTnLst>
                              <p:par>
                                <p:cTn id="20" presetID="22" presetClass="entr" presetSubtype="1" fill="hold" grpId="0" nodeType="afterEffect">
                                  <p:stCondLst>
                                    <p:cond delay="50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up)">
                                      <p:cBhvr>
                                        <p:cTn id="22" dur="1000"/>
                                        <p:tgtEl>
                                          <p:spTgt spid="3">
                                            <p:txEl>
                                              <p:pRg st="3" end="3"/>
                                            </p:txEl>
                                          </p:spTgt>
                                        </p:tgtEl>
                                      </p:cBhvr>
                                    </p:animEffect>
                                  </p:childTnLst>
                                </p:cTn>
                              </p:par>
                            </p:childTnLst>
                          </p:cTn>
                        </p:par>
                        <p:par>
                          <p:cTn id="23" fill="hold">
                            <p:stCondLst>
                              <p:cond delay="6000"/>
                            </p:stCondLst>
                            <p:childTnLst>
                              <p:par>
                                <p:cTn id="24" presetID="53" presetClass="entr" presetSubtype="16" fill="hold" grpId="0" nodeType="afterEffect">
                                  <p:stCondLst>
                                    <p:cond delay="500"/>
                                  </p:stCondLst>
                                  <p:childTnLst>
                                    <p:set>
                                      <p:cBhvr>
                                        <p:cTn id="25" dur="1" fill="hold">
                                          <p:stCondLst>
                                            <p:cond delay="0"/>
                                          </p:stCondLst>
                                        </p:cTn>
                                        <p:tgtEl>
                                          <p:spTgt spid="4"/>
                                        </p:tgtEl>
                                        <p:attrNameLst>
                                          <p:attrName>style.visibility</p:attrName>
                                        </p:attrNameLst>
                                      </p:cBhvr>
                                      <p:to>
                                        <p:strVal val="visible"/>
                                      </p:to>
                                    </p:set>
                                    <p:anim calcmode="lin" valueType="num">
                                      <p:cBhvr>
                                        <p:cTn id="26" dur="1000" fill="hold"/>
                                        <p:tgtEl>
                                          <p:spTgt spid="4"/>
                                        </p:tgtEl>
                                        <p:attrNameLst>
                                          <p:attrName>ppt_w</p:attrName>
                                        </p:attrNameLst>
                                      </p:cBhvr>
                                      <p:tavLst>
                                        <p:tav tm="0">
                                          <p:val>
                                            <p:fltVal val="0"/>
                                          </p:val>
                                        </p:tav>
                                        <p:tav tm="100000">
                                          <p:val>
                                            <p:strVal val="#ppt_w"/>
                                          </p:val>
                                        </p:tav>
                                      </p:tavLst>
                                    </p:anim>
                                    <p:anim calcmode="lin" valueType="num">
                                      <p:cBhvr>
                                        <p:cTn id="27" dur="1000" fill="hold"/>
                                        <p:tgtEl>
                                          <p:spTgt spid="4"/>
                                        </p:tgtEl>
                                        <p:attrNameLst>
                                          <p:attrName>ppt_h</p:attrName>
                                        </p:attrNameLst>
                                      </p:cBhvr>
                                      <p:tavLst>
                                        <p:tav tm="0">
                                          <p:val>
                                            <p:fltVal val="0"/>
                                          </p:val>
                                        </p:tav>
                                        <p:tav tm="100000">
                                          <p:val>
                                            <p:strVal val="#ppt_h"/>
                                          </p:val>
                                        </p:tav>
                                      </p:tavLst>
                                    </p:anim>
                                    <p:animEffect transition="in" filter="fade">
                                      <p:cBhvr>
                                        <p:cTn id="28"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n 3"/>
          <p:cNvSpPr/>
          <p:nvPr/>
        </p:nvSpPr>
        <p:spPr>
          <a:xfrm>
            <a:off x="1390618" y="702236"/>
            <a:ext cx="6662676" cy="5065058"/>
          </a:xfrm>
          <a:prstGeom prst="sun">
            <a:avLst/>
          </a:prstGeom>
          <a:solidFill>
            <a:srgbClr val="E29F1D">
              <a:alpha val="49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Vertical Text Placeholder 2"/>
          <p:cNvSpPr txBox="1">
            <a:spLocks/>
          </p:cNvSpPr>
          <p:nvPr/>
        </p:nvSpPr>
        <p:spPr>
          <a:xfrm rot="20744353">
            <a:off x="1449254" y="2420468"/>
            <a:ext cx="6943818" cy="1344707"/>
          </a:xfrm>
          <a:prstGeom prst="rect">
            <a:avLst/>
          </a:prstGeom>
        </p:spPr>
        <p:txBody>
          <a:bodyPr vert="horz">
            <a:normAutofit/>
          </a:bodyPr>
          <a:lstStyle>
            <a:lvl1pPr marL="342900" indent="-342900" algn="l" defTabSz="914400" rtl="0" eaLnBrk="1" latinLnBrk="0" hangingPunct="1">
              <a:spcBef>
                <a:spcPts val="2000"/>
              </a:spcBef>
              <a:buFont typeface="Wingdings 2" pitchFamily="18" charset="2"/>
              <a:buChar char=""/>
              <a:defRPr sz="2400" kern="1200">
                <a:solidFill>
                  <a:schemeClr val="bg1"/>
                </a:solidFill>
                <a:effectLst>
                  <a:outerShdw blurRad="63500" dist="50800" dir="2700000" algn="tl" rotWithShape="0">
                    <a:prstClr val="black">
                      <a:alpha val="50000"/>
                    </a:prstClr>
                  </a:outerShdw>
                </a:effectLst>
                <a:latin typeface="+mn-lt"/>
                <a:ea typeface="+mn-ea"/>
                <a:cs typeface="+mn-cs"/>
              </a:defRPr>
            </a:lvl1pPr>
            <a:lvl2pPr marL="685800" indent="-336550" algn="l" defTabSz="914400" rtl="0" eaLnBrk="1" latinLnBrk="0" hangingPunct="1">
              <a:spcBef>
                <a:spcPts val="600"/>
              </a:spcBef>
              <a:buFont typeface="Wingdings 2" pitchFamily="18" charset="2"/>
              <a:buChar char=""/>
              <a:defRPr sz="2200" kern="1200">
                <a:solidFill>
                  <a:schemeClr val="bg1"/>
                </a:solidFill>
                <a:effectLst>
                  <a:outerShdw blurRad="63500" dist="50800" dir="2700000" algn="tl" rotWithShape="0">
                    <a:prstClr val="black">
                      <a:alpha val="50000"/>
                    </a:prstClr>
                  </a:outerShdw>
                </a:effectLst>
                <a:latin typeface="+mn-lt"/>
                <a:ea typeface="+mn-ea"/>
                <a:cs typeface="+mn-cs"/>
              </a:defRPr>
            </a:lvl2pPr>
            <a:lvl3pPr marL="1035050" indent="-349250" algn="l" defTabSz="914400" rtl="0" eaLnBrk="1" latinLnBrk="0" hangingPunct="1">
              <a:spcBef>
                <a:spcPts val="600"/>
              </a:spcBef>
              <a:buFont typeface="Wingdings 2" pitchFamily="18" charset="2"/>
              <a:buChar char=""/>
              <a:defRPr sz="2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3365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4pPr>
            <a:lvl5pPr marL="1720850" indent="-3492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5pPr>
            <a:lvl6pPr marL="2055813"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6pPr>
            <a:lvl7pPr marL="2398713"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7pPr>
            <a:lvl8pPr marL="2743200"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8pPr>
            <a:lvl9pPr marL="3087688" indent="-344488" algn="l" defTabSz="914400" rtl="0" eaLnBrk="1" latinLnBrk="0" hangingPunct="1">
              <a:spcBef>
                <a:spcPct val="20000"/>
              </a:spcBef>
              <a:buFont typeface="Wingdings 2" pitchFamily="18" charset="2"/>
              <a:buChar char=""/>
              <a:defRPr lang="en-US" sz="1800" kern="1200" dirty="0">
                <a:solidFill>
                  <a:schemeClr val="bg1"/>
                </a:solidFill>
                <a:effectLst>
                  <a:outerShdw blurRad="63500" dist="50800" dir="2700000" algn="tl" rotWithShape="0">
                    <a:prstClr val="black">
                      <a:alpha val="50000"/>
                    </a:prstClr>
                  </a:outerShdw>
                </a:effectLst>
                <a:latin typeface="+mn-lt"/>
                <a:ea typeface="+mn-ea"/>
                <a:cs typeface="+mn-cs"/>
              </a:defRPr>
            </a:lvl9pPr>
          </a:lstStyle>
          <a:p>
            <a:pPr marL="0" indent="0" algn="ctr">
              <a:buFont typeface="Wingdings 2" pitchFamily="18" charset="2"/>
              <a:buNone/>
            </a:pPr>
            <a:r>
              <a:rPr lang="en-US" sz="4800" b="1" dirty="0">
                <a:solidFill>
                  <a:srgbClr val="FF6600"/>
                </a:solidFill>
              </a:rPr>
              <a:t>End of Lesson Eleven</a:t>
            </a:r>
          </a:p>
        </p:txBody>
      </p:sp>
      <p:sp>
        <p:nvSpPr>
          <p:cNvPr id="6"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a:solidFill>
                  <a:schemeClr val="bg1"/>
                </a:solidFill>
              </a:rPr>
              <a:t>Global University of Theological Studies</a:t>
            </a:r>
          </a:p>
        </p:txBody>
      </p:sp>
      <p:sp>
        <p:nvSpPr>
          <p:cNvPr id="8" name="Title 1"/>
          <p:cNvSpPr txBox="1">
            <a:spLocks/>
          </p:cNvSpPr>
          <p:nvPr/>
        </p:nvSpPr>
        <p:spPr>
          <a:xfrm rot="16200000">
            <a:off x="1596111" y="4877126"/>
            <a:ext cx="572955" cy="3556001"/>
          </a:xfrm>
          <a:prstGeom prst="rect">
            <a:avLst/>
          </a:prstGeom>
        </p:spPr>
        <p:txBody>
          <a:bodyPr vert="eaVert" lIns="91440" tIns="45720" rIns="91440" bIns="45720" rtlCol="0" anchor="ctr" anchorCtr="0">
            <a:noAutofit/>
            <a:scene3d>
              <a:camera prst="orthographicFront"/>
              <a:lightRig rig="soft" dir="t">
                <a:rot lat="0" lon="0" rev="10800000"/>
              </a:lightRig>
            </a:scene3d>
            <a:sp3d>
              <a:bevelT w="27940" h="12700"/>
              <a:contourClr>
                <a:srgbClr val="DDDDDD"/>
              </a:contourClr>
            </a:sp3d>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b="1" spc="150" dirty="0">
                <a:ln w="11430"/>
                <a:solidFill>
                  <a:srgbClr val="F8F8F8"/>
                </a:solidFill>
                <a:effectLst>
                  <a:outerShdw blurRad="25400" algn="tl" rotWithShape="0">
                    <a:srgbClr val="000000">
                      <a:alpha val="43000"/>
                    </a:srgbClr>
                  </a:outerShdw>
                </a:effectLst>
                <a:latin typeface="Bangla MN"/>
                <a:cs typeface="Bangla MN"/>
              </a:rPr>
              <a:t>LESSON ELEVEN:  Eternal Security</a:t>
            </a:r>
          </a:p>
        </p:txBody>
      </p:sp>
    </p:spTree>
    <p:extLst>
      <p:ext uri="{BB962C8B-B14F-4D97-AF65-F5344CB8AC3E}">
        <p14:creationId xmlns:p14="http://schemas.microsoft.com/office/powerpoint/2010/main" val="3697815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500"/>
                                  </p:stCondLst>
                                  <p:childTnLst>
                                    <p:set>
                                      <p:cBhvr>
                                        <p:cTn id="6" dur="1" fill="hold">
                                          <p:stCondLst>
                                            <p:cond delay="0"/>
                                          </p:stCondLst>
                                        </p:cTn>
                                        <p:tgtEl>
                                          <p:spTgt spid="5"/>
                                        </p:tgtEl>
                                        <p:attrNameLst>
                                          <p:attrName>style.visibility</p:attrName>
                                        </p:attrNameLst>
                                      </p:cBhvr>
                                      <p:to>
                                        <p:strVal val="visible"/>
                                      </p:to>
                                    </p:set>
                                    <p:animEffect transition="in" filter="randombar(vertical)">
                                      <p:cBhvr>
                                        <p:cTn id="7" dur="1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173321"/>
            <a:ext cx="1497106" cy="5810250"/>
          </a:xfrm>
        </p:spPr>
        <p:txBody>
          <a:bodyPr/>
          <a:lstStyle/>
          <a:p>
            <a:r>
              <a:rPr lang="en-US" sz="4400" dirty="0"/>
              <a:t>The  Definition  of  </a:t>
            </a:r>
            <a:br>
              <a:rPr lang="en-US" sz="4400" dirty="0"/>
            </a:br>
            <a:r>
              <a:rPr lang="en-US" dirty="0">
                <a:latin typeface="Herculanum"/>
                <a:cs typeface="Herculanum"/>
              </a:rPr>
              <a:t>Eternal  Security</a:t>
            </a:r>
          </a:p>
        </p:txBody>
      </p:sp>
      <p:sp>
        <p:nvSpPr>
          <p:cNvPr id="4" name="Vertical Text Placeholder 5"/>
          <p:cNvSpPr>
            <a:spLocks noGrp="1"/>
          </p:cNvSpPr>
          <p:nvPr/>
        </p:nvSpPr>
        <p:spPr>
          <a:xfrm rot="15910389">
            <a:off x="7813991" y="4731712"/>
            <a:ext cx="365541" cy="3514287"/>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a:t> </a:t>
            </a:r>
            <a:r>
              <a:rPr lang="en-US" sz="1200" kern="1200" dirty="0"/>
              <a:t>Global University of Theological Studies</a:t>
            </a:r>
          </a:p>
        </p:txBody>
      </p:sp>
      <p:sp>
        <p:nvSpPr>
          <p:cNvPr id="5" name="Title 1"/>
          <p:cNvSpPr txBox="1">
            <a:spLocks/>
          </p:cNvSpPr>
          <p:nvPr/>
        </p:nvSpPr>
        <p:spPr>
          <a:xfrm rot="16200000">
            <a:off x="1244995" y="5063892"/>
            <a:ext cx="572955" cy="3062942"/>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outerShdw blurRad="41275" dist="20320" dir="1800000" algn="tl" rotWithShape="0">
                    <a:srgbClr val="000000">
                      <a:alpha val="40000"/>
                    </a:srgbClr>
                  </a:outerShdw>
                </a:effectLst>
                <a:latin typeface="Bangla MN"/>
                <a:cs typeface="Bangla MN"/>
              </a:rPr>
              <a:t>LESSON ELEVEN:  Eternal Security</a:t>
            </a:r>
            <a:endParaRPr lang="en-US" sz="1200" dirty="0">
              <a:solidFill>
                <a:srgbClr val="008000"/>
              </a:solidFill>
              <a:latin typeface="Bangla MN"/>
              <a:cs typeface="Bangla MN"/>
            </a:endParaRPr>
          </a:p>
        </p:txBody>
      </p:sp>
      <p:sp>
        <p:nvSpPr>
          <p:cNvPr id="9" name="TextBox 8"/>
          <p:cNvSpPr txBox="1"/>
          <p:nvPr/>
        </p:nvSpPr>
        <p:spPr>
          <a:xfrm>
            <a:off x="343646" y="1009373"/>
            <a:ext cx="6887882" cy="3600986"/>
          </a:xfrm>
          <a:prstGeom prst="rect">
            <a:avLst/>
          </a:prstGeom>
          <a:noFill/>
        </p:spPr>
        <p:txBody>
          <a:bodyPr wrap="square" rtlCol="0">
            <a:spAutoFit/>
          </a:bodyPr>
          <a:lstStyle/>
          <a:p>
            <a:pPr algn="just"/>
            <a:r>
              <a:rPr lang="en-US" sz="2800" i="1" dirty="0">
                <a:solidFill>
                  <a:srgbClr val="000000"/>
                </a:solidFill>
              </a:rPr>
              <a:t>      </a:t>
            </a:r>
            <a:r>
              <a:rPr lang="en-US" sz="3200" i="1" dirty="0">
                <a:solidFill>
                  <a:srgbClr val="FFFFFF"/>
                </a:solidFill>
              </a:rPr>
              <a:t>“Eternal Security” </a:t>
            </a:r>
            <a:r>
              <a:rPr lang="en-US" sz="2800" dirty="0">
                <a:solidFill>
                  <a:srgbClr val="000000"/>
                </a:solidFill>
              </a:rPr>
              <a:t>is the belief that once a man is saved he can never be lost.  It is sometimes states as:  “</a:t>
            </a:r>
            <a:r>
              <a:rPr lang="en-US" sz="2800" u="sng" dirty="0">
                <a:solidFill>
                  <a:srgbClr val="000000"/>
                </a:solidFill>
              </a:rPr>
              <a:t>Once a son, always a son</a:t>
            </a:r>
            <a:r>
              <a:rPr lang="en-US" sz="2800" dirty="0">
                <a:solidFill>
                  <a:srgbClr val="000000"/>
                </a:solidFill>
              </a:rPr>
              <a:t>.”  In spite of the fact that this has been a great source of controversy down through the years in the professing church, the Bible is very clear on this matter.</a:t>
            </a:r>
          </a:p>
        </p:txBody>
      </p:sp>
    </p:spTree>
    <p:extLst>
      <p:ext uri="{BB962C8B-B14F-4D97-AF65-F5344CB8AC3E}">
        <p14:creationId xmlns:p14="http://schemas.microsoft.com/office/powerpoint/2010/main" val="2592095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42" presetClass="entr" presetSubtype="0" fill="hold" grpId="0" nodeType="afterEffect">
                                  <p:stCondLst>
                                    <p:cond delay="50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218144"/>
            <a:ext cx="1497106" cy="5810250"/>
          </a:xfrm>
        </p:spPr>
        <p:txBody>
          <a:bodyPr/>
          <a:lstStyle/>
          <a:p>
            <a:r>
              <a:rPr lang="en-US" sz="4400" dirty="0"/>
              <a:t>The  Definition  of  </a:t>
            </a:r>
            <a:br>
              <a:rPr lang="en-US" sz="4400" dirty="0"/>
            </a:br>
            <a:r>
              <a:rPr lang="en-US" dirty="0">
                <a:latin typeface="Herculanum"/>
                <a:cs typeface="Herculanum"/>
              </a:rPr>
              <a:t>Eternal  Security</a:t>
            </a:r>
          </a:p>
        </p:txBody>
      </p:sp>
      <p:sp>
        <p:nvSpPr>
          <p:cNvPr id="4" name="Vertical Text Placeholder 5"/>
          <p:cNvSpPr>
            <a:spLocks noGrp="1"/>
          </p:cNvSpPr>
          <p:nvPr/>
        </p:nvSpPr>
        <p:spPr>
          <a:xfrm rot="15910389">
            <a:off x="7813991" y="4731712"/>
            <a:ext cx="365541" cy="3514287"/>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a:t> </a:t>
            </a:r>
            <a:r>
              <a:rPr lang="en-US" sz="1200" kern="1200" dirty="0"/>
              <a:t>Global University of Theological Studies</a:t>
            </a:r>
          </a:p>
        </p:txBody>
      </p:sp>
      <p:sp>
        <p:nvSpPr>
          <p:cNvPr id="5" name="Title 1"/>
          <p:cNvSpPr txBox="1">
            <a:spLocks/>
          </p:cNvSpPr>
          <p:nvPr/>
        </p:nvSpPr>
        <p:spPr>
          <a:xfrm rot="16200000">
            <a:off x="1244995" y="5063892"/>
            <a:ext cx="572955" cy="3062942"/>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outerShdw blurRad="41275" dist="20320" dir="1800000" algn="tl" rotWithShape="0">
                    <a:srgbClr val="000000">
                      <a:alpha val="40000"/>
                    </a:srgbClr>
                  </a:outerShdw>
                </a:effectLst>
                <a:latin typeface="Bangla MN"/>
                <a:cs typeface="Bangla MN"/>
              </a:rPr>
              <a:t>LESSON ELEVEN:  Eternal Security</a:t>
            </a:r>
            <a:endParaRPr lang="en-US" sz="1200" dirty="0">
              <a:solidFill>
                <a:srgbClr val="008000"/>
              </a:solidFill>
              <a:latin typeface="Bangla MN"/>
              <a:cs typeface="Bangla MN"/>
            </a:endParaRPr>
          </a:p>
        </p:txBody>
      </p:sp>
      <p:sp>
        <p:nvSpPr>
          <p:cNvPr id="8" name="TextBox 7"/>
          <p:cNvSpPr txBox="1"/>
          <p:nvPr/>
        </p:nvSpPr>
        <p:spPr>
          <a:xfrm>
            <a:off x="268941" y="206243"/>
            <a:ext cx="7112000" cy="5262980"/>
          </a:xfrm>
          <a:prstGeom prst="rect">
            <a:avLst/>
          </a:prstGeom>
          <a:noFill/>
        </p:spPr>
        <p:txBody>
          <a:bodyPr wrap="square" rtlCol="0">
            <a:spAutoFit/>
          </a:bodyPr>
          <a:lstStyle/>
          <a:p>
            <a:pPr algn="just"/>
            <a:r>
              <a:rPr lang="en-US" sz="2800" dirty="0"/>
              <a:t>      We need not be in doubt just what the scriptural teaching is concerning the security of our salvation.  It is necessary to make a difference between </a:t>
            </a:r>
            <a:r>
              <a:rPr lang="en-US" sz="2800" dirty="0">
                <a:solidFill>
                  <a:srgbClr val="FFFFFF"/>
                </a:solidFill>
              </a:rPr>
              <a:t>“Unconditional Eternal Security”</a:t>
            </a:r>
            <a:r>
              <a:rPr lang="en-US" sz="2800" dirty="0"/>
              <a:t> and </a:t>
            </a:r>
            <a:r>
              <a:rPr lang="en-US" sz="2800" dirty="0">
                <a:solidFill>
                  <a:srgbClr val="FFFFFF"/>
                </a:solidFill>
              </a:rPr>
              <a:t>“Conditional Eternal Security.”  </a:t>
            </a:r>
          </a:p>
          <a:p>
            <a:pPr algn="just"/>
            <a:r>
              <a:rPr lang="en-US" sz="2800" dirty="0"/>
              <a:t> </a:t>
            </a:r>
          </a:p>
          <a:p>
            <a:pPr algn="just"/>
            <a:r>
              <a:rPr lang="en-US" sz="2800" dirty="0"/>
              <a:t>     Also, it is necessary to understand the Bible teaching on </a:t>
            </a:r>
            <a:r>
              <a:rPr lang="en-US" sz="2800" u="sng" dirty="0">
                <a:solidFill>
                  <a:srgbClr val="FFFFFF"/>
                </a:solidFill>
              </a:rPr>
              <a:t>predestination</a:t>
            </a:r>
            <a:r>
              <a:rPr lang="en-US" sz="2800" dirty="0"/>
              <a:t> and </a:t>
            </a:r>
            <a:r>
              <a:rPr lang="en-US" sz="2800" u="sng" dirty="0">
                <a:solidFill>
                  <a:srgbClr val="FFFFFF"/>
                </a:solidFill>
              </a:rPr>
              <a:t>election</a:t>
            </a:r>
            <a:r>
              <a:rPr lang="en-US" sz="2800" dirty="0"/>
              <a:t>.  Once we get these subjects clear in our minds, the matter of eternal security offers no problem.</a:t>
            </a:r>
          </a:p>
        </p:txBody>
      </p:sp>
    </p:spTree>
    <p:extLst>
      <p:ext uri="{BB962C8B-B14F-4D97-AF65-F5344CB8AC3E}">
        <p14:creationId xmlns:p14="http://schemas.microsoft.com/office/powerpoint/2010/main" val="2745555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42" presetClass="entr" presetSubtype="0" fill="hold" grpId="0" nodeType="afterEffect">
                                  <p:stCondLst>
                                    <p:cond delay="50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5175" y="546856"/>
            <a:ext cx="7612063" cy="1100138"/>
          </a:xfrm>
        </p:spPr>
        <p:txBody>
          <a:bodyPr/>
          <a:lstStyle/>
          <a:p>
            <a:r>
              <a:rPr lang="en-US" sz="5400" dirty="0">
                <a:solidFill>
                  <a:srgbClr val="008000"/>
                </a:solidFill>
              </a:rPr>
              <a:t>Foreknowledge and Foreordination</a:t>
            </a:r>
          </a:p>
        </p:txBody>
      </p:sp>
      <p:sp>
        <p:nvSpPr>
          <p:cNvPr id="4" name="Text Placeholder 3"/>
          <p:cNvSpPr>
            <a:spLocks noGrp="1"/>
          </p:cNvSpPr>
          <p:nvPr>
            <p:ph type="body" sz="half" idx="2"/>
          </p:nvPr>
        </p:nvSpPr>
        <p:spPr>
          <a:xfrm>
            <a:off x="765175" y="1827781"/>
            <a:ext cx="7612063" cy="804862"/>
          </a:xfrm>
        </p:spPr>
        <p:txBody>
          <a:bodyPr>
            <a:normAutofit/>
          </a:bodyPr>
          <a:lstStyle/>
          <a:p>
            <a:r>
              <a:rPr lang="en-US" sz="2400" dirty="0"/>
              <a:t>“For whom he did for know, he also did predestinate.”</a:t>
            </a:r>
          </a:p>
          <a:p>
            <a:r>
              <a:rPr lang="en-US" dirty="0">
                <a:solidFill>
                  <a:srgbClr val="000000"/>
                </a:solidFill>
              </a:rPr>
              <a:t>(Romans 8:29)</a:t>
            </a:r>
          </a:p>
        </p:txBody>
      </p:sp>
      <p:sp>
        <p:nvSpPr>
          <p:cNvPr id="5"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a:solidFill>
                  <a:schemeClr val="bg1"/>
                </a:solidFill>
              </a:rPr>
              <a:t>Global University of Theological Studies</a:t>
            </a:r>
          </a:p>
        </p:txBody>
      </p:sp>
      <p:sp>
        <p:nvSpPr>
          <p:cNvPr id="6" name="TextBox 5"/>
          <p:cNvSpPr txBox="1"/>
          <p:nvPr/>
        </p:nvSpPr>
        <p:spPr>
          <a:xfrm>
            <a:off x="373529" y="3585882"/>
            <a:ext cx="8614740" cy="1815882"/>
          </a:xfrm>
          <a:prstGeom prst="rect">
            <a:avLst/>
          </a:prstGeom>
          <a:noFill/>
        </p:spPr>
        <p:txBody>
          <a:bodyPr wrap="square" rtlCol="0">
            <a:spAutoFit/>
          </a:bodyPr>
          <a:lstStyle/>
          <a:p>
            <a:r>
              <a:rPr lang="en-US" sz="2800" dirty="0"/>
              <a:t>    Since God is the omniscient One and the Great I Am dwelling in eternity.  He sees from the beginning every action and event.  Nothing takes Him by surprise.  He foreknows everything.</a:t>
            </a:r>
          </a:p>
        </p:txBody>
      </p:sp>
      <p:sp>
        <p:nvSpPr>
          <p:cNvPr id="8" name="Title 1"/>
          <p:cNvSpPr txBox="1">
            <a:spLocks/>
          </p:cNvSpPr>
          <p:nvPr/>
        </p:nvSpPr>
        <p:spPr>
          <a:xfrm rot="16200000">
            <a:off x="1491524" y="4817362"/>
            <a:ext cx="572955" cy="3556001"/>
          </a:xfrm>
          <a:prstGeom prst="rect">
            <a:avLst/>
          </a:prstGeom>
        </p:spPr>
        <p:txBody>
          <a:bodyPr vert="eaVert" lIns="91440" tIns="45720" rIns="91440" bIns="45720" rtlCol="0" anchor="ctr" anchorCtr="0">
            <a:noAutofit/>
            <a:scene3d>
              <a:camera prst="orthographicFront"/>
              <a:lightRig rig="soft" dir="t">
                <a:rot lat="0" lon="0" rev="10800000"/>
              </a:lightRig>
            </a:scene3d>
            <a:sp3d>
              <a:bevelT w="27940" h="12700"/>
              <a:contourClr>
                <a:srgbClr val="DDDDDD"/>
              </a:contourClr>
            </a:sp3d>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b="1" spc="150" dirty="0">
                <a:ln w="11430"/>
                <a:solidFill>
                  <a:srgbClr val="F8F8F8"/>
                </a:solidFill>
                <a:effectLst>
                  <a:outerShdw blurRad="25400" algn="tl" rotWithShape="0">
                    <a:srgbClr val="000000">
                      <a:alpha val="43000"/>
                    </a:srgbClr>
                  </a:outerShdw>
                </a:effectLst>
                <a:latin typeface="Bangla MN"/>
                <a:cs typeface="Bangla MN"/>
              </a:rPr>
              <a:t>LESSON ELEVEN:  Eternal Security</a:t>
            </a:r>
          </a:p>
        </p:txBody>
      </p:sp>
    </p:spTree>
    <p:extLst>
      <p:ext uri="{BB962C8B-B14F-4D97-AF65-F5344CB8AC3E}">
        <p14:creationId xmlns:p14="http://schemas.microsoft.com/office/powerpoint/2010/main" val="3583020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53" presetClass="entr" presetSubtype="16" fill="hold" grpId="0" nodeType="afterEffect">
                                  <p:stCondLst>
                                    <p:cond delay="50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p:cTn id="13"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15" dur="1000"/>
                                        <p:tgtEl>
                                          <p:spTgt spid="4">
                                            <p:txEl>
                                              <p:pRg st="0" end="0"/>
                                            </p:txEl>
                                          </p:spTgt>
                                        </p:tgtEl>
                                      </p:cBhvr>
                                    </p:animEffect>
                                  </p:childTnLst>
                                </p:cTn>
                              </p:par>
                            </p:childTnLst>
                          </p:cTn>
                        </p:par>
                        <p:par>
                          <p:cTn id="16" fill="hold">
                            <p:stCondLst>
                              <p:cond delay="3000"/>
                            </p:stCondLst>
                            <p:childTnLst>
                              <p:par>
                                <p:cTn id="17" presetID="53" presetClass="entr" presetSubtype="16" fill="hold" grpId="0" nodeType="afterEffect">
                                  <p:stCondLst>
                                    <p:cond delay="50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p:cTn id="19" dur="1000" fill="hold"/>
                                        <p:tgtEl>
                                          <p:spTgt spid="4">
                                            <p:txEl>
                                              <p:pRg st="1" end="1"/>
                                            </p:txEl>
                                          </p:spTgt>
                                        </p:tgtEl>
                                        <p:attrNameLst>
                                          <p:attrName>ppt_w</p:attrName>
                                        </p:attrNameLst>
                                      </p:cBhvr>
                                      <p:tavLst>
                                        <p:tav tm="0">
                                          <p:val>
                                            <p:fltVal val="0"/>
                                          </p:val>
                                        </p:tav>
                                        <p:tav tm="100000">
                                          <p:val>
                                            <p:strVal val="#ppt_w"/>
                                          </p:val>
                                        </p:tav>
                                      </p:tavLst>
                                    </p:anim>
                                    <p:anim calcmode="lin" valueType="num">
                                      <p:cBhvr>
                                        <p:cTn id="20" dur="1000" fill="hold"/>
                                        <p:tgtEl>
                                          <p:spTgt spid="4">
                                            <p:txEl>
                                              <p:pRg st="1" end="1"/>
                                            </p:txEl>
                                          </p:spTgt>
                                        </p:tgtEl>
                                        <p:attrNameLst>
                                          <p:attrName>ppt_h</p:attrName>
                                        </p:attrNameLst>
                                      </p:cBhvr>
                                      <p:tavLst>
                                        <p:tav tm="0">
                                          <p:val>
                                            <p:fltVal val="0"/>
                                          </p:val>
                                        </p:tav>
                                        <p:tav tm="100000">
                                          <p:val>
                                            <p:strVal val="#ppt_h"/>
                                          </p:val>
                                        </p:tav>
                                      </p:tavLst>
                                    </p:anim>
                                    <p:animEffect transition="in" filter="fade">
                                      <p:cBhvr>
                                        <p:cTn id="21" dur="1000"/>
                                        <p:tgtEl>
                                          <p:spTgt spid="4">
                                            <p:txEl>
                                              <p:pRg st="1" end="1"/>
                                            </p:txEl>
                                          </p:spTgt>
                                        </p:tgtEl>
                                      </p:cBhvr>
                                    </p:animEffect>
                                  </p:childTnLst>
                                </p:cTn>
                              </p:par>
                            </p:childTnLst>
                          </p:cTn>
                        </p:par>
                        <p:par>
                          <p:cTn id="22" fill="hold">
                            <p:stCondLst>
                              <p:cond delay="4500"/>
                            </p:stCondLst>
                            <p:childTnLst>
                              <p:par>
                                <p:cTn id="23" presetID="21" presetClass="entr" presetSubtype="8" fill="hold" grpId="0" nodeType="afterEffect">
                                  <p:stCondLst>
                                    <p:cond delay="500"/>
                                  </p:stCondLst>
                                  <p:childTnLst>
                                    <p:set>
                                      <p:cBhvr>
                                        <p:cTn id="24" dur="1" fill="hold">
                                          <p:stCondLst>
                                            <p:cond delay="0"/>
                                          </p:stCondLst>
                                        </p:cTn>
                                        <p:tgtEl>
                                          <p:spTgt spid="6"/>
                                        </p:tgtEl>
                                        <p:attrNameLst>
                                          <p:attrName>style.visibility</p:attrName>
                                        </p:attrNameLst>
                                      </p:cBhvr>
                                      <p:to>
                                        <p:strVal val="visible"/>
                                      </p:to>
                                    </p:set>
                                    <p:animEffect transition="in" filter="wheel(8)">
                                      <p:cBhvr>
                                        <p:cTn id="25" dur="1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a:solidFill>
                  <a:schemeClr val="bg1"/>
                </a:solidFill>
              </a:rPr>
              <a:t>Global University of Theological Studies</a:t>
            </a:r>
          </a:p>
        </p:txBody>
      </p:sp>
      <p:sp>
        <p:nvSpPr>
          <p:cNvPr id="6" name="TextBox 5"/>
          <p:cNvSpPr txBox="1"/>
          <p:nvPr/>
        </p:nvSpPr>
        <p:spPr>
          <a:xfrm>
            <a:off x="253999" y="2091764"/>
            <a:ext cx="8614740" cy="3970318"/>
          </a:xfrm>
          <a:prstGeom prst="rect">
            <a:avLst/>
          </a:prstGeom>
          <a:noFill/>
        </p:spPr>
        <p:txBody>
          <a:bodyPr wrap="square" rtlCol="0">
            <a:spAutoFit/>
          </a:bodyPr>
          <a:lstStyle/>
          <a:p>
            <a:r>
              <a:rPr lang="en-US" sz="2800" dirty="0"/>
              <a:t>    However, this does not take the responsibility of action away from man; the responsibility of decision is still his.  Man is still a free moral agent, although God foreknows man’s decisions and actions before they take place.  The foreordination of God is limited to God’s foreknowledge.  In other words, He foreordains what He foreknows.  This explains clearly the verse:  “For whom he did foreknow, he also did predestinate” (Romans 8:29). </a:t>
            </a:r>
          </a:p>
        </p:txBody>
      </p:sp>
      <p:sp>
        <p:nvSpPr>
          <p:cNvPr id="8" name="Title 1"/>
          <p:cNvSpPr txBox="1">
            <a:spLocks/>
          </p:cNvSpPr>
          <p:nvPr/>
        </p:nvSpPr>
        <p:spPr>
          <a:xfrm rot="16200000">
            <a:off x="1491524" y="4817362"/>
            <a:ext cx="572955" cy="3556001"/>
          </a:xfrm>
          <a:prstGeom prst="rect">
            <a:avLst/>
          </a:prstGeom>
        </p:spPr>
        <p:txBody>
          <a:bodyPr vert="eaVert" lIns="91440" tIns="45720" rIns="91440" bIns="45720" rtlCol="0" anchor="ctr" anchorCtr="0">
            <a:noAutofit/>
            <a:scene3d>
              <a:camera prst="orthographicFront"/>
              <a:lightRig rig="soft" dir="t">
                <a:rot lat="0" lon="0" rev="10800000"/>
              </a:lightRig>
            </a:scene3d>
            <a:sp3d>
              <a:bevelT w="27940" h="12700"/>
              <a:contourClr>
                <a:srgbClr val="DDDDDD"/>
              </a:contourClr>
            </a:sp3d>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b="1" spc="150" dirty="0">
                <a:ln w="11430"/>
                <a:solidFill>
                  <a:srgbClr val="F8F8F8"/>
                </a:solidFill>
                <a:effectLst>
                  <a:outerShdw blurRad="25400" algn="tl" rotWithShape="0">
                    <a:srgbClr val="000000">
                      <a:alpha val="43000"/>
                    </a:srgbClr>
                  </a:outerShdw>
                </a:effectLst>
                <a:latin typeface="Bangla MN"/>
                <a:cs typeface="Bangla MN"/>
              </a:rPr>
              <a:t>LESSON ELEVEN:  Eternal Security</a:t>
            </a:r>
          </a:p>
        </p:txBody>
      </p:sp>
      <p:sp>
        <p:nvSpPr>
          <p:cNvPr id="9" name="Title 1"/>
          <p:cNvSpPr>
            <a:spLocks noGrp="1"/>
          </p:cNvSpPr>
          <p:nvPr>
            <p:ph type="title"/>
          </p:nvPr>
        </p:nvSpPr>
        <p:spPr>
          <a:xfrm>
            <a:off x="765175" y="546856"/>
            <a:ext cx="7612063" cy="1100138"/>
          </a:xfrm>
        </p:spPr>
        <p:txBody>
          <a:bodyPr/>
          <a:lstStyle/>
          <a:p>
            <a:r>
              <a:rPr lang="en-US" sz="5400" dirty="0">
                <a:solidFill>
                  <a:srgbClr val="008000"/>
                </a:solidFill>
              </a:rPr>
              <a:t>Foreknowledge and Foreordination</a:t>
            </a:r>
          </a:p>
        </p:txBody>
      </p:sp>
    </p:spTree>
    <p:extLst>
      <p:ext uri="{BB962C8B-B14F-4D97-AF65-F5344CB8AC3E}">
        <p14:creationId xmlns:p14="http://schemas.microsoft.com/office/powerpoint/2010/main" val="2699196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1" fill="hold" grpId="0" nodeType="afterEffect">
                                  <p:stCondLst>
                                    <p:cond delay="500"/>
                                  </p:stCondLst>
                                  <p:childTnLst>
                                    <p:set>
                                      <p:cBhvr>
                                        <p:cTn id="12" dur="1" fill="hold">
                                          <p:stCondLst>
                                            <p:cond delay="0"/>
                                          </p:stCondLst>
                                        </p:cTn>
                                        <p:tgtEl>
                                          <p:spTgt spid="6"/>
                                        </p:tgtEl>
                                        <p:attrNameLst>
                                          <p:attrName>style.visibility</p:attrName>
                                        </p:attrNameLst>
                                      </p:cBhvr>
                                      <p:to>
                                        <p:strVal val="visible"/>
                                      </p:to>
                                    </p:set>
                                    <p:animEffect transition="in" filter="wipe(up)">
                                      <p:cBhvr>
                                        <p:cTn id="1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ext Placeholder 5"/>
          <p:cNvSpPr>
            <a:spLocks noGrp="1"/>
          </p:cNvSpPr>
          <p:nvPr/>
        </p:nvSpPr>
        <p:spPr>
          <a:xfrm rot="16200000">
            <a:off x="6853387"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a:solidFill>
                  <a:schemeClr val="bg1"/>
                </a:solidFill>
              </a:rPr>
              <a:t>Global University of Theological Studies</a:t>
            </a:r>
          </a:p>
        </p:txBody>
      </p:sp>
      <p:sp>
        <p:nvSpPr>
          <p:cNvPr id="4" name="TextBox 3"/>
          <p:cNvSpPr txBox="1"/>
          <p:nvPr/>
        </p:nvSpPr>
        <p:spPr>
          <a:xfrm>
            <a:off x="944301" y="257709"/>
            <a:ext cx="2400657" cy="6051176"/>
          </a:xfrm>
          <a:prstGeom prst="rect">
            <a:avLst/>
          </a:prstGeom>
          <a:noFill/>
        </p:spPr>
        <p:txBody>
          <a:bodyPr vert="vert270" wrap="square" rtlCol="0">
            <a:spAutoFit/>
          </a:bodyPr>
          <a:lstStyle/>
          <a:p>
            <a:pPr algn="ctr"/>
            <a:r>
              <a:rPr lang="en-US" sz="4800" dirty="0">
                <a:latin typeface="Bangla MN"/>
                <a:cs typeface="Bangla MN"/>
              </a:rPr>
              <a:t>ELECTION </a:t>
            </a:r>
          </a:p>
          <a:p>
            <a:pPr algn="ctr"/>
            <a:r>
              <a:rPr lang="en-US" sz="4800" dirty="0">
                <a:latin typeface="Bangla MN"/>
                <a:cs typeface="Bangla MN"/>
              </a:rPr>
              <a:t>and</a:t>
            </a:r>
          </a:p>
          <a:p>
            <a:pPr algn="ctr"/>
            <a:r>
              <a:rPr lang="en-US" sz="4800" dirty="0">
                <a:latin typeface="Bangla MN"/>
                <a:cs typeface="Bangla MN"/>
              </a:rPr>
              <a:t>PREDESTINATION</a:t>
            </a:r>
          </a:p>
        </p:txBody>
      </p:sp>
      <p:sp>
        <p:nvSpPr>
          <p:cNvPr id="6" name="TextBox 5"/>
          <p:cNvSpPr txBox="1"/>
          <p:nvPr/>
        </p:nvSpPr>
        <p:spPr>
          <a:xfrm>
            <a:off x="4213412" y="804203"/>
            <a:ext cx="4676588" cy="2246769"/>
          </a:xfrm>
          <a:prstGeom prst="rect">
            <a:avLst/>
          </a:prstGeom>
          <a:noFill/>
        </p:spPr>
        <p:txBody>
          <a:bodyPr wrap="square" rtlCol="0">
            <a:spAutoFit/>
          </a:bodyPr>
          <a:lstStyle/>
          <a:p>
            <a:pPr algn="just"/>
            <a:r>
              <a:rPr lang="en-US" sz="2800" i="1" dirty="0">
                <a:solidFill>
                  <a:schemeClr val="bg1"/>
                </a:solidFill>
              </a:rPr>
              <a:t>“According as he hath chosen us in him . . . Having predestined us unto the adoption of children.”</a:t>
            </a:r>
          </a:p>
          <a:p>
            <a:pPr algn="just"/>
            <a:r>
              <a:rPr lang="en-US" sz="2800" i="1" dirty="0">
                <a:solidFill>
                  <a:schemeClr val="bg1"/>
                </a:solidFill>
              </a:rPr>
              <a:t>    </a:t>
            </a:r>
            <a:r>
              <a:rPr lang="en-US" sz="2400" i="1" dirty="0"/>
              <a:t>		  </a:t>
            </a:r>
            <a:r>
              <a:rPr lang="en-US" sz="2400" i="1" dirty="0">
                <a:solidFill>
                  <a:schemeClr val="bg1">
                    <a:lumMod val="65000"/>
                  </a:schemeClr>
                </a:solidFill>
              </a:rPr>
              <a:t> (Ephesians 1:4-5)</a:t>
            </a:r>
            <a:endParaRPr lang="en-US" sz="2000" i="1" dirty="0">
              <a:solidFill>
                <a:schemeClr val="bg1">
                  <a:lumMod val="65000"/>
                </a:schemeClr>
              </a:solidFill>
            </a:endParaRPr>
          </a:p>
        </p:txBody>
      </p:sp>
      <p:sp>
        <p:nvSpPr>
          <p:cNvPr id="11" name="Title 1"/>
          <p:cNvSpPr txBox="1">
            <a:spLocks/>
          </p:cNvSpPr>
          <p:nvPr/>
        </p:nvSpPr>
        <p:spPr>
          <a:xfrm rot="16200000">
            <a:off x="2014459" y="4817362"/>
            <a:ext cx="572955" cy="3556001"/>
          </a:xfrm>
          <a:prstGeom prst="rect">
            <a:avLst/>
          </a:prstGeom>
        </p:spPr>
        <p:txBody>
          <a:bodyPr vert="eaVert" lIns="91440" tIns="45720" rIns="91440" bIns="45720" rtlCol="0" anchor="ctr" anchorCtr="0">
            <a:noAutofit/>
            <a:scene3d>
              <a:camera prst="orthographicFront"/>
              <a:lightRig rig="soft" dir="t">
                <a:rot lat="0" lon="0" rev="10800000"/>
              </a:lightRig>
            </a:scene3d>
            <a:sp3d>
              <a:bevelT w="27940" h="12700"/>
              <a:contourClr>
                <a:srgbClr val="DDDDDD"/>
              </a:contourClr>
            </a:sp3d>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b="1" spc="150" dirty="0">
                <a:ln w="11430"/>
                <a:solidFill>
                  <a:srgbClr val="008000"/>
                </a:solidFill>
                <a:effectLst>
                  <a:outerShdw blurRad="25400" algn="tl" rotWithShape="0">
                    <a:srgbClr val="000000">
                      <a:alpha val="43000"/>
                    </a:srgbClr>
                  </a:outerShdw>
                </a:effectLst>
                <a:latin typeface="Bangla MN"/>
                <a:cs typeface="Bangla MN"/>
              </a:rPr>
              <a:t>LESSON ELEVEN:  Eternal Security</a:t>
            </a:r>
          </a:p>
        </p:txBody>
      </p:sp>
      <p:sp>
        <p:nvSpPr>
          <p:cNvPr id="12" name="TextBox 11"/>
          <p:cNvSpPr txBox="1"/>
          <p:nvPr/>
        </p:nvSpPr>
        <p:spPr>
          <a:xfrm>
            <a:off x="4216402" y="3526458"/>
            <a:ext cx="4676588" cy="1815882"/>
          </a:xfrm>
          <a:prstGeom prst="rect">
            <a:avLst/>
          </a:prstGeom>
          <a:noFill/>
        </p:spPr>
        <p:txBody>
          <a:bodyPr wrap="square" rtlCol="0">
            <a:spAutoFit/>
          </a:bodyPr>
          <a:lstStyle/>
          <a:p>
            <a:pPr algn="just"/>
            <a:r>
              <a:rPr lang="en-US" sz="2800" i="1" dirty="0">
                <a:solidFill>
                  <a:schemeClr val="bg1"/>
                </a:solidFill>
              </a:rPr>
              <a:t>“Elect according to the foreknowledge of God the Father.”</a:t>
            </a:r>
          </a:p>
          <a:p>
            <a:pPr algn="just"/>
            <a:r>
              <a:rPr lang="en-US" sz="2800" i="1" dirty="0">
                <a:solidFill>
                  <a:schemeClr val="bg1"/>
                </a:solidFill>
              </a:rPr>
              <a:t>    </a:t>
            </a:r>
            <a:r>
              <a:rPr lang="en-US" sz="2400" i="1" dirty="0"/>
              <a:t>		  </a:t>
            </a:r>
            <a:r>
              <a:rPr lang="en-US" sz="2400" i="1" dirty="0">
                <a:solidFill>
                  <a:schemeClr val="bg1">
                    <a:lumMod val="65000"/>
                  </a:schemeClr>
                </a:solidFill>
              </a:rPr>
              <a:t> (I Peter 1:2)</a:t>
            </a:r>
            <a:endParaRPr lang="en-US" sz="2000" i="1" dirty="0">
              <a:solidFill>
                <a:schemeClr val="bg1">
                  <a:lumMod val="65000"/>
                </a:schemeClr>
              </a:solidFill>
            </a:endParaRPr>
          </a:p>
        </p:txBody>
      </p:sp>
    </p:spTree>
    <p:extLst>
      <p:ext uri="{BB962C8B-B14F-4D97-AF65-F5344CB8AC3E}">
        <p14:creationId xmlns:p14="http://schemas.microsoft.com/office/powerpoint/2010/main" val="2558413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53" presetClass="entr" presetSubtype="16" fill="hold" grpId="0" nodeType="afterEffect">
                                  <p:stCondLst>
                                    <p:cond delay="500"/>
                                  </p:stCondLst>
                                  <p:childTnLst>
                                    <p:set>
                                      <p:cBhvr>
                                        <p:cTn id="11" dur="1" fill="hold">
                                          <p:stCondLst>
                                            <p:cond delay="0"/>
                                          </p:stCondLst>
                                        </p:cTn>
                                        <p:tgtEl>
                                          <p:spTgt spid="6"/>
                                        </p:tgtEl>
                                        <p:attrNameLst>
                                          <p:attrName>style.visibility</p:attrName>
                                        </p:attrNameLst>
                                      </p:cBhvr>
                                      <p:to>
                                        <p:strVal val="visible"/>
                                      </p:to>
                                    </p:set>
                                    <p:anim calcmode="lin" valueType="num">
                                      <p:cBhvr>
                                        <p:cTn id="12" dur="1000" fill="hold"/>
                                        <p:tgtEl>
                                          <p:spTgt spid="6"/>
                                        </p:tgtEl>
                                        <p:attrNameLst>
                                          <p:attrName>ppt_w</p:attrName>
                                        </p:attrNameLst>
                                      </p:cBhvr>
                                      <p:tavLst>
                                        <p:tav tm="0">
                                          <p:val>
                                            <p:fltVal val="0"/>
                                          </p:val>
                                        </p:tav>
                                        <p:tav tm="100000">
                                          <p:val>
                                            <p:strVal val="#ppt_w"/>
                                          </p:val>
                                        </p:tav>
                                      </p:tavLst>
                                    </p:anim>
                                    <p:anim calcmode="lin" valueType="num">
                                      <p:cBhvr>
                                        <p:cTn id="13" dur="1000" fill="hold"/>
                                        <p:tgtEl>
                                          <p:spTgt spid="6"/>
                                        </p:tgtEl>
                                        <p:attrNameLst>
                                          <p:attrName>ppt_h</p:attrName>
                                        </p:attrNameLst>
                                      </p:cBhvr>
                                      <p:tavLst>
                                        <p:tav tm="0">
                                          <p:val>
                                            <p:fltVal val="0"/>
                                          </p:val>
                                        </p:tav>
                                        <p:tav tm="100000">
                                          <p:val>
                                            <p:strVal val="#ppt_h"/>
                                          </p:val>
                                        </p:tav>
                                      </p:tavLst>
                                    </p:anim>
                                    <p:animEffect transition="in" filter="fade">
                                      <p:cBhvr>
                                        <p:cTn id="14" dur="1000"/>
                                        <p:tgtEl>
                                          <p:spTgt spid="6"/>
                                        </p:tgtEl>
                                      </p:cBhvr>
                                    </p:animEffect>
                                  </p:childTnLst>
                                </p:cTn>
                              </p:par>
                            </p:childTnLst>
                          </p:cTn>
                        </p:par>
                        <p:par>
                          <p:cTn id="15" fill="hold">
                            <p:stCondLst>
                              <p:cond delay="3000"/>
                            </p:stCondLst>
                            <p:childTnLst>
                              <p:par>
                                <p:cTn id="16" presetID="53" presetClass="entr" presetSubtype="16" fill="hold" grpId="0" nodeType="afterEffect">
                                  <p:stCondLst>
                                    <p:cond delay="500"/>
                                  </p:stCondLst>
                                  <p:childTnLst>
                                    <p:set>
                                      <p:cBhvr>
                                        <p:cTn id="17" dur="1" fill="hold">
                                          <p:stCondLst>
                                            <p:cond delay="0"/>
                                          </p:stCondLst>
                                        </p:cTn>
                                        <p:tgtEl>
                                          <p:spTgt spid="12"/>
                                        </p:tgtEl>
                                        <p:attrNameLst>
                                          <p:attrName>style.visibility</p:attrName>
                                        </p:attrNameLst>
                                      </p:cBhvr>
                                      <p:to>
                                        <p:strVal val="visible"/>
                                      </p:to>
                                    </p:set>
                                    <p:anim calcmode="lin" valueType="num">
                                      <p:cBhvr>
                                        <p:cTn id="18" dur="1000" fill="hold"/>
                                        <p:tgtEl>
                                          <p:spTgt spid="12"/>
                                        </p:tgtEl>
                                        <p:attrNameLst>
                                          <p:attrName>ppt_w</p:attrName>
                                        </p:attrNameLst>
                                      </p:cBhvr>
                                      <p:tavLst>
                                        <p:tav tm="0">
                                          <p:val>
                                            <p:fltVal val="0"/>
                                          </p:val>
                                        </p:tav>
                                        <p:tav tm="100000">
                                          <p:val>
                                            <p:strVal val="#ppt_w"/>
                                          </p:val>
                                        </p:tav>
                                      </p:tavLst>
                                    </p:anim>
                                    <p:anim calcmode="lin" valueType="num">
                                      <p:cBhvr>
                                        <p:cTn id="19" dur="1000" fill="hold"/>
                                        <p:tgtEl>
                                          <p:spTgt spid="12"/>
                                        </p:tgtEl>
                                        <p:attrNameLst>
                                          <p:attrName>ppt_h</p:attrName>
                                        </p:attrNameLst>
                                      </p:cBhvr>
                                      <p:tavLst>
                                        <p:tav tm="0">
                                          <p:val>
                                            <p:fltVal val="0"/>
                                          </p:val>
                                        </p:tav>
                                        <p:tav tm="100000">
                                          <p:val>
                                            <p:strVal val="#ppt_h"/>
                                          </p:val>
                                        </p:tav>
                                      </p:tavLst>
                                    </p:anim>
                                    <p:animEffect transition="in" filter="fade">
                                      <p:cBhvr>
                                        <p:cTn id="20"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ext Placeholder 5"/>
          <p:cNvSpPr>
            <a:spLocks noGrp="1"/>
          </p:cNvSpPr>
          <p:nvPr/>
        </p:nvSpPr>
        <p:spPr>
          <a:xfrm rot="16200000">
            <a:off x="6853387"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a:solidFill>
                  <a:schemeClr val="bg1"/>
                </a:solidFill>
              </a:rPr>
              <a:t>Global University of Theological Studies</a:t>
            </a:r>
          </a:p>
        </p:txBody>
      </p:sp>
      <p:sp>
        <p:nvSpPr>
          <p:cNvPr id="4" name="TextBox 3"/>
          <p:cNvSpPr txBox="1"/>
          <p:nvPr/>
        </p:nvSpPr>
        <p:spPr>
          <a:xfrm>
            <a:off x="890512" y="282885"/>
            <a:ext cx="2400657" cy="6051176"/>
          </a:xfrm>
          <a:prstGeom prst="rect">
            <a:avLst/>
          </a:prstGeom>
          <a:noFill/>
        </p:spPr>
        <p:txBody>
          <a:bodyPr vert="vert270" wrap="square" rtlCol="0">
            <a:spAutoFit/>
          </a:bodyPr>
          <a:lstStyle/>
          <a:p>
            <a:pPr algn="ctr"/>
            <a:r>
              <a:rPr lang="en-US" sz="4800" dirty="0">
                <a:latin typeface="Bangla MN"/>
                <a:cs typeface="Bangla MN"/>
              </a:rPr>
              <a:t>ELECTION </a:t>
            </a:r>
          </a:p>
          <a:p>
            <a:pPr algn="ctr"/>
            <a:r>
              <a:rPr lang="en-US" sz="4800" dirty="0">
                <a:latin typeface="Bangla MN"/>
                <a:cs typeface="Bangla MN"/>
              </a:rPr>
              <a:t>and</a:t>
            </a:r>
          </a:p>
          <a:p>
            <a:pPr algn="ctr"/>
            <a:r>
              <a:rPr lang="en-US" sz="4800" dirty="0">
                <a:latin typeface="Bangla MN"/>
                <a:cs typeface="Bangla MN"/>
              </a:rPr>
              <a:t>PREDESTINATION</a:t>
            </a:r>
          </a:p>
        </p:txBody>
      </p:sp>
      <p:sp>
        <p:nvSpPr>
          <p:cNvPr id="6" name="TextBox 5"/>
          <p:cNvSpPr txBox="1"/>
          <p:nvPr/>
        </p:nvSpPr>
        <p:spPr>
          <a:xfrm>
            <a:off x="4078937" y="122986"/>
            <a:ext cx="4945534" cy="6370974"/>
          </a:xfrm>
          <a:prstGeom prst="rect">
            <a:avLst/>
          </a:prstGeom>
          <a:noFill/>
        </p:spPr>
        <p:txBody>
          <a:bodyPr wrap="square" rtlCol="0">
            <a:spAutoFit/>
          </a:bodyPr>
          <a:lstStyle/>
          <a:p>
            <a:r>
              <a:rPr lang="en-US" sz="2400" i="1" dirty="0">
                <a:solidFill>
                  <a:schemeClr val="bg1"/>
                </a:solidFill>
              </a:rPr>
              <a:t>Election </a:t>
            </a:r>
            <a:r>
              <a:rPr lang="en-US" sz="2400" dirty="0">
                <a:solidFill>
                  <a:schemeClr val="bg1"/>
                </a:solidFill>
              </a:rPr>
              <a:t>means to be “</a:t>
            </a:r>
            <a:r>
              <a:rPr lang="en-US" sz="2400" i="1" dirty="0">
                <a:solidFill>
                  <a:schemeClr val="bg1"/>
                </a:solidFill>
              </a:rPr>
              <a:t>chosen</a:t>
            </a:r>
            <a:r>
              <a:rPr lang="en-US" sz="2400" dirty="0">
                <a:solidFill>
                  <a:schemeClr val="bg1"/>
                </a:solidFill>
              </a:rPr>
              <a:t>.” When the Bible speaks about being elected, it means being chosen by God.  </a:t>
            </a:r>
          </a:p>
          <a:p>
            <a:endParaRPr lang="en-US" sz="2400" dirty="0">
              <a:solidFill>
                <a:schemeClr val="bg1"/>
              </a:solidFill>
            </a:endParaRPr>
          </a:p>
          <a:p>
            <a:r>
              <a:rPr lang="en-US" sz="2400" dirty="0">
                <a:solidFill>
                  <a:schemeClr val="bg1"/>
                </a:solidFill>
              </a:rPr>
              <a:t>The individual members of the church are elected or chosen by God, but this is according to God’s foreknowledge, which in turn foresees each man’s own voluntary decision and action.  </a:t>
            </a:r>
          </a:p>
          <a:p>
            <a:endParaRPr lang="en-US" sz="2400" dirty="0">
              <a:solidFill>
                <a:schemeClr val="bg1"/>
              </a:solidFill>
            </a:endParaRPr>
          </a:p>
          <a:p>
            <a:r>
              <a:rPr lang="en-US" sz="2400" dirty="0">
                <a:solidFill>
                  <a:schemeClr val="bg1"/>
                </a:solidFill>
              </a:rPr>
              <a:t>Accordingly, the responsibility of God’s election is  is placed directly upon the individual’s own decision.</a:t>
            </a:r>
            <a:endParaRPr lang="en-US" sz="2400" i="1" dirty="0">
              <a:solidFill>
                <a:schemeClr val="bg1"/>
              </a:solidFill>
            </a:endParaRPr>
          </a:p>
          <a:p>
            <a:pPr algn="just"/>
            <a:r>
              <a:rPr lang="en-US" sz="2400" i="1" dirty="0">
                <a:solidFill>
                  <a:schemeClr val="bg1"/>
                </a:solidFill>
              </a:rPr>
              <a:t>    </a:t>
            </a:r>
            <a:r>
              <a:rPr lang="en-US" sz="2400" i="1" dirty="0"/>
              <a:t>		 </a:t>
            </a:r>
            <a:endParaRPr lang="en-US" sz="2400" i="1" dirty="0">
              <a:solidFill>
                <a:schemeClr val="bg1">
                  <a:lumMod val="65000"/>
                </a:schemeClr>
              </a:solidFill>
            </a:endParaRPr>
          </a:p>
        </p:txBody>
      </p:sp>
      <p:sp>
        <p:nvSpPr>
          <p:cNvPr id="11" name="Title 1"/>
          <p:cNvSpPr txBox="1">
            <a:spLocks/>
          </p:cNvSpPr>
          <p:nvPr/>
        </p:nvSpPr>
        <p:spPr>
          <a:xfrm rot="16200000">
            <a:off x="2014459" y="4817362"/>
            <a:ext cx="572955" cy="3556001"/>
          </a:xfrm>
          <a:prstGeom prst="rect">
            <a:avLst/>
          </a:prstGeom>
        </p:spPr>
        <p:txBody>
          <a:bodyPr vert="eaVert" lIns="91440" tIns="45720" rIns="91440" bIns="45720" rtlCol="0" anchor="ctr" anchorCtr="0">
            <a:noAutofit/>
            <a:scene3d>
              <a:camera prst="orthographicFront"/>
              <a:lightRig rig="soft" dir="t">
                <a:rot lat="0" lon="0" rev="10800000"/>
              </a:lightRig>
            </a:scene3d>
            <a:sp3d>
              <a:bevelT w="27940" h="12700"/>
              <a:contourClr>
                <a:srgbClr val="DDDDDD"/>
              </a:contourClr>
            </a:sp3d>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b="1" spc="150" dirty="0">
                <a:ln w="11430"/>
                <a:solidFill>
                  <a:srgbClr val="008000"/>
                </a:solidFill>
                <a:effectLst>
                  <a:outerShdw blurRad="25400" algn="tl" rotWithShape="0">
                    <a:srgbClr val="000000">
                      <a:alpha val="43000"/>
                    </a:srgbClr>
                  </a:outerShdw>
                </a:effectLst>
                <a:latin typeface="Bangla MN"/>
                <a:cs typeface="Bangla MN"/>
              </a:rPr>
              <a:t>LESSON ELEVEN:  Eternal Security</a:t>
            </a:r>
          </a:p>
        </p:txBody>
      </p:sp>
    </p:spTree>
    <p:extLst>
      <p:ext uri="{BB962C8B-B14F-4D97-AF65-F5344CB8AC3E}">
        <p14:creationId xmlns:p14="http://schemas.microsoft.com/office/powerpoint/2010/main" val="1770454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22" presetClass="entr" presetSubtype="1" fill="hold" grpId="0" nodeType="afterEffect">
                                  <p:stCondLst>
                                    <p:cond delay="5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wipe(up)">
                                      <p:cBhvr>
                                        <p:cTn id="12" dur="15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50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wipe(up)">
                                      <p:cBhvr>
                                        <p:cTn id="17" dur="1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500"/>
                                  </p:stCondLst>
                                  <p:childTnLst>
                                    <p:set>
                                      <p:cBhvr>
                                        <p:cTn id="21" dur="1" fill="hold">
                                          <p:stCondLst>
                                            <p:cond delay="0"/>
                                          </p:stCondLst>
                                        </p:cTn>
                                        <p:tgtEl>
                                          <p:spTgt spid="6">
                                            <p:txEl>
                                              <p:pRg st="4" end="4"/>
                                            </p:txEl>
                                          </p:spTgt>
                                        </p:tgtEl>
                                        <p:attrNameLst>
                                          <p:attrName>style.visibility</p:attrName>
                                        </p:attrNameLst>
                                      </p:cBhvr>
                                      <p:to>
                                        <p:strVal val="visible"/>
                                      </p:to>
                                    </p:set>
                                    <p:animEffect transition="in" filter="wipe(up)">
                                      <p:cBhvr>
                                        <p:cTn id="22" dur="1500"/>
                                        <p:tgtEl>
                                          <p:spTgt spid="6">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500"/>
                                  </p:stCondLst>
                                  <p:childTnLst>
                                    <p:set>
                                      <p:cBhvr>
                                        <p:cTn id="26" dur="1" fill="hold">
                                          <p:stCondLst>
                                            <p:cond delay="0"/>
                                          </p:stCondLst>
                                        </p:cTn>
                                        <p:tgtEl>
                                          <p:spTgt spid="6">
                                            <p:txEl>
                                              <p:pRg st="5" end="5"/>
                                            </p:txEl>
                                          </p:spTgt>
                                        </p:tgtEl>
                                        <p:attrNameLst>
                                          <p:attrName>style.visibility</p:attrName>
                                        </p:attrNameLst>
                                      </p:cBhvr>
                                      <p:to>
                                        <p:strVal val="visible"/>
                                      </p:to>
                                    </p:set>
                                    <p:animEffect transition="in" filter="wipe(up)">
                                      <p:cBhvr>
                                        <p:cTn id="27" dur="1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ext Placeholder 5"/>
          <p:cNvSpPr>
            <a:spLocks noGrp="1"/>
          </p:cNvSpPr>
          <p:nvPr/>
        </p:nvSpPr>
        <p:spPr>
          <a:xfrm rot="16200000">
            <a:off x="6853387"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a:solidFill>
                  <a:schemeClr val="bg1"/>
                </a:solidFill>
              </a:rPr>
              <a:t>Global University of Theological Studies</a:t>
            </a:r>
          </a:p>
        </p:txBody>
      </p:sp>
      <p:sp>
        <p:nvSpPr>
          <p:cNvPr id="4" name="TextBox 3"/>
          <p:cNvSpPr txBox="1"/>
          <p:nvPr/>
        </p:nvSpPr>
        <p:spPr>
          <a:xfrm>
            <a:off x="966136" y="257709"/>
            <a:ext cx="2400657" cy="6051176"/>
          </a:xfrm>
          <a:prstGeom prst="rect">
            <a:avLst/>
          </a:prstGeom>
          <a:noFill/>
        </p:spPr>
        <p:txBody>
          <a:bodyPr vert="vert270" wrap="square" rtlCol="0">
            <a:spAutoFit/>
          </a:bodyPr>
          <a:lstStyle/>
          <a:p>
            <a:pPr algn="ctr"/>
            <a:r>
              <a:rPr lang="en-US" sz="4800" dirty="0">
                <a:latin typeface="Bangla MN"/>
                <a:cs typeface="Bangla MN"/>
              </a:rPr>
              <a:t>ELECTION </a:t>
            </a:r>
          </a:p>
          <a:p>
            <a:pPr algn="ctr"/>
            <a:r>
              <a:rPr lang="en-US" sz="4800" dirty="0">
                <a:latin typeface="Bangla MN"/>
                <a:cs typeface="Bangla MN"/>
              </a:rPr>
              <a:t>and</a:t>
            </a:r>
          </a:p>
          <a:p>
            <a:pPr algn="ctr"/>
            <a:r>
              <a:rPr lang="en-US" sz="4800" dirty="0">
                <a:latin typeface="Bangla MN"/>
                <a:cs typeface="Bangla MN"/>
              </a:rPr>
              <a:t>PREDESTINATION</a:t>
            </a:r>
          </a:p>
        </p:txBody>
      </p:sp>
      <p:sp>
        <p:nvSpPr>
          <p:cNvPr id="6" name="TextBox 5"/>
          <p:cNvSpPr txBox="1"/>
          <p:nvPr/>
        </p:nvSpPr>
        <p:spPr>
          <a:xfrm>
            <a:off x="4078937" y="675809"/>
            <a:ext cx="4945534" cy="3416320"/>
          </a:xfrm>
          <a:prstGeom prst="rect">
            <a:avLst/>
          </a:prstGeom>
          <a:noFill/>
        </p:spPr>
        <p:txBody>
          <a:bodyPr wrap="square" rtlCol="0">
            <a:spAutoFit/>
          </a:bodyPr>
          <a:lstStyle/>
          <a:p>
            <a:r>
              <a:rPr lang="en-US" sz="2400" dirty="0">
                <a:solidFill>
                  <a:schemeClr val="bg1"/>
                </a:solidFill>
              </a:rPr>
              <a:t>   Whereas the individual members of the church are elected, the church or body is predestined.  God’s purpose will be fulfilled in having a people to bear His name.</a:t>
            </a:r>
          </a:p>
          <a:p>
            <a:endParaRPr lang="en-US" sz="2400" dirty="0">
              <a:solidFill>
                <a:schemeClr val="bg1"/>
              </a:solidFill>
            </a:endParaRPr>
          </a:p>
          <a:p>
            <a:r>
              <a:rPr lang="en-US" sz="2400" dirty="0">
                <a:solidFill>
                  <a:schemeClr val="bg1"/>
                </a:solidFill>
              </a:rPr>
              <a:t>   There will be a church awaiting her Lord when Jesus returns in spite of all the powers of Hell.</a:t>
            </a:r>
            <a:r>
              <a:rPr lang="en-US" sz="2400" i="1" dirty="0"/>
              <a:t>	 </a:t>
            </a:r>
            <a:endParaRPr lang="en-US" sz="2400" i="1" dirty="0">
              <a:solidFill>
                <a:schemeClr val="bg1">
                  <a:lumMod val="65000"/>
                </a:schemeClr>
              </a:solidFill>
            </a:endParaRPr>
          </a:p>
        </p:txBody>
      </p:sp>
      <p:sp>
        <p:nvSpPr>
          <p:cNvPr id="11" name="Title 1"/>
          <p:cNvSpPr txBox="1">
            <a:spLocks/>
          </p:cNvSpPr>
          <p:nvPr/>
        </p:nvSpPr>
        <p:spPr>
          <a:xfrm rot="16200000">
            <a:off x="2014459" y="4817362"/>
            <a:ext cx="572955" cy="3556001"/>
          </a:xfrm>
          <a:prstGeom prst="rect">
            <a:avLst/>
          </a:prstGeom>
        </p:spPr>
        <p:txBody>
          <a:bodyPr vert="eaVert" lIns="91440" tIns="45720" rIns="91440" bIns="45720" rtlCol="0" anchor="ctr" anchorCtr="0">
            <a:noAutofit/>
            <a:scene3d>
              <a:camera prst="orthographicFront"/>
              <a:lightRig rig="soft" dir="t">
                <a:rot lat="0" lon="0" rev="10800000"/>
              </a:lightRig>
            </a:scene3d>
            <a:sp3d>
              <a:bevelT w="27940" h="12700"/>
              <a:contourClr>
                <a:srgbClr val="DDDDDD"/>
              </a:contourClr>
            </a:sp3d>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b="1" spc="150" dirty="0">
                <a:ln w="11430"/>
                <a:solidFill>
                  <a:srgbClr val="008000"/>
                </a:solidFill>
                <a:effectLst>
                  <a:outerShdw blurRad="25400" algn="tl" rotWithShape="0">
                    <a:srgbClr val="000000">
                      <a:alpha val="43000"/>
                    </a:srgbClr>
                  </a:outerShdw>
                </a:effectLst>
                <a:latin typeface="Bangla MN"/>
                <a:cs typeface="Bangla MN"/>
              </a:rPr>
              <a:t>LESSON ELEVEN:  Eternal Security</a:t>
            </a:r>
          </a:p>
        </p:txBody>
      </p:sp>
      <p:sp>
        <p:nvSpPr>
          <p:cNvPr id="3" name="TextBox 2"/>
          <p:cNvSpPr txBox="1"/>
          <p:nvPr/>
        </p:nvSpPr>
        <p:spPr>
          <a:xfrm>
            <a:off x="4354937" y="4275283"/>
            <a:ext cx="4311688" cy="1938992"/>
          </a:xfrm>
          <a:prstGeom prst="rect">
            <a:avLst/>
          </a:prstGeom>
          <a:noFill/>
        </p:spPr>
        <p:txBody>
          <a:bodyPr wrap="square" rtlCol="0">
            <a:spAutoFit/>
          </a:bodyPr>
          <a:lstStyle/>
          <a:p>
            <a:r>
              <a:rPr lang="en-US" sz="2400" dirty="0"/>
              <a:t>“</a:t>
            </a:r>
            <a:r>
              <a:rPr lang="en-US" sz="2400" i="1" dirty="0"/>
              <a:t>And I say also unto thee, That thou are Peter, and upon this rock I will build my church; and the gates of hell shall not prevail against it.</a:t>
            </a:r>
            <a:r>
              <a:rPr lang="en-US" sz="2400" dirty="0"/>
              <a:t>”          </a:t>
            </a:r>
            <a:r>
              <a:rPr lang="en-US" sz="2000" dirty="0">
                <a:solidFill>
                  <a:schemeClr val="bg1">
                    <a:lumMod val="85000"/>
                  </a:schemeClr>
                </a:solidFill>
              </a:rPr>
              <a:t>(Matthew 16:18)</a:t>
            </a:r>
            <a:endParaRPr lang="en-US" sz="2400" dirty="0">
              <a:solidFill>
                <a:schemeClr val="bg1">
                  <a:lumMod val="85000"/>
                </a:schemeClr>
              </a:solidFill>
            </a:endParaRPr>
          </a:p>
        </p:txBody>
      </p:sp>
    </p:spTree>
    <p:extLst>
      <p:ext uri="{BB962C8B-B14F-4D97-AF65-F5344CB8AC3E}">
        <p14:creationId xmlns:p14="http://schemas.microsoft.com/office/powerpoint/2010/main" val="975130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22" presetClass="entr" presetSubtype="1" fill="hold" grpId="0" nodeType="afterEffect">
                                  <p:stCondLst>
                                    <p:cond delay="5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wipe(up)">
                                      <p:cBhvr>
                                        <p:cTn id="12" dur="1000"/>
                                        <p:tgtEl>
                                          <p:spTgt spid="6">
                                            <p:txEl>
                                              <p:pRg st="0" end="0"/>
                                            </p:txEl>
                                          </p:spTgt>
                                        </p:tgtEl>
                                      </p:cBhvr>
                                    </p:animEffect>
                                  </p:childTnLst>
                                </p:cTn>
                              </p:par>
                            </p:childTnLst>
                          </p:cTn>
                        </p:par>
                        <p:par>
                          <p:cTn id="13" fill="hold">
                            <p:stCondLst>
                              <p:cond delay="3000"/>
                            </p:stCondLst>
                            <p:childTnLst>
                              <p:par>
                                <p:cTn id="14" presetID="22" presetClass="entr" presetSubtype="1" fill="hold" grpId="0" nodeType="afterEffect">
                                  <p:stCondLst>
                                    <p:cond delay="500"/>
                                  </p:stCondLst>
                                  <p:childTnLst>
                                    <p:set>
                                      <p:cBhvr>
                                        <p:cTn id="15" dur="1" fill="hold">
                                          <p:stCondLst>
                                            <p:cond delay="0"/>
                                          </p:stCondLst>
                                        </p:cTn>
                                        <p:tgtEl>
                                          <p:spTgt spid="6">
                                            <p:txEl>
                                              <p:pRg st="2" end="2"/>
                                            </p:txEl>
                                          </p:spTgt>
                                        </p:tgtEl>
                                        <p:attrNameLst>
                                          <p:attrName>style.visibility</p:attrName>
                                        </p:attrNameLst>
                                      </p:cBhvr>
                                      <p:to>
                                        <p:strVal val="visible"/>
                                      </p:to>
                                    </p:set>
                                    <p:animEffect transition="in" filter="wipe(up)">
                                      <p:cBhvr>
                                        <p:cTn id="16" dur="1000"/>
                                        <p:tgtEl>
                                          <p:spTgt spid="6">
                                            <p:txEl>
                                              <p:pRg st="2" end="2"/>
                                            </p:txEl>
                                          </p:spTgt>
                                        </p:tgtEl>
                                      </p:cBhvr>
                                    </p:animEffect>
                                  </p:childTnLst>
                                </p:cTn>
                              </p:par>
                            </p:childTnLst>
                          </p:cTn>
                        </p:par>
                        <p:par>
                          <p:cTn id="17" fill="hold">
                            <p:stCondLst>
                              <p:cond delay="4500"/>
                            </p:stCondLst>
                            <p:childTnLst>
                              <p:par>
                                <p:cTn id="18" presetID="53" presetClass="entr" presetSubtype="16" fill="hold" grpId="0" nodeType="afterEffect">
                                  <p:stCondLst>
                                    <p:cond delay="500"/>
                                  </p:stCondLst>
                                  <p:childTnLst>
                                    <p:set>
                                      <p:cBhvr>
                                        <p:cTn id="19" dur="1" fill="hold">
                                          <p:stCondLst>
                                            <p:cond delay="0"/>
                                          </p:stCondLst>
                                        </p:cTn>
                                        <p:tgtEl>
                                          <p:spTgt spid="3"/>
                                        </p:tgtEl>
                                        <p:attrNameLst>
                                          <p:attrName>style.visibility</p:attrName>
                                        </p:attrNameLst>
                                      </p:cBhvr>
                                      <p:to>
                                        <p:strVal val="visible"/>
                                      </p:to>
                                    </p:set>
                                    <p:anim calcmode="lin" valueType="num">
                                      <p:cBhvr>
                                        <p:cTn id="20" dur="1000" fill="hold"/>
                                        <p:tgtEl>
                                          <p:spTgt spid="3"/>
                                        </p:tgtEl>
                                        <p:attrNameLst>
                                          <p:attrName>ppt_w</p:attrName>
                                        </p:attrNameLst>
                                      </p:cBhvr>
                                      <p:tavLst>
                                        <p:tav tm="0">
                                          <p:val>
                                            <p:fltVal val="0"/>
                                          </p:val>
                                        </p:tav>
                                        <p:tav tm="100000">
                                          <p:val>
                                            <p:strVal val="#ppt_w"/>
                                          </p:val>
                                        </p:tav>
                                      </p:tavLst>
                                    </p:anim>
                                    <p:anim calcmode="lin" valueType="num">
                                      <p:cBhvr>
                                        <p:cTn id="21" dur="1000" fill="hold"/>
                                        <p:tgtEl>
                                          <p:spTgt spid="3"/>
                                        </p:tgtEl>
                                        <p:attrNameLst>
                                          <p:attrName>ppt_h</p:attrName>
                                        </p:attrNameLst>
                                      </p:cBhvr>
                                      <p:tavLst>
                                        <p:tav tm="0">
                                          <p:val>
                                            <p:fltVal val="0"/>
                                          </p:val>
                                        </p:tav>
                                        <p:tav tm="100000">
                                          <p:val>
                                            <p:strVal val="#ppt_h"/>
                                          </p:val>
                                        </p:tav>
                                      </p:tavLst>
                                    </p:anim>
                                    <p:animEffect transition="in" filter="fade">
                                      <p:cBhvr>
                                        <p:cTn id="22"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build="p"/>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27529" y="256855"/>
            <a:ext cx="7903883" cy="1107996"/>
          </a:xfrm>
          <a:prstGeom prst="rect">
            <a:avLst/>
          </a:prstGeom>
          <a:noFill/>
        </p:spPr>
        <p:txBody>
          <a:bodyPr wrap="square" rtlCol="0">
            <a:spAutoFit/>
          </a:bodyPr>
          <a:lstStyle/>
          <a:p>
            <a:pPr algn="ctr"/>
            <a:r>
              <a:rPr lang="en-US" sz="6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Sovereignty of God  </a:t>
            </a:r>
          </a:p>
        </p:txBody>
      </p:sp>
      <p:sp>
        <p:nvSpPr>
          <p:cNvPr id="4" name="TextBox 3"/>
          <p:cNvSpPr txBox="1"/>
          <p:nvPr/>
        </p:nvSpPr>
        <p:spPr>
          <a:xfrm>
            <a:off x="1494118" y="1575371"/>
            <a:ext cx="6140823" cy="646331"/>
          </a:xfrm>
          <a:prstGeom prst="rect">
            <a:avLst/>
          </a:prstGeom>
          <a:noFill/>
        </p:spPr>
        <p:txBody>
          <a:bodyPr wrap="square" rtlCol="0">
            <a:spAutoFit/>
          </a:bodyPr>
          <a:lstStyle/>
          <a:p>
            <a:pPr algn="ctr"/>
            <a:r>
              <a:rPr lang="en-US" sz="3600" b="1" dirty="0"/>
              <a:t>GOD is Sovereign!!</a:t>
            </a:r>
          </a:p>
        </p:txBody>
      </p:sp>
      <p:sp>
        <p:nvSpPr>
          <p:cNvPr id="5" name="TextBox 4"/>
          <p:cNvSpPr txBox="1"/>
          <p:nvPr/>
        </p:nvSpPr>
        <p:spPr>
          <a:xfrm>
            <a:off x="627529" y="2213982"/>
            <a:ext cx="8023412" cy="3785652"/>
          </a:xfrm>
          <a:prstGeom prst="rect">
            <a:avLst/>
          </a:prstGeom>
          <a:noFill/>
        </p:spPr>
        <p:txBody>
          <a:bodyPr wrap="square" rtlCol="0">
            <a:spAutoFit/>
          </a:bodyPr>
          <a:lstStyle/>
          <a:p>
            <a:pPr algn="ctr"/>
            <a:r>
              <a:rPr lang="en-US" sz="2400" dirty="0"/>
              <a:t>No force or power can hinder God’s will from being fulfilled. However, it has been His own sovereign act to limit Himself to the free will moral agency of man.</a:t>
            </a:r>
          </a:p>
          <a:p>
            <a:pPr algn="ctr"/>
            <a:endParaRPr lang="en-US" sz="2400" dirty="0"/>
          </a:p>
          <a:p>
            <a:pPr algn="ctr"/>
            <a:r>
              <a:rPr lang="en-US" sz="2400" dirty="0"/>
              <a:t>It is God’s desire that His creatures should worship Him of their own volition.</a:t>
            </a:r>
          </a:p>
          <a:p>
            <a:pPr algn="ctr"/>
            <a:endParaRPr lang="en-US" sz="2400" dirty="0"/>
          </a:p>
          <a:p>
            <a:pPr algn="ctr"/>
            <a:r>
              <a:rPr lang="en-US" sz="2400" dirty="0"/>
              <a:t>God is seeking fellowship and communion with man.  Therefore, God has not permitted His sovereignty to interfere with man’s free choice and power of decision.</a:t>
            </a:r>
          </a:p>
        </p:txBody>
      </p:sp>
      <p:sp>
        <p:nvSpPr>
          <p:cNvPr id="6"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a:solidFill>
                  <a:schemeClr val="bg1"/>
                </a:solidFill>
              </a:rPr>
              <a:t>Global University of Theological Studies</a:t>
            </a:r>
          </a:p>
        </p:txBody>
      </p:sp>
      <p:sp>
        <p:nvSpPr>
          <p:cNvPr id="8" name="Title 1"/>
          <p:cNvSpPr txBox="1">
            <a:spLocks/>
          </p:cNvSpPr>
          <p:nvPr/>
        </p:nvSpPr>
        <p:spPr>
          <a:xfrm rot="16200000">
            <a:off x="1596111" y="4817362"/>
            <a:ext cx="572955" cy="3556001"/>
          </a:xfrm>
          <a:prstGeom prst="rect">
            <a:avLst/>
          </a:prstGeom>
        </p:spPr>
        <p:txBody>
          <a:bodyPr vert="eaVert" lIns="91440" tIns="45720" rIns="91440" bIns="45720" rtlCol="0" anchor="ctr" anchorCtr="0">
            <a:noAutofit/>
            <a:scene3d>
              <a:camera prst="orthographicFront"/>
              <a:lightRig rig="soft" dir="t">
                <a:rot lat="0" lon="0" rev="10800000"/>
              </a:lightRig>
            </a:scene3d>
            <a:sp3d>
              <a:bevelT w="27940" h="12700"/>
              <a:contourClr>
                <a:srgbClr val="DDDDDD"/>
              </a:contourClr>
            </a:sp3d>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b="1" spc="150" dirty="0">
                <a:ln w="11430"/>
                <a:solidFill>
                  <a:srgbClr val="F8F8F8"/>
                </a:solidFill>
                <a:effectLst>
                  <a:outerShdw blurRad="25400" algn="tl" rotWithShape="0">
                    <a:srgbClr val="000000">
                      <a:alpha val="43000"/>
                    </a:srgbClr>
                  </a:outerShdw>
                </a:effectLst>
                <a:latin typeface="Bangla MN"/>
                <a:cs typeface="Bangla MN"/>
              </a:rPr>
              <a:t>LESSON ELEVEN:  Eternal Security</a:t>
            </a:r>
          </a:p>
        </p:txBody>
      </p:sp>
    </p:spTree>
    <p:extLst>
      <p:ext uri="{BB962C8B-B14F-4D97-AF65-F5344CB8AC3E}">
        <p14:creationId xmlns:p14="http://schemas.microsoft.com/office/powerpoint/2010/main" val="1353786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31" presetClass="entr" presetSubtype="0" fill="hold" grpId="0" nodeType="afterEffect">
                                  <p:stCondLst>
                                    <p:cond delay="50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childTnLst>
                          </p:cTn>
                        </p:par>
                        <p:par>
                          <p:cTn id="17" fill="hold">
                            <p:stCondLst>
                              <p:cond delay="3000"/>
                            </p:stCondLst>
                            <p:childTnLst>
                              <p:par>
                                <p:cTn id="18" presetID="22" presetClass="entr" presetSubtype="8" fill="hold" grpId="0" nodeType="afterEffect">
                                  <p:stCondLst>
                                    <p:cond delay="500"/>
                                  </p:stCondLst>
                                  <p:childTnLst>
                                    <p:set>
                                      <p:cBhvr>
                                        <p:cTn id="19" dur="1" fill="hold">
                                          <p:stCondLst>
                                            <p:cond delay="0"/>
                                          </p:stCondLst>
                                        </p:cTn>
                                        <p:tgtEl>
                                          <p:spTgt spid="5">
                                            <p:txEl>
                                              <p:pRg st="0" end="0"/>
                                            </p:txEl>
                                          </p:spTgt>
                                        </p:tgtEl>
                                        <p:attrNameLst>
                                          <p:attrName>style.visibility</p:attrName>
                                        </p:attrNameLst>
                                      </p:cBhvr>
                                      <p:to>
                                        <p:strVal val="visible"/>
                                      </p:to>
                                    </p:set>
                                    <p:animEffect transition="in" filter="wipe(left)">
                                      <p:cBhvr>
                                        <p:cTn id="20" dur="1000"/>
                                        <p:tgtEl>
                                          <p:spTgt spid="5">
                                            <p:txEl>
                                              <p:pRg st="0" end="0"/>
                                            </p:txEl>
                                          </p:spTgt>
                                        </p:tgtEl>
                                      </p:cBhvr>
                                    </p:animEffect>
                                  </p:childTnLst>
                                </p:cTn>
                              </p:par>
                            </p:childTnLst>
                          </p:cTn>
                        </p:par>
                        <p:par>
                          <p:cTn id="21" fill="hold">
                            <p:stCondLst>
                              <p:cond delay="4500"/>
                            </p:stCondLst>
                            <p:childTnLst>
                              <p:par>
                                <p:cTn id="22" presetID="22" presetClass="entr" presetSubtype="8" fill="hold" grpId="0" nodeType="afterEffect">
                                  <p:stCondLst>
                                    <p:cond delay="50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wipe(left)">
                                      <p:cBhvr>
                                        <p:cTn id="24" dur="1000"/>
                                        <p:tgtEl>
                                          <p:spTgt spid="5">
                                            <p:txEl>
                                              <p:pRg st="2" end="2"/>
                                            </p:txEl>
                                          </p:spTgt>
                                        </p:tgtEl>
                                      </p:cBhvr>
                                    </p:animEffect>
                                  </p:childTnLst>
                                </p:cTn>
                              </p:par>
                            </p:childTnLst>
                          </p:cTn>
                        </p:par>
                        <p:par>
                          <p:cTn id="25" fill="hold">
                            <p:stCondLst>
                              <p:cond delay="6000"/>
                            </p:stCondLst>
                            <p:childTnLst>
                              <p:par>
                                <p:cTn id="26" presetID="22" presetClass="entr" presetSubtype="8" fill="hold" grpId="0" nodeType="afterEffect">
                                  <p:stCondLst>
                                    <p:cond delay="500"/>
                                  </p:stCondLst>
                                  <p:childTnLst>
                                    <p:set>
                                      <p:cBhvr>
                                        <p:cTn id="27" dur="1" fill="hold">
                                          <p:stCondLst>
                                            <p:cond delay="0"/>
                                          </p:stCondLst>
                                        </p:cTn>
                                        <p:tgtEl>
                                          <p:spTgt spid="5">
                                            <p:txEl>
                                              <p:pRg st="4" end="4"/>
                                            </p:txEl>
                                          </p:spTgt>
                                        </p:tgtEl>
                                        <p:attrNameLst>
                                          <p:attrName>style.visibility</p:attrName>
                                        </p:attrNameLst>
                                      </p:cBhvr>
                                      <p:to>
                                        <p:strVal val="visible"/>
                                      </p:to>
                                    </p:set>
                                    <p:animEffect transition="in" filter="wipe(left)">
                                      <p:cBhvr>
                                        <p:cTn id="28" dur="10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build="p"/>
    </p:bld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image" Target="../media/image4.jpeg"/></Relationships>
</file>

<file path=ppt/theme/theme1.xml><?xml version="1.0" encoding="utf-8"?>
<a:theme xmlns:a="http://schemas.openxmlformats.org/drawingml/2006/main" name="Habitat">
  <a:themeElements>
    <a:clrScheme name="Habitat">
      <a:dk1>
        <a:sysClr val="windowText" lastClr="000000"/>
      </a:dk1>
      <a:lt1>
        <a:sysClr val="window" lastClr="FFFFFF"/>
      </a:lt1>
      <a:dk2>
        <a:srgbClr val="194431"/>
      </a:dk2>
      <a:lt2>
        <a:srgbClr val="F0E6C3"/>
      </a:lt2>
      <a:accent1>
        <a:srgbClr val="F8C000"/>
      </a:accent1>
      <a:accent2>
        <a:srgbClr val="F88600"/>
      </a:accent2>
      <a:accent3>
        <a:srgbClr val="F83500"/>
      </a:accent3>
      <a:accent4>
        <a:srgbClr val="8B723D"/>
      </a:accent4>
      <a:accent5>
        <a:srgbClr val="818B3D"/>
      </a:accent5>
      <a:accent6>
        <a:srgbClr val="586215"/>
      </a:accent6>
      <a:hlink>
        <a:srgbClr val="FF621D"/>
      </a:hlink>
      <a:folHlink>
        <a:srgbClr val="F3D260"/>
      </a:folHlink>
    </a:clrScheme>
    <a:fontScheme name="Habitat">
      <a:majorFont>
        <a:latin typeface="Book Antiqua"/>
        <a:ea typeface=""/>
        <a:cs typeface=""/>
        <a:font script="Jpan" typeface="ＭＳ 明朝"/>
        <a:font script="Hans" typeface="宋体"/>
        <a:font script="Hant" typeface="新細明體"/>
      </a:majorFont>
      <a:minorFont>
        <a:latin typeface="Book Antiqua"/>
        <a:ea typeface=""/>
        <a:cs typeface=""/>
        <a:font script="Jpan" typeface="ＭＳ 明朝"/>
        <a:font script="Hans" typeface="宋体"/>
        <a:font script="Hant" typeface="新細明體"/>
      </a:minorFont>
    </a:fontScheme>
    <a:fmtScheme name="Habitat">
      <a:fillStyleLst>
        <a:solidFill>
          <a:schemeClr val="phClr"/>
        </a:solidFill>
        <a:blipFill rotWithShape="1">
          <a:blip xmlns:r="http://schemas.openxmlformats.org/officeDocument/2006/relationships" r:embed="rId1">
            <a:duotone>
              <a:schemeClr val="phClr">
                <a:shade val="10000"/>
                <a:satMod val="130000"/>
              </a:schemeClr>
              <a:schemeClr val="phClr">
                <a:satMod val="275000"/>
              </a:schemeClr>
            </a:duotone>
          </a:blip>
          <a:tile tx="0" ty="0" sx="40000" sy="40000" flip="none" algn="tl"/>
        </a:blipFill>
        <a:blipFill rotWithShape="1">
          <a:blip xmlns:r="http://schemas.openxmlformats.org/officeDocument/2006/relationships" r:embed="rId2">
            <a:duotone>
              <a:schemeClr val="phClr">
                <a:shade val="40000"/>
                <a:satMod val="130000"/>
              </a:schemeClr>
              <a:schemeClr val="phClr">
                <a:satMod val="275000"/>
              </a:schemeClr>
            </a:duotone>
          </a:blip>
          <a:stretch/>
        </a:blipFill>
      </a:fillStyleLst>
      <a:lnStyleLst>
        <a:ln w="12700" cap="flat" cmpd="sng" algn="ctr">
          <a:solidFill>
            <a:schemeClr val="phClr">
              <a:shade val="90000"/>
              <a:satMod val="105000"/>
            </a:schemeClr>
          </a:solidFill>
          <a:prstDash val="solid"/>
        </a:ln>
        <a:ln w="25400" cap="flat" cmpd="sng" algn="ctr">
          <a:solidFill>
            <a:schemeClr val="phClr">
              <a:shade val="80000"/>
            </a:schemeClr>
          </a:solidFill>
          <a:prstDash val="solid"/>
        </a:ln>
        <a:ln w="25400" cap="flat" cmpd="sng" algn="ctr">
          <a:solidFill>
            <a:schemeClr val="phClr">
              <a:shade val="70000"/>
            </a:schemeClr>
          </a:solidFill>
          <a:prstDash val="solid"/>
        </a:ln>
      </a:lnStyleLst>
      <a:effectStyleLst>
        <a:effectStyle>
          <a:effectLst/>
        </a:effectStyle>
        <a:effectStyle>
          <a:effectLst>
            <a:outerShdw blurRad="88900" dir="4200000" sx="105000" sy="105000" algn="t" rotWithShape="0">
              <a:srgbClr val="000000">
                <a:alpha val="40000"/>
              </a:srgbClr>
            </a:outerShdw>
          </a:effectLst>
        </a:effectStyle>
        <a:effectStyle>
          <a:effectLst>
            <a:innerShdw blurRad="76200" dist="25400" dir="13200000">
              <a:srgbClr val="000000">
                <a:alpha val="80000"/>
              </a:srgbClr>
            </a:innerShdw>
          </a:effectLst>
          <a:scene3d>
            <a:camera prst="orthographicFront">
              <a:rot lat="0" lon="0" rev="0"/>
            </a:camera>
            <a:lightRig rig="balanced" dir="t">
              <a:rot lat="0" lon="0" rev="19800000"/>
            </a:lightRig>
          </a:scene3d>
          <a:sp3d prstMaterial="softEdge">
            <a:bevelT w="0" h="0"/>
          </a:sp3d>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Habitat.thmx</Template>
  <TotalTime>10749</TotalTime>
  <Words>1451</Words>
  <Application>Microsoft Office PowerPoint</Application>
  <PresentationFormat>On-screen Show (4:3)</PresentationFormat>
  <Paragraphs>135</Paragraphs>
  <Slides>19</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Arial</vt:lpstr>
      <vt:lpstr>Arial Black</vt:lpstr>
      <vt:lpstr>Bangla MN</vt:lpstr>
      <vt:lpstr>Book Antiqua</vt:lpstr>
      <vt:lpstr>Calibri</vt:lpstr>
      <vt:lpstr>Herculanum</vt:lpstr>
      <vt:lpstr>Wingdings 2</vt:lpstr>
      <vt:lpstr>Habitat</vt:lpstr>
      <vt:lpstr>Lesson Eleven:   Eternal Security</vt:lpstr>
      <vt:lpstr>The  Definition  of   Eternal  Security</vt:lpstr>
      <vt:lpstr>The  Definition  of   Eternal  Security</vt:lpstr>
      <vt:lpstr>Foreknowledge and Foreordination</vt:lpstr>
      <vt:lpstr>Foreknowledge and Foreordination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ARMINIANISM</vt:lpstr>
      <vt:lpstr>The Scriptural Truth</vt:lpstr>
      <vt:lpstr>The Scriptural Truth</vt:lpstr>
      <vt:lpstr>PowerPoint Presentation</vt:lpstr>
    </vt:vector>
  </TitlesOfParts>
  <Company>UPCI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Jerry Richardson</dc:creator>
  <cp:lastModifiedBy>Laura Gohdes</cp:lastModifiedBy>
  <cp:revision>44</cp:revision>
  <dcterms:created xsi:type="dcterms:W3CDTF">2011-12-17T17:23:16Z</dcterms:created>
  <dcterms:modified xsi:type="dcterms:W3CDTF">2019-03-18T21:11:40Z</dcterms:modified>
</cp:coreProperties>
</file>