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5" r:id="rId1"/>
  </p:sldMasterIdLst>
  <p:notesMasterIdLst>
    <p:notesMasterId r:id="rId19"/>
  </p:notesMasterIdLst>
  <p:sldIdLst>
    <p:sldId id="256" r:id="rId2"/>
    <p:sldId id="257" r:id="rId3"/>
    <p:sldId id="258" r:id="rId4"/>
    <p:sldId id="261" r:id="rId5"/>
    <p:sldId id="262" r:id="rId6"/>
    <p:sldId id="271" r:id="rId7"/>
    <p:sldId id="263" r:id="rId8"/>
    <p:sldId id="270" r:id="rId9"/>
    <p:sldId id="264" r:id="rId10"/>
    <p:sldId id="265" r:id="rId11"/>
    <p:sldId id="266" r:id="rId12"/>
    <p:sldId id="272" r:id="rId13"/>
    <p:sldId id="267" r:id="rId14"/>
    <p:sldId id="268" r:id="rId15"/>
    <p:sldId id="273" r:id="rId16"/>
    <p:sldId id="269" r:id="rId17"/>
    <p:sldId id="274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61" autoAdjust="0"/>
    <p:restoredTop sz="97822" autoAdjust="0"/>
  </p:normalViewPr>
  <p:slideViewPr>
    <p:cSldViewPr snapToGrid="0" snapToObjects="1">
      <p:cViewPr>
        <p:scale>
          <a:sx n="85" d="100"/>
          <a:sy n="85" d="100"/>
        </p:scale>
        <p:origin x="-2364" y="-7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C4B9EB-E7F7-FB4C-AF39-0037BC1FD1AA}" type="datetimeFigureOut">
              <a:rPr lang="en-US" smtClean="0"/>
              <a:t>4/17/2012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ED5FE9-6870-AE45-8C84-5ED768B69F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970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Layout is :  URBAN POP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ED5FE9-6870-AE45-8C84-5ED768B69F1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311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3776" y="3776472"/>
            <a:ext cx="7196328" cy="147002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776" y="5257800"/>
            <a:ext cx="7196328" cy="98755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Wingdings 2" pitchFamily="18" charset="2"/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5ECD5-515E-4817-8A06-1D2ED2C83850}" type="datetime4">
              <a:rPr lang="en-US" smtClean="0"/>
              <a:pPr/>
              <a:t>April 17,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4267200"/>
            <a:ext cx="7612063" cy="1100138"/>
          </a:xfrm>
        </p:spPr>
        <p:txBody>
          <a:bodyPr anchor="b"/>
          <a:lstStyle>
            <a:lvl1pPr algn="ctr">
              <a:defRPr sz="4400" b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414040">
            <a:off x="1779080" y="450465"/>
            <a:ext cx="5486400" cy="3626214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18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5175" y="5443538"/>
            <a:ext cx="7612063" cy="804862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83DA4-3B24-449B-95CA-514EB7E30A99}" type="datetime4">
              <a:rPr lang="en-US" smtClean="0"/>
              <a:pPr/>
              <a:t>April 17,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942120D2-3948-4F8F-BE5D-E7E7D97880B2}" type="datetime4">
              <a:rPr lang="en-US" smtClean="0"/>
              <a:pPr/>
              <a:t>April 17, 2012</a:t>
            </a:fld>
            <a:endParaRPr lang="en-US" dirty="0" err="1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D72EBF8-7CF5-44B7-B2BF-E22DE4D0703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4"/>
          </p:nvPr>
        </p:nvSpPr>
        <p:spPr>
          <a:xfrm rot="307655">
            <a:off x="4082874" y="3187732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72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 rot="21414752">
            <a:off x="4623469" y="338031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  <p:transition spd="slow">
    <p:randomBar dir="vert"/>
  </p:transition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B59F4-DDCB-41FF-83F5-A48440F36FA7}" type="datetime4">
              <a:rPr lang="en-US" smtClean="0"/>
              <a:pPr/>
              <a:t>April 17,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reeform 6"/>
          <p:cNvSpPr/>
          <p:nvPr userDrawn="1"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 userDrawn="1"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 userDrawn="1"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 userDrawn="1"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457200"/>
            <a:ext cx="1497106" cy="5810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6888" y="457200"/>
            <a:ext cx="6513511" cy="581025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56348-D703-428C-A1C4-7D6796EF5F41}" type="datetime4">
              <a:rPr lang="en-US" smtClean="0"/>
              <a:pPr/>
              <a:t>April 17,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reeform 6"/>
          <p:cNvSpPr/>
          <p:nvPr userDrawn="1"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 userDrawn="1"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 userDrawn="1"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 userDrawn="1"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D1919-1B5F-4141-B613-3E5C6008A186}" type="datetime4">
              <a:rPr lang="en-US" smtClean="0"/>
              <a:pPr/>
              <a:t>April 17,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6889" y="3774328"/>
            <a:ext cx="7199311" cy="1470025"/>
          </a:xfrm>
        </p:spPr>
        <p:txBody>
          <a:bodyPr anchor="b" anchorCtr="0"/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6888" y="5257800"/>
            <a:ext cx="7199312" cy="9906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120D2-3948-4F8F-BE5D-E7E7D97880B2}" type="datetime4">
              <a:rPr lang="en-US" smtClean="0"/>
              <a:pPr/>
              <a:t>April 17, 2012</a:t>
            </a:fld>
            <a:endParaRPr lang="en-US" dirty="0" err="1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 rot="504148">
            <a:off x="4493544" y="555043"/>
            <a:ext cx="4142460" cy="308539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randomBar dir="vert"/>
  </p:transition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2236694"/>
            <a:ext cx="7612063" cy="13620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3617259"/>
            <a:ext cx="7612063" cy="1500187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22427-B1DD-49E6-9F05-DE0F1467D7DC}" type="datetime4">
              <a:rPr lang="en-US" smtClean="0"/>
              <a:pPr/>
              <a:t>April 17,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5175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9637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CA7B5-8BC9-491C-A887-7C3E7ED947D8}" type="datetime4">
              <a:rPr lang="en-US" smtClean="0"/>
              <a:pPr/>
              <a:t>April 17,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4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174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9637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9637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18ED0-40F2-434C-A848-B92581875164}" type="datetime4">
              <a:rPr lang="en-US" smtClean="0"/>
              <a:pPr/>
              <a:t>April 17, 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5437F-F4F9-44A9-B4D3-9191CA04E889}" type="datetime4">
              <a:rPr lang="en-US" smtClean="0"/>
              <a:pPr/>
              <a:t>April 17, 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24E59-01D0-4537-B876-7E5EC75B028D}" type="datetime4">
              <a:rPr lang="en-US" smtClean="0"/>
              <a:pPr/>
              <a:t>April 17, 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5800" y="381000"/>
            <a:ext cx="4149725" cy="588645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655A2E49-18A1-40BC-BA5D-5A2EC8FDDF15}" type="datetime4">
              <a:rPr lang="en-US" smtClean="0"/>
              <a:pPr/>
              <a:t>April 17,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2070846"/>
            <a:ext cx="7612064" cy="41820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942120D2-3948-4F8F-BE5D-E7E7D97880B2}" type="datetime4">
              <a:rPr lang="en-US" smtClean="0"/>
              <a:pPr/>
              <a:t>April 17, 2012</a:t>
            </a:fld>
            <a:endParaRPr lang="en-US" dirty="0" err="1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375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1D72EBF8-7CF5-44B7-B2BF-E22DE4D0703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6" r:id="rId1"/>
    <p:sldLayoutId id="2147483917" r:id="rId2"/>
    <p:sldLayoutId id="2147483918" r:id="rId3"/>
    <p:sldLayoutId id="2147483919" r:id="rId4"/>
    <p:sldLayoutId id="2147483920" r:id="rId5"/>
    <p:sldLayoutId id="2147483921" r:id="rId6"/>
    <p:sldLayoutId id="2147483922" r:id="rId7"/>
    <p:sldLayoutId id="2147483923" r:id="rId8"/>
    <p:sldLayoutId id="2147483924" r:id="rId9"/>
    <p:sldLayoutId id="2147483925" r:id="rId10"/>
    <p:sldLayoutId id="2147483926" r:id="rId11"/>
    <p:sldLayoutId id="2147483927" r:id="rId12"/>
    <p:sldLayoutId id="2147483928" r:id="rId13"/>
  </p:sldLayoutIdLst>
  <p:transition spd="slow">
    <p:randomBar dir="vert"/>
  </p:transition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2"/>
          </a:solidFill>
          <a:effectLst>
            <a:outerShdw blurRad="50800" dist="25400" dir="2700000" algn="tl" rotWithShape="0">
              <a:schemeClr val="bg1">
                <a:alpha val="4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Font typeface="Wingdings 2" pitchFamily="18" charset="2"/>
        <a:buChar char=""/>
        <a:defRPr sz="24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2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862945"/>
            <a:ext cx="9143999" cy="831274"/>
          </a:xfrm>
        </p:spPr>
        <p:txBody>
          <a:bodyPr/>
          <a:lstStyle/>
          <a:p>
            <a:pPr algn="ctr"/>
            <a:r>
              <a:rPr lang="en-US" b="1" cap="none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Lesson Two:   </a:t>
            </a:r>
            <a:r>
              <a:rPr lang="en-US" sz="4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008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Bangla MN"/>
                <a:cs typeface="Bangla MN"/>
              </a:rPr>
              <a:t>The Name of Jesus</a:t>
            </a:r>
            <a:endParaRPr lang="en-US" sz="4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008000">
                  <a:alpha val="95000"/>
                </a:srgb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Bangla MN"/>
              <a:cs typeface="Bangla MN"/>
            </a:endParaRPr>
          </a:p>
        </p:txBody>
      </p:sp>
      <p:sp>
        <p:nvSpPr>
          <p:cNvPr id="6" name="Vertical Text Placeholder 5"/>
          <p:cNvSpPr>
            <a:spLocks noGrp="1"/>
          </p:cNvSpPr>
          <p:nvPr/>
        </p:nvSpPr>
        <p:spPr>
          <a:xfrm rot="16200000">
            <a:off x="2368616" y="4283490"/>
            <a:ext cx="618758" cy="4624168"/>
          </a:xfrm>
          <a:prstGeom prst="rect">
            <a:avLst/>
          </a:prstGeom>
        </p:spPr>
        <p:txBody>
          <a:bodyPr vert="eaVert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kern="12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1800" kern="1200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4473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092661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3764" y="2106707"/>
            <a:ext cx="8591177" cy="2959064"/>
          </a:xfrm>
        </p:spPr>
        <p:txBody>
          <a:bodyPr/>
          <a:lstStyle/>
          <a:p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Shall we obey the command of Jesus</a:t>
            </a:r>
            <a:r>
              <a:rPr lang="en-U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or just merely repeat</a:t>
            </a:r>
            <a:b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His words?</a:t>
            </a:r>
            <a:endParaRPr lang="en-US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Vertical Text Placeholder 5"/>
          <p:cNvSpPr>
            <a:spLocks noGrp="1"/>
          </p:cNvSpPr>
          <p:nvPr/>
        </p:nvSpPr>
        <p:spPr>
          <a:xfrm rot="16200000">
            <a:off x="7107380" y="5131042"/>
            <a:ext cx="562792" cy="3198985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200" kern="12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1200" kern="12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6487739"/>
            <a:ext cx="38453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FFFF"/>
                </a:solidFill>
              </a:rPr>
              <a:t>LESSON TWO:  The Name of Jesus</a:t>
            </a:r>
            <a:endParaRPr lang="en-US" sz="1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304090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animRot by="120000">
                                      <p:cBhvr>
                                        <p:cTn id="6" dur="1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3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3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3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3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1412" y="2001613"/>
            <a:ext cx="746582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“Wherefore God also hath highly exalted him, and given him a name which is above </a:t>
            </a:r>
          </a:p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every name:”        </a:t>
            </a:r>
            <a:r>
              <a:rPr lang="en-US" sz="2000" dirty="0" smtClean="0">
                <a:solidFill>
                  <a:srgbClr val="BFBFBF"/>
                </a:solidFill>
              </a:rPr>
              <a:t>(Philippians 2:9)</a:t>
            </a:r>
            <a:endParaRPr lang="en-US" sz="2000" dirty="0">
              <a:solidFill>
                <a:srgbClr val="BFBFB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3529" y="3592176"/>
            <a:ext cx="850152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Jesus is the name of Deity, the one supreme God!</a:t>
            </a:r>
          </a:p>
          <a:p>
            <a:pPr algn="ctr"/>
            <a:endParaRPr lang="en-US" sz="2400" dirty="0" smtClean="0"/>
          </a:p>
          <a:p>
            <a:pPr algn="ctr"/>
            <a:r>
              <a:rPr lang="en-US" sz="2400" dirty="0" smtClean="0"/>
              <a:t>Therefore, His name is above the name of the greatest king who has ever reigned; or the greatest general who has ever won a war; or the greatest scientist, inventor, or architect;  </a:t>
            </a:r>
          </a:p>
          <a:p>
            <a:pPr algn="ctr"/>
            <a:r>
              <a:rPr lang="en-US" sz="2400" dirty="0" smtClean="0"/>
              <a:t>or the greatest artist, musician, or poet; </a:t>
            </a:r>
          </a:p>
          <a:p>
            <a:pPr algn="ctr"/>
            <a:r>
              <a:rPr lang="en-US" sz="2400" dirty="0" smtClean="0"/>
              <a:t>the greatest law giver, physician or preacher.</a:t>
            </a:r>
            <a:endParaRPr lang="en-US" sz="2400" dirty="0"/>
          </a:p>
          <a:p>
            <a:pPr algn="ctr"/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Vertical Text Placeholder 5"/>
          <p:cNvSpPr>
            <a:spLocks noGrp="1"/>
          </p:cNvSpPr>
          <p:nvPr/>
        </p:nvSpPr>
        <p:spPr>
          <a:xfrm rot="16200000">
            <a:off x="7107380" y="5131042"/>
            <a:ext cx="562792" cy="3198985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200" kern="12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1200" kern="12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764" y="6487739"/>
            <a:ext cx="38453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FFFF"/>
                </a:solidFill>
              </a:rPr>
              <a:t>LESSON TWO:  The Name of Jesus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765175" y="307798"/>
            <a:ext cx="7612063" cy="1100138"/>
          </a:xfrm>
        </p:spPr>
        <p:txBody>
          <a:bodyPr/>
          <a:lstStyle/>
          <a:p>
            <a:r>
              <a:rPr lang="en-US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 Name of Jesus is above every other Name!</a:t>
            </a:r>
            <a:endParaRPr lang="en-US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8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8346796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6504" y="3047997"/>
            <a:ext cx="7171765" cy="2002121"/>
          </a:xfrm>
        </p:spPr>
        <p:txBody>
          <a:bodyPr/>
          <a:lstStyle/>
          <a:p>
            <a:pPr algn="just"/>
            <a:r>
              <a:rPr lang="en-US" sz="3600" dirty="0" smtClean="0"/>
              <a:t>   </a:t>
            </a:r>
            <a:r>
              <a:rPr lang="en-US" sz="3600" dirty="0">
                <a:solidFill>
                  <a:schemeClr val="bg1"/>
                </a:solidFill>
              </a:rPr>
              <a:t>His name is greater than that of any other person in history, at the present time, or in the ages to come</a:t>
            </a:r>
            <a:r>
              <a:rPr lang="en-US" sz="3600" dirty="0" smtClean="0">
                <a:solidFill>
                  <a:schemeClr val="bg1"/>
                </a:solidFill>
              </a:rPr>
              <a:t>.</a:t>
            </a:r>
            <a:endParaRPr lang="en-US" sz="3200" b="1" dirty="0"/>
          </a:p>
        </p:txBody>
      </p:sp>
      <p:sp>
        <p:nvSpPr>
          <p:cNvPr id="4" name="Vertical Text Placeholder 5"/>
          <p:cNvSpPr>
            <a:spLocks noGrp="1"/>
          </p:cNvSpPr>
          <p:nvPr/>
        </p:nvSpPr>
        <p:spPr>
          <a:xfrm rot="16200000">
            <a:off x="7107380" y="5131042"/>
            <a:ext cx="562792" cy="3198985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200" kern="12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1200" kern="12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646" y="6487739"/>
            <a:ext cx="38453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FFFF"/>
                </a:solidFill>
              </a:rPr>
              <a:t>LESSON TWO:  The Name of Jesus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9530" y="388474"/>
            <a:ext cx="8785411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His name is greater than any other name in Heaven above, upon earth, or in Hell beneath.</a:t>
            </a:r>
          </a:p>
        </p:txBody>
      </p:sp>
      <p:sp>
        <p:nvSpPr>
          <p:cNvPr id="9" name="Rectangle 8"/>
          <p:cNvSpPr/>
          <p:nvPr/>
        </p:nvSpPr>
        <p:spPr>
          <a:xfrm>
            <a:off x="212852" y="3091567"/>
            <a:ext cx="1498728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600" dirty="0">
                <a:latin typeface="Wingdings"/>
                <a:ea typeface="Wingdings"/>
                <a:cs typeface="Wingdings"/>
                <a:sym typeface="Wingdings"/>
              </a:rPr>
              <a:t></a:t>
            </a:r>
            <a:endParaRPr lang="en-US" sz="9600" dirty="0"/>
          </a:p>
        </p:txBody>
      </p:sp>
      <p:sp>
        <p:nvSpPr>
          <p:cNvPr id="14" name="Rectangle 13"/>
          <p:cNvSpPr/>
          <p:nvPr/>
        </p:nvSpPr>
        <p:spPr>
          <a:xfrm>
            <a:off x="1013644" y="5218124"/>
            <a:ext cx="75908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 Name of   J E S U S</a:t>
            </a:r>
            <a:endParaRPr lang="en-US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7624744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75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75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9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ext Placeholder 5"/>
          <p:cNvSpPr>
            <a:spLocks noGrp="1"/>
          </p:cNvSpPr>
          <p:nvPr/>
        </p:nvSpPr>
        <p:spPr>
          <a:xfrm rot="16200000">
            <a:off x="7107380" y="5131042"/>
            <a:ext cx="562792" cy="3198985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200" kern="12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1200" kern="12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8000" y="582716"/>
            <a:ext cx="80981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There is Salvation in the Name of Jesus</a:t>
            </a:r>
            <a:endParaRPr lang="en-US" sz="3600" dirty="0">
              <a:solidFill>
                <a:schemeClr val="bg1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717177" y="1479179"/>
            <a:ext cx="7664823" cy="4459805"/>
            <a:chOff x="717177" y="2734235"/>
            <a:chExt cx="7664823" cy="4436756"/>
          </a:xfrm>
        </p:grpSpPr>
        <p:sp>
          <p:nvSpPr>
            <p:cNvPr id="7" name="Rounded Rectangle 6"/>
            <p:cNvSpPr/>
            <p:nvPr/>
          </p:nvSpPr>
          <p:spPr>
            <a:xfrm>
              <a:off x="717177" y="2734235"/>
              <a:ext cx="7664823" cy="358588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926354" y="2853769"/>
              <a:ext cx="7246470" cy="43172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2400" dirty="0" smtClean="0"/>
                <a:t>“</a:t>
              </a:r>
              <a:r>
                <a:rPr lang="en-US" sz="2400" i="1" dirty="0" smtClean="0"/>
                <a:t>…and thou shalt call his name JESUS: for he shall save his people from their sins.</a:t>
              </a:r>
              <a:r>
                <a:rPr lang="en-US" sz="2400" dirty="0" smtClean="0"/>
                <a:t>”   		</a:t>
              </a:r>
              <a:r>
                <a:rPr lang="en-US" sz="2000" dirty="0" smtClean="0">
                  <a:solidFill>
                    <a:srgbClr val="008000"/>
                  </a:solidFill>
                </a:rPr>
                <a:t>       (Matthew 1:21)</a:t>
              </a:r>
            </a:p>
            <a:p>
              <a:r>
                <a:rPr lang="en-US" sz="2400" dirty="0" smtClean="0"/>
                <a:t>	</a:t>
              </a:r>
              <a:endParaRPr lang="en-US" sz="2400" dirty="0"/>
            </a:p>
            <a:p>
              <a:pPr algn="just"/>
              <a:r>
                <a:rPr lang="en-US" sz="2400" dirty="0" smtClean="0"/>
                <a:t>“</a:t>
              </a:r>
              <a:r>
                <a:rPr lang="en-US" sz="2400" i="1" dirty="0" smtClean="0"/>
                <a:t>And that repentance and remission of sins should be preached in his name among all nations….</a:t>
              </a:r>
              <a:r>
                <a:rPr lang="en-US" sz="2400" dirty="0" smtClean="0"/>
                <a:t>” </a:t>
              </a:r>
              <a:r>
                <a:rPr lang="en-US" sz="2000" dirty="0" smtClean="0">
                  <a:solidFill>
                    <a:srgbClr val="008000"/>
                  </a:solidFill>
                </a:rPr>
                <a:t>  (Luke 24:47)</a:t>
              </a:r>
            </a:p>
            <a:p>
              <a:pPr algn="just"/>
              <a:endParaRPr lang="en-US" sz="2000" dirty="0">
                <a:solidFill>
                  <a:srgbClr val="008000"/>
                </a:solidFill>
              </a:endParaRPr>
            </a:p>
            <a:p>
              <a:pPr algn="just"/>
              <a:r>
                <a:rPr lang="en-US" sz="2400" dirty="0" smtClean="0"/>
                <a:t>“</a:t>
              </a:r>
              <a:r>
                <a:rPr lang="en-US" sz="2400" i="1" dirty="0" smtClean="0"/>
                <a:t>Neither is there salvation in any other: for there is none other name under heaven given among men, whereby we must be saved.</a:t>
              </a:r>
              <a:r>
                <a:rPr lang="en-US" sz="2400" dirty="0"/>
                <a:t>”   </a:t>
              </a:r>
              <a:r>
                <a:rPr lang="en-US" sz="2000" dirty="0"/>
                <a:t>		</a:t>
              </a:r>
              <a:r>
                <a:rPr lang="en-US" sz="2000" dirty="0" smtClean="0"/>
                <a:t>                              </a:t>
              </a:r>
              <a:r>
                <a:rPr lang="en-US" sz="2000" dirty="0" smtClean="0">
                  <a:solidFill>
                    <a:srgbClr val="008000"/>
                  </a:solidFill>
                </a:rPr>
                <a:t> (Acts 4:12)</a:t>
              </a:r>
              <a:endParaRPr lang="en-US" sz="2000" dirty="0">
                <a:solidFill>
                  <a:srgbClr val="008000"/>
                </a:solidFill>
              </a:endParaRPr>
            </a:p>
            <a:p>
              <a:endParaRPr lang="en-US" sz="2000" dirty="0"/>
            </a:p>
            <a:p>
              <a:pPr algn="just"/>
              <a:endParaRPr lang="en-US" sz="2000" dirty="0">
                <a:solidFill>
                  <a:srgbClr val="008000"/>
                </a:solidFill>
              </a:endParaRPr>
            </a:p>
            <a:p>
              <a:endParaRPr lang="en-US" sz="2400" dirty="0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59764" y="6487739"/>
            <a:ext cx="38453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FFFF"/>
                </a:solidFill>
              </a:rPr>
              <a:t>LESSON TWO:  The Name of Jesus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5931" y="5366826"/>
            <a:ext cx="80981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Not only is there Salvation in the Name of Jesus, but His name is the only name in which there is Salvation.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014959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25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ext Placeholder 5"/>
          <p:cNvSpPr>
            <a:spLocks noGrp="1"/>
          </p:cNvSpPr>
          <p:nvPr/>
        </p:nvSpPr>
        <p:spPr>
          <a:xfrm rot="16200000">
            <a:off x="6853387" y="5131042"/>
            <a:ext cx="562792" cy="3198985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200" kern="12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1200" kern="12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8116" y="6487739"/>
            <a:ext cx="38453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8000"/>
                </a:solidFill>
              </a:rPr>
              <a:t>LESSON TWO:  The Name of Jesus</a:t>
            </a:r>
            <a:endParaRPr lang="en-US" sz="1200" dirty="0">
              <a:solidFill>
                <a:srgbClr val="008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8806" y="179292"/>
            <a:ext cx="2031325" cy="6051176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r"/>
            <a:r>
              <a:rPr lang="en-US" sz="4000" dirty="0" smtClean="0"/>
              <a:t>There are many other blessings in the</a:t>
            </a:r>
          </a:p>
          <a:p>
            <a:pPr algn="r"/>
            <a:r>
              <a:rPr lang="en-US" sz="4000" dirty="0" smtClean="0"/>
              <a:t>Name of Jesus!</a:t>
            </a:r>
            <a:endParaRPr lang="en-US" sz="4000" dirty="0"/>
          </a:p>
        </p:txBody>
      </p:sp>
      <p:sp>
        <p:nvSpPr>
          <p:cNvPr id="5" name="Rectangle 4"/>
          <p:cNvSpPr/>
          <p:nvPr/>
        </p:nvSpPr>
        <p:spPr>
          <a:xfrm rot="19367697">
            <a:off x="652130" y="4215451"/>
            <a:ext cx="3749787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2">
                    <a:lumMod val="90000"/>
                    <a:lumOff val="1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JESUS</a:t>
            </a:r>
            <a:endParaRPr lang="en-US" sz="8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tx2">
                  <a:lumMod val="90000"/>
                  <a:lumOff val="1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13412" y="821765"/>
            <a:ext cx="45208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>
                <a:solidFill>
                  <a:schemeClr val="bg1"/>
                </a:solidFill>
              </a:rPr>
              <a:t>“...In the name of Jesus Christ of Nazareth rise up and walk.”                  </a:t>
            </a:r>
            <a:r>
              <a:rPr lang="en-US" i="1" dirty="0" smtClean="0">
                <a:solidFill>
                  <a:schemeClr val="bg1">
                    <a:lumMod val="65000"/>
                  </a:schemeClr>
                </a:solidFill>
              </a:rPr>
              <a:t>  </a:t>
            </a: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</a:rPr>
              <a:t>(Acts 3:6)</a:t>
            </a:r>
          </a:p>
          <a:p>
            <a:endParaRPr lang="en-US" sz="1600" dirty="0" smtClean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sz="2000" i="1" dirty="0" smtClean="0">
                <a:solidFill>
                  <a:schemeClr val="bg1"/>
                </a:solidFill>
              </a:rPr>
              <a:t>“And his name through faith in his name hath made this man strong,...</a:t>
            </a:r>
            <a:r>
              <a:rPr lang="en-US" sz="2000" i="1" dirty="0">
                <a:solidFill>
                  <a:schemeClr val="bg1"/>
                </a:solidFill>
              </a:rPr>
              <a:t>”    </a:t>
            </a: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</a:rPr>
              <a:t>(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</a:rPr>
              <a:t>Acts 3</a:t>
            </a: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</a:rPr>
              <a:t>:16)</a:t>
            </a:r>
            <a:endParaRPr lang="en-US" sz="16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13411" y="4016528"/>
            <a:ext cx="4784163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>
                <a:solidFill>
                  <a:schemeClr val="bg1"/>
                </a:solidFill>
              </a:rPr>
              <a:t>“…In my name shall they cast out devils;...”</a:t>
            </a:r>
          </a:p>
          <a:p>
            <a:r>
              <a:rPr lang="en-US" sz="2000" i="1" dirty="0" smtClean="0">
                <a:solidFill>
                  <a:schemeClr val="bg1"/>
                </a:solidFill>
              </a:rPr>
              <a:t>          </a:t>
            </a:r>
            <a:r>
              <a:rPr lang="en-US" i="1" dirty="0" smtClean="0">
                <a:solidFill>
                  <a:schemeClr val="bg1">
                    <a:lumMod val="65000"/>
                  </a:schemeClr>
                </a:solidFill>
              </a:rPr>
              <a:t>                                              </a:t>
            </a: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</a:rPr>
              <a:t>(Mark  16:17)</a:t>
            </a:r>
          </a:p>
          <a:p>
            <a:endParaRPr lang="en-US" sz="1600" dirty="0" smtClean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sz="2000" i="1" dirty="0" smtClean="0">
                <a:solidFill>
                  <a:schemeClr val="bg1"/>
                </a:solidFill>
              </a:rPr>
              <a:t>“…even the devils are subject unto us through  thy name.”   </a:t>
            </a:r>
            <a:r>
              <a:rPr lang="en-US" sz="2000" i="1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2800" i="1" dirty="0" smtClean="0">
                <a:solidFill>
                  <a:schemeClr val="bg1">
                    <a:lumMod val="65000"/>
                  </a:schemeClr>
                </a:solidFill>
              </a:rPr>
              <a:t>           </a:t>
            </a: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</a:rPr>
              <a:t>(Luke 10:17)</a:t>
            </a:r>
          </a:p>
          <a:p>
            <a:endParaRPr lang="en-US" sz="16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just"/>
            <a:endParaRPr lang="en-US" sz="1600" i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89293" y="172981"/>
            <a:ext cx="511286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b="1" dirty="0" smtClean="0">
                <a:solidFill>
                  <a:srgbClr val="000000"/>
                </a:solidFill>
              </a:rPr>
              <a:t>HEALING in the Name of Jesus</a:t>
            </a:r>
            <a:endParaRPr lang="en-US" sz="2600" b="1" dirty="0">
              <a:solidFill>
                <a:srgbClr val="0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201458" y="3419498"/>
            <a:ext cx="479611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b="1" dirty="0" smtClean="0">
                <a:solidFill>
                  <a:srgbClr val="000000"/>
                </a:solidFill>
              </a:rPr>
              <a:t>POWER in the Name of Jesus</a:t>
            </a:r>
            <a:endParaRPr lang="en-US" sz="26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039378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2" presetClass="entr" presetSubtype="3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0"/>
                            </p:stCondLst>
                            <p:childTnLst>
                              <p:par>
                                <p:cTn id="24" presetID="2" presetClass="entr" presetSubtype="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3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build="p"/>
      <p:bldP spid="7" grpId="0" build="p"/>
      <p:bldP spid="11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Vertical Text Placeholder 5"/>
          <p:cNvSpPr>
            <a:spLocks noGrp="1"/>
          </p:cNvSpPr>
          <p:nvPr/>
        </p:nvSpPr>
        <p:spPr>
          <a:xfrm rot="16200000">
            <a:off x="7107380" y="5131042"/>
            <a:ext cx="562792" cy="3198985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200" kern="12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1200" kern="12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646" y="6487739"/>
            <a:ext cx="38453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FFFF"/>
                </a:solidFill>
              </a:rPr>
              <a:t>LESSON TWO:  The Name of Jesus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3528" y="1232565"/>
            <a:ext cx="4520864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>
                <a:solidFill>
                  <a:schemeClr val="bg1"/>
                </a:solidFill>
              </a:rPr>
              <a:t>“…and a book of remembrance was written . . . thought upon his name…”                  </a:t>
            </a:r>
            <a:r>
              <a:rPr lang="en-US" i="1" dirty="0" smtClean="0">
                <a:solidFill>
                  <a:schemeClr val="bg1">
                    <a:lumMod val="65000"/>
                  </a:schemeClr>
                </a:solidFill>
              </a:rPr>
              <a:t>  </a:t>
            </a:r>
          </a:p>
          <a:p>
            <a:r>
              <a:rPr lang="en-US" sz="1600" i="1" dirty="0">
                <a:solidFill>
                  <a:schemeClr val="bg1">
                    <a:lumMod val="65000"/>
                  </a:schemeClr>
                </a:solidFill>
              </a:rPr>
              <a:t>	</a:t>
            </a:r>
            <a:r>
              <a:rPr lang="en-US" sz="1600" i="1" dirty="0" smtClean="0">
                <a:solidFill>
                  <a:schemeClr val="bg1">
                    <a:lumMod val="65000"/>
                  </a:schemeClr>
                </a:solidFill>
              </a:rPr>
              <a:t>		</a:t>
            </a: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</a:rPr>
              <a:t>(Malachi 3:16)</a:t>
            </a:r>
          </a:p>
          <a:p>
            <a:endParaRPr lang="en-US" sz="1600" dirty="0" smtClean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 rot="1145741">
            <a:off x="5172058" y="822383"/>
            <a:ext cx="3749787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JESUS</a:t>
            </a:r>
            <a:endParaRPr lang="en-US" sz="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38931" y="3371560"/>
            <a:ext cx="62274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>
                <a:solidFill>
                  <a:schemeClr val="bg1"/>
                </a:solidFill>
              </a:rPr>
              <a:t>“The name of the LORD is a strong tower: the righteous </a:t>
            </a:r>
            <a:r>
              <a:rPr lang="en-US" sz="2000" i="1" dirty="0" err="1" smtClean="0">
                <a:solidFill>
                  <a:schemeClr val="bg1"/>
                </a:solidFill>
              </a:rPr>
              <a:t>runneth</a:t>
            </a:r>
            <a:r>
              <a:rPr lang="en-US" sz="2000" i="1" dirty="0" smtClean="0">
                <a:solidFill>
                  <a:schemeClr val="bg1"/>
                </a:solidFill>
              </a:rPr>
              <a:t> into it, and is safe.”                  </a:t>
            </a:r>
            <a:r>
              <a:rPr lang="en-US" i="1" dirty="0" smtClean="0">
                <a:solidFill>
                  <a:schemeClr val="bg1">
                    <a:lumMod val="65000"/>
                  </a:schemeClr>
                </a:solidFill>
              </a:rPr>
              <a:t>  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(Proverbs 18:10)</a:t>
            </a:r>
          </a:p>
          <a:p>
            <a:endParaRPr lang="en-US" sz="1600" dirty="0" smtClean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303919" y="4988194"/>
            <a:ext cx="66010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>
                <a:solidFill>
                  <a:schemeClr val="bg1"/>
                </a:solidFill>
              </a:rPr>
              <a:t>“…and be baptized every one of you in the name of Jesus Christ for the remission of sins,...”                </a:t>
            </a:r>
            <a:r>
              <a:rPr lang="en-US" i="1" dirty="0" smtClean="0">
                <a:solidFill>
                  <a:schemeClr val="bg1">
                    <a:lumMod val="65000"/>
                  </a:schemeClr>
                </a:solidFill>
              </a:rPr>
              <a:t>  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(Acts 2:38)</a:t>
            </a:r>
          </a:p>
          <a:p>
            <a:endParaRPr lang="en-US" sz="1600" dirty="0" smtClean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09177" y="725188"/>
            <a:ext cx="511286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b="1" dirty="0" smtClean="0">
                <a:solidFill>
                  <a:srgbClr val="000000"/>
                </a:solidFill>
              </a:rPr>
              <a:t>BLESSING in the Name of Jesus</a:t>
            </a:r>
            <a:endParaRPr lang="en-US" sz="2600" b="1" dirty="0">
              <a:solidFill>
                <a:srgbClr val="0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41294" y="2782538"/>
            <a:ext cx="649941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b="1" dirty="0" smtClean="0">
                <a:solidFill>
                  <a:srgbClr val="000000"/>
                </a:solidFill>
              </a:rPr>
              <a:t>PROTECTION in the Name of Jesus</a:t>
            </a:r>
            <a:endParaRPr lang="en-US" sz="2600" b="1" dirty="0">
              <a:solidFill>
                <a:srgbClr val="0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809040" y="4325667"/>
            <a:ext cx="649941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b="1" dirty="0" smtClean="0">
                <a:solidFill>
                  <a:srgbClr val="000000"/>
                </a:solidFill>
              </a:rPr>
              <a:t>WATER BAPTISM in the Name of Jesus</a:t>
            </a:r>
            <a:endParaRPr lang="en-US" sz="2600" b="1" dirty="0">
              <a:solidFill>
                <a:srgbClr val="00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24121" y="5748068"/>
            <a:ext cx="693270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b="1" dirty="0" smtClean="0">
                <a:solidFill>
                  <a:srgbClr val="000000"/>
                </a:solidFill>
              </a:rPr>
              <a:t>HOLY GHOST given in the Name of Jesus</a:t>
            </a:r>
            <a:endParaRPr lang="en-US" sz="26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914674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2" presetClass="entr" presetSubtype="3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500"/>
                            </p:stCondLst>
                            <p:childTnLst>
                              <p:par>
                                <p:cTn id="27" presetID="2" presetClass="entr" presetSubtype="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9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500"/>
                            </p:stCondLst>
                            <p:childTnLst>
                              <p:par>
                                <p:cTn id="36" presetID="2" presetClass="entr" presetSubtype="1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26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11" grpId="0"/>
      <p:bldP spid="12" grpId="0" build="p"/>
      <p:bldP spid="15" grpId="0" build="p"/>
      <p:bldP spid="18" grpId="0"/>
      <p:bldP spid="19" grpId="0"/>
      <p:bldP spid="20" grpId="0"/>
      <p:bldP spid="2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/>
        <p:txBody>
          <a:bodyPr/>
          <a:lstStyle/>
          <a:p>
            <a:r>
              <a:rPr lang="en-US" dirty="0" smtClean="0"/>
              <a:t>The Greatest Name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3241" y="233085"/>
            <a:ext cx="7392053" cy="5250329"/>
          </a:xfrm>
        </p:spPr>
        <p:txBody>
          <a:bodyPr vert="horz">
            <a:no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en-US" sz="3200" dirty="0" smtClean="0"/>
              <a:t>How can we question the importance of the name of Jesus when we study the Scriptures?</a:t>
            </a:r>
          </a:p>
          <a:p>
            <a:pPr marL="0" indent="0" algn="ctr">
              <a:spcBef>
                <a:spcPts val="0"/>
              </a:spcBef>
              <a:buNone/>
            </a:pPr>
            <a:endParaRPr lang="en-US" sz="3200" dirty="0" smtClean="0"/>
          </a:p>
          <a:p>
            <a:pPr marL="0" indent="0" algn="ctr">
              <a:spcBef>
                <a:spcPts val="0"/>
              </a:spcBef>
              <a:buNone/>
            </a:pPr>
            <a:r>
              <a:rPr lang="en-US" sz="3200" dirty="0" smtClean="0"/>
              <a:t>There are those that make light of this important truth and declare that “Jesus was no more than any other name.”</a:t>
            </a:r>
          </a:p>
          <a:p>
            <a:pPr marL="0" indent="0" algn="ctr">
              <a:spcBef>
                <a:spcPts val="0"/>
              </a:spcBef>
              <a:buNone/>
            </a:pPr>
            <a:endParaRPr lang="en-US" sz="3200" dirty="0"/>
          </a:p>
          <a:p>
            <a:pPr marL="0" indent="0" algn="ctr">
              <a:spcBef>
                <a:spcPts val="0"/>
              </a:spcBef>
              <a:buNone/>
            </a:pPr>
            <a:r>
              <a:rPr lang="en-US" sz="3200" dirty="0" smtClean="0"/>
              <a:t>It is evident that they are still in darkness as far as this glorious revelation is concerned.</a:t>
            </a:r>
          </a:p>
        </p:txBody>
      </p:sp>
      <p:sp>
        <p:nvSpPr>
          <p:cNvPr id="4" name="Vertical Text Placeholder 5"/>
          <p:cNvSpPr>
            <a:spLocks noGrp="1"/>
          </p:cNvSpPr>
          <p:nvPr/>
        </p:nvSpPr>
        <p:spPr>
          <a:xfrm rot="16200000">
            <a:off x="7107380" y="5131042"/>
            <a:ext cx="562792" cy="3198985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200" kern="12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Global University of Theological Studies</a:t>
            </a:r>
            <a:endParaRPr lang="en-US" sz="1200" kern="12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6487739"/>
            <a:ext cx="38453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8000"/>
                </a:solidFill>
              </a:rPr>
              <a:t>LESSON TWO:  The Name of Jesus</a:t>
            </a:r>
            <a:endParaRPr lang="en-US" sz="12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692409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25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5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75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ext Placeholder 5"/>
          <p:cNvSpPr>
            <a:spLocks noGrp="1"/>
          </p:cNvSpPr>
          <p:nvPr/>
        </p:nvSpPr>
        <p:spPr>
          <a:xfrm rot="16200000">
            <a:off x="7107380" y="5131042"/>
            <a:ext cx="562792" cy="3198985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200" kern="12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1200" kern="1200" dirty="0">
              <a:solidFill>
                <a:schemeClr val="bg1"/>
              </a:solidFill>
            </a:endParaRPr>
          </a:p>
        </p:txBody>
      </p:sp>
      <p:sp>
        <p:nvSpPr>
          <p:cNvPr id="5" name="Sun 4"/>
          <p:cNvSpPr/>
          <p:nvPr/>
        </p:nvSpPr>
        <p:spPr>
          <a:xfrm>
            <a:off x="1390618" y="702236"/>
            <a:ext cx="6662676" cy="5065058"/>
          </a:xfrm>
          <a:prstGeom prst="sun">
            <a:avLst/>
          </a:prstGeom>
          <a:solidFill>
            <a:srgbClr val="E29F1D">
              <a:alpha val="49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89646" y="6487739"/>
            <a:ext cx="38453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FFFF"/>
                </a:solidFill>
              </a:rPr>
              <a:t>LESSON TWO:  The Name of Jesus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11" name="Vertical Text Placeholder 2"/>
          <p:cNvSpPr txBox="1">
            <a:spLocks/>
          </p:cNvSpPr>
          <p:nvPr/>
        </p:nvSpPr>
        <p:spPr>
          <a:xfrm rot="20744353">
            <a:off x="1449254" y="2420468"/>
            <a:ext cx="6943818" cy="134470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Wingdings 2" pitchFamily="18" charset="2"/>
              <a:buChar char=""/>
              <a:defRPr sz="24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Font typeface="Wingdings 2" pitchFamily="18" charset="2"/>
              <a:buChar char=""/>
              <a:defRPr sz="22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35050" indent="-349250" algn="l" defTabSz="914400" rtl="0" eaLnBrk="1" latinLnBrk="0" hangingPunct="1">
              <a:spcBef>
                <a:spcPts val="600"/>
              </a:spcBef>
              <a:buFont typeface="Wingdings 2" pitchFamily="18" charset="2"/>
              <a:buChar char=""/>
              <a:defRPr sz="20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336550" algn="l" defTabSz="914400" rtl="0" eaLnBrk="1" latinLnBrk="0" hangingPunct="1">
              <a:spcBef>
                <a:spcPts val="600"/>
              </a:spcBef>
              <a:buFont typeface="Wingdings 2" pitchFamily="18" charset="2"/>
              <a:buChar char=""/>
              <a:defRPr sz="18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1720850" indent="-349250" algn="l" defTabSz="914400" rtl="0" eaLnBrk="1" latinLnBrk="0" hangingPunct="1">
              <a:spcBef>
                <a:spcPts val="600"/>
              </a:spcBef>
              <a:buFont typeface="Wingdings 2" pitchFamily="18" charset="2"/>
              <a:buChar char=""/>
              <a:defRPr sz="18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 marL="2055813" indent="-344488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"/>
              <a:defRPr lang="en-US" sz="1800" kern="1200" dirty="0" smtClean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2398713" indent="-344488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"/>
              <a:defRPr lang="en-US" sz="1800" kern="1200" dirty="0" smtClean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2743200" indent="-344488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"/>
              <a:defRPr lang="en-US" sz="1800" kern="1200" dirty="0" smtClean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3087688" indent="-344488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"/>
              <a:defRPr lang="en-US" sz="1800" kern="1200" dirty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2" pitchFamily="18" charset="2"/>
              <a:buNone/>
            </a:pPr>
            <a:r>
              <a:rPr lang="en-US" sz="4800" b="1" dirty="0" smtClean="0">
                <a:solidFill>
                  <a:srgbClr val="FF6600"/>
                </a:solidFill>
              </a:rPr>
              <a:t>End of Lesson Two</a:t>
            </a:r>
            <a:endParaRPr lang="en-US" sz="4800" b="1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726720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1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15413" y="233085"/>
            <a:ext cx="1497106" cy="5810250"/>
          </a:xfrm>
        </p:spPr>
        <p:txBody>
          <a:bodyPr/>
          <a:lstStyle/>
          <a:p>
            <a:r>
              <a:rPr lang="en-US" sz="3600" dirty="0" smtClean="0"/>
              <a:t>God’s Name was a Secret in the Old Testament</a:t>
            </a:r>
            <a:endParaRPr lang="en-US" sz="3600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6888" y="173321"/>
            <a:ext cx="6719700" cy="4817035"/>
          </a:xfrm>
        </p:spPr>
        <p:txBody>
          <a:bodyPr vert="horz">
            <a:normAutofit/>
          </a:bodyPr>
          <a:lstStyle/>
          <a:p>
            <a:pPr marL="0" indent="0">
              <a:buNone/>
            </a:pPr>
            <a:r>
              <a:rPr lang="en-US" dirty="0" smtClean="0"/>
              <a:t>“</a:t>
            </a:r>
            <a:r>
              <a:rPr lang="en-US" i="1" dirty="0" smtClean="0"/>
              <a:t>And Jacob asked him . . . Tell me . . . Thy name.</a:t>
            </a:r>
            <a:r>
              <a:rPr lang="en-US" dirty="0" smtClean="0"/>
              <a:t>”					</a:t>
            </a:r>
            <a:r>
              <a:rPr lang="en-US" sz="1800" dirty="0" smtClean="0">
                <a:solidFill>
                  <a:schemeClr val="bg1">
                    <a:lumMod val="75000"/>
                  </a:schemeClr>
                </a:solidFill>
              </a:rPr>
              <a:t> (Genesis 32:29)</a:t>
            </a:r>
          </a:p>
          <a:p>
            <a:pPr marL="0" indent="0">
              <a:buNone/>
            </a:pPr>
            <a:r>
              <a:rPr lang="en-US" dirty="0" smtClean="0"/>
              <a:t>“...</a:t>
            </a:r>
            <a:r>
              <a:rPr lang="en-US" i="1" dirty="0" smtClean="0"/>
              <a:t>They shall say to me, What is his name?” 		 				</a:t>
            </a:r>
            <a:r>
              <a:rPr lang="en-US" sz="1800" dirty="0" smtClean="0">
                <a:solidFill>
                  <a:srgbClr val="BFBFBF"/>
                </a:solidFill>
              </a:rPr>
              <a:t>(Exodus 3:13)</a:t>
            </a:r>
          </a:p>
          <a:p>
            <a:pPr marL="0" indent="0">
              <a:buNone/>
            </a:pPr>
            <a:r>
              <a:rPr lang="en-US" dirty="0" smtClean="0"/>
              <a:t>“</a:t>
            </a:r>
            <a:r>
              <a:rPr lang="en-US" i="1" dirty="0" smtClean="0"/>
              <a:t>And </a:t>
            </a:r>
            <a:r>
              <a:rPr lang="en-US" i="1" dirty="0" err="1" smtClean="0"/>
              <a:t>Manoah</a:t>
            </a:r>
            <a:r>
              <a:rPr lang="en-US" i="1" dirty="0" smtClean="0"/>
              <a:t> said unto the angel of the LORD, </a:t>
            </a:r>
            <a:r>
              <a:rPr lang="en-US" i="1" dirty="0"/>
              <a:t>What </a:t>
            </a:r>
            <a:r>
              <a:rPr lang="en-US" i="1" dirty="0" smtClean="0"/>
              <a:t>is thy name?...” </a:t>
            </a:r>
            <a:r>
              <a:rPr lang="en-US" sz="2000" i="1" dirty="0"/>
              <a:t>		</a:t>
            </a:r>
            <a:r>
              <a:rPr lang="en-US" sz="1800" dirty="0" smtClean="0">
                <a:solidFill>
                  <a:srgbClr val="BFBFBF"/>
                </a:solidFill>
              </a:rPr>
              <a:t>(Judges 13:17)</a:t>
            </a:r>
          </a:p>
          <a:p>
            <a:pPr marL="0" indent="0">
              <a:buNone/>
            </a:pPr>
            <a:r>
              <a:rPr lang="en-US" i="1" dirty="0" smtClean="0"/>
              <a:t>“What </a:t>
            </a:r>
            <a:r>
              <a:rPr lang="en-US" i="1" dirty="0"/>
              <a:t>is his </a:t>
            </a:r>
            <a:r>
              <a:rPr lang="en-US" i="1" dirty="0" smtClean="0"/>
              <a:t>name, and what is his son’s name, if thou canst tell?</a:t>
            </a:r>
            <a:r>
              <a:rPr lang="en-US" i="1" dirty="0"/>
              <a:t>” </a:t>
            </a:r>
            <a:r>
              <a:rPr lang="en-US" sz="1800" i="1" dirty="0"/>
              <a:t>		 	</a:t>
            </a:r>
            <a:r>
              <a:rPr lang="en-US" sz="1900" dirty="0" smtClean="0">
                <a:solidFill>
                  <a:srgbClr val="BFBFBF"/>
                </a:solidFill>
              </a:rPr>
              <a:t>(Proverbs 30:</a:t>
            </a:r>
            <a:r>
              <a:rPr lang="en-US" sz="1900" dirty="0">
                <a:solidFill>
                  <a:srgbClr val="BFBFBF"/>
                </a:solidFill>
              </a:rPr>
              <a:t>4</a:t>
            </a:r>
            <a:r>
              <a:rPr lang="en-US" sz="1900" dirty="0" smtClean="0">
                <a:solidFill>
                  <a:srgbClr val="BFBFBF"/>
                </a:solidFill>
              </a:rPr>
              <a:t>)</a:t>
            </a:r>
          </a:p>
          <a:p>
            <a:pPr marL="0" indent="0">
              <a:buNone/>
            </a:pPr>
            <a:r>
              <a:rPr lang="en-US" dirty="0" smtClean="0"/>
              <a:t>“</a:t>
            </a:r>
            <a:r>
              <a:rPr lang="en-US" i="1" dirty="0" smtClean="0"/>
              <a:t>Therefore my people shall know my name...” </a:t>
            </a:r>
            <a:r>
              <a:rPr lang="en-US" sz="2000" i="1" dirty="0"/>
              <a:t>			 		</a:t>
            </a:r>
            <a:r>
              <a:rPr lang="en-US" sz="2000" i="1" dirty="0" smtClean="0"/>
              <a:t>	</a:t>
            </a:r>
            <a:r>
              <a:rPr lang="en-US" sz="1900" dirty="0" smtClean="0">
                <a:solidFill>
                  <a:srgbClr val="BFBFBF"/>
                </a:solidFill>
              </a:rPr>
              <a:t>(Isaiah 52:6)</a:t>
            </a:r>
            <a:endParaRPr lang="en-US" sz="1900" dirty="0">
              <a:solidFill>
                <a:srgbClr val="BFBFBF"/>
              </a:solidFill>
            </a:endParaRPr>
          </a:p>
          <a:p>
            <a:pPr marL="0" indent="0">
              <a:buNone/>
            </a:pPr>
            <a:endParaRPr lang="en-US" sz="1900" dirty="0" smtClean="0">
              <a:solidFill>
                <a:srgbClr val="BFBFBF"/>
              </a:solidFill>
            </a:endParaRPr>
          </a:p>
          <a:p>
            <a:pPr marL="0" indent="0">
              <a:buNone/>
            </a:pPr>
            <a:endParaRPr lang="en-US" sz="1800" i="1" dirty="0">
              <a:solidFill>
                <a:srgbClr val="BFBFBF"/>
              </a:solidFill>
            </a:endParaRPr>
          </a:p>
        </p:txBody>
      </p:sp>
      <p:sp>
        <p:nvSpPr>
          <p:cNvPr id="4" name="Vertical Text Placeholder 5"/>
          <p:cNvSpPr>
            <a:spLocks noGrp="1"/>
          </p:cNvSpPr>
          <p:nvPr/>
        </p:nvSpPr>
        <p:spPr>
          <a:xfrm rot="15910389">
            <a:off x="7813991" y="4731712"/>
            <a:ext cx="365541" cy="3514287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 smtClean="0"/>
              <a:t> </a:t>
            </a:r>
            <a:r>
              <a:rPr lang="en-US" sz="1200" kern="1200" dirty="0" smtClean="0"/>
              <a:t>Global University of Theological Studies</a:t>
            </a:r>
            <a:endParaRPr lang="en-US" sz="1200" kern="12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 rot="16200000">
            <a:off x="1088112" y="5220774"/>
            <a:ext cx="572955" cy="2749177"/>
          </a:xfrm>
          <a:prstGeom prst="rect">
            <a:avLst/>
          </a:prstGeom>
        </p:spPr>
        <p:txBody>
          <a:bodyPr vert="eaVert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angla MN"/>
                <a:cs typeface="Bangla MN"/>
              </a:rPr>
              <a:t>LESSON TWO:  The Name of Jesus</a:t>
            </a:r>
            <a:endParaRPr lang="en-US" sz="1200" dirty="0">
              <a:solidFill>
                <a:srgbClr val="008000"/>
              </a:solidFill>
              <a:latin typeface="Bangla MN"/>
              <a:cs typeface="Bangla MN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119" y="4800169"/>
            <a:ext cx="787082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     </a:t>
            </a:r>
            <a:r>
              <a:rPr lang="en-US" sz="2400" b="1" dirty="0" smtClean="0"/>
              <a:t>The reason that we see such a constant inquiry regarding the name of Deity in the Old Testament is that His name was withheld from them to be revealed in this dispensation.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59209595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9000"/>
                            </p:stCondLst>
                            <p:childTnLst>
                              <p:par>
                                <p:cTn id="30" presetID="6" presetClass="entr" presetSubtype="3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2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516974"/>
            <a:ext cx="7612063" cy="1100138"/>
          </a:xfrm>
        </p:spPr>
        <p:txBody>
          <a:bodyPr/>
          <a:lstStyle/>
          <a:p>
            <a:r>
              <a:rPr lang="en-US" sz="3800" dirty="0" smtClean="0">
                <a:solidFill>
                  <a:srgbClr val="008000"/>
                </a:solidFill>
              </a:rPr>
              <a:t>The Real Name is Reveled in </a:t>
            </a:r>
            <a:br>
              <a:rPr lang="en-US" sz="3800" dirty="0" smtClean="0">
                <a:solidFill>
                  <a:srgbClr val="008000"/>
                </a:solidFill>
              </a:rPr>
            </a:br>
            <a:r>
              <a:rPr lang="en-US" sz="3800" dirty="0" smtClean="0">
                <a:solidFill>
                  <a:srgbClr val="008000"/>
                </a:solidFill>
              </a:rPr>
              <a:t>the New Testament</a:t>
            </a:r>
            <a:endParaRPr lang="en-US" sz="3800" dirty="0">
              <a:solidFill>
                <a:srgbClr val="008000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5175" y="1812842"/>
            <a:ext cx="7612063" cy="804862"/>
          </a:xfrm>
        </p:spPr>
        <p:txBody>
          <a:bodyPr>
            <a:noAutofit/>
          </a:bodyPr>
          <a:lstStyle/>
          <a:p>
            <a:r>
              <a:rPr lang="en-US" sz="2400" dirty="0" smtClean="0"/>
              <a:t>“…and thou shalt call his name JESUS: for he shall save his people fro their sins.”</a:t>
            </a:r>
          </a:p>
          <a:p>
            <a:r>
              <a:rPr lang="en-US" sz="1600" dirty="0" smtClean="0">
                <a:solidFill>
                  <a:srgbClr val="000000"/>
                </a:solidFill>
              </a:rPr>
              <a:t>(Matthew 1:21)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5" name="Vertical Text Placeholder 5"/>
          <p:cNvSpPr>
            <a:spLocks noGrp="1"/>
          </p:cNvSpPr>
          <p:nvPr/>
        </p:nvSpPr>
        <p:spPr>
          <a:xfrm rot="16200000">
            <a:off x="7107380" y="5131042"/>
            <a:ext cx="562792" cy="3198985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200" kern="12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1200" kern="12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5175" y="4093882"/>
            <a:ext cx="761206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800" dirty="0" smtClean="0"/>
              <a:t>     Here we find His real name, which is Jesus, revealed.  </a:t>
            </a:r>
            <a:r>
              <a:rPr lang="en-US" sz="2800" i="1" dirty="0" smtClean="0"/>
              <a:t>Jesus </a:t>
            </a:r>
            <a:r>
              <a:rPr lang="en-US" sz="2800" dirty="0" smtClean="0"/>
              <a:t>means “Jehovah-Savior.”  Jesus is the one name of God and reveals Him as Savior.</a:t>
            </a:r>
            <a:endParaRPr lang="en-US" sz="28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 rot="16200000">
            <a:off x="1424289" y="4959303"/>
            <a:ext cx="572955" cy="3272120"/>
          </a:xfrm>
          <a:prstGeom prst="rect">
            <a:avLst/>
          </a:prstGeom>
        </p:spPr>
        <p:txBody>
          <a:bodyPr vert="eaVert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angla MN"/>
                <a:cs typeface="Bangla MN"/>
              </a:rPr>
              <a:t>LESSON TWO:  The Name of Jesus</a:t>
            </a:r>
            <a:endParaRPr lang="en-US" sz="1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angla MN"/>
              <a:cs typeface="Bangla MN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094843" y="2967335"/>
            <a:ext cx="29543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J E S U S</a:t>
            </a:r>
            <a:endParaRPr lang="en-US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8302098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4" presetClass="entr" presetSubtype="3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  <p:bldP spid="6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33400" y="2113253"/>
            <a:ext cx="723153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000" dirty="0"/>
          </a:p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There are many titles of our God, all of which depict offices and characteristics of our God.  Among them are the titles Father, Son, and Holy Ghost.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56970" y="4134847"/>
            <a:ext cx="749270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In like manner, a man is body, soul, and spirit,</a:t>
            </a:r>
          </a:p>
          <a:p>
            <a:pPr algn="ctr"/>
            <a:r>
              <a:rPr lang="en-US" sz="2800" dirty="0" smtClean="0"/>
              <a:t>but this is not the man’s name.</a:t>
            </a:r>
            <a:endParaRPr lang="en-US" sz="2800" dirty="0"/>
          </a:p>
          <a:p>
            <a:pPr algn="ctr"/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6" name="Vertical Text Placeholder 5"/>
          <p:cNvSpPr>
            <a:spLocks noGrp="1"/>
          </p:cNvSpPr>
          <p:nvPr/>
        </p:nvSpPr>
        <p:spPr>
          <a:xfrm rot="16200000">
            <a:off x="7107380" y="5131042"/>
            <a:ext cx="562792" cy="3198985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200" kern="12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1200" kern="1200" dirty="0">
              <a:solidFill>
                <a:schemeClr val="bg1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 rot="16200000">
            <a:off x="1319700" y="5093773"/>
            <a:ext cx="572955" cy="3003179"/>
          </a:xfrm>
          <a:prstGeom prst="rect">
            <a:avLst/>
          </a:prstGeom>
        </p:spPr>
        <p:txBody>
          <a:bodyPr vert="eaVert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angla MN"/>
                <a:cs typeface="Bangla MN"/>
              </a:rPr>
              <a:t>LESSON TWO:  The Name of Jesus</a:t>
            </a:r>
            <a:endParaRPr lang="en-US" sz="1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angla MN"/>
              <a:cs typeface="Bangla MN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765175" y="487092"/>
            <a:ext cx="7612063" cy="1100138"/>
          </a:xfrm>
        </p:spPr>
        <p:txBody>
          <a:bodyPr/>
          <a:lstStyle/>
          <a:p>
            <a:r>
              <a:rPr lang="en-US" sz="3800" dirty="0" smtClean="0">
                <a:solidFill>
                  <a:srgbClr val="008000"/>
                </a:solidFill>
              </a:rPr>
              <a:t>The Name of Deity is not Father, Son, and Holy Ghost</a:t>
            </a:r>
            <a:endParaRPr lang="en-US" sz="38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378603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1" presetClass="entr" presetSubtype="3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ext Placeholder 5"/>
          <p:cNvSpPr>
            <a:spLocks noGrp="1"/>
          </p:cNvSpPr>
          <p:nvPr/>
        </p:nvSpPr>
        <p:spPr>
          <a:xfrm rot="16200000">
            <a:off x="7107380" y="5131042"/>
            <a:ext cx="562792" cy="3198985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200" kern="12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1200" kern="12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646" y="6487739"/>
            <a:ext cx="38453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FFFF"/>
                </a:solidFill>
              </a:rPr>
              <a:t>LESSON TWO:  The Name of Jesus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47058" y="582716"/>
            <a:ext cx="77395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</a:rPr>
              <a:t>Jesus came in His Father’s Name</a:t>
            </a:r>
            <a:endParaRPr lang="en-US" sz="4000" dirty="0">
              <a:solidFill>
                <a:schemeClr val="bg1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717177" y="1673413"/>
            <a:ext cx="7664823" cy="4368203"/>
            <a:chOff x="717177" y="2734235"/>
            <a:chExt cx="7664823" cy="3585882"/>
          </a:xfrm>
        </p:grpSpPr>
        <p:sp>
          <p:nvSpPr>
            <p:cNvPr id="7" name="Rounded Rectangle 6"/>
            <p:cNvSpPr/>
            <p:nvPr/>
          </p:nvSpPr>
          <p:spPr>
            <a:xfrm>
              <a:off x="717177" y="2734235"/>
              <a:ext cx="7664823" cy="358588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47058" y="2853769"/>
              <a:ext cx="7425766" cy="32592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“</a:t>
              </a:r>
              <a:r>
                <a:rPr lang="en-US" sz="2400" i="1" dirty="0" smtClean="0"/>
                <a:t>I am come in my Father’s name,...</a:t>
              </a:r>
              <a:r>
                <a:rPr lang="en-US" sz="2400" dirty="0"/>
                <a:t>”		</a:t>
              </a:r>
              <a:r>
                <a:rPr lang="en-US" sz="2400" dirty="0" smtClean="0"/>
                <a:t>    </a:t>
              </a:r>
              <a:r>
                <a:rPr lang="en-US" dirty="0" smtClean="0">
                  <a:solidFill>
                    <a:srgbClr val="008000"/>
                  </a:solidFill>
                </a:rPr>
                <a:t> (John 5:43)</a:t>
              </a:r>
            </a:p>
            <a:p>
              <a:endParaRPr lang="en-US" dirty="0">
                <a:solidFill>
                  <a:srgbClr val="008000"/>
                </a:solidFill>
              </a:endParaRPr>
            </a:p>
            <a:p>
              <a:r>
                <a:rPr lang="en-US" sz="2400" dirty="0" smtClean="0"/>
                <a:t>“</a:t>
              </a:r>
              <a:r>
                <a:rPr lang="en-US" sz="2400" i="1" dirty="0" smtClean="0"/>
                <a:t>...the works that I do in my Father’s name…” </a:t>
              </a:r>
              <a:r>
                <a:rPr lang="en-US" dirty="0" smtClean="0">
                  <a:solidFill>
                    <a:srgbClr val="008000"/>
                  </a:solidFill>
                </a:rPr>
                <a:t>(John 10:25)</a:t>
              </a:r>
            </a:p>
            <a:p>
              <a:endParaRPr lang="en-US" dirty="0">
                <a:solidFill>
                  <a:srgbClr val="008000"/>
                </a:solidFill>
              </a:endParaRPr>
            </a:p>
            <a:p>
              <a:r>
                <a:rPr lang="en-US" sz="2400" dirty="0" smtClean="0"/>
                <a:t>“And </a:t>
              </a:r>
              <a:r>
                <a:rPr lang="en-US" sz="2400" i="1" dirty="0" smtClean="0"/>
                <a:t>I have declared unto them thy name…” </a:t>
              </a:r>
              <a:r>
                <a:rPr lang="en-US" sz="2000" i="1" dirty="0" smtClean="0"/>
                <a:t>  </a:t>
              </a:r>
              <a:r>
                <a:rPr lang="en-US" dirty="0" smtClean="0">
                  <a:solidFill>
                    <a:srgbClr val="008000"/>
                  </a:solidFill>
                </a:rPr>
                <a:t>(John 17:26)</a:t>
              </a:r>
            </a:p>
            <a:p>
              <a:endParaRPr lang="en-US" dirty="0">
                <a:solidFill>
                  <a:srgbClr val="008000"/>
                </a:solidFill>
              </a:endParaRPr>
            </a:p>
            <a:p>
              <a:r>
                <a:rPr lang="en-US" sz="2400" i="1" dirty="0" smtClean="0"/>
                <a:t>“…Who are thou, Lord?  And the Lord said, I am Jesus....” </a:t>
              </a:r>
              <a:r>
                <a:rPr lang="en-US" i="1" dirty="0"/>
                <a:t>		 		</a:t>
              </a:r>
              <a:r>
                <a:rPr lang="en-US" i="1" dirty="0" smtClean="0"/>
                <a:t>	                        </a:t>
              </a:r>
              <a:r>
                <a:rPr lang="en-US" dirty="0" smtClean="0">
                  <a:solidFill>
                    <a:srgbClr val="008000"/>
                  </a:solidFill>
                </a:rPr>
                <a:t>(Acts 9:5)</a:t>
              </a:r>
              <a:endParaRPr lang="en-US" dirty="0">
                <a:solidFill>
                  <a:srgbClr val="008000"/>
                </a:solidFill>
              </a:endParaRPr>
            </a:p>
            <a:p>
              <a:r>
                <a:rPr lang="en-US" sz="2400" dirty="0" smtClean="0"/>
                <a:t>“</a:t>
              </a:r>
              <a:r>
                <a:rPr lang="en-US" sz="2400" i="1" dirty="0" smtClean="0"/>
                <a:t>The Lord, even Jesus . . . hath sent me….</a:t>
              </a:r>
              <a:r>
                <a:rPr lang="en-US" sz="2400" i="1" dirty="0"/>
                <a:t>” </a:t>
              </a:r>
              <a:r>
                <a:rPr lang="en-US" sz="2000" i="1" dirty="0"/>
                <a:t>	</a:t>
              </a:r>
              <a:r>
                <a:rPr lang="en-US" sz="2000" i="1" dirty="0" smtClean="0"/>
                <a:t>      </a:t>
              </a:r>
              <a:r>
                <a:rPr lang="en-US" dirty="0" smtClean="0">
                  <a:solidFill>
                    <a:srgbClr val="008000"/>
                  </a:solidFill>
                </a:rPr>
                <a:t>(Acts 9:17)</a:t>
              </a:r>
            </a:p>
            <a:p>
              <a:endParaRPr lang="en-US" dirty="0">
                <a:solidFill>
                  <a:srgbClr val="008000"/>
                </a:solidFill>
              </a:endParaRPr>
            </a:p>
            <a:p>
              <a:r>
                <a:rPr lang="en-US" sz="2400" dirty="0" smtClean="0"/>
                <a:t>“…</a:t>
              </a:r>
              <a:r>
                <a:rPr lang="en-US" sz="2400" i="1" dirty="0" smtClean="0"/>
                <a:t>Stephen, calling upon God, and saying Lord Jesus….</a:t>
              </a:r>
              <a:r>
                <a:rPr lang="en-US" sz="2400" i="1" dirty="0"/>
                <a:t>” </a:t>
              </a:r>
              <a:r>
                <a:rPr lang="en-US" sz="1600" i="1" dirty="0"/>
                <a:t>	     </a:t>
              </a:r>
              <a:r>
                <a:rPr lang="en-US" sz="1600" i="1" dirty="0" smtClean="0"/>
                <a:t>					        </a:t>
              </a:r>
              <a:r>
                <a:rPr lang="en-US" dirty="0">
                  <a:solidFill>
                    <a:srgbClr val="008000"/>
                  </a:solidFill>
                </a:rPr>
                <a:t>(Acts </a:t>
              </a:r>
              <a:r>
                <a:rPr lang="en-US" dirty="0" smtClean="0">
                  <a:solidFill>
                    <a:srgbClr val="008000"/>
                  </a:solidFill>
                </a:rPr>
                <a:t>7:59)</a:t>
              </a:r>
              <a:endParaRPr lang="en-US" dirty="0">
                <a:solidFill>
                  <a:srgbClr val="008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2789595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2" presetClass="entr" presetSubtype="9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ext Placeholder 5"/>
          <p:cNvSpPr>
            <a:spLocks noGrp="1"/>
          </p:cNvSpPr>
          <p:nvPr/>
        </p:nvSpPr>
        <p:spPr>
          <a:xfrm rot="16200000">
            <a:off x="7107380" y="5131042"/>
            <a:ext cx="562792" cy="3198985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200" kern="12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1200" kern="12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646" y="6487739"/>
            <a:ext cx="38453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FFFF"/>
                </a:solidFill>
              </a:rPr>
              <a:t>LESSON TWO:  The Name of Jesus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47058" y="582716"/>
            <a:ext cx="77395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</a:rPr>
              <a:t>Jesus came in His Father’s Name</a:t>
            </a:r>
            <a:endParaRPr lang="en-US" sz="4000" dirty="0">
              <a:solidFill>
                <a:schemeClr val="bg1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717177" y="1673413"/>
            <a:ext cx="7664823" cy="4368202"/>
            <a:chOff x="717177" y="2734235"/>
            <a:chExt cx="7664823" cy="3585882"/>
          </a:xfrm>
        </p:grpSpPr>
        <p:sp>
          <p:nvSpPr>
            <p:cNvPr id="7" name="Rounded Rectangle 6"/>
            <p:cNvSpPr/>
            <p:nvPr/>
          </p:nvSpPr>
          <p:spPr>
            <a:xfrm>
              <a:off x="717177" y="2734235"/>
              <a:ext cx="7664823" cy="358588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926354" y="2853769"/>
              <a:ext cx="7246470" cy="33097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“</a:t>
              </a:r>
              <a:r>
                <a:rPr lang="en-US" sz="2400" i="1" dirty="0" smtClean="0"/>
                <a:t>For if Jesus had given them rest…</a:t>
              </a:r>
              <a:r>
                <a:rPr lang="en-US" sz="2400" dirty="0" smtClean="0"/>
                <a:t>”</a:t>
              </a:r>
              <a:r>
                <a:rPr lang="en-US" sz="2400" dirty="0"/>
                <a:t>	</a:t>
              </a:r>
              <a:r>
                <a:rPr lang="en-US" sz="2400" dirty="0" smtClean="0"/>
                <a:t>          </a:t>
              </a:r>
              <a:r>
                <a:rPr lang="en-US" dirty="0" smtClean="0">
                  <a:solidFill>
                    <a:srgbClr val="008000"/>
                  </a:solidFill>
                </a:rPr>
                <a:t> (Hebrews 4:8)</a:t>
              </a:r>
            </a:p>
            <a:p>
              <a:endParaRPr lang="en-US" dirty="0">
                <a:solidFill>
                  <a:srgbClr val="008000"/>
                </a:solidFill>
              </a:endParaRPr>
            </a:p>
            <a:p>
              <a:pPr algn="ctr"/>
              <a:r>
                <a:rPr lang="en-US" sz="2000" dirty="0" smtClean="0">
                  <a:solidFill>
                    <a:srgbClr val="008000"/>
                  </a:solidFill>
                </a:rPr>
                <a:t>This verse is referring to Almighty God and the Israelites.</a:t>
              </a:r>
            </a:p>
            <a:p>
              <a:endParaRPr lang="en-US" sz="2000" dirty="0">
                <a:solidFill>
                  <a:srgbClr val="008000"/>
                </a:solidFill>
              </a:endParaRPr>
            </a:p>
            <a:p>
              <a:endParaRPr lang="en-US" sz="2400" dirty="0" smtClean="0"/>
            </a:p>
            <a:p>
              <a:r>
                <a:rPr lang="en-US" sz="2400" dirty="0" smtClean="0"/>
                <a:t>“</a:t>
              </a:r>
              <a:r>
                <a:rPr lang="en-US" sz="2400" i="1" dirty="0" smtClean="0"/>
                <a:t>I Jesus have sent mine angel to testify unto you.…”  					       </a:t>
              </a:r>
              <a:r>
                <a:rPr lang="en-US" dirty="0" smtClean="0">
                  <a:solidFill>
                    <a:srgbClr val="008000"/>
                  </a:solidFill>
                </a:rPr>
                <a:t>(Revelation 22:16)</a:t>
              </a:r>
            </a:p>
            <a:p>
              <a:endParaRPr lang="en-US" dirty="0" smtClean="0">
                <a:solidFill>
                  <a:srgbClr val="008000"/>
                </a:solidFill>
              </a:endParaRPr>
            </a:p>
            <a:p>
              <a:pPr algn="ctr"/>
              <a:r>
                <a:rPr lang="en-US" sz="2400" dirty="0" smtClean="0">
                  <a:solidFill>
                    <a:srgbClr val="008000"/>
                  </a:solidFill>
                </a:rPr>
                <a:t>This scriptural evidence is conclusive in showing that the Father’s name is </a:t>
              </a:r>
              <a:endParaRPr lang="en-US" sz="2400" dirty="0">
                <a:solidFill>
                  <a:srgbClr val="008000"/>
                </a:solidFill>
              </a:endParaRPr>
            </a:p>
            <a:p>
              <a:endParaRPr lang="en-US" dirty="0" smtClean="0">
                <a:solidFill>
                  <a:srgbClr val="008000"/>
                </a:solidFill>
              </a:endParaRPr>
            </a:p>
            <a:p>
              <a:endParaRPr lang="en-US" dirty="0">
                <a:solidFill>
                  <a:srgbClr val="008000"/>
                </a:solidFill>
              </a:endParaRPr>
            </a:p>
          </p:txBody>
        </p:sp>
      </p:grpSp>
      <p:sp>
        <p:nvSpPr>
          <p:cNvPr id="10" name="Rectangle 9"/>
          <p:cNvSpPr/>
          <p:nvPr/>
        </p:nvSpPr>
        <p:spPr>
          <a:xfrm>
            <a:off x="3094843" y="5118285"/>
            <a:ext cx="29543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J E S U S</a:t>
            </a:r>
            <a:endParaRPr lang="en-US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7452209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2" presetClass="entr" presetSubtype="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ext Placeholder 5"/>
          <p:cNvSpPr>
            <a:spLocks noGrp="1"/>
          </p:cNvSpPr>
          <p:nvPr/>
        </p:nvSpPr>
        <p:spPr>
          <a:xfrm rot="16200000">
            <a:off x="6853387" y="5131042"/>
            <a:ext cx="562792" cy="3198985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200" kern="12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1200" kern="12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9514" y="179292"/>
            <a:ext cx="2031325" cy="6051176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r"/>
            <a:r>
              <a:rPr lang="en-US" sz="4000" dirty="0" smtClean="0"/>
              <a:t>Jesus is the Name of the Father, Son, and </a:t>
            </a:r>
          </a:p>
          <a:p>
            <a:pPr algn="r"/>
            <a:r>
              <a:rPr lang="en-US" sz="4000" dirty="0" smtClean="0"/>
              <a:t>Holy Ghost</a:t>
            </a:r>
            <a:endParaRPr lang="en-US" sz="4000" dirty="0"/>
          </a:p>
        </p:txBody>
      </p:sp>
      <p:sp>
        <p:nvSpPr>
          <p:cNvPr id="5" name="Rectangle 4"/>
          <p:cNvSpPr/>
          <p:nvPr/>
        </p:nvSpPr>
        <p:spPr>
          <a:xfrm rot="19016923">
            <a:off x="1078055" y="3806887"/>
            <a:ext cx="350446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JESUS</a:t>
            </a:r>
            <a:endParaRPr lang="en-US" sz="8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01461" y="582706"/>
            <a:ext cx="43478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i="1" dirty="0" smtClean="0">
                <a:solidFill>
                  <a:schemeClr val="bg1"/>
                </a:solidFill>
              </a:rPr>
              <a:t>“…Baptizing them in the name of the Father, and of the Son, and of the Holy Ghost...”    </a:t>
            </a:r>
            <a:r>
              <a:rPr lang="en-US" i="1" dirty="0" smtClean="0"/>
              <a:t>		</a:t>
            </a: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</a:rPr>
              <a:t>(Matthew 28:19</a:t>
            </a:r>
            <a:endParaRPr lang="en-US" sz="1600" i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74442" y="5120692"/>
            <a:ext cx="43598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>
                <a:solidFill>
                  <a:schemeClr val="bg1"/>
                </a:solidFill>
              </a:rPr>
              <a:t>    “And that repentance and remission of sins should be preached in his name among all nations….”        </a:t>
            </a:r>
            <a:r>
              <a:rPr lang="en-US" i="1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</a:rPr>
              <a:t>(Luke 24:47)</a:t>
            </a:r>
            <a:endParaRPr lang="en-US" sz="1600" i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89510" y="1780465"/>
            <a:ext cx="4313822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E796"/>
                </a:solidFill>
              </a:rPr>
              <a:t>Since the word “name” is singular, we ask, </a:t>
            </a:r>
          </a:p>
          <a:p>
            <a:pPr algn="ctr"/>
            <a:r>
              <a:rPr lang="en-US" sz="2400" dirty="0" smtClean="0">
                <a:solidFill>
                  <a:srgbClr val="FFE796"/>
                </a:solidFill>
              </a:rPr>
              <a:t>What is the name?</a:t>
            </a:r>
            <a:endParaRPr lang="en-US" sz="2400" dirty="0">
              <a:solidFill>
                <a:srgbClr val="FFE796"/>
              </a:solidFill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 rot="16200000">
            <a:off x="1793380" y="5149100"/>
            <a:ext cx="572955" cy="2892526"/>
          </a:xfrm>
          <a:prstGeom prst="rect">
            <a:avLst/>
          </a:prstGeom>
        </p:spPr>
        <p:txBody>
          <a:bodyPr vert="eaVert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angla MN"/>
                <a:cs typeface="Bangla MN"/>
              </a:rPr>
              <a:t>LESSON TWO:  The Name of Jesus</a:t>
            </a:r>
            <a:endParaRPr lang="en-US" sz="1200" dirty="0">
              <a:solidFill>
                <a:srgbClr val="008000"/>
              </a:solidFill>
              <a:latin typeface="Bangla MN"/>
              <a:cs typeface="Bangla MN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249274" y="3576378"/>
            <a:ext cx="431382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FFE796"/>
                </a:solidFill>
              </a:rPr>
              <a:t>We can search scriptures to find out in what name the apostles baptized.</a:t>
            </a:r>
          </a:p>
          <a:p>
            <a:pPr algn="ctr"/>
            <a:r>
              <a:rPr lang="en-US" sz="2000" dirty="0" smtClean="0">
                <a:solidFill>
                  <a:srgbClr val="FFE796"/>
                </a:solidFill>
              </a:rPr>
              <a:t>There can be no contradiction</a:t>
            </a:r>
          </a:p>
          <a:p>
            <a:pPr algn="ctr"/>
            <a:r>
              <a:rPr lang="en-US" sz="2000" dirty="0" smtClean="0">
                <a:solidFill>
                  <a:srgbClr val="FFE796"/>
                </a:solidFill>
              </a:rPr>
              <a:t>in Scripture.</a:t>
            </a:r>
            <a:endParaRPr lang="en-US" sz="2000" dirty="0">
              <a:solidFill>
                <a:srgbClr val="FFE79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841326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2" presetClass="entr" presetSubtype="3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500"/>
                            </p:stCondLst>
                            <p:childTnLst>
                              <p:par>
                                <p:cTn id="22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000"/>
                            </p:stCondLst>
                            <p:childTnLst>
                              <p:par>
                                <p:cTn id="28" presetID="2" presetClass="entr" presetSubtype="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500"/>
                            </p:stCondLst>
                            <p:childTnLst>
                              <p:par>
                                <p:cTn id="33" presetID="3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10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6504" y="3047997"/>
            <a:ext cx="7171765" cy="2347909"/>
          </a:xfrm>
        </p:spPr>
        <p:txBody>
          <a:bodyPr/>
          <a:lstStyle/>
          <a:p>
            <a:pPr algn="just"/>
            <a:r>
              <a:rPr lang="en-US" sz="3600" dirty="0" smtClean="0"/>
              <a:t>    Again, the scriptural evidence is conclusive showing that the Name of the Father, Son, and Holy Ghost is . . .   </a:t>
            </a:r>
            <a:endParaRPr lang="en-US" sz="3200" b="1" dirty="0"/>
          </a:p>
        </p:txBody>
      </p:sp>
      <p:sp>
        <p:nvSpPr>
          <p:cNvPr id="4" name="Vertical Text Placeholder 5"/>
          <p:cNvSpPr>
            <a:spLocks noGrp="1"/>
          </p:cNvSpPr>
          <p:nvPr/>
        </p:nvSpPr>
        <p:spPr>
          <a:xfrm rot="16200000">
            <a:off x="7107380" y="5131042"/>
            <a:ext cx="562792" cy="3198985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200" kern="12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1200" kern="12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646" y="6487739"/>
            <a:ext cx="38453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FFFF"/>
                </a:solidFill>
              </a:rPr>
              <a:t>LESSON TWO:  The Name of Jesus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9530" y="164357"/>
            <a:ext cx="87854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Jerusalem: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smtClean="0">
                <a:solidFill>
                  <a:schemeClr val="bg1"/>
                </a:solidFill>
              </a:rPr>
              <a:t>     “…be baptized…in the name of Jesus Christ….”  	</a:t>
            </a:r>
            <a:r>
              <a:rPr lang="en-US" sz="2000" dirty="0" smtClean="0">
                <a:solidFill>
                  <a:schemeClr val="bg1">
                    <a:lumMod val="75000"/>
                  </a:schemeClr>
                </a:solidFill>
              </a:rPr>
              <a:t> (Acts 2:38)</a:t>
            </a:r>
          </a:p>
        </p:txBody>
      </p:sp>
      <p:sp>
        <p:nvSpPr>
          <p:cNvPr id="9" name="Rectangle 8"/>
          <p:cNvSpPr/>
          <p:nvPr/>
        </p:nvSpPr>
        <p:spPr>
          <a:xfrm>
            <a:off x="212852" y="3091567"/>
            <a:ext cx="1498728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600" dirty="0">
                <a:latin typeface="Wingdings"/>
                <a:ea typeface="Wingdings"/>
                <a:cs typeface="Wingdings"/>
                <a:sym typeface="Wingdings"/>
              </a:rPr>
              <a:t></a:t>
            </a:r>
            <a:endParaRPr lang="en-US" sz="9600" dirty="0"/>
          </a:p>
        </p:txBody>
      </p:sp>
      <p:sp>
        <p:nvSpPr>
          <p:cNvPr id="10" name="TextBox 9"/>
          <p:cNvSpPr txBox="1"/>
          <p:nvPr/>
        </p:nvSpPr>
        <p:spPr>
          <a:xfrm>
            <a:off x="137461" y="750046"/>
            <a:ext cx="878541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Samaria: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smtClean="0">
                <a:solidFill>
                  <a:schemeClr val="bg1"/>
                </a:solidFill>
              </a:rPr>
              <a:t>         “…preaching . . . and the name of Jesus Christ...” </a:t>
            </a:r>
            <a:r>
              <a:rPr lang="en-US" sz="2000" dirty="0" smtClean="0">
                <a:solidFill>
                  <a:schemeClr val="bg1">
                    <a:lumMod val="75000"/>
                  </a:schemeClr>
                </a:solidFill>
              </a:rPr>
              <a:t> (Acts 8:12)</a:t>
            </a:r>
          </a:p>
          <a:p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	</a:t>
            </a:r>
            <a:r>
              <a:rPr lang="en-US" sz="2000" dirty="0" smtClean="0">
                <a:solidFill>
                  <a:schemeClr val="bg1">
                    <a:lumMod val="75000"/>
                  </a:schemeClr>
                </a:solidFill>
              </a:rPr>
              <a:t>	</a:t>
            </a:r>
            <a:r>
              <a:rPr lang="en-US" sz="2000" dirty="0" smtClean="0">
                <a:solidFill>
                  <a:schemeClr val="bg1"/>
                </a:solidFill>
              </a:rPr>
              <a:t>“…baptized in the name of the Lord Jesus.</a:t>
            </a:r>
            <a:r>
              <a:rPr lang="en-US" sz="2000" dirty="0">
                <a:solidFill>
                  <a:schemeClr val="bg1"/>
                </a:solidFill>
              </a:rPr>
              <a:t>”  	</a:t>
            </a: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 (Acts 8:</a:t>
            </a:r>
            <a:r>
              <a:rPr lang="en-US" sz="2000" dirty="0" smtClean="0">
                <a:solidFill>
                  <a:schemeClr val="bg1">
                    <a:lumMod val="75000"/>
                  </a:schemeClr>
                </a:solidFill>
              </a:rPr>
              <a:t>16)</a:t>
            </a:r>
            <a:endParaRPr lang="en-US" sz="2000" dirty="0">
              <a:solidFill>
                <a:schemeClr val="bg1">
                  <a:lumMod val="75000"/>
                </a:schemeClr>
              </a:solidFill>
            </a:endParaRPr>
          </a:p>
          <a:p>
            <a:endParaRPr lang="en-US" sz="2000" dirty="0" smtClean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7461" y="1692848"/>
            <a:ext cx="87854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Ephesus: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smtClean="0">
                <a:solidFill>
                  <a:schemeClr val="bg1"/>
                </a:solidFill>
              </a:rPr>
              <a:t>      </a:t>
            </a:r>
            <a:r>
              <a:rPr lang="en-US" sz="2000" dirty="0" smtClean="0"/>
              <a:t>Re-baptized </a:t>
            </a:r>
            <a:r>
              <a:rPr lang="en-US" sz="2000" dirty="0" smtClean="0">
                <a:solidFill>
                  <a:schemeClr val="bg1"/>
                </a:solidFill>
              </a:rPr>
              <a:t>“...in the name of the Lord Jesus.”  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smtClean="0">
                <a:solidFill>
                  <a:schemeClr val="bg1">
                    <a:lumMod val="75000"/>
                  </a:schemeClr>
                </a:solidFill>
              </a:rPr>
              <a:t>(Acts 19:1-6)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40450" y="2278537"/>
            <a:ext cx="90035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Corinth:</a:t>
            </a:r>
            <a:r>
              <a:rPr lang="en-US" sz="2000" dirty="0" smtClean="0">
                <a:solidFill>
                  <a:schemeClr val="bg1"/>
                </a:solidFill>
              </a:rPr>
              <a:t>     </a:t>
            </a:r>
            <a:r>
              <a:rPr lang="en-US" sz="2000" dirty="0" smtClean="0">
                <a:solidFill>
                  <a:srgbClr val="000000"/>
                </a:solidFill>
              </a:rPr>
              <a:t>Into whose name were they </a:t>
            </a:r>
            <a:r>
              <a:rPr lang="en-US" sz="2000" dirty="0" smtClean="0"/>
              <a:t>baptized?  </a:t>
            </a:r>
            <a:r>
              <a:rPr lang="en-US" sz="2000" dirty="0" smtClean="0">
                <a:solidFill>
                  <a:schemeClr val="bg1">
                    <a:lumMod val="75000"/>
                  </a:schemeClr>
                </a:solidFill>
              </a:rPr>
              <a:t>(Read I Corinthians 1:13.)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486961" y="4811578"/>
            <a:ext cx="29543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J E S U S</a:t>
            </a:r>
            <a:endParaRPr lang="en-US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8151858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75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250"/>
                            </p:stCondLst>
                            <p:childTnLst>
                              <p:par>
                                <p:cTn id="33" presetID="3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9" grpId="0"/>
      <p:bldP spid="10" grpId="0"/>
      <p:bldP spid="11" grpId="0"/>
      <p:bldP spid="12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164353"/>
            <a:ext cx="1497106" cy="6103097"/>
          </a:xfrm>
        </p:spPr>
        <p:txBody>
          <a:bodyPr/>
          <a:lstStyle/>
          <a:p>
            <a:r>
              <a:rPr lang="en-US" sz="4000" dirty="0" smtClean="0"/>
              <a:t>Understanding Matthew 28:19 is Essential.</a:t>
            </a:r>
            <a:endParaRPr lang="en-US" sz="4000" dirty="0"/>
          </a:p>
        </p:txBody>
      </p:sp>
      <p:sp>
        <p:nvSpPr>
          <p:cNvPr id="4" name="Vertical Text Placeholder 5"/>
          <p:cNvSpPr>
            <a:spLocks noGrp="1"/>
          </p:cNvSpPr>
          <p:nvPr/>
        </p:nvSpPr>
        <p:spPr>
          <a:xfrm rot="16200000">
            <a:off x="7107380" y="5131042"/>
            <a:ext cx="562792" cy="3198985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200" kern="12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Global University of Theological Studies</a:t>
            </a:r>
            <a:endParaRPr lang="en-US" sz="1200" kern="12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6487739"/>
            <a:ext cx="38453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8000"/>
                </a:solidFill>
              </a:rPr>
              <a:t>LESSON </a:t>
            </a:r>
            <a:r>
              <a:rPr lang="en-US" sz="1200" dirty="0">
                <a:solidFill>
                  <a:srgbClr val="008000"/>
                </a:solidFill>
              </a:rPr>
              <a:t>T</a:t>
            </a:r>
            <a:r>
              <a:rPr lang="en-US" sz="1200" dirty="0" smtClean="0">
                <a:solidFill>
                  <a:srgbClr val="008000"/>
                </a:solidFill>
              </a:rPr>
              <a:t>WO:  The Name of Jesus</a:t>
            </a:r>
            <a:endParaRPr lang="en-US" sz="1200" dirty="0">
              <a:solidFill>
                <a:srgbClr val="008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-1" y="388473"/>
            <a:ext cx="6200589" cy="1477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i="1" dirty="0" smtClean="0">
                <a:solidFill>
                  <a:schemeClr val="bg1"/>
                </a:solidFill>
              </a:rPr>
              <a:t>“Go ye therefore, and teach all nations, baptizing</a:t>
            </a:r>
          </a:p>
          <a:p>
            <a:pPr algn="r"/>
            <a:r>
              <a:rPr lang="en-US" sz="2400" i="1" dirty="0" smtClean="0">
                <a:solidFill>
                  <a:schemeClr val="bg1"/>
                </a:solidFill>
              </a:rPr>
              <a:t> them in the name of the Father, and of</a:t>
            </a:r>
          </a:p>
          <a:p>
            <a:pPr algn="r"/>
            <a:r>
              <a:rPr lang="en-US" sz="2400" i="1" dirty="0" smtClean="0">
                <a:solidFill>
                  <a:schemeClr val="bg1"/>
                </a:solidFill>
              </a:rPr>
              <a:t>the Son, and of the Holy Ghost...”    </a:t>
            </a:r>
            <a:r>
              <a:rPr lang="en-US" sz="2000" i="1" dirty="0" smtClean="0"/>
              <a:t>	</a:t>
            </a:r>
          </a:p>
          <a:p>
            <a:pPr algn="r"/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(Matthew 28:19)</a:t>
            </a:r>
            <a:endParaRPr lang="en-US" i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9177" y="2074974"/>
            <a:ext cx="6783293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200" dirty="0" smtClean="0"/>
              <a:t>Jesus never told His disciples to baptize repeating the words, “Father, Son, and Holy Ghost.”</a:t>
            </a:r>
          </a:p>
          <a:p>
            <a:pPr algn="just"/>
            <a:endParaRPr lang="en-US" sz="2200" dirty="0"/>
          </a:p>
          <a:p>
            <a:pPr algn="just"/>
            <a:r>
              <a:rPr lang="en-US" sz="2200" dirty="0" smtClean="0"/>
              <a:t>The words, </a:t>
            </a:r>
            <a:r>
              <a:rPr lang="en-US" sz="2200" i="1" dirty="0" smtClean="0"/>
              <a:t>Father, Son, </a:t>
            </a:r>
            <a:r>
              <a:rPr lang="en-US" sz="2200" dirty="0" smtClean="0"/>
              <a:t>and </a:t>
            </a:r>
            <a:r>
              <a:rPr lang="en-US" sz="2200" i="1" dirty="0" smtClean="0"/>
              <a:t>Holy Ghost </a:t>
            </a:r>
            <a:r>
              <a:rPr lang="en-US" sz="2200" dirty="0" smtClean="0"/>
              <a:t>are not names but titles pointing to one person who has one name.</a:t>
            </a:r>
            <a:endParaRPr lang="en-US" sz="2200" dirty="0"/>
          </a:p>
        </p:txBody>
      </p:sp>
      <p:sp>
        <p:nvSpPr>
          <p:cNvPr id="9" name="TextBox 8"/>
          <p:cNvSpPr txBox="1"/>
          <p:nvPr/>
        </p:nvSpPr>
        <p:spPr>
          <a:xfrm>
            <a:off x="209177" y="4248137"/>
            <a:ext cx="699247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These titles pointing to one person who has one name.</a:t>
            </a:r>
            <a:endParaRPr lang="en-US" sz="2200" dirty="0"/>
          </a:p>
        </p:txBody>
      </p:sp>
      <p:sp>
        <p:nvSpPr>
          <p:cNvPr id="10" name="Rectangle 9"/>
          <p:cNvSpPr/>
          <p:nvPr/>
        </p:nvSpPr>
        <p:spPr>
          <a:xfrm>
            <a:off x="2005787" y="4685245"/>
            <a:ext cx="1498728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600" dirty="0">
                <a:latin typeface="Wingdings"/>
                <a:ea typeface="Wingdings"/>
                <a:cs typeface="Wingdings"/>
                <a:sym typeface="Wingdings"/>
              </a:rPr>
              <a:t></a:t>
            </a:r>
            <a:endParaRPr lang="en-US" sz="9600" dirty="0"/>
          </a:p>
        </p:txBody>
      </p:sp>
      <p:sp>
        <p:nvSpPr>
          <p:cNvPr id="11" name="Rectangle 10"/>
          <p:cNvSpPr/>
          <p:nvPr/>
        </p:nvSpPr>
        <p:spPr>
          <a:xfrm>
            <a:off x="3826957" y="4934241"/>
            <a:ext cx="29543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J E S U S</a:t>
            </a:r>
            <a:endParaRPr lang="en-US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316173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500"/>
                            </p:stCondLst>
                            <p:childTnLst>
                              <p:par>
                                <p:cTn id="27" presetID="2" presetClass="entr" presetSubtype="3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925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75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build="p"/>
      <p:bldP spid="8" grpId="0"/>
      <p:bldP spid="9" grpId="0"/>
      <p:bldP spid="10" grpId="0"/>
      <p:bldP spid="11" grpId="0"/>
    </p:bld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Habitat">
  <a:themeElements>
    <a:clrScheme name="Habitat">
      <a:dk1>
        <a:sysClr val="windowText" lastClr="000000"/>
      </a:dk1>
      <a:lt1>
        <a:sysClr val="window" lastClr="FFFFFF"/>
      </a:lt1>
      <a:dk2>
        <a:srgbClr val="194431"/>
      </a:dk2>
      <a:lt2>
        <a:srgbClr val="F0E6C3"/>
      </a:lt2>
      <a:accent1>
        <a:srgbClr val="F8C000"/>
      </a:accent1>
      <a:accent2>
        <a:srgbClr val="F88600"/>
      </a:accent2>
      <a:accent3>
        <a:srgbClr val="F83500"/>
      </a:accent3>
      <a:accent4>
        <a:srgbClr val="8B723D"/>
      </a:accent4>
      <a:accent5>
        <a:srgbClr val="818B3D"/>
      </a:accent5>
      <a:accent6>
        <a:srgbClr val="586215"/>
      </a:accent6>
      <a:hlink>
        <a:srgbClr val="FF621D"/>
      </a:hlink>
      <a:folHlink>
        <a:srgbClr val="F3D260"/>
      </a:folHlink>
    </a:clrScheme>
    <a:fontScheme name="Habitat">
      <a:majorFont>
        <a:latin typeface="Book Antiqua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Book Antiqua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Habitat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30000"/>
              </a:schemeClr>
              <a:schemeClr val="phClr">
                <a:satMod val="275000"/>
              </a:schemeClr>
            </a:duotone>
          </a:blip>
          <a:tile tx="0" ty="0" sx="40000" sy="4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40000"/>
                <a:satMod val="130000"/>
              </a:schemeClr>
              <a:schemeClr val="phClr">
                <a:satMod val="275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0000"/>
              <a:satMod val="105000"/>
            </a:schemeClr>
          </a:solidFill>
          <a:prstDash val="solid"/>
        </a:ln>
        <a:ln w="25400" cap="flat" cmpd="sng" algn="ctr">
          <a:solidFill>
            <a:schemeClr val="phClr">
              <a:shade val="80000"/>
            </a:schemeClr>
          </a:solidFill>
          <a:prstDash val="solid"/>
        </a:ln>
        <a:ln w="25400" cap="flat" cmpd="sng" algn="ctr">
          <a:solidFill>
            <a:schemeClr val="phClr">
              <a:shade val="7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r="4200000" sx="105000" sy="105000" algn="t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76200" dist="25400" dir="13200000">
              <a:srgbClr val="000000">
                <a:alpha val="80000"/>
              </a:srgbClr>
            </a:innerShdw>
          </a:effectLst>
          <a:scene3d>
            <a:camera prst="orthographicFront">
              <a:rot lat="0" lon="0" rev="0"/>
            </a:camera>
            <a:lightRig rig="balanced" dir="t">
              <a:rot lat="0" lon="0" rev="19800000"/>
            </a:lightRig>
          </a:scene3d>
          <a:sp3d prstMaterial="softEdge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Habitat.thmx</Template>
  <TotalTime>7993</TotalTime>
  <Words>1190</Words>
  <Application>Microsoft Office PowerPoint</Application>
  <PresentationFormat>On-screen Show (4:3)</PresentationFormat>
  <Paragraphs>152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Habitat</vt:lpstr>
      <vt:lpstr>Lesson Two:   The Name of Jesus</vt:lpstr>
      <vt:lpstr>God’s Name was a Secret in the Old Testament</vt:lpstr>
      <vt:lpstr>The Real Name is Reveled in  the New Testament</vt:lpstr>
      <vt:lpstr>The Name of Deity is not Father, Son, and Holy Ghost</vt:lpstr>
      <vt:lpstr>PowerPoint Presentation</vt:lpstr>
      <vt:lpstr>PowerPoint Presentation</vt:lpstr>
      <vt:lpstr>PowerPoint Presentation</vt:lpstr>
      <vt:lpstr>    Again, the scriptural evidence is conclusive showing that the Name of the Father, Son, and Holy Ghost is . . .   </vt:lpstr>
      <vt:lpstr>Understanding Matthew 28:19 is Essential.</vt:lpstr>
      <vt:lpstr>Shall we obey the command of Jesus  or just merely repeat His words?</vt:lpstr>
      <vt:lpstr>The Name of Jesus is above every other Name!</vt:lpstr>
      <vt:lpstr>   His name is greater than that of any other person in history, at the present time, or in the ages to come.</vt:lpstr>
      <vt:lpstr>PowerPoint Presentation</vt:lpstr>
      <vt:lpstr>PowerPoint Presentation</vt:lpstr>
      <vt:lpstr>PowerPoint Presentation</vt:lpstr>
      <vt:lpstr>The Greatest Name</vt:lpstr>
      <vt:lpstr>PowerPoint Presentation</vt:lpstr>
    </vt:vector>
  </TitlesOfParts>
  <Company>UPCI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Jerry Richardson</dc:creator>
  <cp:lastModifiedBy>Jim Poitras</cp:lastModifiedBy>
  <cp:revision>48</cp:revision>
  <dcterms:created xsi:type="dcterms:W3CDTF">2011-12-17T17:23:16Z</dcterms:created>
  <dcterms:modified xsi:type="dcterms:W3CDTF">2012-04-17T20:49:21Z</dcterms:modified>
</cp:coreProperties>
</file>