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19"/>
  </p:notesMasterIdLst>
  <p:sldIdLst>
    <p:sldId id="256" r:id="rId2"/>
    <p:sldId id="257" r:id="rId3"/>
    <p:sldId id="258" r:id="rId4"/>
    <p:sldId id="261" r:id="rId5"/>
    <p:sldId id="262" r:id="rId6"/>
    <p:sldId id="271" r:id="rId7"/>
    <p:sldId id="263" r:id="rId8"/>
    <p:sldId id="270" r:id="rId9"/>
    <p:sldId id="265" r:id="rId10"/>
    <p:sldId id="272" r:id="rId11"/>
    <p:sldId id="273" r:id="rId12"/>
    <p:sldId id="264" r:id="rId13"/>
    <p:sldId id="267" r:id="rId14"/>
    <p:sldId id="269" r:id="rId15"/>
    <p:sldId id="274" r:id="rId16"/>
    <p:sldId id="277" r:id="rId17"/>
    <p:sldId id="27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5" d="100"/>
          <a:sy n="85" d="100"/>
        </p:scale>
        <p:origin x="-2364" y="-6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4/17/2012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April 17,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42120D2-3948-4F8F-BE5D-E7E7D97880B2}" type="datetime4">
              <a:rPr lang="en-US" smtClean="0"/>
              <a:pPr/>
              <a:t>April 17, 2012</a:t>
            </a:fld>
            <a:endParaRPr lang="en-US" dirty="0" err="1"/>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42120D2-3948-4F8F-BE5D-E7E7D97880B2}" type="datetime4">
              <a:rPr lang="en-US" smtClean="0"/>
              <a:pPr/>
              <a:t>April 17, 2012</a:t>
            </a:fld>
            <a:endParaRPr lang="en-US" dirty="0" err="1"/>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April 17,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April 17,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855437F-F4F9-44A9-B4D3-9191CA04E889}" type="datetime4">
              <a:rPr lang="en-US" smtClean="0"/>
              <a:pPr/>
              <a:t>April 17,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April 17,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655A2E49-18A1-40BC-BA5D-5A2EC8FDDF15}" type="datetime4">
              <a:rPr lang="en-US" smtClean="0"/>
              <a:pPr/>
              <a:t>April 17, 2012</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42120D2-3948-4F8F-BE5D-E7E7D97880B2}" type="datetime4">
              <a:rPr lang="en-US" smtClean="0"/>
              <a:pPr/>
              <a:t>April 17, 2012</a:t>
            </a:fld>
            <a:endParaRPr lang="en-US" dirty="0" err="1"/>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hf sldNum="0"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62945"/>
            <a:ext cx="9143999" cy="831274"/>
          </a:xfrm>
        </p:spPr>
        <p:txBody>
          <a:bodyPr/>
          <a:lstStyle/>
          <a:p>
            <a:pPr algn="ctr"/>
            <a:r>
              <a:rPr lang="en-US" b="1" cap="none" dirty="0" smtClean="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Lesson Four: </a:t>
            </a:r>
            <a:r>
              <a:rPr lang="en-US" sz="4000" b="1" spc="50" dirty="0" smtClean="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rPr>
              <a:t>Repentance</a:t>
            </a:r>
            <a:endParaRPr lang="en-US" sz="4000" b="1" spc="50" dirty="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endParaRPr>
          </a:p>
        </p:txBody>
      </p:sp>
      <p:sp>
        <p:nvSpPr>
          <p:cNvPr id="6" name="Vertical Text Placeholder 5"/>
          <p:cNvSpPr>
            <a:spLocks noGrp="1"/>
          </p:cNvSpPr>
          <p:nvPr/>
        </p:nvSpPr>
        <p:spPr>
          <a:xfrm rot="16200000">
            <a:off x="2368616" y="4283490"/>
            <a:ext cx="618758" cy="4624168"/>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kern="1200" dirty="0" smtClean="0">
                <a:solidFill>
                  <a:schemeClr val="bg1"/>
                </a:solidFill>
              </a:rPr>
              <a:t>Global University of Theological Studies</a:t>
            </a:r>
            <a:endParaRPr lang="en-US" sz="1800" kern="1200" dirty="0">
              <a:solidFill>
                <a:schemeClr val="bg1"/>
              </a:solidFill>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444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51599" y="1130973"/>
            <a:ext cx="7318870" cy="1467504"/>
          </a:xfrm>
        </p:spPr>
        <p:txBody>
          <a:bodyPr/>
          <a:lstStyle/>
          <a:p>
            <a:pPr algn="r"/>
            <a:r>
              <a:rPr lang="en-US" sz="5400" b="1" dirty="0" smtClean="0">
                <a:solidFill>
                  <a:schemeClr val="tx1"/>
                </a:solidFill>
              </a:rPr>
              <a:t>Repentance</a:t>
            </a:r>
            <a:r>
              <a:rPr lang="en-US" sz="3600" b="1" dirty="0" smtClean="0">
                <a:solidFill>
                  <a:schemeClr val="tx1"/>
                </a:solidFill>
              </a:rPr>
              <a:t>—Brought About by Certain Means</a:t>
            </a:r>
            <a:endParaRPr lang="en-US" sz="3600" b="1" dirty="0">
              <a:solidFill>
                <a:schemeClr val="tx1"/>
              </a:solidFill>
            </a:endParaRPr>
          </a:p>
        </p:txBody>
      </p:sp>
      <p:sp>
        <p:nvSpPr>
          <p:cNvPr id="3" name="Subtitle 2"/>
          <p:cNvSpPr>
            <a:spLocks noGrp="1"/>
          </p:cNvSpPr>
          <p:nvPr>
            <p:ph type="subTitle" idx="1"/>
          </p:nvPr>
        </p:nvSpPr>
        <p:spPr>
          <a:xfrm>
            <a:off x="194237" y="2853764"/>
            <a:ext cx="5595045" cy="1530356"/>
          </a:xfrm>
        </p:spPr>
        <p:txBody>
          <a:bodyPr/>
          <a:lstStyle/>
          <a:p>
            <a:pPr algn="ctr"/>
            <a:r>
              <a:rPr lang="en-US" sz="2800" dirty="0" smtClean="0">
                <a:solidFill>
                  <a:srgbClr val="FFFFFF"/>
                </a:solidFill>
              </a:rPr>
              <a:t>Not knowing that the goodness of God </a:t>
            </a:r>
            <a:r>
              <a:rPr lang="en-US" sz="2800" dirty="0" err="1" smtClean="0">
                <a:solidFill>
                  <a:srgbClr val="FFFFFF"/>
                </a:solidFill>
              </a:rPr>
              <a:t>leadeth</a:t>
            </a:r>
            <a:r>
              <a:rPr lang="en-US" sz="2800" dirty="0" smtClean="0">
                <a:solidFill>
                  <a:srgbClr val="FFFFFF"/>
                </a:solidFill>
              </a:rPr>
              <a:t> thee to repentance?</a:t>
            </a:r>
          </a:p>
          <a:p>
            <a:pPr algn="r"/>
            <a:r>
              <a:rPr lang="en-US" sz="2800" dirty="0" smtClean="0">
                <a:solidFill>
                  <a:srgbClr val="FFFFFF"/>
                </a:solidFill>
              </a:rPr>
              <a:t>        </a:t>
            </a:r>
            <a:r>
              <a:rPr lang="en-US" sz="2000" b="1" dirty="0" smtClean="0">
                <a:solidFill>
                  <a:schemeClr val="tx1"/>
                </a:solidFill>
              </a:rPr>
              <a:t>(Romans 2:4)</a:t>
            </a:r>
            <a:endParaRPr lang="en-US" sz="2000" b="1" dirty="0">
              <a:solidFill>
                <a:schemeClr val="tx1"/>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8" name="Subtitle 2"/>
          <p:cNvSpPr txBox="1">
            <a:spLocks/>
          </p:cNvSpPr>
          <p:nvPr/>
        </p:nvSpPr>
        <p:spPr>
          <a:xfrm>
            <a:off x="3720353" y="4384120"/>
            <a:ext cx="5267916" cy="1532586"/>
          </a:xfrm>
          <a:prstGeom prst="rect">
            <a:avLst/>
          </a:prstGeo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pPr algn="ctr"/>
            <a:r>
              <a:rPr lang="en-US" sz="2800" dirty="0" smtClean="0">
                <a:solidFill>
                  <a:srgbClr val="FFFFFF"/>
                </a:solidFill>
              </a:rPr>
              <a:t>As many as I love, I rebuke and chasten: be zealous therefore, and repent.       </a:t>
            </a:r>
          </a:p>
          <a:p>
            <a:pPr algn="r"/>
            <a:r>
              <a:rPr lang="en-US" sz="2000" b="1" dirty="0" smtClean="0">
                <a:solidFill>
                  <a:schemeClr val="tx1"/>
                </a:solidFill>
              </a:rPr>
              <a:t>(Revelation 3:19)</a:t>
            </a:r>
            <a:endParaRPr lang="en-US" sz="2000" b="1" dirty="0">
              <a:solidFill>
                <a:schemeClr val="tx1"/>
              </a:solidFill>
            </a:endParaRPr>
          </a:p>
          <a:p>
            <a:endParaRPr lang="en-US" sz="2800" dirty="0">
              <a:solidFill>
                <a:srgbClr val="FFFFFF"/>
              </a:solidFill>
            </a:endParaRPr>
          </a:p>
        </p:txBody>
      </p:sp>
      <p:sp>
        <p:nvSpPr>
          <p:cNvPr id="9" name="Rectangle 8"/>
          <p:cNvSpPr/>
          <p:nvPr/>
        </p:nvSpPr>
        <p:spPr>
          <a:xfrm>
            <a:off x="1225178" y="1028817"/>
            <a:ext cx="1498728" cy="1569660"/>
          </a:xfrm>
          <a:prstGeom prst="rect">
            <a:avLst/>
          </a:prstGeom>
        </p:spPr>
        <p:txBody>
          <a:bodyPr wrap="none">
            <a:spAutoFit/>
          </a:bodyPr>
          <a:lstStyle/>
          <a:p>
            <a:r>
              <a:rPr lang="en-US" sz="9600" dirty="0">
                <a:latin typeface="Wingdings"/>
                <a:ea typeface="Wingdings"/>
                <a:cs typeface="Wingdings"/>
                <a:sym typeface="Wingdings"/>
              </a:rPr>
              <a:t></a:t>
            </a:r>
            <a:endParaRPr lang="en-US" sz="9600" dirty="0"/>
          </a:p>
        </p:txBody>
      </p:sp>
      <p:sp>
        <p:nvSpPr>
          <p:cNvPr id="10" name="Title 1"/>
          <p:cNvSpPr txBox="1">
            <a:spLocks/>
          </p:cNvSpPr>
          <p:nvPr/>
        </p:nvSpPr>
        <p:spPr>
          <a:xfrm>
            <a:off x="328706" y="104590"/>
            <a:ext cx="8337175" cy="750526"/>
          </a:xfrm>
          <a:prstGeom prst="rect">
            <a:avLst/>
          </a:prstGeom>
        </p:spPr>
        <p:txBody>
          <a:bodyPr vert="horz" lIns="91440" tIns="45720" rIns="91440" bIns="45720" rtlCol="0" anchor="b"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4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How Repentance is Produced</a:t>
            </a:r>
            <a:endParaRPr lang="en-US" sz="4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2" name="Title 1"/>
          <p:cNvSpPr txBox="1">
            <a:spLocks/>
          </p:cNvSpPr>
          <p:nvPr/>
        </p:nvSpPr>
        <p:spPr>
          <a:xfrm rot="16200000">
            <a:off x="1079044"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13423953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childTnLst>
                          </p:cTn>
                        </p:par>
                        <p:par>
                          <p:cTn id="17" fill="hold">
                            <p:stCondLst>
                              <p:cond delay="3000"/>
                            </p:stCondLst>
                            <p:childTnLst>
                              <p:par>
                                <p:cTn id="18" presetID="16" presetClass="entr" presetSubtype="26" fill="hold" grpId="0" nodeType="afterEffect">
                                  <p:stCondLst>
                                    <p:cond delay="500"/>
                                  </p:stCondLst>
                                  <p:childTnLst>
                                    <p:set>
                                      <p:cBhvr>
                                        <p:cTn id="19" dur="1" fill="hold">
                                          <p:stCondLst>
                                            <p:cond delay="0"/>
                                          </p:stCondLst>
                                        </p:cTn>
                                        <p:tgtEl>
                                          <p:spTgt spid="2"/>
                                        </p:tgtEl>
                                        <p:attrNameLst>
                                          <p:attrName>style.visibility</p:attrName>
                                        </p:attrNameLst>
                                      </p:cBhvr>
                                      <p:to>
                                        <p:strVal val="visible"/>
                                      </p:to>
                                    </p:set>
                                    <p:animEffect transition="in" filter="barn(inHorizontal)">
                                      <p:cBhvr>
                                        <p:cTn id="20" dur="1000"/>
                                        <p:tgtEl>
                                          <p:spTgt spid="2"/>
                                        </p:tgtEl>
                                      </p:cBhvr>
                                    </p:animEffect>
                                  </p:childTnLst>
                                </p:cTn>
                              </p:par>
                            </p:childTnLst>
                          </p:cTn>
                        </p:par>
                        <p:par>
                          <p:cTn id="21" fill="hold">
                            <p:stCondLst>
                              <p:cond delay="4500"/>
                            </p:stCondLst>
                            <p:childTnLst>
                              <p:par>
                                <p:cTn id="22" presetID="22" presetClass="entr" presetSubtype="8" fill="hold" grpId="0" nodeType="afterEffect">
                                  <p:stCondLst>
                                    <p:cond delay="50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ipe(left)">
                                      <p:cBhvr>
                                        <p:cTn id="24" dur="1000"/>
                                        <p:tgtEl>
                                          <p:spTgt spid="3">
                                            <p:txEl>
                                              <p:pRg st="0" end="0"/>
                                            </p:txEl>
                                          </p:spTgt>
                                        </p:tgtEl>
                                      </p:cBhvr>
                                    </p:animEffect>
                                  </p:childTnLst>
                                </p:cTn>
                              </p:par>
                            </p:childTnLst>
                          </p:cTn>
                        </p:par>
                        <p:par>
                          <p:cTn id="25" fill="hold">
                            <p:stCondLst>
                              <p:cond delay="6000"/>
                            </p:stCondLst>
                            <p:childTnLst>
                              <p:par>
                                <p:cTn id="26" presetID="22" presetClass="entr" presetSubtype="8" fill="hold" grpId="0" nodeType="afterEffect">
                                  <p:stCondLst>
                                    <p:cond delay="50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wipe(left)">
                                      <p:cBhvr>
                                        <p:cTn id="28" dur="1000"/>
                                        <p:tgtEl>
                                          <p:spTgt spid="3">
                                            <p:txEl>
                                              <p:pRg st="1" end="1"/>
                                            </p:txEl>
                                          </p:spTgt>
                                        </p:tgtEl>
                                      </p:cBhvr>
                                    </p:animEffect>
                                  </p:childTnLst>
                                </p:cTn>
                              </p:par>
                            </p:childTnLst>
                          </p:cTn>
                        </p:par>
                        <p:par>
                          <p:cTn id="29" fill="hold">
                            <p:stCondLst>
                              <p:cond delay="7500"/>
                            </p:stCondLst>
                            <p:childTnLst>
                              <p:par>
                                <p:cTn id="30" presetID="22" presetClass="entr" presetSubtype="8" fill="hold" grpId="0" nodeType="afterEffect">
                                  <p:stCondLst>
                                    <p:cond delay="50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wipe(left)">
                                      <p:cBhvr>
                                        <p:cTn id="32" dur="1000"/>
                                        <p:tgtEl>
                                          <p:spTgt spid="8">
                                            <p:txEl>
                                              <p:pRg st="0" end="0"/>
                                            </p:txEl>
                                          </p:spTgt>
                                        </p:tgtEl>
                                      </p:cBhvr>
                                    </p:animEffect>
                                  </p:childTnLst>
                                </p:cTn>
                              </p:par>
                            </p:childTnLst>
                          </p:cTn>
                        </p:par>
                        <p:par>
                          <p:cTn id="33" fill="hold">
                            <p:stCondLst>
                              <p:cond delay="9000"/>
                            </p:stCondLst>
                            <p:childTnLst>
                              <p:par>
                                <p:cTn id="34" presetID="22" presetClass="entr" presetSubtype="8" fill="hold" grpId="0" nodeType="afterEffect">
                                  <p:stCondLst>
                                    <p:cond delay="500"/>
                                  </p:stCondLst>
                                  <p:childTnLst>
                                    <p:set>
                                      <p:cBhvr>
                                        <p:cTn id="35" dur="1" fill="hold">
                                          <p:stCondLst>
                                            <p:cond delay="0"/>
                                          </p:stCondLst>
                                        </p:cTn>
                                        <p:tgtEl>
                                          <p:spTgt spid="8">
                                            <p:txEl>
                                              <p:pRg st="1" end="1"/>
                                            </p:txEl>
                                          </p:spTgt>
                                        </p:tgtEl>
                                        <p:attrNameLst>
                                          <p:attrName>style.visibility</p:attrName>
                                        </p:attrNameLst>
                                      </p:cBhvr>
                                      <p:to>
                                        <p:strVal val="visible"/>
                                      </p:to>
                                    </p:set>
                                    <p:animEffect transition="in" filter="wipe(left)">
                                      <p:cBhvr>
                                        <p:cTn id="36" dur="1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8" grpId="0" build="p"/>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109741" y="1404472"/>
            <a:ext cx="4047084" cy="1299882"/>
          </a:xfrm>
        </p:spPr>
        <p:txBody>
          <a:bodyPr>
            <a:noAutofit/>
          </a:bodyPr>
          <a:lstStyle/>
          <a:p>
            <a:pPr algn="l"/>
            <a:r>
              <a:rPr lang="en-US" sz="4400" dirty="0" smtClean="0">
                <a:ln w="18415" cmpd="sng">
                  <a:solidFill>
                    <a:srgbClr val="FFFFFF"/>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t>REPENTANCE</a:t>
            </a:r>
            <a:r>
              <a:rPr lang="en-US" sz="4000" dirty="0" smtClean="0"/>
              <a:t> </a:t>
            </a:r>
          </a:p>
          <a:p>
            <a:pPr algn="l"/>
            <a:r>
              <a:rPr lang="en-US" sz="4000" dirty="0" smtClean="0"/>
              <a:t>is produced by:</a:t>
            </a:r>
            <a:endParaRPr 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6">
                  <a:lumMod val="75000"/>
                </a:schemeClr>
              </a:solidFill>
              <a:effectLst>
                <a:outerShdw blurRad="41275" dist="12700" dir="12000000" algn="tl" rotWithShape="0">
                  <a:srgbClr val="000000">
                    <a:alpha val="40000"/>
                  </a:srgbClr>
                </a:outerShdw>
              </a:effectLst>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59765" y="3387424"/>
            <a:ext cx="9622118" cy="1384995"/>
          </a:xfrm>
          <a:prstGeom prst="rect">
            <a:avLst/>
          </a:prstGeom>
          <a:noFill/>
        </p:spPr>
        <p:txBody>
          <a:bodyPr wrap="square" rtlCol="0">
            <a:spAutoFit/>
          </a:bodyPr>
          <a:lstStyle/>
          <a:p>
            <a:pPr marL="914400" lvl="1" indent="-457200">
              <a:buFont typeface="Arial"/>
              <a:buChar char="•"/>
            </a:pPr>
            <a:r>
              <a:rPr lang="en-US" sz="2800" b="1" dirty="0" smtClean="0"/>
              <a:t>The preaching of the Gospel—not any preaching, but the preaching of the true GOSPEL in the </a:t>
            </a:r>
          </a:p>
          <a:p>
            <a:pPr lvl="1"/>
            <a:r>
              <a:rPr lang="en-US" sz="2800" b="1" dirty="0"/>
              <a:t>	</a:t>
            </a:r>
            <a:r>
              <a:rPr lang="en-US" sz="2800" b="1" dirty="0" smtClean="0"/>
              <a:t>power of the Holy Spirit.      </a:t>
            </a:r>
            <a:r>
              <a:rPr lang="en-US" sz="2000" b="1" dirty="0" smtClean="0">
                <a:solidFill>
                  <a:srgbClr val="FFFFFF"/>
                </a:solidFill>
              </a:rPr>
              <a:t>(Jonah 3:5-10; </a:t>
            </a:r>
            <a:r>
              <a:rPr lang="en-US" sz="2000" b="1" dirty="0">
                <a:solidFill>
                  <a:srgbClr val="FFFFFF"/>
                </a:solidFill>
              </a:rPr>
              <a:t>I Thess. 1:5-10</a:t>
            </a:r>
            <a:r>
              <a:rPr lang="en-US" sz="2000" b="1" dirty="0" smtClean="0">
                <a:solidFill>
                  <a:srgbClr val="FFFFFF"/>
                </a:solidFill>
              </a:rPr>
              <a:t>)                                                                        </a:t>
            </a:r>
          </a:p>
        </p:txBody>
      </p:sp>
      <p:sp>
        <p:nvSpPr>
          <p:cNvPr id="8" name="TextBox 7"/>
          <p:cNvSpPr txBox="1"/>
          <p:nvPr/>
        </p:nvSpPr>
        <p:spPr>
          <a:xfrm>
            <a:off x="0" y="88843"/>
            <a:ext cx="3441269" cy="3477875"/>
          </a:xfrm>
          <a:prstGeom prst="rect">
            <a:avLst/>
          </a:prstGeom>
          <a:noFill/>
        </p:spPr>
        <p:txBody>
          <a:bodyPr wrap="square" rtlCol="0">
            <a:spAutoFit/>
          </a:bodyPr>
          <a:lstStyle/>
          <a:p>
            <a:r>
              <a:rPr lang="en-US" sz="22000" dirty="0" smtClean="0">
                <a:latin typeface="Wingdings"/>
                <a:ea typeface="Wingdings"/>
                <a:cs typeface="Wingdings"/>
                <a:sym typeface="Wingdings"/>
              </a:rPr>
              <a:t></a:t>
            </a:r>
            <a:endParaRPr lang="en-US" sz="22000" dirty="0"/>
          </a:p>
        </p:txBody>
      </p:sp>
      <p:sp>
        <p:nvSpPr>
          <p:cNvPr id="9" name="TextBox 8"/>
          <p:cNvSpPr txBox="1"/>
          <p:nvPr/>
        </p:nvSpPr>
        <p:spPr>
          <a:xfrm>
            <a:off x="104588" y="4733779"/>
            <a:ext cx="8528237" cy="1815882"/>
          </a:xfrm>
          <a:prstGeom prst="rect">
            <a:avLst/>
          </a:prstGeom>
          <a:noFill/>
        </p:spPr>
        <p:txBody>
          <a:bodyPr wrap="square" rtlCol="0">
            <a:spAutoFit/>
          </a:bodyPr>
          <a:lstStyle/>
          <a:p>
            <a:pPr marL="914400" lvl="1" indent="-457200">
              <a:buFont typeface="Arial"/>
              <a:buChar char="•"/>
            </a:pPr>
            <a:r>
              <a:rPr lang="en-US" sz="2800" b="1" dirty="0" smtClean="0"/>
              <a:t>The Goodness of God	          </a:t>
            </a:r>
            <a:r>
              <a:rPr lang="en-US" sz="2000" b="1" dirty="0" smtClean="0">
                <a:solidFill>
                  <a:schemeClr val="bg1"/>
                </a:solidFill>
              </a:rPr>
              <a:t>(Hebrews 12:6-11)</a:t>
            </a:r>
          </a:p>
          <a:p>
            <a:pPr marL="914400" lvl="1" indent="-457200">
              <a:buFont typeface="Arial"/>
              <a:buChar char="•"/>
            </a:pPr>
            <a:r>
              <a:rPr lang="en-US" sz="2800" b="1" dirty="0" smtClean="0"/>
              <a:t>The Chastisement of God	</a:t>
            </a:r>
            <a:r>
              <a:rPr lang="en-US" sz="2000" b="1" dirty="0">
                <a:solidFill>
                  <a:prstClr val="white"/>
                </a:solidFill>
              </a:rPr>
              <a:t>(Hebrews 12:6-11</a:t>
            </a:r>
            <a:r>
              <a:rPr lang="en-US" sz="2000" b="1" dirty="0" smtClean="0">
                <a:solidFill>
                  <a:prstClr val="white"/>
                </a:solidFill>
              </a:rPr>
              <a:t>)</a:t>
            </a:r>
            <a:r>
              <a:rPr lang="en-US" sz="2800" b="1" dirty="0" smtClean="0"/>
              <a:t>	</a:t>
            </a:r>
          </a:p>
          <a:p>
            <a:pPr marL="914400" lvl="1" indent="-457200">
              <a:buFont typeface="Arial"/>
              <a:buChar char="•"/>
            </a:pPr>
            <a:r>
              <a:rPr lang="en-US" sz="2800" b="1" dirty="0" smtClean="0"/>
              <a:t>Christian Reproof   		</a:t>
            </a:r>
            <a:r>
              <a:rPr lang="en-US" sz="2000" b="1" dirty="0" smtClean="0">
                <a:solidFill>
                  <a:prstClr val="white"/>
                </a:solidFill>
              </a:rPr>
              <a:t>(II Timothy 2:24-25)</a:t>
            </a:r>
            <a:endParaRPr lang="en-US" sz="2800" b="1" dirty="0" smtClean="0"/>
          </a:p>
          <a:p>
            <a:pPr lvl="1"/>
            <a:endParaRPr lang="en-US" sz="2800" b="1" dirty="0" smtClean="0"/>
          </a:p>
        </p:txBody>
      </p:sp>
      <p:sp>
        <p:nvSpPr>
          <p:cNvPr id="10" name="Title 1"/>
          <p:cNvSpPr txBox="1">
            <a:spLocks/>
          </p:cNvSpPr>
          <p:nvPr/>
        </p:nvSpPr>
        <p:spPr>
          <a:xfrm rot="16200000">
            <a:off x="1079044"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41608803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500"/>
                            </p:stCondLst>
                            <p:childTnLst>
                              <p:par>
                                <p:cTn id="12" presetID="21" presetClass="entr" presetSubtype="3" fill="hold" grpId="0" nodeType="afterEffect">
                                  <p:stCondLst>
                                    <p:cond delay="500"/>
                                  </p:stCondLst>
                                  <p:childTnLst>
                                    <p:set>
                                      <p:cBhvr>
                                        <p:cTn id="13" dur="1" fill="hold">
                                          <p:stCondLst>
                                            <p:cond delay="0"/>
                                          </p:stCondLst>
                                        </p:cTn>
                                        <p:tgtEl>
                                          <p:spTgt spid="4"/>
                                        </p:tgtEl>
                                        <p:attrNameLst>
                                          <p:attrName>style.visibility</p:attrName>
                                        </p:attrNameLst>
                                      </p:cBhvr>
                                      <p:to>
                                        <p:strVal val="visible"/>
                                      </p:to>
                                    </p:set>
                                    <p:animEffect transition="in" filter="wheel(3)">
                                      <p:cBhvr>
                                        <p:cTn id="14" dur="1500"/>
                                        <p:tgtEl>
                                          <p:spTgt spid="4"/>
                                        </p:tgtEl>
                                      </p:cBhvr>
                                    </p:animEffect>
                                  </p:childTnLst>
                                </p:cTn>
                              </p:par>
                            </p:childTnLst>
                          </p:cTn>
                        </p:par>
                        <p:par>
                          <p:cTn id="15" fill="hold">
                            <p:stCondLst>
                              <p:cond delay="3500"/>
                            </p:stCondLst>
                            <p:childTnLst>
                              <p:par>
                                <p:cTn id="16" presetID="2" presetClass="entr" presetSubtype="8" fill="hold" grpId="0" nodeType="after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250" fill="hold"/>
                                        <p:tgtEl>
                                          <p:spTgt spid="6"/>
                                        </p:tgtEl>
                                        <p:attrNameLst>
                                          <p:attrName>ppt_x</p:attrName>
                                        </p:attrNameLst>
                                      </p:cBhvr>
                                      <p:tavLst>
                                        <p:tav tm="0">
                                          <p:val>
                                            <p:strVal val="0-#ppt_w/2"/>
                                          </p:val>
                                        </p:tav>
                                        <p:tav tm="100000">
                                          <p:val>
                                            <p:strVal val="#ppt_x"/>
                                          </p:val>
                                        </p:tav>
                                      </p:tavLst>
                                    </p:anim>
                                    <p:anim calcmode="lin" valueType="num">
                                      <p:cBhvr additive="base">
                                        <p:cTn id="19" dur="1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5250"/>
                            </p:stCondLst>
                            <p:childTnLst>
                              <p:par>
                                <p:cTn id="21" presetID="22" presetClass="entr" presetSubtype="1" fill="hold" grpId="0" nodeType="afterEffect">
                                  <p:stCondLst>
                                    <p:cond delay="75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wipe(up)">
                                      <p:cBhvr>
                                        <p:cTn id="23" dur="1250"/>
                                        <p:tgtEl>
                                          <p:spTgt spid="9">
                                            <p:txEl>
                                              <p:pRg st="0" end="0"/>
                                            </p:txEl>
                                          </p:spTgt>
                                        </p:tgtEl>
                                      </p:cBhvr>
                                    </p:animEffect>
                                  </p:childTnLst>
                                </p:cTn>
                              </p:par>
                            </p:childTnLst>
                          </p:cTn>
                        </p:par>
                        <p:par>
                          <p:cTn id="24" fill="hold">
                            <p:stCondLst>
                              <p:cond delay="7250"/>
                            </p:stCondLst>
                            <p:childTnLst>
                              <p:par>
                                <p:cTn id="25" presetID="22" presetClass="entr" presetSubtype="1" fill="hold" grpId="0" nodeType="afterEffect">
                                  <p:stCondLst>
                                    <p:cond delay="75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wipe(up)">
                                      <p:cBhvr>
                                        <p:cTn id="27" dur="1250"/>
                                        <p:tgtEl>
                                          <p:spTgt spid="9">
                                            <p:txEl>
                                              <p:pRg st="1" end="1"/>
                                            </p:txEl>
                                          </p:spTgt>
                                        </p:tgtEl>
                                      </p:cBhvr>
                                    </p:animEffect>
                                  </p:childTnLst>
                                </p:cTn>
                              </p:par>
                            </p:childTnLst>
                          </p:cTn>
                        </p:par>
                        <p:par>
                          <p:cTn id="28" fill="hold">
                            <p:stCondLst>
                              <p:cond delay="9250"/>
                            </p:stCondLst>
                            <p:childTnLst>
                              <p:par>
                                <p:cTn id="29" presetID="22" presetClass="entr" presetSubtype="1" fill="hold" grpId="0" nodeType="afterEffect">
                                  <p:stCondLst>
                                    <p:cond delay="750"/>
                                  </p:stCondLst>
                                  <p:childTnLst>
                                    <p:set>
                                      <p:cBhvr>
                                        <p:cTn id="30" dur="1" fill="hold">
                                          <p:stCondLst>
                                            <p:cond delay="0"/>
                                          </p:stCondLst>
                                        </p:cTn>
                                        <p:tgtEl>
                                          <p:spTgt spid="9">
                                            <p:txEl>
                                              <p:pRg st="2" end="2"/>
                                            </p:txEl>
                                          </p:spTgt>
                                        </p:tgtEl>
                                        <p:attrNameLst>
                                          <p:attrName>style.visibility</p:attrName>
                                        </p:attrNameLst>
                                      </p:cBhvr>
                                      <p:to>
                                        <p:strVal val="visible"/>
                                      </p:to>
                                    </p:set>
                                    <p:animEffect transition="in" filter="wipe(up)">
                                      <p:cBhvr>
                                        <p:cTn id="31" dur="125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smtClean="0"/>
              <a:t>The Results of </a:t>
            </a:r>
            <a:br>
              <a:rPr lang="en-US" dirty="0" smtClean="0"/>
            </a:br>
            <a:r>
              <a:rPr lang="en-US" dirty="0" smtClean="0"/>
              <a:t>Repentance</a:t>
            </a:r>
            <a:endParaRPr lang="en-US" dirty="0"/>
          </a:p>
        </p:txBody>
      </p:sp>
      <p:sp>
        <p:nvSpPr>
          <p:cNvPr id="3" name="Vertical Text Placeholder 2"/>
          <p:cNvSpPr>
            <a:spLocks noGrp="1"/>
          </p:cNvSpPr>
          <p:nvPr>
            <p:ph type="body" orient="vert" idx="1"/>
          </p:nvPr>
        </p:nvSpPr>
        <p:spPr>
          <a:xfrm>
            <a:off x="407242" y="638888"/>
            <a:ext cx="7063346" cy="5113465"/>
          </a:xfrm>
        </p:spPr>
        <p:txBody>
          <a:bodyPr vert="horz">
            <a:normAutofit fontScale="92500" lnSpcReduction="20000"/>
          </a:bodyPr>
          <a:lstStyle/>
          <a:p>
            <a:pPr marL="0" indent="0">
              <a:buNone/>
            </a:pPr>
            <a:r>
              <a:rPr lang="en-US" sz="2800" dirty="0" smtClean="0"/>
              <a:t>“Likewise, I say unto you, there is joy in the presence of the angels over one sinner that </a:t>
            </a:r>
            <a:r>
              <a:rPr lang="en-US" sz="2800" dirty="0" err="1" smtClean="0"/>
              <a:t>repenteth</a:t>
            </a:r>
            <a:r>
              <a:rPr lang="en-US" sz="2800" dirty="0" smtClean="0"/>
              <a:t>.”    				</a:t>
            </a:r>
          </a:p>
          <a:p>
            <a:pPr marL="0" indent="0">
              <a:buNone/>
            </a:pPr>
            <a:r>
              <a:rPr lang="en-US" sz="2800" dirty="0">
                <a:solidFill>
                  <a:schemeClr val="tx1"/>
                </a:solidFill>
              </a:rPr>
              <a:t>	</a:t>
            </a:r>
            <a:r>
              <a:rPr lang="en-US" sz="2800" dirty="0" smtClean="0">
                <a:solidFill>
                  <a:schemeClr val="tx1"/>
                </a:solidFill>
              </a:rPr>
              <a:t>					</a:t>
            </a:r>
            <a:r>
              <a:rPr lang="en-US" sz="2000" dirty="0" smtClean="0">
                <a:solidFill>
                  <a:schemeClr val="tx1"/>
                </a:solidFill>
              </a:rPr>
              <a:t>(Luke 5:10)</a:t>
            </a:r>
          </a:p>
          <a:p>
            <a:pPr marL="0" indent="0">
              <a:buNone/>
            </a:pPr>
            <a:endParaRPr lang="en-US" sz="2000" dirty="0" smtClean="0">
              <a:solidFill>
                <a:schemeClr val="tx1"/>
              </a:solidFill>
            </a:endParaRPr>
          </a:p>
          <a:p>
            <a:pPr marL="0" indent="0">
              <a:spcBef>
                <a:spcPts val="0"/>
              </a:spcBef>
              <a:buNone/>
            </a:pPr>
            <a:r>
              <a:rPr lang="en-US" sz="2800" dirty="0" smtClean="0"/>
              <a:t>“Then Peter said unto them, Repent, and be baptized every one of you in the name of Jesus Christ for the remission of sins”</a:t>
            </a:r>
          </a:p>
          <a:p>
            <a:pPr marL="0" indent="0" algn="r">
              <a:spcBef>
                <a:spcPts val="0"/>
              </a:spcBef>
              <a:buNone/>
            </a:pPr>
            <a:r>
              <a:rPr lang="en-US" sz="2000" dirty="0" smtClean="0">
                <a:solidFill>
                  <a:schemeClr val="tx1"/>
                </a:solidFill>
              </a:rPr>
              <a:t>(Acts 2:38)</a:t>
            </a:r>
          </a:p>
          <a:p>
            <a:pPr marL="0" indent="0">
              <a:spcBef>
                <a:spcPts val="0"/>
              </a:spcBef>
              <a:buNone/>
            </a:pPr>
            <a:endParaRPr lang="en-US" sz="2000" dirty="0" smtClean="0">
              <a:solidFill>
                <a:schemeClr val="tx1"/>
              </a:solidFill>
            </a:endParaRPr>
          </a:p>
          <a:p>
            <a:pPr marL="0" indent="0">
              <a:spcBef>
                <a:spcPts val="0"/>
              </a:spcBef>
              <a:buNone/>
            </a:pPr>
            <a:endParaRPr lang="en-US" sz="2000" dirty="0">
              <a:solidFill>
                <a:schemeClr val="tx1"/>
              </a:solidFill>
            </a:endParaRPr>
          </a:p>
          <a:p>
            <a:pPr marL="0" indent="0">
              <a:spcBef>
                <a:spcPts val="0"/>
              </a:spcBef>
              <a:buNone/>
            </a:pPr>
            <a:r>
              <a:rPr lang="en-US" sz="2800" dirty="0" smtClean="0">
                <a:solidFill>
                  <a:srgbClr val="FFFFFF"/>
                </a:solidFill>
              </a:rPr>
              <a:t>“Repent ye therefore, and be converted, that your sins may be blotted out.”  </a:t>
            </a:r>
          </a:p>
          <a:p>
            <a:pPr marL="0" indent="0">
              <a:spcBef>
                <a:spcPts val="0"/>
              </a:spcBef>
              <a:buNone/>
            </a:pPr>
            <a:r>
              <a:rPr lang="en-US" sz="2800" dirty="0">
                <a:solidFill>
                  <a:srgbClr val="FFFFFF"/>
                </a:solidFill>
              </a:rPr>
              <a:t>	</a:t>
            </a:r>
            <a:r>
              <a:rPr lang="en-US" sz="2800" dirty="0" smtClean="0">
                <a:solidFill>
                  <a:srgbClr val="FFFFFF"/>
                </a:solidFill>
              </a:rPr>
              <a:t>					</a:t>
            </a:r>
            <a:r>
              <a:rPr lang="en-US" sz="2000" dirty="0" smtClean="0">
                <a:solidFill>
                  <a:schemeClr val="tx1"/>
                </a:solidFill>
              </a:rPr>
              <a:t>(Acts 3:19)</a:t>
            </a:r>
            <a:endParaRPr lang="en-US" sz="2800" dirty="0" smtClean="0">
              <a:solidFill>
                <a:schemeClr val="tx1"/>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accent1">
                    <a:lumMod val="20000"/>
                    <a:lumOff val="80000"/>
                  </a:schemeClr>
                </a:solidFill>
              </a:rPr>
              <a:t>Global University of Theological Studies</a:t>
            </a:r>
            <a:endParaRPr lang="en-US" sz="1200" kern="1200" dirty="0">
              <a:solidFill>
                <a:schemeClr val="accent1">
                  <a:lumMod val="20000"/>
                  <a:lumOff val="80000"/>
                </a:schemeClr>
              </a:solidFill>
            </a:endParaRPr>
          </a:p>
        </p:txBody>
      </p:sp>
      <p:sp>
        <p:nvSpPr>
          <p:cNvPr id="6" name="Title 1"/>
          <p:cNvSpPr txBox="1">
            <a:spLocks/>
          </p:cNvSpPr>
          <p:nvPr/>
        </p:nvSpPr>
        <p:spPr>
          <a:xfrm rot="16200000">
            <a:off x="1079044" y="5334430"/>
            <a:ext cx="572955" cy="2521866"/>
          </a:xfrm>
          <a:prstGeom prst="rect">
            <a:avLst/>
          </a:prstGeom>
        </p:spPr>
        <p:txBody>
          <a:bodyPr vert="eaVert" lIns="91440" tIns="45720" rIns="91440" bIns="45720" rtlCol="0" anchor="ctr" anchorCtr="0">
            <a:noAutofit/>
            <a:scene3d>
              <a:camera prst="orthographicFront"/>
              <a:lightRig rig="balanced" dir="t">
                <a:rot lat="0" lon="0" rev="2100000"/>
              </a:lightRig>
            </a:scene3d>
            <a:sp3d extrusionH="57150" prstMaterial="metal">
              <a:bevelT w="38100" h="25400"/>
              <a:contourClr>
                <a:schemeClr val="bg2"/>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50800"/>
                <a:solidFill>
                  <a:srgbClr val="008000"/>
                </a:solidFill>
                <a:effectLst/>
                <a:latin typeface="Bangla MN"/>
                <a:cs typeface="Bangla MN"/>
              </a:rPr>
              <a:t>L</a:t>
            </a:r>
            <a:r>
              <a:rPr lang="en-US" sz="1200" b="1" dirty="0" smtClean="0">
                <a:ln w="50800"/>
                <a:solidFill>
                  <a:srgbClr val="008000"/>
                </a:solidFill>
                <a:effectLst/>
                <a:latin typeface="Bangla MN"/>
                <a:cs typeface="Bangla MN"/>
              </a:rPr>
              <a:t>esson Four:  Repentance</a:t>
            </a:r>
            <a:endParaRPr lang="en-US" sz="1200" b="1" dirty="0">
              <a:ln w="50800"/>
              <a:solidFill>
                <a:srgbClr val="008000"/>
              </a:solidFill>
              <a:effectLst/>
              <a:latin typeface="Bangla MN"/>
              <a:cs typeface="Bangla MN"/>
            </a:endParaRPr>
          </a:p>
        </p:txBody>
      </p:sp>
    </p:spTree>
    <p:extLst>
      <p:ext uri="{BB962C8B-B14F-4D97-AF65-F5344CB8AC3E}">
        <p14:creationId xmlns:p14="http://schemas.microsoft.com/office/powerpoint/2010/main" val="531617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childTnLst>
                                </p:cTn>
                              </p:par>
                            </p:childTnLst>
                          </p:cTn>
                        </p:par>
                        <p:par>
                          <p:cTn id="8" fill="hold">
                            <p:stCondLst>
                              <p:cond delay="2000"/>
                            </p:stCondLst>
                            <p:childTnLst>
                              <p:par>
                                <p:cTn id="9" presetID="22" presetClass="entr" presetSubtype="8" fill="hold" grpId="0"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1000"/>
                                        <p:tgtEl>
                                          <p:spTgt spid="3">
                                            <p:txEl>
                                              <p:pRg st="0" end="0"/>
                                            </p:txEl>
                                          </p:spTgt>
                                        </p:tgtEl>
                                      </p:cBhvr>
                                    </p:animEffect>
                                  </p:childTnLst>
                                </p:cTn>
                              </p:par>
                            </p:childTnLst>
                          </p:cTn>
                        </p:par>
                        <p:par>
                          <p:cTn id="12" fill="hold">
                            <p:stCondLst>
                              <p:cond delay="3500"/>
                            </p:stCondLst>
                            <p:childTnLst>
                              <p:par>
                                <p:cTn id="13" presetID="22" presetClass="entr" presetSubtype="8" fill="hold" grpId="0" nodeType="afterEffect">
                                  <p:stCondLst>
                                    <p:cond delay="5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1000"/>
                                        <p:tgtEl>
                                          <p:spTgt spid="3">
                                            <p:txEl>
                                              <p:pRg st="1" end="1"/>
                                            </p:txEl>
                                          </p:spTgt>
                                        </p:tgtEl>
                                      </p:cBhvr>
                                    </p:animEffect>
                                  </p:childTnLst>
                                </p:cTn>
                              </p:par>
                            </p:childTnLst>
                          </p:cTn>
                        </p:par>
                        <p:par>
                          <p:cTn id="16" fill="hold">
                            <p:stCondLst>
                              <p:cond delay="5000"/>
                            </p:stCondLst>
                            <p:childTnLst>
                              <p:par>
                                <p:cTn id="17" presetID="22" presetClass="entr" presetSubtype="8"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1000"/>
                                        <p:tgtEl>
                                          <p:spTgt spid="3">
                                            <p:txEl>
                                              <p:pRg st="3" end="3"/>
                                            </p:txEl>
                                          </p:spTgt>
                                        </p:tgtEl>
                                      </p:cBhvr>
                                    </p:animEffect>
                                  </p:childTnLst>
                                </p:cTn>
                              </p:par>
                            </p:childTnLst>
                          </p:cTn>
                        </p:par>
                        <p:par>
                          <p:cTn id="20" fill="hold">
                            <p:stCondLst>
                              <p:cond delay="6500"/>
                            </p:stCondLst>
                            <p:childTnLst>
                              <p:par>
                                <p:cTn id="21" presetID="22" presetClass="entr" presetSubtype="8" fill="hold" grpId="0"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1000"/>
                                        <p:tgtEl>
                                          <p:spTgt spid="3">
                                            <p:txEl>
                                              <p:pRg st="4" end="4"/>
                                            </p:txEl>
                                          </p:spTgt>
                                        </p:tgtEl>
                                      </p:cBhvr>
                                    </p:animEffect>
                                  </p:childTnLst>
                                </p:cTn>
                              </p:par>
                            </p:childTnLst>
                          </p:cTn>
                        </p:par>
                        <p:par>
                          <p:cTn id="24" fill="hold">
                            <p:stCondLst>
                              <p:cond delay="8000"/>
                            </p:stCondLst>
                            <p:childTnLst>
                              <p:par>
                                <p:cTn id="25" presetID="22" presetClass="entr" presetSubtype="8" fill="hold" grpId="0" nodeType="afterEffect">
                                  <p:stCondLst>
                                    <p:cond delay="50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left)">
                                      <p:cBhvr>
                                        <p:cTn id="27" dur="1000"/>
                                        <p:tgtEl>
                                          <p:spTgt spid="3">
                                            <p:txEl>
                                              <p:pRg st="7" end="7"/>
                                            </p:txEl>
                                          </p:spTgt>
                                        </p:tgtEl>
                                      </p:cBhvr>
                                    </p:animEffect>
                                  </p:childTnLst>
                                </p:cTn>
                              </p:par>
                            </p:childTnLst>
                          </p:cTn>
                        </p:par>
                        <p:par>
                          <p:cTn id="28" fill="hold">
                            <p:stCondLst>
                              <p:cond delay="9500"/>
                            </p:stCondLst>
                            <p:childTnLst>
                              <p:par>
                                <p:cTn id="29" presetID="22" presetClass="entr" presetSubtype="8" fill="hold" grpId="0" nodeType="afterEffect">
                                  <p:stCondLst>
                                    <p:cond delay="50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left)">
                                      <p:cBhvr>
                                        <p:cTn id="31"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grpSp>
        <p:nvGrpSpPr>
          <p:cNvPr id="31" name="Group 30"/>
          <p:cNvGrpSpPr/>
          <p:nvPr/>
        </p:nvGrpSpPr>
        <p:grpSpPr>
          <a:xfrm>
            <a:off x="217798" y="1571845"/>
            <a:ext cx="8770471" cy="1384995"/>
            <a:chOff x="217798" y="1571845"/>
            <a:chExt cx="8770471" cy="1384995"/>
          </a:xfrm>
        </p:grpSpPr>
        <p:grpSp>
          <p:nvGrpSpPr>
            <p:cNvPr id="9" name="Group 8"/>
            <p:cNvGrpSpPr/>
            <p:nvPr/>
          </p:nvGrpSpPr>
          <p:grpSpPr>
            <a:xfrm>
              <a:off x="217798" y="1571845"/>
              <a:ext cx="8770471" cy="1384995"/>
              <a:chOff x="717177" y="2734235"/>
              <a:chExt cx="7664823" cy="3585882"/>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853769"/>
                <a:ext cx="7246470" cy="461665"/>
              </a:xfrm>
              <a:prstGeom prst="rect">
                <a:avLst/>
              </a:prstGeom>
              <a:noFill/>
            </p:spPr>
            <p:txBody>
              <a:bodyPr wrap="square" rtlCol="0">
                <a:spAutoFit/>
              </a:bodyPr>
              <a:lstStyle/>
              <a:p>
                <a:pPr algn="just"/>
                <a:endParaRPr lang="en-US" sz="2400" dirty="0"/>
              </a:p>
            </p:txBody>
          </p:sp>
        </p:grpSp>
        <p:sp>
          <p:nvSpPr>
            <p:cNvPr id="10" name="Rectangle 9"/>
            <p:cNvSpPr/>
            <p:nvPr/>
          </p:nvSpPr>
          <p:spPr>
            <a:xfrm>
              <a:off x="298824" y="1661491"/>
              <a:ext cx="8435441" cy="1200328"/>
            </a:xfrm>
            <a:prstGeom prst="rect">
              <a:avLst/>
            </a:prstGeom>
          </p:spPr>
          <p:txBody>
            <a:bodyPr wrap="square">
              <a:spAutoFit/>
            </a:bodyPr>
            <a:lstStyle/>
            <a:p>
              <a:pPr marL="514350" indent="-514350" algn="just">
                <a:buAutoNum type="arabicPeriod"/>
              </a:pPr>
              <a:r>
                <a:rPr lang="en-US" sz="2400" dirty="0"/>
                <a:t>Heaven is made glad.  Angels are interested spectators when a sinner repents.  They understand what happens when a sinner repents, and they rejoice</a:t>
              </a:r>
              <a:r>
                <a:rPr lang="en-US" sz="2400" dirty="0" smtClean="0"/>
                <a:t>.</a:t>
              </a:r>
            </a:p>
          </p:txBody>
        </p:sp>
      </p:grpSp>
      <p:sp>
        <p:nvSpPr>
          <p:cNvPr id="13" name="Title 1"/>
          <p:cNvSpPr txBox="1">
            <a:spLocks/>
          </p:cNvSpPr>
          <p:nvPr/>
        </p:nvSpPr>
        <p:spPr>
          <a:xfrm>
            <a:off x="298824" y="53803"/>
            <a:ext cx="8561293" cy="1305844"/>
          </a:xfrm>
          <a:prstGeom prst="rect">
            <a:avLst/>
          </a:prstGeo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z="3600" b="1" dirty="0" smtClean="0">
                <a:ln/>
                <a:solidFill>
                  <a:schemeClr val="accent3"/>
                </a:solidFill>
                <a:effectLst/>
              </a:rPr>
              <a:t>There are many results which take place following  </a:t>
            </a:r>
            <a:r>
              <a:rPr lang="en-US" sz="4400" b="1" dirty="0" smtClean="0">
                <a:ln/>
                <a:solidFill>
                  <a:schemeClr val="accent3"/>
                </a:solidFill>
                <a:effectLst/>
              </a:rPr>
              <a:t>REPENTANCE.</a:t>
            </a:r>
            <a:endParaRPr lang="en-US" sz="4400" b="1" dirty="0">
              <a:ln/>
              <a:solidFill>
                <a:schemeClr val="accent3"/>
              </a:solidFill>
              <a:effectLst/>
            </a:endParaRPr>
          </a:p>
        </p:txBody>
      </p:sp>
      <p:sp>
        <p:nvSpPr>
          <p:cNvPr id="14" name="Title 1"/>
          <p:cNvSpPr txBox="1">
            <a:spLocks/>
          </p:cNvSpPr>
          <p:nvPr/>
        </p:nvSpPr>
        <p:spPr>
          <a:xfrm rot="16200000">
            <a:off x="1079044"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grpSp>
        <p:nvGrpSpPr>
          <p:cNvPr id="30" name="Group 29"/>
          <p:cNvGrpSpPr/>
          <p:nvPr/>
        </p:nvGrpSpPr>
        <p:grpSpPr>
          <a:xfrm>
            <a:off x="-164352" y="2999772"/>
            <a:ext cx="9158939" cy="1860154"/>
            <a:chOff x="-164352" y="2999772"/>
            <a:chExt cx="9158939" cy="1860154"/>
          </a:xfrm>
        </p:grpSpPr>
        <p:grpSp>
          <p:nvGrpSpPr>
            <p:cNvPr id="18" name="Group 17"/>
            <p:cNvGrpSpPr/>
            <p:nvPr/>
          </p:nvGrpSpPr>
          <p:grpSpPr>
            <a:xfrm>
              <a:off x="224116" y="3074477"/>
              <a:ext cx="8770471" cy="1785449"/>
              <a:chOff x="717177" y="2734235"/>
              <a:chExt cx="7664823" cy="3585882"/>
            </a:xfrm>
          </p:grpSpPr>
          <p:sp>
            <p:nvSpPr>
              <p:cNvPr id="19" name="Rounded Rectangle 18"/>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926354" y="2853769"/>
                <a:ext cx="7246470" cy="461665"/>
              </a:xfrm>
              <a:prstGeom prst="rect">
                <a:avLst/>
              </a:prstGeom>
              <a:noFill/>
            </p:spPr>
            <p:txBody>
              <a:bodyPr wrap="square" rtlCol="0">
                <a:spAutoFit/>
              </a:bodyPr>
              <a:lstStyle/>
              <a:p>
                <a:pPr algn="just"/>
                <a:endParaRPr lang="en-US" sz="2400" dirty="0"/>
              </a:p>
            </p:txBody>
          </p:sp>
        </p:grpSp>
        <p:sp>
          <p:nvSpPr>
            <p:cNvPr id="22" name="TextBox 21"/>
            <p:cNvSpPr txBox="1"/>
            <p:nvPr/>
          </p:nvSpPr>
          <p:spPr>
            <a:xfrm>
              <a:off x="-164352" y="2999772"/>
              <a:ext cx="9039412" cy="1754327"/>
            </a:xfrm>
            <a:prstGeom prst="rect">
              <a:avLst/>
            </a:prstGeom>
            <a:noFill/>
          </p:spPr>
          <p:txBody>
            <a:bodyPr wrap="square" rtlCol="0">
              <a:spAutoFit/>
            </a:bodyPr>
            <a:lstStyle/>
            <a:p>
              <a:endParaRPr lang="en-US" sz="1200" dirty="0" smtClean="0"/>
            </a:p>
            <a:p>
              <a:pPr marL="971550" lvl="1" indent="-514350" algn="just">
                <a:buFont typeface="+mj-lt"/>
                <a:buAutoNum type="arabicPeriod" startAt="2"/>
              </a:pPr>
              <a:r>
                <a:rPr lang="en-US" sz="2400" dirty="0" smtClean="0"/>
                <a:t>Repentance brings pardon and forgiveness of sins.  Repentance does not merit forgiveness but is a condition for it.  Repentance qualifies a man for a pardon, but it does not entitle him to it.</a:t>
              </a:r>
            </a:p>
          </p:txBody>
        </p:sp>
      </p:grpSp>
      <p:grpSp>
        <p:nvGrpSpPr>
          <p:cNvPr id="29" name="Group 28"/>
          <p:cNvGrpSpPr/>
          <p:nvPr/>
        </p:nvGrpSpPr>
        <p:grpSpPr>
          <a:xfrm>
            <a:off x="194233" y="4998088"/>
            <a:ext cx="8770471" cy="1384995"/>
            <a:chOff x="194233" y="4998088"/>
            <a:chExt cx="8770471" cy="1384995"/>
          </a:xfrm>
        </p:grpSpPr>
        <p:grpSp>
          <p:nvGrpSpPr>
            <p:cNvPr id="23" name="Group 22"/>
            <p:cNvGrpSpPr/>
            <p:nvPr/>
          </p:nvGrpSpPr>
          <p:grpSpPr>
            <a:xfrm>
              <a:off x="194233" y="4998088"/>
              <a:ext cx="8770471" cy="1384995"/>
              <a:chOff x="717177" y="2734235"/>
              <a:chExt cx="7664823" cy="3585882"/>
            </a:xfrm>
          </p:grpSpPr>
          <p:sp>
            <p:nvSpPr>
              <p:cNvPr id="24" name="Rounded Rectangle 23"/>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926354" y="2853769"/>
                <a:ext cx="7246470" cy="461665"/>
              </a:xfrm>
              <a:prstGeom prst="rect">
                <a:avLst/>
              </a:prstGeom>
              <a:noFill/>
            </p:spPr>
            <p:txBody>
              <a:bodyPr wrap="square" rtlCol="0">
                <a:spAutoFit/>
              </a:bodyPr>
              <a:lstStyle/>
              <a:p>
                <a:pPr algn="just"/>
                <a:endParaRPr lang="en-US" sz="2400" dirty="0"/>
              </a:p>
            </p:txBody>
          </p:sp>
        </p:grpSp>
        <p:sp>
          <p:nvSpPr>
            <p:cNvPr id="26" name="Rectangle 25"/>
            <p:cNvSpPr/>
            <p:nvPr/>
          </p:nvSpPr>
          <p:spPr>
            <a:xfrm>
              <a:off x="298824" y="5064846"/>
              <a:ext cx="8456414" cy="1200328"/>
            </a:xfrm>
            <a:prstGeom prst="rect">
              <a:avLst/>
            </a:prstGeom>
          </p:spPr>
          <p:txBody>
            <a:bodyPr wrap="square">
              <a:spAutoFit/>
            </a:bodyPr>
            <a:lstStyle/>
            <a:p>
              <a:pPr marL="514350" indent="-514350" algn="just">
                <a:buFont typeface="+mj-lt"/>
                <a:buAutoNum type="arabicPeriod" startAt="3"/>
              </a:pPr>
              <a:r>
                <a:rPr lang="en-US" sz="2400" dirty="0" smtClean="0"/>
                <a:t>Repentance </a:t>
              </a:r>
              <a:r>
                <a:rPr lang="en-US" sz="2400" dirty="0"/>
                <a:t>qualifies one for regeneration—for water baptism and the gift of the Holy Ghost. Repentance is necessary before a person is baptized.</a:t>
              </a:r>
            </a:p>
          </p:txBody>
        </p:sp>
      </p:grpSp>
    </p:spTree>
    <p:extLst>
      <p:ext uri="{BB962C8B-B14F-4D97-AF65-F5344CB8AC3E}">
        <p14:creationId xmlns:p14="http://schemas.microsoft.com/office/powerpoint/2010/main" val="143014959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nodeType="afterEffect">
                                  <p:stCondLst>
                                    <p:cond delay="75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1500" fill="hold"/>
                                        <p:tgtEl>
                                          <p:spTgt spid="31"/>
                                        </p:tgtEl>
                                        <p:attrNameLst>
                                          <p:attrName>ppt_x</p:attrName>
                                        </p:attrNameLst>
                                      </p:cBhvr>
                                      <p:tavLst>
                                        <p:tav tm="0">
                                          <p:val>
                                            <p:strVal val="0-#ppt_w/2"/>
                                          </p:val>
                                        </p:tav>
                                        <p:tav tm="100000">
                                          <p:val>
                                            <p:strVal val="#ppt_x"/>
                                          </p:val>
                                        </p:tav>
                                      </p:tavLst>
                                    </p:anim>
                                    <p:anim calcmode="lin" valueType="num">
                                      <p:cBhvr additive="base">
                                        <p:cTn id="14" dur="1500" fill="hold"/>
                                        <p:tgtEl>
                                          <p:spTgt spid="31"/>
                                        </p:tgtEl>
                                        <p:attrNameLst>
                                          <p:attrName>ppt_y</p:attrName>
                                        </p:attrNameLst>
                                      </p:cBhvr>
                                      <p:tavLst>
                                        <p:tav tm="0">
                                          <p:val>
                                            <p:strVal val="#ppt_y"/>
                                          </p:val>
                                        </p:tav>
                                        <p:tav tm="100000">
                                          <p:val>
                                            <p:strVal val="#ppt_y"/>
                                          </p:val>
                                        </p:tav>
                                      </p:tavLst>
                                    </p:anim>
                                  </p:childTnLst>
                                </p:cTn>
                              </p:par>
                            </p:childTnLst>
                          </p:cTn>
                        </p:par>
                        <p:par>
                          <p:cTn id="15" fill="hold">
                            <p:stCondLst>
                              <p:cond delay="3750"/>
                            </p:stCondLst>
                            <p:childTnLst>
                              <p:par>
                                <p:cTn id="16" presetID="2" presetClass="entr" presetSubtype="2" fill="hold" nodeType="afterEffect">
                                  <p:stCondLst>
                                    <p:cond delay="10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1500" fill="hold"/>
                                        <p:tgtEl>
                                          <p:spTgt spid="30"/>
                                        </p:tgtEl>
                                        <p:attrNameLst>
                                          <p:attrName>ppt_x</p:attrName>
                                        </p:attrNameLst>
                                      </p:cBhvr>
                                      <p:tavLst>
                                        <p:tav tm="0">
                                          <p:val>
                                            <p:strVal val="1+#ppt_w/2"/>
                                          </p:val>
                                        </p:tav>
                                        <p:tav tm="100000">
                                          <p:val>
                                            <p:strVal val="#ppt_x"/>
                                          </p:val>
                                        </p:tav>
                                      </p:tavLst>
                                    </p:anim>
                                    <p:anim calcmode="lin" valueType="num">
                                      <p:cBhvr additive="base">
                                        <p:cTn id="19" dur="1500" fill="hold"/>
                                        <p:tgtEl>
                                          <p:spTgt spid="30"/>
                                        </p:tgtEl>
                                        <p:attrNameLst>
                                          <p:attrName>ppt_y</p:attrName>
                                        </p:attrNameLst>
                                      </p:cBhvr>
                                      <p:tavLst>
                                        <p:tav tm="0">
                                          <p:val>
                                            <p:strVal val="#ppt_y"/>
                                          </p:val>
                                        </p:tav>
                                        <p:tav tm="100000">
                                          <p:val>
                                            <p:strVal val="#ppt_y"/>
                                          </p:val>
                                        </p:tav>
                                      </p:tavLst>
                                    </p:anim>
                                  </p:childTnLst>
                                </p:cTn>
                              </p:par>
                            </p:childTnLst>
                          </p:cTn>
                        </p:par>
                        <p:par>
                          <p:cTn id="20" fill="hold">
                            <p:stCondLst>
                              <p:cond delay="6250"/>
                            </p:stCondLst>
                            <p:childTnLst>
                              <p:par>
                                <p:cTn id="21" presetID="2" presetClass="entr" presetSubtype="8" fill="hold" nodeType="after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500" fill="hold"/>
                                        <p:tgtEl>
                                          <p:spTgt spid="29"/>
                                        </p:tgtEl>
                                        <p:attrNameLst>
                                          <p:attrName>ppt_x</p:attrName>
                                        </p:attrNameLst>
                                      </p:cBhvr>
                                      <p:tavLst>
                                        <p:tav tm="0">
                                          <p:val>
                                            <p:strVal val="0-#ppt_w/2"/>
                                          </p:val>
                                        </p:tav>
                                        <p:tav tm="100000">
                                          <p:val>
                                            <p:strVal val="#ppt_x"/>
                                          </p:val>
                                        </p:tav>
                                      </p:tavLst>
                                    </p:anim>
                                    <p:anim calcmode="lin" valueType="num">
                                      <p:cBhvr additive="base">
                                        <p:cTn id="24" dur="1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362419" y="741079"/>
            <a:ext cx="6943818" cy="2082800"/>
          </a:xfrm>
        </p:spPr>
        <p:txBody>
          <a:bodyPr vert="horz">
            <a:noAutofit/>
          </a:bodyPr>
          <a:lstStyle/>
          <a:p>
            <a:pPr marL="0" indent="0" algn="ctr">
              <a:buNone/>
            </a:pPr>
            <a:r>
              <a:rPr lang="en-US" sz="2800" dirty="0" smtClean="0"/>
              <a:t>“</a:t>
            </a:r>
            <a:r>
              <a:rPr lang="en-US" sz="2800" i="1" dirty="0" smtClean="0"/>
              <a:t>Leave there thy gift before the altar, and go thy way; first be reconciled to thy brother, and then come and offer thy gift.”</a:t>
            </a:r>
          </a:p>
          <a:p>
            <a:pPr marL="0" indent="0" algn="ctr">
              <a:buNone/>
            </a:pPr>
            <a:r>
              <a:rPr lang="en-US" sz="2200" dirty="0" smtClean="0">
                <a:solidFill>
                  <a:schemeClr val="tx1"/>
                </a:solidFill>
              </a:rPr>
              <a:t>(Matthew 5:24)</a:t>
            </a:r>
          </a:p>
          <a:p>
            <a:pPr marL="0" indent="0" algn="ctr">
              <a:spcBef>
                <a:spcPts val="800"/>
              </a:spcBef>
              <a:buNone/>
            </a:pPr>
            <a:endParaRPr lang="en-US" dirty="0"/>
          </a:p>
          <a:p>
            <a:pPr marL="0" indent="0" algn="ctr">
              <a:spcBef>
                <a:spcPts val="800"/>
              </a:spcBef>
              <a:buNone/>
            </a:pPr>
            <a:endParaRPr lang="en-US" dirty="0" smtClean="0">
              <a:solidFill>
                <a:srgbClr val="FF6600"/>
              </a:solidFill>
            </a:endParaRPr>
          </a:p>
          <a:p>
            <a:pPr marL="0" indent="0" algn="ctr">
              <a:spcBef>
                <a:spcPts val="800"/>
              </a:spcBef>
              <a:buNone/>
            </a:pPr>
            <a:endParaRPr lang="en-US" dirty="0" smtClean="0">
              <a:solidFill>
                <a:srgbClr val="FF6600"/>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accent1">
                    <a:lumMod val="20000"/>
                    <a:lumOff val="80000"/>
                  </a:schemeClr>
                </a:solidFill>
              </a:rPr>
              <a:t>Global University of Theological Studies</a:t>
            </a:r>
            <a:endParaRPr lang="en-US" sz="1200" kern="1200" dirty="0">
              <a:solidFill>
                <a:schemeClr val="accent1">
                  <a:lumMod val="20000"/>
                  <a:lumOff val="80000"/>
                </a:schemeClr>
              </a:solidFill>
            </a:endParaRPr>
          </a:p>
        </p:txBody>
      </p:sp>
      <p:sp>
        <p:nvSpPr>
          <p:cNvPr id="7" name="Rectangle 6"/>
          <p:cNvSpPr/>
          <p:nvPr/>
        </p:nvSpPr>
        <p:spPr>
          <a:xfrm rot="16200000">
            <a:off x="5181586" y="2546587"/>
            <a:ext cx="6289927" cy="1323439"/>
          </a:xfrm>
          <a:prstGeom prst="rect">
            <a:avLst/>
          </a:prstGeom>
          <a:noFill/>
        </p:spPr>
        <p:txBody>
          <a:bodyPr vert="vert" wrap="square" lIns="91440" tIns="45720" rIns="91440" bIns="45720">
            <a:spAutoFit/>
          </a:bodyPr>
          <a:lstStyle/>
          <a:p>
            <a:pPr algn="dist">
              <a:lnSpc>
                <a:spcPct val="90000"/>
              </a:lnSpc>
            </a:pPr>
            <a:r>
              <a:rPr lang="en-US" sz="4400" b="1" spc="-3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a:t>
            </a:r>
          </a:p>
          <a:p>
            <a:pPr algn="dist">
              <a:lnSpc>
                <a:spcPct val="90000"/>
              </a:lnSpc>
            </a:pPr>
            <a:r>
              <a:rPr lang="en-US" sz="4400" b="1" spc="-3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E</a:t>
            </a:r>
          </a:p>
          <a:p>
            <a:pPr algn="dist">
              <a:lnSpc>
                <a:spcPct val="90000"/>
              </a:lnSpc>
            </a:pPr>
            <a:r>
              <a:rPr lang="en-US" sz="4400" b="1" spc="-3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a:t>
            </a:r>
          </a:p>
          <a:p>
            <a:pPr algn="dist">
              <a:lnSpc>
                <a:spcPct val="90000"/>
              </a:lnSpc>
            </a:pPr>
            <a:r>
              <a:rPr lang="en-US" sz="4400" b="1" spc="-3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a:t>
            </a:r>
          </a:p>
          <a:p>
            <a:pPr algn="dist">
              <a:lnSpc>
                <a:spcPct val="90000"/>
              </a:lnSpc>
            </a:pPr>
            <a:r>
              <a:rPr lang="en-US" sz="4400" b="1" spc="-3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a:t>
            </a:r>
          </a:p>
          <a:p>
            <a:pPr algn="dist">
              <a:lnSpc>
                <a:spcPct val="90000"/>
              </a:lnSpc>
            </a:pPr>
            <a:r>
              <a:rPr lang="en-US" sz="4400" b="1" spc="-3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U</a:t>
            </a:r>
          </a:p>
          <a:p>
            <a:pPr algn="dist">
              <a:lnSpc>
                <a:spcPct val="90000"/>
              </a:lnSpc>
            </a:pPr>
            <a:r>
              <a:rPr lang="en-US" sz="4400" b="1" spc="-3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a:t>
            </a:r>
          </a:p>
          <a:p>
            <a:pPr algn="dist">
              <a:lnSpc>
                <a:spcPct val="90000"/>
              </a:lnSpc>
            </a:pPr>
            <a:r>
              <a:rPr lang="en-US" sz="4400" b="1" spc="-3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a:t>
            </a:r>
          </a:p>
          <a:p>
            <a:pPr algn="dist">
              <a:lnSpc>
                <a:spcPct val="90000"/>
              </a:lnSpc>
            </a:pPr>
            <a:r>
              <a:rPr lang="en-US" sz="4400" b="1" spc="-3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O</a:t>
            </a:r>
          </a:p>
          <a:p>
            <a:pPr algn="dist">
              <a:lnSpc>
                <a:spcPct val="90000"/>
              </a:lnSpc>
            </a:pPr>
            <a:r>
              <a:rPr lang="en-US" sz="4400" b="1" spc="-30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N</a:t>
            </a:r>
          </a:p>
        </p:txBody>
      </p:sp>
      <p:sp>
        <p:nvSpPr>
          <p:cNvPr id="9" name="Vertical Text Placeholder 2"/>
          <p:cNvSpPr txBox="1">
            <a:spLocks/>
          </p:cNvSpPr>
          <p:nvPr/>
        </p:nvSpPr>
        <p:spPr>
          <a:xfrm>
            <a:off x="239059" y="3209333"/>
            <a:ext cx="7186706" cy="2572901"/>
          </a:xfrm>
          <a:prstGeom prst="rect">
            <a:avLst/>
          </a:prstGeom>
        </p:spPr>
        <p:txBody>
          <a:bodyPr vert="horz" lIns="91440" tIns="45720" rIns="91440" bIns="45720" rtlCol="0">
            <a:noAutofit/>
          </a:bodyPr>
          <a:lst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a:lstStyle>
          <a:p>
            <a:pPr marL="0" indent="0" algn="ctr">
              <a:lnSpc>
                <a:spcPct val="120000"/>
              </a:lnSpc>
              <a:buFont typeface="Wingdings 2" pitchFamily="18" charset="2"/>
              <a:buNone/>
            </a:pPr>
            <a:r>
              <a:rPr lang="en-US" sz="2800" dirty="0" smtClean="0"/>
              <a:t>“</a:t>
            </a:r>
            <a:r>
              <a:rPr lang="en-US" sz="2800" i="1" dirty="0" smtClean="0"/>
              <a:t>Behold, Lord, the half of my goods I give to the poor; and if I have taken anything from any man by false accusation, I restore him fourfold.”</a:t>
            </a:r>
          </a:p>
          <a:p>
            <a:pPr marL="0" indent="0" algn="ctr">
              <a:lnSpc>
                <a:spcPct val="120000"/>
              </a:lnSpc>
              <a:buFont typeface="Wingdings 2" pitchFamily="18" charset="2"/>
              <a:buNone/>
            </a:pPr>
            <a:r>
              <a:rPr lang="en-US" sz="2200" dirty="0" smtClean="0">
                <a:solidFill>
                  <a:schemeClr val="tx1"/>
                </a:solidFill>
              </a:rPr>
              <a:t>(Luke 19:8)</a:t>
            </a:r>
          </a:p>
          <a:p>
            <a:pPr marL="0" indent="0" algn="ctr">
              <a:spcBef>
                <a:spcPts val="800"/>
              </a:spcBef>
              <a:buFont typeface="Wingdings 2" pitchFamily="18" charset="2"/>
              <a:buNone/>
            </a:pPr>
            <a:endParaRPr lang="en-US" sz="2800" dirty="0" smtClean="0"/>
          </a:p>
          <a:p>
            <a:pPr marL="0" indent="0" algn="ctr">
              <a:spcBef>
                <a:spcPts val="800"/>
              </a:spcBef>
              <a:buFont typeface="Wingdings 2" pitchFamily="18" charset="2"/>
              <a:buNone/>
            </a:pPr>
            <a:endParaRPr lang="en-US" sz="2800" dirty="0" smtClean="0">
              <a:solidFill>
                <a:srgbClr val="FF6600"/>
              </a:solidFill>
            </a:endParaRPr>
          </a:p>
          <a:p>
            <a:pPr marL="0" indent="0" algn="ctr">
              <a:spcBef>
                <a:spcPts val="800"/>
              </a:spcBef>
              <a:buFont typeface="Wingdings 2" pitchFamily="18" charset="2"/>
              <a:buNone/>
            </a:pPr>
            <a:endParaRPr lang="en-US" sz="2800" dirty="0" smtClean="0">
              <a:solidFill>
                <a:srgbClr val="FF6600"/>
              </a:solidFill>
            </a:endParaRPr>
          </a:p>
        </p:txBody>
      </p:sp>
      <p:sp>
        <p:nvSpPr>
          <p:cNvPr id="10" name="Title 1"/>
          <p:cNvSpPr txBox="1">
            <a:spLocks/>
          </p:cNvSpPr>
          <p:nvPr/>
        </p:nvSpPr>
        <p:spPr>
          <a:xfrm rot="16200000">
            <a:off x="1079044" y="5334430"/>
            <a:ext cx="572955" cy="2521866"/>
          </a:xfrm>
          <a:prstGeom prst="rect">
            <a:avLst/>
          </a:prstGeom>
        </p:spPr>
        <p:txBody>
          <a:bodyPr vert="eaVert" lIns="91440" tIns="45720" rIns="91440" bIns="45720" rtlCol="0" anchor="ctr" anchorCtr="0">
            <a:noAutofit/>
            <a:scene3d>
              <a:camera prst="orthographicFront"/>
              <a:lightRig rig="balanced" dir="t">
                <a:rot lat="0" lon="0" rev="2100000"/>
              </a:lightRig>
            </a:scene3d>
            <a:sp3d extrusionH="57150" prstMaterial="metal">
              <a:bevelT w="38100" h="25400"/>
              <a:contourClr>
                <a:schemeClr val="bg2"/>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50800"/>
                <a:solidFill>
                  <a:srgbClr val="008000"/>
                </a:solidFill>
                <a:effectLst/>
                <a:latin typeface="Bangla MN"/>
                <a:cs typeface="Bangla MN"/>
              </a:rPr>
              <a:t>L</a:t>
            </a:r>
            <a:r>
              <a:rPr lang="en-US" sz="1200" b="1" dirty="0" smtClean="0">
                <a:ln w="50800"/>
                <a:solidFill>
                  <a:srgbClr val="008000"/>
                </a:solidFill>
                <a:effectLst/>
                <a:latin typeface="Bangla MN"/>
                <a:cs typeface="Bangla MN"/>
              </a:rPr>
              <a:t>esson Four:  Repentance</a:t>
            </a:r>
            <a:endParaRPr lang="en-US" sz="1200" b="1" dirty="0">
              <a:ln w="50800"/>
              <a:solidFill>
                <a:srgbClr val="008000"/>
              </a:solidFill>
              <a:effectLst/>
              <a:latin typeface="Bangla MN"/>
              <a:cs typeface="Bangla MN"/>
            </a:endParaRPr>
          </a:p>
        </p:txBody>
      </p:sp>
    </p:spTree>
    <p:extLst>
      <p:ext uri="{BB962C8B-B14F-4D97-AF65-F5344CB8AC3E}">
        <p14:creationId xmlns:p14="http://schemas.microsoft.com/office/powerpoint/2010/main" val="26969240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2500"/>
                                        <p:tgtEl>
                                          <p:spTgt spid="7"/>
                                        </p:tgtEl>
                                      </p:cBhvr>
                                    </p:animEffect>
                                  </p:childTnLst>
                                </p:cTn>
                              </p:par>
                            </p:childTnLst>
                          </p:cTn>
                        </p:par>
                        <p:par>
                          <p:cTn id="8" fill="hold">
                            <p:stCondLst>
                              <p:cond delay="3000"/>
                            </p:stCondLst>
                            <p:childTnLst>
                              <p:par>
                                <p:cTn id="9" presetID="16" presetClass="entr" presetSubtype="37" fill="hold" grpId="0"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outVertical)">
                                      <p:cBhvr>
                                        <p:cTn id="11" dur="1500"/>
                                        <p:tgtEl>
                                          <p:spTgt spid="3">
                                            <p:txEl>
                                              <p:pRg st="0" end="0"/>
                                            </p:txEl>
                                          </p:spTgt>
                                        </p:tgtEl>
                                      </p:cBhvr>
                                    </p:animEffect>
                                  </p:childTnLst>
                                </p:cTn>
                              </p:par>
                            </p:childTnLst>
                          </p:cTn>
                        </p:par>
                        <p:par>
                          <p:cTn id="12" fill="hold">
                            <p:stCondLst>
                              <p:cond delay="5000"/>
                            </p:stCondLst>
                            <p:childTnLst>
                              <p:par>
                                <p:cTn id="13" presetID="16" presetClass="entr" presetSubtype="37" fill="hold" grpId="0" nodeType="afterEffect">
                                  <p:stCondLst>
                                    <p:cond delay="5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outVertical)">
                                      <p:cBhvr>
                                        <p:cTn id="15" dur="1500"/>
                                        <p:tgtEl>
                                          <p:spTgt spid="3">
                                            <p:txEl>
                                              <p:pRg st="1" end="1"/>
                                            </p:txEl>
                                          </p:spTgt>
                                        </p:tgtEl>
                                      </p:cBhvr>
                                    </p:animEffect>
                                  </p:childTnLst>
                                </p:cTn>
                              </p:par>
                            </p:childTnLst>
                          </p:cTn>
                        </p:par>
                        <p:par>
                          <p:cTn id="16" fill="hold">
                            <p:stCondLst>
                              <p:cond delay="7000"/>
                            </p:stCondLst>
                            <p:childTnLst>
                              <p:par>
                                <p:cTn id="17" presetID="16" presetClass="entr" presetSubtype="37" fill="hold" grpId="0" nodeType="afterEffect">
                                  <p:stCondLst>
                                    <p:cond delay="7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barn(outVertical)">
                                      <p:cBhvr>
                                        <p:cTn id="19" dur="1500"/>
                                        <p:tgtEl>
                                          <p:spTgt spid="9">
                                            <p:txEl>
                                              <p:pRg st="0" end="0"/>
                                            </p:txEl>
                                          </p:spTgt>
                                        </p:tgtEl>
                                      </p:cBhvr>
                                    </p:animEffect>
                                  </p:childTnLst>
                                </p:cTn>
                              </p:par>
                            </p:childTnLst>
                          </p:cTn>
                        </p:par>
                        <p:par>
                          <p:cTn id="20" fill="hold">
                            <p:stCondLst>
                              <p:cond delay="9250"/>
                            </p:stCondLst>
                            <p:childTnLst>
                              <p:par>
                                <p:cTn id="21" presetID="16" presetClass="entr" presetSubtype="37" fill="hold" grpId="0" nodeType="afterEffect">
                                  <p:stCondLst>
                                    <p:cond delay="75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barn(outVertical)">
                                      <p:cBhvr>
                                        <p:cTn id="23" dur="1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765175" y="3863388"/>
            <a:ext cx="7612063" cy="2308324"/>
          </a:xfrm>
          <a:prstGeom prst="rect">
            <a:avLst/>
          </a:prstGeom>
          <a:noFill/>
        </p:spPr>
        <p:txBody>
          <a:bodyPr wrap="square" rtlCol="0">
            <a:spAutoFit/>
          </a:bodyPr>
          <a:lstStyle/>
          <a:p>
            <a:pPr algn="ctr"/>
            <a:r>
              <a:rPr lang="en-US" sz="3600" dirty="0" smtClean="0">
                <a:solidFill>
                  <a:schemeClr val="bg1"/>
                </a:solidFill>
              </a:rPr>
              <a:t>Honor and moral principle call for restitution in as far as it is possible.  The Lord will not do for us what we can do for ourselves.</a:t>
            </a:r>
            <a:endParaRPr lang="en-US" sz="3600" dirty="0">
              <a:solidFill>
                <a:schemeClr val="bg1"/>
              </a:solidFill>
            </a:endParaRPr>
          </a:p>
        </p:txBody>
      </p:sp>
      <p:sp>
        <p:nvSpPr>
          <p:cNvPr id="8" name="Title 1"/>
          <p:cNvSpPr txBox="1">
            <a:spLocks/>
          </p:cNvSpPr>
          <p:nvPr/>
        </p:nvSpPr>
        <p:spPr>
          <a:xfrm rot="16200000">
            <a:off x="974457"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1" name="Title 1"/>
          <p:cNvSpPr txBox="1">
            <a:spLocks/>
          </p:cNvSpPr>
          <p:nvPr/>
        </p:nvSpPr>
        <p:spPr>
          <a:xfrm>
            <a:off x="328706" y="194236"/>
            <a:ext cx="8337175" cy="750526"/>
          </a:xfrm>
          <a:prstGeom prst="rect">
            <a:avLst/>
          </a:prstGeom>
        </p:spPr>
        <p:txBody>
          <a:bodyPr vert="horz" lIns="91440" tIns="45720" rIns="91440" bIns="45720" rtlCol="0" anchor="b" anchorCtr="0">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RESTITUTION</a:t>
            </a:r>
            <a:endParaRPr lang="en-US" sz="6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2" name="TextBox 11"/>
          <p:cNvSpPr txBox="1"/>
          <p:nvPr/>
        </p:nvSpPr>
        <p:spPr>
          <a:xfrm>
            <a:off x="328706" y="1291394"/>
            <a:ext cx="5460578" cy="2123658"/>
          </a:xfrm>
          <a:prstGeom prst="rect">
            <a:avLst/>
          </a:prstGeom>
          <a:noFill/>
        </p:spPr>
        <p:txBody>
          <a:bodyPr wrap="square" rtlCol="0">
            <a:spAutoFit/>
          </a:bodyPr>
          <a:lstStyle/>
          <a:p>
            <a:pPr algn="r"/>
            <a:r>
              <a:rPr lang="en-US" sz="4400" dirty="0" smtClean="0"/>
              <a:t>     To what extent does restitution enter</a:t>
            </a:r>
          </a:p>
          <a:p>
            <a:pPr algn="r"/>
            <a:r>
              <a:rPr lang="en-US" sz="4400" dirty="0" smtClean="0"/>
              <a:t>into repentance</a:t>
            </a:r>
            <a:endParaRPr lang="en-US" sz="4400" dirty="0"/>
          </a:p>
        </p:txBody>
      </p:sp>
      <p:sp>
        <p:nvSpPr>
          <p:cNvPr id="3" name="Rectangle 2"/>
          <p:cNvSpPr/>
          <p:nvPr/>
        </p:nvSpPr>
        <p:spPr>
          <a:xfrm>
            <a:off x="6333008" y="362067"/>
            <a:ext cx="890619" cy="3770263"/>
          </a:xfrm>
          <a:prstGeom prst="rect">
            <a:avLst/>
          </a:prstGeom>
        </p:spPr>
        <p:txBody>
          <a:bodyPr wrap="square">
            <a:spAutoFit/>
          </a:bodyPr>
          <a:lstStyle/>
          <a:p>
            <a:pPr algn="ctr"/>
            <a:r>
              <a:rPr lang="en-US" sz="239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t>
            </a:r>
          </a:p>
        </p:txBody>
      </p:sp>
    </p:spTree>
    <p:extLst>
      <p:ext uri="{BB962C8B-B14F-4D97-AF65-F5344CB8AC3E}">
        <p14:creationId xmlns:p14="http://schemas.microsoft.com/office/powerpoint/2010/main" val="31052374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8" fill="hold" grpId="0" nodeType="after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wheel(8)">
                                      <p:cBhvr>
                                        <p:cTn id="13" dur="1250"/>
                                        <p:tgtEl>
                                          <p:spTgt spid="12"/>
                                        </p:tgtEl>
                                      </p:cBhvr>
                                    </p:animEffect>
                                  </p:childTnLst>
                                </p:cTn>
                              </p:par>
                            </p:childTnLst>
                          </p:cTn>
                        </p:par>
                        <p:par>
                          <p:cTn id="14" fill="hold">
                            <p:stCondLst>
                              <p:cond delay="3250"/>
                            </p:stCondLst>
                            <p:childTnLst>
                              <p:par>
                                <p:cTn id="15" presetID="53"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Effect transition="in" filter="fade">
                                      <p:cBhvr>
                                        <p:cTn id="19" dur="1000"/>
                                        <p:tgtEl>
                                          <p:spTgt spid="3"/>
                                        </p:tgtEl>
                                      </p:cBhvr>
                                    </p:animEffect>
                                  </p:childTnLst>
                                </p:cTn>
                              </p:par>
                            </p:childTnLst>
                          </p:cTn>
                        </p:par>
                        <p:par>
                          <p:cTn id="20" fill="hold">
                            <p:stCondLst>
                              <p:cond delay="4250"/>
                            </p:stCondLst>
                            <p:childTnLst>
                              <p:par>
                                <p:cTn id="21" presetID="14" presetClass="entr" presetSubtype="5" fill="hold" grpId="0" nodeType="afterEffect">
                                  <p:stCondLst>
                                    <p:cond delay="50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randombar(vertical)">
                                      <p:cBhvr>
                                        <p:cTn id="23" dur="175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1" grpId="0"/>
      <p:bldP spid="1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323152">
            <a:off x="-368435" y="1106799"/>
            <a:ext cx="4617583" cy="163195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sz="4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RESTITUTION</a:t>
            </a:r>
            <a:endParaRPr lang="en-US" sz="4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Text Placeholder 3"/>
          <p:cNvSpPr>
            <a:spLocks noGrp="1"/>
          </p:cNvSpPr>
          <p:nvPr>
            <p:ph type="body" sz="half" idx="2"/>
          </p:nvPr>
        </p:nvSpPr>
        <p:spPr>
          <a:xfrm>
            <a:off x="1012427" y="1800507"/>
            <a:ext cx="3250360" cy="3935412"/>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34400" b="1" dirty="0" smtClean="0">
                <a:ln/>
                <a:solidFill>
                  <a:schemeClr val="accent3"/>
                </a:solidFill>
                <a:effectLst/>
              </a:rPr>
              <a:t>!</a:t>
            </a:r>
            <a:endParaRPr lang="en-US" sz="34400" b="1" dirty="0">
              <a:ln/>
              <a:solidFill>
                <a:schemeClr val="accent3"/>
              </a:solidFill>
              <a:effectLst/>
            </a:endParaRPr>
          </a:p>
        </p:txBody>
      </p:sp>
      <p:sp>
        <p:nvSpPr>
          <p:cNvPr id="6" name="TextBox 5"/>
          <p:cNvSpPr txBox="1"/>
          <p:nvPr/>
        </p:nvSpPr>
        <p:spPr>
          <a:xfrm>
            <a:off x="4064000" y="745560"/>
            <a:ext cx="4840941" cy="5509200"/>
          </a:xfrm>
          <a:prstGeom prst="rect">
            <a:avLst/>
          </a:prstGeom>
          <a:noFill/>
        </p:spPr>
        <p:txBody>
          <a:bodyPr wrap="square" rtlCol="0">
            <a:spAutoFit/>
          </a:bodyPr>
          <a:lstStyle/>
          <a:p>
            <a:pPr algn="ctr"/>
            <a:r>
              <a:rPr lang="en-US" sz="3200" dirty="0" smtClean="0">
                <a:solidFill>
                  <a:schemeClr val="bg1"/>
                </a:solidFill>
              </a:rPr>
              <a:t>The penitent will endeavor to obey the Lord in making wrongs right.  However, it must be remembered that there is absolutely nothing we can do about most of the sins committed except to confess them and have them blotted out by the blood of the Lamb.</a:t>
            </a:r>
            <a:endParaRPr lang="en-US" sz="3200" dirty="0">
              <a:solidFill>
                <a:schemeClr val="bg1"/>
              </a:solidFill>
            </a:endParaRPr>
          </a:p>
        </p:txBody>
      </p:sp>
      <p:sp>
        <p:nvSpPr>
          <p:cNvPr id="7" name="Title 1"/>
          <p:cNvSpPr txBox="1">
            <a:spLocks/>
          </p:cNvSpPr>
          <p:nvPr/>
        </p:nvSpPr>
        <p:spPr>
          <a:xfrm rot="16200000">
            <a:off x="1437634"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36815013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0-#ppt_w/2"/>
                                          </p:val>
                                        </p:tav>
                                        <p:tav tm="100000">
                                          <p:val>
                                            <p:strVal val="#ppt_x"/>
                                          </p:val>
                                        </p:tav>
                                      </p:tavLst>
                                    </p:anim>
                                    <p:anim calcmode="lin" valueType="num">
                                      <p:cBhvr additive="base">
                                        <p:cTn id="8" dur="12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750"/>
                            </p:stCondLst>
                            <p:childTnLst>
                              <p:par>
                                <p:cTn id="10" presetID="22" presetClass="entr" presetSubtype="1" fill="hold" grpId="0" nodeType="afterEffect">
                                  <p:stCondLst>
                                    <p:cond delay="5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up)">
                                      <p:cBhvr>
                                        <p:cTn id="12" dur="3750"/>
                                        <p:tgtEl>
                                          <p:spTgt spid="6">
                                            <p:txEl>
                                              <p:pRg st="0" end="0"/>
                                            </p:txEl>
                                          </p:spTgt>
                                        </p:tgtEl>
                                      </p:cBhvr>
                                    </p:animEffect>
                                  </p:childTnLst>
                                </p:cTn>
                              </p:par>
                            </p:childTnLst>
                          </p:cTn>
                        </p:par>
                        <p:par>
                          <p:cTn id="13" fill="hold">
                            <p:stCondLst>
                              <p:cond delay="6000"/>
                            </p:stCondLst>
                            <p:childTnLst>
                              <p:par>
                                <p:cTn id="14" presetID="53" presetClass="entr" presetSubtype="16" fill="hold" grpId="0" nodeType="afterEffect">
                                  <p:stCondLst>
                                    <p:cond delay="500"/>
                                  </p:stCondLst>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p:cTn id="16" dur="1250" fill="hold"/>
                                        <p:tgtEl>
                                          <p:spTgt spid="4">
                                            <p:txEl>
                                              <p:pRg st="0" end="0"/>
                                            </p:txEl>
                                          </p:spTgt>
                                        </p:tgtEl>
                                        <p:attrNameLst>
                                          <p:attrName>ppt_w</p:attrName>
                                        </p:attrNameLst>
                                      </p:cBhvr>
                                      <p:tavLst>
                                        <p:tav tm="0">
                                          <p:val>
                                            <p:fltVal val="0"/>
                                          </p:val>
                                        </p:tav>
                                        <p:tav tm="100000">
                                          <p:val>
                                            <p:strVal val="#ppt_w"/>
                                          </p:val>
                                        </p:tav>
                                      </p:tavLst>
                                    </p:anim>
                                    <p:anim calcmode="lin" valueType="num">
                                      <p:cBhvr>
                                        <p:cTn id="17" dur="125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8" dur="12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2"/>
          <p:cNvSpPr txBox="1">
            <a:spLocks/>
          </p:cNvSpPr>
          <p:nvPr/>
        </p:nvSpPr>
        <p:spPr>
          <a:xfrm rot="20744353">
            <a:off x="1314787" y="2734234"/>
            <a:ext cx="6943818" cy="1344707"/>
          </a:xfrm>
          <a:prstGeom prst="rect">
            <a:avLst/>
          </a:prstGeom>
        </p:spPr>
        <p:txBody>
          <a:bodyPr vert="horz">
            <a:normAutofit/>
          </a:bodyPr>
          <a:lst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a:lstStyle>
          <a:p>
            <a:pPr marL="0" indent="0" algn="ctr">
              <a:buFont typeface="Wingdings 2" pitchFamily="18" charset="2"/>
              <a:buNone/>
            </a:pPr>
            <a:r>
              <a:rPr lang="en-US" sz="5400" dirty="0" smtClean="0">
                <a:solidFill>
                  <a:srgbClr val="FF6600"/>
                </a:solidFill>
              </a:rPr>
              <a:t>End</a:t>
            </a:r>
            <a:r>
              <a:rPr lang="en-US" sz="4800" dirty="0" smtClean="0">
                <a:solidFill>
                  <a:srgbClr val="FF6600"/>
                </a:solidFill>
              </a:rPr>
              <a:t> of Lesson Four</a:t>
            </a:r>
            <a:endParaRPr lang="en-US" sz="4800" dirty="0">
              <a:solidFill>
                <a:srgbClr val="FF6600"/>
              </a:solidFill>
            </a:endParaRPr>
          </a:p>
        </p:txBody>
      </p:sp>
      <p:sp>
        <p:nvSpPr>
          <p:cNvPr id="3"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5" name="Title 1"/>
          <p:cNvSpPr txBox="1">
            <a:spLocks/>
          </p:cNvSpPr>
          <p:nvPr/>
        </p:nvSpPr>
        <p:spPr>
          <a:xfrm rot="16200000">
            <a:off x="1198576"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2039798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435">
                                          <p:stCondLst>
                                            <p:cond delay="0"/>
                                          </p:stCondLst>
                                        </p:cTn>
                                        <p:tgtEl>
                                          <p:spTgt spid="2">
                                            <p:txEl>
                                              <p:pRg st="0" end="0"/>
                                            </p:txEl>
                                          </p:spTgt>
                                        </p:tgtEl>
                                      </p:cBhvr>
                                    </p:animEffect>
                                    <p:anim calcmode="lin" valueType="num">
                                      <p:cBhvr>
                                        <p:cTn id="8" dur="1366"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19">
                                          <p:stCondLst>
                                            <p:cond delay="487"/>
                                          </p:stCondLst>
                                        </p:cTn>
                                        <p:tgtEl>
                                          <p:spTgt spid="2">
                                            <p:txEl>
                                              <p:pRg st="0" end="0"/>
                                            </p:txEl>
                                          </p:spTgt>
                                        </p:tgtEl>
                                      </p:cBhvr>
                                      <p:to x="100000" y="60000"/>
                                    </p:animScale>
                                    <p:animScale>
                                      <p:cBhvr>
                                        <p:cTn id="14" dur="124" decel="50000">
                                          <p:stCondLst>
                                            <p:cond delay="507"/>
                                          </p:stCondLst>
                                        </p:cTn>
                                        <p:tgtEl>
                                          <p:spTgt spid="2">
                                            <p:txEl>
                                              <p:pRg st="0" end="0"/>
                                            </p:txEl>
                                          </p:spTgt>
                                        </p:tgtEl>
                                      </p:cBhvr>
                                      <p:to x="100000" y="100000"/>
                                    </p:animScale>
                                    <p:animScale>
                                      <p:cBhvr>
                                        <p:cTn id="15" dur="19">
                                          <p:stCondLst>
                                            <p:cond delay="984"/>
                                          </p:stCondLst>
                                        </p:cTn>
                                        <p:tgtEl>
                                          <p:spTgt spid="2">
                                            <p:txEl>
                                              <p:pRg st="0" end="0"/>
                                            </p:txEl>
                                          </p:spTgt>
                                        </p:tgtEl>
                                      </p:cBhvr>
                                      <p:to x="100000" y="80000"/>
                                    </p:animScale>
                                    <p:animScale>
                                      <p:cBhvr>
                                        <p:cTn id="16" dur="124" decel="50000">
                                          <p:stCondLst>
                                            <p:cond delay="1003"/>
                                          </p:stCondLst>
                                        </p:cTn>
                                        <p:tgtEl>
                                          <p:spTgt spid="2">
                                            <p:txEl>
                                              <p:pRg st="0" end="0"/>
                                            </p:txEl>
                                          </p:spTgt>
                                        </p:tgtEl>
                                      </p:cBhvr>
                                      <p:to x="100000" y="100000"/>
                                    </p:animScale>
                                    <p:animScale>
                                      <p:cBhvr>
                                        <p:cTn id="17" dur="19">
                                          <p:stCondLst>
                                            <p:cond delay="1231"/>
                                          </p:stCondLst>
                                        </p:cTn>
                                        <p:tgtEl>
                                          <p:spTgt spid="2">
                                            <p:txEl>
                                              <p:pRg st="0" end="0"/>
                                            </p:txEl>
                                          </p:spTgt>
                                        </p:tgtEl>
                                      </p:cBhvr>
                                      <p:to x="100000" y="90000"/>
                                    </p:animScale>
                                    <p:animScale>
                                      <p:cBhvr>
                                        <p:cTn id="18" dur="124" decel="50000">
                                          <p:stCondLst>
                                            <p:cond delay="1251"/>
                                          </p:stCondLst>
                                        </p:cTn>
                                        <p:tgtEl>
                                          <p:spTgt spid="2">
                                            <p:txEl>
                                              <p:pRg st="0" end="0"/>
                                            </p:txEl>
                                          </p:spTgt>
                                        </p:tgtEl>
                                      </p:cBhvr>
                                      <p:to x="100000" y="100000"/>
                                    </p:animScale>
                                    <p:animScale>
                                      <p:cBhvr>
                                        <p:cTn id="19" dur="19">
                                          <p:stCondLst>
                                            <p:cond delay="1356"/>
                                          </p:stCondLst>
                                        </p:cTn>
                                        <p:tgtEl>
                                          <p:spTgt spid="2">
                                            <p:txEl>
                                              <p:pRg st="0" end="0"/>
                                            </p:txEl>
                                          </p:spTgt>
                                        </p:tgtEl>
                                      </p:cBhvr>
                                      <p:to x="100000" y="95000"/>
                                    </p:animScale>
                                    <p:animScale>
                                      <p:cBhvr>
                                        <p:cTn id="20" dur="124" decel="50000">
                                          <p:stCondLst>
                                            <p:cond delay="1376"/>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34940" y="107576"/>
            <a:ext cx="1497106" cy="6000501"/>
          </a:xfrm>
        </p:spPr>
        <p:txBody>
          <a:bodyPr/>
          <a:lstStyle/>
          <a:p>
            <a:r>
              <a:rPr lang="en-US" sz="3600" dirty="0" smtClean="0"/>
              <a:t>WHAT  IS  THE  MEANING OF  REPENTANCE?</a:t>
            </a:r>
            <a:endParaRPr lang="en-US" sz="3600" dirty="0"/>
          </a:p>
        </p:txBody>
      </p:sp>
      <p:sp>
        <p:nvSpPr>
          <p:cNvPr id="3" name="Vertical Text Placeholder 2"/>
          <p:cNvSpPr>
            <a:spLocks noGrp="1"/>
          </p:cNvSpPr>
          <p:nvPr>
            <p:ph type="body" orient="vert" idx="1"/>
          </p:nvPr>
        </p:nvSpPr>
        <p:spPr>
          <a:xfrm>
            <a:off x="209176" y="457200"/>
            <a:ext cx="7186706" cy="5810250"/>
          </a:xfrm>
        </p:spPr>
        <p:txBody>
          <a:bodyPr vert="horz">
            <a:normAutofit/>
          </a:bodyPr>
          <a:lstStyle/>
          <a:p>
            <a:pPr marL="0" indent="0">
              <a:spcBef>
                <a:spcPts val="800"/>
              </a:spcBef>
              <a:buNone/>
            </a:pPr>
            <a:r>
              <a:rPr lang="en-US" sz="2800" dirty="0" smtClean="0"/>
              <a:t>      “For godly sorrow </a:t>
            </a:r>
            <a:r>
              <a:rPr lang="en-US" sz="2800" dirty="0" err="1" smtClean="0"/>
              <a:t>worketh</a:t>
            </a:r>
            <a:r>
              <a:rPr lang="en-US" sz="2800" dirty="0" smtClean="0"/>
              <a:t> repentance to salvation not to be repented of.”  </a:t>
            </a:r>
          </a:p>
          <a:p>
            <a:pPr marL="0" indent="0">
              <a:spcBef>
                <a:spcPts val="800"/>
              </a:spcBef>
              <a:buNone/>
            </a:pPr>
            <a:r>
              <a:rPr lang="en-US" sz="2800" dirty="0"/>
              <a:t>	</a:t>
            </a:r>
            <a:r>
              <a:rPr lang="en-US" sz="2800" dirty="0" smtClean="0"/>
              <a:t>				</a:t>
            </a:r>
            <a:r>
              <a:rPr lang="en-US" sz="2000" dirty="0" smtClean="0"/>
              <a:t> (II Corinthians 7:10)</a:t>
            </a:r>
            <a:endParaRPr lang="en-US" dirty="0">
              <a:solidFill>
                <a:srgbClr val="000000"/>
              </a:solidFill>
            </a:endParaRPr>
          </a:p>
          <a:p>
            <a:pPr marL="0" indent="0">
              <a:buNone/>
            </a:pPr>
            <a:r>
              <a:rPr lang="en-US" dirty="0" smtClean="0">
                <a:solidFill>
                  <a:srgbClr val="000000"/>
                </a:solidFill>
              </a:rPr>
              <a:t>	</a:t>
            </a:r>
            <a:r>
              <a:rPr lang="en-US" sz="2600" dirty="0" smtClean="0">
                <a:solidFill>
                  <a:srgbClr val="000000"/>
                </a:solidFill>
              </a:rPr>
              <a:t>Repentance is godly sorrow for sin.  However, sorrow for sin alone is not repentance although it might lead to repentance.</a:t>
            </a:r>
          </a:p>
          <a:p>
            <a:pPr marL="0" indent="0">
              <a:buNone/>
            </a:pPr>
            <a:r>
              <a:rPr lang="en-US" sz="2600" dirty="0">
                <a:solidFill>
                  <a:srgbClr val="000000"/>
                </a:solidFill>
              </a:rPr>
              <a:t>	</a:t>
            </a:r>
            <a:r>
              <a:rPr lang="en-US" sz="2600" dirty="0" smtClean="0">
                <a:solidFill>
                  <a:srgbClr val="000000"/>
                </a:solidFill>
              </a:rPr>
              <a:t>Repentance is not only feeling sorry, but it is a dying to sin, a right about face.   </a:t>
            </a:r>
          </a:p>
          <a:p>
            <a:pPr marL="0" indent="0">
              <a:buNone/>
            </a:pPr>
            <a:r>
              <a:rPr lang="en-US" sz="2600" dirty="0">
                <a:solidFill>
                  <a:srgbClr val="000000"/>
                </a:solidFill>
              </a:rPr>
              <a:t>	</a:t>
            </a:r>
            <a:r>
              <a:rPr lang="en-US" sz="2600" dirty="0" smtClean="0">
                <a:solidFill>
                  <a:srgbClr val="000000"/>
                </a:solidFill>
              </a:rPr>
              <a:t>One little boy said, Repentance is “being sorry enough to quit.”</a:t>
            </a:r>
            <a:endParaRPr lang="en-US" sz="2600" dirty="0">
              <a:solidFill>
                <a:schemeClr val="tx1"/>
              </a:solidFill>
            </a:endParaRP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974457"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L</a:t>
            </a:r>
            <a:r>
              <a:rPr lang="en-US" sz="1200" dirty="0"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esson Four:  Repentance</a:t>
            </a:r>
            <a:endParaRPr lang="en-US" sz="1200" dirty="0">
              <a:solidFill>
                <a:srgbClr val="008000"/>
              </a:solidFill>
              <a:latin typeface="Bangla MN"/>
              <a:cs typeface="Bangla MN"/>
            </a:endParaRPr>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1250"/>
                                        <p:tgtEl>
                                          <p:spTgt spid="3">
                                            <p:txEl>
                                              <p:pRg st="0" end="0"/>
                                            </p:txEl>
                                          </p:spTgt>
                                        </p:tgtEl>
                                      </p:cBhvr>
                                    </p:animEffect>
                                  </p:childTnLst>
                                </p:cTn>
                              </p:par>
                            </p:childTnLst>
                          </p:cTn>
                        </p:par>
                        <p:par>
                          <p:cTn id="13" fill="hold">
                            <p:stCondLst>
                              <p:cond delay="3250"/>
                            </p:stCondLst>
                            <p:childTnLst>
                              <p:par>
                                <p:cTn id="14" presetID="22" presetClass="entr" presetSubtype="8" fill="hold" grpId="0" nodeType="afterEffect">
                                  <p:stCondLst>
                                    <p:cond delay="50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left)">
                                      <p:cBhvr>
                                        <p:cTn id="16" dur="1250"/>
                                        <p:tgtEl>
                                          <p:spTgt spid="3">
                                            <p:txEl>
                                              <p:pRg st="1" end="1"/>
                                            </p:txEl>
                                          </p:spTgt>
                                        </p:tgtEl>
                                      </p:cBhvr>
                                    </p:animEffect>
                                  </p:childTnLst>
                                </p:cTn>
                              </p:par>
                            </p:childTnLst>
                          </p:cTn>
                        </p:par>
                        <p:par>
                          <p:cTn id="17" fill="hold">
                            <p:stCondLst>
                              <p:cond delay="5000"/>
                            </p:stCondLst>
                            <p:childTnLst>
                              <p:par>
                                <p:cTn id="18" presetID="22" presetClass="entr" presetSubtype="8" fill="hold" grpId="0" nodeType="afterEffect">
                                  <p:stCondLst>
                                    <p:cond delay="50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1250"/>
                                        <p:tgtEl>
                                          <p:spTgt spid="3">
                                            <p:txEl>
                                              <p:pRg st="2" end="2"/>
                                            </p:txEl>
                                          </p:spTgt>
                                        </p:tgtEl>
                                      </p:cBhvr>
                                    </p:animEffect>
                                  </p:childTnLst>
                                </p:cTn>
                              </p:par>
                            </p:childTnLst>
                          </p:cTn>
                        </p:par>
                        <p:par>
                          <p:cTn id="21" fill="hold">
                            <p:stCondLst>
                              <p:cond delay="6750"/>
                            </p:stCondLst>
                            <p:childTnLst>
                              <p:par>
                                <p:cTn id="22" presetID="22" presetClass="entr" presetSubtype="8" fill="hold" grpId="0" nodeType="afterEffect">
                                  <p:stCondLst>
                                    <p:cond delay="50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left)">
                                      <p:cBhvr>
                                        <p:cTn id="24" dur="1250"/>
                                        <p:tgtEl>
                                          <p:spTgt spid="3">
                                            <p:txEl>
                                              <p:pRg st="3" end="3"/>
                                            </p:txEl>
                                          </p:spTgt>
                                        </p:tgtEl>
                                      </p:cBhvr>
                                    </p:animEffect>
                                  </p:childTnLst>
                                </p:cTn>
                              </p:par>
                            </p:childTnLst>
                          </p:cTn>
                        </p:par>
                        <p:par>
                          <p:cTn id="25" fill="hold">
                            <p:stCondLst>
                              <p:cond delay="8500"/>
                            </p:stCondLst>
                            <p:childTnLst>
                              <p:par>
                                <p:cTn id="26" presetID="22" presetClass="entr" presetSubtype="8" fill="hold" grpId="0" nodeType="afterEffect">
                                  <p:stCondLst>
                                    <p:cond delay="50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left)">
                                      <p:cBhvr>
                                        <p:cTn id="28" dur="12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765175" y="962176"/>
            <a:ext cx="7612063" cy="804862"/>
          </a:xfrm>
        </p:spPr>
        <p:txBody>
          <a:bodyPr>
            <a:noAutofit/>
          </a:bodyPr>
          <a:lstStyle/>
          <a:p>
            <a:r>
              <a:rPr lang="en-US" sz="2400" dirty="0" smtClean="0"/>
              <a:t>“I tell you, Nay: but, except ye repent, ye shall all likewise perish.”   				</a:t>
            </a:r>
            <a:r>
              <a:rPr lang="en-US" sz="2000" dirty="0" smtClean="0">
                <a:solidFill>
                  <a:srgbClr val="000000"/>
                </a:solidFill>
              </a:rPr>
              <a:t>(Luke 13:3)</a:t>
            </a:r>
            <a:endParaRPr lang="en-US" sz="2000" dirty="0">
              <a:solidFill>
                <a:srgbClr val="000000"/>
              </a:solidFill>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0" y="3758474"/>
            <a:ext cx="9144000" cy="2123658"/>
          </a:xfrm>
          <a:prstGeom prst="rect">
            <a:avLst/>
          </a:prstGeom>
          <a:noFill/>
        </p:spPr>
        <p:txBody>
          <a:bodyPr wrap="square" rtlCol="0">
            <a:spAutoFit/>
          </a:bodyPr>
          <a:lstStyle/>
          <a:p>
            <a:pPr algn="ctr"/>
            <a:r>
              <a:rPr lang="en-US" sz="2800" dirty="0" smtClean="0"/>
              <a:t>     </a:t>
            </a:r>
            <a:r>
              <a:rPr lang="en-US" sz="2600" dirty="0" smtClean="0"/>
              <a:t>These verses reveal the great importance of repentance.</a:t>
            </a:r>
          </a:p>
          <a:p>
            <a:pPr algn="ctr"/>
            <a:r>
              <a:rPr lang="en-US" sz="2600" dirty="0" smtClean="0"/>
              <a:t>  </a:t>
            </a:r>
          </a:p>
          <a:p>
            <a:pPr algn="ctr"/>
            <a:r>
              <a:rPr lang="en-US" sz="2600" dirty="0" smtClean="0"/>
              <a:t>The person who does not repent will perish.</a:t>
            </a:r>
          </a:p>
          <a:p>
            <a:pPr algn="ctr"/>
            <a:r>
              <a:rPr lang="en-US" sz="2600" dirty="0" smtClean="0"/>
              <a:t>  </a:t>
            </a:r>
            <a:endParaRPr lang="en-US" sz="2600" dirty="0"/>
          </a:p>
          <a:p>
            <a:pPr algn="ctr"/>
            <a:r>
              <a:rPr lang="en-US" sz="2600" dirty="0" smtClean="0"/>
              <a:t>Repentance is absolutely essential.</a:t>
            </a:r>
            <a:endParaRPr lang="en-US" sz="2600" dirty="0"/>
          </a:p>
        </p:txBody>
      </p:sp>
      <p:sp>
        <p:nvSpPr>
          <p:cNvPr id="8" name="Title 1"/>
          <p:cNvSpPr txBox="1">
            <a:spLocks/>
          </p:cNvSpPr>
          <p:nvPr/>
        </p:nvSpPr>
        <p:spPr>
          <a:xfrm rot="16200000">
            <a:off x="974457"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9" name="Text Placeholder 3"/>
          <p:cNvSpPr txBox="1">
            <a:spLocks/>
          </p:cNvSpPr>
          <p:nvPr/>
        </p:nvSpPr>
        <p:spPr>
          <a:xfrm>
            <a:off x="358589" y="1760032"/>
            <a:ext cx="8396940" cy="804862"/>
          </a:xfrm>
          <a:prstGeom prst="rect">
            <a:avLst/>
          </a:prstGeom>
        </p:spPr>
        <p:txBody>
          <a:bodyPr vert="horz" lIns="91440" tIns="45720" rIns="91440" bIns="45720" rtlCol="0">
            <a:noAutofit/>
          </a:bodyPr>
          <a:lstStyle>
            <a:lvl1pPr marL="0" indent="0" algn="ctr" defTabSz="914400" rtl="0" eaLnBrk="1" latinLnBrk="0" hangingPunct="1">
              <a:spcBef>
                <a:spcPts val="3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lgn="l" defTabSz="914400" rtl="0" eaLnBrk="1" latinLnBrk="0" hangingPunct="1">
              <a:spcBef>
                <a:spcPts val="600"/>
              </a:spcBef>
              <a:buFont typeface="Wingdings 2" pitchFamily="18" charset="2"/>
              <a:buNone/>
              <a:defRPr sz="1200" kern="1200">
                <a:solidFill>
                  <a:schemeClr val="bg1"/>
                </a:solidFill>
                <a:effectLst>
                  <a:outerShdw blurRad="63500" dist="50800" dir="2700000" algn="tl" rotWithShape="0">
                    <a:prstClr val="black">
                      <a:alpha val="50000"/>
                    </a:prstClr>
                  </a:outerShdw>
                </a:effectLst>
                <a:latin typeface="+mn-lt"/>
                <a:ea typeface="+mn-ea"/>
                <a:cs typeface="+mn-cs"/>
              </a:defRPr>
            </a:lvl2pPr>
            <a:lvl3pPr marL="914400" indent="0" algn="l" defTabSz="914400" rtl="0" eaLnBrk="1" latinLnBrk="0" hangingPunct="1">
              <a:spcBef>
                <a:spcPts val="600"/>
              </a:spcBef>
              <a:buFont typeface="Wingdings 2" pitchFamily="18" charset="2"/>
              <a:buNone/>
              <a:defRPr sz="1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4pPr>
            <a:lvl5pPr marL="18288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5pPr>
            <a:lvl6pPr marL="22860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6pPr>
            <a:lvl7pPr marL="27432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7pPr>
            <a:lvl8pPr marL="32004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8pPr>
            <a:lvl9pPr marL="36576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9pPr>
          </a:lstStyle>
          <a:p>
            <a:r>
              <a:rPr lang="en-US" sz="2400" dirty="0" smtClean="0"/>
              <a:t>“And the times of this ignorance God winked at; but now </a:t>
            </a:r>
            <a:r>
              <a:rPr lang="en-US" sz="2400" dirty="0" err="1" smtClean="0"/>
              <a:t>commandeth</a:t>
            </a:r>
            <a:r>
              <a:rPr lang="en-US" sz="2400" dirty="0" smtClean="0"/>
              <a:t> all men every where to repent.”	  </a:t>
            </a:r>
            <a:r>
              <a:rPr lang="en-US" sz="2000" dirty="0" smtClean="0"/>
              <a:t>  </a:t>
            </a:r>
            <a:r>
              <a:rPr lang="en-US" sz="2000" dirty="0" smtClean="0">
                <a:solidFill>
                  <a:srgbClr val="000000"/>
                </a:solidFill>
              </a:rPr>
              <a:t>(Acts 17:30)</a:t>
            </a:r>
            <a:endParaRPr lang="en-US" sz="2400" dirty="0">
              <a:solidFill>
                <a:srgbClr val="000000"/>
              </a:solidFill>
            </a:endParaRPr>
          </a:p>
        </p:txBody>
      </p:sp>
      <p:sp>
        <p:nvSpPr>
          <p:cNvPr id="10" name="Text Placeholder 3"/>
          <p:cNvSpPr txBox="1">
            <a:spLocks/>
          </p:cNvSpPr>
          <p:nvPr/>
        </p:nvSpPr>
        <p:spPr>
          <a:xfrm>
            <a:off x="358590" y="2623617"/>
            <a:ext cx="8396940" cy="804862"/>
          </a:xfrm>
          <a:prstGeom prst="rect">
            <a:avLst/>
          </a:prstGeom>
        </p:spPr>
        <p:txBody>
          <a:bodyPr vert="horz" lIns="91440" tIns="45720" rIns="91440" bIns="45720" rtlCol="0">
            <a:noAutofit/>
          </a:bodyPr>
          <a:lstStyle>
            <a:lvl1pPr marL="0" indent="0" algn="ctr" defTabSz="914400" rtl="0" eaLnBrk="1" latinLnBrk="0" hangingPunct="1">
              <a:spcBef>
                <a:spcPts val="3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lgn="l" defTabSz="914400" rtl="0" eaLnBrk="1" latinLnBrk="0" hangingPunct="1">
              <a:spcBef>
                <a:spcPts val="600"/>
              </a:spcBef>
              <a:buFont typeface="Wingdings 2" pitchFamily="18" charset="2"/>
              <a:buNone/>
              <a:defRPr sz="1200" kern="1200">
                <a:solidFill>
                  <a:schemeClr val="bg1"/>
                </a:solidFill>
                <a:effectLst>
                  <a:outerShdw blurRad="63500" dist="50800" dir="2700000" algn="tl" rotWithShape="0">
                    <a:prstClr val="black">
                      <a:alpha val="50000"/>
                    </a:prstClr>
                  </a:outerShdw>
                </a:effectLst>
                <a:latin typeface="+mn-lt"/>
                <a:ea typeface="+mn-ea"/>
                <a:cs typeface="+mn-cs"/>
              </a:defRPr>
            </a:lvl2pPr>
            <a:lvl3pPr marL="914400" indent="0" algn="l" defTabSz="914400" rtl="0" eaLnBrk="1" latinLnBrk="0" hangingPunct="1">
              <a:spcBef>
                <a:spcPts val="600"/>
              </a:spcBef>
              <a:buFont typeface="Wingdings 2" pitchFamily="18" charset="2"/>
              <a:buNone/>
              <a:defRPr sz="1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4pPr>
            <a:lvl5pPr marL="18288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5pPr>
            <a:lvl6pPr marL="22860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6pPr>
            <a:lvl7pPr marL="27432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7pPr>
            <a:lvl8pPr marL="32004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8pPr>
            <a:lvl9pPr marL="36576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9pPr>
          </a:lstStyle>
          <a:p>
            <a:r>
              <a:rPr lang="en-US" sz="2400" dirty="0" smtClean="0"/>
              <a:t>“But is longsuffering to us-ward, not willing that any should perish, but that all should come to repentance.</a:t>
            </a:r>
            <a:r>
              <a:rPr lang="en-US" sz="2000" dirty="0" smtClean="0"/>
              <a:t>”  </a:t>
            </a:r>
            <a:r>
              <a:rPr lang="en-US" sz="2000" dirty="0" smtClean="0">
                <a:solidFill>
                  <a:srgbClr val="000000"/>
                </a:solidFill>
              </a:rPr>
              <a:t>(II Peter 3:9)</a:t>
            </a:r>
            <a:endParaRPr lang="en-US" sz="2400" dirty="0">
              <a:solidFill>
                <a:srgbClr val="000000"/>
              </a:solidFill>
            </a:endParaRPr>
          </a:p>
        </p:txBody>
      </p:sp>
      <p:sp>
        <p:nvSpPr>
          <p:cNvPr id="11" name="Title 1"/>
          <p:cNvSpPr txBox="1">
            <a:spLocks/>
          </p:cNvSpPr>
          <p:nvPr/>
        </p:nvSpPr>
        <p:spPr>
          <a:xfrm>
            <a:off x="328706" y="194236"/>
            <a:ext cx="8337175" cy="75052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dirty="0" smtClean="0">
                <a:solidFill>
                  <a:srgbClr val="008000"/>
                </a:solidFill>
              </a:rPr>
              <a:t>The Importance of Repentance</a:t>
            </a:r>
            <a:endParaRPr lang="en-US" dirty="0">
              <a:solidFill>
                <a:srgbClr val="008000"/>
              </a:solidFill>
            </a:endParaRPr>
          </a:p>
        </p:txBody>
      </p:sp>
    </p:spTree>
    <p:extLst>
      <p:ext uri="{BB962C8B-B14F-4D97-AF65-F5344CB8AC3E}">
        <p14:creationId xmlns:p14="http://schemas.microsoft.com/office/powerpoint/2010/main" val="35830209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75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1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3250"/>
                            </p:stCondLst>
                            <p:childTnLst>
                              <p:par>
                                <p:cTn id="16" presetID="2" presetClass="entr" presetSubtype="2" fill="hold" grpId="0" nodeType="afterEffect">
                                  <p:stCondLst>
                                    <p:cond delay="10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1+#ppt_w/2"/>
                                          </p:val>
                                        </p:tav>
                                        <p:tav tm="100000">
                                          <p:val>
                                            <p:strVal val="#ppt_x"/>
                                          </p:val>
                                        </p:tav>
                                      </p:tavLst>
                                    </p:anim>
                                    <p:anim calcmode="lin" valueType="num">
                                      <p:cBhvr additive="base">
                                        <p:cTn id="19" dur="10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5250"/>
                            </p:stCondLst>
                            <p:childTnLst>
                              <p:par>
                                <p:cTn id="21" presetID="2" presetClass="entr" presetSubtype="4" fill="hold" grpId="0" nodeType="afterEffect">
                                  <p:stCondLst>
                                    <p:cond delay="10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1+#ppt_h/2"/>
                                          </p:val>
                                        </p:tav>
                                        <p:tav tm="100000">
                                          <p:val>
                                            <p:strVal val="#ppt_y"/>
                                          </p:val>
                                        </p:tav>
                                      </p:tavLst>
                                    </p:anim>
                                  </p:childTnLst>
                                </p:cTn>
                              </p:par>
                            </p:childTnLst>
                          </p:cTn>
                        </p:par>
                        <p:par>
                          <p:cTn id="25" fill="hold">
                            <p:stCondLst>
                              <p:cond delay="7250"/>
                            </p:stCondLst>
                            <p:childTnLst>
                              <p:par>
                                <p:cTn id="26" presetID="22" presetClass="entr" presetSubtype="8" fill="hold" grpId="0" nodeType="afterEffect">
                                  <p:stCondLst>
                                    <p:cond delay="50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left)">
                                      <p:cBhvr>
                                        <p:cTn id="28" dur="1000"/>
                                        <p:tgtEl>
                                          <p:spTgt spid="6">
                                            <p:txEl>
                                              <p:pRg st="0" end="0"/>
                                            </p:txEl>
                                          </p:spTgt>
                                        </p:tgtEl>
                                      </p:cBhvr>
                                    </p:animEffect>
                                  </p:childTnLst>
                                </p:cTn>
                              </p:par>
                            </p:childTnLst>
                          </p:cTn>
                        </p:par>
                        <p:par>
                          <p:cTn id="29" fill="hold">
                            <p:stCondLst>
                              <p:cond delay="8750"/>
                            </p:stCondLst>
                            <p:childTnLst>
                              <p:par>
                                <p:cTn id="30" presetID="22" presetClass="entr" presetSubtype="8" fill="hold" grpId="0" nodeType="afterEffect">
                                  <p:stCondLst>
                                    <p:cond delay="50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wipe(left)">
                                      <p:cBhvr>
                                        <p:cTn id="32" dur="1000"/>
                                        <p:tgtEl>
                                          <p:spTgt spid="6">
                                            <p:txEl>
                                              <p:pRg st="1" end="1"/>
                                            </p:txEl>
                                          </p:spTgt>
                                        </p:tgtEl>
                                      </p:cBhvr>
                                    </p:animEffect>
                                  </p:childTnLst>
                                </p:cTn>
                              </p:par>
                            </p:childTnLst>
                          </p:cTn>
                        </p:par>
                        <p:par>
                          <p:cTn id="33" fill="hold">
                            <p:stCondLst>
                              <p:cond delay="10250"/>
                            </p:stCondLst>
                            <p:childTnLst>
                              <p:par>
                                <p:cTn id="34" presetID="22" presetClass="entr" presetSubtype="8" fill="hold" grpId="0" nodeType="afterEffect">
                                  <p:stCondLst>
                                    <p:cond delay="500"/>
                                  </p:stCondLst>
                                  <p:childTnLst>
                                    <p:set>
                                      <p:cBhvr>
                                        <p:cTn id="35" dur="1" fill="hold">
                                          <p:stCondLst>
                                            <p:cond delay="0"/>
                                          </p:stCondLst>
                                        </p:cTn>
                                        <p:tgtEl>
                                          <p:spTgt spid="6">
                                            <p:txEl>
                                              <p:pRg st="2" end="2"/>
                                            </p:txEl>
                                          </p:spTgt>
                                        </p:tgtEl>
                                        <p:attrNameLst>
                                          <p:attrName>style.visibility</p:attrName>
                                        </p:attrNameLst>
                                      </p:cBhvr>
                                      <p:to>
                                        <p:strVal val="visible"/>
                                      </p:to>
                                    </p:set>
                                    <p:animEffect transition="in" filter="wipe(left)">
                                      <p:cBhvr>
                                        <p:cTn id="36" dur="1000"/>
                                        <p:tgtEl>
                                          <p:spTgt spid="6">
                                            <p:txEl>
                                              <p:pRg st="2" end="2"/>
                                            </p:txEl>
                                          </p:spTgt>
                                        </p:tgtEl>
                                      </p:cBhvr>
                                    </p:animEffect>
                                  </p:childTnLst>
                                </p:cTn>
                              </p:par>
                            </p:childTnLst>
                          </p:cTn>
                        </p:par>
                        <p:par>
                          <p:cTn id="37" fill="hold">
                            <p:stCondLst>
                              <p:cond delay="11750"/>
                            </p:stCondLst>
                            <p:childTnLst>
                              <p:par>
                                <p:cTn id="38" presetID="22" presetClass="entr" presetSubtype="8" fill="hold" grpId="0" nodeType="afterEffect">
                                  <p:stCondLst>
                                    <p:cond delay="50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wipe(left)">
                                      <p:cBhvr>
                                        <p:cTn id="40" dur="1000"/>
                                        <p:tgtEl>
                                          <p:spTgt spid="6">
                                            <p:txEl>
                                              <p:pRg st="3" end="3"/>
                                            </p:txEl>
                                          </p:spTgt>
                                        </p:tgtEl>
                                      </p:cBhvr>
                                    </p:animEffect>
                                  </p:childTnLst>
                                </p:cTn>
                              </p:par>
                            </p:childTnLst>
                          </p:cTn>
                        </p:par>
                        <p:par>
                          <p:cTn id="41" fill="hold">
                            <p:stCondLst>
                              <p:cond delay="13250"/>
                            </p:stCondLst>
                            <p:childTnLst>
                              <p:par>
                                <p:cTn id="42" presetID="22" presetClass="entr" presetSubtype="8" fill="hold" grpId="0" nodeType="afterEffect">
                                  <p:stCondLst>
                                    <p:cond delay="50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wipe(left)">
                                      <p:cBhvr>
                                        <p:cTn id="44" dur="1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95056" y="1398399"/>
            <a:ext cx="7612063" cy="1815882"/>
          </a:xfrm>
          <a:prstGeom prst="rect">
            <a:avLst/>
          </a:prstGeom>
          <a:noFill/>
        </p:spPr>
        <p:txBody>
          <a:bodyPr wrap="square" rtlCol="0">
            <a:spAutoFit/>
          </a:bodyPr>
          <a:lstStyle/>
          <a:p>
            <a:pPr algn="ctr"/>
            <a:endParaRPr lang="en-US" sz="2400" dirty="0"/>
          </a:p>
          <a:p>
            <a:pPr algn="ctr"/>
            <a:r>
              <a:rPr lang="en-US" sz="2800" dirty="0" smtClean="0"/>
              <a:t>The prominent place put on the preaching of repentance by all the New Testament preachers shows the importance of </a:t>
            </a:r>
            <a:r>
              <a:rPr lang="en-US" sz="3200" b="1" dirty="0" smtClean="0"/>
              <a:t>REPENTANCE</a:t>
            </a:r>
            <a:r>
              <a:rPr lang="en-US" sz="2800" dirty="0" smtClean="0"/>
              <a:t>.</a:t>
            </a:r>
          </a:p>
        </p:txBody>
      </p:sp>
      <p:sp>
        <p:nvSpPr>
          <p:cNvPr id="5" name="TextBox 4"/>
          <p:cNvSpPr txBox="1"/>
          <p:nvPr/>
        </p:nvSpPr>
        <p:spPr>
          <a:xfrm>
            <a:off x="795056" y="3473574"/>
            <a:ext cx="8097088" cy="2308324"/>
          </a:xfrm>
          <a:prstGeom prst="rect">
            <a:avLst/>
          </a:prstGeom>
          <a:noFill/>
        </p:spPr>
        <p:txBody>
          <a:bodyPr wrap="none" rtlCol="0">
            <a:spAutoFit/>
          </a:bodyPr>
          <a:lstStyle/>
          <a:p>
            <a:pPr marL="457200" indent="-457200">
              <a:buAutoNum type="arabicPeriod"/>
            </a:pPr>
            <a:r>
              <a:rPr lang="en-US" sz="2400" dirty="0" smtClean="0">
                <a:solidFill>
                  <a:schemeClr val="bg1"/>
                </a:solidFill>
              </a:rPr>
              <a:t>John the Baptist preached repentance  </a:t>
            </a:r>
            <a:r>
              <a:rPr lang="en-US" sz="2000" dirty="0" smtClean="0">
                <a:solidFill>
                  <a:schemeClr val="bg1"/>
                </a:solidFill>
              </a:rPr>
              <a:t>(Matthew 3:1-2)</a:t>
            </a:r>
            <a:r>
              <a:rPr lang="en-US" sz="2400" dirty="0" smtClean="0">
                <a:solidFill>
                  <a:schemeClr val="bg1"/>
                </a:solidFill>
              </a:rPr>
              <a:t>.</a:t>
            </a:r>
          </a:p>
          <a:p>
            <a:pPr marL="457200" indent="-457200">
              <a:buAutoNum type="arabicPeriod"/>
            </a:pPr>
            <a:r>
              <a:rPr lang="en-US" sz="2400" dirty="0" smtClean="0">
                <a:solidFill>
                  <a:schemeClr val="bg1"/>
                </a:solidFill>
              </a:rPr>
              <a:t>Jesus preached repentance   </a:t>
            </a:r>
            <a:r>
              <a:rPr lang="en-US" sz="2000" dirty="0" smtClean="0">
                <a:solidFill>
                  <a:schemeClr val="bg1"/>
                </a:solidFill>
              </a:rPr>
              <a:t>(Matthew 4:17)</a:t>
            </a:r>
            <a:r>
              <a:rPr lang="en-US" sz="2400" dirty="0" smtClean="0">
                <a:solidFill>
                  <a:schemeClr val="bg1"/>
                </a:solidFill>
              </a:rPr>
              <a:t>.</a:t>
            </a:r>
          </a:p>
          <a:p>
            <a:pPr marL="457200" indent="-457200">
              <a:buAutoNum type="arabicPeriod"/>
            </a:pPr>
            <a:r>
              <a:rPr lang="en-US" sz="2400" dirty="0" smtClean="0">
                <a:solidFill>
                  <a:schemeClr val="bg1"/>
                </a:solidFill>
              </a:rPr>
              <a:t>Jesus commanded the seventy to preach it  </a:t>
            </a:r>
            <a:r>
              <a:rPr lang="en-US" sz="2000" dirty="0" smtClean="0">
                <a:solidFill>
                  <a:schemeClr val="bg1"/>
                </a:solidFill>
              </a:rPr>
              <a:t>(Luke 10:9)</a:t>
            </a:r>
            <a:r>
              <a:rPr lang="en-US" sz="2400" dirty="0" smtClean="0">
                <a:solidFill>
                  <a:schemeClr val="bg1"/>
                </a:solidFill>
              </a:rPr>
              <a:t>.</a:t>
            </a:r>
          </a:p>
          <a:p>
            <a:pPr marL="457200" indent="-457200">
              <a:buAutoNum type="arabicPeriod"/>
            </a:pPr>
            <a:r>
              <a:rPr lang="en-US" sz="2400" dirty="0" smtClean="0">
                <a:solidFill>
                  <a:schemeClr val="bg1"/>
                </a:solidFill>
              </a:rPr>
              <a:t>Jesus commanded the twelve to preach it  </a:t>
            </a:r>
            <a:r>
              <a:rPr lang="en-US" sz="2000" dirty="0" smtClean="0">
                <a:solidFill>
                  <a:schemeClr val="bg1"/>
                </a:solidFill>
              </a:rPr>
              <a:t>(Luke 24:47)</a:t>
            </a:r>
            <a:r>
              <a:rPr lang="en-US" sz="2400" dirty="0" smtClean="0">
                <a:solidFill>
                  <a:schemeClr val="bg1"/>
                </a:solidFill>
              </a:rPr>
              <a:t>.</a:t>
            </a:r>
          </a:p>
          <a:p>
            <a:pPr marL="457200" indent="-457200">
              <a:buAutoNum type="arabicPeriod"/>
            </a:pPr>
            <a:r>
              <a:rPr lang="en-US" sz="2400" dirty="0" smtClean="0">
                <a:solidFill>
                  <a:schemeClr val="bg1"/>
                </a:solidFill>
              </a:rPr>
              <a:t>Peter preached repentance  </a:t>
            </a:r>
            <a:r>
              <a:rPr lang="en-US" sz="2000" dirty="0" smtClean="0">
                <a:solidFill>
                  <a:schemeClr val="bg1"/>
                </a:solidFill>
              </a:rPr>
              <a:t>(Acts 2:38)</a:t>
            </a:r>
            <a:r>
              <a:rPr lang="en-US" sz="2400" dirty="0" smtClean="0">
                <a:solidFill>
                  <a:schemeClr val="bg1"/>
                </a:solidFill>
              </a:rPr>
              <a:t>.</a:t>
            </a:r>
          </a:p>
          <a:p>
            <a:pPr marL="457200" indent="-457200">
              <a:buAutoNum type="arabicPeriod"/>
            </a:pPr>
            <a:r>
              <a:rPr lang="en-US" sz="2400" dirty="0" smtClean="0">
                <a:solidFill>
                  <a:schemeClr val="bg1"/>
                </a:solidFill>
              </a:rPr>
              <a:t>Paul preached repentance  </a:t>
            </a:r>
            <a:r>
              <a:rPr lang="en-US" sz="2000" dirty="0" smtClean="0">
                <a:solidFill>
                  <a:schemeClr val="bg1"/>
                </a:solidFill>
              </a:rPr>
              <a:t>(Acts 20:21)</a:t>
            </a:r>
            <a:r>
              <a:rPr lang="en-US" sz="2400" dirty="0" smtClean="0">
                <a:solidFill>
                  <a:schemeClr val="bg1"/>
                </a:solidFill>
              </a:rPr>
              <a:t>.</a:t>
            </a:r>
            <a:endParaRPr lang="en-US" sz="2400" dirty="0">
              <a:solidFill>
                <a:schemeClr val="bg1"/>
              </a:solidFill>
            </a:endParaRP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8" name="Title 1"/>
          <p:cNvSpPr txBox="1">
            <a:spLocks/>
          </p:cNvSpPr>
          <p:nvPr/>
        </p:nvSpPr>
        <p:spPr>
          <a:xfrm rot="16200000">
            <a:off x="1049162" y="5349371"/>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1" name="Title 1"/>
          <p:cNvSpPr txBox="1">
            <a:spLocks/>
          </p:cNvSpPr>
          <p:nvPr/>
        </p:nvSpPr>
        <p:spPr>
          <a:xfrm>
            <a:off x="328706" y="194236"/>
            <a:ext cx="8337175" cy="75052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dirty="0" smtClean="0">
                <a:solidFill>
                  <a:srgbClr val="008000"/>
                </a:solidFill>
              </a:rPr>
              <a:t>The Importance of Repentance</a:t>
            </a:r>
            <a:endParaRPr lang="en-US" dirty="0">
              <a:solidFill>
                <a:srgbClr val="008000"/>
              </a:solidFill>
            </a:endParaRPr>
          </a:p>
        </p:txBody>
      </p:sp>
    </p:spTree>
    <p:extLst>
      <p:ext uri="{BB962C8B-B14F-4D97-AF65-F5344CB8AC3E}">
        <p14:creationId xmlns:p14="http://schemas.microsoft.com/office/powerpoint/2010/main" val="13537860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 presetClass="entr" presetSubtype="32"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box(out)">
                                      <p:cBhvr>
                                        <p:cTn id="13" dur="1500"/>
                                        <p:tgtEl>
                                          <p:spTgt spid="3"/>
                                        </p:tgtEl>
                                      </p:cBhvr>
                                    </p:animEffect>
                                  </p:childTnLst>
                                </p:cTn>
                              </p:par>
                            </p:childTnLst>
                          </p:cTn>
                        </p:par>
                        <p:par>
                          <p:cTn id="14" fill="hold">
                            <p:stCondLst>
                              <p:cond delay="3500"/>
                            </p:stCondLst>
                            <p:childTnLst>
                              <p:par>
                                <p:cTn id="15" presetID="22" presetClass="entr" presetSubtype="1" fill="hold" grpId="0" nodeType="afterEffect">
                                  <p:stCondLst>
                                    <p:cond delay="75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up)">
                                      <p:cBhvr>
                                        <p:cTn id="17" dur="1250"/>
                                        <p:tgtEl>
                                          <p:spTgt spid="5">
                                            <p:txEl>
                                              <p:pRg st="0" end="0"/>
                                            </p:txEl>
                                          </p:spTgt>
                                        </p:tgtEl>
                                      </p:cBhvr>
                                    </p:animEffect>
                                  </p:childTnLst>
                                </p:cTn>
                              </p:par>
                            </p:childTnLst>
                          </p:cTn>
                        </p:par>
                        <p:par>
                          <p:cTn id="18" fill="hold">
                            <p:stCondLst>
                              <p:cond delay="5500"/>
                            </p:stCondLst>
                            <p:childTnLst>
                              <p:par>
                                <p:cTn id="19" presetID="22" presetClass="entr" presetSubtype="1" fill="hold" grpId="0" nodeType="afterEffect">
                                  <p:stCondLst>
                                    <p:cond delay="75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up)">
                                      <p:cBhvr>
                                        <p:cTn id="21" dur="1250"/>
                                        <p:tgtEl>
                                          <p:spTgt spid="5">
                                            <p:txEl>
                                              <p:pRg st="1" end="1"/>
                                            </p:txEl>
                                          </p:spTgt>
                                        </p:tgtEl>
                                      </p:cBhvr>
                                    </p:animEffect>
                                  </p:childTnLst>
                                </p:cTn>
                              </p:par>
                            </p:childTnLst>
                          </p:cTn>
                        </p:par>
                        <p:par>
                          <p:cTn id="22" fill="hold">
                            <p:stCondLst>
                              <p:cond delay="7500"/>
                            </p:stCondLst>
                            <p:childTnLst>
                              <p:par>
                                <p:cTn id="23" presetID="22" presetClass="entr" presetSubtype="1" fill="hold" grpId="0" nodeType="afterEffect">
                                  <p:stCondLst>
                                    <p:cond delay="75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wipe(up)">
                                      <p:cBhvr>
                                        <p:cTn id="25" dur="1250"/>
                                        <p:tgtEl>
                                          <p:spTgt spid="5">
                                            <p:txEl>
                                              <p:pRg st="2" end="2"/>
                                            </p:txEl>
                                          </p:spTgt>
                                        </p:tgtEl>
                                      </p:cBhvr>
                                    </p:animEffect>
                                  </p:childTnLst>
                                </p:cTn>
                              </p:par>
                            </p:childTnLst>
                          </p:cTn>
                        </p:par>
                        <p:par>
                          <p:cTn id="26" fill="hold">
                            <p:stCondLst>
                              <p:cond delay="9500"/>
                            </p:stCondLst>
                            <p:childTnLst>
                              <p:par>
                                <p:cTn id="27" presetID="22" presetClass="entr" presetSubtype="1" fill="hold" grpId="0" nodeType="afterEffect">
                                  <p:stCondLst>
                                    <p:cond delay="75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wipe(up)">
                                      <p:cBhvr>
                                        <p:cTn id="29" dur="1250"/>
                                        <p:tgtEl>
                                          <p:spTgt spid="5">
                                            <p:txEl>
                                              <p:pRg st="3" end="3"/>
                                            </p:txEl>
                                          </p:spTgt>
                                        </p:tgtEl>
                                      </p:cBhvr>
                                    </p:animEffect>
                                  </p:childTnLst>
                                </p:cTn>
                              </p:par>
                            </p:childTnLst>
                          </p:cTn>
                        </p:par>
                        <p:par>
                          <p:cTn id="30" fill="hold">
                            <p:stCondLst>
                              <p:cond delay="11500"/>
                            </p:stCondLst>
                            <p:childTnLst>
                              <p:par>
                                <p:cTn id="31" presetID="22" presetClass="entr" presetSubtype="1" fill="hold" grpId="0" nodeType="afterEffect">
                                  <p:stCondLst>
                                    <p:cond delay="75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wipe(up)">
                                      <p:cBhvr>
                                        <p:cTn id="33" dur="1250"/>
                                        <p:tgtEl>
                                          <p:spTgt spid="5">
                                            <p:txEl>
                                              <p:pRg st="4" end="4"/>
                                            </p:txEl>
                                          </p:spTgt>
                                        </p:tgtEl>
                                      </p:cBhvr>
                                    </p:animEffect>
                                  </p:childTnLst>
                                </p:cTn>
                              </p:par>
                            </p:childTnLst>
                          </p:cTn>
                        </p:par>
                        <p:par>
                          <p:cTn id="34" fill="hold">
                            <p:stCondLst>
                              <p:cond delay="13500"/>
                            </p:stCondLst>
                            <p:childTnLst>
                              <p:par>
                                <p:cTn id="35" presetID="22" presetClass="entr" presetSubtype="1" fill="hold" grpId="0" nodeType="afterEffect">
                                  <p:stCondLst>
                                    <p:cond delay="75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wipe(up)">
                                      <p:cBhvr>
                                        <p:cTn id="37" dur="125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28707" y="1011463"/>
            <a:ext cx="8546352" cy="5067866"/>
            <a:chOff x="717177" y="2734235"/>
            <a:chExt cx="7664823" cy="3585882"/>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938345"/>
              <a:ext cx="7246470" cy="3288391"/>
            </a:xfrm>
            <a:prstGeom prst="rect">
              <a:avLst/>
            </a:prstGeom>
            <a:noFill/>
          </p:spPr>
          <p:txBody>
            <a:bodyPr wrap="square" rtlCol="0">
              <a:spAutoFit/>
            </a:bodyPr>
            <a:lstStyle/>
            <a:p>
              <a:pPr marL="457200" indent="-457200" algn="just">
                <a:buAutoNum type="arabicPeriod"/>
              </a:pPr>
              <a:r>
                <a:rPr lang="en-US" sz="2200" b="1" u="sng" dirty="0"/>
                <a:t>A</a:t>
              </a:r>
              <a:r>
                <a:rPr lang="en-US" sz="2200" b="1" u="sng" dirty="0" smtClean="0"/>
                <a:t> Change of Mind</a:t>
              </a:r>
              <a:r>
                <a:rPr lang="en-US" sz="2200" b="1" dirty="0" smtClean="0"/>
                <a:t>     </a:t>
              </a:r>
              <a:r>
                <a:rPr lang="en-US" sz="2000" dirty="0" smtClean="0"/>
                <a:t>(Matthew 21:29)</a:t>
              </a:r>
            </a:p>
            <a:p>
              <a:pPr lvl="1" algn="just"/>
              <a:r>
                <a:rPr lang="en-US" sz="2000" dirty="0" smtClean="0"/>
                <a:t>This concerns the intellect of man.  In salvation man is completely changed.  This change and transformation must include his mind.</a:t>
              </a:r>
            </a:p>
            <a:p>
              <a:pPr algn="just"/>
              <a:endParaRPr lang="en-US" sz="1600" dirty="0" smtClean="0"/>
            </a:p>
            <a:p>
              <a:pPr marL="457200" indent="-457200" algn="just">
                <a:buAutoNum type="arabicPeriod"/>
              </a:pPr>
              <a:r>
                <a:rPr lang="en-US" sz="2200" b="1" u="sng" dirty="0" smtClean="0"/>
                <a:t>Godly Sorrow</a:t>
              </a:r>
              <a:r>
                <a:rPr lang="en-US" dirty="0" smtClean="0"/>
                <a:t>	</a:t>
              </a:r>
              <a:r>
                <a:rPr lang="en-US" sz="2000" dirty="0" smtClean="0"/>
                <a:t>(II Corinthians 7:7-11)</a:t>
              </a:r>
            </a:p>
            <a:p>
              <a:pPr lvl="1" algn="just"/>
              <a:r>
                <a:rPr lang="en-US" sz="2000" dirty="0" smtClean="0"/>
                <a:t>This concerns the emotions of man.  The publican beat upon his breast indicating sorrow (Luke 18:13).  There must be a certain amount of hear sorrow even if there is little evidence of it outwardly.  It is not only a heart broken because of sin, but it is a heart broken from sin.</a:t>
              </a:r>
            </a:p>
            <a:p>
              <a:pPr lvl="1" algn="just"/>
              <a:endParaRPr lang="en-US" sz="1600" dirty="0"/>
            </a:p>
            <a:p>
              <a:pPr algn="just"/>
              <a:r>
                <a:rPr lang="en-US" sz="2200" b="1" dirty="0" smtClean="0"/>
                <a:t>3.   </a:t>
              </a:r>
              <a:r>
                <a:rPr lang="en-US" sz="2200" b="1" u="sng" dirty="0" smtClean="0"/>
                <a:t>A Decision</a:t>
              </a:r>
              <a:r>
                <a:rPr lang="en-US" sz="2000" dirty="0" smtClean="0"/>
                <a:t>	(Luke 15:17-18)</a:t>
              </a:r>
            </a:p>
            <a:p>
              <a:pPr lvl="1" algn="just"/>
              <a:r>
                <a:rPr lang="en-US" sz="2000" dirty="0" smtClean="0"/>
                <a:t>This concerns the will of man.  It must be the decision of man to turn from sin to Jesus.  He must forsake what he wishes God to remit.</a:t>
              </a:r>
            </a:p>
          </p:txBody>
        </p:sp>
      </p:grpSp>
      <p:sp>
        <p:nvSpPr>
          <p:cNvPr id="10"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11" name="Title 1"/>
          <p:cNvSpPr txBox="1">
            <a:spLocks/>
          </p:cNvSpPr>
          <p:nvPr/>
        </p:nvSpPr>
        <p:spPr>
          <a:xfrm rot="16200000">
            <a:off x="1079044"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2" name="Title 1"/>
          <p:cNvSpPr txBox="1">
            <a:spLocks/>
          </p:cNvSpPr>
          <p:nvPr/>
        </p:nvSpPr>
        <p:spPr>
          <a:xfrm>
            <a:off x="328706" y="260936"/>
            <a:ext cx="8337175" cy="750526"/>
          </a:xfrm>
          <a:prstGeom prst="rect">
            <a:avLst/>
          </a:prstGeom>
        </p:spPr>
        <p:txBody>
          <a:bodyPr vert="horz" lIns="91440" tIns="45720" rIns="91440" bIns="45720" rtlCol="0" anchor="b"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4800" b="1" dirty="0" smtClean="0">
                <a:ln/>
                <a:solidFill>
                  <a:schemeClr val="accent3"/>
                </a:solidFill>
                <a:effectLst/>
              </a:rPr>
              <a:t>The Nature of Repentance</a:t>
            </a:r>
            <a:endParaRPr lang="en-US" sz="4800" b="1" dirty="0">
              <a:ln/>
              <a:solidFill>
                <a:schemeClr val="accent3"/>
              </a:solidFill>
              <a:effectLst/>
            </a:endParaRPr>
          </a:p>
        </p:txBody>
      </p:sp>
    </p:spTree>
    <p:extLst>
      <p:ext uri="{BB962C8B-B14F-4D97-AF65-F5344CB8AC3E}">
        <p14:creationId xmlns:p14="http://schemas.microsoft.com/office/powerpoint/2010/main" val="24278959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8" fill="hold" nodeType="after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wheel(8)">
                                      <p:cBhvr>
                                        <p:cTn id="1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28707" y="1011463"/>
            <a:ext cx="8546352" cy="5312706"/>
            <a:chOff x="717177" y="2734235"/>
            <a:chExt cx="7664823" cy="3601382"/>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767944"/>
              <a:ext cx="7246470" cy="3567673"/>
            </a:xfrm>
            <a:prstGeom prst="rect">
              <a:avLst/>
            </a:prstGeom>
            <a:noFill/>
          </p:spPr>
          <p:txBody>
            <a:bodyPr wrap="square" rtlCol="0">
              <a:spAutoFit/>
            </a:bodyPr>
            <a:lstStyle/>
            <a:p>
              <a:pPr algn="just"/>
              <a:r>
                <a:rPr lang="en-US" sz="2200" b="1" dirty="0" smtClean="0"/>
                <a:t>4.    </a:t>
              </a:r>
              <a:r>
                <a:rPr lang="en-US" sz="2200" b="1" u="sng" dirty="0" smtClean="0"/>
                <a:t>Confession of Sin</a:t>
              </a:r>
              <a:r>
                <a:rPr lang="en-US" sz="2200" b="1" dirty="0" smtClean="0"/>
                <a:t>	</a:t>
              </a:r>
              <a:r>
                <a:rPr lang="en-US" sz="2000" dirty="0" smtClean="0"/>
                <a:t>(Luke 15:21)</a:t>
              </a:r>
            </a:p>
            <a:p>
              <a:pPr lvl="1" algn="just"/>
              <a:r>
                <a:rPr lang="en-US" sz="2000" dirty="0" smtClean="0"/>
                <a:t>It is absolutely impossible for a man to repent if he tries to cover his sin.  An acknowledgement of sin is essential to true repentance  (Luke 18:13).</a:t>
              </a:r>
            </a:p>
            <a:p>
              <a:pPr algn="just"/>
              <a:endParaRPr lang="en-US" sz="1600" dirty="0" smtClean="0"/>
            </a:p>
            <a:p>
              <a:pPr marL="457200" indent="-457200" algn="just">
                <a:buAutoNum type="arabicPeriod" startAt="5"/>
              </a:pPr>
              <a:r>
                <a:rPr lang="en-US" sz="2200" b="1" u="sng" dirty="0" smtClean="0"/>
                <a:t>Forsaking of Sin</a:t>
              </a:r>
              <a:r>
                <a:rPr lang="en-US" dirty="0" smtClean="0"/>
                <a:t>	    </a:t>
              </a:r>
              <a:r>
                <a:rPr lang="en-US" sz="2000" dirty="0" smtClean="0"/>
                <a:t>(Proverbs 28:13)</a:t>
              </a:r>
            </a:p>
            <a:p>
              <a:pPr lvl="1" algn="just"/>
              <a:r>
                <a:rPr lang="en-US" sz="2000" dirty="0" smtClean="0"/>
                <a:t>To repent man must forsake sin.  It is impossible for him to repent if he tries to cling to sin in his life.</a:t>
              </a:r>
            </a:p>
            <a:p>
              <a:pPr lvl="1" algn="just"/>
              <a:endParaRPr lang="en-US" sz="1600" dirty="0"/>
            </a:p>
            <a:p>
              <a:pPr algn="just"/>
              <a:r>
                <a:rPr lang="en-US" sz="2200" b="1" dirty="0" smtClean="0"/>
                <a:t>6.   </a:t>
              </a:r>
              <a:r>
                <a:rPr lang="en-US" sz="2200" b="1" u="sng" dirty="0" smtClean="0"/>
                <a:t>Turning to God</a:t>
              </a:r>
              <a:r>
                <a:rPr lang="en-US" sz="2000" dirty="0" smtClean="0"/>
                <a:t>	(Acts 26:18)</a:t>
              </a:r>
            </a:p>
            <a:p>
              <a:pPr lvl="1" algn="just"/>
              <a:r>
                <a:rPr lang="en-US" sz="2000" dirty="0" smtClean="0"/>
                <a:t>It is not enough to forsake sin, but man must turn to God  (I Thessalonians 1:9).</a:t>
              </a:r>
              <a:endParaRPr lang="en-US" sz="2000" dirty="0"/>
            </a:p>
            <a:p>
              <a:pPr lvl="1" algn="just"/>
              <a:endParaRPr lang="en-US" sz="1600" dirty="0" smtClean="0"/>
            </a:p>
            <a:p>
              <a:pPr marL="457200" indent="-457200" algn="just">
                <a:buAutoNum type="arabicPeriod" startAt="7"/>
              </a:pPr>
              <a:r>
                <a:rPr lang="en-US" sz="2200" b="1" u="sng" dirty="0" smtClean="0"/>
                <a:t>A Death</a:t>
              </a:r>
              <a:r>
                <a:rPr lang="en-US" sz="2000" b="1" dirty="0" smtClean="0"/>
                <a:t>	</a:t>
              </a:r>
              <a:r>
                <a:rPr lang="en-US" sz="2000" dirty="0" smtClean="0"/>
                <a:t>(Romans 6:3)</a:t>
              </a:r>
            </a:p>
            <a:p>
              <a:pPr lvl="1" algn="just"/>
              <a:r>
                <a:rPr lang="en-US" sz="2000" dirty="0" smtClean="0"/>
                <a:t>In Salvation a person is identified with Jesus in death, burial, and resurrection.  By repentance he is able to be identified with Jesus in death.</a:t>
              </a:r>
            </a:p>
          </p:txBody>
        </p:sp>
      </p:grpSp>
      <p:sp>
        <p:nvSpPr>
          <p:cNvPr id="10"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11" name="Title 1"/>
          <p:cNvSpPr txBox="1">
            <a:spLocks/>
          </p:cNvSpPr>
          <p:nvPr/>
        </p:nvSpPr>
        <p:spPr>
          <a:xfrm rot="16200000">
            <a:off x="1079044"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2" name="Title 1"/>
          <p:cNvSpPr txBox="1">
            <a:spLocks/>
          </p:cNvSpPr>
          <p:nvPr/>
        </p:nvSpPr>
        <p:spPr>
          <a:xfrm>
            <a:off x="328706" y="260936"/>
            <a:ext cx="8337175" cy="750526"/>
          </a:xfrm>
          <a:prstGeom prst="rect">
            <a:avLst/>
          </a:prstGeom>
        </p:spPr>
        <p:txBody>
          <a:bodyPr vert="horz" lIns="91440" tIns="45720" rIns="91440" bIns="45720" rtlCol="0" anchor="b"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4800" b="1" dirty="0" smtClean="0">
                <a:ln/>
                <a:solidFill>
                  <a:schemeClr val="accent3"/>
                </a:solidFill>
                <a:effectLst/>
              </a:rPr>
              <a:t>The Nature of Repentance</a:t>
            </a:r>
            <a:endParaRPr lang="en-US" sz="4800" b="1" dirty="0">
              <a:ln/>
              <a:solidFill>
                <a:schemeClr val="accent3"/>
              </a:solidFill>
              <a:effectLst/>
            </a:endParaRPr>
          </a:p>
        </p:txBody>
      </p:sp>
    </p:spTree>
    <p:extLst>
      <p:ext uri="{BB962C8B-B14F-4D97-AF65-F5344CB8AC3E}">
        <p14:creationId xmlns:p14="http://schemas.microsoft.com/office/powerpoint/2010/main" val="39506354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8" fill="hold" nodeType="after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wheel(8)">
                                      <p:cBhvr>
                                        <p:cTn id="1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5" name="Rectangle 4"/>
          <p:cNvSpPr/>
          <p:nvPr/>
        </p:nvSpPr>
        <p:spPr>
          <a:xfrm rot="19367697">
            <a:off x="882607" y="1902731"/>
            <a:ext cx="3397371" cy="1015663"/>
          </a:xfrm>
          <a:prstGeom prst="rect">
            <a:avLst/>
          </a:prstGeom>
          <a:noFill/>
        </p:spPr>
        <p:txBody>
          <a:bodyPr wrap="square" lIns="91440" tIns="45720" rIns="91440" bIns="45720">
            <a:spAutoFit/>
          </a:bodyPr>
          <a:lstStyle/>
          <a:p>
            <a:pPr algn="ctr"/>
            <a:r>
              <a:rPr lang="en-US" sz="6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is Death</a:t>
            </a:r>
            <a:endPar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 name="Rectangle 7"/>
          <p:cNvSpPr/>
          <p:nvPr/>
        </p:nvSpPr>
        <p:spPr>
          <a:xfrm>
            <a:off x="4049060" y="679925"/>
            <a:ext cx="4990353" cy="2369880"/>
          </a:xfrm>
          <a:prstGeom prst="rect">
            <a:avLst/>
          </a:prstGeom>
          <a:noFill/>
        </p:spPr>
        <p:txBody>
          <a:bodyPr wrap="square" lIns="91440" tIns="45720" rIns="91440" bIns="45720">
            <a:spAutoFit/>
          </a:bodyPr>
          <a:lstStyle/>
          <a:p>
            <a:pPr algn="ct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Repentance is an actual </a:t>
            </a:r>
            <a:r>
              <a:rPr lang="en-US"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DEATH</a:t>
            </a:r>
            <a:endParaRPr lang="en-US"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algn="ctr"/>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to sin, self, and the world.</a:t>
            </a:r>
            <a:endParaRPr lang="en-US"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TextBox 9"/>
          <p:cNvSpPr txBox="1"/>
          <p:nvPr/>
        </p:nvSpPr>
        <p:spPr>
          <a:xfrm>
            <a:off x="4420454" y="3645647"/>
            <a:ext cx="4313822" cy="2400657"/>
          </a:xfrm>
          <a:prstGeom prst="rect">
            <a:avLst/>
          </a:prstGeom>
          <a:noFill/>
        </p:spPr>
        <p:txBody>
          <a:bodyPr wrap="square" rtlCol="0">
            <a:spAutoFit/>
          </a:bodyPr>
          <a:lstStyle/>
          <a:p>
            <a:pPr algn="ctr"/>
            <a:r>
              <a:rPr lang="en-US" sz="3000" dirty="0" smtClean="0">
                <a:solidFill>
                  <a:srgbClr val="FFE796"/>
                </a:solidFill>
              </a:rPr>
              <a:t>Death is never pleasant and brings suffering.  Likewise, a man may suffer much agony as he dies to the world!</a:t>
            </a:r>
            <a:endParaRPr lang="en-US" sz="3000" dirty="0">
              <a:solidFill>
                <a:srgbClr val="FFE796"/>
              </a:solidFill>
            </a:endParaRPr>
          </a:p>
        </p:txBody>
      </p:sp>
      <p:sp>
        <p:nvSpPr>
          <p:cNvPr id="11" name="Title 1"/>
          <p:cNvSpPr txBox="1">
            <a:spLocks/>
          </p:cNvSpPr>
          <p:nvPr/>
        </p:nvSpPr>
        <p:spPr>
          <a:xfrm rot="16200000">
            <a:off x="1527274"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905"/>
                <a:solidFill>
                  <a:srgbClr val="008000"/>
                </a:solidFill>
                <a:effectLst>
                  <a:innerShdw blurRad="69850" dist="43180" dir="5400000">
                    <a:srgbClr val="000000">
                      <a:alpha val="65000"/>
                    </a:srgbClr>
                  </a:innerShdw>
                </a:effectLst>
                <a:latin typeface="Bangla MN"/>
                <a:cs typeface="Bangla MN"/>
              </a:rPr>
              <a:t>L</a:t>
            </a:r>
            <a:r>
              <a:rPr lang="en-US" sz="1200" b="1" dirty="0" smtClean="0">
                <a:ln w="1905"/>
                <a:solidFill>
                  <a:srgbClr val="008000"/>
                </a:solidFill>
                <a:effectLst>
                  <a:innerShdw blurRad="69850" dist="43180" dir="5400000">
                    <a:srgbClr val="000000">
                      <a:alpha val="65000"/>
                    </a:srgbClr>
                  </a:innerShdw>
                </a:effectLst>
                <a:latin typeface="Bangla MN"/>
                <a:cs typeface="Bangla MN"/>
              </a:rPr>
              <a:t>esson Four:  Repentance</a:t>
            </a:r>
            <a:endParaRPr lang="en-US" sz="1200" b="1" dirty="0">
              <a:ln w="1905"/>
              <a:solidFill>
                <a:srgbClr val="008000"/>
              </a:solidFill>
              <a:effectLst>
                <a:innerShdw blurRad="69850" dist="43180" dir="5400000">
                  <a:srgbClr val="000000">
                    <a:alpha val="65000"/>
                  </a:srgbClr>
                </a:innerShdw>
              </a:effectLst>
              <a:latin typeface="Bangla MN"/>
              <a:cs typeface="Bangla MN"/>
            </a:endParaRPr>
          </a:p>
        </p:txBody>
      </p:sp>
      <p:sp>
        <p:nvSpPr>
          <p:cNvPr id="12" name="Rectangle 11"/>
          <p:cNvSpPr/>
          <p:nvPr/>
        </p:nvSpPr>
        <p:spPr>
          <a:xfrm rot="19367697">
            <a:off x="-13998" y="716496"/>
            <a:ext cx="4522467" cy="1015663"/>
          </a:xfrm>
          <a:prstGeom prst="rect">
            <a:avLst/>
          </a:prstGeom>
          <a:noFill/>
        </p:spPr>
        <p:txBody>
          <a:bodyPr wrap="square" lIns="91440" tIns="45720" rIns="91440" bIns="45720">
            <a:spAutoFit/>
          </a:bodyPr>
          <a:lstStyle/>
          <a:p>
            <a:pPr algn="ctr"/>
            <a:r>
              <a:rPr lang="en-US" sz="6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Repentance</a:t>
            </a:r>
            <a:endPar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13" name="Picture 12"/>
          <p:cNvPicPr>
            <a:picLocks noChangeAspect="1"/>
          </p:cNvPicPr>
          <p:nvPr/>
        </p:nvPicPr>
        <p:blipFill>
          <a:blip r:embed="rId2"/>
          <a:stretch>
            <a:fillRect/>
          </a:stretch>
        </p:blipFill>
        <p:spPr>
          <a:xfrm>
            <a:off x="388471" y="3780118"/>
            <a:ext cx="3727625" cy="2669020"/>
          </a:xfrm>
          <a:prstGeom prst="rect">
            <a:avLst/>
          </a:prstGeom>
        </p:spPr>
      </p:pic>
    </p:spTree>
    <p:extLst>
      <p:ext uri="{BB962C8B-B14F-4D97-AF65-F5344CB8AC3E}">
        <p14:creationId xmlns:p14="http://schemas.microsoft.com/office/powerpoint/2010/main" val="255841326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2000"/>
                                        <p:tgtEl>
                                          <p:spTgt spid="8"/>
                                        </p:tgtEl>
                                      </p:cBhvr>
                                    </p:animEffect>
                                  </p:childTnLst>
                                </p:cTn>
                              </p:par>
                            </p:childTnLst>
                          </p:cTn>
                        </p:par>
                        <p:par>
                          <p:cTn id="8" fill="hold">
                            <p:stCondLst>
                              <p:cond delay="2500"/>
                            </p:stCondLst>
                            <p:childTnLst>
                              <p:par>
                                <p:cTn id="9" presetID="22" presetClass="entr" presetSubtype="1" fill="hold" grpId="0" nodeType="afterEffect">
                                  <p:stCondLst>
                                    <p:cond delay="50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1500"/>
                                        <p:tgtEl>
                                          <p:spTgt spid="10"/>
                                        </p:tgtEl>
                                      </p:cBhvr>
                                    </p:animEffect>
                                  </p:childTnLst>
                                </p:cTn>
                              </p:par>
                            </p:childTnLst>
                          </p:cTn>
                        </p:par>
                        <p:par>
                          <p:cTn id="12" fill="hold">
                            <p:stCondLst>
                              <p:cond delay="4500"/>
                            </p:stCondLst>
                            <p:childTnLst>
                              <p:par>
                                <p:cTn id="13" presetID="2" presetClass="entr" presetSubtype="9" fill="hold" grpId="0" nodeType="after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250" fill="hold"/>
                                        <p:tgtEl>
                                          <p:spTgt spid="12"/>
                                        </p:tgtEl>
                                        <p:attrNameLst>
                                          <p:attrName>ppt_x</p:attrName>
                                        </p:attrNameLst>
                                      </p:cBhvr>
                                      <p:tavLst>
                                        <p:tav tm="0">
                                          <p:val>
                                            <p:strVal val="0-#ppt_w/2"/>
                                          </p:val>
                                        </p:tav>
                                        <p:tav tm="100000">
                                          <p:val>
                                            <p:strVal val="#ppt_x"/>
                                          </p:val>
                                        </p:tav>
                                      </p:tavLst>
                                    </p:anim>
                                    <p:anim calcmode="lin" valueType="num">
                                      <p:cBhvr additive="base">
                                        <p:cTn id="16" dur="125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6250"/>
                            </p:stCondLst>
                            <p:childTnLst>
                              <p:par>
                                <p:cTn id="18" presetID="2" presetClass="entr" presetSubtype="9" fill="hold" grpId="0" nodeType="afterEffect">
                                  <p:stCondLst>
                                    <p:cond delay="25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1250" fill="hold"/>
                                        <p:tgtEl>
                                          <p:spTgt spid="5"/>
                                        </p:tgtEl>
                                        <p:attrNameLst>
                                          <p:attrName>ppt_x</p:attrName>
                                        </p:attrNameLst>
                                      </p:cBhvr>
                                      <p:tavLst>
                                        <p:tav tm="0">
                                          <p:val>
                                            <p:strVal val="0-#ppt_w/2"/>
                                          </p:val>
                                        </p:tav>
                                        <p:tav tm="100000">
                                          <p:val>
                                            <p:strVal val="#ppt_x"/>
                                          </p:val>
                                        </p:tav>
                                      </p:tavLst>
                                    </p:anim>
                                    <p:anim calcmode="lin" valueType="num">
                                      <p:cBhvr additive="base">
                                        <p:cTn id="21" dur="1250" fill="hold"/>
                                        <p:tgtEl>
                                          <p:spTgt spid="5"/>
                                        </p:tgtEl>
                                        <p:attrNameLst>
                                          <p:attrName>ppt_y</p:attrName>
                                        </p:attrNameLst>
                                      </p:cBhvr>
                                      <p:tavLst>
                                        <p:tav tm="0">
                                          <p:val>
                                            <p:strVal val="0-#ppt_h/2"/>
                                          </p:val>
                                        </p:tav>
                                        <p:tav tm="100000">
                                          <p:val>
                                            <p:strVal val="#ppt_y"/>
                                          </p:val>
                                        </p:tav>
                                      </p:tavLst>
                                    </p:anim>
                                  </p:childTnLst>
                                </p:cTn>
                              </p:par>
                              <p:par>
                                <p:cTn id="22" presetID="13" presetClass="entr" presetSubtype="16" fill="hold" nodeType="withEffect">
                                  <p:stCondLst>
                                    <p:cond delay="500"/>
                                  </p:stCondLst>
                                  <p:childTnLst>
                                    <p:set>
                                      <p:cBhvr>
                                        <p:cTn id="23" dur="1" fill="hold">
                                          <p:stCondLst>
                                            <p:cond delay="0"/>
                                          </p:stCondLst>
                                        </p:cTn>
                                        <p:tgtEl>
                                          <p:spTgt spid="13"/>
                                        </p:tgtEl>
                                        <p:attrNameLst>
                                          <p:attrName>style.visibility</p:attrName>
                                        </p:attrNameLst>
                                      </p:cBhvr>
                                      <p:to>
                                        <p:strVal val="visible"/>
                                      </p:to>
                                    </p:set>
                                    <p:animEffect transition="in" filter="plus(in)">
                                      <p:cBhvr>
                                        <p:cTn id="24" dur="1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7011" y="734732"/>
            <a:ext cx="7318870" cy="1467504"/>
          </a:xfrm>
        </p:spPr>
        <p:txBody>
          <a:bodyPr/>
          <a:lstStyle/>
          <a:p>
            <a:pPr algn="r"/>
            <a:r>
              <a:rPr lang="en-US" sz="5400" b="1" dirty="0" smtClean="0">
                <a:solidFill>
                  <a:schemeClr val="tx1"/>
                </a:solidFill>
              </a:rPr>
              <a:t>Repentance</a:t>
            </a:r>
            <a:r>
              <a:rPr lang="en-US" sz="3600" b="1" dirty="0" smtClean="0">
                <a:solidFill>
                  <a:schemeClr val="tx1"/>
                </a:solidFill>
              </a:rPr>
              <a:t>—a Divine Gift.</a:t>
            </a:r>
            <a:endParaRPr lang="en-US" sz="3600" b="1" dirty="0">
              <a:solidFill>
                <a:schemeClr val="tx1"/>
              </a:solidFill>
            </a:endParaRPr>
          </a:p>
        </p:txBody>
      </p:sp>
      <p:sp>
        <p:nvSpPr>
          <p:cNvPr id="3" name="Subtitle 2"/>
          <p:cNvSpPr>
            <a:spLocks noGrp="1"/>
          </p:cNvSpPr>
          <p:nvPr>
            <p:ph type="subTitle" idx="1"/>
          </p:nvPr>
        </p:nvSpPr>
        <p:spPr>
          <a:xfrm>
            <a:off x="194239" y="2704352"/>
            <a:ext cx="5991408" cy="1120589"/>
          </a:xfrm>
        </p:spPr>
        <p:txBody>
          <a:bodyPr/>
          <a:lstStyle/>
          <a:p>
            <a:r>
              <a:rPr lang="en-US" sz="2800" dirty="0" smtClean="0">
                <a:solidFill>
                  <a:srgbClr val="FFFFFF"/>
                </a:solidFill>
              </a:rPr>
              <a:t>For to give repentance to Israel, and forgiveness of sins.        </a:t>
            </a:r>
            <a:r>
              <a:rPr lang="en-US" sz="2000" b="1" dirty="0" smtClean="0">
                <a:solidFill>
                  <a:schemeClr val="tx1"/>
                </a:solidFill>
              </a:rPr>
              <a:t>(Acts 5:31)</a:t>
            </a:r>
            <a:endParaRPr lang="en-US" sz="2000" b="1" dirty="0">
              <a:solidFill>
                <a:schemeClr val="tx1"/>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8" name="Subtitle 2"/>
          <p:cNvSpPr txBox="1">
            <a:spLocks/>
          </p:cNvSpPr>
          <p:nvPr/>
        </p:nvSpPr>
        <p:spPr>
          <a:xfrm>
            <a:off x="1660779" y="3801414"/>
            <a:ext cx="7005102" cy="1039526"/>
          </a:xfrm>
          <a:prstGeom prst="rect">
            <a:avLst/>
          </a:prstGeo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r>
              <a:rPr lang="en-US" sz="2800" dirty="0" smtClean="0">
                <a:solidFill>
                  <a:srgbClr val="FFFFFF"/>
                </a:solidFill>
              </a:rPr>
              <a:t>Then hath God also to the Gentiles granted repentance unto life.          </a:t>
            </a:r>
            <a:r>
              <a:rPr lang="en-US" sz="2000" b="1" dirty="0" smtClean="0">
                <a:solidFill>
                  <a:schemeClr val="tx1"/>
                </a:solidFill>
              </a:rPr>
              <a:t>(Acts 11:18)</a:t>
            </a:r>
            <a:endParaRPr lang="en-US" sz="2000" b="1" dirty="0">
              <a:solidFill>
                <a:schemeClr val="tx1"/>
              </a:solidFill>
            </a:endParaRPr>
          </a:p>
          <a:p>
            <a:endParaRPr lang="en-US" sz="2800" dirty="0">
              <a:solidFill>
                <a:srgbClr val="FFFFFF"/>
              </a:solidFill>
            </a:endParaRPr>
          </a:p>
        </p:txBody>
      </p:sp>
      <p:sp>
        <p:nvSpPr>
          <p:cNvPr id="9" name="Rectangle 8"/>
          <p:cNvSpPr/>
          <p:nvPr/>
        </p:nvSpPr>
        <p:spPr>
          <a:xfrm>
            <a:off x="239060" y="978110"/>
            <a:ext cx="1498728" cy="1569660"/>
          </a:xfrm>
          <a:prstGeom prst="rect">
            <a:avLst/>
          </a:prstGeom>
        </p:spPr>
        <p:txBody>
          <a:bodyPr wrap="none">
            <a:spAutoFit/>
          </a:bodyPr>
          <a:lstStyle/>
          <a:p>
            <a:r>
              <a:rPr lang="en-US" sz="9600" dirty="0">
                <a:latin typeface="Wingdings"/>
                <a:ea typeface="Wingdings"/>
                <a:cs typeface="Wingdings"/>
                <a:sym typeface="Wingdings"/>
              </a:rPr>
              <a:t></a:t>
            </a:r>
            <a:endParaRPr lang="en-US" sz="9600" dirty="0"/>
          </a:p>
        </p:txBody>
      </p:sp>
      <p:sp>
        <p:nvSpPr>
          <p:cNvPr id="10" name="Title 1"/>
          <p:cNvSpPr txBox="1">
            <a:spLocks/>
          </p:cNvSpPr>
          <p:nvPr/>
        </p:nvSpPr>
        <p:spPr>
          <a:xfrm>
            <a:off x="328706" y="104590"/>
            <a:ext cx="8337175" cy="750526"/>
          </a:xfrm>
          <a:prstGeom prst="rect">
            <a:avLst/>
          </a:prstGeom>
        </p:spPr>
        <p:txBody>
          <a:bodyPr vert="horz" lIns="91440" tIns="45720" rIns="91440" bIns="45720" rtlCol="0" anchor="b"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4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How Repentance is Produced</a:t>
            </a:r>
            <a:endParaRPr lang="en-US" sz="4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Subtitle 2"/>
          <p:cNvSpPr txBox="1">
            <a:spLocks/>
          </p:cNvSpPr>
          <p:nvPr/>
        </p:nvSpPr>
        <p:spPr>
          <a:xfrm>
            <a:off x="3316934" y="4855883"/>
            <a:ext cx="6036233" cy="1478044"/>
          </a:xfrm>
          <a:prstGeom prst="rect">
            <a:avLst/>
          </a:prstGeo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r>
              <a:rPr lang="en-US" sz="2800" dirty="0" smtClean="0">
                <a:solidFill>
                  <a:srgbClr val="FFFFFF"/>
                </a:solidFill>
              </a:rPr>
              <a:t>If God peradventure will give them repentance to the acknowledging of the </a:t>
            </a:r>
            <a:r>
              <a:rPr lang="en-US" sz="2800" dirty="0" err="1" smtClean="0">
                <a:solidFill>
                  <a:srgbClr val="FFFFFF"/>
                </a:solidFill>
              </a:rPr>
              <a:t>turth</a:t>
            </a:r>
            <a:r>
              <a:rPr lang="en-US" sz="2800" dirty="0" smtClean="0">
                <a:solidFill>
                  <a:srgbClr val="FFFFFF"/>
                </a:solidFill>
              </a:rPr>
              <a:t>….                   </a:t>
            </a:r>
            <a:r>
              <a:rPr lang="en-US" sz="2000" b="1" dirty="0" smtClean="0">
                <a:solidFill>
                  <a:schemeClr val="tx1"/>
                </a:solidFill>
              </a:rPr>
              <a:t>(II Timothy 2:25)</a:t>
            </a:r>
            <a:endParaRPr lang="en-US" sz="2000" b="1" dirty="0">
              <a:solidFill>
                <a:schemeClr val="tx1"/>
              </a:solidFill>
            </a:endParaRPr>
          </a:p>
        </p:txBody>
      </p:sp>
      <p:sp>
        <p:nvSpPr>
          <p:cNvPr id="12" name="Title 1"/>
          <p:cNvSpPr txBox="1">
            <a:spLocks/>
          </p:cNvSpPr>
          <p:nvPr/>
        </p:nvSpPr>
        <p:spPr>
          <a:xfrm rot="16200000">
            <a:off x="1079044" y="5349371"/>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42815185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500"/>
                            </p:stCondLst>
                            <p:childTnLst>
                              <p:par>
                                <p:cTn id="12" presetID="22" presetClass="entr" presetSubtype="8" fill="hold" grpId="0" nodeType="afterEffect">
                                  <p:stCondLst>
                                    <p:cond delay="50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1250"/>
                                        <p:tgtEl>
                                          <p:spTgt spid="9"/>
                                        </p:tgtEl>
                                      </p:cBhvr>
                                    </p:animEffect>
                                  </p:childTnLst>
                                </p:cTn>
                              </p:par>
                              <p:par>
                                <p:cTn id="15" presetID="22" presetClass="entr" presetSubtype="8" fill="hold" grpId="0" nodeType="withEffect">
                                  <p:stCondLst>
                                    <p:cond delay="100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par>
                          <p:cTn id="18" fill="hold">
                            <p:stCondLst>
                              <p:cond delay="3500"/>
                            </p:stCondLst>
                            <p:childTnLst>
                              <p:par>
                                <p:cTn id="19" presetID="14" presetClass="entr" presetSubtype="10" fill="hold" grpId="0" nodeType="afterEffect">
                                  <p:stCondLst>
                                    <p:cond delay="75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1" dur="1000"/>
                                        <p:tgtEl>
                                          <p:spTgt spid="3">
                                            <p:txEl>
                                              <p:pRg st="0" end="0"/>
                                            </p:txEl>
                                          </p:spTgt>
                                        </p:tgtEl>
                                      </p:cBhvr>
                                    </p:animEffect>
                                  </p:childTnLst>
                                </p:cTn>
                              </p:par>
                            </p:childTnLst>
                          </p:cTn>
                        </p:par>
                        <p:par>
                          <p:cTn id="22" fill="hold">
                            <p:stCondLst>
                              <p:cond delay="5250"/>
                            </p:stCondLst>
                            <p:childTnLst>
                              <p:par>
                                <p:cTn id="23" presetID="14" presetClass="entr" presetSubtype="10" fill="hold" grpId="0" nodeType="afterEffect">
                                  <p:stCondLst>
                                    <p:cond delay="50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1000"/>
                                        <p:tgtEl>
                                          <p:spTgt spid="8"/>
                                        </p:tgtEl>
                                      </p:cBhvr>
                                    </p:animEffect>
                                  </p:childTnLst>
                                </p:cTn>
                              </p:par>
                            </p:childTnLst>
                          </p:cTn>
                        </p:par>
                        <p:par>
                          <p:cTn id="26" fill="hold">
                            <p:stCondLst>
                              <p:cond delay="6750"/>
                            </p:stCondLst>
                            <p:childTnLst>
                              <p:par>
                                <p:cTn id="27" presetID="14" presetClass="entr" presetSubtype="10" fill="hold" grpId="0" nodeType="afterEffect">
                                  <p:stCondLst>
                                    <p:cond delay="500"/>
                                  </p:stCondLst>
                                  <p:childTnLst>
                                    <p:set>
                                      <p:cBhvr>
                                        <p:cTn id="28" dur="1" fill="hold">
                                          <p:stCondLst>
                                            <p:cond delay="0"/>
                                          </p:stCondLst>
                                        </p:cTn>
                                        <p:tgtEl>
                                          <p:spTgt spid="11"/>
                                        </p:tgtEl>
                                        <p:attrNameLst>
                                          <p:attrName>style.visibility</p:attrName>
                                        </p:attrNameLst>
                                      </p:cBhvr>
                                      <p:to>
                                        <p:strVal val="visible"/>
                                      </p:to>
                                    </p:set>
                                    <p:animEffect transition="in" filter="randombar(horizontal)">
                                      <p:cBhvr>
                                        <p:cTn id="2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441269" y="478118"/>
            <a:ext cx="5359084" cy="2136587"/>
          </a:xfrm>
        </p:spPr>
        <p:txBody>
          <a:bodyPr>
            <a:noAutofit/>
          </a:bodyPr>
          <a:lstStyle/>
          <a:p>
            <a:r>
              <a:rPr lang="en-US" sz="3600" dirty="0" smtClean="0"/>
              <a:t>REPENTANCE</a:t>
            </a:r>
            <a:r>
              <a:rPr lang="en-US" sz="3200" dirty="0" smtClean="0"/>
              <a:t> does not originate with </a:t>
            </a:r>
            <a:r>
              <a:rPr lang="en-US" sz="3600" dirty="0" smtClean="0"/>
              <a:t>MAN</a:t>
            </a:r>
            <a:r>
              <a:rPr lang="en-US" sz="3200" dirty="0" smtClean="0"/>
              <a:t>, but comes from  </a:t>
            </a: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JESUS!</a:t>
            </a:r>
            <a:endParaRPr lang="en-US"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6">
                  <a:lumMod val="75000"/>
                </a:schemeClr>
              </a:solidFill>
              <a:effectLst>
                <a:outerShdw blurRad="41275" dist="12700" dir="12000000" algn="tl" rotWithShape="0">
                  <a:srgbClr val="000000">
                    <a:alpha val="40000"/>
                  </a:srgbClr>
                </a:outerShdw>
              </a:effectLst>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765175" y="3914588"/>
            <a:ext cx="7612063" cy="1384995"/>
          </a:xfrm>
          <a:prstGeom prst="rect">
            <a:avLst/>
          </a:prstGeom>
          <a:noFill/>
        </p:spPr>
        <p:txBody>
          <a:bodyPr wrap="square" rtlCol="0">
            <a:spAutoFit/>
          </a:bodyPr>
          <a:lstStyle/>
          <a:p>
            <a:pPr algn="ctr"/>
            <a:r>
              <a:rPr lang="en-US" sz="4000" dirty="0" smtClean="0"/>
              <a:t>     </a:t>
            </a:r>
            <a:r>
              <a:rPr lang="en-US" sz="4000" b="1" dirty="0" smtClean="0"/>
              <a:t>REPENTANCE</a:t>
            </a:r>
            <a:r>
              <a:rPr lang="en-US" sz="4000" dirty="0" smtClean="0"/>
              <a:t> unto </a:t>
            </a:r>
            <a:r>
              <a:rPr lang="en-US" sz="4000" b="1" dirty="0" smtClean="0"/>
              <a:t>LIFE </a:t>
            </a:r>
          </a:p>
          <a:p>
            <a:pPr algn="ctr"/>
            <a:r>
              <a:rPr lang="en-US" sz="4000" dirty="0" smtClean="0"/>
              <a:t>is granted by </a:t>
            </a: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GOD!</a:t>
            </a:r>
            <a:endParaRPr lang="en-US"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TextBox 7"/>
          <p:cNvSpPr txBox="1"/>
          <p:nvPr/>
        </p:nvSpPr>
        <p:spPr>
          <a:xfrm>
            <a:off x="0" y="88843"/>
            <a:ext cx="3441269" cy="3477875"/>
          </a:xfrm>
          <a:prstGeom prst="rect">
            <a:avLst/>
          </a:prstGeom>
          <a:noFill/>
        </p:spPr>
        <p:txBody>
          <a:bodyPr wrap="square" rtlCol="0">
            <a:spAutoFit/>
          </a:bodyPr>
          <a:lstStyle/>
          <a:p>
            <a:r>
              <a:rPr lang="en-US" sz="22000" dirty="0" smtClean="0">
                <a:latin typeface="Wingdings"/>
                <a:ea typeface="Wingdings"/>
                <a:cs typeface="Wingdings"/>
                <a:sym typeface="Wingdings"/>
              </a:rPr>
              <a:t></a:t>
            </a:r>
            <a:endParaRPr lang="en-US" sz="22000" dirty="0"/>
          </a:p>
        </p:txBody>
      </p:sp>
      <p:sp>
        <p:nvSpPr>
          <p:cNvPr id="9" name="Title 1"/>
          <p:cNvSpPr txBox="1">
            <a:spLocks/>
          </p:cNvSpPr>
          <p:nvPr/>
        </p:nvSpPr>
        <p:spPr>
          <a:xfrm rot="16200000">
            <a:off x="1079044"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Four:  Repentance</a:t>
            </a:r>
            <a:endParaRPr lang="en-US" sz="12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11430409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250"/>
                                        <p:tgtEl>
                                          <p:spTgt spid="8"/>
                                        </p:tgtEl>
                                      </p:cBhvr>
                                    </p:animEffect>
                                  </p:childTnLst>
                                </p:cTn>
                              </p:par>
                            </p:childTnLst>
                          </p:cTn>
                        </p:par>
                        <p:par>
                          <p:cTn id="8" fill="hold">
                            <p:stCondLst>
                              <p:cond delay="1750"/>
                            </p:stCondLst>
                            <p:childTnLst>
                              <p:par>
                                <p:cTn id="9" presetID="22" presetClass="entr" presetSubtype="8"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left)">
                                      <p:cBhvr>
                                        <p:cTn id="11" dur="1000"/>
                                        <p:tgtEl>
                                          <p:spTgt spid="4">
                                            <p:txEl>
                                              <p:pRg st="0" end="0"/>
                                            </p:txEl>
                                          </p:spTgt>
                                        </p:tgtEl>
                                      </p:cBhvr>
                                    </p:animEffect>
                                  </p:childTnLst>
                                </p:cTn>
                              </p:par>
                            </p:childTnLst>
                          </p:cTn>
                        </p:par>
                        <p:par>
                          <p:cTn id="12" fill="hold">
                            <p:stCondLst>
                              <p:cond delay="2750"/>
                            </p:stCondLst>
                            <p:childTnLst>
                              <p:par>
                                <p:cTn id="13" presetID="31"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anim calcmode="lin" valueType="num">
                                      <p:cBhvr>
                                        <p:cTn id="17" dur="1500" fill="hold"/>
                                        <p:tgtEl>
                                          <p:spTgt spid="6"/>
                                        </p:tgtEl>
                                        <p:attrNameLst>
                                          <p:attrName>style.rotation</p:attrName>
                                        </p:attrNameLst>
                                      </p:cBhvr>
                                      <p:tavLst>
                                        <p:tav tm="0">
                                          <p:val>
                                            <p:fltVal val="90"/>
                                          </p:val>
                                        </p:tav>
                                        <p:tav tm="100000">
                                          <p:val>
                                            <p:fltVal val="0"/>
                                          </p:val>
                                        </p:tav>
                                      </p:tavLst>
                                    </p:anim>
                                    <p:animEffect transition="in" filter="fade">
                                      <p:cBhvr>
                                        <p:cTn id="18"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8"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11661</TotalTime>
  <Words>896</Words>
  <Application>Microsoft Office PowerPoint</Application>
  <PresentationFormat>On-screen Show (4:3)</PresentationFormat>
  <Paragraphs>150</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Habitat</vt:lpstr>
      <vt:lpstr>Lesson Four: Repentance</vt:lpstr>
      <vt:lpstr>WHAT  IS  THE  MEANING OF  REPENTANCE?</vt:lpstr>
      <vt:lpstr>PowerPoint Presentation</vt:lpstr>
      <vt:lpstr>PowerPoint Presentation</vt:lpstr>
      <vt:lpstr>PowerPoint Presentation</vt:lpstr>
      <vt:lpstr>PowerPoint Presentation</vt:lpstr>
      <vt:lpstr>PowerPoint Presentation</vt:lpstr>
      <vt:lpstr>Repentance—a Divine Gift.</vt:lpstr>
      <vt:lpstr>PowerPoint Presentation</vt:lpstr>
      <vt:lpstr>Repentance—Brought About by Certain Means</vt:lpstr>
      <vt:lpstr>PowerPoint Presentation</vt:lpstr>
      <vt:lpstr>The Results of  Repentance</vt:lpstr>
      <vt:lpstr>PowerPoint Presentation</vt:lpstr>
      <vt:lpstr>PowerPoint Presentation</vt:lpstr>
      <vt:lpstr>PowerPoint Presentation</vt:lpstr>
      <vt:lpstr>RESTITUTION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Jim Poitras</cp:lastModifiedBy>
  <cp:revision>49</cp:revision>
  <dcterms:created xsi:type="dcterms:W3CDTF">2011-12-17T17:23:16Z</dcterms:created>
  <dcterms:modified xsi:type="dcterms:W3CDTF">2012-04-17T20:49:48Z</dcterms:modified>
</cp:coreProperties>
</file>