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5" r:id="rId1"/>
  </p:sldMasterIdLst>
  <p:notesMasterIdLst>
    <p:notesMasterId r:id="rId12"/>
  </p:notesMasterIdLst>
  <p:sldIdLst>
    <p:sldId id="256" r:id="rId2"/>
    <p:sldId id="257" r:id="rId3"/>
    <p:sldId id="272" r:id="rId4"/>
    <p:sldId id="258" r:id="rId5"/>
    <p:sldId id="271" r:id="rId6"/>
    <p:sldId id="261" r:id="rId7"/>
    <p:sldId id="273" r:id="rId8"/>
    <p:sldId id="263" r:id="rId9"/>
    <p:sldId id="270" r:id="rId10"/>
    <p:sldId id="27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9031" autoAdjust="0"/>
  </p:normalViewPr>
  <p:slideViewPr>
    <p:cSldViewPr snapToGrid="0" snapToObjects="1">
      <p:cViewPr varScale="1">
        <p:scale>
          <a:sx n="114" d="100"/>
          <a:sy n="114" d="100"/>
        </p:scale>
        <p:origin x="152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C4B9EB-E7F7-FB4C-AF39-0037BC1FD1AA}" type="datetimeFigureOut">
              <a:rPr lang="en-US" smtClean="0"/>
              <a:t>3/18/2019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ED5FE9-6870-AE45-8C84-5ED768B69F12}" type="slidenum">
              <a:rPr lang="en-US" smtClean="0"/>
              <a:t>‹#›</a:t>
            </a:fld>
            <a:endParaRPr lang="en-US"/>
          </a:p>
        </p:txBody>
      </p:sp>
    </p:spTree>
    <p:extLst>
      <p:ext uri="{BB962C8B-B14F-4D97-AF65-F5344CB8AC3E}">
        <p14:creationId xmlns:p14="http://schemas.microsoft.com/office/powerpoint/2010/main" val="5279704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Layout is :  URBAN POP</a:t>
            </a:r>
            <a:endParaRPr lang="en-US" dirty="0"/>
          </a:p>
        </p:txBody>
      </p:sp>
      <p:sp>
        <p:nvSpPr>
          <p:cNvPr id="4" name="Slide Number Placeholder 3"/>
          <p:cNvSpPr>
            <a:spLocks noGrp="1"/>
          </p:cNvSpPr>
          <p:nvPr>
            <p:ph type="sldNum" sz="quarter" idx="10"/>
          </p:nvPr>
        </p:nvSpPr>
        <p:spPr/>
        <p:txBody>
          <a:bodyPr/>
          <a:lstStyle/>
          <a:p>
            <a:fld id="{B0ED5FE9-6870-AE45-8C84-5ED768B69F12}" type="slidenum">
              <a:rPr lang="en-US" smtClean="0"/>
              <a:t>1</a:t>
            </a:fld>
            <a:endParaRPr lang="en-US"/>
          </a:p>
        </p:txBody>
      </p:sp>
    </p:spTree>
    <p:extLst>
      <p:ext uri="{BB962C8B-B14F-4D97-AF65-F5344CB8AC3E}">
        <p14:creationId xmlns:p14="http://schemas.microsoft.com/office/powerpoint/2010/main" val="322431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p:txBody>
          <a:bodyPr/>
          <a:lstStyle/>
          <a:p>
            <a:fld id="{9EB5ECD5-515E-4817-8A06-1D2ED2C83850}" type="datetime4">
              <a:rPr lang="en-US" smtClean="0"/>
              <a:pPr/>
              <a:t>March 18, 2019</a:t>
            </a:fld>
            <a:endParaRPr lang="en-US"/>
          </a:p>
        </p:txBody>
      </p:sp>
      <p:sp>
        <p:nvSpPr>
          <p:cNvPr id="5" name="Footer Placeholder 4"/>
          <p:cNvSpPr>
            <a:spLocks noGrp="1"/>
          </p:cNvSpPr>
          <p:nvPr>
            <p:ph type="ftr" sz="quarter" idx="11"/>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spcBef>
                <a:spcPts val="300"/>
              </a:spcBef>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2983DA4-3B24-449B-95CA-514EB7E30A99}" type="datetime4">
              <a:rPr lang="en-US" smtClean="0"/>
              <a:pPr/>
              <a:t>March 18, 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942120D2-3948-4F8F-BE5D-E7E7D97880B2}" type="datetime4">
              <a:rPr lang="en-US" smtClean="0"/>
              <a:pPr/>
              <a:t>March 18, 2019</a:t>
            </a:fld>
            <a:endParaRPr lang="en-US" dirty="0" err="1"/>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dirty="0"/>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1D72EBF8-7CF5-44B7-B2BF-E22DE4D0703D}" type="slidenum">
              <a:rPr lang="en-US" smtClean="0"/>
              <a:pPr/>
              <a:t>‹#›</a:t>
            </a:fld>
            <a:endParaRPr lang="en-US" dirty="0"/>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Drag picture to placeholder or click icon to add</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Drag picture to placeholder or click icon to add</a:t>
            </a:r>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BA5B59F4-DDCB-41FF-83F5-A48440F36FA7}" type="datetime4">
              <a:rPr lang="en-US" smtClean="0"/>
              <a:pPr/>
              <a:t>March 18, 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48056348-D703-428C-A1C4-7D6796EF5F41}" type="datetime4">
              <a:rPr lang="en-US" smtClean="0"/>
              <a:pPr/>
              <a:t>March 18, 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732D1919-1B5F-4141-B613-3E5C6008A186}" type="datetime4">
              <a:rPr lang="en-US" smtClean="0"/>
              <a:pPr/>
              <a:t>March 18, 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p:txBody>
          <a:bodyPr/>
          <a:lstStyle/>
          <a:p>
            <a:fld id="{942120D2-3948-4F8F-BE5D-E7E7D97880B2}" type="datetime4">
              <a:rPr lang="en-US" smtClean="0"/>
              <a:pPr/>
              <a:t>March 18, 2019</a:t>
            </a:fld>
            <a:endParaRPr lang="en-US" dirty="0" err="1"/>
          </a:p>
        </p:txBody>
      </p:sp>
      <p:sp>
        <p:nvSpPr>
          <p:cNvPr id="5" name="Footer Placeholder 4"/>
          <p:cNvSpPr>
            <a:spLocks noGrp="1"/>
          </p:cNvSpPr>
          <p:nvPr>
            <p:ph type="ftr" sz="quarter" idx="11"/>
          </p:nvPr>
        </p:nvSpPr>
        <p:spPr/>
        <p:txBody>
          <a:bodyPr/>
          <a:lstStyle/>
          <a:p>
            <a:endParaRPr lang="en-US" dirty="0"/>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Drag picture to placeholder or click icon to add</a:t>
            </a:r>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AD22427-B1DD-49E6-9F05-DE0F1467D7DC}" type="datetime4">
              <a:rPr lang="en-US" smtClean="0"/>
              <a:pPr/>
              <a:t>March 18, 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Date Placeholder 4"/>
          <p:cNvSpPr>
            <a:spLocks noGrp="1"/>
          </p:cNvSpPr>
          <p:nvPr>
            <p:ph type="dt" sz="half" idx="10"/>
          </p:nvPr>
        </p:nvSpPr>
        <p:spPr/>
        <p:txBody>
          <a:bodyPr/>
          <a:lstStyle/>
          <a:p>
            <a:fld id="{BBCCA7B5-8BC9-491C-A887-7C3E7ED947D8}" type="datetime4">
              <a:rPr lang="en-US" smtClean="0"/>
              <a:pPr/>
              <a:t>March 18, 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7" name="Date Placeholder 6"/>
          <p:cNvSpPr>
            <a:spLocks noGrp="1"/>
          </p:cNvSpPr>
          <p:nvPr>
            <p:ph type="dt" sz="half" idx="10"/>
          </p:nvPr>
        </p:nvSpPr>
        <p:spPr/>
        <p:txBody>
          <a:bodyPr/>
          <a:lstStyle/>
          <a:p>
            <a:fld id="{BDA18ED0-40F2-434C-A848-B92581875164}" type="datetime4">
              <a:rPr lang="en-US" smtClean="0"/>
              <a:pPr/>
              <a:t>March 18, 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7855437F-F4F9-44A9-B4D3-9191CA04E889}" type="datetime4">
              <a:rPr lang="en-US" smtClean="0"/>
              <a:pPr/>
              <a:t>March 18, 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A24E59-01D0-4537-B876-7E5EC75B028D}" type="datetime4">
              <a:rPr lang="en-US" smtClean="0"/>
              <a:pPr/>
              <a:t>March 18, 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2EBF8-7CF5-44B7-B2BF-E22DE4D0703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655A2E49-18A1-40BC-BA5D-5A2EC8FDDF15}" type="datetime4">
              <a:rPr lang="en-US" smtClean="0"/>
              <a:pPr/>
              <a:t>March 18, 2019</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942120D2-3948-4F8F-BE5D-E7E7D97880B2}" type="datetime4">
              <a:rPr lang="en-US" smtClean="0"/>
              <a:pPr/>
              <a:t>March 18, 2019</a:t>
            </a:fld>
            <a:endParaRPr lang="en-US" dirty="0" err="1"/>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endParaRPr lang="en-US" dirty="0"/>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1D72EBF8-7CF5-44B7-B2BF-E22DE4D0703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 id="2147483927" r:id="rId12"/>
    <p:sldLayoutId id="2147483928" r:id="rId13"/>
  </p:sldLayoutIdLst>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hf sldNum="0" hdr="0" ftr="0" dt="0"/>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0558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6pPr>
      <a:lvl7pPr marL="23987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7pPr>
      <a:lvl8pPr marL="2743200"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8pPr>
      <a:lvl9pPr marL="3087688" indent="-344488" algn="l" defTabSz="914400" rtl="0" eaLnBrk="1" latinLnBrk="0" hangingPunct="1">
        <a:spcBef>
          <a:spcPct val="20000"/>
        </a:spcBef>
        <a:buFont typeface="Wingdings 2" pitchFamily="18" charset="2"/>
        <a:buChar char=""/>
        <a:defRPr lang="en-US" sz="1800" kern="1200" dirty="0">
          <a:solidFill>
            <a:schemeClr val="bg1"/>
          </a:solidFill>
          <a:effectLst>
            <a:outerShdw blurRad="63500" dist="50800" dir="2700000" algn="tl" rotWithShape="0">
              <a:prstClr val="black">
                <a:alpha val="50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62945"/>
            <a:ext cx="9143999" cy="831274"/>
          </a:xfrm>
        </p:spPr>
        <p:txBody>
          <a:bodyPr/>
          <a:lstStyle/>
          <a:p>
            <a:pPr algn="ctr"/>
            <a:r>
              <a:rPr lang="en-US" b="1" cap="none" dirty="0">
                <a:ln w="17780" cmpd="sng">
                  <a:solidFill>
                    <a:schemeClr val="accent1">
                      <a:tint val="3000"/>
                    </a:schemeClr>
                  </a:solidFill>
                  <a:prstDash val="solid"/>
                  <a:miter lim="800000"/>
                </a:ln>
                <a:solidFill>
                  <a:schemeClr val="accent1">
                    <a:lumMod val="20000"/>
                    <a:lumOff val="80000"/>
                  </a:schemeClr>
                </a:solidFill>
                <a:effectLst>
                  <a:outerShdw blurRad="55000" dist="50800" dir="5400000" algn="tl">
                    <a:srgbClr val="000000">
                      <a:alpha val="33000"/>
                    </a:srgbClr>
                  </a:outerShdw>
                </a:effectLst>
              </a:rPr>
              <a:t>Lesson </a:t>
            </a:r>
            <a:r>
              <a:rPr lang="en-US" b="1" dirty="0">
                <a:ln w="17780" cmpd="sng">
                  <a:solidFill>
                    <a:schemeClr val="accent1">
                      <a:tint val="3000"/>
                    </a:schemeClr>
                  </a:solidFill>
                  <a:prstDash val="solid"/>
                  <a:miter lim="800000"/>
                </a:ln>
                <a:solidFill>
                  <a:schemeClr val="accent1">
                    <a:lumMod val="20000"/>
                    <a:lumOff val="80000"/>
                  </a:schemeClr>
                </a:solidFill>
                <a:effectLst>
                  <a:outerShdw blurRad="55000" dist="50800" dir="5400000" algn="tl">
                    <a:srgbClr val="000000">
                      <a:alpha val="33000"/>
                    </a:srgbClr>
                  </a:outerShdw>
                </a:effectLst>
              </a:rPr>
              <a:t>Eight</a:t>
            </a:r>
            <a:r>
              <a:rPr lang="en-US" b="1" cap="none" dirty="0">
                <a:ln w="17780" cmpd="sng">
                  <a:solidFill>
                    <a:schemeClr val="accent1">
                      <a:tint val="3000"/>
                    </a:schemeClr>
                  </a:solidFill>
                  <a:prstDash val="solid"/>
                  <a:miter lim="800000"/>
                </a:ln>
                <a:solidFill>
                  <a:schemeClr val="accent1">
                    <a:lumMod val="20000"/>
                    <a:lumOff val="80000"/>
                  </a:schemeClr>
                </a:solidFill>
                <a:effectLst>
                  <a:outerShdw blurRad="55000" dist="50800" dir="5400000" algn="tl">
                    <a:srgbClr val="000000">
                      <a:alpha val="33000"/>
                    </a:srgbClr>
                  </a:outerShdw>
                </a:effectLst>
              </a:rPr>
              <a:t>:   </a:t>
            </a:r>
            <a:r>
              <a:rPr lang="en-US" sz="4000" b="1" spc="50" dirty="0">
                <a:ln w="13500">
                  <a:solidFill>
                    <a:schemeClr val="accent1">
                      <a:shade val="2500"/>
                      <a:alpha val="6500"/>
                    </a:schemeClr>
                  </a:solidFill>
                  <a:prstDash val="solid"/>
                </a:ln>
                <a:solidFill>
                  <a:srgbClr val="008000">
                    <a:alpha val="95000"/>
                  </a:srgbClr>
                </a:solidFill>
                <a:effectLst>
                  <a:innerShdw blurRad="50900" dist="38500" dir="13500000">
                    <a:srgbClr val="000000">
                      <a:alpha val="60000"/>
                    </a:srgbClr>
                  </a:innerShdw>
                </a:effectLst>
                <a:latin typeface="Bangla MN"/>
                <a:cs typeface="Bangla MN"/>
              </a:rPr>
              <a:t>Sanctification</a:t>
            </a:r>
          </a:p>
        </p:txBody>
      </p:sp>
      <p:sp>
        <p:nvSpPr>
          <p:cNvPr id="6" name="Vertical Text Placeholder 5"/>
          <p:cNvSpPr>
            <a:spLocks noGrp="1"/>
          </p:cNvSpPr>
          <p:nvPr/>
        </p:nvSpPr>
        <p:spPr>
          <a:xfrm rot="16200000">
            <a:off x="2368616" y="4283490"/>
            <a:ext cx="618758" cy="4624168"/>
          </a:xfrm>
          <a:prstGeom prst="rect">
            <a:avLst/>
          </a:prstGeom>
        </p:spPr>
        <p:txBody>
          <a:bodyPr vert="eaVert"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kern="1200" dirty="0">
                <a:solidFill>
                  <a:schemeClr val="bg1"/>
                </a:solidFill>
              </a:rPr>
              <a:t>Global University of Theological Studies</a:t>
            </a:r>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9144000" cy="4447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092661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nodeType="afterEffect">
                                  <p:stCondLst>
                                    <p:cond delay="500"/>
                                  </p:stCondLst>
                                  <p:childTnLst>
                                    <p:set>
                                      <p:cBhvr>
                                        <p:cTn id="6" dur="1" fill="hold">
                                          <p:stCondLst>
                                            <p:cond delay="0"/>
                                          </p:stCondLst>
                                        </p:cTn>
                                        <p:tgtEl>
                                          <p:spTgt spid="1026"/>
                                        </p:tgtEl>
                                        <p:attrNameLst>
                                          <p:attrName>style.visibility</p:attrName>
                                        </p:attrNameLst>
                                      </p:cBhvr>
                                      <p:to>
                                        <p:strVal val="visible"/>
                                      </p:to>
                                    </p:set>
                                    <p:animEffect transition="in" filter="wheel(8)">
                                      <p:cBhvr>
                                        <p:cTn id="7" dur="2000"/>
                                        <p:tgtEl>
                                          <p:spTgt spid="1026"/>
                                        </p:tgtEl>
                                      </p:cBhvr>
                                    </p:animEffect>
                                  </p:childTnLst>
                                </p:cTn>
                              </p:par>
                            </p:childTnLst>
                          </p:cTn>
                        </p:par>
                        <p:par>
                          <p:cTn id="8" fill="hold">
                            <p:stCondLst>
                              <p:cond delay="2500"/>
                            </p:stCondLst>
                            <p:childTnLst>
                              <p:par>
                                <p:cTn id="9" presetID="47" presetClass="entr" presetSubtype="0" fill="hold" grpId="0" nodeType="afterEffect">
                                  <p:stCondLst>
                                    <p:cond delay="50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n 3"/>
          <p:cNvSpPr/>
          <p:nvPr/>
        </p:nvSpPr>
        <p:spPr>
          <a:xfrm>
            <a:off x="1390618" y="702236"/>
            <a:ext cx="6662676" cy="5065058"/>
          </a:xfrm>
          <a:prstGeom prst="sun">
            <a:avLst/>
          </a:prstGeom>
          <a:solidFill>
            <a:srgbClr val="E29F1D">
              <a:alpha val="49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Vertical Text Placeholder 2"/>
          <p:cNvSpPr txBox="1">
            <a:spLocks/>
          </p:cNvSpPr>
          <p:nvPr/>
        </p:nvSpPr>
        <p:spPr>
          <a:xfrm rot="20744353">
            <a:off x="1449254" y="2420468"/>
            <a:ext cx="6943818" cy="1344707"/>
          </a:xfrm>
          <a:prstGeom prst="rect">
            <a:avLst/>
          </a:prstGeom>
        </p:spPr>
        <p:txBody>
          <a:bodyPr vert="horz">
            <a:normAutofit/>
          </a:bodyPr>
          <a:lst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0558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6pPr>
            <a:lvl7pPr marL="23987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7pPr>
            <a:lvl8pPr marL="2743200"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8pPr>
            <a:lvl9pPr marL="3087688" indent="-344488" algn="l" defTabSz="914400" rtl="0" eaLnBrk="1" latinLnBrk="0" hangingPunct="1">
              <a:spcBef>
                <a:spcPct val="20000"/>
              </a:spcBef>
              <a:buFont typeface="Wingdings 2" pitchFamily="18" charset="2"/>
              <a:buChar char=""/>
              <a:defRPr lang="en-US" sz="1800" kern="1200" dirty="0">
                <a:solidFill>
                  <a:schemeClr val="bg1"/>
                </a:solidFill>
                <a:effectLst>
                  <a:outerShdw blurRad="63500" dist="50800" dir="2700000" algn="tl" rotWithShape="0">
                    <a:prstClr val="black">
                      <a:alpha val="50000"/>
                    </a:prstClr>
                  </a:outerShdw>
                </a:effectLst>
                <a:latin typeface="+mn-lt"/>
                <a:ea typeface="+mn-ea"/>
                <a:cs typeface="+mn-cs"/>
              </a:defRPr>
            </a:lvl9pPr>
          </a:lstStyle>
          <a:p>
            <a:pPr marL="0" indent="0" algn="ctr">
              <a:buFont typeface="Wingdings 2" pitchFamily="18" charset="2"/>
              <a:buNone/>
            </a:pPr>
            <a:r>
              <a:rPr lang="en-US" sz="4800" b="1" dirty="0">
                <a:solidFill>
                  <a:srgbClr val="FF6600"/>
                </a:solidFill>
              </a:rPr>
              <a:t>End of Lesson Eight</a:t>
            </a:r>
          </a:p>
        </p:txBody>
      </p:sp>
      <p:sp>
        <p:nvSpPr>
          <p:cNvPr id="6"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7" name="Title 1"/>
          <p:cNvSpPr txBox="1">
            <a:spLocks/>
          </p:cNvSpPr>
          <p:nvPr/>
        </p:nvSpPr>
        <p:spPr>
          <a:xfrm rot="16200000">
            <a:off x="1364523" y="5048950"/>
            <a:ext cx="572955" cy="3092825"/>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ndale Mono"/>
                <a:cs typeface="Andale Mono"/>
              </a:rPr>
              <a:t>Lesson Eight:</a:t>
            </a:r>
            <a:r>
              <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ndale Mono"/>
                <a:cs typeface="Andale Mono"/>
              </a:rPr>
              <a:t>  Sanctification</a:t>
            </a:r>
          </a:p>
        </p:txBody>
      </p:sp>
    </p:spTree>
    <p:extLst>
      <p:ext uri="{BB962C8B-B14F-4D97-AF65-F5344CB8AC3E}">
        <p14:creationId xmlns:p14="http://schemas.microsoft.com/office/powerpoint/2010/main" val="329472347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p:txBody>
          <a:bodyPr/>
          <a:lstStyle/>
          <a:p>
            <a:pPr algn="l"/>
            <a:r>
              <a:rPr lang="en-US" sz="4400" b="1" dirty="0"/>
              <a:t>The Definition of Sanctification</a:t>
            </a:r>
          </a:p>
        </p:txBody>
      </p:sp>
      <p:sp>
        <p:nvSpPr>
          <p:cNvPr id="3" name="Vertical Text Placeholder 2"/>
          <p:cNvSpPr>
            <a:spLocks noGrp="1"/>
          </p:cNvSpPr>
          <p:nvPr>
            <p:ph type="body" orient="vert" idx="1"/>
          </p:nvPr>
        </p:nvSpPr>
        <p:spPr>
          <a:xfrm>
            <a:off x="672354" y="277908"/>
            <a:ext cx="6335058" cy="2411504"/>
          </a:xfrm>
        </p:spPr>
        <p:txBody>
          <a:bodyPr vert="horz">
            <a:noAutofit/>
          </a:bodyPr>
          <a:lstStyle/>
          <a:p>
            <a:pPr marL="0" indent="0">
              <a:spcBef>
                <a:spcPts val="0"/>
              </a:spcBef>
              <a:buNone/>
            </a:pPr>
            <a:r>
              <a:rPr lang="en-US" sz="4000" i="1" dirty="0">
                <a:effectLst/>
              </a:rPr>
              <a:t>   </a:t>
            </a:r>
            <a:r>
              <a:rPr lang="en-US" sz="3200" i="1" dirty="0">
                <a:effectLst/>
              </a:rPr>
              <a:t>  “For this is the will of God, even your sanctification, that ye should abstain from fornication.”</a:t>
            </a:r>
            <a:r>
              <a:rPr lang="en-US" sz="4000" i="1" dirty="0">
                <a:solidFill>
                  <a:schemeClr val="bg1">
                    <a:lumMod val="85000"/>
                  </a:schemeClr>
                </a:solidFill>
                <a:effectLst/>
              </a:rPr>
              <a:t>	    </a:t>
            </a:r>
          </a:p>
          <a:p>
            <a:pPr marL="0" indent="0" algn="r">
              <a:lnSpc>
                <a:spcPct val="110000"/>
              </a:lnSpc>
              <a:spcBef>
                <a:spcPts val="0"/>
              </a:spcBef>
              <a:buNone/>
            </a:pPr>
            <a:r>
              <a:rPr lang="en-US" sz="4000" i="1" dirty="0">
                <a:solidFill>
                  <a:schemeClr val="bg1">
                    <a:lumMod val="85000"/>
                  </a:schemeClr>
                </a:solidFill>
                <a:effectLst/>
              </a:rPr>
              <a:t> </a:t>
            </a:r>
            <a:r>
              <a:rPr lang="en-US" sz="2600" dirty="0">
                <a:solidFill>
                  <a:schemeClr val="bg1">
                    <a:lumMod val="85000"/>
                  </a:schemeClr>
                </a:solidFill>
                <a:effectLst/>
              </a:rPr>
              <a:t>(I Thessalonians 4:3)</a:t>
            </a:r>
          </a:p>
          <a:p>
            <a:pPr marL="0" indent="0">
              <a:lnSpc>
                <a:spcPts val="2880"/>
              </a:lnSpc>
              <a:spcBef>
                <a:spcPts val="0"/>
              </a:spcBef>
              <a:buNone/>
            </a:pPr>
            <a:endParaRPr lang="en-US" sz="4000" dirty="0"/>
          </a:p>
          <a:p>
            <a:pPr marL="0" indent="0" algn="just">
              <a:buNone/>
            </a:pPr>
            <a:r>
              <a:rPr lang="en-US" sz="4000" i="1" dirty="0">
                <a:solidFill>
                  <a:schemeClr val="tx1"/>
                </a:solidFill>
                <a:effectLst/>
              </a:rPr>
              <a:t>	</a:t>
            </a:r>
            <a:endParaRPr lang="en-US" sz="4000" dirty="0">
              <a:solidFill>
                <a:schemeClr val="tx1"/>
              </a:solidFill>
            </a:endParaRPr>
          </a:p>
        </p:txBody>
      </p:sp>
      <p:sp>
        <p:nvSpPr>
          <p:cNvPr id="4" name="Vertical Text Placeholder 5"/>
          <p:cNvSpPr>
            <a:spLocks noGrp="1"/>
          </p:cNvSpPr>
          <p:nvPr/>
        </p:nvSpPr>
        <p:spPr>
          <a:xfrm rot="15910389">
            <a:off x="7813991" y="4731712"/>
            <a:ext cx="365541" cy="3514287"/>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a:t> </a:t>
            </a:r>
            <a:r>
              <a:rPr lang="en-US" sz="1200" kern="1200" dirty="0"/>
              <a:t>Global University of Theological Studies</a:t>
            </a:r>
          </a:p>
        </p:txBody>
      </p:sp>
      <p:sp>
        <p:nvSpPr>
          <p:cNvPr id="5" name="Title 1"/>
          <p:cNvSpPr txBox="1">
            <a:spLocks/>
          </p:cNvSpPr>
          <p:nvPr/>
        </p:nvSpPr>
        <p:spPr>
          <a:xfrm rot="16200000">
            <a:off x="1259936" y="5048950"/>
            <a:ext cx="572955" cy="3092825"/>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000" dirty="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latin typeface="Andale Mono"/>
                <a:cs typeface="Andale Mono"/>
              </a:rPr>
              <a:t>Lesson Eight:</a:t>
            </a:r>
            <a:r>
              <a:rPr lang="en-US" sz="1200" dirty="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latin typeface="Andale Mono"/>
                <a:cs typeface="Andale Mono"/>
              </a:rPr>
              <a:t>  Sanctification</a:t>
            </a:r>
            <a:endParaRPr lang="en-US" sz="1200" dirty="0">
              <a:solidFill>
                <a:srgbClr val="008000"/>
              </a:solidFill>
              <a:latin typeface="Andale Mono"/>
              <a:cs typeface="Andale Mono"/>
            </a:endParaRPr>
          </a:p>
        </p:txBody>
      </p:sp>
      <p:sp>
        <p:nvSpPr>
          <p:cNvPr id="7" name="TextBox 6"/>
          <p:cNvSpPr txBox="1"/>
          <p:nvPr/>
        </p:nvSpPr>
        <p:spPr>
          <a:xfrm>
            <a:off x="343648" y="3406593"/>
            <a:ext cx="7410825" cy="1631216"/>
          </a:xfrm>
          <a:prstGeom prst="rect">
            <a:avLst/>
          </a:prstGeom>
          <a:noFill/>
        </p:spPr>
        <p:txBody>
          <a:bodyPr wrap="square" rtlCol="0">
            <a:spAutoFit/>
          </a:bodyPr>
          <a:lstStyle/>
          <a:p>
            <a:r>
              <a:rPr lang="en-US" sz="3600" b="1" i="1" dirty="0">
                <a:solidFill>
                  <a:srgbClr val="F83500"/>
                </a:solidFill>
              </a:rPr>
              <a:t>Sanctification</a:t>
            </a:r>
            <a:r>
              <a:rPr lang="en-US" sz="3600" b="1" i="1" dirty="0"/>
              <a:t> </a:t>
            </a:r>
            <a:r>
              <a:rPr lang="en-US" sz="3200" i="1" dirty="0"/>
              <a:t> </a:t>
            </a:r>
            <a:r>
              <a:rPr lang="en-US" sz="3200" dirty="0">
                <a:solidFill>
                  <a:schemeClr val="bg2"/>
                </a:solidFill>
              </a:rPr>
              <a:t>means “</a:t>
            </a:r>
            <a:r>
              <a:rPr lang="en-US" sz="3200" u="sng" dirty="0">
                <a:solidFill>
                  <a:schemeClr val="bg2"/>
                </a:solidFill>
              </a:rPr>
              <a:t>a separation from evil and a dedication to God and His service</a:t>
            </a:r>
            <a:r>
              <a:rPr lang="en-US" sz="3200" dirty="0">
                <a:solidFill>
                  <a:schemeClr val="bg2"/>
                </a:solidFill>
              </a:rPr>
              <a:t>.” </a:t>
            </a:r>
          </a:p>
        </p:txBody>
      </p:sp>
    </p:spTree>
    <p:extLst>
      <p:ext uri="{BB962C8B-B14F-4D97-AF65-F5344CB8AC3E}">
        <p14:creationId xmlns:p14="http://schemas.microsoft.com/office/powerpoint/2010/main" val="259209595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1" fill="hold" grpId="0" nodeType="afterEffect">
                                  <p:stCondLst>
                                    <p:cond delay="50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up)">
                                      <p:cBhvr>
                                        <p:cTn id="12" dur="1000"/>
                                        <p:tgtEl>
                                          <p:spTgt spid="3">
                                            <p:txEl>
                                              <p:pRg st="0" end="0"/>
                                            </p:txEl>
                                          </p:spTgt>
                                        </p:tgtEl>
                                      </p:cBhvr>
                                    </p:animEffect>
                                  </p:childTnLst>
                                </p:cTn>
                              </p:par>
                            </p:childTnLst>
                          </p:cTn>
                        </p:par>
                        <p:par>
                          <p:cTn id="13" fill="hold">
                            <p:stCondLst>
                              <p:cond delay="3000"/>
                            </p:stCondLst>
                            <p:childTnLst>
                              <p:par>
                                <p:cTn id="14" presetID="22" presetClass="entr" presetSubtype="1" fill="hold" grpId="0" nodeType="afterEffect">
                                  <p:stCondLst>
                                    <p:cond delay="50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wipe(up)">
                                      <p:cBhvr>
                                        <p:cTn id="16" dur="1000"/>
                                        <p:tgtEl>
                                          <p:spTgt spid="3">
                                            <p:txEl>
                                              <p:pRg st="1" end="1"/>
                                            </p:txEl>
                                          </p:spTgt>
                                        </p:tgtEl>
                                      </p:cBhvr>
                                    </p:animEffect>
                                  </p:childTnLst>
                                </p:cTn>
                              </p:par>
                            </p:childTnLst>
                          </p:cTn>
                        </p:par>
                        <p:par>
                          <p:cTn id="17" fill="hold">
                            <p:stCondLst>
                              <p:cond delay="4500"/>
                            </p:stCondLst>
                            <p:childTnLst>
                              <p:par>
                                <p:cTn id="18" presetID="53" presetClass="entr" presetSubtype="16" fill="hold" grpId="0" nodeType="afterEffect">
                                  <p:stCondLst>
                                    <p:cond delay="250"/>
                                  </p:stCondLst>
                                  <p:childTnLst>
                                    <p:set>
                                      <p:cBhvr>
                                        <p:cTn id="19" dur="1" fill="hold">
                                          <p:stCondLst>
                                            <p:cond delay="0"/>
                                          </p:stCondLst>
                                        </p:cTn>
                                        <p:tgtEl>
                                          <p:spTgt spid="7"/>
                                        </p:tgtEl>
                                        <p:attrNameLst>
                                          <p:attrName>style.visibility</p:attrName>
                                        </p:attrNameLst>
                                      </p:cBhvr>
                                      <p:to>
                                        <p:strVal val="visible"/>
                                      </p:to>
                                    </p:set>
                                    <p:anim calcmode="lin" valueType="num">
                                      <p:cBhvr>
                                        <p:cTn id="20" dur="1000" fill="hold"/>
                                        <p:tgtEl>
                                          <p:spTgt spid="7"/>
                                        </p:tgtEl>
                                        <p:attrNameLst>
                                          <p:attrName>ppt_w</p:attrName>
                                        </p:attrNameLst>
                                      </p:cBhvr>
                                      <p:tavLst>
                                        <p:tav tm="0">
                                          <p:val>
                                            <p:fltVal val="0"/>
                                          </p:val>
                                        </p:tav>
                                        <p:tav tm="100000">
                                          <p:val>
                                            <p:strVal val="#ppt_w"/>
                                          </p:val>
                                        </p:tav>
                                      </p:tavLst>
                                    </p:anim>
                                    <p:anim calcmode="lin" valueType="num">
                                      <p:cBhvr>
                                        <p:cTn id="21" dur="1000" fill="hold"/>
                                        <p:tgtEl>
                                          <p:spTgt spid="7"/>
                                        </p:tgtEl>
                                        <p:attrNameLst>
                                          <p:attrName>ppt_h</p:attrName>
                                        </p:attrNameLst>
                                      </p:cBhvr>
                                      <p:tavLst>
                                        <p:tav tm="0">
                                          <p:val>
                                            <p:fltVal val="0"/>
                                          </p:val>
                                        </p:tav>
                                        <p:tav tm="100000">
                                          <p:val>
                                            <p:strVal val="#ppt_h"/>
                                          </p:val>
                                        </p:tav>
                                      </p:tavLst>
                                    </p:anim>
                                    <p:animEffect transition="in" filter="fade">
                                      <p:cBhvr>
                                        <p:cTn id="2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p:txBody>
          <a:bodyPr/>
          <a:lstStyle/>
          <a:p>
            <a:pPr algn="l"/>
            <a:r>
              <a:rPr lang="en-US" sz="4400" b="1" dirty="0"/>
              <a:t>The Definition of Sanctification</a:t>
            </a:r>
          </a:p>
        </p:txBody>
      </p:sp>
      <p:sp>
        <p:nvSpPr>
          <p:cNvPr id="4" name="Vertical Text Placeholder 5"/>
          <p:cNvSpPr>
            <a:spLocks noGrp="1"/>
          </p:cNvSpPr>
          <p:nvPr/>
        </p:nvSpPr>
        <p:spPr>
          <a:xfrm rot="15910389">
            <a:off x="7813991" y="4731712"/>
            <a:ext cx="365541" cy="3514287"/>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a:t> </a:t>
            </a:r>
            <a:r>
              <a:rPr lang="en-US" sz="1200" kern="1200" dirty="0"/>
              <a:t>Global University of Theological Studies</a:t>
            </a:r>
          </a:p>
        </p:txBody>
      </p:sp>
      <p:sp>
        <p:nvSpPr>
          <p:cNvPr id="5" name="Title 1"/>
          <p:cNvSpPr txBox="1">
            <a:spLocks/>
          </p:cNvSpPr>
          <p:nvPr/>
        </p:nvSpPr>
        <p:spPr>
          <a:xfrm rot="16200000">
            <a:off x="1259936" y="5048950"/>
            <a:ext cx="572955" cy="3092825"/>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000" dirty="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latin typeface="Andale Mono"/>
                <a:cs typeface="Andale Mono"/>
              </a:rPr>
              <a:t>Lesson Eight:</a:t>
            </a:r>
            <a:r>
              <a:rPr lang="en-US" sz="1200" dirty="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latin typeface="Andale Mono"/>
                <a:cs typeface="Andale Mono"/>
              </a:rPr>
              <a:t>  Sanctification</a:t>
            </a:r>
            <a:endParaRPr lang="en-US" sz="1200" dirty="0">
              <a:solidFill>
                <a:srgbClr val="008000"/>
              </a:solidFill>
              <a:latin typeface="Andale Mono"/>
              <a:cs typeface="Andale Mono"/>
            </a:endParaRPr>
          </a:p>
        </p:txBody>
      </p:sp>
      <p:sp>
        <p:nvSpPr>
          <p:cNvPr id="6" name="TextBox 5"/>
          <p:cNvSpPr txBox="1"/>
          <p:nvPr/>
        </p:nvSpPr>
        <p:spPr>
          <a:xfrm>
            <a:off x="179294" y="277908"/>
            <a:ext cx="7455646" cy="5170646"/>
          </a:xfrm>
          <a:prstGeom prst="rect">
            <a:avLst/>
          </a:prstGeom>
          <a:noFill/>
        </p:spPr>
        <p:txBody>
          <a:bodyPr wrap="square" rtlCol="0">
            <a:spAutoFit/>
          </a:bodyPr>
          <a:lstStyle/>
          <a:p>
            <a:r>
              <a:rPr lang="en-US" sz="3000" dirty="0">
                <a:solidFill>
                  <a:schemeClr val="bg1"/>
                </a:solidFill>
              </a:rPr>
              <a:t>            The Scriptures make it clear that </a:t>
            </a:r>
            <a:r>
              <a:rPr lang="en-US" sz="3000" dirty="0">
                <a:solidFill>
                  <a:schemeClr val="accent3"/>
                </a:solidFill>
              </a:rPr>
              <a:t>sanctification</a:t>
            </a:r>
            <a:r>
              <a:rPr lang="en-US" sz="3000" dirty="0">
                <a:solidFill>
                  <a:schemeClr val="bg1"/>
                </a:solidFill>
              </a:rPr>
              <a:t> has to do with the turning away from all that is sinful and defiling to both soul and body.   However, it means not only a separation from, but also a separation unto.   In order </a:t>
            </a:r>
            <a:r>
              <a:rPr lang="en-US" sz="3000" dirty="0">
                <a:solidFill>
                  <a:srgbClr val="F83500"/>
                </a:solidFill>
              </a:rPr>
              <a:t>to be sanctified</a:t>
            </a:r>
            <a:r>
              <a:rPr lang="en-US" sz="3000" dirty="0">
                <a:solidFill>
                  <a:schemeClr val="bg1"/>
                </a:solidFill>
              </a:rPr>
              <a:t>, a person must be separated from sin but also separated unto holiness.   Whatever is set apart from a profane to a sacred use—whatever is devoted exclusively to the service of God—</a:t>
            </a:r>
            <a:r>
              <a:rPr lang="en-US" sz="3000" dirty="0">
                <a:solidFill>
                  <a:srgbClr val="F83500"/>
                </a:solidFill>
              </a:rPr>
              <a:t>is sanctified</a:t>
            </a:r>
            <a:r>
              <a:rPr lang="en-US" sz="3000" dirty="0">
                <a:solidFill>
                  <a:schemeClr val="bg1"/>
                </a:solidFill>
              </a:rPr>
              <a:t>. </a:t>
            </a:r>
          </a:p>
        </p:txBody>
      </p:sp>
    </p:spTree>
    <p:extLst>
      <p:ext uri="{BB962C8B-B14F-4D97-AF65-F5344CB8AC3E}">
        <p14:creationId xmlns:p14="http://schemas.microsoft.com/office/powerpoint/2010/main" val="301939929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50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fltVal val="0"/>
                                          </p:val>
                                        </p:tav>
                                        <p:tav tm="100000">
                                          <p:val>
                                            <p:strVal val="#ppt_w"/>
                                          </p:val>
                                        </p:tav>
                                      </p:tavLst>
                                    </p:anim>
                                    <p:anim calcmode="lin" valueType="num">
                                      <p:cBhvr>
                                        <p:cTn id="13" dur="1000" fill="hold"/>
                                        <p:tgtEl>
                                          <p:spTgt spid="6"/>
                                        </p:tgtEl>
                                        <p:attrNameLst>
                                          <p:attrName>ppt_h</p:attrName>
                                        </p:attrNameLst>
                                      </p:cBhvr>
                                      <p:tavLst>
                                        <p:tav tm="0">
                                          <p:val>
                                            <p:fltVal val="0"/>
                                          </p:val>
                                        </p:tav>
                                        <p:tav tm="100000">
                                          <p:val>
                                            <p:strVal val="#ppt_h"/>
                                          </p:val>
                                        </p:tav>
                                      </p:tavLst>
                                    </p:anim>
                                    <p:animEffect transition="in" filter="fade">
                                      <p:cBhvr>
                                        <p:cTn id="14"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648" y="155152"/>
            <a:ext cx="8584857" cy="795347"/>
          </a:xfrm>
        </p:spPr>
        <p:txBody>
          <a:bodyPr/>
          <a:lstStyle/>
          <a:p>
            <a:r>
              <a:rPr lang="en-US" sz="4000" b="1" dirty="0">
                <a:ln w="1905"/>
                <a:solidFill>
                  <a:schemeClr val="accent6">
                    <a:lumMod val="75000"/>
                  </a:schemeClr>
                </a:solidFill>
                <a:effectLst>
                  <a:innerShdw blurRad="69850" dist="43180" dir="5400000">
                    <a:srgbClr val="000000">
                      <a:alpha val="65000"/>
                    </a:srgbClr>
                  </a:innerShdw>
                </a:effectLst>
              </a:rPr>
              <a:t>The Three Tenses Of Sanctification </a:t>
            </a:r>
            <a:endParaRPr lang="en-US" sz="3800" b="1" dirty="0">
              <a:ln w="1905"/>
              <a:solidFill>
                <a:schemeClr val="accent6">
                  <a:lumMod val="75000"/>
                </a:schemeClr>
              </a:solidFill>
              <a:effectLst>
                <a:innerShdw blurRad="69850" dist="43180" dir="5400000">
                  <a:srgbClr val="000000">
                    <a:alpha val="65000"/>
                  </a:srgbClr>
                </a:innerShdw>
              </a:effectLst>
            </a:endParaRPr>
          </a:p>
        </p:txBody>
      </p:sp>
      <p:sp>
        <p:nvSpPr>
          <p:cNvPr id="4" name="Text Placeholder 3"/>
          <p:cNvSpPr>
            <a:spLocks noGrp="1"/>
          </p:cNvSpPr>
          <p:nvPr>
            <p:ph type="body" sz="half" idx="2"/>
          </p:nvPr>
        </p:nvSpPr>
        <p:spPr>
          <a:xfrm>
            <a:off x="615765" y="1216176"/>
            <a:ext cx="7933578" cy="1129592"/>
          </a:xfrm>
        </p:spPr>
        <p:txBody>
          <a:bodyPr>
            <a:noAutofit/>
          </a:bodyPr>
          <a:lstStyle/>
          <a:p>
            <a:pPr algn="just"/>
            <a:r>
              <a:rPr lang="en-US" sz="2400" i="1" dirty="0">
                <a:effectLst/>
              </a:rPr>
              <a:t>     “And such were some of you: but ye are washed, but ye are sanctified, but ye are justified in the name of the Lord Jesus, and by the Spirit of our God.”       	                </a:t>
            </a:r>
            <a:r>
              <a:rPr lang="en-US" dirty="0">
                <a:solidFill>
                  <a:schemeClr val="bg1">
                    <a:lumMod val="50000"/>
                  </a:schemeClr>
                </a:solidFill>
                <a:effectLst/>
              </a:rPr>
              <a:t>(I Corinthians 6:11) </a:t>
            </a:r>
            <a:r>
              <a:rPr lang="en-US" sz="2400" i="1" dirty="0">
                <a:solidFill>
                  <a:schemeClr val="bg1">
                    <a:lumMod val="50000"/>
                  </a:schemeClr>
                </a:solidFill>
                <a:effectLst/>
              </a:rPr>
              <a:t> </a:t>
            </a:r>
            <a:endParaRPr lang="en-US" sz="2400" dirty="0">
              <a:solidFill>
                <a:schemeClr val="bg1">
                  <a:lumMod val="50000"/>
                </a:schemeClr>
              </a:solidFill>
            </a:endParaRPr>
          </a:p>
        </p:txBody>
      </p:sp>
      <p:sp>
        <p:nvSpPr>
          <p:cNvPr id="5"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6" name="TextBox 5"/>
          <p:cNvSpPr txBox="1"/>
          <p:nvPr/>
        </p:nvSpPr>
        <p:spPr>
          <a:xfrm>
            <a:off x="463177" y="3648634"/>
            <a:ext cx="8235576" cy="2800766"/>
          </a:xfrm>
          <a:prstGeom prst="rect">
            <a:avLst/>
          </a:prstGeom>
          <a:noFill/>
        </p:spPr>
        <p:txBody>
          <a:bodyPr wrap="square" rtlCol="0">
            <a:spAutoFit/>
          </a:bodyPr>
          <a:lstStyle/>
          <a:p>
            <a:pPr algn="just"/>
            <a:r>
              <a:rPr lang="en-US" sz="2200" dirty="0"/>
              <a:t>    	In these verses we read of sanctification as being already in the past. Notice that in the first of these verses Paul names sanctification before justification. Therefore, there is a definite work of sanctification that takes place early in the experience of salvation. Some folk canonize people after they are dead, but the New Testament canonizes them while they are living. Every true believer is a saint and set apart (sanctified) for the service of God; otherwise he is not a Christian. </a:t>
            </a:r>
          </a:p>
        </p:txBody>
      </p:sp>
      <p:sp>
        <p:nvSpPr>
          <p:cNvPr id="8" name="Title 1"/>
          <p:cNvSpPr txBox="1">
            <a:spLocks/>
          </p:cNvSpPr>
          <p:nvPr/>
        </p:nvSpPr>
        <p:spPr>
          <a:xfrm rot="16200000">
            <a:off x="1349582" y="5048950"/>
            <a:ext cx="572955" cy="3092825"/>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ndale Mono"/>
                <a:cs typeface="Andale Mono"/>
              </a:rPr>
              <a:t>Lesson Eight:</a:t>
            </a:r>
            <a:r>
              <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ndale Mono"/>
                <a:cs typeface="Andale Mono"/>
              </a:rPr>
              <a:t>  Sanctification</a:t>
            </a:r>
          </a:p>
        </p:txBody>
      </p:sp>
      <p:sp>
        <p:nvSpPr>
          <p:cNvPr id="9" name="Text Placeholder 3"/>
          <p:cNvSpPr txBox="1">
            <a:spLocks/>
          </p:cNvSpPr>
          <p:nvPr/>
        </p:nvSpPr>
        <p:spPr>
          <a:xfrm>
            <a:off x="768165" y="2644038"/>
            <a:ext cx="7781178" cy="1129592"/>
          </a:xfrm>
          <a:prstGeom prst="rect">
            <a:avLst/>
          </a:prstGeom>
        </p:spPr>
        <p:txBody>
          <a:bodyPr vert="horz" lIns="91440" tIns="45720" rIns="91440" bIns="45720" rtlCol="0">
            <a:noAutofit/>
          </a:bodyPr>
          <a:lstStyle>
            <a:lvl1pPr marL="0" indent="0" algn="ctr" defTabSz="914400" rtl="0" eaLnBrk="1" latinLnBrk="0" hangingPunct="1">
              <a:spcBef>
                <a:spcPts val="3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lgn="l" defTabSz="914400" rtl="0" eaLnBrk="1" latinLnBrk="0" hangingPunct="1">
              <a:spcBef>
                <a:spcPts val="600"/>
              </a:spcBef>
              <a:buFont typeface="Wingdings 2" pitchFamily="18" charset="2"/>
              <a:buNone/>
              <a:defRPr sz="1200" kern="1200">
                <a:solidFill>
                  <a:schemeClr val="bg1"/>
                </a:solidFill>
                <a:effectLst>
                  <a:outerShdw blurRad="63500" dist="50800" dir="2700000" algn="tl" rotWithShape="0">
                    <a:prstClr val="black">
                      <a:alpha val="50000"/>
                    </a:prstClr>
                  </a:outerShdw>
                </a:effectLst>
                <a:latin typeface="+mn-lt"/>
                <a:ea typeface="+mn-ea"/>
                <a:cs typeface="+mn-cs"/>
              </a:defRPr>
            </a:lvl2pPr>
            <a:lvl3pPr marL="914400" indent="0" algn="l" defTabSz="914400" rtl="0" eaLnBrk="1" latinLnBrk="0" hangingPunct="1">
              <a:spcBef>
                <a:spcPts val="600"/>
              </a:spcBef>
              <a:buFont typeface="Wingdings 2" pitchFamily="18" charset="2"/>
              <a:buNone/>
              <a:defRPr sz="1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0" algn="l" defTabSz="914400" rtl="0" eaLnBrk="1" latinLnBrk="0" hangingPunct="1">
              <a:spcBef>
                <a:spcPts val="600"/>
              </a:spcBef>
              <a:buFont typeface="Wingdings 2" pitchFamily="18" charset="2"/>
              <a:buNone/>
              <a:defRPr sz="900" kern="1200">
                <a:solidFill>
                  <a:schemeClr val="bg1"/>
                </a:solidFill>
                <a:effectLst>
                  <a:outerShdw blurRad="63500" dist="50800" dir="2700000" algn="tl" rotWithShape="0">
                    <a:prstClr val="black">
                      <a:alpha val="50000"/>
                    </a:prstClr>
                  </a:outerShdw>
                </a:effectLst>
                <a:latin typeface="+mn-lt"/>
                <a:ea typeface="+mn-ea"/>
                <a:cs typeface="+mn-cs"/>
              </a:defRPr>
            </a:lvl4pPr>
            <a:lvl5pPr marL="1828800" indent="0" algn="l" defTabSz="914400" rtl="0" eaLnBrk="1" latinLnBrk="0" hangingPunct="1">
              <a:spcBef>
                <a:spcPts val="600"/>
              </a:spcBef>
              <a:buFont typeface="Wingdings 2" pitchFamily="18" charset="2"/>
              <a:buNone/>
              <a:defRPr sz="900" kern="1200">
                <a:solidFill>
                  <a:schemeClr val="bg1"/>
                </a:solidFill>
                <a:effectLst>
                  <a:outerShdw blurRad="63500" dist="50800" dir="2700000" algn="tl" rotWithShape="0">
                    <a:prstClr val="black">
                      <a:alpha val="50000"/>
                    </a:prstClr>
                  </a:outerShdw>
                </a:effectLst>
                <a:latin typeface="+mn-lt"/>
                <a:ea typeface="+mn-ea"/>
                <a:cs typeface="+mn-cs"/>
              </a:defRPr>
            </a:lvl5pPr>
            <a:lvl6pPr marL="22860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6pPr>
            <a:lvl7pPr marL="27432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7pPr>
            <a:lvl8pPr marL="32004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8pPr>
            <a:lvl9pPr marL="36576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9pPr>
          </a:lstStyle>
          <a:p>
            <a:pPr algn="just"/>
            <a:r>
              <a:rPr lang="en-US" sz="2400" i="1" dirty="0">
                <a:effectLst/>
              </a:rPr>
              <a:t>   “For by one offering he hath perfected for ever them that are sanctified.”				                  </a:t>
            </a:r>
            <a:r>
              <a:rPr lang="en-US" dirty="0">
                <a:solidFill>
                  <a:schemeClr val="bg1">
                    <a:lumMod val="50000"/>
                  </a:schemeClr>
                </a:solidFill>
                <a:effectLst/>
              </a:rPr>
              <a:t>(</a:t>
            </a:r>
            <a:r>
              <a:rPr lang="pl-PL" dirty="0">
                <a:solidFill>
                  <a:srgbClr val="7F7F7F"/>
                </a:solidFill>
                <a:effectLst/>
              </a:rPr>
              <a:t>Hebrews 10:14) </a:t>
            </a:r>
            <a:endParaRPr lang="pl-PL" dirty="0">
              <a:solidFill>
                <a:srgbClr val="7F7F7F"/>
              </a:solidFill>
            </a:endParaRPr>
          </a:p>
          <a:p>
            <a:pPr algn="just"/>
            <a:endParaRPr lang="en-US" sz="2400" dirty="0">
              <a:solidFill>
                <a:schemeClr val="bg1">
                  <a:lumMod val="50000"/>
                </a:schemeClr>
              </a:solidFill>
            </a:endParaRPr>
          </a:p>
        </p:txBody>
      </p:sp>
    </p:spTree>
    <p:extLst>
      <p:ext uri="{BB962C8B-B14F-4D97-AF65-F5344CB8AC3E}">
        <p14:creationId xmlns:p14="http://schemas.microsoft.com/office/powerpoint/2010/main" val="358302098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8" fill="hold" grpId="0" nodeType="afterEffect">
                                  <p:stCondLst>
                                    <p:cond delay="50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wipe(left)">
                                      <p:cBhvr>
                                        <p:cTn id="13" dur="1000"/>
                                        <p:tgtEl>
                                          <p:spTgt spid="4">
                                            <p:txEl>
                                              <p:pRg st="0" end="0"/>
                                            </p:txEl>
                                          </p:spTgt>
                                        </p:tgtEl>
                                      </p:cBhvr>
                                    </p:animEffect>
                                  </p:childTnLst>
                                </p:cTn>
                              </p:par>
                            </p:childTnLst>
                          </p:cTn>
                        </p:par>
                        <p:par>
                          <p:cTn id="14" fill="hold">
                            <p:stCondLst>
                              <p:cond delay="3000"/>
                            </p:stCondLst>
                            <p:childTnLst>
                              <p:par>
                                <p:cTn id="15" presetID="22" presetClass="entr" presetSubtype="8" fill="hold" grpId="0" nodeType="afterEffect">
                                  <p:stCondLst>
                                    <p:cond delay="50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1000"/>
                                        <p:tgtEl>
                                          <p:spTgt spid="9"/>
                                        </p:tgtEl>
                                      </p:cBhvr>
                                    </p:animEffect>
                                  </p:childTnLst>
                                </p:cTn>
                              </p:par>
                            </p:childTnLst>
                          </p:cTn>
                        </p:par>
                        <p:par>
                          <p:cTn id="18" fill="hold">
                            <p:stCondLst>
                              <p:cond delay="4500"/>
                            </p:stCondLst>
                            <p:childTnLst>
                              <p:par>
                                <p:cTn id="19" presetID="21" presetClass="entr" presetSubtype="4" fill="hold" grpId="0" nodeType="after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wheel(4)">
                                      <p:cBhvr>
                                        <p:cTn id="2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6"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615765" y="1592671"/>
            <a:ext cx="7933578" cy="2788080"/>
          </a:xfrm>
        </p:spPr>
        <p:txBody>
          <a:bodyPr>
            <a:noAutofit/>
          </a:bodyPr>
          <a:lstStyle/>
          <a:p>
            <a:pPr algn="just"/>
            <a:r>
              <a:rPr lang="en-US" sz="2400" i="1" dirty="0">
                <a:effectLst/>
              </a:rPr>
              <a:t>     </a:t>
            </a:r>
            <a:r>
              <a:rPr lang="en-US" sz="2400" dirty="0">
                <a:effectLst/>
              </a:rPr>
              <a:t>Sanctification may be viewed as past, present, and future, or we may speak of instantaneous sanctification, progressive sanctification, and complete sanctification. A person may experience definite acts of instantaneous sanctification in his life. This may take place at repentance, water baptism, or the baptism of the Holy Ghost. </a:t>
            </a:r>
            <a:endParaRPr lang="en-US" sz="2400" dirty="0"/>
          </a:p>
        </p:txBody>
      </p:sp>
      <p:sp>
        <p:nvSpPr>
          <p:cNvPr id="5"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6" name="TextBox 5"/>
          <p:cNvSpPr txBox="1"/>
          <p:nvPr/>
        </p:nvSpPr>
        <p:spPr>
          <a:xfrm>
            <a:off x="463177" y="4726916"/>
            <a:ext cx="8367058" cy="1200328"/>
          </a:xfrm>
          <a:prstGeom prst="rect">
            <a:avLst/>
          </a:prstGeom>
          <a:noFill/>
        </p:spPr>
        <p:txBody>
          <a:bodyPr wrap="square" rtlCol="0">
            <a:spAutoFit/>
          </a:bodyPr>
          <a:lstStyle/>
          <a:p>
            <a:pPr algn="just"/>
            <a:r>
              <a:rPr lang="en-US" sz="2200" dirty="0"/>
              <a:t>    </a:t>
            </a:r>
            <a:r>
              <a:rPr lang="en-US" sz="2400" dirty="0"/>
              <a:t>Complete sanctification will take place at the Rapture, while progressive sanctification continues throughout the Christian’s life. </a:t>
            </a:r>
          </a:p>
        </p:txBody>
      </p:sp>
      <p:sp>
        <p:nvSpPr>
          <p:cNvPr id="8" name="Title 1"/>
          <p:cNvSpPr txBox="1">
            <a:spLocks/>
          </p:cNvSpPr>
          <p:nvPr/>
        </p:nvSpPr>
        <p:spPr>
          <a:xfrm rot="16200000">
            <a:off x="1349582" y="5048950"/>
            <a:ext cx="572955" cy="3092825"/>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ndale Mono"/>
                <a:cs typeface="Andale Mono"/>
              </a:rPr>
              <a:t>Lesson Eight:</a:t>
            </a:r>
            <a:r>
              <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ndale Mono"/>
                <a:cs typeface="Andale Mono"/>
              </a:rPr>
              <a:t>  Sanctification</a:t>
            </a:r>
          </a:p>
        </p:txBody>
      </p:sp>
      <p:sp>
        <p:nvSpPr>
          <p:cNvPr id="11" name="Title 1"/>
          <p:cNvSpPr txBox="1">
            <a:spLocks/>
          </p:cNvSpPr>
          <p:nvPr/>
        </p:nvSpPr>
        <p:spPr>
          <a:xfrm>
            <a:off x="343648" y="155152"/>
            <a:ext cx="8584857" cy="795347"/>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400" b="0" kern="1200">
                <a:solidFill>
                  <a:schemeClr val="bg1"/>
                </a:solidFill>
                <a:effectLst>
                  <a:outerShdw blurRad="63500" dist="50800" dir="2700000" algn="tl" rotWithShape="0">
                    <a:prstClr val="black">
                      <a:alpha val="50000"/>
                    </a:prstClr>
                  </a:outerShdw>
                </a:effectLst>
                <a:latin typeface="+mj-lt"/>
                <a:ea typeface="+mj-ea"/>
                <a:cs typeface="+mj-cs"/>
              </a:defRPr>
            </a:lvl1pPr>
          </a:lstStyle>
          <a:p>
            <a:r>
              <a:rPr lang="en-US" sz="4000" b="1" dirty="0">
                <a:ln w="1905"/>
                <a:solidFill>
                  <a:schemeClr val="accent6">
                    <a:lumMod val="75000"/>
                  </a:schemeClr>
                </a:solidFill>
                <a:effectLst>
                  <a:innerShdw blurRad="69850" dist="43180" dir="5400000">
                    <a:srgbClr val="000000">
                      <a:alpha val="65000"/>
                    </a:srgbClr>
                  </a:innerShdw>
                </a:effectLst>
              </a:rPr>
              <a:t>The Three Tenses Of Sanctification </a:t>
            </a:r>
            <a:endParaRPr lang="en-US" sz="3800" b="1" dirty="0">
              <a:ln w="1905"/>
              <a:solidFill>
                <a:schemeClr val="accent6">
                  <a:lumMod val="75000"/>
                </a:schemeClr>
              </a:soli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162214946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grpId="0" nodeType="afterEffect">
                                  <p:stCondLst>
                                    <p:cond delay="50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p:cTn id="13" dur="1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4" dur="1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15" dur="1500"/>
                                        <p:tgtEl>
                                          <p:spTgt spid="4">
                                            <p:txEl>
                                              <p:pRg st="0" end="0"/>
                                            </p:txEl>
                                          </p:spTgt>
                                        </p:tgtEl>
                                      </p:cBhvr>
                                    </p:animEffect>
                                  </p:childTnLst>
                                </p:cTn>
                              </p:par>
                            </p:childTnLst>
                          </p:cTn>
                        </p:par>
                        <p:par>
                          <p:cTn id="16" fill="hold">
                            <p:stCondLst>
                              <p:cond delay="3500"/>
                            </p:stCondLst>
                            <p:childTnLst>
                              <p:par>
                                <p:cTn id="17" presetID="2" presetClass="entr" presetSubtype="4" fill="hold" grpId="0" nodeType="after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ppt_x"/>
                                          </p:val>
                                        </p:tav>
                                        <p:tav tm="100000">
                                          <p:val>
                                            <p:strVal val="#ppt_x"/>
                                          </p:val>
                                        </p:tav>
                                      </p:tavLst>
                                    </p:anim>
                                    <p:anim calcmode="lin" valueType="num">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2118" y="3278672"/>
            <a:ext cx="7903882" cy="954107"/>
          </a:xfrm>
          <a:prstGeom prst="rect">
            <a:avLst/>
          </a:prstGeom>
          <a:noFill/>
        </p:spPr>
        <p:txBody>
          <a:bodyPr wrap="square" rtlCol="0">
            <a:spAutoFit/>
          </a:bodyPr>
          <a:lstStyle/>
          <a:p>
            <a:r>
              <a:rPr lang="en-US" sz="2800" i="1" dirty="0">
                <a:solidFill>
                  <a:schemeClr val="bg1"/>
                </a:solidFill>
              </a:rPr>
              <a:t>	“Grow in grace, and in the knowledge of our Lord and </a:t>
            </a:r>
            <a:r>
              <a:rPr lang="en-US" sz="2800" i="1" dirty="0" err="1">
                <a:solidFill>
                  <a:schemeClr val="bg1"/>
                </a:solidFill>
              </a:rPr>
              <a:t>Saviour</a:t>
            </a:r>
            <a:r>
              <a:rPr lang="en-US" sz="2800" i="1" dirty="0">
                <a:solidFill>
                  <a:schemeClr val="bg1"/>
                </a:solidFill>
              </a:rPr>
              <a:t> Jesus Christ.”	</a:t>
            </a:r>
            <a:r>
              <a:rPr lang="en-US" sz="2000" i="1" dirty="0">
                <a:solidFill>
                  <a:schemeClr val="bg1"/>
                </a:solidFill>
              </a:rPr>
              <a:t>      </a:t>
            </a:r>
            <a:r>
              <a:rPr lang="en-US" sz="2400" dirty="0">
                <a:solidFill>
                  <a:schemeClr val="bg1">
                    <a:lumMod val="65000"/>
                  </a:schemeClr>
                </a:solidFill>
              </a:rPr>
              <a:t>(II Peter 3:18)</a:t>
            </a:r>
          </a:p>
        </p:txBody>
      </p:sp>
      <p:sp>
        <p:nvSpPr>
          <p:cNvPr id="4" name="TextBox 3"/>
          <p:cNvSpPr txBox="1"/>
          <p:nvPr/>
        </p:nvSpPr>
        <p:spPr>
          <a:xfrm>
            <a:off x="732118" y="1814708"/>
            <a:ext cx="7903882" cy="1384995"/>
          </a:xfrm>
          <a:prstGeom prst="rect">
            <a:avLst/>
          </a:prstGeom>
          <a:noFill/>
        </p:spPr>
        <p:txBody>
          <a:bodyPr wrap="square" rtlCol="0">
            <a:spAutoFit/>
          </a:bodyPr>
          <a:lstStyle/>
          <a:p>
            <a:r>
              <a:rPr lang="en-US" sz="2800" i="1" dirty="0"/>
              <a:t>  </a:t>
            </a:r>
            <a:r>
              <a:rPr lang="en-US" sz="2800" i="1" dirty="0">
                <a:solidFill>
                  <a:srgbClr val="FFFFFF"/>
                </a:solidFill>
              </a:rPr>
              <a:t>  “But we . . . are changed into the same image from glory to glory, even as by the Spirit of our God.” </a:t>
            </a:r>
          </a:p>
          <a:p>
            <a:r>
              <a:rPr lang="en-US" sz="2800" i="1" dirty="0">
                <a:solidFill>
                  <a:srgbClr val="FFFFFF"/>
                </a:solidFill>
              </a:rPr>
              <a:t>		                                    </a:t>
            </a:r>
            <a:r>
              <a:rPr lang="en-US" sz="2400" dirty="0">
                <a:solidFill>
                  <a:schemeClr val="bg1">
                    <a:lumMod val="65000"/>
                  </a:schemeClr>
                </a:solidFill>
              </a:rPr>
              <a:t>(II Corinthians 3:18) </a:t>
            </a:r>
          </a:p>
        </p:txBody>
      </p:sp>
      <p:sp>
        <p:nvSpPr>
          <p:cNvPr id="5" name="TextBox 4"/>
          <p:cNvSpPr txBox="1"/>
          <p:nvPr/>
        </p:nvSpPr>
        <p:spPr>
          <a:xfrm>
            <a:off x="343648" y="4382281"/>
            <a:ext cx="8471646" cy="2308324"/>
          </a:xfrm>
          <a:prstGeom prst="rect">
            <a:avLst/>
          </a:prstGeom>
          <a:noFill/>
        </p:spPr>
        <p:txBody>
          <a:bodyPr wrap="square" rtlCol="0">
            <a:spAutoFit/>
          </a:bodyPr>
          <a:lstStyle/>
          <a:p>
            <a:r>
              <a:rPr lang="en-US" sz="2400" dirty="0"/>
              <a:t>	Justification differs from sanctification in this manner: Justification is an instantaneous act with no progression; while Sanctification is a crisis (decisive point) with a view to a process, an act which is instantaneous and at the same time carries with it a growth unto completion. </a:t>
            </a:r>
          </a:p>
          <a:p>
            <a:pPr algn="ctr"/>
            <a:endParaRPr lang="en-US" sz="2400" dirty="0">
              <a:solidFill>
                <a:schemeClr val="bg1"/>
              </a:solidFill>
            </a:endParaRPr>
          </a:p>
        </p:txBody>
      </p:sp>
      <p:sp>
        <p:nvSpPr>
          <p:cNvPr id="6"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8" name="Title 1"/>
          <p:cNvSpPr txBox="1">
            <a:spLocks/>
          </p:cNvSpPr>
          <p:nvPr/>
        </p:nvSpPr>
        <p:spPr>
          <a:xfrm rot="16200000">
            <a:off x="1334641" y="5048950"/>
            <a:ext cx="572955" cy="3092825"/>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ndale Mono"/>
                <a:cs typeface="Andale Mono"/>
              </a:rPr>
              <a:t>Lesson Eight:</a:t>
            </a:r>
            <a:r>
              <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ndale Mono"/>
                <a:cs typeface="Andale Mono"/>
              </a:rPr>
              <a:t>  Sanctification</a:t>
            </a:r>
          </a:p>
        </p:txBody>
      </p:sp>
      <p:sp>
        <p:nvSpPr>
          <p:cNvPr id="10" name="Title 1"/>
          <p:cNvSpPr>
            <a:spLocks noGrp="1"/>
          </p:cNvSpPr>
          <p:nvPr>
            <p:ph type="title"/>
          </p:nvPr>
        </p:nvSpPr>
        <p:spPr>
          <a:xfrm>
            <a:off x="343648" y="448238"/>
            <a:ext cx="8584857" cy="795347"/>
          </a:xfrm>
        </p:spPr>
        <p:txBody>
          <a:bodyPr/>
          <a:lstStyle/>
          <a:p>
            <a:r>
              <a:rPr lang="en-US" b="1" dirty="0">
                <a:ln w="1905"/>
                <a:solidFill>
                  <a:schemeClr val="accent6"/>
                </a:solidFill>
                <a:effectLst>
                  <a:innerShdw blurRad="69850" dist="43180" dir="5400000">
                    <a:srgbClr val="000000">
                      <a:alpha val="65000"/>
                    </a:srgbClr>
                  </a:innerShdw>
                </a:effectLst>
              </a:rPr>
              <a:t>Progressive  Sanctification </a:t>
            </a:r>
            <a:endParaRPr lang="en-US" sz="4400" b="1" dirty="0">
              <a:ln w="1905"/>
              <a:solidFill>
                <a:schemeClr val="accent6"/>
              </a:soli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135378603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50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wipe(up)">
                                      <p:cBhvr>
                                        <p:cTn id="13" dur="1000"/>
                                        <p:tgtEl>
                                          <p:spTgt spid="4">
                                            <p:txEl>
                                              <p:pRg st="0" end="0"/>
                                            </p:txEl>
                                          </p:spTgt>
                                        </p:tgtEl>
                                      </p:cBhvr>
                                    </p:animEffect>
                                  </p:childTnLst>
                                </p:cTn>
                              </p:par>
                            </p:childTnLst>
                          </p:cTn>
                        </p:par>
                        <p:par>
                          <p:cTn id="14" fill="hold">
                            <p:stCondLst>
                              <p:cond delay="3000"/>
                            </p:stCondLst>
                            <p:childTnLst>
                              <p:par>
                                <p:cTn id="15" presetID="22" presetClass="entr" presetSubtype="1" fill="hold" grpId="0" nodeType="afterEffect">
                                  <p:stCondLst>
                                    <p:cond delay="50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wipe(up)">
                                      <p:cBhvr>
                                        <p:cTn id="17" dur="1000"/>
                                        <p:tgtEl>
                                          <p:spTgt spid="4">
                                            <p:txEl>
                                              <p:pRg st="1" end="1"/>
                                            </p:txEl>
                                          </p:spTgt>
                                        </p:tgtEl>
                                      </p:cBhvr>
                                    </p:animEffect>
                                  </p:childTnLst>
                                </p:cTn>
                              </p:par>
                            </p:childTnLst>
                          </p:cTn>
                        </p:par>
                        <p:par>
                          <p:cTn id="18" fill="hold">
                            <p:stCondLst>
                              <p:cond delay="4500"/>
                            </p:stCondLst>
                            <p:childTnLst>
                              <p:par>
                                <p:cTn id="19" presetID="22" presetClass="entr" presetSubtype="1" fill="hold" grpId="0" nodeType="afterEffect">
                                  <p:stCondLst>
                                    <p:cond delay="50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wipe(up)">
                                      <p:cBhvr>
                                        <p:cTn id="21" dur="1000"/>
                                        <p:tgtEl>
                                          <p:spTgt spid="3">
                                            <p:txEl>
                                              <p:pRg st="0" end="0"/>
                                            </p:txEl>
                                          </p:spTgt>
                                        </p:tgtEl>
                                      </p:cBhvr>
                                    </p:animEffect>
                                  </p:childTnLst>
                                </p:cTn>
                              </p:par>
                            </p:childTnLst>
                          </p:cTn>
                        </p:par>
                        <p:par>
                          <p:cTn id="22" fill="hold">
                            <p:stCondLst>
                              <p:cond delay="6000"/>
                            </p:stCondLst>
                            <p:childTnLst>
                              <p:par>
                                <p:cTn id="23" presetID="14" presetClass="entr" presetSubtype="5" fill="hold" grpId="0" nodeType="afterEffect">
                                  <p:stCondLst>
                                    <p:cond delay="500"/>
                                  </p:stCondLst>
                                  <p:childTnLst>
                                    <p:set>
                                      <p:cBhvr>
                                        <p:cTn id="24" dur="1" fill="hold">
                                          <p:stCondLst>
                                            <p:cond delay="0"/>
                                          </p:stCondLst>
                                        </p:cTn>
                                        <p:tgtEl>
                                          <p:spTgt spid="5"/>
                                        </p:tgtEl>
                                        <p:attrNameLst>
                                          <p:attrName>style.visibility</p:attrName>
                                        </p:attrNameLst>
                                      </p:cBhvr>
                                      <p:to>
                                        <p:strVal val="visible"/>
                                      </p:to>
                                    </p:set>
                                    <p:animEffect transition="in" filter="randombar(vertical)">
                                      <p:cBhvr>
                                        <p:cTn id="2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8" name="Title 1"/>
          <p:cNvSpPr txBox="1">
            <a:spLocks/>
          </p:cNvSpPr>
          <p:nvPr/>
        </p:nvSpPr>
        <p:spPr>
          <a:xfrm rot="16200000">
            <a:off x="1334641" y="5048950"/>
            <a:ext cx="572955" cy="3092825"/>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ndale Mono"/>
                <a:cs typeface="Andale Mono"/>
              </a:rPr>
              <a:t>Lesson Eight:</a:t>
            </a:r>
            <a:r>
              <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ndale Mono"/>
                <a:cs typeface="Andale Mono"/>
              </a:rPr>
              <a:t>  Sanctification</a:t>
            </a:r>
          </a:p>
        </p:txBody>
      </p:sp>
      <p:sp>
        <p:nvSpPr>
          <p:cNvPr id="10" name="Title 1"/>
          <p:cNvSpPr>
            <a:spLocks noGrp="1"/>
          </p:cNvSpPr>
          <p:nvPr>
            <p:ph type="title"/>
          </p:nvPr>
        </p:nvSpPr>
        <p:spPr>
          <a:xfrm>
            <a:off x="343648" y="448238"/>
            <a:ext cx="8584857" cy="795347"/>
          </a:xfrm>
        </p:spPr>
        <p:txBody>
          <a:bodyPr/>
          <a:lstStyle/>
          <a:p>
            <a:r>
              <a:rPr lang="en-US" b="1" dirty="0">
                <a:ln w="1905"/>
                <a:solidFill>
                  <a:schemeClr val="accent6"/>
                </a:solidFill>
                <a:effectLst>
                  <a:innerShdw blurRad="69850" dist="43180" dir="5400000">
                    <a:srgbClr val="000000">
                      <a:alpha val="65000"/>
                    </a:srgbClr>
                  </a:innerShdw>
                </a:effectLst>
              </a:rPr>
              <a:t>Progressive  Sanctification </a:t>
            </a:r>
            <a:endParaRPr lang="en-US" sz="4400" b="1" dirty="0">
              <a:ln w="1905"/>
              <a:solidFill>
                <a:schemeClr val="accent6"/>
              </a:solidFill>
              <a:effectLst>
                <a:innerShdw blurRad="69850" dist="43180" dir="5400000">
                  <a:srgbClr val="000000">
                    <a:alpha val="65000"/>
                  </a:srgbClr>
                </a:innerShdw>
              </a:effectLst>
            </a:endParaRPr>
          </a:p>
        </p:txBody>
      </p:sp>
      <p:grpSp>
        <p:nvGrpSpPr>
          <p:cNvPr id="9" name="Group 8"/>
          <p:cNvGrpSpPr/>
          <p:nvPr/>
        </p:nvGrpSpPr>
        <p:grpSpPr>
          <a:xfrm>
            <a:off x="343649" y="1972233"/>
            <a:ext cx="8584856" cy="4332943"/>
            <a:chOff x="717177" y="2734235"/>
            <a:chExt cx="7664823" cy="3585882"/>
          </a:xfrm>
          <a:pattFill prst="pct20">
            <a:fgClr>
              <a:schemeClr val="accent2"/>
            </a:fgClr>
            <a:bgClr>
              <a:schemeClr val="accent2">
                <a:lumMod val="40000"/>
                <a:lumOff val="60000"/>
              </a:schemeClr>
            </a:bgClr>
          </a:pattFill>
        </p:grpSpPr>
        <p:sp>
          <p:nvSpPr>
            <p:cNvPr id="11" name="Rounded Rectangle 10"/>
            <p:cNvSpPr/>
            <p:nvPr/>
          </p:nvSpPr>
          <p:spPr>
            <a:xfrm>
              <a:off x="717177" y="2734235"/>
              <a:ext cx="7664823" cy="3585882"/>
            </a:xfrm>
            <a:prstGeom prst="roundRect">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810555" y="3051609"/>
              <a:ext cx="7510920" cy="2830224"/>
            </a:xfrm>
            <a:prstGeom prst="rect">
              <a:avLst/>
            </a:prstGeom>
            <a:grpFill/>
          </p:spPr>
          <p:txBody>
            <a:bodyPr wrap="square" rtlCol="0">
              <a:spAutoFit/>
            </a:bodyPr>
            <a:lstStyle/>
            <a:p>
              <a:r>
                <a:rPr lang="en-US" sz="2400" dirty="0"/>
                <a:t>       </a:t>
              </a:r>
              <a:r>
                <a:rPr lang="en-US" sz="2800" dirty="0"/>
                <a:t>    In II Corinthians 3:18 the tense of the verb is interesting. We are being changed from one degree of character or glory to another. </a:t>
              </a:r>
              <a:endParaRPr lang="en-US" sz="2000" dirty="0"/>
            </a:p>
            <a:p>
              <a:endParaRPr lang="en-US" sz="2000" dirty="0"/>
            </a:p>
            <a:p>
              <a:r>
                <a:rPr lang="en-US" sz="2000" dirty="0"/>
                <a:t> </a:t>
              </a:r>
              <a:r>
                <a:rPr lang="en-US" sz="2600" dirty="0"/>
                <a:t>  Since sanctification is progressive, we are exhorted to:</a:t>
              </a:r>
              <a:r>
                <a:rPr lang="en-US" sz="2000" dirty="0"/>
                <a:t> </a:t>
              </a:r>
            </a:p>
            <a:p>
              <a:endParaRPr lang="en-US" sz="2000" dirty="0"/>
            </a:p>
            <a:p>
              <a:pPr marL="1257300" lvl="2" indent="-342900">
                <a:buFont typeface="Arial"/>
                <a:buChar char="•"/>
              </a:pPr>
              <a:r>
                <a:rPr lang="en-US" sz="2400" dirty="0"/>
                <a:t>“Increase and abound in love” </a:t>
              </a:r>
              <a:r>
                <a:rPr lang="en-US" sz="2000" dirty="0"/>
                <a:t>(I Thessalonians 3:12) </a:t>
              </a:r>
              <a:endParaRPr lang="en-US" sz="2400" dirty="0"/>
            </a:p>
            <a:p>
              <a:pPr marL="1257300" lvl="2" indent="-342900">
                <a:buFont typeface="Arial"/>
                <a:buChar char="•"/>
              </a:pPr>
              <a:r>
                <a:rPr lang="en-US" sz="2400" dirty="0"/>
                <a:t>“Increase more and more” </a:t>
              </a:r>
              <a:r>
                <a:rPr lang="en-US" sz="2000" dirty="0"/>
                <a:t>(I Thessalonians 4:10) </a:t>
              </a:r>
            </a:p>
            <a:p>
              <a:pPr marL="1257300" lvl="2" indent="-342900">
                <a:buFont typeface="Arial"/>
                <a:buChar char="•"/>
              </a:pPr>
              <a:r>
                <a:rPr lang="en-US" sz="2400" dirty="0"/>
                <a:t>Perfect “holiness in the fear of God”</a:t>
              </a:r>
              <a:r>
                <a:rPr lang="en-US" sz="2000" dirty="0"/>
                <a:t>(II Corinthians 7:1) </a:t>
              </a:r>
            </a:p>
          </p:txBody>
        </p:sp>
      </p:grpSp>
      <p:sp>
        <p:nvSpPr>
          <p:cNvPr id="13" name="Up Arrow 12"/>
          <p:cNvSpPr/>
          <p:nvPr/>
        </p:nvSpPr>
        <p:spPr>
          <a:xfrm>
            <a:off x="732118" y="4667228"/>
            <a:ext cx="484632" cy="978408"/>
          </a:xfrm>
          <a:prstGeom prst="upArrow">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545710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nodeType="after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wipe(up)">
                                      <p:cBhvr>
                                        <p:cTn id="13" dur="1000"/>
                                        <p:tgtEl>
                                          <p:spTgt spid="9"/>
                                        </p:tgtEl>
                                      </p:cBhvr>
                                    </p:animEffect>
                                  </p:childTnLst>
                                </p:cTn>
                              </p:par>
                              <p:par>
                                <p:cTn id="14" presetID="2" presetClass="entr" presetSubtype="4" fill="hold" grpId="0" nodeType="withEffect">
                                  <p:stCondLst>
                                    <p:cond delay="50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1000" fill="hold"/>
                                        <p:tgtEl>
                                          <p:spTgt spid="13"/>
                                        </p:tgtEl>
                                        <p:attrNameLst>
                                          <p:attrName>ppt_x</p:attrName>
                                        </p:attrNameLst>
                                      </p:cBhvr>
                                      <p:tavLst>
                                        <p:tav tm="0">
                                          <p:val>
                                            <p:strVal val="#ppt_x"/>
                                          </p:val>
                                        </p:tav>
                                        <p:tav tm="100000">
                                          <p:val>
                                            <p:strVal val="#ppt_x"/>
                                          </p:val>
                                        </p:tav>
                                      </p:tavLst>
                                    </p:anim>
                                    <p:anim calcmode="lin" valueType="num">
                                      <p:cBhvr additive="base">
                                        <p:cTn id="17"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7182089" y="5175865"/>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4" name="TextBox 3"/>
          <p:cNvSpPr txBox="1"/>
          <p:nvPr/>
        </p:nvSpPr>
        <p:spPr>
          <a:xfrm>
            <a:off x="688806" y="478112"/>
            <a:ext cx="2215991" cy="5468473"/>
          </a:xfrm>
          <a:prstGeom prst="rect">
            <a:avLst/>
          </a:prstGeom>
          <a:noFill/>
        </p:spPr>
        <p:txBody>
          <a:bodyPr vert="vert270"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pPr algn="r"/>
            <a:r>
              <a:rPr lang="en-US" sz="6600" b="1" dirty="0">
                <a:ln w="11430"/>
                <a:solidFill>
                  <a:schemeClr val="accent6">
                    <a:lumMod val="75000"/>
                  </a:schemeClr>
                </a:solidFill>
                <a:effectLst>
                  <a:outerShdw blurRad="80000" dist="40000" dir="5040000" algn="tl">
                    <a:srgbClr val="000000">
                      <a:alpha val="30000"/>
                    </a:srgbClr>
                  </a:outerShdw>
                </a:effectLst>
              </a:rPr>
              <a:t>How We Are Sanctified </a:t>
            </a:r>
          </a:p>
        </p:txBody>
      </p:sp>
      <p:sp>
        <p:nvSpPr>
          <p:cNvPr id="6" name="TextBox 5"/>
          <p:cNvSpPr txBox="1"/>
          <p:nvPr/>
        </p:nvSpPr>
        <p:spPr>
          <a:xfrm>
            <a:off x="4380754" y="313933"/>
            <a:ext cx="4347882" cy="1015663"/>
          </a:xfrm>
          <a:prstGeom prst="rect">
            <a:avLst/>
          </a:prstGeom>
          <a:noFill/>
        </p:spPr>
        <p:txBody>
          <a:bodyPr wrap="square" rtlCol="0">
            <a:spAutoFit/>
          </a:bodyPr>
          <a:lstStyle/>
          <a:p>
            <a:r>
              <a:rPr lang="en-US" sz="2000" i="1" dirty="0">
                <a:solidFill>
                  <a:schemeClr val="bg1"/>
                </a:solidFill>
              </a:rPr>
              <a:t>“Christ also loved the church, and gave himself for it; that he might sanctify and cleanse it.” </a:t>
            </a:r>
            <a:r>
              <a:rPr lang="en-US" sz="2000" i="1" dirty="0"/>
              <a:t>	         </a:t>
            </a:r>
            <a:r>
              <a:rPr lang="en-US" sz="1600" dirty="0">
                <a:solidFill>
                  <a:schemeClr val="bg1">
                    <a:lumMod val="65000"/>
                  </a:schemeClr>
                </a:solidFill>
              </a:rPr>
              <a:t>(Ephesians 5:25-26) </a:t>
            </a:r>
          </a:p>
        </p:txBody>
      </p:sp>
      <p:sp>
        <p:nvSpPr>
          <p:cNvPr id="7" name="TextBox 6"/>
          <p:cNvSpPr txBox="1"/>
          <p:nvPr/>
        </p:nvSpPr>
        <p:spPr>
          <a:xfrm>
            <a:off x="4320989" y="1646510"/>
            <a:ext cx="4359834" cy="1015663"/>
          </a:xfrm>
          <a:prstGeom prst="rect">
            <a:avLst/>
          </a:prstGeom>
          <a:noFill/>
        </p:spPr>
        <p:txBody>
          <a:bodyPr wrap="square" rtlCol="0">
            <a:spAutoFit/>
          </a:bodyPr>
          <a:lstStyle/>
          <a:p>
            <a:pPr algn="just"/>
            <a:r>
              <a:rPr lang="en-US" sz="2000" i="1" dirty="0">
                <a:solidFill>
                  <a:srgbClr val="FFFFFF"/>
                </a:solidFill>
              </a:rPr>
              <a:t>“By the which will we are sanctified through the offering of the body of Jesus Christ once for all.”           </a:t>
            </a:r>
            <a:r>
              <a:rPr lang="en-US" sz="1600" dirty="0">
                <a:solidFill>
                  <a:schemeClr val="bg1">
                    <a:lumMod val="65000"/>
                  </a:schemeClr>
                </a:solidFill>
              </a:rPr>
              <a:t>(Hebrews 10:10) </a:t>
            </a:r>
          </a:p>
        </p:txBody>
      </p:sp>
      <p:sp>
        <p:nvSpPr>
          <p:cNvPr id="8" name="Rectangle 7"/>
          <p:cNvSpPr/>
          <p:nvPr/>
        </p:nvSpPr>
        <p:spPr>
          <a:xfrm>
            <a:off x="4216401" y="3045820"/>
            <a:ext cx="4801753" cy="2369880"/>
          </a:xfrm>
          <a:prstGeom prst="rect">
            <a:avLst/>
          </a:prstGeom>
          <a:noFill/>
        </p:spPr>
        <p:txBody>
          <a:bodyPr wrap="square" lIns="91440" tIns="45720" rIns="91440" bIns="45720">
            <a:spAutoFit/>
          </a:bodyPr>
          <a:lstStyle/>
          <a:p>
            <a:pPr algn="just"/>
            <a:r>
              <a:rPr lang="en-US" sz="2400" dirty="0"/>
              <a:t>Both </a:t>
            </a:r>
            <a:r>
              <a:rPr lang="en-US" sz="2800" b="1" u="sng" spc="50" dirty="0">
                <a:ln w="12700" cmpd="sng">
                  <a:solidFill>
                    <a:schemeClr val="accent6">
                      <a:satMod val="120000"/>
                      <a:shade val="80000"/>
                    </a:schemeClr>
                  </a:solidFill>
                  <a:prstDash val="solid"/>
                </a:ln>
                <a:solidFill>
                  <a:srgbClr val="F83500"/>
                </a:solidFill>
                <a:effectLst>
                  <a:glow rad="53100">
                    <a:schemeClr val="accent6">
                      <a:satMod val="180000"/>
                      <a:alpha val="30000"/>
                    </a:schemeClr>
                  </a:glow>
                </a:effectLst>
              </a:rPr>
              <a:t>God</a:t>
            </a:r>
            <a:r>
              <a:rPr lang="en-US" sz="2400" dirty="0">
                <a:solidFill>
                  <a:srgbClr val="F83500"/>
                </a:solidFill>
              </a:rPr>
              <a:t> </a:t>
            </a:r>
            <a:r>
              <a:rPr lang="en-US" sz="2400" dirty="0"/>
              <a:t>and</a:t>
            </a:r>
            <a:r>
              <a:rPr lang="en-US" sz="2400" dirty="0">
                <a:solidFill>
                  <a:srgbClr val="F83500"/>
                </a:solidFill>
              </a:rPr>
              <a:t> </a:t>
            </a:r>
            <a:r>
              <a:rPr lang="en-US" sz="2800" b="1" u="sng" spc="50" dirty="0">
                <a:ln w="12700" cmpd="sng">
                  <a:solidFill>
                    <a:schemeClr val="accent6">
                      <a:satMod val="120000"/>
                      <a:shade val="80000"/>
                    </a:schemeClr>
                  </a:solidFill>
                  <a:prstDash val="solid"/>
                </a:ln>
                <a:solidFill>
                  <a:srgbClr val="F83500"/>
                </a:solidFill>
                <a:effectLst>
                  <a:glow rad="53100">
                    <a:schemeClr val="accent6">
                      <a:satMod val="180000"/>
                      <a:alpha val="30000"/>
                    </a:schemeClr>
                  </a:glow>
                </a:effectLst>
              </a:rPr>
              <a:t>man</a:t>
            </a:r>
            <a:r>
              <a:rPr lang="en-US" sz="2800" b="1" spc="50" dirty="0">
                <a:ln w="12700" cmpd="sng">
                  <a:solidFill>
                    <a:schemeClr val="accent6">
                      <a:satMod val="120000"/>
                      <a:shade val="80000"/>
                    </a:schemeClr>
                  </a:solidFill>
                  <a:prstDash val="solid"/>
                </a:ln>
                <a:solidFill>
                  <a:srgbClr val="F83500"/>
                </a:solidFill>
                <a:effectLst>
                  <a:glow rad="53100">
                    <a:schemeClr val="accent6">
                      <a:satMod val="180000"/>
                      <a:alpha val="30000"/>
                    </a:schemeClr>
                  </a:glow>
                </a:effectLst>
              </a:rPr>
              <a:t> </a:t>
            </a:r>
            <a:r>
              <a:rPr lang="en-US" sz="2400" dirty="0"/>
              <a:t>contribute and cooperate towards the desired end in the work of sanctification. Man must turn from sin and dedicate himself to God.</a:t>
            </a:r>
          </a:p>
        </p:txBody>
      </p:sp>
      <p:sp>
        <p:nvSpPr>
          <p:cNvPr id="10" name="TextBox 9"/>
          <p:cNvSpPr txBox="1"/>
          <p:nvPr/>
        </p:nvSpPr>
        <p:spPr>
          <a:xfrm>
            <a:off x="4380754" y="5386989"/>
            <a:ext cx="4464422" cy="923330"/>
          </a:xfrm>
          <a:prstGeom prst="rect">
            <a:avLst/>
          </a:prstGeom>
          <a:noFill/>
        </p:spPr>
        <p:txBody>
          <a:bodyPr wrap="square" rtlCol="0">
            <a:spAutoFit/>
          </a:bodyPr>
          <a:lstStyle/>
          <a:p>
            <a:pPr algn="ctr"/>
            <a:r>
              <a:rPr lang="en-US" sz="2400" dirty="0">
                <a:solidFill>
                  <a:schemeClr val="accent1">
                    <a:lumMod val="60000"/>
                    <a:lumOff val="40000"/>
                  </a:schemeClr>
                </a:solidFill>
              </a:rPr>
              <a:t>BUT it is actually God Himself who does the sanctifying</a:t>
            </a:r>
            <a:r>
              <a:rPr lang="en-US" sz="3000" dirty="0">
                <a:solidFill>
                  <a:srgbClr val="FFE796"/>
                </a:solidFill>
              </a:rPr>
              <a:t>!</a:t>
            </a:r>
          </a:p>
        </p:txBody>
      </p:sp>
      <p:sp>
        <p:nvSpPr>
          <p:cNvPr id="11" name="Title 1"/>
          <p:cNvSpPr txBox="1">
            <a:spLocks/>
          </p:cNvSpPr>
          <p:nvPr/>
        </p:nvSpPr>
        <p:spPr>
          <a:xfrm rot="16200000">
            <a:off x="1842635" y="5048950"/>
            <a:ext cx="572955" cy="3092825"/>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000" dirty="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latin typeface="Andale Mono"/>
                <a:cs typeface="Andale Mono"/>
              </a:rPr>
              <a:t>Lesson Eight:</a:t>
            </a:r>
            <a:r>
              <a:rPr lang="en-US" sz="1200" dirty="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latin typeface="Andale Mono"/>
                <a:cs typeface="Andale Mono"/>
              </a:rPr>
              <a:t>  Sanctification</a:t>
            </a:r>
            <a:endParaRPr lang="en-US" sz="1200" dirty="0">
              <a:solidFill>
                <a:srgbClr val="008000"/>
              </a:solidFill>
              <a:latin typeface="Andale Mono"/>
              <a:cs typeface="Andale Mono"/>
            </a:endParaRPr>
          </a:p>
        </p:txBody>
      </p:sp>
    </p:spTree>
    <p:extLst>
      <p:ext uri="{BB962C8B-B14F-4D97-AF65-F5344CB8AC3E}">
        <p14:creationId xmlns:p14="http://schemas.microsoft.com/office/powerpoint/2010/main" val="255841326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42" presetClass="entr" presetSubtype="0" fill="hold" grpId="0" nodeType="after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3000"/>
                            </p:stCondLst>
                            <p:childTnLst>
                              <p:par>
                                <p:cTn id="16" presetID="47" presetClass="entr" presetSubtype="0" fill="hold" grpId="0" nodeType="afterEffect">
                                  <p:stCondLst>
                                    <p:cond delay="50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4500"/>
                            </p:stCondLst>
                            <p:childTnLst>
                              <p:par>
                                <p:cTn id="22" presetID="6" presetClass="entr" presetSubtype="32" fill="hold" grpId="0" nodeType="afterEffect">
                                  <p:stCondLst>
                                    <p:cond delay="500"/>
                                  </p:stCondLst>
                                  <p:childTnLst>
                                    <p:set>
                                      <p:cBhvr>
                                        <p:cTn id="23" dur="1" fill="hold">
                                          <p:stCondLst>
                                            <p:cond delay="0"/>
                                          </p:stCondLst>
                                        </p:cTn>
                                        <p:tgtEl>
                                          <p:spTgt spid="8"/>
                                        </p:tgtEl>
                                        <p:attrNameLst>
                                          <p:attrName>style.visibility</p:attrName>
                                        </p:attrNameLst>
                                      </p:cBhvr>
                                      <p:to>
                                        <p:strVal val="visible"/>
                                      </p:to>
                                    </p:set>
                                    <p:animEffect transition="in" filter="circle(out)">
                                      <p:cBhvr>
                                        <p:cTn id="24" dur="2000"/>
                                        <p:tgtEl>
                                          <p:spTgt spid="8"/>
                                        </p:tgtEl>
                                      </p:cBhvr>
                                    </p:animEffect>
                                  </p:childTnLst>
                                </p:cTn>
                              </p:par>
                            </p:childTnLst>
                          </p:cTn>
                        </p:par>
                        <p:par>
                          <p:cTn id="25" fill="hold">
                            <p:stCondLst>
                              <p:cond delay="7000"/>
                            </p:stCondLst>
                            <p:childTnLst>
                              <p:par>
                                <p:cTn id="26" presetID="31" presetClass="entr" presetSubtype="0" fill="hold" grpId="0" nodeType="afterEffect">
                                  <p:stCondLst>
                                    <p:cond delay="500"/>
                                  </p:stCondLst>
                                  <p:childTnLst>
                                    <p:set>
                                      <p:cBhvr>
                                        <p:cTn id="27" dur="1" fill="hold">
                                          <p:stCondLst>
                                            <p:cond delay="0"/>
                                          </p:stCondLst>
                                        </p:cTn>
                                        <p:tgtEl>
                                          <p:spTgt spid="10"/>
                                        </p:tgtEl>
                                        <p:attrNameLst>
                                          <p:attrName>style.visibility</p:attrName>
                                        </p:attrNameLst>
                                      </p:cBhvr>
                                      <p:to>
                                        <p:strVal val="visible"/>
                                      </p:to>
                                    </p:set>
                                    <p:anim calcmode="lin" valueType="num">
                                      <p:cBhvr>
                                        <p:cTn id="28" dur="1000" fill="hold"/>
                                        <p:tgtEl>
                                          <p:spTgt spid="10"/>
                                        </p:tgtEl>
                                        <p:attrNameLst>
                                          <p:attrName>ppt_w</p:attrName>
                                        </p:attrNameLst>
                                      </p:cBhvr>
                                      <p:tavLst>
                                        <p:tav tm="0">
                                          <p:val>
                                            <p:fltVal val="0"/>
                                          </p:val>
                                        </p:tav>
                                        <p:tav tm="100000">
                                          <p:val>
                                            <p:strVal val="#ppt_w"/>
                                          </p:val>
                                        </p:tav>
                                      </p:tavLst>
                                    </p:anim>
                                    <p:anim calcmode="lin" valueType="num">
                                      <p:cBhvr>
                                        <p:cTn id="29" dur="1000" fill="hold"/>
                                        <p:tgtEl>
                                          <p:spTgt spid="10"/>
                                        </p:tgtEl>
                                        <p:attrNameLst>
                                          <p:attrName>ppt_h</p:attrName>
                                        </p:attrNameLst>
                                      </p:cBhvr>
                                      <p:tavLst>
                                        <p:tav tm="0">
                                          <p:val>
                                            <p:fltVal val="0"/>
                                          </p:val>
                                        </p:tav>
                                        <p:tav tm="100000">
                                          <p:val>
                                            <p:strVal val="#ppt_h"/>
                                          </p:val>
                                        </p:tav>
                                      </p:tavLst>
                                    </p:anim>
                                    <p:anim calcmode="lin" valueType="num">
                                      <p:cBhvr>
                                        <p:cTn id="30" dur="1000" fill="hold"/>
                                        <p:tgtEl>
                                          <p:spTgt spid="10"/>
                                        </p:tgtEl>
                                        <p:attrNameLst>
                                          <p:attrName>style.rotation</p:attrName>
                                        </p:attrNameLst>
                                      </p:cBhvr>
                                      <p:tavLst>
                                        <p:tav tm="0">
                                          <p:val>
                                            <p:fltVal val="90"/>
                                          </p:val>
                                        </p:tav>
                                        <p:tav tm="100000">
                                          <p:val>
                                            <p:fltVal val="0"/>
                                          </p:val>
                                        </p:tav>
                                      </p:tavLst>
                                    </p:anim>
                                    <p:animEffect transition="in" filter="fade">
                                      <p:cBhvr>
                                        <p:cTn id="3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89529" y="913992"/>
            <a:ext cx="7598739" cy="1824964"/>
          </a:xfrm>
        </p:spPr>
        <p:txBody>
          <a:bodyPr/>
          <a:lstStyle/>
          <a:p>
            <a:r>
              <a:rPr lang="en-US" sz="2000" b="1" u="sng" dirty="0">
                <a:solidFill>
                  <a:schemeClr val="tx1"/>
                </a:solidFill>
                <a:effectLst/>
              </a:rPr>
              <a:t>Eradication</a:t>
            </a:r>
            <a:r>
              <a:rPr lang="en-US" sz="1800" b="1" dirty="0">
                <a:solidFill>
                  <a:schemeClr val="bg1">
                    <a:lumMod val="65000"/>
                  </a:schemeClr>
                </a:solidFill>
                <a:effectLst/>
              </a:rPr>
              <a:t> </a:t>
            </a:r>
            <a:r>
              <a:rPr lang="en-US" sz="1800" dirty="0">
                <a:solidFill>
                  <a:schemeClr val="bg1">
                    <a:lumMod val="65000"/>
                  </a:schemeClr>
                </a:solidFill>
              </a:rPr>
              <a:t> - </a:t>
            </a:r>
            <a:r>
              <a:rPr lang="en-US" sz="1800" dirty="0">
                <a:solidFill>
                  <a:schemeClr val="bg1">
                    <a:lumMod val="65000"/>
                  </a:schemeClr>
                </a:solidFill>
                <a:effectLst/>
              </a:rPr>
              <a:t>Those who believe this claim that the sinful nature is eradicated—pulled up root and branch—and once this </a:t>
            </a:r>
            <a:r>
              <a:rPr lang="en-US" sz="1800" dirty="0">
                <a:solidFill>
                  <a:srgbClr val="A6A6A6"/>
                </a:solidFill>
                <a:effectLst/>
              </a:rPr>
              <a:t>occurs, it is </a:t>
            </a:r>
            <a:r>
              <a:rPr lang="en-US" sz="1800" dirty="0" err="1">
                <a:solidFill>
                  <a:srgbClr val="A6A6A6"/>
                </a:solidFill>
                <a:effectLst/>
              </a:rPr>
              <a:t>im</a:t>
            </a:r>
            <a:r>
              <a:rPr lang="en-US" sz="1800" dirty="0">
                <a:solidFill>
                  <a:srgbClr val="A6A6A6"/>
                </a:solidFill>
                <a:effectLst/>
              </a:rPr>
              <a:t>-possible for the saint to sin.  This view, of course, is </a:t>
            </a:r>
            <a:r>
              <a:rPr lang="en-US" sz="1800" dirty="0">
                <a:solidFill>
                  <a:schemeClr val="bg1">
                    <a:lumMod val="65000"/>
                  </a:schemeClr>
                </a:solidFill>
                <a:effectLst/>
              </a:rPr>
              <a:t>very much in the wrong.  After he is saved, a man may still sin and by so doing lose his soul. </a:t>
            </a:r>
            <a:endParaRPr lang="en-US" sz="1800" dirty="0">
              <a:solidFill>
                <a:schemeClr val="bg1">
                  <a:lumMod val="65000"/>
                </a:schemeClr>
              </a:solidFill>
            </a:endParaRPr>
          </a:p>
        </p:txBody>
      </p:sp>
      <p:sp>
        <p:nvSpPr>
          <p:cNvPr id="3" name="Subtitle 2"/>
          <p:cNvSpPr>
            <a:spLocks noGrp="1"/>
          </p:cNvSpPr>
          <p:nvPr>
            <p:ph type="subTitle" idx="1"/>
          </p:nvPr>
        </p:nvSpPr>
        <p:spPr>
          <a:xfrm>
            <a:off x="1629295" y="2916742"/>
            <a:ext cx="7299210" cy="1609356"/>
          </a:xfrm>
        </p:spPr>
        <p:txBody>
          <a:bodyPr/>
          <a:lstStyle/>
          <a:p>
            <a:r>
              <a:rPr lang="en-US" sz="2000" b="1" u="sng" dirty="0">
                <a:solidFill>
                  <a:srgbClr val="000000"/>
                </a:solidFill>
                <a:effectLst/>
              </a:rPr>
              <a:t>Asceticism</a:t>
            </a:r>
            <a:r>
              <a:rPr lang="en-US" sz="2000" b="1" dirty="0">
                <a:solidFill>
                  <a:srgbClr val="000000"/>
                </a:solidFill>
                <a:effectLst/>
              </a:rPr>
              <a:t> </a:t>
            </a:r>
            <a:r>
              <a:rPr lang="en-US" b="1" dirty="0">
                <a:effectLst/>
              </a:rPr>
              <a:t>– </a:t>
            </a:r>
            <a:r>
              <a:rPr lang="en-US" dirty="0">
                <a:solidFill>
                  <a:schemeClr val="bg1">
                    <a:lumMod val="95000"/>
                  </a:schemeClr>
                </a:solidFill>
                <a:effectLst/>
              </a:rPr>
              <a:t>This is the belief that there is merit and reward in the punishment of one’s body in some form. The Bible does allow a place </a:t>
            </a:r>
            <a:r>
              <a:rPr lang="en-US" sz="1600" dirty="0">
                <a:solidFill>
                  <a:schemeClr val="bg1">
                    <a:lumMod val="95000"/>
                  </a:schemeClr>
                </a:solidFill>
                <a:effectLst/>
              </a:rPr>
              <a:t>for</a:t>
            </a:r>
            <a:r>
              <a:rPr lang="en-US" dirty="0">
                <a:solidFill>
                  <a:schemeClr val="bg1">
                    <a:lumMod val="95000"/>
                  </a:schemeClr>
                </a:solidFill>
                <a:effectLst/>
              </a:rPr>
              <a:t> the right kind of asceticism such as fasting, for example. However, there is no merit in perverted asceticism such as celibacy and the doing of penance. </a:t>
            </a:r>
            <a:endParaRPr lang="en-US" dirty="0">
              <a:solidFill>
                <a:schemeClr val="bg1">
                  <a:lumMod val="95000"/>
                </a:schemeClr>
              </a:solidFill>
            </a:endParaRPr>
          </a:p>
        </p:txBody>
      </p:sp>
      <p:sp>
        <p:nvSpPr>
          <p:cNvPr id="4"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7" name="TextBox 6"/>
          <p:cNvSpPr txBox="1"/>
          <p:nvPr/>
        </p:nvSpPr>
        <p:spPr>
          <a:xfrm>
            <a:off x="1" y="-104581"/>
            <a:ext cx="9144000" cy="1446550"/>
          </a:xfrm>
          <a:prstGeom prst="rect">
            <a:avLst/>
          </a:prstGeom>
          <a:noFill/>
        </p:spPr>
        <p:txBody>
          <a:bodyPr wrap="square" rtlCol="0">
            <a:spAutoFit/>
          </a:bodyPr>
          <a:lstStyle/>
          <a:p>
            <a:pPr algn="ctr"/>
            <a:r>
              <a:rPr lang="en-US" sz="4400" b="1" dirty="0">
                <a:solidFill>
                  <a:schemeClr val="bg1"/>
                </a:solidFill>
                <a:latin typeface="Apple Casual"/>
                <a:cs typeface="Apple Casual"/>
              </a:rPr>
              <a:t>Some Erroneous Views On Sanctification </a:t>
            </a:r>
            <a:endParaRPr lang="en-US" sz="4400" dirty="0">
              <a:solidFill>
                <a:schemeClr val="bg1"/>
              </a:solidFill>
              <a:latin typeface="Apple Casual"/>
              <a:cs typeface="Apple Casual"/>
            </a:endParaRPr>
          </a:p>
        </p:txBody>
      </p:sp>
      <p:sp>
        <p:nvSpPr>
          <p:cNvPr id="8" name="Subtitle 2"/>
          <p:cNvSpPr txBox="1">
            <a:spLocks/>
          </p:cNvSpPr>
          <p:nvPr/>
        </p:nvSpPr>
        <p:spPr>
          <a:xfrm>
            <a:off x="2745172" y="5258207"/>
            <a:ext cx="6219536" cy="957394"/>
          </a:xfrm>
          <a:prstGeom prst="rect">
            <a:avLst/>
          </a:prstGeo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defTabSz="914400" rtl="0" eaLnBrk="1" latinLnBrk="0" hangingPunct="1">
              <a:spcBef>
                <a:spcPts val="600"/>
              </a:spcBef>
              <a:buFont typeface="Wingdings 2" pitchFamily="18" charset="2"/>
              <a:buNone/>
              <a:defRPr sz="22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2pPr>
            <a:lvl3pPr marL="914400" indent="0" algn="ctr" defTabSz="914400" rtl="0" eaLnBrk="1" latinLnBrk="0" hangingPunct="1">
              <a:spcBef>
                <a:spcPts val="600"/>
              </a:spcBef>
              <a:buFont typeface="Wingdings 2" pitchFamily="18" charset="2"/>
              <a:buNone/>
              <a:defRPr sz="20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3pPr>
            <a:lvl4pPr marL="1371600" indent="0" algn="ctr" defTabSz="914400" rtl="0" eaLnBrk="1" latinLnBrk="0" hangingPunct="1">
              <a:spcBef>
                <a:spcPts val="600"/>
              </a:spcBef>
              <a:buFont typeface="Wingdings 2" pitchFamily="18" charset="2"/>
              <a:buNone/>
              <a:defRPr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4pPr>
            <a:lvl5pPr marL="1828800" indent="0" algn="ctr" defTabSz="914400" rtl="0" eaLnBrk="1" latinLnBrk="0" hangingPunct="1">
              <a:spcBef>
                <a:spcPts val="600"/>
              </a:spcBef>
              <a:buFont typeface="Wingdings 2" pitchFamily="18" charset="2"/>
              <a:buNone/>
              <a:defRPr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5pPr>
            <a:lvl6pPr marL="22860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6pPr>
            <a:lvl7pPr marL="27432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7pPr>
            <a:lvl8pPr marL="32004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8pPr>
            <a:lvl9pPr marL="36576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9pPr>
          </a:lstStyle>
          <a:p>
            <a:endParaRPr lang="en-US" sz="2400" dirty="0">
              <a:solidFill>
                <a:srgbClr val="FFFFFF"/>
              </a:solidFill>
            </a:endParaRPr>
          </a:p>
        </p:txBody>
      </p:sp>
      <p:sp>
        <p:nvSpPr>
          <p:cNvPr id="9" name="Rectangle 8"/>
          <p:cNvSpPr/>
          <p:nvPr/>
        </p:nvSpPr>
        <p:spPr>
          <a:xfrm>
            <a:off x="805582" y="4481872"/>
            <a:ext cx="1566509" cy="1446550"/>
          </a:xfrm>
          <a:prstGeom prst="rect">
            <a:avLst/>
          </a:prstGeom>
        </p:spPr>
        <p:txBody>
          <a:bodyPr wrap="square">
            <a:spAutoFit/>
          </a:bodyPr>
          <a:lstStyle/>
          <a:p>
            <a:r>
              <a:rPr lang="en-US" sz="8800" dirty="0">
                <a:latin typeface="Wingdings"/>
                <a:ea typeface="Wingdings"/>
                <a:cs typeface="Wingdings"/>
                <a:sym typeface="Wingdings"/>
              </a:rPr>
              <a:t></a:t>
            </a:r>
            <a:endParaRPr lang="en-US" sz="8800" dirty="0"/>
          </a:p>
        </p:txBody>
      </p:sp>
      <p:sp>
        <p:nvSpPr>
          <p:cNvPr id="10" name="Title 1"/>
          <p:cNvSpPr txBox="1">
            <a:spLocks/>
          </p:cNvSpPr>
          <p:nvPr/>
        </p:nvSpPr>
        <p:spPr>
          <a:xfrm rot="16200000">
            <a:off x="1364523" y="5048950"/>
            <a:ext cx="572955" cy="3092825"/>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ndale Mono"/>
                <a:cs typeface="Andale Mono"/>
              </a:rPr>
              <a:t>Lesson Eight:</a:t>
            </a:r>
            <a:r>
              <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ndale Mono"/>
                <a:cs typeface="Andale Mono"/>
              </a:rPr>
              <a:t>  Sanctification</a:t>
            </a:r>
          </a:p>
        </p:txBody>
      </p:sp>
      <p:sp>
        <p:nvSpPr>
          <p:cNvPr id="12" name="Rectangle 11"/>
          <p:cNvSpPr/>
          <p:nvPr/>
        </p:nvSpPr>
        <p:spPr>
          <a:xfrm>
            <a:off x="238831" y="1166600"/>
            <a:ext cx="1389222" cy="1446550"/>
          </a:xfrm>
          <a:prstGeom prst="rect">
            <a:avLst/>
          </a:prstGeom>
        </p:spPr>
        <p:txBody>
          <a:bodyPr wrap="none">
            <a:spAutoFit/>
          </a:bodyPr>
          <a:lstStyle/>
          <a:p>
            <a:r>
              <a:rPr lang="en-US" sz="8800" dirty="0">
                <a:latin typeface="Wingdings"/>
                <a:ea typeface="Wingdings"/>
                <a:cs typeface="Wingdings"/>
                <a:sym typeface="Wingdings"/>
              </a:rPr>
              <a:t></a:t>
            </a:r>
            <a:endParaRPr lang="en-US" sz="8800" dirty="0"/>
          </a:p>
        </p:txBody>
      </p:sp>
      <p:sp>
        <p:nvSpPr>
          <p:cNvPr id="13" name="Rectangle 12"/>
          <p:cNvSpPr/>
          <p:nvPr/>
        </p:nvSpPr>
        <p:spPr>
          <a:xfrm>
            <a:off x="488448" y="2863494"/>
            <a:ext cx="1389222" cy="1446550"/>
          </a:xfrm>
          <a:prstGeom prst="rect">
            <a:avLst/>
          </a:prstGeom>
        </p:spPr>
        <p:txBody>
          <a:bodyPr wrap="none">
            <a:spAutoFit/>
          </a:bodyPr>
          <a:lstStyle/>
          <a:p>
            <a:r>
              <a:rPr lang="en-US" sz="8800" dirty="0">
                <a:latin typeface="Wingdings"/>
                <a:ea typeface="Wingdings"/>
                <a:cs typeface="Wingdings"/>
                <a:sym typeface="Wingdings"/>
              </a:rPr>
              <a:t></a:t>
            </a:r>
            <a:endParaRPr lang="en-US" sz="8800" dirty="0"/>
          </a:p>
        </p:txBody>
      </p:sp>
      <p:sp>
        <p:nvSpPr>
          <p:cNvPr id="14" name="TextBox 13"/>
          <p:cNvSpPr txBox="1"/>
          <p:nvPr/>
        </p:nvSpPr>
        <p:spPr>
          <a:xfrm>
            <a:off x="1927416" y="4615744"/>
            <a:ext cx="7001090" cy="1508105"/>
          </a:xfrm>
          <a:prstGeom prst="rect">
            <a:avLst/>
          </a:prstGeom>
          <a:noFill/>
        </p:spPr>
        <p:txBody>
          <a:bodyPr wrap="square" rtlCol="0">
            <a:spAutoFit/>
          </a:bodyPr>
          <a:lstStyle/>
          <a:p>
            <a:r>
              <a:rPr lang="en-US" sz="2000" b="1" u="sng" dirty="0">
                <a:solidFill>
                  <a:srgbClr val="000000"/>
                </a:solidFill>
                <a:latin typeface="+mj-lt"/>
              </a:rPr>
              <a:t>Legalism</a:t>
            </a:r>
            <a:r>
              <a:rPr lang="en-US" dirty="0">
                <a:solidFill>
                  <a:srgbClr val="000000"/>
                </a:solidFill>
                <a:latin typeface="+mj-lt"/>
              </a:rPr>
              <a:t> </a:t>
            </a:r>
            <a:r>
              <a:rPr lang="en-US" dirty="0">
                <a:latin typeface="+mj-lt"/>
              </a:rPr>
              <a:t>– </a:t>
            </a:r>
            <a:r>
              <a:rPr lang="en-US" dirty="0">
                <a:solidFill>
                  <a:schemeClr val="bg1">
                    <a:lumMod val="95000"/>
                  </a:schemeClr>
                </a:solidFill>
                <a:latin typeface="+mj-lt"/>
              </a:rPr>
              <a:t>This is being brought under bondage to the law. The child of God obeys the Word of God because he is a child of God. He lives on a plane above the Law and is not in bondage. In our zeal for holiness, it is easily possible to become legalistic in our attitude, which is not scriptural.</a:t>
            </a:r>
          </a:p>
        </p:txBody>
      </p:sp>
    </p:spTree>
    <p:extLst>
      <p:ext uri="{BB962C8B-B14F-4D97-AF65-F5344CB8AC3E}">
        <p14:creationId xmlns:p14="http://schemas.microsoft.com/office/powerpoint/2010/main" val="428151858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8" fill="hold" grpId="0" nodeType="afterEffect">
                                  <p:stCondLst>
                                    <p:cond delay="50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1000"/>
                                        <p:tgtEl>
                                          <p:spTgt spid="12"/>
                                        </p:tgtEl>
                                      </p:cBhvr>
                                    </p:animEffect>
                                  </p:childTnLst>
                                </p:cTn>
                              </p:par>
                            </p:childTnLst>
                          </p:cTn>
                        </p:par>
                        <p:par>
                          <p:cTn id="14" fill="hold">
                            <p:stCondLst>
                              <p:cond delay="3000"/>
                            </p:stCondLst>
                            <p:childTnLst>
                              <p:par>
                                <p:cTn id="15" presetID="22" presetClass="entr" presetSubtype="8"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1000"/>
                                        <p:tgtEl>
                                          <p:spTgt spid="2"/>
                                        </p:tgtEl>
                                      </p:cBhvr>
                                    </p:animEffect>
                                  </p:childTnLst>
                                </p:cTn>
                              </p:par>
                            </p:childTnLst>
                          </p:cTn>
                        </p:par>
                        <p:par>
                          <p:cTn id="18" fill="hold">
                            <p:stCondLst>
                              <p:cond delay="4000"/>
                            </p:stCondLst>
                            <p:childTnLst>
                              <p:par>
                                <p:cTn id="19" presetID="22" presetClass="entr" presetSubtype="8" fill="hold" grpId="0" nodeType="after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wipe(left)">
                                      <p:cBhvr>
                                        <p:cTn id="21" dur="1000"/>
                                        <p:tgtEl>
                                          <p:spTgt spid="13"/>
                                        </p:tgtEl>
                                      </p:cBhvr>
                                    </p:animEffect>
                                  </p:childTnLst>
                                </p:cTn>
                              </p:par>
                            </p:childTnLst>
                          </p:cTn>
                        </p:par>
                        <p:par>
                          <p:cTn id="22" fill="hold">
                            <p:stCondLst>
                              <p:cond delay="5500"/>
                            </p:stCondLst>
                            <p:childTnLst>
                              <p:par>
                                <p:cTn id="23" presetID="22" presetClass="entr" presetSubtype="8" fill="hold" grpId="0" nodeType="after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left)">
                                      <p:cBhvr>
                                        <p:cTn id="25" dur="1000"/>
                                        <p:tgtEl>
                                          <p:spTgt spid="3">
                                            <p:txEl>
                                              <p:pRg st="0" end="0"/>
                                            </p:txEl>
                                          </p:spTgt>
                                        </p:tgtEl>
                                      </p:cBhvr>
                                    </p:animEffect>
                                  </p:childTnLst>
                                </p:cTn>
                              </p:par>
                            </p:childTnLst>
                          </p:cTn>
                        </p:par>
                        <p:par>
                          <p:cTn id="26" fill="hold">
                            <p:stCondLst>
                              <p:cond delay="6500"/>
                            </p:stCondLst>
                            <p:childTnLst>
                              <p:par>
                                <p:cTn id="27" presetID="22" presetClass="entr" presetSubtype="8" fill="hold" grpId="0" nodeType="afterEffect">
                                  <p:stCondLst>
                                    <p:cond delay="50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1000"/>
                                        <p:tgtEl>
                                          <p:spTgt spid="9"/>
                                        </p:tgtEl>
                                      </p:cBhvr>
                                    </p:animEffect>
                                  </p:childTnLst>
                                </p:cTn>
                              </p:par>
                            </p:childTnLst>
                          </p:cTn>
                        </p:par>
                        <p:par>
                          <p:cTn id="30" fill="hold">
                            <p:stCondLst>
                              <p:cond delay="80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7" grpId="0"/>
      <p:bldP spid="9" grpId="0"/>
      <p:bldP spid="12" grpId="0"/>
      <p:bldP spid="13" grpId="0"/>
      <p:bldP spid="14" grpId="0"/>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font script="Hans" typeface="宋体"/>
        <a:font script="Hant" typeface="新細明體"/>
      </a:majorFont>
      <a:minorFont>
        <a:latin typeface="Book Antiqua"/>
        <a:ea typeface=""/>
        <a:cs typeface=""/>
        <a:font script="Jpan" typeface="ＭＳ 明朝"/>
        <a:font script="Hans" typeface="宋体"/>
        <a:font script="Hant" typeface="新細明體"/>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10709</TotalTime>
  <Words>770</Words>
  <Application>Microsoft Office PowerPoint</Application>
  <PresentationFormat>On-screen Show (4:3)</PresentationFormat>
  <Paragraphs>63</Paragraphs>
  <Slides>10</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10</vt:i4>
      </vt:variant>
    </vt:vector>
  </HeadingPairs>
  <TitlesOfParts>
    <vt:vector size="19" baseType="lpstr">
      <vt:lpstr>Andale Mono</vt:lpstr>
      <vt:lpstr>Apple Casual</vt:lpstr>
      <vt:lpstr>Arial</vt:lpstr>
      <vt:lpstr>Bangla MN</vt:lpstr>
      <vt:lpstr>Book Antiqua</vt:lpstr>
      <vt:lpstr>Calibri</vt:lpstr>
      <vt:lpstr>Wingdings</vt:lpstr>
      <vt:lpstr>Wingdings 2</vt:lpstr>
      <vt:lpstr>Habitat</vt:lpstr>
      <vt:lpstr>Lesson Eight:   Sanctification</vt:lpstr>
      <vt:lpstr>The Definition of Sanctification</vt:lpstr>
      <vt:lpstr>The Definition of Sanctification</vt:lpstr>
      <vt:lpstr>The Three Tenses Of Sanctification </vt:lpstr>
      <vt:lpstr>PowerPoint Presentation</vt:lpstr>
      <vt:lpstr>Progressive  Sanctification </vt:lpstr>
      <vt:lpstr>Progressive  Sanctification </vt:lpstr>
      <vt:lpstr>PowerPoint Presentation</vt:lpstr>
      <vt:lpstr>Eradication  - Those who believe this claim that the sinful nature is eradicated—pulled up root and branch—and once this occurs, it is im-possible for the saint to sin.  This view, of course, is very much in the wrong.  After he is saved, a man may still sin and by so doing lose his soul. </vt:lpstr>
      <vt:lpstr>PowerPoint Presentation</vt:lpstr>
    </vt:vector>
  </TitlesOfParts>
  <Company>UPCI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Richardson</dc:creator>
  <cp:lastModifiedBy>Laura Gohdes</cp:lastModifiedBy>
  <cp:revision>47</cp:revision>
  <dcterms:created xsi:type="dcterms:W3CDTF">2011-12-17T17:23:16Z</dcterms:created>
  <dcterms:modified xsi:type="dcterms:W3CDTF">2019-03-18T21:09:04Z</dcterms:modified>
</cp:coreProperties>
</file>