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17"/>
  </p:notesMasterIdLst>
  <p:sldIdLst>
    <p:sldId id="256" r:id="rId2"/>
    <p:sldId id="282" r:id="rId3"/>
    <p:sldId id="257" r:id="rId4"/>
    <p:sldId id="258" r:id="rId5"/>
    <p:sldId id="273" r:id="rId6"/>
    <p:sldId id="283" r:id="rId7"/>
    <p:sldId id="286" r:id="rId8"/>
    <p:sldId id="284" r:id="rId9"/>
    <p:sldId id="285" r:id="rId10"/>
    <p:sldId id="263" r:id="rId11"/>
    <p:sldId id="280" r:id="rId12"/>
    <p:sldId id="281" r:id="rId13"/>
    <p:sldId id="288" r:id="rId14"/>
    <p:sldId id="287"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6303" autoAdjust="0"/>
  </p:normalViewPr>
  <p:slideViewPr>
    <p:cSldViewPr snapToGrid="0" snapToObjects="1">
      <p:cViewPr varScale="1">
        <p:scale>
          <a:sx n="110" d="100"/>
          <a:sy n="110" d="100"/>
        </p:scale>
        <p:origin x="165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3/18/2019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March 18,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42120D2-3948-4F8F-BE5D-E7E7D97880B2}" type="datetime4">
              <a:rPr lang="en-US" smtClean="0"/>
              <a:pPr/>
              <a:t>March 18, 2019</a:t>
            </a:fld>
            <a:endParaRPr lang="en-US" dirty="0" err="1"/>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March 18, 2019</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March 18,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March 18, 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7855437F-F4F9-44A9-B4D3-9191CA04E889}" type="datetime4">
              <a:rPr lang="en-US" smtClean="0"/>
              <a:pPr/>
              <a:t>March 18, 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March 18, 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655A2E49-18A1-40BC-BA5D-5A2EC8FDDF15}" type="datetime4">
              <a:rPr lang="en-US" smtClean="0"/>
              <a:pPr/>
              <a:t>March 18, 2019</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March 18, 2019</a:t>
            </a:fld>
            <a:endParaRPr lang="en-US" dirty="0" err="1"/>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ertical Text Placeholder 5"/>
          <p:cNvSpPr>
            <a:spLocks noGrp="1"/>
          </p:cNvSpPr>
          <p:nvPr/>
        </p:nvSpPr>
        <p:spPr>
          <a:xfrm rot="16200000">
            <a:off x="2368616" y="4283490"/>
            <a:ext cx="618758" cy="4624168"/>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kern="1200" dirty="0">
                <a:solidFill>
                  <a:schemeClr val="bg1"/>
                </a:solidFill>
              </a:rPr>
              <a:t>Global University of Theological Studies</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444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0" y="4728476"/>
            <a:ext cx="9143999" cy="831274"/>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ctr"/>
            <a:r>
              <a:rPr lang="en-US" sz="4400" b="1" dirty="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Lesson Twelve: </a:t>
            </a:r>
            <a:r>
              <a:rPr lang="en-US" sz="42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rPr>
              <a:t>Healing Received</a:t>
            </a:r>
          </a:p>
        </p:txBody>
      </p:sp>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wheel(4)">
                                      <p:cBhvr>
                                        <p:cTn id="7" dur="2000"/>
                                        <p:tgtEl>
                                          <p:spTgt spid="1026"/>
                                        </p:tgtEl>
                                      </p:cBhvr>
                                    </p:animEffect>
                                  </p:childTnLst>
                                </p:cTn>
                              </p:par>
                            </p:childTnLst>
                          </p:cTn>
                        </p:par>
                        <p:par>
                          <p:cTn id="8" fill="hold">
                            <p:stCondLst>
                              <p:cond delay="2500"/>
                            </p:stCondLst>
                            <p:childTnLst>
                              <p:par>
                                <p:cTn id="9" presetID="42"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4" name="TextBox 3"/>
          <p:cNvSpPr txBox="1"/>
          <p:nvPr/>
        </p:nvSpPr>
        <p:spPr>
          <a:xfrm>
            <a:off x="569276" y="257709"/>
            <a:ext cx="1846660" cy="6051176"/>
          </a:xfrm>
          <a:prstGeom prst="rect">
            <a:avLst/>
          </a:prstGeom>
          <a:noFill/>
        </p:spPr>
        <p:txBody>
          <a:bodyPr vert="vert270" wrap="square" rtlCol="0">
            <a:spAutoFit/>
          </a:bodyPr>
          <a:lstStyle/>
          <a:p>
            <a:pPr algn="r"/>
            <a:r>
              <a:rPr lang="en-US" sz="5400" dirty="0">
                <a:latin typeface="Bangla MN"/>
                <a:cs typeface="Bangla MN"/>
              </a:rPr>
              <a:t>Read God’s Word</a:t>
            </a:r>
          </a:p>
          <a:p>
            <a:pPr algn="r"/>
            <a:r>
              <a:rPr lang="en-US" sz="5400" dirty="0">
                <a:latin typeface="Bangla MN"/>
                <a:cs typeface="Bangla MN"/>
              </a:rPr>
              <a:t>To Build Faith</a:t>
            </a:r>
          </a:p>
        </p:txBody>
      </p:sp>
      <p:sp>
        <p:nvSpPr>
          <p:cNvPr id="6" name="TextBox 5"/>
          <p:cNvSpPr txBox="1"/>
          <p:nvPr/>
        </p:nvSpPr>
        <p:spPr>
          <a:xfrm>
            <a:off x="4057688" y="111705"/>
            <a:ext cx="4676588" cy="1384995"/>
          </a:xfrm>
          <a:prstGeom prst="rect">
            <a:avLst/>
          </a:prstGeom>
          <a:noFill/>
        </p:spPr>
        <p:txBody>
          <a:bodyPr wrap="square" rtlCol="0">
            <a:spAutoFit/>
          </a:bodyPr>
          <a:lstStyle/>
          <a:p>
            <a:pPr algn="just"/>
            <a:r>
              <a:rPr lang="en-US" sz="2800" i="1" dirty="0">
                <a:solidFill>
                  <a:schemeClr val="bg1"/>
                </a:solidFill>
              </a:rPr>
              <a:t>“Faith cometh by hearing, and hearing by the word of God.”</a:t>
            </a:r>
          </a:p>
          <a:p>
            <a:pPr algn="just"/>
            <a:r>
              <a:rPr lang="en-US" sz="2800" i="1" dirty="0">
                <a:solidFill>
                  <a:schemeClr val="bg1"/>
                </a:solidFill>
              </a:rPr>
              <a:t>    </a:t>
            </a:r>
            <a:r>
              <a:rPr lang="en-US" sz="2400" i="1" dirty="0"/>
              <a:t>		          </a:t>
            </a:r>
            <a:r>
              <a:rPr lang="en-US" sz="2400" i="1" dirty="0">
                <a:solidFill>
                  <a:schemeClr val="bg1">
                    <a:lumMod val="85000"/>
                  </a:schemeClr>
                </a:solidFill>
              </a:rPr>
              <a:t>  </a:t>
            </a:r>
            <a:r>
              <a:rPr lang="en-US" sz="2000" i="1" dirty="0">
                <a:solidFill>
                  <a:schemeClr val="bg1">
                    <a:lumMod val="75000"/>
                  </a:schemeClr>
                </a:solidFill>
              </a:rPr>
              <a:t> (Romans 10:17)</a:t>
            </a:r>
          </a:p>
        </p:txBody>
      </p:sp>
      <p:sp>
        <p:nvSpPr>
          <p:cNvPr id="12" name="TextBox 11"/>
          <p:cNvSpPr txBox="1"/>
          <p:nvPr/>
        </p:nvSpPr>
        <p:spPr>
          <a:xfrm>
            <a:off x="4303052" y="1576108"/>
            <a:ext cx="4676588" cy="2246769"/>
          </a:xfrm>
          <a:prstGeom prst="rect">
            <a:avLst/>
          </a:prstGeom>
          <a:noFill/>
        </p:spPr>
        <p:txBody>
          <a:bodyPr wrap="square" rtlCol="0">
            <a:spAutoFit/>
          </a:bodyPr>
          <a:lstStyle/>
          <a:p>
            <a:pPr algn="ctr"/>
            <a:r>
              <a:rPr lang="en-US" sz="2800" dirty="0"/>
              <a:t>God’s Word is the greatest builder of faith.  </a:t>
            </a:r>
          </a:p>
          <a:p>
            <a:pPr algn="ctr"/>
            <a:r>
              <a:rPr lang="en-US" sz="2800" dirty="0"/>
              <a:t>Get a promise from the Lord on which to build</a:t>
            </a:r>
          </a:p>
          <a:p>
            <a:pPr algn="ctr"/>
            <a:r>
              <a:rPr lang="en-US" sz="2800" dirty="0"/>
              <a:t>your faith.</a:t>
            </a:r>
          </a:p>
        </p:txBody>
      </p:sp>
      <p:sp>
        <p:nvSpPr>
          <p:cNvPr id="7" name="Title 1"/>
          <p:cNvSpPr txBox="1">
            <a:spLocks/>
          </p:cNvSpPr>
          <p:nvPr/>
        </p:nvSpPr>
        <p:spPr>
          <a:xfrm rot="16200000">
            <a:off x="1909872"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TWELVE:  Healing Received</a:t>
            </a:r>
          </a:p>
        </p:txBody>
      </p:sp>
      <p:pic>
        <p:nvPicPr>
          <p:cNvPr id="3" name="Picture 2"/>
          <p:cNvPicPr>
            <a:picLocks noChangeAspect="1"/>
          </p:cNvPicPr>
          <p:nvPr/>
        </p:nvPicPr>
        <p:blipFill>
          <a:blip r:embed="rId2">
            <a:alphaModFix amt="83000"/>
          </a:blip>
          <a:stretch>
            <a:fillRect/>
          </a:stretch>
        </p:blipFill>
        <p:spPr>
          <a:xfrm>
            <a:off x="2325368" y="3690470"/>
            <a:ext cx="3501805" cy="2630245"/>
          </a:xfrm>
          <a:prstGeom prst="rect">
            <a:avLst/>
          </a:prstGeom>
        </p:spPr>
      </p:pic>
      <p:sp>
        <p:nvSpPr>
          <p:cNvPr id="5" name="TextBox 4"/>
          <p:cNvSpPr txBox="1"/>
          <p:nvPr/>
        </p:nvSpPr>
        <p:spPr>
          <a:xfrm>
            <a:off x="5827173" y="4076874"/>
            <a:ext cx="3257063" cy="2092881"/>
          </a:xfrm>
          <a:prstGeom prst="rect">
            <a:avLst/>
          </a:prstGeom>
          <a:noFill/>
        </p:spPr>
        <p:txBody>
          <a:bodyPr wrap="square" rtlCol="0">
            <a:spAutoFit/>
          </a:bodyPr>
          <a:lstStyle/>
          <a:p>
            <a:pPr algn="ctr"/>
            <a:r>
              <a:rPr lang="en-US" sz="2600" u="sng" dirty="0">
                <a:solidFill>
                  <a:srgbClr val="FF0000"/>
                </a:solidFill>
              </a:rPr>
              <a:t>Doubts</a:t>
            </a:r>
            <a:r>
              <a:rPr lang="en-US" sz="2600" dirty="0">
                <a:solidFill>
                  <a:srgbClr val="FF0000"/>
                </a:solidFill>
              </a:rPr>
              <a:t> put you out of touch with</a:t>
            </a:r>
          </a:p>
          <a:p>
            <a:pPr algn="ctr"/>
            <a:r>
              <a:rPr lang="en-US" sz="2600" dirty="0">
                <a:solidFill>
                  <a:srgbClr val="FF0000"/>
                </a:solidFill>
              </a:rPr>
              <a:t>the Lord.</a:t>
            </a:r>
          </a:p>
          <a:p>
            <a:pPr algn="ctr"/>
            <a:r>
              <a:rPr lang="en-US" sz="2600" u="sng" dirty="0">
                <a:solidFill>
                  <a:srgbClr val="FF0000"/>
                </a:solidFill>
              </a:rPr>
              <a:t>Faith</a:t>
            </a:r>
            <a:r>
              <a:rPr lang="en-US" sz="2600" dirty="0">
                <a:solidFill>
                  <a:srgbClr val="FF0000"/>
                </a:solidFill>
              </a:rPr>
              <a:t> puts you in touch with Him.</a:t>
            </a:r>
          </a:p>
        </p:txBody>
      </p:sp>
    </p:spTree>
    <p:extLst>
      <p:ext uri="{BB962C8B-B14F-4D97-AF65-F5344CB8AC3E}">
        <p14:creationId xmlns:p14="http://schemas.microsoft.com/office/powerpoint/2010/main" val="255841326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6" presetClass="entr" presetSubtype="32"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circle(out)">
                                      <p:cBhvr>
                                        <p:cTn id="12" dur="2000"/>
                                        <p:tgtEl>
                                          <p:spTgt spid="3"/>
                                        </p:tgtEl>
                                      </p:cBhvr>
                                    </p:animEffect>
                                  </p:childTnLst>
                                </p:cTn>
                              </p:par>
                            </p:childTnLst>
                          </p:cTn>
                        </p:par>
                        <p:par>
                          <p:cTn id="13" fill="hold">
                            <p:stCondLst>
                              <p:cond delay="2500"/>
                            </p:stCondLst>
                            <p:childTnLst>
                              <p:par>
                                <p:cTn id="14" presetID="2" presetClass="entr" presetSubtype="3"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1+#ppt_w/2"/>
                                          </p:val>
                                        </p:tav>
                                        <p:tav tm="100000">
                                          <p:val>
                                            <p:strVal val="#ppt_x"/>
                                          </p:val>
                                        </p:tav>
                                      </p:tavLst>
                                    </p:anim>
                                    <p:anim calcmode="lin" valueType="num">
                                      <p:cBhvr additive="base">
                                        <p:cTn id="17" dur="10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4000"/>
                            </p:stCondLst>
                            <p:childTnLst>
                              <p:par>
                                <p:cTn id="19" presetID="22" presetClass="entr" presetSubtype="1" fill="hold" grpId="0" nodeType="afterEffect">
                                  <p:stCondLst>
                                    <p:cond delay="250"/>
                                  </p:stCondLst>
                                  <p:childTnLst>
                                    <p:set>
                                      <p:cBhvr>
                                        <p:cTn id="20" dur="1" fill="hold">
                                          <p:stCondLst>
                                            <p:cond delay="0"/>
                                          </p:stCondLst>
                                        </p:cTn>
                                        <p:tgtEl>
                                          <p:spTgt spid="12">
                                            <p:txEl>
                                              <p:pRg st="0" end="0"/>
                                            </p:txEl>
                                          </p:spTgt>
                                        </p:tgtEl>
                                        <p:attrNameLst>
                                          <p:attrName>style.visibility</p:attrName>
                                        </p:attrNameLst>
                                      </p:cBhvr>
                                      <p:to>
                                        <p:strVal val="visible"/>
                                      </p:to>
                                    </p:set>
                                    <p:animEffect transition="in" filter="wipe(up)">
                                      <p:cBhvr>
                                        <p:cTn id="21" dur="750"/>
                                        <p:tgtEl>
                                          <p:spTgt spid="12">
                                            <p:txEl>
                                              <p:pRg st="0" end="0"/>
                                            </p:txEl>
                                          </p:spTgt>
                                        </p:tgtEl>
                                      </p:cBhvr>
                                    </p:animEffect>
                                  </p:childTnLst>
                                </p:cTn>
                              </p:par>
                            </p:childTnLst>
                          </p:cTn>
                        </p:par>
                        <p:par>
                          <p:cTn id="22" fill="hold">
                            <p:stCondLst>
                              <p:cond delay="5000"/>
                            </p:stCondLst>
                            <p:childTnLst>
                              <p:par>
                                <p:cTn id="23" presetID="22" presetClass="entr" presetSubtype="1" fill="hold" grpId="0" nodeType="afterEffect">
                                  <p:stCondLst>
                                    <p:cond delay="250"/>
                                  </p:stCondLst>
                                  <p:childTnLst>
                                    <p:set>
                                      <p:cBhvr>
                                        <p:cTn id="24" dur="1" fill="hold">
                                          <p:stCondLst>
                                            <p:cond delay="0"/>
                                          </p:stCondLst>
                                        </p:cTn>
                                        <p:tgtEl>
                                          <p:spTgt spid="12">
                                            <p:txEl>
                                              <p:pRg st="1" end="1"/>
                                            </p:txEl>
                                          </p:spTgt>
                                        </p:tgtEl>
                                        <p:attrNameLst>
                                          <p:attrName>style.visibility</p:attrName>
                                        </p:attrNameLst>
                                      </p:cBhvr>
                                      <p:to>
                                        <p:strVal val="visible"/>
                                      </p:to>
                                    </p:set>
                                    <p:animEffect transition="in" filter="wipe(up)">
                                      <p:cBhvr>
                                        <p:cTn id="25" dur="750"/>
                                        <p:tgtEl>
                                          <p:spTgt spid="12">
                                            <p:txEl>
                                              <p:pRg st="1" end="1"/>
                                            </p:txEl>
                                          </p:spTgt>
                                        </p:tgtEl>
                                      </p:cBhvr>
                                    </p:animEffect>
                                  </p:childTnLst>
                                </p:cTn>
                              </p:par>
                            </p:childTnLst>
                          </p:cTn>
                        </p:par>
                        <p:par>
                          <p:cTn id="26" fill="hold">
                            <p:stCondLst>
                              <p:cond delay="6000"/>
                            </p:stCondLst>
                            <p:childTnLst>
                              <p:par>
                                <p:cTn id="27" presetID="22" presetClass="entr" presetSubtype="1" fill="hold" grpId="0" nodeType="afterEffect">
                                  <p:stCondLst>
                                    <p:cond delay="250"/>
                                  </p:stCondLst>
                                  <p:childTnLst>
                                    <p:set>
                                      <p:cBhvr>
                                        <p:cTn id="28" dur="1" fill="hold">
                                          <p:stCondLst>
                                            <p:cond delay="0"/>
                                          </p:stCondLst>
                                        </p:cTn>
                                        <p:tgtEl>
                                          <p:spTgt spid="12">
                                            <p:txEl>
                                              <p:pRg st="2" end="2"/>
                                            </p:txEl>
                                          </p:spTgt>
                                        </p:tgtEl>
                                        <p:attrNameLst>
                                          <p:attrName>style.visibility</p:attrName>
                                        </p:attrNameLst>
                                      </p:cBhvr>
                                      <p:to>
                                        <p:strVal val="visible"/>
                                      </p:to>
                                    </p:set>
                                    <p:animEffect transition="in" filter="wipe(up)">
                                      <p:cBhvr>
                                        <p:cTn id="29" dur="750"/>
                                        <p:tgtEl>
                                          <p:spTgt spid="12">
                                            <p:txEl>
                                              <p:pRg st="2" end="2"/>
                                            </p:txEl>
                                          </p:spTgt>
                                        </p:tgtEl>
                                      </p:cBhvr>
                                    </p:animEffect>
                                  </p:childTnLst>
                                </p:cTn>
                              </p:par>
                            </p:childTnLst>
                          </p:cTn>
                        </p:par>
                        <p:par>
                          <p:cTn id="30" fill="hold">
                            <p:stCondLst>
                              <p:cond delay="7000"/>
                            </p:stCondLst>
                            <p:childTnLst>
                              <p:par>
                                <p:cTn id="31" presetID="53" presetClass="entr" presetSubtype="16" fill="hold" grpId="0" nodeType="afterEffect">
                                  <p:stCondLst>
                                    <p:cond delay="500"/>
                                  </p:stCondLst>
                                  <p:childTnLst>
                                    <p:set>
                                      <p:cBhvr>
                                        <p:cTn id="32" dur="1" fill="hold">
                                          <p:stCondLst>
                                            <p:cond delay="0"/>
                                          </p:stCondLst>
                                        </p:cTn>
                                        <p:tgtEl>
                                          <p:spTgt spid="5"/>
                                        </p:tgtEl>
                                        <p:attrNameLst>
                                          <p:attrName>style.visibility</p:attrName>
                                        </p:attrNameLst>
                                      </p:cBhvr>
                                      <p:to>
                                        <p:strVal val="visible"/>
                                      </p:to>
                                    </p:set>
                                    <p:anim calcmode="lin" valueType="num">
                                      <p:cBhvr>
                                        <p:cTn id="33" dur="1000" fill="hold"/>
                                        <p:tgtEl>
                                          <p:spTgt spid="5"/>
                                        </p:tgtEl>
                                        <p:attrNameLst>
                                          <p:attrName>ppt_w</p:attrName>
                                        </p:attrNameLst>
                                      </p:cBhvr>
                                      <p:tavLst>
                                        <p:tav tm="0">
                                          <p:val>
                                            <p:fltVal val="0"/>
                                          </p:val>
                                        </p:tav>
                                        <p:tav tm="100000">
                                          <p:val>
                                            <p:strVal val="#ppt_w"/>
                                          </p:val>
                                        </p:tav>
                                      </p:tavLst>
                                    </p:anim>
                                    <p:anim calcmode="lin" valueType="num">
                                      <p:cBhvr>
                                        <p:cTn id="34" dur="1000" fill="hold"/>
                                        <p:tgtEl>
                                          <p:spTgt spid="5"/>
                                        </p:tgtEl>
                                        <p:attrNameLst>
                                          <p:attrName>ppt_h</p:attrName>
                                        </p:attrNameLst>
                                      </p:cBhvr>
                                      <p:tavLst>
                                        <p:tav tm="0">
                                          <p:val>
                                            <p:fltVal val="0"/>
                                          </p:val>
                                        </p:tav>
                                        <p:tav tm="100000">
                                          <p:val>
                                            <p:strVal val="#ppt_h"/>
                                          </p:val>
                                        </p:tav>
                                      </p:tavLst>
                                    </p:anim>
                                    <p:animEffect transition="in" filter="fade">
                                      <p:cBhvr>
                                        <p:cTn id="3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059" y="-94127"/>
            <a:ext cx="8680823" cy="1362075"/>
          </a:xfrm>
        </p:spPr>
        <p:txBody>
          <a:bodyPr/>
          <a:lstStyle/>
          <a:p>
            <a:r>
              <a:rPr lang="en-U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Have Faith in God</a:t>
            </a:r>
          </a:p>
        </p:txBody>
      </p:sp>
      <p:sp>
        <p:nvSpPr>
          <p:cNvPr id="3" name="Text Placeholder 2"/>
          <p:cNvSpPr>
            <a:spLocks noGrp="1"/>
          </p:cNvSpPr>
          <p:nvPr>
            <p:ph type="body" idx="1"/>
          </p:nvPr>
        </p:nvSpPr>
        <p:spPr>
          <a:xfrm>
            <a:off x="358589" y="2690817"/>
            <a:ext cx="8411882" cy="2091765"/>
          </a:xfrm>
        </p:spPr>
        <p:txBody>
          <a:bodyPr/>
          <a:lstStyle/>
          <a:p>
            <a:r>
              <a:rPr lang="en-US" sz="2600" dirty="0">
                <a:solidFill>
                  <a:schemeClr val="tx1"/>
                </a:solidFill>
                <a:latin typeface="Arial Black"/>
                <a:cs typeface="Arial Black"/>
              </a:rPr>
              <a:t>Without faith it is impossible to please God.</a:t>
            </a:r>
          </a:p>
          <a:p>
            <a:r>
              <a:rPr lang="en-US" sz="2600" dirty="0">
                <a:solidFill>
                  <a:schemeClr val="tx1"/>
                </a:solidFill>
                <a:latin typeface="Arial Black"/>
                <a:cs typeface="Arial Black"/>
              </a:rPr>
              <a:t>  </a:t>
            </a:r>
          </a:p>
          <a:p>
            <a:r>
              <a:rPr lang="en-US" sz="2600" dirty="0">
                <a:solidFill>
                  <a:schemeClr val="tx1"/>
                </a:solidFill>
                <a:latin typeface="Arial Black"/>
                <a:cs typeface="Arial Black"/>
              </a:rPr>
              <a:t>All things are possible if we only believe.</a:t>
            </a:r>
          </a:p>
          <a:p>
            <a:endParaRPr lang="en-US" sz="2600" dirty="0">
              <a:solidFill>
                <a:schemeClr val="tx1"/>
              </a:solidFill>
              <a:latin typeface="Arial Black"/>
              <a:cs typeface="Arial Black"/>
            </a:endParaRPr>
          </a:p>
          <a:p>
            <a:r>
              <a:rPr lang="en-US" sz="2600" dirty="0">
                <a:solidFill>
                  <a:schemeClr val="tx1"/>
                </a:solidFill>
                <a:latin typeface="Arial Black"/>
                <a:cs typeface="Arial Black"/>
              </a:rPr>
              <a:t>Faith is the hand that reaches out to receive from Him what you need.</a:t>
            </a:r>
          </a:p>
          <a:p>
            <a:endParaRPr lang="en-US" sz="2600" dirty="0">
              <a:solidFill>
                <a:schemeClr val="tx1"/>
              </a:solidFill>
              <a:latin typeface="Arial Black"/>
              <a:cs typeface="Arial Black"/>
            </a:endParaRPr>
          </a:p>
          <a:p>
            <a:endParaRPr lang="en-US" sz="2600" dirty="0">
              <a:solidFill>
                <a:schemeClr val="tx1"/>
              </a:solidFill>
              <a:latin typeface="Arial Black"/>
              <a:cs typeface="Arial Black"/>
            </a:endParaRPr>
          </a:p>
        </p:txBody>
      </p:sp>
      <p:sp>
        <p:nvSpPr>
          <p:cNvPr id="4"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5" name="TextBox 4"/>
          <p:cNvSpPr txBox="1"/>
          <p:nvPr/>
        </p:nvSpPr>
        <p:spPr>
          <a:xfrm>
            <a:off x="765175" y="1605822"/>
            <a:ext cx="7612063" cy="830997"/>
          </a:xfrm>
          <a:prstGeom prst="rect">
            <a:avLst/>
          </a:prstGeom>
          <a:noFill/>
        </p:spPr>
        <p:txBody>
          <a:bodyPr wrap="square" rtlCol="0">
            <a:spAutoFit/>
          </a:bodyPr>
          <a:lstStyle/>
          <a:p>
            <a:r>
              <a:rPr lang="en-US" sz="2400" i="1" dirty="0">
                <a:solidFill>
                  <a:schemeClr val="bg1"/>
                </a:solidFill>
              </a:rPr>
              <a:t>“What things </a:t>
            </a:r>
            <a:r>
              <a:rPr lang="en-US" sz="2400" i="1" dirty="0" err="1">
                <a:solidFill>
                  <a:schemeClr val="bg1"/>
                </a:solidFill>
              </a:rPr>
              <a:t>soever</a:t>
            </a:r>
            <a:r>
              <a:rPr lang="en-US" sz="2400" i="1" dirty="0">
                <a:solidFill>
                  <a:schemeClr val="bg1"/>
                </a:solidFill>
              </a:rPr>
              <a:t> ye desire, when ye pray, believe that ye receive them, and ye shall have them.”</a:t>
            </a:r>
            <a:r>
              <a:rPr lang="en-US" sz="2400" i="1" dirty="0"/>
              <a:t>       </a:t>
            </a:r>
            <a:r>
              <a:rPr lang="en-US" sz="2000" i="1" dirty="0"/>
              <a:t>	       (Mark 11:24)</a:t>
            </a:r>
          </a:p>
        </p:txBody>
      </p:sp>
    </p:spTree>
    <p:extLst>
      <p:ext uri="{BB962C8B-B14F-4D97-AF65-F5344CB8AC3E}">
        <p14:creationId xmlns:p14="http://schemas.microsoft.com/office/powerpoint/2010/main" val="33816562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0-#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2" presetClass="entr" presetSubtype="1" fill="hold" grpId="0" nodeType="afterEffect">
                                  <p:stCondLst>
                                    <p:cond delay="50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wipe(up)">
                                      <p:cBhvr>
                                        <p:cTn id="18" dur="1000"/>
                                        <p:tgtEl>
                                          <p:spTgt spid="3">
                                            <p:txEl>
                                              <p:pRg st="0" end="0"/>
                                            </p:txEl>
                                          </p:spTgt>
                                        </p:tgtEl>
                                      </p:cBhvr>
                                    </p:animEffect>
                                  </p:childTnLst>
                                </p:cTn>
                              </p:par>
                            </p:childTnLst>
                          </p:cTn>
                        </p:par>
                        <p:par>
                          <p:cTn id="19" fill="hold">
                            <p:stCondLst>
                              <p:cond delay="4500"/>
                            </p:stCondLst>
                            <p:childTnLst>
                              <p:par>
                                <p:cTn id="20" presetID="22" presetClass="entr" presetSubtype="1" fill="hold" grpId="0" nodeType="afterEffect">
                                  <p:stCondLst>
                                    <p:cond delay="50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up)">
                                      <p:cBhvr>
                                        <p:cTn id="22" dur="1000"/>
                                        <p:tgtEl>
                                          <p:spTgt spid="3">
                                            <p:txEl>
                                              <p:pRg st="2" end="2"/>
                                            </p:txEl>
                                          </p:spTgt>
                                        </p:tgtEl>
                                      </p:cBhvr>
                                    </p:animEffect>
                                  </p:childTnLst>
                                </p:cTn>
                              </p:par>
                            </p:childTnLst>
                          </p:cTn>
                        </p:par>
                        <p:par>
                          <p:cTn id="23" fill="hold">
                            <p:stCondLst>
                              <p:cond delay="6000"/>
                            </p:stCondLst>
                            <p:childTnLst>
                              <p:par>
                                <p:cTn id="24" presetID="22" presetClass="entr" presetSubtype="1" fill="hold" grpId="0" nodeType="afterEffect">
                                  <p:stCondLst>
                                    <p:cond delay="50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up)">
                                      <p:cBhvr>
                                        <p:cTn id="26"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059" y="144929"/>
            <a:ext cx="8680823" cy="1362075"/>
          </a:xfrm>
        </p:spPr>
        <p:txBody>
          <a:bodyPr/>
          <a:lstStyle/>
          <a:p>
            <a:r>
              <a:rPr lang="en-US" sz="5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Forgive Those Who</a:t>
            </a:r>
            <a:br>
              <a:rPr lang="en-US" sz="5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5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Have Wronged You</a:t>
            </a:r>
          </a:p>
        </p:txBody>
      </p:sp>
      <p:sp>
        <p:nvSpPr>
          <p:cNvPr id="3" name="Text Placeholder 2"/>
          <p:cNvSpPr>
            <a:spLocks noGrp="1"/>
          </p:cNvSpPr>
          <p:nvPr>
            <p:ph type="body" idx="1"/>
          </p:nvPr>
        </p:nvSpPr>
        <p:spPr>
          <a:xfrm>
            <a:off x="119530" y="2983660"/>
            <a:ext cx="8800352" cy="1872223"/>
          </a:xfrm>
        </p:spPr>
        <p:txBody>
          <a:bodyPr/>
          <a:lstStyle/>
          <a:p>
            <a:endParaRPr lang="en-US" sz="2800" b="1" dirty="0">
              <a:solidFill>
                <a:schemeClr val="bg1"/>
              </a:solidFill>
              <a:latin typeface="Bangla MN"/>
              <a:cs typeface="Bangla MN"/>
            </a:endParaRPr>
          </a:p>
          <a:p>
            <a:r>
              <a:rPr lang="en-US" sz="3600" b="1" dirty="0">
                <a:solidFill>
                  <a:srgbClr val="000000"/>
                </a:solidFill>
                <a:latin typeface="Bangla MN"/>
                <a:cs typeface="Bangla MN"/>
              </a:rPr>
              <a:t>An unforgiving spirit makes you unfit </a:t>
            </a:r>
          </a:p>
          <a:p>
            <a:r>
              <a:rPr lang="en-US" sz="3600" b="1" dirty="0">
                <a:solidFill>
                  <a:srgbClr val="000000"/>
                </a:solidFill>
                <a:latin typeface="Bangla MN"/>
                <a:cs typeface="Bangla MN"/>
              </a:rPr>
              <a:t>to approach a merciful God.</a:t>
            </a:r>
          </a:p>
          <a:p>
            <a:endParaRPr lang="en-US" sz="3200" b="1" dirty="0">
              <a:solidFill>
                <a:schemeClr val="bg1"/>
              </a:solidFill>
              <a:latin typeface="Arial Black"/>
              <a:cs typeface="Arial Black"/>
            </a:endParaRPr>
          </a:p>
          <a:p>
            <a:endParaRPr lang="en-US" sz="3200" b="1" dirty="0">
              <a:solidFill>
                <a:schemeClr val="bg1"/>
              </a:solidFill>
              <a:latin typeface="Arial Black"/>
              <a:cs typeface="Arial Black"/>
            </a:endParaRPr>
          </a:p>
        </p:txBody>
      </p:sp>
      <p:sp>
        <p:nvSpPr>
          <p:cNvPr id="4" name="Rectangle 3"/>
          <p:cNvSpPr/>
          <p:nvPr/>
        </p:nvSpPr>
        <p:spPr>
          <a:xfrm>
            <a:off x="838130" y="5507334"/>
            <a:ext cx="7378117" cy="923330"/>
          </a:xfrm>
          <a:prstGeom prst="rect">
            <a:avLst/>
          </a:prstGeom>
          <a:noFill/>
        </p:spPr>
        <p:txBody>
          <a:bodyPr wrap="none" lIns="91440" tIns="45720" rIns="91440" bIns="45720">
            <a:spAutoFit/>
          </a:body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Forgiveness is a Must !</a:t>
            </a:r>
          </a:p>
        </p:txBody>
      </p:sp>
      <p:sp>
        <p:nvSpPr>
          <p:cNvPr id="6" name="Title 1"/>
          <p:cNvSpPr txBox="1">
            <a:spLocks/>
          </p:cNvSpPr>
          <p:nvPr/>
        </p:nvSpPr>
        <p:spPr>
          <a:xfrm rot="16200000">
            <a:off x="1596111" y="4907008"/>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7" name="TextBox 6"/>
          <p:cNvSpPr txBox="1"/>
          <p:nvPr/>
        </p:nvSpPr>
        <p:spPr>
          <a:xfrm>
            <a:off x="765175" y="2021320"/>
            <a:ext cx="7751296" cy="892552"/>
          </a:xfrm>
          <a:prstGeom prst="rect">
            <a:avLst/>
          </a:prstGeom>
          <a:noFill/>
        </p:spPr>
        <p:txBody>
          <a:bodyPr wrap="square" rtlCol="0">
            <a:spAutoFit/>
          </a:bodyPr>
          <a:lstStyle/>
          <a:p>
            <a:pPr algn="ctr"/>
            <a:r>
              <a:rPr lang="en-US" sz="2800" i="1" dirty="0">
                <a:solidFill>
                  <a:schemeClr val="bg1"/>
                </a:solidFill>
              </a:rPr>
              <a:t>“And when you stand praying, forgive.”</a:t>
            </a:r>
            <a:endParaRPr lang="en-US" sz="2800" i="1" dirty="0"/>
          </a:p>
          <a:p>
            <a:pPr algn="ctr"/>
            <a:r>
              <a:rPr lang="en-US" sz="2400" i="1" dirty="0"/>
              <a:t>(Mark 11:25)</a:t>
            </a:r>
          </a:p>
        </p:txBody>
      </p:sp>
    </p:spTree>
    <p:extLst>
      <p:ext uri="{BB962C8B-B14F-4D97-AF65-F5344CB8AC3E}">
        <p14:creationId xmlns:p14="http://schemas.microsoft.com/office/powerpoint/2010/main" val="69020383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2" fill="hold" grpId="0" nodeType="after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1+#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2" presetClass="entr" presetSubtype="1" fill="hold" grpId="0" nodeType="afterEffect">
                                  <p:stCondLst>
                                    <p:cond delay="50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up)">
                                      <p:cBhvr>
                                        <p:cTn id="18" dur="1000"/>
                                        <p:tgtEl>
                                          <p:spTgt spid="3">
                                            <p:txEl>
                                              <p:pRg st="1" end="1"/>
                                            </p:txEl>
                                          </p:spTgt>
                                        </p:tgtEl>
                                      </p:cBhvr>
                                    </p:animEffect>
                                  </p:childTnLst>
                                </p:cTn>
                              </p:par>
                            </p:childTnLst>
                          </p:cTn>
                        </p:par>
                        <p:par>
                          <p:cTn id="19" fill="hold">
                            <p:stCondLst>
                              <p:cond delay="4500"/>
                            </p:stCondLst>
                            <p:childTnLst>
                              <p:par>
                                <p:cTn id="20" presetID="22" presetClass="entr" presetSubtype="1" fill="hold" grpId="0" nodeType="afterEffect">
                                  <p:stCondLst>
                                    <p:cond delay="50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up)">
                                      <p:cBhvr>
                                        <p:cTn id="22" dur="1000"/>
                                        <p:tgtEl>
                                          <p:spTgt spid="3">
                                            <p:txEl>
                                              <p:pRg st="2" end="2"/>
                                            </p:txEl>
                                          </p:spTgt>
                                        </p:tgtEl>
                                      </p:cBhvr>
                                    </p:animEffect>
                                  </p:childTnLst>
                                </p:cTn>
                              </p:par>
                            </p:childTnLst>
                          </p:cTn>
                        </p:par>
                        <p:par>
                          <p:cTn id="23" fill="hold">
                            <p:stCondLst>
                              <p:cond delay="6000"/>
                            </p:stCondLst>
                            <p:childTnLst>
                              <p:par>
                                <p:cTn id="24" presetID="53" presetClass="entr" presetSubtype="16" fill="hold" grpId="0" nodeType="after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ppt_w</p:attrName>
                                        </p:attrNameLst>
                                      </p:cBhvr>
                                      <p:tavLst>
                                        <p:tav tm="0">
                                          <p:val>
                                            <p:fltVal val="0"/>
                                          </p:val>
                                        </p:tav>
                                        <p:tav tm="100000">
                                          <p:val>
                                            <p:strVal val="#ppt_w"/>
                                          </p:val>
                                        </p:tav>
                                      </p:tavLst>
                                    </p:anim>
                                    <p:anim calcmode="lin" valueType="num">
                                      <p:cBhvr>
                                        <p:cTn id="27" dur="1000" fill="hold"/>
                                        <p:tgtEl>
                                          <p:spTgt spid="4"/>
                                        </p:tgtEl>
                                        <p:attrNameLst>
                                          <p:attrName>ppt_h</p:attrName>
                                        </p:attrNameLst>
                                      </p:cBhvr>
                                      <p:tavLst>
                                        <p:tav tm="0">
                                          <p:val>
                                            <p:fltVal val="0"/>
                                          </p:val>
                                        </p:tav>
                                        <p:tav tm="100000">
                                          <p:val>
                                            <p:strVal val="#ppt_h"/>
                                          </p:val>
                                        </p:tav>
                                      </p:tavLst>
                                    </p:anim>
                                    <p:animEffect transition="in" filter="fade">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alphaModFix amt="49000"/>
          </a:blip>
          <a:stretch>
            <a:fillRect/>
          </a:stretch>
        </p:blipFill>
        <p:spPr>
          <a:xfrm>
            <a:off x="1763059" y="1520177"/>
            <a:ext cx="5319059" cy="3744417"/>
          </a:xfrm>
          <a:prstGeom prst="rect">
            <a:avLst/>
          </a:prstGeom>
        </p:spPr>
      </p:pic>
      <p:sp>
        <p:nvSpPr>
          <p:cNvPr id="2" name="Title 1"/>
          <p:cNvSpPr>
            <a:spLocks noGrp="1"/>
          </p:cNvSpPr>
          <p:nvPr>
            <p:ph type="title"/>
          </p:nvPr>
        </p:nvSpPr>
        <p:spPr>
          <a:xfrm>
            <a:off x="239059" y="343646"/>
            <a:ext cx="8680823" cy="2448298"/>
          </a:xfrm>
        </p:spPr>
        <p:txBody>
          <a:bodyPr/>
          <a:lstStyle/>
          <a:p>
            <a:r>
              <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Meditate Upon the </a:t>
            </a:r>
            <a:br>
              <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br>
            <a:r>
              <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Sufferings of Christ</a:t>
            </a:r>
            <a:br>
              <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br>
            <a:r>
              <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for your body</a:t>
            </a:r>
          </a:p>
        </p:txBody>
      </p:sp>
      <p:sp>
        <p:nvSpPr>
          <p:cNvPr id="3" name="Text Placeholder 2"/>
          <p:cNvSpPr>
            <a:spLocks noGrp="1"/>
          </p:cNvSpPr>
          <p:nvPr>
            <p:ph type="body" idx="1"/>
          </p:nvPr>
        </p:nvSpPr>
        <p:spPr>
          <a:xfrm>
            <a:off x="119530" y="3656013"/>
            <a:ext cx="8800352" cy="1872223"/>
          </a:xfrm>
        </p:spPr>
        <p:txBody>
          <a:bodyPr/>
          <a:lstStyle/>
          <a:p>
            <a:endParaRPr lang="en-US" sz="2400" b="1" dirty="0">
              <a:solidFill>
                <a:schemeClr val="bg1"/>
              </a:solidFill>
              <a:latin typeface="Bangla MN"/>
              <a:cs typeface="Bangla MN"/>
            </a:endParaRPr>
          </a:p>
          <a:p>
            <a:r>
              <a:rPr lang="en-US" sz="3200" b="1" dirty="0">
                <a:solidFill>
                  <a:srgbClr val="000000"/>
                </a:solidFill>
                <a:latin typeface="Bangla MN"/>
                <a:cs typeface="Bangla MN"/>
              </a:rPr>
              <a:t>It is necessary to clearly understand that the price has been paid for our healing. </a:t>
            </a:r>
          </a:p>
          <a:p>
            <a:endParaRPr lang="en-US" sz="2800" b="1" dirty="0">
              <a:solidFill>
                <a:schemeClr val="bg1"/>
              </a:solidFill>
              <a:latin typeface="Arial Black"/>
              <a:cs typeface="Arial Black"/>
            </a:endParaRPr>
          </a:p>
          <a:p>
            <a:endParaRPr lang="en-US" sz="2800" b="1" dirty="0">
              <a:solidFill>
                <a:schemeClr val="bg1"/>
              </a:solidFill>
              <a:latin typeface="Arial Black"/>
              <a:cs typeface="Arial Black"/>
            </a:endParaRPr>
          </a:p>
        </p:txBody>
      </p:sp>
      <p:sp>
        <p:nvSpPr>
          <p:cNvPr id="6" name="Title 1"/>
          <p:cNvSpPr txBox="1">
            <a:spLocks/>
          </p:cNvSpPr>
          <p:nvPr/>
        </p:nvSpPr>
        <p:spPr>
          <a:xfrm rot="16200000">
            <a:off x="1596111" y="4907008"/>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7" name="TextBox 6"/>
          <p:cNvSpPr txBox="1"/>
          <p:nvPr/>
        </p:nvSpPr>
        <p:spPr>
          <a:xfrm>
            <a:off x="418352" y="2987921"/>
            <a:ext cx="8501529" cy="892552"/>
          </a:xfrm>
          <a:prstGeom prst="rect">
            <a:avLst/>
          </a:prstGeom>
          <a:noFill/>
        </p:spPr>
        <p:txBody>
          <a:bodyPr wrap="square" rtlCol="0">
            <a:spAutoFit/>
          </a:bodyPr>
          <a:lstStyle/>
          <a:p>
            <a:pPr algn="ctr"/>
            <a:r>
              <a:rPr lang="en-US" sz="2800" i="1" dirty="0">
                <a:solidFill>
                  <a:schemeClr val="bg1"/>
                </a:solidFill>
              </a:rPr>
              <a:t>“Himself took our infirmities, and bare our sicknesses.”</a:t>
            </a:r>
            <a:endParaRPr lang="en-US" sz="2800" i="1" dirty="0"/>
          </a:p>
          <a:p>
            <a:pPr algn="ctr"/>
            <a:r>
              <a:rPr lang="en-US" sz="2400" i="1" dirty="0"/>
              <a:t>(</a:t>
            </a:r>
            <a:r>
              <a:rPr lang="en-US" sz="2400" i="1" dirty="0" err="1"/>
              <a:t>Matthes</a:t>
            </a:r>
            <a:r>
              <a:rPr lang="en-US" sz="2400" i="1" dirty="0"/>
              <a:t> 8:17)</a:t>
            </a:r>
          </a:p>
        </p:txBody>
      </p:sp>
      <p:sp>
        <p:nvSpPr>
          <p:cNvPr id="5" name="TextBox 4"/>
          <p:cNvSpPr txBox="1"/>
          <p:nvPr/>
        </p:nvSpPr>
        <p:spPr>
          <a:xfrm>
            <a:off x="1374588" y="5528236"/>
            <a:ext cx="6439647" cy="707886"/>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4000" b="1" dirty="0">
                <a:ln/>
                <a:solidFill>
                  <a:schemeClr val="accent3"/>
                </a:solidFill>
                <a:latin typeface="Bangla MN"/>
                <a:cs typeface="Bangla MN"/>
              </a:rPr>
              <a:t>We are but to receive!</a:t>
            </a:r>
            <a:endParaRPr lang="en-US" sz="4000" b="1" dirty="0">
              <a:ln/>
              <a:solidFill>
                <a:schemeClr val="accent3"/>
              </a:solidFill>
            </a:endParaRPr>
          </a:p>
        </p:txBody>
      </p:sp>
    </p:spTree>
    <p:extLst>
      <p:ext uri="{BB962C8B-B14F-4D97-AF65-F5344CB8AC3E}">
        <p14:creationId xmlns:p14="http://schemas.microsoft.com/office/powerpoint/2010/main" val="156823636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500"/>
                            </p:stCondLst>
                            <p:childTnLst>
                              <p:par>
                                <p:cTn id="9" presetID="2" presetClass="entr" presetSubtype="8"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4000"/>
                            </p:stCondLst>
                            <p:childTnLst>
                              <p:par>
                                <p:cTn id="14" presetID="2" presetClass="entr" presetSubtype="2" fill="hold" grpId="0" nodeType="afterEffect">
                                  <p:stCondLst>
                                    <p:cond delay="50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8" fill="hold">
                            <p:stCondLst>
                              <p:cond delay="5500"/>
                            </p:stCondLst>
                            <p:childTnLst>
                              <p:par>
                                <p:cTn id="19" presetID="53" presetClass="entr" presetSubtype="16" fill="hold" grpId="0" nodeType="after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941" y="174812"/>
            <a:ext cx="8680823" cy="9906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dist"/>
            <a:r>
              <a:rPr lang="en-US" sz="6000" b="1" cap="all" dirty="0">
                <a:ln w="0">
                  <a:solidFill>
                    <a:schemeClr val="tx1"/>
                  </a:solidFill>
                </a:ln>
                <a:solidFill>
                  <a:srgbClr val="FF6600"/>
                </a:solidFill>
                <a:effectLst>
                  <a:reflection blurRad="12700" stA="50000" endPos="50000" dist="5000" dir="5400000" sy="-100000" rotWithShape="0"/>
                </a:effectLst>
              </a:rPr>
              <a:t>Resist</a:t>
            </a:r>
            <a:r>
              <a:rPr lang="en-US" sz="6000" b="1" cap="all" dirty="0">
                <a:ln w="0">
                  <a:solidFill>
                    <a:schemeClr val="tx1"/>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6000" b="1" cap="all" dirty="0">
                <a:ln w="0">
                  <a:solidFill>
                    <a:schemeClr val="tx1"/>
                  </a:solidFill>
                </a:ln>
                <a:solidFill>
                  <a:srgbClr val="FF6600"/>
                </a:solidFill>
                <a:effectLst>
                  <a:reflection blurRad="12700" stA="50000" endPos="50000" dist="5000" dir="5400000" sy="-100000" rotWithShape="0"/>
                </a:effectLst>
              </a:rPr>
              <a:t>the</a:t>
            </a:r>
            <a:r>
              <a:rPr lang="en-US" sz="6000" b="1" cap="all" dirty="0">
                <a:ln w="0">
                  <a:solidFill>
                    <a:schemeClr val="tx1"/>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6000" b="1" cap="all" dirty="0">
                <a:ln w="0">
                  <a:solidFill>
                    <a:schemeClr val="tx1"/>
                  </a:solidFill>
                </a:ln>
                <a:solidFill>
                  <a:srgbClr val="FF6600"/>
                </a:solidFill>
                <a:effectLst>
                  <a:reflection blurRad="12700" stA="50000" endPos="50000" dist="5000" dir="5400000" sy="-100000" rotWithShape="0"/>
                </a:effectLst>
              </a:rPr>
              <a:t>Devil</a:t>
            </a:r>
          </a:p>
        </p:txBody>
      </p:sp>
      <p:sp>
        <p:nvSpPr>
          <p:cNvPr id="3" name="Text Placeholder 2"/>
          <p:cNvSpPr>
            <a:spLocks noGrp="1"/>
          </p:cNvSpPr>
          <p:nvPr>
            <p:ph type="body" idx="1"/>
          </p:nvPr>
        </p:nvSpPr>
        <p:spPr>
          <a:xfrm>
            <a:off x="119530" y="2983660"/>
            <a:ext cx="8800352" cy="1872223"/>
          </a:xfrm>
        </p:spPr>
        <p:txBody>
          <a:bodyPr/>
          <a:lstStyle/>
          <a:p>
            <a:endParaRPr lang="en-US" sz="2800" b="1" dirty="0">
              <a:solidFill>
                <a:schemeClr val="bg1"/>
              </a:solidFill>
              <a:latin typeface="Bangla MN"/>
              <a:cs typeface="Bangla MN"/>
            </a:endParaRPr>
          </a:p>
          <a:p>
            <a:r>
              <a:rPr lang="en-US" sz="3600" b="1" dirty="0">
                <a:solidFill>
                  <a:srgbClr val="000000"/>
                </a:solidFill>
                <a:latin typeface="Bangla MN"/>
                <a:cs typeface="Bangla MN"/>
              </a:rPr>
              <a:t>The devil bring on old symptoms and try to defeat your faith.</a:t>
            </a:r>
          </a:p>
          <a:p>
            <a:endParaRPr lang="en-US" sz="3200" b="1" dirty="0">
              <a:solidFill>
                <a:schemeClr val="bg1"/>
              </a:solidFill>
              <a:latin typeface="Arial Black"/>
              <a:cs typeface="Arial Black"/>
            </a:endParaRPr>
          </a:p>
          <a:p>
            <a:endParaRPr lang="en-US" sz="3200" b="1" dirty="0">
              <a:solidFill>
                <a:schemeClr val="bg1"/>
              </a:solidFill>
              <a:latin typeface="Arial Black"/>
              <a:cs typeface="Arial Black"/>
            </a:endParaRPr>
          </a:p>
        </p:txBody>
      </p:sp>
      <p:sp>
        <p:nvSpPr>
          <p:cNvPr id="4" name="Rectangle 3"/>
          <p:cNvSpPr/>
          <p:nvPr/>
        </p:nvSpPr>
        <p:spPr>
          <a:xfrm>
            <a:off x="563162" y="5507334"/>
            <a:ext cx="7928072" cy="830997"/>
          </a:xfrm>
          <a:prstGeom prst="rect">
            <a:avLst/>
          </a:prstGeom>
          <a:noFill/>
        </p:spPr>
        <p:txBody>
          <a:bodyPr wrap="none" lIns="91440" tIns="45720" rIns="91440" bIns="45720">
            <a:spAutoFit/>
          </a:bodyPr>
          <a:lstStyle/>
          <a:p>
            <a:pPr algn="ctr"/>
            <a:r>
              <a:rPr lang="en-US" sz="4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It is necessary to resist him!</a:t>
            </a:r>
          </a:p>
        </p:txBody>
      </p:sp>
      <p:sp>
        <p:nvSpPr>
          <p:cNvPr id="6" name="Title 1"/>
          <p:cNvSpPr txBox="1">
            <a:spLocks/>
          </p:cNvSpPr>
          <p:nvPr/>
        </p:nvSpPr>
        <p:spPr>
          <a:xfrm rot="16200000">
            <a:off x="1596111" y="4907008"/>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7" name="TextBox 6"/>
          <p:cNvSpPr txBox="1"/>
          <p:nvPr/>
        </p:nvSpPr>
        <p:spPr>
          <a:xfrm>
            <a:off x="765175" y="2021320"/>
            <a:ext cx="7751296" cy="892552"/>
          </a:xfrm>
          <a:prstGeom prst="rect">
            <a:avLst/>
          </a:prstGeom>
          <a:noFill/>
        </p:spPr>
        <p:txBody>
          <a:bodyPr wrap="square" rtlCol="0">
            <a:spAutoFit/>
          </a:bodyPr>
          <a:lstStyle/>
          <a:p>
            <a:pPr algn="ctr"/>
            <a:r>
              <a:rPr lang="en-US" sz="2800" i="1" dirty="0">
                <a:solidFill>
                  <a:schemeClr val="bg1"/>
                </a:solidFill>
              </a:rPr>
              <a:t>“Resist the devil, and he will flee from you..”</a:t>
            </a:r>
            <a:endParaRPr lang="en-US" sz="2800" i="1" dirty="0"/>
          </a:p>
          <a:p>
            <a:pPr algn="ctr"/>
            <a:r>
              <a:rPr lang="en-US" sz="2400" i="1" dirty="0"/>
              <a:t>(James 4:7)</a:t>
            </a:r>
          </a:p>
        </p:txBody>
      </p:sp>
    </p:spTree>
    <p:extLst>
      <p:ext uri="{BB962C8B-B14F-4D97-AF65-F5344CB8AC3E}">
        <p14:creationId xmlns:p14="http://schemas.microsoft.com/office/powerpoint/2010/main" val="102435499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0-#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 presetClass="entr" presetSubtype="2" fill="hold" grpId="0" nodeType="afterEffect">
                                  <p:stCondLst>
                                    <p:cond delay="50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9"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0" fill="hold">
                            <p:stCondLst>
                              <p:cond delay="4500"/>
                            </p:stCondLst>
                            <p:childTnLst>
                              <p:par>
                                <p:cTn id="21" presetID="53" presetClass="entr" presetSubtype="16" fill="hold" grpId="0" nodeType="after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Effect transition="in" filter="fade">
                                      <p:cBhvr>
                                        <p:cTn id="2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n 3"/>
          <p:cNvSpPr/>
          <p:nvPr/>
        </p:nvSpPr>
        <p:spPr>
          <a:xfrm>
            <a:off x="1390618" y="702236"/>
            <a:ext cx="6662676" cy="5065058"/>
          </a:xfrm>
          <a:prstGeom prst="sun">
            <a:avLst/>
          </a:prstGeom>
          <a:solidFill>
            <a:srgbClr val="E29F1D">
              <a:alpha val="4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Vertical Text Placeholder 2"/>
          <p:cNvSpPr txBox="1">
            <a:spLocks/>
          </p:cNvSpPr>
          <p:nvPr/>
        </p:nvSpPr>
        <p:spPr>
          <a:xfrm rot="20744353">
            <a:off x="1449254" y="2420468"/>
            <a:ext cx="6943818" cy="1344707"/>
          </a:xfrm>
          <a:prstGeom prst="rect">
            <a:avLst/>
          </a:prstGeom>
        </p:spPr>
        <p:txBody>
          <a:bodyPr vert="horz">
            <a:normAutofit/>
          </a:bodyPr>
          <a:lst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a:lstStyle>
          <a:p>
            <a:pPr marL="0" indent="0" algn="ctr">
              <a:buFont typeface="Wingdings 2" pitchFamily="18" charset="2"/>
              <a:buNone/>
            </a:pPr>
            <a:r>
              <a:rPr lang="en-US" sz="4800" b="1" dirty="0">
                <a:solidFill>
                  <a:srgbClr val="FF6600"/>
                </a:solidFill>
              </a:rPr>
              <a:t>End of Lesson Twelve</a:t>
            </a: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7"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Tree>
    <p:extLst>
      <p:ext uri="{BB962C8B-B14F-4D97-AF65-F5344CB8AC3E}">
        <p14:creationId xmlns:p14="http://schemas.microsoft.com/office/powerpoint/2010/main" val="369781527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alphaModFix amt="56000"/>
          </a:blip>
          <a:srcRect b="5441"/>
          <a:stretch/>
        </p:blipFill>
        <p:spPr>
          <a:xfrm>
            <a:off x="-94042" y="-40251"/>
            <a:ext cx="9342627" cy="5889518"/>
          </a:xfrm>
          <a:prstGeom prst="rect">
            <a:avLst/>
          </a:prstGeom>
        </p:spPr>
      </p:pic>
      <p:sp>
        <p:nvSpPr>
          <p:cNvPr id="2"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3" name="TextBox 2"/>
          <p:cNvSpPr txBox="1"/>
          <p:nvPr/>
        </p:nvSpPr>
        <p:spPr>
          <a:xfrm>
            <a:off x="373530" y="313765"/>
            <a:ext cx="8456706" cy="5016757"/>
          </a:xfrm>
          <a:prstGeom prst="rect">
            <a:avLst/>
          </a:prstGeom>
          <a:noFill/>
        </p:spPr>
        <p:txBody>
          <a:bodyPr wrap="square" rtlCol="0">
            <a:spAutoFit/>
          </a:bodyPr>
          <a:lstStyle/>
          <a:p>
            <a:pPr algn="ctr"/>
            <a:r>
              <a:rPr lang="en-US" sz="3200" b="1" dirty="0">
                <a:solidFill>
                  <a:srgbClr val="FFFFFF"/>
                </a:solidFill>
                <a:latin typeface="Chalkduster"/>
                <a:cs typeface="Chalkduster"/>
              </a:rPr>
              <a:t>INTRODUCTION</a:t>
            </a:r>
          </a:p>
          <a:p>
            <a:endParaRPr lang="en-US" sz="2400" dirty="0">
              <a:solidFill>
                <a:srgbClr val="FFFFFF"/>
              </a:solidFill>
            </a:endParaRPr>
          </a:p>
          <a:p>
            <a:r>
              <a:rPr lang="en-US" sz="2400" dirty="0">
                <a:solidFill>
                  <a:srgbClr val="FFFFFF"/>
                </a:solidFill>
              </a:rPr>
              <a:t>This unit has been dealing with man’s part in receiving salvation from God which He has already provided.  </a:t>
            </a:r>
          </a:p>
          <a:p>
            <a:endParaRPr lang="en-US" sz="2400" dirty="0">
              <a:solidFill>
                <a:srgbClr val="FFFFFF"/>
              </a:solidFill>
            </a:endParaRPr>
          </a:p>
          <a:p>
            <a:r>
              <a:rPr lang="en-US" sz="2400" dirty="0">
                <a:solidFill>
                  <a:srgbClr val="FFFFFF"/>
                </a:solidFill>
              </a:rPr>
              <a:t>Healing of the body has also been provided in Atonement.  </a:t>
            </a:r>
          </a:p>
          <a:p>
            <a:endParaRPr lang="en-US" sz="2400" dirty="0">
              <a:solidFill>
                <a:srgbClr val="FFFFFF"/>
              </a:solidFill>
            </a:endParaRPr>
          </a:p>
          <a:p>
            <a:r>
              <a:rPr lang="en-US" sz="2400" dirty="0">
                <a:solidFill>
                  <a:srgbClr val="FFFFFF"/>
                </a:solidFill>
              </a:rPr>
              <a:t>Just as there are conditions to be met in receiving salvation, even so there are conditions to be met in receiving Healing of the body.  </a:t>
            </a:r>
          </a:p>
          <a:p>
            <a:endParaRPr lang="en-US" sz="2400" dirty="0">
              <a:solidFill>
                <a:srgbClr val="FFFFFF"/>
              </a:solidFill>
            </a:endParaRPr>
          </a:p>
          <a:p>
            <a:r>
              <a:rPr lang="en-US" sz="2400" dirty="0">
                <a:solidFill>
                  <a:srgbClr val="FFFFFF"/>
                </a:solidFill>
              </a:rPr>
              <a:t>Let us study some of the conditions that can be met and the steps that we can take in receiving healing.</a:t>
            </a: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Tree>
    <p:extLst>
      <p:ext uri="{BB962C8B-B14F-4D97-AF65-F5344CB8AC3E}">
        <p14:creationId xmlns:p14="http://schemas.microsoft.com/office/powerpoint/2010/main" val="333217748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par>
                          <p:cTn id="8" fill="hold">
                            <p:stCondLst>
                              <p:cond delay="1500"/>
                            </p:stCondLst>
                            <p:childTnLst>
                              <p:par>
                                <p:cTn id="9" presetID="22" presetClass="entr" presetSubtype="8" fill="hold" grpId="0" nodeType="afterEffect">
                                  <p:stCondLst>
                                    <p:cond delay="5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left)">
                                      <p:cBhvr>
                                        <p:cTn id="11" dur="1000"/>
                                        <p:tgtEl>
                                          <p:spTgt spid="3">
                                            <p:txEl>
                                              <p:pRg st="2" end="2"/>
                                            </p:txEl>
                                          </p:spTgt>
                                        </p:tgtEl>
                                      </p:cBhvr>
                                    </p:animEffect>
                                  </p:childTnLst>
                                </p:cTn>
                              </p:par>
                            </p:childTnLst>
                          </p:cTn>
                        </p:par>
                        <p:par>
                          <p:cTn id="12" fill="hold">
                            <p:stCondLst>
                              <p:cond delay="3000"/>
                            </p:stCondLst>
                            <p:childTnLst>
                              <p:par>
                                <p:cTn id="13" presetID="22" presetClass="entr" presetSubtype="8" fill="hold" grpId="0" nodeType="afterEffect">
                                  <p:stCondLst>
                                    <p:cond delay="50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left)">
                                      <p:cBhvr>
                                        <p:cTn id="15" dur="1000"/>
                                        <p:tgtEl>
                                          <p:spTgt spid="3">
                                            <p:txEl>
                                              <p:pRg st="4" end="4"/>
                                            </p:txEl>
                                          </p:spTgt>
                                        </p:tgtEl>
                                      </p:cBhvr>
                                    </p:animEffect>
                                  </p:childTnLst>
                                </p:cTn>
                              </p:par>
                            </p:childTnLst>
                          </p:cTn>
                        </p:par>
                        <p:par>
                          <p:cTn id="16" fill="hold">
                            <p:stCondLst>
                              <p:cond delay="4500"/>
                            </p:stCondLst>
                            <p:childTnLst>
                              <p:par>
                                <p:cTn id="17" presetID="22" presetClass="entr" presetSubtype="8" fill="hold" grpId="0" nodeType="afterEffect">
                                  <p:stCondLst>
                                    <p:cond delay="50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wipe(left)">
                                      <p:cBhvr>
                                        <p:cTn id="19" dur="1000"/>
                                        <p:tgtEl>
                                          <p:spTgt spid="3">
                                            <p:txEl>
                                              <p:pRg st="6" end="6"/>
                                            </p:txEl>
                                          </p:spTgt>
                                        </p:tgtEl>
                                      </p:cBhvr>
                                    </p:animEffect>
                                  </p:childTnLst>
                                </p:cTn>
                              </p:par>
                            </p:childTnLst>
                          </p:cTn>
                        </p:par>
                        <p:par>
                          <p:cTn id="20" fill="hold">
                            <p:stCondLst>
                              <p:cond delay="6000"/>
                            </p:stCondLst>
                            <p:childTnLst>
                              <p:par>
                                <p:cTn id="21" presetID="22" presetClass="entr" presetSubtype="8" fill="hold" grpId="0" nodeType="afterEffect">
                                  <p:stCondLst>
                                    <p:cond delay="50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wipe(left)">
                                      <p:cBhvr>
                                        <p:cTn id="23"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173321"/>
            <a:ext cx="1497106" cy="5810250"/>
          </a:xfrm>
        </p:spPr>
        <p:txBody>
          <a:bodyPr vert="vert"/>
          <a:lstStyle/>
          <a:p>
            <a:r>
              <a:rPr lang="en-US" sz="6600" dirty="0"/>
              <a:t>P R A Y</a:t>
            </a:r>
            <a:endParaRPr lang="en-US" sz="6600" dirty="0">
              <a:latin typeface="Herculanum"/>
              <a:cs typeface="Herculanum"/>
            </a:endParaRP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 </a:t>
            </a:r>
            <a:r>
              <a:rPr lang="en-US" sz="1200" kern="1200" dirty="0"/>
              <a:t>Global University of Theological Studies</a:t>
            </a:r>
          </a:p>
        </p:txBody>
      </p:sp>
      <p:sp>
        <p:nvSpPr>
          <p:cNvPr id="6"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TWELVE:  Healing Received</a:t>
            </a:r>
          </a:p>
        </p:txBody>
      </p:sp>
      <p:pic>
        <p:nvPicPr>
          <p:cNvPr id="3" name="Picture 2"/>
          <p:cNvPicPr>
            <a:picLocks noChangeAspect="1"/>
          </p:cNvPicPr>
          <p:nvPr/>
        </p:nvPicPr>
        <p:blipFill>
          <a:blip r:embed="rId2">
            <a:alphaModFix amt="55000"/>
          </a:blip>
          <a:stretch>
            <a:fillRect/>
          </a:stretch>
        </p:blipFill>
        <p:spPr>
          <a:xfrm>
            <a:off x="-29882" y="-1129867"/>
            <a:ext cx="7620000" cy="6979780"/>
          </a:xfrm>
          <a:prstGeom prst="rect">
            <a:avLst/>
          </a:prstGeom>
        </p:spPr>
      </p:pic>
      <p:sp>
        <p:nvSpPr>
          <p:cNvPr id="9" name="TextBox 8"/>
          <p:cNvSpPr txBox="1"/>
          <p:nvPr/>
        </p:nvSpPr>
        <p:spPr>
          <a:xfrm>
            <a:off x="313761" y="292201"/>
            <a:ext cx="6693649" cy="830997"/>
          </a:xfrm>
          <a:prstGeom prst="rect">
            <a:avLst/>
          </a:prstGeom>
          <a:noFill/>
        </p:spPr>
        <p:txBody>
          <a:bodyPr wrap="square" rtlCol="0">
            <a:spAutoFit/>
          </a:bodyPr>
          <a:lstStyle/>
          <a:p>
            <a:pPr algn="ctr"/>
            <a:r>
              <a:rPr lang="en-US" sz="2800" i="1" dirty="0">
                <a:solidFill>
                  <a:srgbClr val="000000"/>
                </a:solidFill>
              </a:rPr>
              <a:t> “Is any among you afflicted?  Let him pray.”</a:t>
            </a:r>
          </a:p>
          <a:p>
            <a:pPr algn="ctr"/>
            <a:r>
              <a:rPr lang="en-US" sz="2000" i="1" dirty="0">
                <a:solidFill>
                  <a:schemeClr val="bg1">
                    <a:lumMod val="75000"/>
                  </a:schemeClr>
                </a:solidFill>
              </a:rPr>
              <a:t>(James 5:14)</a:t>
            </a:r>
            <a:endParaRPr lang="en-US" sz="2400" dirty="0">
              <a:solidFill>
                <a:schemeClr val="bg1">
                  <a:lumMod val="75000"/>
                </a:schemeClr>
              </a:solidFill>
            </a:endParaRPr>
          </a:p>
        </p:txBody>
      </p:sp>
      <p:sp>
        <p:nvSpPr>
          <p:cNvPr id="7" name="TextBox 6"/>
          <p:cNvSpPr txBox="1"/>
          <p:nvPr/>
        </p:nvSpPr>
        <p:spPr>
          <a:xfrm>
            <a:off x="493056" y="3985743"/>
            <a:ext cx="6514354" cy="1938992"/>
          </a:xfrm>
          <a:prstGeom prst="rect">
            <a:avLst/>
          </a:prstGeom>
          <a:noFill/>
        </p:spPr>
        <p:txBody>
          <a:bodyPr wrap="square" rtlCol="0">
            <a:spAutoFit/>
          </a:bodyPr>
          <a:lstStyle/>
          <a:p>
            <a:pPr algn="ctr"/>
            <a:r>
              <a:rPr lang="en-US" sz="2400" dirty="0">
                <a:solidFill>
                  <a:schemeClr val="bg1"/>
                </a:solidFill>
              </a:rPr>
              <a:t>We must ask if we desire healing.  “…Ask, and shall be given you…” </a:t>
            </a:r>
            <a:r>
              <a:rPr lang="en-US" sz="2000" dirty="0">
                <a:solidFill>
                  <a:schemeClr val="bg1"/>
                </a:solidFill>
              </a:rPr>
              <a:t>(Matthew 7:7)</a:t>
            </a:r>
            <a:r>
              <a:rPr lang="en-US" sz="2400" dirty="0">
                <a:solidFill>
                  <a:schemeClr val="bg1"/>
                </a:solidFill>
              </a:rPr>
              <a:t>. </a:t>
            </a:r>
          </a:p>
          <a:p>
            <a:pPr algn="ctr"/>
            <a:endParaRPr lang="en-US" sz="2400" dirty="0">
              <a:solidFill>
                <a:schemeClr val="bg1"/>
              </a:solidFill>
            </a:endParaRPr>
          </a:p>
          <a:p>
            <a:pPr algn="ctr"/>
            <a:r>
              <a:rPr lang="en-US" sz="2400" dirty="0">
                <a:solidFill>
                  <a:schemeClr val="bg1"/>
                </a:solidFill>
              </a:rPr>
              <a:t>Prayer is essential in receiving from God and having our needs met.</a:t>
            </a: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500"/>
                            </p:stCondLst>
                            <p:childTnLst>
                              <p:par>
                                <p:cTn id="12" presetID="2" presetClass="entr" presetSubtype="8" fill="hold" grpId="0" nodeType="afterEffect">
                                  <p:stCondLst>
                                    <p:cond delay="50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1000" fill="hold"/>
                                        <p:tgtEl>
                                          <p:spTgt spid="9"/>
                                        </p:tgtEl>
                                        <p:attrNameLst>
                                          <p:attrName>ppt_x</p:attrName>
                                        </p:attrNameLst>
                                      </p:cBhvr>
                                      <p:tavLst>
                                        <p:tav tm="0">
                                          <p:val>
                                            <p:strVal val="0-#ppt_w/2"/>
                                          </p:val>
                                        </p:tav>
                                        <p:tav tm="100000">
                                          <p:val>
                                            <p:strVal val="#ppt_x"/>
                                          </p:val>
                                        </p:tav>
                                      </p:tavLst>
                                    </p:anim>
                                    <p:anim calcmode="lin" valueType="num">
                                      <p:cBhvr additive="base">
                                        <p:cTn id="15" dur="10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3000"/>
                            </p:stCondLst>
                            <p:childTnLst>
                              <p:par>
                                <p:cTn id="17" presetID="22" presetClass="entr" presetSubtype="8" fill="hold" grpId="0" nodeType="afterEffect">
                                  <p:stCondLst>
                                    <p:cond delay="50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left)">
                                      <p:cBhvr>
                                        <p:cTn id="19" dur="1000"/>
                                        <p:tgtEl>
                                          <p:spTgt spid="7">
                                            <p:txEl>
                                              <p:pRg st="0" end="0"/>
                                            </p:txEl>
                                          </p:spTgt>
                                        </p:tgtEl>
                                      </p:cBhvr>
                                    </p:animEffect>
                                  </p:childTnLst>
                                </p:cTn>
                              </p:par>
                            </p:childTnLst>
                          </p:cTn>
                        </p:par>
                        <p:par>
                          <p:cTn id="20" fill="hold">
                            <p:stCondLst>
                              <p:cond delay="4500"/>
                            </p:stCondLst>
                            <p:childTnLst>
                              <p:par>
                                <p:cTn id="21" presetID="22" presetClass="entr" presetSubtype="8" fill="hold" grpId="0" nodeType="afterEffect">
                                  <p:stCondLst>
                                    <p:cond delay="50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wipe(left)">
                                      <p:cBhvr>
                                        <p:cTn id="23" dur="10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5" y="546856"/>
            <a:ext cx="7612063" cy="1100138"/>
          </a:xfrm>
        </p:spPr>
        <p:txBody>
          <a:bodyPr/>
          <a:lstStyle/>
          <a:p>
            <a:r>
              <a:rPr lang="en-US" sz="5400" dirty="0">
                <a:solidFill>
                  <a:srgbClr val="008000"/>
                </a:solidFill>
              </a:rPr>
              <a:t>Call for the Elders of</a:t>
            </a:r>
            <a:br>
              <a:rPr lang="en-US" sz="5400" dirty="0">
                <a:solidFill>
                  <a:srgbClr val="008000"/>
                </a:solidFill>
              </a:rPr>
            </a:br>
            <a:r>
              <a:rPr lang="en-US" sz="5400" dirty="0">
                <a:solidFill>
                  <a:srgbClr val="008000"/>
                </a:solidFill>
              </a:rPr>
              <a:t>the Church</a:t>
            </a:r>
          </a:p>
        </p:txBody>
      </p:sp>
      <p:sp>
        <p:nvSpPr>
          <p:cNvPr id="4" name="Text Placeholder 3"/>
          <p:cNvSpPr>
            <a:spLocks noGrp="1"/>
          </p:cNvSpPr>
          <p:nvPr>
            <p:ph type="body" sz="half" idx="2"/>
          </p:nvPr>
        </p:nvSpPr>
        <p:spPr>
          <a:xfrm>
            <a:off x="765175" y="1890542"/>
            <a:ext cx="7612063" cy="804862"/>
          </a:xfrm>
        </p:spPr>
        <p:txBody>
          <a:bodyPr>
            <a:noAutofit/>
          </a:bodyPr>
          <a:lstStyle/>
          <a:p>
            <a:r>
              <a:rPr lang="en-US" sz="2400" dirty="0"/>
              <a:t>“Is any sick among you? Let him call for the elders of the church.”</a:t>
            </a:r>
          </a:p>
          <a:p>
            <a:r>
              <a:rPr lang="en-US" sz="1600" dirty="0">
                <a:solidFill>
                  <a:srgbClr val="000000"/>
                </a:solidFill>
              </a:rPr>
              <a:t>(James 5:14)</a:t>
            </a: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6" name="TextBox 5"/>
          <p:cNvSpPr txBox="1"/>
          <p:nvPr/>
        </p:nvSpPr>
        <p:spPr>
          <a:xfrm>
            <a:off x="373529" y="3675528"/>
            <a:ext cx="8614740" cy="2246769"/>
          </a:xfrm>
          <a:prstGeom prst="rect">
            <a:avLst/>
          </a:prstGeom>
          <a:noFill/>
        </p:spPr>
        <p:txBody>
          <a:bodyPr wrap="square" rtlCol="0">
            <a:spAutoFit/>
          </a:bodyPr>
          <a:lstStyle/>
          <a:p>
            <a:r>
              <a:rPr lang="en-US" sz="2800" dirty="0"/>
              <a:t>This means exactly what it says.  The elders of the church—your local assembly—your pastor and those who assist him in the ministry.  It is your pastor’s prayers and those of believing saints that God will honor.</a:t>
            </a:r>
          </a:p>
        </p:txBody>
      </p:sp>
      <p:sp>
        <p:nvSpPr>
          <p:cNvPr id="7"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chemeClr val="bg1"/>
                </a:solidFill>
                <a:effectLst>
                  <a:outerShdw blurRad="25400" algn="tl" rotWithShape="0">
                    <a:srgbClr val="000000">
                      <a:alpha val="43000"/>
                    </a:srgbClr>
                  </a:outerShdw>
                </a:effectLst>
                <a:latin typeface="Bangla MN"/>
                <a:cs typeface="Bangla MN"/>
              </a:rPr>
              <a:t>LESSON TWELVE:  Healing Received</a:t>
            </a:r>
          </a:p>
        </p:txBody>
      </p:sp>
    </p:spTree>
    <p:extLst>
      <p:ext uri="{BB962C8B-B14F-4D97-AF65-F5344CB8AC3E}">
        <p14:creationId xmlns:p14="http://schemas.microsoft.com/office/powerpoint/2010/main" val="358302098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1000"/>
                                        <p:tgtEl>
                                          <p:spTgt spid="4">
                                            <p:txEl>
                                              <p:pRg st="0" end="0"/>
                                            </p:txEl>
                                          </p:spTgt>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1" dur="1000"/>
                                        <p:tgtEl>
                                          <p:spTgt spid="4">
                                            <p:txEl>
                                              <p:pRg st="1" end="1"/>
                                            </p:txEl>
                                          </p:spTgt>
                                        </p:tgtEl>
                                      </p:cBhvr>
                                    </p:animEffect>
                                  </p:childTnLst>
                                </p:cTn>
                              </p:par>
                            </p:childTnLst>
                          </p:cTn>
                        </p:par>
                        <p:par>
                          <p:cTn id="22" fill="hold">
                            <p:stCondLst>
                              <p:cond delay="4500"/>
                            </p:stCondLst>
                            <p:childTnLst>
                              <p:par>
                                <p:cTn id="23" presetID="22" presetClass="entr" presetSubtype="1" fill="hold" grpId="0" nodeType="after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6" name="TextBox 5"/>
          <p:cNvSpPr txBox="1"/>
          <p:nvPr/>
        </p:nvSpPr>
        <p:spPr>
          <a:xfrm>
            <a:off x="253999" y="1568823"/>
            <a:ext cx="8614740" cy="1384995"/>
          </a:xfrm>
          <a:prstGeom prst="rect">
            <a:avLst/>
          </a:prstGeom>
          <a:noFill/>
        </p:spPr>
        <p:txBody>
          <a:bodyPr wrap="square" rtlCol="0">
            <a:spAutoFit/>
          </a:bodyPr>
          <a:lstStyle/>
          <a:p>
            <a:pPr algn="ctr"/>
            <a:r>
              <a:rPr lang="en-US" sz="2800" dirty="0"/>
              <a:t>Sin covered up in your life will hinder your prayers.  Many need to examine their hearts and be</a:t>
            </a:r>
          </a:p>
          <a:p>
            <a:pPr algn="ctr"/>
            <a:r>
              <a:rPr lang="en-US" sz="2800" dirty="0"/>
              <a:t>cleansed from secret faults. </a:t>
            </a:r>
            <a:r>
              <a:rPr lang="en-US" sz="2400" dirty="0"/>
              <a:t>(See Psalm 19:12.</a:t>
            </a:r>
          </a:p>
        </p:txBody>
      </p:sp>
      <p:sp>
        <p:nvSpPr>
          <p:cNvPr id="9" name="Title 1"/>
          <p:cNvSpPr>
            <a:spLocks noGrp="1"/>
          </p:cNvSpPr>
          <p:nvPr>
            <p:ph type="title"/>
          </p:nvPr>
        </p:nvSpPr>
        <p:spPr>
          <a:xfrm>
            <a:off x="765175" y="143449"/>
            <a:ext cx="7612063" cy="1100138"/>
          </a:xfrm>
        </p:spPr>
        <p:txBody>
          <a:bodyPr/>
          <a:lstStyle/>
          <a:p>
            <a:r>
              <a:rPr lang="en-US" sz="5400" dirty="0">
                <a:solidFill>
                  <a:srgbClr val="008000"/>
                </a:solidFill>
              </a:rPr>
              <a:t>Confess Your Faults</a:t>
            </a:r>
          </a:p>
        </p:txBody>
      </p:sp>
      <p:sp>
        <p:nvSpPr>
          <p:cNvPr id="7"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10" name="TextBox 9"/>
          <p:cNvSpPr txBox="1"/>
          <p:nvPr/>
        </p:nvSpPr>
        <p:spPr>
          <a:xfrm>
            <a:off x="313765" y="3508260"/>
            <a:ext cx="8614740" cy="954107"/>
          </a:xfrm>
          <a:prstGeom prst="rect">
            <a:avLst/>
          </a:prstGeom>
          <a:noFill/>
        </p:spPr>
        <p:txBody>
          <a:bodyPr wrap="square" rtlCol="0">
            <a:spAutoFit/>
          </a:bodyPr>
          <a:lstStyle/>
          <a:p>
            <a:pPr algn="ctr"/>
            <a:r>
              <a:rPr lang="en-US" sz="2800" dirty="0" err="1">
                <a:solidFill>
                  <a:schemeClr val="bg1">
                    <a:lumMod val="95000"/>
                  </a:schemeClr>
                </a:solidFill>
              </a:rPr>
              <a:t>Unconfessed</a:t>
            </a:r>
            <a:r>
              <a:rPr lang="en-US" sz="2800" dirty="0">
                <a:solidFill>
                  <a:schemeClr val="bg1">
                    <a:lumMod val="95000"/>
                  </a:schemeClr>
                </a:solidFill>
              </a:rPr>
              <a:t> sin in the life and heart of an individual will hinder faith and a vital contact with our Lord.</a:t>
            </a:r>
          </a:p>
        </p:txBody>
      </p:sp>
      <p:sp>
        <p:nvSpPr>
          <p:cNvPr id="11" name="TextBox 10"/>
          <p:cNvSpPr txBox="1"/>
          <p:nvPr/>
        </p:nvSpPr>
        <p:spPr>
          <a:xfrm>
            <a:off x="298821" y="4981253"/>
            <a:ext cx="8614740" cy="954107"/>
          </a:xfrm>
          <a:prstGeom prst="rect">
            <a:avLst/>
          </a:prstGeom>
          <a:noFill/>
        </p:spPr>
        <p:txBody>
          <a:bodyPr wrap="square" rtlCol="0">
            <a:spAutoFit/>
          </a:bodyPr>
          <a:lstStyle/>
          <a:p>
            <a:pPr algn="ctr"/>
            <a:r>
              <a:rPr lang="en-US" sz="2800" dirty="0">
                <a:solidFill>
                  <a:srgbClr val="FFCF96"/>
                </a:solidFill>
              </a:rPr>
              <a:t>Sin separates from God so that God will neither</a:t>
            </a:r>
          </a:p>
          <a:p>
            <a:pPr algn="ctr"/>
            <a:r>
              <a:rPr lang="en-US" sz="2800" dirty="0">
                <a:solidFill>
                  <a:srgbClr val="FFCF96"/>
                </a:solidFill>
              </a:rPr>
              <a:t>hear nor answer prayer.  </a:t>
            </a:r>
            <a:r>
              <a:rPr lang="en-US" sz="2400" dirty="0">
                <a:solidFill>
                  <a:srgbClr val="FFCF96"/>
                </a:solidFill>
              </a:rPr>
              <a:t>(See Isaiah 59:1-2.)</a:t>
            </a:r>
          </a:p>
        </p:txBody>
      </p:sp>
    </p:spTree>
    <p:extLst>
      <p:ext uri="{BB962C8B-B14F-4D97-AF65-F5344CB8AC3E}">
        <p14:creationId xmlns:p14="http://schemas.microsoft.com/office/powerpoint/2010/main" val="269919608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childTnLst>
                          </p:cTn>
                        </p:par>
                        <p:par>
                          <p:cTn id="14" fill="hold">
                            <p:stCondLst>
                              <p:cond delay="3000"/>
                            </p:stCondLst>
                            <p:childTnLst>
                              <p:par>
                                <p:cTn id="15" presetID="2" presetClass="entr" presetSubtype="8" fill="hold" grpId="0" nodeType="afterEffect">
                                  <p:stCondLst>
                                    <p:cond delay="50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0-#ppt_w/2"/>
                                          </p:val>
                                        </p:tav>
                                        <p:tav tm="100000">
                                          <p:val>
                                            <p:strVal val="#ppt_x"/>
                                          </p:val>
                                        </p:tav>
                                      </p:tavLst>
                                    </p:anim>
                                    <p:anim calcmode="lin" valueType="num">
                                      <p:cBhvr additive="base">
                                        <p:cTn id="18" dur="10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53" presetClass="entr" presetSubtype="16" fill="hold" grpId="0" nodeType="after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fltVal val="0"/>
                                          </p:val>
                                        </p:tav>
                                        <p:tav tm="100000">
                                          <p:val>
                                            <p:strVal val="#ppt_w"/>
                                          </p:val>
                                        </p:tav>
                                      </p:tavLst>
                                    </p:anim>
                                    <p:anim calcmode="lin" valueType="num">
                                      <p:cBhvr>
                                        <p:cTn id="23" dur="1000" fill="hold"/>
                                        <p:tgtEl>
                                          <p:spTgt spid="11"/>
                                        </p:tgtEl>
                                        <p:attrNameLst>
                                          <p:attrName>ppt_h</p:attrName>
                                        </p:attrNameLst>
                                      </p:cBhvr>
                                      <p:tavLst>
                                        <p:tav tm="0">
                                          <p:val>
                                            <p:fltVal val="0"/>
                                          </p:val>
                                        </p:tav>
                                        <p:tav tm="100000">
                                          <p:val>
                                            <p:strVal val="#ppt_h"/>
                                          </p:val>
                                        </p:tav>
                                      </p:tavLst>
                                    </p:anim>
                                    <p:animEffect transition="in" filter="fade">
                                      <p:cBhvr>
                                        <p:cTn id="2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alphaModFix amt="42000"/>
          </a:blip>
          <a:stretch>
            <a:fillRect/>
          </a:stretch>
        </p:blipFill>
        <p:spPr>
          <a:xfrm>
            <a:off x="0" y="1"/>
            <a:ext cx="9143999" cy="3660588"/>
          </a:xfrm>
          <a:prstGeom prst="rect">
            <a:avLst/>
          </a:prstGeom>
        </p:spPr>
      </p:pic>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6" name="TextBox 5"/>
          <p:cNvSpPr txBox="1"/>
          <p:nvPr/>
        </p:nvSpPr>
        <p:spPr>
          <a:xfrm>
            <a:off x="298821" y="3662922"/>
            <a:ext cx="8614740" cy="1446550"/>
          </a:xfrm>
          <a:prstGeom prst="rect">
            <a:avLst/>
          </a:prstGeom>
          <a:noFill/>
        </p:spPr>
        <p:txBody>
          <a:bodyPr wrap="square" rtlCol="0">
            <a:spAutoFit/>
          </a:bodyPr>
          <a:lstStyle/>
          <a:p>
            <a:pPr algn="ctr"/>
            <a:r>
              <a:rPr lang="en-US" sz="2400" i="1" dirty="0">
                <a:solidFill>
                  <a:srgbClr val="F2F2F2"/>
                </a:solidFill>
              </a:rPr>
              <a:t>“…Anointing him with oil in the name of the Lord….” </a:t>
            </a:r>
          </a:p>
          <a:p>
            <a:pPr algn="ctr"/>
            <a:r>
              <a:rPr lang="en-US" sz="2000" dirty="0"/>
              <a:t>Psalm 19:12</a:t>
            </a:r>
          </a:p>
          <a:p>
            <a:pPr algn="ctr"/>
            <a:r>
              <a:rPr lang="en-US" sz="2400" i="1" dirty="0">
                <a:solidFill>
                  <a:schemeClr val="bg1"/>
                </a:solidFill>
              </a:rPr>
              <a:t>“His name through faith in his name hath made this man strong.”</a:t>
            </a:r>
          </a:p>
          <a:p>
            <a:pPr algn="ctr"/>
            <a:r>
              <a:rPr lang="en-US" sz="2000" dirty="0"/>
              <a:t>Acts 3:16</a:t>
            </a:r>
          </a:p>
        </p:txBody>
      </p:sp>
      <p:sp>
        <p:nvSpPr>
          <p:cNvPr id="9" name="Title 1"/>
          <p:cNvSpPr>
            <a:spLocks noGrp="1"/>
          </p:cNvSpPr>
          <p:nvPr>
            <p:ph type="title"/>
          </p:nvPr>
        </p:nvSpPr>
        <p:spPr>
          <a:xfrm>
            <a:off x="567766" y="618813"/>
            <a:ext cx="7993528" cy="1100138"/>
          </a:xfrm>
        </p:spPr>
        <p:txBody>
          <a:bodyPr/>
          <a:lstStyle/>
          <a:p>
            <a:r>
              <a:rPr lang="en-US" sz="4800" b="1" dirty="0">
                <a:ln w="17780" cmpd="sng">
                  <a:solidFill>
                    <a:srgbClr val="FFFFFF"/>
                  </a:solidFill>
                  <a:prstDash val="solid"/>
                  <a:miter lim="800000"/>
                </a:ln>
                <a:solidFill>
                  <a:srgbClr val="000000"/>
                </a:solidFill>
                <a:effectLst>
                  <a:outerShdw blurRad="50800" algn="tl" rotWithShape="0">
                    <a:srgbClr val="000000"/>
                  </a:outerShdw>
                </a:effectLst>
              </a:rPr>
              <a:t>Be Anointed with Oil,</a:t>
            </a:r>
            <a:br>
              <a:rPr lang="en-US" sz="4800" b="1" dirty="0">
                <a:ln w="17780" cmpd="sng">
                  <a:solidFill>
                    <a:srgbClr val="FFFFFF"/>
                  </a:solidFill>
                  <a:prstDash val="solid"/>
                  <a:miter lim="800000"/>
                </a:ln>
                <a:solidFill>
                  <a:srgbClr val="000000"/>
                </a:solidFill>
                <a:effectLst>
                  <a:outerShdw blurRad="50800" algn="tl" rotWithShape="0">
                    <a:srgbClr val="000000"/>
                  </a:outerShdw>
                </a:effectLst>
              </a:rPr>
            </a:br>
            <a:r>
              <a:rPr lang="en-US" sz="4800" b="1" dirty="0">
                <a:ln w="17780" cmpd="sng">
                  <a:solidFill>
                    <a:srgbClr val="FFFFFF"/>
                  </a:solidFill>
                  <a:prstDash val="solid"/>
                  <a:miter lim="800000"/>
                </a:ln>
                <a:solidFill>
                  <a:srgbClr val="000000"/>
                </a:solidFill>
                <a:effectLst>
                  <a:outerShdw blurRad="50800" algn="tl" rotWithShape="0">
                    <a:srgbClr val="000000"/>
                  </a:outerShdw>
                </a:effectLst>
              </a:rPr>
              <a:t>in the Name of the Lord</a:t>
            </a:r>
          </a:p>
        </p:txBody>
      </p:sp>
      <p:sp>
        <p:nvSpPr>
          <p:cNvPr id="7"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2" name="TextBox 1"/>
          <p:cNvSpPr txBox="1"/>
          <p:nvPr/>
        </p:nvSpPr>
        <p:spPr>
          <a:xfrm>
            <a:off x="567765" y="5447111"/>
            <a:ext cx="7993529" cy="861774"/>
          </a:xfrm>
          <a:prstGeom prst="rect">
            <a:avLst/>
          </a:prstGeom>
          <a:noFill/>
        </p:spPr>
        <p:txBody>
          <a:bodyPr wrap="square" rtlCol="0">
            <a:spAutoFit/>
          </a:bodyPr>
          <a:lstStyle/>
          <a:p>
            <a:pPr algn="ctr"/>
            <a:r>
              <a:rPr lang="en-US" sz="3200" dirty="0">
                <a:solidFill>
                  <a:srgbClr val="FF6600"/>
                </a:solidFill>
                <a:latin typeface="Bangla MN"/>
                <a:cs typeface="Bangla MN"/>
              </a:rPr>
              <a:t>There is healing in the name of Jesus.</a:t>
            </a:r>
          </a:p>
          <a:p>
            <a:endParaRPr lang="en-US" dirty="0"/>
          </a:p>
        </p:txBody>
      </p:sp>
    </p:spTree>
    <p:extLst>
      <p:ext uri="{BB962C8B-B14F-4D97-AF65-F5344CB8AC3E}">
        <p14:creationId xmlns:p14="http://schemas.microsoft.com/office/powerpoint/2010/main" val="157869260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ipe(left)">
                                      <p:cBhvr>
                                        <p:cTn id="13" dur="1000"/>
                                        <p:tgtEl>
                                          <p:spTgt spid="6">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wipe(left)">
                                      <p:cBhvr>
                                        <p:cTn id="17" dur="1000"/>
                                        <p:tgtEl>
                                          <p:spTgt spid="6">
                                            <p:txEl>
                                              <p:pRg st="1" end="1"/>
                                            </p:txEl>
                                          </p:spTgt>
                                        </p:tgtEl>
                                      </p:cBhvr>
                                    </p:animEffect>
                                  </p:childTnLst>
                                </p:cTn>
                              </p:par>
                            </p:childTnLst>
                          </p:cTn>
                        </p:par>
                        <p:par>
                          <p:cTn id="18" fill="hold">
                            <p:stCondLst>
                              <p:cond delay="4500"/>
                            </p:stCondLst>
                            <p:childTnLst>
                              <p:par>
                                <p:cTn id="19" presetID="22" presetClass="entr" presetSubtype="8" fill="hold" grpId="0" nodeType="afterEffect">
                                  <p:stCondLst>
                                    <p:cond delay="50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wipe(left)">
                                      <p:cBhvr>
                                        <p:cTn id="21" dur="1000"/>
                                        <p:tgtEl>
                                          <p:spTgt spid="6">
                                            <p:txEl>
                                              <p:pRg st="2" end="2"/>
                                            </p:txEl>
                                          </p:spTgt>
                                        </p:tgtEl>
                                      </p:cBhvr>
                                    </p:animEffect>
                                  </p:childTnLst>
                                </p:cTn>
                              </p:par>
                            </p:childTnLst>
                          </p:cTn>
                        </p:par>
                        <p:par>
                          <p:cTn id="22" fill="hold">
                            <p:stCondLst>
                              <p:cond delay="6000"/>
                            </p:stCondLst>
                            <p:childTnLst>
                              <p:par>
                                <p:cTn id="23" presetID="22" presetClass="entr" presetSubtype="8" fill="hold" grpId="0" nodeType="afterEffect">
                                  <p:stCondLst>
                                    <p:cond delay="500"/>
                                  </p:stCondLst>
                                  <p:childTnLst>
                                    <p:set>
                                      <p:cBhvr>
                                        <p:cTn id="24" dur="1" fill="hold">
                                          <p:stCondLst>
                                            <p:cond delay="0"/>
                                          </p:stCondLst>
                                        </p:cTn>
                                        <p:tgtEl>
                                          <p:spTgt spid="6">
                                            <p:txEl>
                                              <p:pRg st="3" end="3"/>
                                            </p:txEl>
                                          </p:spTgt>
                                        </p:tgtEl>
                                        <p:attrNameLst>
                                          <p:attrName>style.visibility</p:attrName>
                                        </p:attrNameLst>
                                      </p:cBhvr>
                                      <p:to>
                                        <p:strVal val="visible"/>
                                      </p:to>
                                    </p:set>
                                    <p:animEffect transition="in" filter="wipe(left)">
                                      <p:cBhvr>
                                        <p:cTn id="25" dur="1000"/>
                                        <p:tgtEl>
                                          <p:spTgt spid="6">
                                            <p:txEl>
                                              <p:pRg st="3" end="3"/>
                                            </p:txEl>
                                          </p:spTgt>
                                        </p:tgtEl>
                                      </p:cBhvr>
                                    </p:animEffect>
                                  </p:childTnLst>
                                </p:cTn>
                              </p:par>
                            </p:childTnLst>
                          </p:cTn>
                        </p:par>
                        <p:par>
                          <p:cTn id="26" fill="hold">
                            <p:stCondLst>
                              <p:cond delay="7500"/>
                            </p:stCondLst>
                            <p:childTnLst>
                              <p:par>
                                <p:cTn id="27" presetID="53" presetClass="entr" presetSubtype="16" fill="hold" grpId="0" nodeType="afterEffect">
                                  <p:stCondLst>
                                    <p:cond delay="500"/>
                                  </p:stCondLst>
                                  <p:childTnLst>
                                    <p:set>
                                      <p:cBhvr>
                                        <p:cTn id="28" dur="1" fill="hold">
                                          <p:stCondLst>
                                            <p:cond delay="0"/>
                                          </p:stCondLst>
                                        </p:cTn>
                                        <p:tgtEl>
                                          <p:spTgt spid="2"/>
                                        </p:tgtEl>
                                        <p:attrNameLst>
                                          <p:attrName>style.visibility</p:attrName>
                                        </p:attrNameLst>
                                      </p:cBhvr>
                                      <p:to>
                                        <p:strVal val="visible"/>
                                      </p:to>
                                    </p:set>
                                    <p:anim calcmode="lin" valueType="num">
                                      <p:cBhvr>
                                        <p:cTn id="29" dur="1000" fill="hold"/>
                                        <p:tgtEl>
                                          <p:spTgt spid="2"/>
                                        </p:tgtEl>
                                        <p:attrNameLst>
                                          <p:attrName>ppt_w</p:attrName>
                                        </p:attrNameLst>
                                      </p:cBhvr>
                                      <p:tavLst>
                                        <p:tav tm="0">
                                          <p:val>
                                            <p:fltVal val="0"/>
                                          </p:val>
                                        </p:tav>
                                        <p:tav tm="100000">
                                          <p:val>
                                            <p:strVal val="#ppt_w"/>
                                          </p:val>
                                        </p:tav>
                                      </p:tavLst>
                                    </p:anim>
                                    <p:anim calcmode="lin" valueType="num">
                                      <p:cBhvr>
                                        <p:cTn id="30" dur="1000" fill="hold"/>
                                        <p:tgtEl>
                                          <p:spTgt spid="2"/>
                                        </p:tgtEl>
                                        <p:attrNameLst>
                                          <p:attrName>ppt_h</p:attrName>
                                        </p:attrNameLst>
                                      </p:cBhvr>
                                      <p:tavLst>
                                        <p:tav tm="0">
                                          <p:val>
                                            <p:fltVal val="0"/>
                                          </p:val>
                                        </p:tav>
                                        <p:tav tm="100000">
                                          <p:val>
                                            <p:strVal val="#ppt_h"/>
                                          </p:val>
                                        </p:tav>
                                      </p:tavLst>
                                    </p:anim>
                                    <p:animEffect transition="in" filter="fade">
                                      <p:cBhvr>
                                        <p:cTn id="3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7"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2" name="TextBox 1"/>
          <p:cNvSpPr txBox="1"/>
          <p:nvPr/>
        </p:nvSpPr>
        <p:spPr>
          <a:xfrm>
            <a:off x="567765" y="5647765"/>
            <a:ext cx="7993529" cy="861774"/>
          </a:xfrm>
          <a:prstGeom prst="rect">
            <a:avLst/>
          </a:prstGeom>
          <a:noFill/>
        </p:spPr>
        <p:txBody>
          <a:bodyPr wrap="square" rtlCol="0">
            <a:spAutoFit/>
          </a:bodyPr>
          <a:lstStyle/>
          <a:p>
            <a:pPr algn="ctr"/>
            <a:r>
              <a:rPr lang="en-US" sz="3200" dirty="0">
                <a:solidFill>
                  <a:srgbClr val="FF6600"/>
                </a:solidFill>
                <a:latin typeface="Bangla MN"/>
                <a:cs typeface="Bangla MN"/>
              </a:rPr>
              <a:t>There is healing in the name of Jesus.</a:t>
            </a:r>
          </a:p>
          <a:p>
            <a:endParaRPr lang="en-US" dirty="0"/>
          </a:p>
        </p:txBody>
      </p:sp>
      <p:pic>
        <p:nvPicPr>
          <p:cNvPr id="8" name="Picture 7"/>
          <p:cNvPicPr>
            <a:picLocks noChangeAspect="1"/>
          </p:cNvPicPr>
          <p:nvPr/>
        </p:nvPicPr>
        <p:blipFill>
          <a:blip r:embed="rId2">
            <a:alphaModFix amt="65000"/>
          </a:blip>
          <a:stretch>
            <a:fillRect/>
          </a:stretch>
        </p:blipFill>
        <p:spPr>
          <a:xfrm>
            <a:off x="1" y="0"/>
            <a:ext cx="9144000" cy="5422897"/>
          </a:xfrm>
          <a:prstGeom prst="rect">
            <a:avLst/>
          </a:prstGeom>
        </p:spPr>
      </p:pic>
      <p:sp>
        <p:nvSpPr>
          <p:cNvPr id="9" name="Title 1"/>
          <p:cNvSpPr>
            <a:spLocks noGrp="1"/>
          </p:cNvSpPr>
          <p:nvPr>
            <p:ph type="title"/>
          </p:nvPr>
        </p:nvSpPr>
        <p:spPr>
          <a:xfrm>
            <a:off x="567766" y="514226"/>
            <a:ext cx="7993528" cy="1100138"/>
          </a:xfrm>
        </p:spPr>
        <p:txBody>
          <a:bodyPr/>
          <a:lstStyle/>
          <a:p>
            <a:r>
              <a:rPr lang="en-US" sz="4800" b="1" dirty="0">
                <a:ln w="17780" cmpd="sng">
                  <a:solidFill>
                    <a:srgbClr val="FFFFFF"/>
                  </a:solidFill>
                  <a:prstDash val="solid"/>
                  <a:miter lim="800000"/>
                </a:ln>
                <a:solidFill>
                  <a:srgbClr val="000000"/>
                </a:solidFill>
                <a:effectLst>
                  <a:outerShdw blurRad="50800" algn="tl" rotWithShape="0">
                    <a:srgbClr val="000000"/>
                  </a:outerShdw>
                </a:effectLst>
              </a:rPr>
              <a:t>Be Anointed with Oil,</a:t>
            </a:r>
            <a:br>
              <a:rPr lang="en-US" sz="4800" b="1" dirty="0">
                <a:ln w="17780" cmpd="sng">
                  <a:solidFill>
                    <a:srgbClr val="FFFFFF"/>
                  </a:solidFill>
                  <a:prstDash val="solid"/>
                  <a:miter lim="800000"/>
                </a:ln>
                <a:solidFill>
                  <a:srgbClr val="000000"/>
                </a:solidFill>
                <a:effectLst>
                  <a:outerShdw blurRad="50800" algn="tl" rotWithShape="0">
                    <a:srgbClr val="000000"/>
                  </a:outerShdw>
                </a:effectLst>
              </a:rPr>
            </a:br>
            <a:r>
              <a:rPr lang="en-US" sz="4800" b="1" dirty="0">
                <a:ln w="17780" cmpd="sng">
                  <a:solidFill>
                    <a:srgbClr val="FFFFFF"/>
                  </a:solidFill>
                  <a:prstDash val="solid"/>
                  <a:miter lim="800000"/>
                </a:ln>
                <a:solidFill>
                  <a:srgbClr val="000000"/>
                </a:solidFill>
                <a:effectLst>
                  <a:outerShdw blurRad="50800" algn="tl" rotWithShape="0">
                    <a:srgbClr val="000000"/>
                  </a:outerShdw>
                </a:effectLst>
              </a:rPr>
              <a:t>in the Name of the Lord</a:t>
            </a:r>
          </a:p>
        </p:txBody>
      </p:sp>
      <p:sp>
        <p:nvSpPr>
          <p:cNvPr id="11" name="TextBox 10"/>
          <p:cNvSpPr txBox="1"/>
          <p:nvPr/>
        </p:nvSpPr>
        <p:spPr>
          <a:xfrm>
            <a:off x="298821" y="3517517"/>
            <a:ext cx="8614740" cy="1938992"/>
          </a:xfrm>
          <a:prstGeom prst="rect">
            <a:avLst/>
          </a:prstGeom>
          <a:noFill/>
        </p:spPr>
        <p:txBody>
          <a:bodyPr wrap="square" rtlCol="0">
            <a:spAutoFit/>
          </a:bodyPr>
          <a:lstStyle/>
          <a:p>
            <a:pPr algn="ctr"/>
            <a:r>
              <a:rPr lang="en-US" sz="3000" b="1" dirty="0">
                <a:solidFill>
                  <a:srgbClr val="000000"/>
                </a:solidFill>
              </a:rPr>
              <a:t>This is the ministry of the elder who prays.  </a:t>
            </a:r>
          </a:p>
          <a:p>
            <a:pPr algn="ctr"/>
            <a:r>
              <a:rPr lang="en-US" sz="3000" b="1" dirty="0">
                <a:solidFill>
                  <a:srgbClr val="000000"/>
                </a:solidFill>
              </a:rPr>
              <a:t>Oil is a symbol of the Holy Spirit.</a:t>
            </a:r>
          </a:p>
          <a:p>
            <a:pPr algn="ctr"/>
            <a:r>
              <a:rPr lang="en-US" sz="3000" b="1" dirty="0">
                <a:solidFill>
                  <a:srgbClr val="000000"/>
                </a:solidFill>
              </a:rPr>
              <a:t>Anointing is done in the Name of Jesus for He</a:t>
            </a:r>
          </a:p>
          <a:p>
            <a:pPr algn="ctr"/>
            <a:r>
              <a:rPr lang="en-US" sz="3000" b="1" dirty="0">
                <a:solidFill>
                  <a:srgbClr val="000000"/>
                </a:solidFill>
              </a:rPr>
              <a:t>is the Great Physician and the One who heals.</a:t>
            </a:r>
          </a:p>
        </p:txBody>
      </p:sp>
    </p:spTree>
    <p:extLst>
      <p:ext uri="{BB962C8B-B14F-4D97-AF65-F5344CB8AC3E}">
        <p14:creationId xmlns:p14="http://schemas.microsoft.com/office/powerpoint/2010/main" val="170965890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wipe(left)">
                                      <p:cBhvr>
                                        <p:cTn id="13" dur="1000"/>
                                        <p:tgtEl>
                                          <p:spTgt spid="11">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wipe(left)">
                                      <p:cBhvr>
                                        <p:cTn id="17" dur="1000"/>
                                        <p:tgtEl>
                                          <p:spTgt spid="11">
                                            <p:txEl>
                                              <p:pRg st="1" end="1"/>
                                            </p:txEl>
                                          </p:spTgt>
                                        </p:tgtEl>
                                      </p:cBhvr>
                                    </p:animEffect>
                                  </p:childTnLst>
                                </p:cTn>
                              </p:par>
                            </p:childTnLst>
                          </p:cTn>
                        </p:par>
                        <p:par>
                          <p:cTn id="18" fill="hold">
                            <p:stCondLst>
                              <p:cond delay="4500"/>
                            </p:stCondLst>
                            <p:childTnLst>
                              <p:par>
                                <p:cTn id="19" presetID="22" presetClass="entr" presetSubtype="8" fill="hold" grpId="0" nodeType="afterEffect">
                                  <p:stCondLst>
                                    <p:cond delay="50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wipe(left)">
                                      <p:cBhvr>
                                        <p:cTn id="21" dur="1000"/>
                                        <p:tgtEl>
                                          <p:spTgt spid="11">
                                            <p:txEl>
                                              <p:pRg st="2" end="2"/>
                                            </p:txEl>
                                          </p:spTgt>
                                        </p:tgtEl>
                                      </p:cBhvr>
                                    </p:animEffect>
                                  </p:childTnLst>
                                </p:cTn>
                              </p:par>
                            </p:childTnLst>
                          </p:cTn>
                        </p:par>
                        <p:par>
                          <p:cTn id="22" fill="hold">
                            <p:stCondLst>
                              <p:cond delay="6000"/>
                            </p:stCondLst>
                            <p:childTnLst>
                              <p:par>
                                <p:cTn id="23" presetID="22" presetClass="entr" presetSubtype="8" fill="hold" grpId="0" nodeType="afterEffect">
                                  <p:stCondLst>
                                    <p:cond delay="500"/>
                                  </p:stCondLst>
                                  <p:childTnLst>
                                    <p:set>
                                      <p:cBhvr>
                                        <p:cTn id="24" dur="1" fill="hold">
                                          <p:stCondLst>
                                            <p:cond delay="0"/>
                                          </p:stCondLst>
                                        </p:cTn>
                                        <p:tgtEl>
                                          <p:spTgt spid="11">
                                            <p:txEl>
                                              <p:pRg st="3" end="3"/>
                                            </p:txEl>
                                          </p:spTgt>
                                        </p:tgtEl>
                                        <p:attrNameLst>
                                          <p:attrName>style.visibility</p:attrName>
                                        </p:attrNameLst>
                                      </p:cBhvr>
                                      <p:to>
                                        <p:strVal val="visible"/>
                                      </p:to>
                                    </p:set>
                                    <p:animEffect transition="in" filter="wipe(left)">
                                      <p:cBhvr>
                                        <p:cTn id="25" dur="1000"/>
                                        <p:tgtEl>
                                          <p:spTgt spid="11">
                                            <p:txEl>
                                              <p:pRg st="3" end="3"/>
                                            </p:txEl>
                                          </p:spTgt>
                                        </p:tgtEl>
                                      </p:cBhvr>
                                    </p:animEffect>
                                  </p:childTnLst>
                                </p:cTn>
                              </p:par>
                            </p:childTnLst>
                          </p:cTn>
                        </p:par>
                        <p:par>
                          <p:cTn id="26" fill="hold">
                            <p:stCondLst>
                              <p:cond delay="7500"/>
                            </p:stCondLst>
                            <p:childTnLst>
                              <p:par>
                                <p:cTn id="27" presetID="53" presetClass="entr" presetSubtype="16" fill="hold" grpId="0" nodeType="afterEffect">
                                  <p:stCondLst>
                                    <p:cond delay="500"/>
                                  </p:stCondLst>
                                  <p:childTnLst>
                                    <p:set>
                                      <p:cBhvr>
                                        <p:cTn id="28" dur="1" fill="hold">
                                          <p:stCondLst>
                                            <p:cond delay="0"/>
                                          </p:stCondLst>
                                        </p:cTn>
                                        <p:tgtEl>
                                          <p:spTgt spid="2"/>
                                        </p:tgtEl>
                                        <p:attrNameLst>
                                          <p:attrName>style.visibility</p:attrName>
                                        </p:attrNameLst>
                                      </p:cBhvr>
                                      <p:to>
                                        <p:strVal val="visible"/>
                                      </p:to>
                                    </p:set>
                                    <p:anim calcmode="lin" valueType="num">
                                      <p:cBhvr>
                                        <p:cTn id="29" dur="1000" fill="hold"/>
                                        <p:tgtEl>
                                          <p:spTgt spid="2"/>
                                        </p:tgtEl>
                                        <p:attrNameLst>
                                          <p:attrName>ppt_w</p:attrName>
                                        </p:attrNameLst>
                                      </p:cBhvr>
                                      <p:tavLst>
                                        <p:tav tm="0">
                                          <p:val>
                                            <p:fltVal val="0"/>
                                          </p:val>
                                        </p:tav>
                                        <p:tav tm="100000">
                                          <p:val>
                                            <p:strVal val="#ppt_w"/>
                                          </p:val>
                                        </p:tav>
                                      </p:tavLst>
                                    </p:anim>
                                    <p:anim calcmode="lin" valueType="num">
                                      <p:cBhvr>
                                        <p:cTn id="30" dur="1000" fill="hold"/>
                                        <p:tgtEl>
                                          <p:spTgt spid="2"/>
                                        </p:tgtEl>
                                        <p:attrNameLst>
                                          <p:attrName>ppt_h</p:attrName>
                                        </p:attrNameLst>
                                      </p:cBhvr>
                                      <p:tavLst>
                                        <p:tav tm="0">
                                          <p:val>
                                            <p:fltVal val="0"/>
                                          </p:val>
                                        </p:tav>
                                        <p:tav tm="100000">
                                          <p:val>
                                            <p:strVal val="#ppt_h"/>
                                          </p:val>
                                        </p:tav>
                                      </p:tavLst>
                                    </p:anim>
                                    <p:animEffect transition="in" filter="fade">
                                      <p:cBhvr>
                                        <p:cTn id="3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alphaModFix amt="58000"/>
          </a:blip>
          <a:srcRect t="15165"/>
          <a:stretch/>
        </p:blipFill>
        <p:spPr>
          <a:xfrm>
            <a:off x="1896782" y="1613654"/>
            <a:ext cx="5397500" cy="3038288"/>
          </a:xfrm>
          <a:prstGeom prst="rect">
            <a:avLst/>
          </a:prstGeom>
        </p:spPr>
      </p:pic>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6" name="TextBox 5"/>
          <p:cNvSpPr txBox="1"/>
          <p:nvPr/>
        </p:nvSpPr>
        <p:spPr>
          <a:xfrm>
            <a:off x="298821" y="839046"/>
            <a:ext cx="8614740" cy="769441"/>
          </a:xfrm>
          <a:prstGeom prst="rect">
            <a:avLst/>
          </a:prstGeom>
          <a:noFill/>
        </p:spPr>
        <p:txBody>
          <a:bodyPr wrap="square" rtlCol="0">
            <a:spAutoFit/>
          </a:bodyPr>
          <a:lstStyle/>
          <a:p>
            <a:pPr algn="ctr"/>
            <a:r>
              <a:rPr lang="en-US" sz="2400" b="1" i="1" dirty="0">
                <a:solidFill>
                  <a:srgbClr val="F2F2F2"/>
                </a:solidFill>
              </a:rPr>
              <a:t>“They shall lay hands on the sick, and they shall recover.” </a:t>
            </a:r>
          </a:p>
          <a:p>
            <a:pPr algn="ctr"/>
            <a:r>
              <a:rPr lang="en-US" sz="2000" b="1" dirty="0"/>
              <a:t>Mark 16:18</a:t>
            </a:r>
          </a:p>
        </p:txBody>
      </p:sp>
      <p:sp>
        <p:nvSpPr>
          <p:cNvPr id="9" name="Title 1"/>
          <p:cNvSpPr>
            <a:spLocks noGrp="1"/>
          </p:cNvSpPr>
          <p:nvPr>
            <p:ph type="title"/>
          </p:nvPr>
        </p:nvSpPr>
        <p:spPr>
          <a:xfrm>
            <a:off x="780116" y="-277651"/>
            <a:ext cx="7612063" cy="1100138"/>
          </a:xfrm>
        </p:spPr>
        <p:txBody>
          <a:bodyPr/>
          <a:lstStyle/>
          <a:p>
            <a:r>
              <a:rPr lang="en-US" sz="5400" dirty="0">
                <a:solidFill>
                  <a:srgbClr val="008000"/>
                </a:solidFill>
              </a:rPr>
              <a:t>Have Hands Laid On</a:t>
            </a:r>
          </a:p>
        </p:txBody>
      </p:sp>
      <p:sp>
        <p:nvSpPr>
          <p:cNvPr id="7"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11" name="TextBox 10"/>
          <p:cNvSpPr txBox="1"/>
          <p:nvPr/>
        </p:nvSpPr>
        <p:spPr>
          <a:xfrm>
            <a:off x="298821" y="4029920"/>
            <a:ext cx="8614740" cy="2246769"/>
          </a:xfrm>
          <a:prstGeom prst="rect">
            <a:avLst/>
          </a:prstGeom>
          <a:noFill/>
        </p:spPr>
        <p:txBody>
          <a:bodyPr wrap="square" rtlCol="0">
            <a:spAutoFit/>
          </a:bodyPr>
          <a:lstStyle/>
          <a:p>
            <a:pPr algn="ctr"/>
            <a:r>
              <a:rPr lang="en-US" sz="2800" b="1" dirty="0"/>
              <a:t>Again this is the ministry of the elder (your pastor) who prays.  This is listed among the signs that follow them who believe. God honors the ministry of laying on of ands, and through this act there is a definite impartation of the power of God.</a:t>
            </a:r>
          </a:p>
        </p:txBody>
      </p:sp>
    </p:spTree>
    <p:extLst>
      <p:ext uri="{BB962C8B-B14F-4D97-AF65-F5344CB8AC3E}">
        <p14:creationId xmlns:p14="http://schemas.microsoft.com/office/powerpoint/2010/main" val="375300335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 presetClass="entr" presetSubtype="32"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box(out)">
                                      <p:cBhvr>
                                        <p:cTn id="12" dur="1500"/>
                                        <p:tgtEl>
                                          <p:spTgt spid="3"/>
                                        </p:tgtEl>
                                      </p:cBhvr>
                                    </p:animEffect>
                                  </p:childTnLst>
                                </p:cTn>
                              </p:par>
                            </p:childTnLst>
                          </p:cTn>
                        </p:par>
                        <p:par>
                          <p:cTn id="13" fill="hold">
                            <p:stCondLst>
                              <p:cond delay="2000"/>
                            </p:stCondLst>
                            <p:childTnLst>
                              <p:par>
                                <p:cTn id="14" presetID="2" presetClass="entr" presetSubtype="8"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0-#ppt_w/2"/>
                                          </p:val>
                                        </p:tav>
                                        <p:tav tm="100000">
                                          <p:val>
                                            <p:strVal val="#ppt_x"/>
                                          </p:val>
                                        </p:tav>
                                      </p:tavLst>
                                    </p:anim>
                                    <p:anim calcmode="lin" valueType="num">
                                      <p:cBhvr additive="base">
                                        <p:cTn id="17" dur="10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3500"/>
                            </p:stCondLst>
                            <p:childTnLst>
                              <p:par>
                                <p:cTn id="19" presetID="22" presetClass="entr" presetSubtype="1" fill="hold" grpId="0" nodeType="afterEffect">
                                  <p:stCondLst>
                                    <p:cond delay="50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wipe(up)">
                                      <p:cBhvr>
                                        <p:cTn id="21" dur="1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9" name="Title 1"/>
          <p:cNvSpPr>
            <a:spLocks noGrp="1"/>
          </p:cNvSpPr>
          <p:nvPr>
            <p:ph type="title"/>
          </p:nvPr>
        </p:nvSpPr>
        <p:spPr>
          <a:xfrm>
            <a:off x="780116" y="245284"/>
            <a:ext cx="7612063" cy="1100138"/>
          </a:xfrm>
        </p:spPr>
        <p:txBody>
          <a:bodyPr/>
          <a:lstStyle/>
          <a:p>
            <a:r>
              <a:rPr lang="en-US" sz="5400" dirty="0">
                <a:solidFill>
                  <a:srgbClr val="008000"/>
                </a:solidFill>
              </a:rPr>
              <a:t>Have Hands Laid On</a:t>
            </a:r>
          </a:p>
        </p:txBody>
      </p:sp>
      <p:sp>
        <p:nvSpPr>
          <p:cNvPr id="7"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FFFFF"/>
                </a:solidFill>
                <a:effectLst>
                  <a:outerShdw blurRad="25400" algn="tl" rotWithShape="0">
                    <a:srgbClr val="000000">
                      <a:alpha val="43000"/>
                    </a:srgbClr>
                  </a:outerShdw>
                </a:effectLst>
                <a:latin typeface="Bangla MN"/>
                <a:cs typeface="Bangla MN"/>
              </a:rPr>
              <a:t>LESSON TWELVE:  Healing Received</a:t>
            </a:r>
          </a:p>
        </p:txBody>
      </p:sp>
      <p:sp>
        <p:nvSpPr>
          <p:cNvPr id="11" name="TextBox 10"/>
          <p:cNvSpPr txBox="1"/>
          <p:nvPr/>
        </p:nvSpPr>
        <p:spPr>
          <a:xfrm>
            <a:off x="298821" y="1481524"/>
            <a:ext cx="8614740" cy="1938992"/>
          </a:xfrm>
          <a:prstGeom prst="rect">
            <a:avLst/>
          </a:prstGeom>
          <a:noFill/>
        </p:spPr>
        <p:txBody>
          <a:bodyPr wrap="square" rtlCol="0">
            <a:spAutoFit/>
          </a:bodyPr>
          <a:lstStyle/>
          <a:p>
            <a:pPr algn="ctr"/>
            <a:r>
              <a:rPr lang="en-US" sz="3200" dirty="0"/>
              <a:t>The apostle Paul exhorted Timothy not to neglect the gift given to him by the laying on of hands.</a:t>
            </a:r>
          </a:p>
          <a:p>
            <a:r>
              <a:rPr lang="en-US" sz="2400" dirty="0">
                <a:solidFill>
                  <a:srgbClr val="008000"/>
                </a:solidFill>
              </a:rPr>
              <a:t>(See I Timothy 4:14; II Timothy 1:6)</a:t>
            </a:r>
          </a:p>
        </p:txBody>
      </p:sp>
      <p:sp>
        <p:nvSpPr>
          <p:cNvPr id="2" name="TextBox 1"/>
          <p:cNvSpPr txBox="1"/>
          <p:nvPr/>
        </p:nvSpPr>
        <p:spPr>
          <a:xfrm>
            <a:off x="380577" y="3972752"/>
            <a:ext cx="5453529" cy="1846659"/>
          </a:xfrm>
          <a:prstGeom prst="rect">
            <a:avLst/>
          </a:prstGeom>
          <a:noFill/>
        </p:spPr>
        <p:txBody>
          <a:bodyPr wrap="square" rtlCol="0">
            <a:spAutoFit/>
          </a:bodyPr>
          <a:lstStyle/>
          <a:p>
            <a:pPr algn="ctr"/>
            <a:r>
              <a:rPr lang="en-US" sz="3200" dirty="0">
                <a:solidFill>
                  <a:srgbClr val="FF6600"/>
                </a:solidFill>
                <a:latin typeface="Bangla MN"/>
                <a:cs typeface="Bangla MN"/>
              </a:rPr>
              <a:t>There is a definite ministry of the </a:t>
            </a:r>
          </a:p>
          <a:p>
            <a:pPr algn="ctr"/>
            <a:r>
              <a:rPr lang="en-US" sz="3200" dirty="0">
                <a:solidFill>
                  <a:srgbClr val="FF6600"/>
                </a:solidFill>
                <a:latin typeface="Bangla MN"/>
                <a:cs typeface="Bangla MN"/>
              </a:rPr>
              <a:t>“laying on of hands.”</a:t>
            </a:r>
          </a:p>
          <a:p>
            <a:endParaRPr lang="en-US" dirty="0"/>
          </a:p>
        </p:txBody>
      </p:sp>
      <p:pic>
        <p:nvPicPr>
          <p:cNvPr id="3" name="Picture 2"/>
          <p:cNvPicPr>
            <a:picLocks noChangeAspect="1"/>
          </p:cNvPicPr>
          <p:nvPr/>
        </p:nvPicPr>
        <p:blipFill>
          <a:blip r:embed="rId2">
            <a:alphaModFix amt="74000"/>
          </a:blip>
          <a:stretch>
            <a:fillRect/>
          </a:stretch>
        </p:blipFill>
        <p:spPr>
          <a:xfrm>
            <a:off x="6021294" y="2996870"/>
            <a:ext cx="3122706" cy="3091479"/>
          </a:xfrm>
          <a:prstGeom prst="rect">
            <a:avLst/>
          </a:prstGeom>
        </p:spPr>
      </p:pic>
    </p:spTree>
    <p:extLst>
      <p:ext uri="{BB962C8B-B14F-4D97-AF65-F5344CB8AC3E}">
        <p14:creationId xmlns:p14="http://schemas.microsoft.com/office/powerpoint/2010/main" val="304151918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6" presetClass="entr" presetSubtype="16"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1500"/>
                                        <p:tgtEl>
                                          <p:spTgt spid="3"/>
                                        </p:tgtEl>
                                      </p:cBhvr>
                                    </p:animEffect>
                                  </p:childTnLst>
                                </p:cTn>
                              </p:par>
                            </p:childTnLst>
                          </p:cTn>
                        </p:par>
                        <p:par>
                          <p:cTn id="13" fill="hold">
                            <p:stCondLst>
                              <p:cond delay="2000"/>
                            </p:stCondLst>
                            <p:childTnLst>
                              <p:par>
                                <p:cTn id="14" presetID="2" presetClass="entr" presetSubtype="8" fill="hold" grpId="0" nodeType="afterEffect">
                                  <p:stCondLst>
                                    <p:cond delay="50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000" fill="hold"/>
                                        <p:tgtEl>
                                          <p:spTgt spid="11"/>
                                        </p:tgtEl>
                                        <p:attrNameLst>
                                          <p:attrName>ppt_x</p:attrName>
                                        </p:attrNameLst>
                                      </p:cBhvr>
                                      <p:tavLst>
                                        <p:tav tm="0">
                                          <p:val>
                                            <p:strVal val="0-#ppt_w/2"/>
                                          </p:val>
                                        </p:tav>
                                        <p:tav tm="100000">
                                          <p:val>
                                            <p:strVal val="#ppt_x"/>
                                          </p:val>
                                        </p:tav>
                                      </p:tavLst>
                                    </p:anim>
                                    <p:anim calcmode="lin" valueType="num">
                                      <p:cBhvr additive="base">
                                        <p:cTn id="17" dur="10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3500"/>
                            </p:stCondLst>
                            <p:childTnLst>
                              <p:par>
                                <p:cTn id="19" presetID="53" presetClass="entr" presetSubtype="16" fill="hold" grpId="0" nodeType="afterEffect">
                                  <p:stCondLst>
                                    <p:cond delay="50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10842</TotalTime>
  <Words>866</Words>
  <Application>Microsoft Office PowerPoint</Application>
  <PresentationFormat>On-screen Show (4:3)</PresentationFormat>
  <Paragraphs>111</Paragraphs>
  <Slides>15</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Arial Black</vt:lpstr>
      <vt:lpstr>Bangla MN</vt:lpstr>
      <vt:lpstr>Book Antiqua</vt:lpstr>
      <vt:lpstr>Calibri</vt:lpstr>
      <vt:lpstr>Chalkduster</vt:lpstr>
      <vt:lpstr>Herculanum</vt:lpstr>
      <vt:lpstr>Wingdings 2</vt:lpstr>
      <vt:lpstr>Habitat</vt:lpstr>
      <vt:lpstr>PowerPoint Presentation</vt:lpstr>
      <vt:lpstr>PowerPoint Presentation</vt:lpstr>
      <vt:lpstr>P R A Y</vt:lpstr>
      <vt:lpstr>Call for the Elders of the Church</vt:lpstr>
      <vt:lpstr>Confess Your Faults</vt:lpstr>
      <vt:lpstr>Be Anointed with Oil, in the Name of the Lord</vt:lpstr>
      <vt:lpstr>Be Anointed with Oil, in the Name of the Lord</vt:lpstr>
      <vt:lpstr>Have Hands Laid On</vt:lpstr>
      <vt:lpstr>Have Hands Laid On</vt:lpstr>
      <vt:lpstr>PowerPoint Presentation</vt:lpstr>
      <vt:lpstr>Have Faith in God</vt:lpstr>
      <vt:lpstr>Forgive Those Who Have Wronged You</vt:lpstr>
      <vt:lpstr>Meditate Upon the  Sufferings of Christ for your body</vt:lpstr>
      <vt:lpstr>Resist the Devil</vt:lpstr>
      <vt:lpstr>PowerPoint Presentation</vt:lpstr>
    </vt:vector>
  </TitlesOfParts>
  <Company>UPCI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Laura Gohdes</cp:lastModifiedBy>
  <cp:revision>52</cp:revision>
  <dcterms:created xsi:type="dcterms:W3CDTF">2011-12-17T17:23:16Z</dcterms:created>
  <dcterms:modified xsi:type="dcterms:W3CDTF">2019-03-18T21:12:21Z</dcterms:modified>
</cp:coreProperties>
</file>