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20"/>
  </p:notesMasterIdLst>
  <p:sldIdLst>
    <p:sldId id="256" r:id="rId2"/>
    <p:sldId id="257" r:id="rId3"/>
    <p:sldId id="262" r:id="rId4"/>
    <p:sldId id="264" r:id="rId5"/>
    <p:sldId id="258" r:id="rId6"/>
    <p:sldId id="271" r:id="rId7"/>
    <p:sldId id="267" r:id="rId8"/>
    <p:sldId id="272" r:id="rId9"/>
    <p:sldId id="266" r:id="rId10"/>
    <p:sldId id="263" r:id="rId11"/>
    <p:sldId id="276" r:id="rId12"/>
    <p:sldId id="275" r:id="rId13"/>
    <p:sldId id="274" r:id="rId14"/>
    <p:sldId id="273" r:id="rId15"/>
    <p:sldId id="270" r:id="rId16"/>
    <p:sldId id="278" r:id="rId17"/>
    <p:sldId id="279"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75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snapToGrid="0" snapToObjects="1">
      <p:cViewPr varScale="1">
        <p:scale>
          <a:sx n="108" d="100"/>
          <a:sy n="108" d="100"/>
        </p:scale>
        <p:origin x="172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3/18/2019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March 18, 2019</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March 18,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March 18,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March 18, 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March 18, 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March 18, 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March 18, 2019</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March 18, 2019</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Seven:  </a:t>
            </a:r>
            <a:r>
              <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rPr>
              <a:t>Regeneration</a:t>
            </a:r>
            <a:endPar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endParaRPr>
          </a:p>
        </p:txBody>
      </p:sp>
      <p:sp>
        <p:nvSpPr>
          <p:cNvPr id="6" name="Vertical Text Placeholder 5"/>
          <p:cNvSpPr>
            <a:spLocks noGrp="1"/>
          </p:cNvSpPr>
          <p:nvPr/>
        </p:nvSpPr>
        <p:spPr>
          <a:xfrm rot="16200000">
            <a:off x="2368616" y="4325055"/>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a:solidFill>
                  <a:schemeClr val="bg1"/>
                </a:solidFill>
              </a:rPr>
              <a:t>Global University of Theological Studies</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1250"/>
                                        <p:tgtEl>
                                          <p:spTgt spid="1026"/>
                                        </p:tgtEl>
                                      </p:cBhvr>
                                    </p:animEffect>
                                  </p:childTnLst>
                                </p:cTn>
                              </p:par>
                            </p:childTnLst>
                          </p:cTn>
                        </p:par>
                        <p:par>
                          <p:cTn id="8" fill="hold">
                            <p:stCondLst>
                              <p:cond delay="1750"/>
                            </p:stCondLst>
                            <p:childTnLst>
                              <p:par>
                                <p:cTn id="9" presetID="42"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5" name="Rectangle 4"/>
          <p:cNvSpPr/>
          <p:nvPr/>
        </p:nvSpPr>
        <p:spPr>
          <a:xfrm rot="19367697">
            <a:off x="103439" y="1288089"/>
            <a:ext cx="3749787" cy="3785652"/>
          </a:xfrm>
          <a:prstGeom prst="rect">
            <a:avLst/>
          </a:prstGeom>
          <a:noFill/>
        </p:spPr>
        <p:txBody>
          <a:bodyPr wrap="square" lIns="91440" tIns="45720" rIns="91440" bIns="45720">
            <a:spAutoFit/>
          </a:bodyPr>
          <a:lstStyle/>
          <a:p>
            <a:pPr algn="ctr"/>
            <a:r>
              <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 Divine Work</a:t>
            </a:r>
          </a:p>
        </p:txBody>
      </p:sp>
      <p:sp>
        <p:nvSpPr>
          <p:cNvPr id="6" name="TextBox 5"/>
          <p:cNvSpPr txBox="1"/>
          <p:nvPr/>
        </p:nvSpPr>
        <p:spPr>
          <a:xfrm>
            <a:off x="4249274" y="375727"/>
            <a:ext cx="4790138" cy="1015663"/>
          </a:xfrm>
          <a:prstGeom prst="rect">
            <a:avLst/>
          </a:prstGeom>
          <a:noFill/>
        </p:spPr>
        <p:txBody>
          <a:bodyPr wrap="square" rtlCol="0">
            <a:spAutoFit/>
          </a:bodyPr>
          <a:lstStyle/>
          <a:p>
            <a:pPr algn="just"/>
            <a:r>
              <a:rPr lang="en-US" sz="2000" i="1" dirty="0">
                <a:solidFill>
                  <a:schemeClr val="bg1"/>
                </a:solidFill>
              </a:rPr>
              <a:t>“Born, not of blood, nor of the will of the flesh, nor of the will of man, but of God.”   	 </a:t>
            </a:r>
            <a:r>
              <a:rPr lang="en-US" sz="2000" i="1" dirty="0"/>
              <a:t>		  </a:t>
            </a:r>
            <a:r>
              <a:rPr lang="en-US" sz="2000" i="1" dirty="0">
                <a:solidFill>
                  <a:schemeClr val="bg1">
                    <a:lumMod val="65000"/>
                  </a:schemeClr>
                </a:solidFill>
              </a:rPr>
              <a:t>    	</a:t>
            </a:r>
            <a:r>
              <a:rPr lang="en-US" sz="2000" dirty="0">
                <a:solidFill>
                  <a:schemeClr val="bg1">
                    <a:lumMod val="65000"/>
                  </a:schemeClr>
                </a:solidFill>
              </a:rPr>
              <a:t>(John 1:13)</a:t>
            </a:r>
            <a:endParaRPr lang="en-US" sz="2000" i="1" dirty="0">
              <a:solidFill>
                <a:schemeClr val="bg1">
                  <a:lumMod val="65000"/>
                </a:schemeClr>
              </a:solidFill>
            </a:endParaRPr>
          </a:p>
        </p:txBody>
      </p:sp>
      <p:sp>
        <p:nvSpPr>
          <p:cNvPr id="7" name="TextBox 6"/>
          <p:cNvSpPr txBox="1"/>
          <p:nvPr/>
        </p:nvSpPr>
        <p:spPr>
          <a:xfrm>
            <a:off x="4249274" y="1918367"/>
            <a:ext cx="4759894" cy="707886"/>
          </a:xfrm>
          <a:prstGeom prst="rect">
            <a:avLst/>
          </a:prstGeom>
          <a:noFill/>
        </p:spPr>
        <p:txBody>
          <a:bodyPr wrap="square" rtlCol="0">
            <a:spAutoFit/>
          </a:bodyPr>
          <a:lstStyle/>
          <a:p>
            <a:r>
              <a:rPr lang="en-US" sz="2000" i="1" dirty="0">
                <a:solidFill>
                  <a:schemeClr val="bg1"/>
                </a:solidFill>
              </a:rPr>
              <a:t>“Be born…of the Spirit.”           </a:t>
            </a:r>
            <a:r>
              <a:rPr lang="en-US" sz="2000" i="1" dirty="0">
                <a:solidFill>
                  <a:schemeClr val="bg1">
                    <a:lumMod val="65000"/>
                  </a:schemeClr>
                </a:solidFill>
              </a:rPr>
              <a:t> 					</a:t>
            </a:r>
            <a:r>
              <a:rPr lang="en-US" sz="2000" dirty="0">
                <a:solidFill>
                  <a:schemeClr val="bg1">
                    <a:lumMod val="65000"/>
                  </a:schemeClr>
                </a:solidFill>
              </a:rPr>
              <a:t>(John3:5)</a:t>
            </a:r>
            <a:endParaRPr lang="en-US" sz="2000" i="1" dirty="0">
              <a:solidFill>
                <a:schemeClr val="bg1">
                  <a:lumMod val="65000"/>
                </a:schemeClr>
              </a:solidFill>
            </a:endParaRPr>
          </a:p>
        </p:txBody>
      </p:sp>
      <p:sp>
        <p:nvSpPr>
          <p:cNvPr id="11" name="TextBox 10"/>
          <p:cNvSpPr txBox="1"/>
          <p:nvPr/>
        </p:nvSpPr>
        <p:spPr>
          <a:xfrm>
            <a:off x="4249274" y="3397748"/>
            <a:ext cx="4759894" cy="707886"/>
          </a:xfrm>
          <a:prstGeom prst="rect">
            <a:avLst/>
          </a:prstGeom>
          <a:noFill/>
        </p:spPr>
        <p:txBody>
          <a:bodyPr wrap="square" rtlCol="0">
            <a:spAutoFit/>
          </a:bodyPr>
          <a:lstStyle/>
          <a:p>
            <a:r>
              <a:rPr lang="en-US" sz="2000" i="1" dirty="0">
                <a:solidFill>
                  <a:schemeClr val="bg1"/>
                </a:solidFill>
              </a:rPr>
              <a:t>“Renewing of the Holy Ghost.”           </a:t>
            </a:r>
            <a:r>
              <a:rPr lang="en-US" sz="2000" i="1" dirty="0">
                <a:solidFill>
                  <a:schemeClr val="bg1">
                    <a:lumMod val="65000"/>
                  </a:schemeClr>
                </a:solidFill>
              </a:rPr>
              <a:t> 				</a:t>
            </a:r>
            <a:r>
              <a:rPr lang="en-US" sz="2000" dirty="0">
                <a:solidFill>
                  <a:schemeClr val="bg1">
                    <a:lumMod val="65000"/>
                  </a:schemeClr>
                </a:solidFill>
              </a:rPr>
              <a:t>(Titus 3:5)</a:t>
            </a:r>
            <a:endParaRPr lang="en-US" sz="2000" i="1" dirty="0">
              <a:solidFill>
                <a:schemeClr val="bg1">
                  <a:lumMod val="65000"/>
                </a:schemeClr>
              </a:solidFill>
            </a:endParaRPr>
          </a:p>
        </p:txBody>
      </p:sp>
      <p:sp>
        <p:nvSpPr>
          <p:cNvPr id="12" name="TextBox 11"/>
          <p:cNvSpPr txBox="1"/>
          <p:nvPr/>
        </p:nvSpPr>
        <p:spPr>
          <a:xfrm>
            <a:off x="4260939" y="4821345"/>
            <a:ext cx="4759894" cy="707886"/>
          </a:xfrm>
          <a:prstGeom prst="rect">
            <a:avLst/>
          </a:prstGeom>
          <a:noFill/>
        </p:spPr>
        <p:txBody>
          <a:bodyPr wrap="square" rtlCol="0">
            <a:spAutoFit/>
          </a:bodyPr>
          <a:lstStyle/>
          <a:p>
            <a:r>
              <a:rPr lang="en-US" sz="2000" i="1" dirty="0">
                <a:solidFill>
                  <a:schemeClr val="bg1"/>
                </a:solidFill>
              </a:rPr>
              <a:t>“Of his own will begat he us.”           </a:t>
            </a:r>
            <a:r>
              <a:rPr lang="en-US" sz="2000" i="1" dirty="0">
                <a:solidFill>
                  <a:schemeClr val="bg1">
                    <a:lumMod val="65000"/>
                  </a:schemeClr>
                </a:solidFill>
              </a:rPr>
              <a:t> 				</a:t>
            </a:r>
            <a:r>
              <a:rPr lang="en-US" sz="2000" dirty="0">
                <a:solidFill>
                  <a:schemeClr val="bg1">
                    <a:lumMod val="65000"/>
                  </a:schemeClr>
                </a:solidFill>
              </a:rPr>
              <a:t>(James 1:18)</a:t>
            </a:r>
            <a:endParaRPr lang="en-US" sz="2000" i="1" dirty="0">
              <a:solidFill>
                <a:schemeClr val="bg1">
                  <a:lumMod val="65000"/>
                </a:schemeClr>
              </a:solidFill>
            </a:endParaRPr>
          </a:p>
        </p:txBody>
      </p:sp>
    </p:spTree>
    <p:extLst>
      <p:ext uri="{BB962C8B-B14F-4D97-AF65-F5344CB8AC3E}">
        <p14:creationId xmlns:p14="http://schemas.microsoft.com/office/powerpoint/2010/main" val="25584132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500"/>
                            </p:stCondLst>
                            <p:childTnLst>
                              <p:par>
                                <p:cTn id="12" presetID="22" presetClass="entr" presetSubtype="1" fill="hold" grpId="0" nodeType="afterEffect">
                                  <p:stCondLst>
                                    <p:cond delay="50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wipe(up)">
                                      <p:cBhvr>
                                        <p:cTn id="14" dur="1000"/>
                                        <p:tgtEl>
                                          <p:spTgt spid="6">
                                            <p:txEl>
                                              <p:pRg st="0" end="0"/>
                                            </p:txEl>
                                          </p:spTgt>
                                        </p:tgtEl>
                                      </p:cBhvr>
                                    </p:animEffect>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1000"/>
                                        <p:tgtEl>
                                          <p:spTgt spid="7"/>
                                        </p:tgtEl>
                                      </p:cBhvr>
                                    </p:animEffect>
                                  </p:childTnLst>
                                </p:cTn>
                              </p:par>
                            </p:childTnLst>
                          </p:cTn>
                        </p:par>
                        <p:par>
                          <p:cTn id="19" fill="hold">
                            <p:stCondLst>
                              <p:cond delay="4500"/>
                            </p:stCondLst>
                            <p:childTnLst>
                              <p:par>
                                <p:cTn id="20" presetID="22" presetClass="entr" presetSubtype="1"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1000"/>
                                        <p:tgtEl>
                                          <p:spTgt spid="11"/>
                                        </p:tgtEl>
                                      </p:cBhvr>
                                    </p:animEffect>
                                  </p:childTnLst>
                                </p:cTn>
                              </p:par>
                            </p:childTnLst>
                          </p:cTn>
                        </p:par>
                        <p:par>
                          <p:cTn id="23" fill="hold">
                            <p:stCondLst>
                              <p:cond delay="6000"/>
                            </p:stCondLst>
                            <p:childTnLst>
                              <p:par>
                                <p:cTn id="24" presetID="22" presetClass="entr" presetSubtype="1" fill="hold" grpId="0" nodeType="after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5" name="Rectangle 4"/>
          <p:cNvSpPr/>
          <p:nvPr/>
        </p:nvSpPr>
        <p:spPr>
          <a:xfrm rot="19367697">
            <a:off x="471422" y="2160115"/>
            <a:ext cx="3749787" cy="2554545"/>
          </a:xfrm>
          <a:prstGeom prst="rect">
            <a:avLst/>
          </a:prstGeom>
          <a:noFill/>
        </p:spPr>
        <p:txBody>
          <a:bodyPr wrap="square" lIns="91440" tIns="45720" rIns="91440" bIns="45720">
            <a:spAutoFit/>
          </a:bodyPr>
          <a:lstStyle/>
          <a:p>
            <a:pPr algn="ctr"/>
            <a:r>
              <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Man’s Part</a:t>
            </a:r>
          </a:p>
        </p:txBody>
      </p:sp>
      <p:sp>
        <p:nvSpPr>
          <p:cNvPr id="6" name="TextBox 5"/>
          <p:cNvSpPr txBox="1"/>
          <p:nvPr/>
        </p:nvSpPr>
        <p:spPr>
          <a:xfrm>
            <a:off x="4260939" y="1167718"/>
            <a:ext cx="4790138" cy="830997"/>
          </a:xfrm>
          <a:prstGeom prst="rect">
            <a:avLst/>
          </a:prstGeom>
          <a:noFill/>
        </p:spPr>
        <p:txBody>
          <a:bodyPr wrap="square" rtlCol="0">
            <a:spAutoFit/>
          </a:bodyPr>
          <a:lstStyle/>
          <a:p>
            <a:pPr algn="just"/>
            <a:r>
              <a:rPr lang="en-US" sz="2400" i="1" dirty="0">
                <a:solidFill>
                  <a:schemeClr val="bg1"/>
                </a:solidFill>
              </a:rPr>
              <a:t>“As many as received him.”   	 </a:t>
            </a:r>
            <a:r>
              <a:rPr lang="en-US" sz="2400" i="1" dirty="0"/>
              <a:t>		  </a:t>
            </a:r>
            <a:r>
              <a:rPr lang="en-US" sz="2400" i="1" dirty="0">
                <a:solidFill>
                  <a:schemeClr val="bg1">
                    <a:lumMod val="65000"/>
                  </a:schemeClr>
                </a:solidFill>
              </a:rPr>
              <a:t>    	</a:t>
            </a:r>
            <a:r>
              <a:rPr lang="en-US" sz="2400" dirty="0">
                <a:solidFill>
                  <a:schemeClr val="bg1">
                    <a:lumMod val="65000"/>
                  </a:schemeClr>
                </a:solidFill>
              </a:rPr>
              <a:t>(John 1:12)</a:t>
            </a:r>
            <a:endParaRPr lang="en-US" sz="2400" i="1" dirty="0">
              <a:solidFill>
                <a:schemeClr val="bg1">
                  <a:lumMod val="65000"/>
                </a:schemeClr>
              </a:solidFill>
            </a:endParaRPr>
          </a:p>
        </p:txBody>
      </p:sp>
      <p:sp>
        <p:nvSpPr>
          <p:cNvPr id="12" name="TextBox 11"/>
          <p:cNvSpPr txBox="1"/>
          <p:nvPr/>
        </p:nvSpPr>
        <p:spPr>
          <a:xfrm>
            <a:off x="4236268" y="2714770"/>
            <a:ext cx="4759894" cy="3539430"/>
          </a:xfrm>
          <a:prstGeom prst="rect">
            <a:avLst/>
          </a:prstGeom>
          <a:noFill/>
        </p:spPr>
        <p:txBody>
          <a:bodyPr wrap="square" rtlCol="0">
            <a:spAutoFit/>
          </a:bodyPr>
          <a:lstStyle/>
          <a:p>
            <a:r>
              <a:rPr lang="en-US" sz="3200" dirty="0">
                <a:solidFill>
                  <a:schemeClr val="bg1"/>
                </a:solidFill>
              </a:rPr>
              <a:t>There must be a personal acceptance of Jesus Christ. A deaf man cannot assist at his own resurrection, but he can obey the command of Christ, “Come Forth.”</a:t>
            </a:r>
            <a:endParaRPr lang="en-US" sz="3200" dirty="0">
              <a:solidFill>
                <a:schemeClr val="bg1">
                  <a:lumMod val="65000"/>
                </a:schemeClr>
              </a:solidFill>
            </a:endParaRPr>
          </a:p>
        </p:txBody>
      </p:sp>
    </p:spTree>
    <p:extLst>
      <p:ext uri="{BB962C8B-B14F-4D97-AF65-F5344CB8AC3E}">
        <p14:creationId xmlns:p14="http://schemas.microsoft.com/office/powerpoint/2010/main" val="4353994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500"/>
                            </p:stCondLst>
                            <p:childTnLst>
                              <p:par>
                                <p:cTn id="12" presetID="22" presetClass="entr" presetSubtype="1" fill="hold" grpId="0" nodeType="after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1000"/>
                                        <p:tgtEl>
                                          <p:spTgt spid="6"/>
                                        </p:tgtEl>
                                      </p:cBhvr>
                                    </p:animEffect>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wipe(up)">
                                      <p:cBhvr>
                                        <p:cTn id="18" dur="1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5" name="Rectangle 4"/>
          <p:cNvSpPr/>
          <p:nvPr/>
        </p:nvSpPr>
        <p:spPr>
          <a:xfrm rot="19367697">
            <a:off x="281855" y="204695"/>
            <a:ext cx="3749787" cy="3785652"/>
          </a:xfrm>
          <a:prstGeom prst="rect">
            <a:avLst/>
          </a:prstGeom>
          <a:noFill/>
        </p:spPr>
        <p:txBody>
          <a:bodyPr wrap="square" lIns="91440" tIns="45720" rIns="91440" bIns="45720">
            <a:spAutoFit/>
          </a:bodyPr>
          <a:lstStyle/>
          <a:p>
            <a:pPr algn="ctr"/>
            <a:r>
              <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Born </a:t>
            </a:r>
          </a:p>
          <a:p>
            <a:pPr algn="ctr"/>
            <a:r>
              <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of the Word</a:t>
            </a:r>
          </a:p>
        </p:txBody>
      </p:sp>
      <p:sp>
        <p:nvSpPr>
          <p:cNvPr id="6" name="TextBox 5"/>
          <p:cNvSpPr txBox="1"/>
          <p:nvPr/>
        </p:nvSpPr>
        <p:spPr>
          <a:xfrm>
            <a:off x="4249274" y="375727"/>
            <a:ext cx="4790138" cy="1015663"/>
          </a:xfrm>
          <a:prstGeom prst="rect">
            <a:avLst/>
          </a:prstGeom>
          <a:noFill/>
        </p:spPr>
        <p:txBody>
          <a:bodyPr wrap="square" rtlCol="0">
            <a:spAutoFit/>
          </a:bodyPr>
          <a:lstStyle/>
          <a:p>
            <a:pPr algn="just"/>
            <a:r>
              <a:rPr lang="en-US" sz="2000" i="1" dirty="0">
                <a:solidFill>
                  <a:schemeClr val="bg1"/>
                </a:solidFill>
              </a:rPr>
              <a:t>“For in Christ Jesus I have begotten you through the gospel.”   	 </a:t>
            </a:r>
            <a:r>
              <a:rPr lang="en-US" sz="2000" i="1" dirty="0"/>
              <a:t>		  </a:t>
            </a:r>
            <a:r>
              <a:rPr lang="en-US" sz="2000" i="1" dirty="0">
                <a:solidFill>
                  <a:schemeClr val="bg1">
                    <a:lumMod val="65000"/>
                  </a:schemeClr>
                </a:solidFill>
              </a:rPr>
              <a:t>    		</a:t>
            </a:r>
            <a:r>
              <a:rPr lang="en-US" sz="2000" dirty="0">
                <a:solidFill>
                  <a:schemeClr val="bg1">
                    <a:lumMod val="65000"/>
                  </a:schemeClr>
                </a:solidFill>
              </a:rPr>
              <a:t>(I Corinthians 4:15)</a:t>
            </a:r>
            <a:endParaRPr lang="en-US" sz="2000" i="1" dirty="0">
              <a:solidFill>
                <a:schemeClr val="bg1">
                  <a:lumMod val="65000"/>
                </a:schemeClr>
              </a:solidFill>
            </a:endParaRPr>
          </a:p>
        </p:txBody>
      </p:sp>
      <p:sp>
        <p:nvSpPr>
          <p:cNvPr id="7" name="TextBox 6"/>
          <p:cNvSpPr txBox="1"/>
          <p:nvPr/>
        </p:nvSpPr>
        <p:spPr>
          <a:xfrm>
            <a:off x="4249274" y="1918367"/>
            <a:ext cx="4759894" cy="1015663"/>
          </a:xfrm>
          <a:prstGeom prst="rect">
            <a:avLst/>
          </a:prstGeom>
          <a:noFill/>
        </p:spPr>
        <p:txBody>
          <a:bodyPr wrap="square" rtlCol="0">
            <a:spAutoFit/>
          </a:bodyPr>
          <a:lstStyle/>
          <a:p>
            <a:r>
              <a:rPr lang="en-US" sz="2000" i="1" dirty="0">
                <a:solidFill>
                  <a:schemeClr val="bg1"/>
                </a:solidFill>
              </a:rPr>
              <a:t>“Being born again, not of corruptible seed but of incorruptible, by the word of God.”           </a:t>
            </a:r>
            <a:r>
              <a:rPr lang="en-US" sz="2000" i="1" dirty="0">
                <a:solidFill>
                  <a:schemeClr val="bg1">
                    <a:lumMod val="65000"/>
                  </a:schemeClr>
                </a:solidFill>
              </a:rPr>
              <a:t> 			( I Peter 1:23)</a:t>
            </a:r>
          </a:p>
        </p:txBody>
      </p:sp>
      <p:sp>
        <p:nvSpPr>
          <p:cNvPr id="11" name="TextBox 10"/>
          <p:cNvSpPr txBox="1"/>
          <p:nvPr/>
        </p:nvSpPr>
        <p:spPr>
          <a:xfrm>
            <a:off x="4250294" y="3332094"/>
            <a:ext cx="4759894" cy="1938992"/>
          </a:xfrm>
          <a:prstGeom prst="rect">
            <a:avLst/>
          </a:prstGeom>
          <a:noFill/>
        </p:spPr>
        <p:txBody>
          <a:bodyPr wrap="square" rtlCol="0">
            <a:spAutoFit/>
          </a:bodyPr>
          <a:lstStyle/>
          <a:p>
            <a:r>
              <a:rPr lang="en-US" sz="2000" dirty="0">
                <a:solidFill>
                  <a:schemeClr val="bg1"/>
                </a:solidFill>
              </a:rPr>
              <a:t>Through hearing the gospel, the Word of Life, the Life-giving seed is planted in the heart.  If the soil is right and conditions are suitable , the seed will germinate and grow.  This compares with James 1:18, “the word of truth”</a:t>
            </a:r>
            <a:endParaRPr lang="en-US" sz="1600" dirty="0">
              <a:solidFill>
                <a:schemeClr val="bg1">
                  <a:lumMod val="6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555" y="4050722"/>
            <a:ext cx="2606386" cy="2437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53994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500"/>
                            </p:stCondLst>
                            <p:childTnLst>
                              <p:par>
                                <p:cTn id="12" presetID="4" presetClass="entr" presetSubtype="32" fill="hold" nodeType="afterEffect">
                                  <p:stCondLst>
                                    <p:cond delay="500"/>
                                  </p:stCondLst>
                                  <p:childTnLst>
                                    <p:set>
                                      <p:cBhvr>
                                        <p:cTn id="13" dur="1" fill="hold">
                                          <p:stCondLst>
                                            <p:cond delay="0"/>
                                          </p:stCondLst>
                                        </p:cTn>
                                        <p:tgtEl>
                                          <p:spTgt spid="1027"/>
                                        </p:tgtEl>
                                        <p:attrNameLst>
                                          <p:attrName>style.visibility</p:attrName>
                                        </p:attrNameLst>
                                      </p:cBhvr>
                                      <p:to>
                                        <p:strVal val="visible"/>
                                      </p:to>
                                    </p:set>
                                    <p:animEffect transition="in" filter="box(out)">
                                      <p:cBhvr>
                                        <p:cTn id="14" dur="2000"/>
                                        <p:tgtEl>
                                          <p:spTgt spid="1027"/>
                                        </p:tgtEl>
                                      </p:cBhvr>
                                    </p:animEffect>
                                  </p:childTnLst>
                                </p:cTn>
                              </p:par>
                            </p:childTnLst>
                          </p:cTn>
                        </p:par>
                        <p:par>
                          <p:cTn id="15" fill="hold">
                            <p:stCondLst>
                              <p:cond delay="4000"/>
                            </p:stCondLst>
                            <p:childTnLst>
                              <p:par>
                                <p:cTn id="16" presetID="22" presetClass="entr" presetSubtype="1"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1000"/>
                                        <p:tgtEl>
                                          <p:spTgt spid="6"/>
                                        </p:tgtEl>
                                      </p:cBhvr>
                                    </p:animEffect>
                                  </p:childTnLst>
                                </p:cTn>
                              </p:par>
                            </p:childTnLst>
                          </p:cTn>
                        </p:par>
                        <p:par>
                          <p:cTn id="19" fill="hold">
                            <p:stCondLst>
                              <p:cond delay="5500"/>
                            </p:stCondLst>
                            <p:childTnLst>
                              <p:par>
                                <p:cTn id="20" presetID="22" presetClass="entr" presetSubtype="1" fill="hold" grpId="0" nodeType="afterEffect">
                                  <p:stCondLst>
                                    <p:cond delay="50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1000"/>
                                        <p:tgtEl>
                                          <p:spTgt spid="7"/>
                                        </p:tgtEl>
                                      </p:cBhvr>
                                    </p:animEffect>
                                  </p:childTnLst>
                                </p:cTn>
                              </p:par>
                            </p:childTnLst>
                          </p:cTn>
                        </p:par>
                        <p:par>
                          <p:cTn id="23" fill="hold">
                            <p:stCondLst>
                              <p:cond delay="7000"/>
                            </p:stCondLst>
                            <p:childTnLst>
                              <p:par>
                                <p:cTn id="24" presetID="21" presetClass="entr" presetSubtype="1" fill="hold" grpId="0" nodeType="afterEffect">
                                  <p:stCondLst>
                                    <p:cond delay="500"/>
                                  </p:stCondLst>
                                  <p:childTnLst>
                                    <p:set>
                                      <p:cBhvr>
                                        <p:cTn id="25" dur="1" fill="hold">
                                          <p:stCondLst>
                                            <p:cond delay="0"/>
                                          </p:stCondLst>
                                        </p:cTn>
                                        <p:tgtEl>
                                          <p:spTgt spid="11"/>
                                        </p:tgtEl>
                                        <p:attrNameLst>
                                          <p:attrName>style.visibility</p:attrName>
                                        </p:attrNameLst>
                                      </p:cBhvr>
                                      <p:to>
                                        <p:strVal val="visible"/>
                                      </p:to>
                                    </p:set>
                                    <p:animEffect transition="in" filter="wheel(1)">
                                      <p:cBhvr>
                                        <p:cTn id="2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5" name="Rectangle 4"/>
          <p:cNvSpPr/>
          <p:nvPr/>
        </p:nvSpPr>
        <p:spPr>
          <a:xfrm rot="19367697">
            <a:off x="449120" y="862148"/>
            <a:ext cx="3749787" cy="2554545"/>
          </a:xfrm>
          <a:prstGeom prst="rect">
            <a:avLst/>
          </a:prstGeom>
          <a:noFill/>
        </p:spPr>
        <p:txBody>
          <a:bodyPr wrap="square" lIns="91440" tIns="45720" rIns="91440" bIns="45720">
            <a:spAutoFit/>
          </a:bodyPr>
          <a:lstStyle/>
          <a:p>
            <a:pPr algn="ctr"/>
            <a:r>
              <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Born of Water</a:t>
            </a:r>
          </a:p>
        </p:txBody>
      </p:sp>
      <p:sp>
        <p:nvSpPr>
          <p:cNvPr id="6" name="TextBox 5"/>
          <p:cNvSpPr txBox="1"/>
          <p:nvPr/>
        </p:nvSpPr>
        <p:spPr>
          <a:xfrm>
            <a:off x="4249274" y="96952"/>
            <a:ext cx="4790138" cy="1015663"/>
          </a:xfrm>
          <a:prstGeom prst="rect">
            <a:avLst/>
          </a:prstGeom>
          <a:noFill/>
        </p:spPr>
        <p:txBody>
          <a:bodyPr wrap="square" rtlCol="0">
            <a:spAutoFit/>
          </a:bodyPr>
          <a:lstStyle/>
          <a:p>
            <a:pPr algn="just"/>
            <a:r>
              <a:rPr lang="en-US" sz="2000" i="1" dirty="0">
                <a:solidFill>
                  <a:schemeClr val="bg1"/>
                </a:solidFill>
              </a:rPr>
              <a:t>“He that believeth and is baptized shall be saved.”   	 </a:t>
            </a:r>
            <a:r>
              <a:rPr lang="en-US" sz="2000" i="1" dirty="0"/>
              <a:t>		  </a:t>
            </a:r>
            <a:r>
              <a:rPr lang="en-US" sz="2000" i="1" dirty="0">
                <a:solidFill>
                  <a:schemeClr val="bg1">
                    <a:lumMod val="65000"/>
                  </a:schemeClr>
                </a:solidFill>
              </a:rPr>
              <a:t>    				</a:t>
            </a:r>
            <a:r>
              <a:rPr lang="en-US" sz="2000" dirty="0">
                <a:solidFill>
                  <a:schemeClr val="bg1">
                    <a:lumMod val="65000"/>
                  </a:schemeClr>
                </a:solidFill>
              </a:rPr>
              <a:t>(Mark 16:16)</a:t>
            </a:r>
            <a:endParaRPr lang="en-US" sz="2000" i="1" dirty="0">
              <a:solidFill>
                <a:schemeClr val="bg1">
                  <a:lumMod val="65000"/>
                </a:schemeClr>
              </a:solidFill>
            </a:endParaRPr>
          </a:p>
        </p:txBody>
      </p:sp>
      <p:sp>
        <p:nvSpPr>
          <p:cNvPr id="7" name="TextBox 6"/>
          <p:cNvSpPr txBox="1"/>
          <p:nvPr/>
        </p:nvSpPr>
        <p:spPr>
          <a:xfrm>
            <a:off x="4249274" y="1182401"/>
            <a:ext cx="4759894" cy="707886"/>
          </a:xfrm>
          <a:prstGeom prst="rect">
            <a:avLst/>
          </a:prstGeom>
          <a:noFill/>
        </p:spPr>
        <p:txBody>
          <a:bodyPr wrap="square" rtlCol="0">
            <a:spAutoFit/>
          </a:bodyPr>
          <a:lstStyle/>
          <a:p>
            <a:r>
              <a:rPr lang="en-US" sz="2000" i="1" dirty="0">
                <a:solidFill>
                  <a:schemeClr val="bg1"/>
                </a:solidFill>
              </a:rPr>
              <a:t>“Except a man be born of water.”           </a:t>
            </a:r>
            <a:r>
              <a:rPr lang="en-US" sz="2000" i="1" dirty="0">
                <a:solidFill>
                  <a:schemeClr val="bg1">
                    <a:lumMod val="65000"/>
                  </a:schemeClr>
                </a:solidFill>
              </a:rPr>
              <a:t> 				</a:t>
            </a:r>
            <a:r>
              <a:rPr lang="en-US" sz="2000" dirty="0">
                <a:solidFill>
                  <a:schemeClr val="bg1">
                    <a:lumMod val="65000"/>
                  </a:schemeClr>
                </a:solidFill>
              </a:rPr>
              <a:t>(John 3:5)</a:t>
            </a:r>
            <a:endParaRPr lang="en-US" sz="2000" i="1" dirty="0">
              <a:solidFill>
                <a:schemeClr val="bg1">
                  <a:lumMod val="65000"/>
                </a:schemeClr>
              </a:solidFill>
            </a:endParaRPr>
          </a:p>
        </p:txBody>
      </p:sp>
      <p:sp>
        <p:nvSpPr>
          <p:cNvPr id="11" name="TextBox 10"/>
          <p:cNvSpPr txBox="1"/>
          <p:nvPr/>
        </p:nvSpPr>
        <p:spPr>
          <a:xfrm>
            <a:off x="4249274" y="2015024"/>
            <a:ext cx="4759894" cy="707886"/>
          </a:xfrm>
          <a:prstGeom prst="rect">
            <a:avLst/>
          </a:prstGeom>
          <a:noFill/>
        </p:spPr>
        <p:txBody>
          <a:bodyPr wrap="square" rtlCol="0">
            <a:spAutoFit/>
          </a:bodyPr>
          <a:lstStyle/>
          <a:p>
            <a:r>
              <a:rPr lang="en-US" sz="2000" i="1" dirty="0">
                <a:solidFill>
                  <a:schemeClr val="bg1"/>
                </a:solidFill>
              </a:rPr>
              <a:t>“By the washing of regeneration.”           </a:t>
            </a:r>
            <a:r>
              <a:rPr lang="en-US" sz="2000" i="1" dirty="0">
                <a:solidFill>
                  <a:schemeClr val="bg1">
                    <a:lumMod val="65000"/>
                  </a:schemeClr>
                </a:solidFill>
              </a:rPr>
              <a:t> 				</a:t>
            </a:r>
            <a:r>
              <a:rPr lang="en-US" sz="2000" dirty="0">
                <a:solidFill>
                  <a:schemeClr val="bg1">
                    <a:lumMod val="65000"/>
                  </a:schemeClr>
                </a:solidFill>
              </a:rPr>
              <a:t>(Titus 3:5)</a:t>
            </a:r>
            <a:endParaRPr lang="en-US" sz="2000" i="1" dirty="0">
              <a:solidFill>
                <a:schemeClr val="bg1">
                  <a:lumMod val="65000"/>
                </a:schemeClr>
              </a:solidFill>
            </a:endParaRPr>
          </a:p>
        </p:txBody>
      </p:sp>
      <p:sp>
        <p:nvSpPr>
          <p:cNvPr id="12" name="TextBox 11"/>
          <p:cNvSpPr txBox="1"/>
          <p:nvPr/>
        </p:nvSpPr>
        <p:spPr>
          <a:xfrm>
            <a:off x="4227485" y="2869920"/>
            <a:ext cx="4883061" cy="707886"/>
          </a:xfrm>
          <a:prstGeom prst="rect">
            <a:avLst/>
          </a:prstGeom>
          <a:noFill/>
        </p:spPr>
        <p:txBody>
          <a:bodyPr wrap="square" rtlCol="0">
            <a:spAutoFit/>
          </a:bodyPr>
          <a:lstStyle/>
          <a:p>
            <a:r>
              <a:rPr lang="en-US" sz="2000" i="1" dirty="0">
                <a:solidFill>
                  <a:schemeClr val="bg1"/>
                </a:solidFill>
              </a:rPr>
              <a:t>“Our bodies washed with pure water.”           </a:t>
            </a:r>
            <a:r>
              <a:rPr lang="en-US" sz="2000" i="1" dirty="0">
                <a:solidFill>
                  <a:schemeClr val="bg1">
                    <a:lumMod val="65000"/>
                  </a:schemeClr>
                </a:solidFill>
              </a:rPr>
              <a:t> 			</a:t>
            </a:r>
            <a:r>
              <a:rPr lang="en-US" sz="2000" dirty="0">
                <a:solidFill>
                  <a:schemeClr val="bg1">
                    <a:lumMod val="65000"/>
                  </a:schemeClr>
                </a:solidFill>
              </a:rPr>
              <a:t>(Hebrews 10: 22)</a:t>
            </a:r>
            <a:endParaRPr lang="en-US" sz="2000" i="1" dirty="0">
              <a:solidFill>
                <a:schemeClr val="bg1">
                  <a:lumMod val="65000"/>
                </a:schemeClr>
              </a:solidFill>
            </a:endParaRPr>
          </a:p>
        </p:txBody>
      </p:sp>
      <p:sp>
        <p:nvSpPr>
          <p:cNvPr id="9" name="TextBox 8"/>
          <p:cNvSpPr txBox="1"/>
          <p:nvPr/>
        </p:nvSpPr>
        <p:spPr>
          <a:xfrm>
            <a:off x="4212620" y="3579870"/>
            <a:ext cx="4883061" cy="707886"/>
          </a:xfrm>
          <a:prstGeom prst="rect">
            <a:avLst/>
          </a:prstGeom>
          <a:noFill/>
        </p:spPr>
        <p:txBody>
          <a:bodyPr wrap="square" rtlCol="0">
            <a:spAutoFit/>
          </a:bodyPr>
          <a:lstStyle/>
          <a:p>
            <a:r>
              <a:rPr lang="en-US" sz="2000" i="1" dirty="0">
                <a:solidFill>
                  <a:schemeClr val="bg1"/>
                </a:solidFill>
              </a:rPr>
              <a:t>“Even baptism doth also now save us.”           </a:t>
            </a:r>
            <a:r>
              <a:rPr lang="en-US" sz="2000" i="1" dirty="0">
                <a:solidFill>
                  <a:schemeClr val="bg1">
                    <a:lumMod val="65000"/>
                  </a:schemeClr>
                </a:solidFill>
              </a:rPr>
              <a:t> 			</a:t>
            </a:r>
            <a:r>
              <a:rPr lang="en-US" sz="2000" dirty="0">
                <a:solidFill>
                  <a:schemeClr val="bg1">
                    <a:lumMod val="65000"/>
                  </a:schemeClr>
                </a:solidFill>
              </a:rPr>
              <a:t>(I Peter 3:21)</a:t>
            </a:r>
            <a:endParaRPr lang="en-US" sz="2000" i="1" dirty="0">
              <a:solidFill>
                <a:schemeClr val="bg1">
                  <a:lumMod val="65000"/>
                </a:schemeClr>
              </a:solidFill>
            </a:endParaRPr>
          </a:p>
        </p:txBody>
      </p:sp>
      <p:sp>
        <p:nvSpPr>
          <p:cNvPr id="10" name="TextBox 9"/>
          <p:cNvSpPr txBox="1"/>
          <p:nvPr/>
        </p:nvSpPr>
        <p:spPr>
          <a:xfrm>
            <a:off x="4250294" y="4424892"/>
            <a:ext cx="4759894" cy="1754326"/>
          </a:xfrm>
          <a:prstGeom prst="rect">
            <a:avLst/>
          </a:prstGeom>
          <a:noFill/>
        </p:spPr>
        <p:txBody>
          <a:bodyPr wrap="square" rtlCol="0">
            <a:spAutoFit/>
          </a:bodyPr>
          <a:lstStyle/>
          <a:p>
            <a:r>
              <a:rPr lang="en-US" dirty="0">
                <a:solidFill>
                  <a:schemeClr val="bg1"/>
                </a:solidFill>
              </a:rPr>
              <a:t>Being born of water is water baptism in the name of Jesus Christ.  Much argument has been against this truth.  However, the testimony of the Scriptures proves conclusively that the birth of water is water baptism</a:t>
            </a:r>
            <a:endParaRPr lang="en-US" dirty="0">
              <a:solidFill>
                <a:schemeClr val="bg1">
                  <a:lumMod val="6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536" y="3746526"/>
            <a:ext cx="3470429" cy="2599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53994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500"/>
                            </p:stCondLst>
                            <p:childTnLst>
                              <p:par>
                                <p:cTn id="12" presetID="6" presetClass="entr" presetSubtype="32"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circle(out)">
                                      <p:cBhvr>
                                        <p:cTn id="14" dur="2000"/>
                                        <p:tgtEl>
                                          <p:spTgt spid="2050"/>
                                        </p:tgtEl>
                                      </p:cBhvr>
                                    </p:animEffect>
                                  </p:childTnLst>
                                </p:cTn>
                              </p:par>
                            </p:childTnLst>
                          </p:cTn>
                        </p:par>
                        <p:par>
                          <p:cTn id="15" fill="hold">
                            <p:stCondLst>
                              <p:cond delay="3500"/>
                            </p:stCondLst>
                            <p:childTnLst>
                              <p:par>
                                <p:cTn id="16" presetID="2" presetClass="entr" presetSubtype="8"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0-#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5000"/>
                            </p:stCondLst>
                            <p:childTnLst>
                              <p:par>
                                <p:cTn id="21" presetID="2" presetClass="entr" presetSubtype="2"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6500"/>
                            </p:stCondLst>
                            <p:childTnLst>
                              <p:par>
                                <p:cTn id="26" presetID="2" presetClass="entr" presetSubtype="8" fill="hold" grpId="0" nodeType="after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0-#ppt_w/2"/>
                                          </p:val>
                                        </p:tav>
                                        <p:tav tm="100000">
                                          <p:val>
                                            <p:strVal val="#ppt_x"/>
                                          </p:val>
                                        </p:tav>
                                      </p:tavLst>
                                    </p:anim>
                                    <p:anim calcmode="lin" valueType="num">
                                      <p:cBhvr additive="base">
                                        <p:cTn id="29" dur="10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8000"/>
                            </p:stCondLst>
                            <p:childTnLst>
                              <p:par>
                                <p:cTn id="31" presetID="2" presetClass="entr" presetSubtype="2" fill="hold" grpId="0" nodeType="afterEffect">
                                  <p:stCondLst>
                                    <p:cond delay="5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1000" fill="hold"/>
                                        <p:tgtEl>
                                          <p:spTgt spid="12"/>
                                        </p:tgtEl>
                                        <p:attrNameLst>
                                          <p:attrName>ppt_x</p:attrName>
                                        </p:attrNameLst>
                                      </p:cBhvr>
                                      <p:tavLst>
                                        <p:tav tm="0">
                                          <p:val>
                                            <p:strVal val="1+#ppt_w/2"/>
                                          </p:val>
                                        </p:tav>
                                        <p:tav tm="100000">
                                          <p:val>
                                            <p:strVal val="#ppt_x"/>
                                          </p:val>
                                        </p:tav>
                                      </p:tavLst>
                                    </p:anim>
                                    <p:anim calcmode="lin" valueType="num">
                                      <p:cBhvr additive="base">
                                        <p:cTn id="34" dur="10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9500"/>
                            </p:stCondLst>
                            <p:childTnLst>
                              <p:par>
                                <p:cTn id="36" presetID="2" presetClass="entr" presetSubtype="8" fill="hold" grpId="0" nodeType="afterEffect">
                                  <p:stCondLst>
                                    <p:cond delay="50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000" fill="hold"/>
                                        <p:tgtEl>
                                          <p:spTgt spid="9"/>
                                        </p:tgtEl>
                                        <p:attrNameLst>
                                          <p:attrName>ppt_x</p:attrName>
                                        </p:attrNameLst>
                                      </p:cBhvr>
                                      <p:tavLst>
                                        <p:tav tm="0">
                                          <p:val>
                                            <p:strVal val="0-#ppt_w/2"/>
                                          </p:val>
                                        </p:tav>
                                        <p:tav tm="100000">
                                          <p:val>
                                            <p:strVal val="#ppt_x"/>
                                          </p:val>
                                        </p:tav>
                                      </p:tavLst>
                                    </p:anim>
                                    <p:anim calcmode="lin" valueType="num">
                                      <p:cBhvr additive="base">
                                        <p:cTn id="39" dur="1000" fill="hold"/>
                                        <p:tgtEl>
                                          <p:spTgt spid="9"/>
                                        </p:tgtEl>
                                        <p:attrNameLst>
                                          <p:attrName>ppt_y</p:attrName>
                                        </p:attrNameLst>
                                      </p:cBhvr>
                                      <p:tavLst>
                                        <p:tav tm="0">
                                          <p:val>
                                            <p:strVal val="#ppt_y"/>
                                          </p:val>
                                        </p:tav>
                                        <p:tav tm="100000">
                                          <p:val>
                                            <p:strVal val="#ppt_y"/>
                                          </p:val>
                                        </p:tav>
                                      </p:tavLst>
                                    </p:anim>
                                  </p:childTnLst>
                                </p:cTn>
                              </p:par>
                            </p:childTnLst>
                          </p:cTn>
                        </p:par>
                        <p:par>
                          <p:cTn id="40" fill="hold">
                            <p:stCondLst>
                              <p:cond delay="11000"/>
                            </p:stCondLst>
                            <p:childTnLst>
                              <p:par>
                                <p:cTn id="41" presetID="21" presetClass="entr" presetSubtype="4" fill="hold" grpId="0" nodeType="afterEffect">
                                  <p:stCondLst>
                                    <p:cond delay="500"/>
                                  </p:stCondLst>
                                  <p:childTnLst>
                                    <p:set>
                                      <p:cBhvr>
                                        <p:cTn id="42" dur="1" fill="hold">
                                          <p:stCondLst>
                                            <p:cond delay="0"/>
                                          </p:stCondLst>
                                        </p:cTn>
                                        <p:tgtEl>
                                          <p:spTgt spid="10"/>
                                        </p:tgtEl>
                                        <p:attrNameLst>
                                          <p:attrName>style.visibility</p:attrName>
                                        </p:attrNameLst>
                                      </p:cBhvr>
                                      <p:to>
                                        <p:strVal val="visible"/>
                                      </p:to>
                                    </p:set>
                                    <p:animEffect transition="in" filter="wheel(4)">
                                      <p:cBhvr>
                                        <p:cTn id="4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1" grpId="0"/>
      <p:bldP spid="12"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5" name="Rectangle 4"/>
          <p:cNvSpPr/>
          <p:nvPr/>
        </p:nvSpPr>
        <p:spPr>
          <a:xfrm rot="19367697">
            <a:off x="404516" y="897946"/>
            <a:ext cx="3749787" cy="2554545"/>
          </a:xfrm>
          <a:prstGeom prst="rect">
            <a:avLst/>
          </a:prstGeom>
          <a:noFill/>
        </p:spPr>
        <p:txBody>
          <a:bodyPr wrap="square" lIns="91440" tIns="45720" rIns="91440" bIns="45720">
            <a:spAutoFit/>
          </a:bodyPr>
          <a:lstStyle/>
          <a:p>
            <a:pPr algn="ctr"/>
            <a:r>
              <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Born of Spirit</a:t>
            </a:r>
          </a:p>
        </p:txBody>
      </p:sp>
      <p:sp>
        <p:nvSpPr>
          <p:cNvPr id="6" name="TextBox 5"/>
          <p:cNvSpPr txBox="1"/>
          <p:nvPr/>
        </p:nvSpPr>
        <p:spPr>
          <a:xfrm>
            <a:off x="4249274" y="375727"/>
            <a:ext cx="4790138" cy="1015663"/>
          </a:xfrm>
          <a:prstGeom prst="rect">
            <a:avLst/>
          </a:prstGeom>
          <a:noFill/>
        </p:spPr>
        <p:txBody>
          <a:bodyPr wrap="square" rtlCol="0">
            <a:spAutoFit/>
          </a:bodyPr>
          <a:lstStyle/>
          <a:p>
            <a:pPr algn="just"/>
            <a:r>
              <a:rPr lang="en-US" sz="2000" i="1" dirty="0">
                <a:solidFill>
                  <a:schemeClr val="bg1"/>
                </a:solidFill>
              </a:rPr>
              <a:t>“Born, not of blood, nor of the will of the flesh, nor of the will of man, but of God.”   	 </a:t>
            </a:r>
            <a:r>
              <a:rPr lang="en-US" i="1" dirty="0"/>
              <a:t>		  </a:t>
            </a:r>
            <a:r>
              <a:rPr lang="en-US" i="1" dirty="0">
                <a:solidFill>
                  <a:schemeClr val="bg1">
                    <a:lumMod val="65000"/>
                  </a:schemeClr>
                </a:solidFill>
              </a:rPr>
              <a:t>    	</a:t>
            </a:r>
            <a:r>
              <a:rPr lang="en-US" sz="1600" dirty="0">
                <a:solidFill>
                  <a:schemeClr val="bg1">
                    <a:lumMod val="65000"/>
                  </a:schemeClr>
                </a:solidFill>
              </a:rPr>
              <a:t>(John 1:13)</a:t>
            </a:r>
            <a:endParaRPr lang="en-US" sz="1600" i="1" dirty="0">
              <a:solidFill>
                <a:schemeClr val="bg1">
                  <a:lumMod val="65000"/>
                </a:schemeClr>
              </a:solidFill>
            </a:endParaRPr>
          </a:p>
        </p:txBody>
      </p:sp>
      <p:sp>
        <p:nvSpPr>
          <p:cNvPr id="7" name="TextBox 6"/>
          <p:cNvSpPr txBox="1"/>
          <p:nvPr/>
        </p:nvSpPr>
        <p:spPr>
          <a:xfrm>
            <a:off x="4249274" y="1918367"/>
            <a:ext cx="4759894" cy="677108"/>
          </a:xfrm>
          <a:prstGeom prst="rect">
            <a:avLst/>
          </a:prstGeom>
          <a:noFill/>
        </p:spPr>
        <p:txBody>
          <a:bodyPr wrap="square" rtlCol="0">
            <a:spAutoFit/>
          </a:bodyPr>
          <a:lstStyle/>
          <a:p>
            <a:r>
              <a:rPr lang="en-US" sz="2000" i="1" dirty="0">
                <a:solidFill>
                  <a:schemeClr val="bg1"/>
                </a:solidFill>
              </a:rPr>
              <a:t>“Be born…of the Spirit.”           </a:t>
            </a:r>
            <a:r>
              <a:rPr lang="en-US" i="1" dirty="0">
                <a:solidFill>
                  <a:schemeClr val="bg1">
                    <a:lumMod val="65000"/>
                  </a:schemeClr>
                </a:solidFill>
              </a:rPr>
              <a:t> 					</a:t>
            </a:r>
            <a:r>
              <a:rPr lang="en-US" sz="1600" dirty="0">
                <a:solidFill>
                  <a:schemeClr val="bg1">
                    <a:lumMod val="65000"/>
                  </a:schemeClr>
                </a:solidFill>
              </a:rPr>
              <a:t>(John3:5)</a:t>
            </a:r>
            <a:endParaRPr lang="en-US" sz="1600" i="1" dirty="0">
              <a:solidFill>
                <a:schemeClr val="bg1">
                  <a:lumMod val="65000"/>
                </a:schemeClr>
              </a:solidFill>
            </a:endParaRPr>
          </a:p>
        </p:txBody>
      </p:sp>
      <p:sp>
        <p:nvSpPr>
          <p:cNvPr id="11" name="TextBox 10"/>
          <p:cNvSpPr txBox="1"/>
          <p:nvPr/>
        </p:nvSpPr>
        <p:spPr>
          <a:xfrm>
            <a:off x="4249274" y="3341993"/>
            <a:ext cx="4759894" cy="677108"/>
          </a:xfrm>
          <a:prstGeom prst="rect">
            <a:avLst/>
          </a:prstGeom>
          <a:noFill/>
        </p:spPr>
        <p:txBody>
          <a:bodyPr wrap="square" rtlCol="0">
            <a:spAutoFit/>
          </a:bodyPr>
          <a:lstStyle/>
          <a:p>
            <a:r>
              <a:rPr lang="en-US" sz="2000" i="1" dirty="0">
                <a:solidFill>
                  <a:schemeClr val="bg1"/>
                </a:solidFill>
              </a:rPr>
              <a:t>“Renewing of the Holy Ghost.”           </a:t>
            </a:r>
            <a:r>
              <a:rPr lang="en-US" i="1" dirty="0">
                <a:solidFill>
                  <a:schemeClr val="bg1">
                    <a:lumMod val="65000"/>
                  </a:schemeClr>
                </a:solidFill>
              </a:rPr>
              <a:t> 				</a:t>
            </a:r>
            <a:r>
              <a:rPr lang="en-US" sz="1600" dirty="0">
                <a:solidFill>
                  <a:schemeClr val="bg1">
                    <a:lumMod val="65000"/>
                  </a:schemeClr>
                </a:solidFill>
              </a:rPr>
              <a:t>(Titus 3:5)</a:t>
            </a:r>
            <a:endParaRPr lang="en-US" sz="1600" i="1" dirty="0">
              <a:solidFill>
                <a:schemeClr val="bg1">
                  <a:lumMod val="65000"/>
                </a:schemeClr>
              </a:solidFill>
            </a:endParaRPr>
          </a:p>
        </p:txBody>
      </p:sp>
      <p:sp>
        <p:nvSpPr>
          <p:cNvPr id="12" name="TextBox 11"/>
          <p:cNvSpPr txBox="1"/>
          <p:nvPr/>
        </p:nvSpPr>
        <p:spPr>
          <a:xfrm>
            <a:off x="4260939" y="4676382"/>
            <a:ext cx="4759894" cy="677108"/>
          </a:xfrm>
          <a:prstGeom prst="rect">
            <a:avLst/>
          </a:prstGeom>
          <a:noFill/>
        </p:spPr>
        <p:txBody>
          <a:bodyPr wrap="square" rtlCol="0">
            <a:spAutoFit/>
          </a:bodyPr>
          <a:lstStyle/>
          <a:p>
            <a:r>
              <a:rPr lang="en-US" sz="2000" i="1" dirty="0">
                <a:solidFill>
                  <a:schemeClr val="bg1"/>
                </a:solidFill>
              </a:rPr>
              <a:t>“Of his own will begat he us.”           </a:t>
            </a:r>
            <a:r>
              <a:rPr lang="en-US" i="1" dirty="0">
                <a:solidFill>
                  <a:schemeClr val="bg1">
                    <a:lumMod val="65000"/>
                  </a:schemeClr>
                </a:solidFill>
              </a:rPr>
              <a:t> 				</a:t>
            </a:r>
            <a:r>
              <a:rPr lang="en-US" sz="1600" dirty="0">
                <a:solidFill>
                  <a:schemeClr val="bg1">
                    <a:lumMod val="65000"/>
                  </a:schemeClr>
                </a:solidFill>
              </a:rPr>
              <a:t>(James 1:18)</a:t>
            </a:r>
            <a:endParaRPr lang="en-US" sz="1600" i="1" dirty="0">
              <a:solidFill>
                <a:schemeClr val="bg1">
                  <a:lumMod val="65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7942" y="3796145"/>
            <a:ext cx="1937039" cy="2646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53994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500"/>
                            </p:stCondLst>
                            <p:childTnLst>
                              <p:par>
                                <p:cTn id="12" presetID="8" presetClass="entr" presetSubtype="32" fill="hold" nodeType="after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diamond(out)">
                                      <p:cBhvr>
                                        <p:cTn id="14" dur="2000"/>
                                        <p:tgtEl>
                                          <p:spTgt spid="3074"/>
                                        </p:tgtEl>
                                      </p:cBhvr>
                                    </p:animEffect>
                                  </p:childTnLst>
                                </p:cTn>
                              </p:par>
                            </p:childTnLst>
                          </p:cTn>
                        </p:par>
                        <p:par>
                          <p:cTn id="15" fill="hold">
                            <p:stCondLst>
                              <p:cond delay="3500"/>
                            </p:stCondLst>
                            <p:childTnLst>
                              <p:par>
                                <p:cTn id="16" presetID="2" presetClass="entr" presetSubtype="8"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0-#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5000"/>
                            </p:stCondLst>
                            <p:childTnLst>
                              <p:par>
                                <p:cTn id="21" presetID="2" presetClass="entr" presetSubtype="2"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6500"/>
                            </p:stCondLst>
                            <p:childTnLst>
                              <p:par>
                                <p:cTn id="26" presetID="2" presetClass="entr" presetSubtype="8" fill="hold" grpId="0" nodeType="after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0-#ppt_w/2"/>
                                          </p:val>
                                        </p:tav>
                                        <p:tav tm="100000">
                                          <p:val>
                                            <p:strVal val="#ppt_x"/>
                                          </p:val>
                                        </p:tav>
                                      </p:tavLst>
                                    </p:anim>
                                    <p:anim calcmode="lin" valueType="num">
                                      <p:cBhvr additive="base">
                                        <p:cTn id="29" dur="10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8000"/>
                            </p:stCondLst>
                            <p:childTnLst>
                              <p:par>
                                <p:cTn id="31" presetID="2" presetClass="entr" presetSubtype="2" fill="hold" grpId="0" nodeType="afterEffect">
                                  <p:stCondLst>
                                    <p:cond delay="5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1000" fill="hold"/>
                                        <p:tgtEl>
                                          <p:spTgt spid="12"/>
                                        </p:tgtEl>
                                        <p:attrNameLst>
                                          <p:attrName>ppt_x</p:attrName>
                                        </p:attrNameLst>
                                      </p:cBhvr>
                                      <p:tavLst>
                                        <p:tav tm="0">
                                          <p:val>
                                            <p:strVal val="1+#ppt_w/2"/>
                                          </p:val>
                                        </p:tav>
                                        <p:tav tm="100000">
                                          <p:val>
                                            <p:strVal val="#ppt_x"/>
                                          </p:val>
                                        </p:tav>
                                      </p:tavLst>
                                    </p:anim>
                                    <p:anim calcmode="lin" valueType="num">
                                      <p:cBhvr additive="base">
                                        <p:cTn id="3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5" name="TextBox 4"/>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
        <p:nvSpPr>
          <p:cNvPr id="7" name="TextBox 6"/>
          <p:cNvSpPr txBox="1"/>
          <p:nvPr/>
        </p:nvSpPr>
        <p:spPr>
          <a:xfrm>
            <a:off x="858645" y="145319"/>
            <a:ext cx="7281966" cy="1138773"/>
          </a:xfrm>
          <a:prstGeom prst="rect">
            <a:avLst/>
          </a:prstGeom>
          <a:noFill/>
        </p:spPr>
        <p:txBody>
          <a:bodyPr wrap="square" rtlCol="0">
            <a:spAutoFit/>
          </a:bodyPr>
          <a:lstStyle/>
          <a:p>
            <a:pPr algn="ctr"/>
            <a:r>
              <a:rPr lang="en-US" sz="6800" dirty="0">
                <a:solidFill>
                  <a:schemeClr val="bg1"/>
                </a:solidFill>
              </a:rPr>
              <a:t>Adoption</a:t>
            </a:r>
          </a:p>
        </p:txBody>
      </p:sp>
      <p:sp>
        <p:nvSpPr>
          <p:cNvPr id="12" name="Vertical Text Placeholder 2"/>
          <p:cNvSpPr txBox="1">
            <a:spLocks/>
          </p:cNvSpPr>
          <p:nvPr/>
        </p:nvSpPr>
        <p:spPr>
          <a:xfrm>
            <a:off x="742213" y="1198755"/>
            <a:ext cx="7398397" cy="1527717"/>
          </a:xfrm>
          <a:prstGeom prst="rect">
            <a:avLst/>
          </a:prstGeom>
        </p:spPr>
        <p:txBody>
          <a:bodyPr vert="horz" lIns="91440" tIns="45720" rIns="91440" bIns="45720" rtlCol="0" anchor="t" anchorCtr="0">
            <a:norm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endParaRPr lang="en-US" sz="2800" dirty="0">
              <a:solidFill>
                <a:schemeClr val="bg1">
                  <a:lumMod val="75000"/>
                </a:schemeClr>
              </a:solidFill>
            </a:endParaRPr>
          </a:p>
        </p:txBody>
      </p:sp>
      <p:sp>
        <p:nvSpPr>
          <p:cNvPr id="13" name="TextBox 12"/>
          <p:cNvSpPr txBox="1"/>
          <p:nvPr/>
        </p:nvSpPr>
        <p:spPr>
          <a:xfrm>
            <a:off x="490654" y="2555306"/>
            <a:ext cx="8363414" cy="1261884"/>
          </a:xfrm>
          <a:prstGeom prst="rect">
            <a:avLst/>
          </a:prstGeom>
          <a:noFill/>
        </p:spPr>
        <p:txBody>
          <a:bodyPr wrap="square" rtlCol="0">
            <a:spAutoFit/>
          </a:bodyPr>
          <a:lstStyle/>
          <a:p>
            <a:r>
              <a:rPr lang="en-US" sz="2800" dirty="0"/>
              <a:t>	</a:t>
            </a:r>
            <a:r>
              <a:rPr lang="en-US" sz="2400" i="1" dirty="0">
                <a:solidFill>
                  <a:schemeClr val="bg1"/>
                </a:solidFill>
              </a:rPr>
              <a:t>“But as many as received him, to them gave he power to become the sons of God, even to them that believe on his name”							John 1:12</a:t>
            </a:r>
          </a:p>
        </p:txBody>
      </p:sp>
      <p:sp>
        <p:nvSpPr>
          <p:cNvPr id="15" name="TextBox 14"/>
          <p:cNvSpPr txBox="1"/>
          <p:nvPr/>
        </p:nvSpPr>
        <p:spPr>
          <a:xfrm>
            <a:off x="453487" y="3934316"/>
            <a:ext cx="8363414" cy="830997"/>
          </a:xfrm>
          <a:prstGeom prst="rect">
            <a:avLst/>
          </a:prstGeom>
          <a:noFill/>
        </p:spPr>
        <p:txBody>
          <a:bodyPr wrap="square" rtlCol="0">
            <a:spAutoFit/>
          </a:bodyPr>
          <a:lstStyle/>
          <a:p>
            <a:r>
              <a:rPr lang="en-US" sz="2400" b="1" i="1" baseline="30000" dirty="0">
                <a:solidFill>
                  <a:schemeClr val="bg1"/>
                </a:solidFill>
              </a:rPr>
              <a:t> ”</a:t>
            </a:r>
            <a:r>
              <a:rPr lang="en-US" sz="2400" i="1" dirty="0">
                <a:solidFill>
                  <a:schemeClr val="bg1"/>
                </a:solidFill>
              </a:rPr>
              <a:t>For ye are all the children of God by faith in Christ Jesus”							Galatians 3:26</a:t>
            </a:r>
          </a:p>
        </p:txBody>
      </p:sp>
      <p:sp>
        <p:nvSpPr>
          <p:cNvPr id="16" name="TextBox 15"/>
          <p:cNvSpPr txBox="1"/>
          <p:nvPr/>
        </p:nvSpPr>
        <p:spPr>
          <a:xfrm>
            <a:off x="486940" y="5015963"/>
            <a:ext cx="8363414" cy="1200329"/>
          </a:xfrm>
          <a:prstGeom prst="rect">
            <a:avLst/>
          </a:prstGeom>
          <a:noFill/>
        </p:spPr>
        <p:txBody>
          <a:bodyPr wrap="square" rtlCol="0">
            <a:spAutoFit/>
          </a:bodyPr>
          <a:lstStyle/>
          <a:p>
            <a:r>
              <a:rPr lang="en-US" sz="2400" i="1" dirty="0">
                <a:solidFill>
                  <a:schemeClr val="bg1"/>
                </a:solidFill>
              </a:rPr>
              <a:t>“Beloved, now are we the sons of God, and it doth not yet appear what we shall be: but we know that, when he shall appear, we shall be like him; for we shall see him as he is”		I John 3:2</a:t>
            </a:r>
          </a:p>
        </p:txBody>
      </p:sp>
      <p:sp>
        <p:nvSpPr>
          <p:cNvPr id="17" name="TextBox 16"/>
          <p:cNvSpPr txBox="1"/>
          <p:nvPr/>
        </p:nvSpPr>
        <p:spPr>
          <a:xfrm>
            <a:off x="742212" y="1473659"/>
            <a:ext cx="7398397" cy="646331"/>
          </a:xfrm>
          <a:prstGeom prst="rect">
            <a:avLst/>
          </a:prstGeom>
          <a:noFill/>
        </p:spPr>
        <p:txBody>
          <a:bodyPr wrap="square" rtlCol="0">
            <a:spAutoFit/>
          </a:bodyPr>
          <a:lstStyle/>
          <a:p>
            <a:pPr algn="ctr"/>
            <a:r>
              <a:rPr lang="en-US" sz="3600" dirty="0">
                <a:solidFill>
                  <a:srgbClr val="FFC000"/>
                </a:solidFill>
              </a:rPr>
              <a:t>Takes Place at the New Birth</a:t>
            </a:r>
            <a:endParaRPr lang="en-US" dirty="0"/>
          </a:p>
        </p:txBody>
      </p:sp>
    </p:spTree>
    <p:extLst>
      <p:ext uri="{BB962C8B-B14F-4D97-AF65-F5344CB8AC3E}">
        <p14:creationId xmlns:p14="http://schemas.microsoft.com/office/powerpoint/2010/main" val="42815185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2" presetClass="entr" presetSubtype="8" fill="hold" grpId="0" nodeType="after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4500"/>
                            </p:stCondLst>
                            <p:childTnLst>
                              <p:par>
                                <p:cTn id="22" presetID="2" presetClass="entr" presetSubtype="2" fill="hold" grpId="0" nodeType="afterEffect">
                                  <p:stCondLst>
                                    <p:cond delay="50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1000" fill="hold"/>
                                        <p:tgtEl>
                                          <p:spTgt spid="15"/>
                                        </p:tgtEl>
                                        <p:attrNameLst>
                                          <p:attrName>ppt_x</p:attrName>
                                        </p:attrNameLst>
                                      </p:cBhvr>
                                      <p:tavLst>
                                        <p:tav tm="0">
                                          <p:val>
                                            <p:strVal val="1+#ppt_w/2"/>
                                          </p:val>
                                        </p:tav>
                                        <p:tav tm="100000">
                                          <p:val>
                                            <p:strVal val="#ppt_x"/>
                                          </p:val>
                                        </p:tav>
                                      </p:tavLst>
                                    </p:anim>
                                    <p:anim calcmode="lin" valueType="num">
                                      <p:cBhvr additive="base">
                                        <p:cTn id="25" dur="1000" fill="hold"/>
                                        <p:tgtEl>
                                          <p:spTgt spid="15"/>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2" presetClass="entr" presetSubtype="8" fill="hold" grpId="0" nodeType="afterEffect">
                                  <p:stCondLst>
                                    <p:cond delay="5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000" fill="hold"/>
                                        <p:tgtEl>
                                          <p:spTgt spid="16"/>
                                        </p:tgtEl>
                                        <p:attrNameLst>
                                          <p:attrName>ppt_x</p:attrName>
                                        </p:attrNameLst>
                                      </p:cBhvr>
                                      <p:tavLst>
                                        <p:tav tm="0">
                                          <p:val>
                                            <p:strVal val="0-#ppt_w/2"/>
                                          </p:val>
                                        </p:tav>
                                        <p:tav tm="100000">
                                          <p:val>
                                            <p:strVal val="#ppt_x"/>
                                          </p:val>
                                        </p:tav>
                                      </p:tavLst>
                                    </p:anim>
                                    <p:anim calcmode="lin" valueType="num">
                                      <p:cBhvr additive="base">
                                        <p:cTn id="30"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5" name="TextBox 4"/>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
        <p:nvSpPr>
          <p:cNvPr id="7" name="TextBox 6"/>
          <p:cNvSpPr txBox="1"/>
          <p:nvPr/>
        </p:nvSpPr>
        <p:spPr>
          <a:xfrm>
            <a:off x="858645" y="145319"/>
            <a:ext cx="7281966" cy="1138773"/>
          </a:xfrm>
          <a:prstGeom prst="rect">
            <a:avLst/>
          </a:prstGeom>
          <a:noFill/>
        </p:spPr>
        <p:txBody>
          <a:bodyPr wrap="square" rtlCol="0">
            <a:spAutoFit/>
          </a:bodyPr>
          <a:lstStyle/>
          <a:p>
            <a:pPr algn="ctr"/>
            <a:r>
              <a:rPr lang="en-US" sz="6800" dirty="0">
                <a:solidFill>
                  <a:schemeClr val="bg1"/>
                </a:solidFill>
              </a:rPr>
              <a:t>Adoption</a:t>
            </a:r>
          </a:p>
        </p:txBody>
      </p:sp>
      <p:sp>
        <p:nvSpPr>
          <p:cNvPr id="12" name="Vertical Text Placeholder 2"/>
          <p:cNvSpPr txBox="1">
            <a:spLocks/>
          </p:cNvSpPr>
          <p:nvPr/>
        </p:nvSpPr>
        <p:spPr>
          <a:xfrm>
            <a:off x="742213" y="1198755"/>
            <a:ext cx="7398397" cy="1527717"/>
          </a:xfrm>
          <a:prstGeom prst="rect">
            <a:avLst/>
          </a:prstGeom>
        </p:spPr>
        <p:txBody>
          <a:bodyPr vert="horz" lIns="91440" tIns="45720" rIns="91440" bIns="45720" rtlCol="0" anchor="t" anchorCtr="0">
            <a:norm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endParaRPr lang="en-US" sz="2800" dirty="0">
              <a:solidFill>
                <a:schemeClr val="bg1">
                  <a:lumMod val="75000"/>
                </a:schemeClr>
              </a:solidFill>
            </a:endParaRPr>
          </a:p>
        </p:txBody>
      </p:sp>
      <p:sp>
        <p:nvSpPr>
          <p:cNvPr id="13" name="TextBox 12"/>
          <p:cNvSpPr txBox="1"/>
          <p:nvPr/>
        </p:nvSpPr>
        <p:spPr>
          <a:xfrm>
            <a:off x="490654" y="2566457"/>
            <a:ext cx="8363414" cy="1261884"/>
          </a:xfrm>
          <a:prstGeom prst="rect">
            <a:avLst/>
          </a:prstGeom>
          <a:noFill/>
        </p:spPr>
        <p:txBody>
          <a:bodyPr wrap="square" rtlCol="0">
            <a:spAutoFit/>
          </a:bodyPr>
          <a:lstStyle/>
          <a:p>
            <a:r>
              <a:rPr lang="en-US" sz="2800" dirty="0"/>
              <a:t>	</a:t>
            </a:r>
            <a:r>
              <a:rPr lang="en-US" sz="2400" i="1" dirty="0">
                <a:solidFill>
                  <a:schemeClr val="bg1"/>
                </a:solidFill>
              </a:rPr>
              <a:t>“For the earnest expectation of the creature </a:t>
            </a:r>
            <a:r>
              <a:rPr lang="en-US" sz="2400" i="1" dirty="0" err="1">
                <a:solidFill>
                  <a:schemeClr val="bg1"/>
                </a:solidFill>
              </a:rPr>
              <a:t>waiteth</a:t>
            </a:r>
            <a:r>
              <a:rPr lang="en-US" sz="2400" i="1" dirty="0">
                <a:solidFill>
                  <a:schemeClr val="bg1"/>
                </a:solidFill>
              </a:rPr>
              <a:t> for the manifestation of the sons of God”											Romans 8:19</a:t>
            </a:r>
            <a:endParaRPr lang="en-US" sz="2400" i="1" dirty="0">
              <a:solidFill>
                <a:schemeClr val="bg1">
                  <a:lumMod val="75000"/>
                </a:schemeClr>
              </a:solidFill>
            </a:endParaRPr>
          </a:p>
        </p:txBody>
      </p:sp>
      <p:sp>
        <p:nvSpPr>
          <p:cNvPr id="15" name="TextBox 14"/>
          <p:cNvSpPr txBox="1"/>
          <p:nvPr/>
        </p:nvSpPr>
        <p:spPr>
          <a:xfrm>
            <a:off x="453487" y="4112280"/>
            <a:ext cx="8363414" cy="1569660"/>
          </a:xfrm>
          <a:prstGeom prst="rect">
            <a:avLst/>
          </a:prstGeom>
          <a:noFill/>
        </p:spPr>
        <p:txBody>
          <a:bodyPr wrap="square" rtlCol="0">
            <a:spAutoFit/>
          </a:bodyPr>
          <a:lstStyle/>
          <a:p>
            <a:r>
              <a:rPr lang="en-US" sz="2400" b="1" i="1" baseline="30000" dirty="0">
                <a:solidFill>
                  <a:schemeClr val="bg1"/>
                </a:solidFill>
              </a:rPr>
              <a:t> ”</a:t>
            </a:r>
            <a:r>
              <a:rPr lang="en-US" sz="2400" i="1" dirty="0">
                <a:solidFill>
                  <a:schemeClr val="bg1"/>
                </a:solidFill>
              </a:rPr>
              <a:t> And not only they, but ourselves also, which have the </a:t>
            </a:r>
            <a:r>
              <a:rPr lang="en-US" sz="2400" i="1" dirty="0" err="1">
                <a:solidFill>
                  <a:schemeClr val="bg1"/>
                </a:solidFill>
              </a:rPr>
              <a:t>firstfruits</a:t>
            </a:r>
            <a:r>
              <a:rPr lang="en-US" sz="2400" i="1" dirty="0">
                <a:solidFill>
                  <a:schemeClr val="bg1"/>
                </a:solidFill>
              </a:rPr>
              <a:t> of the Spirit, even we ourselves groan within ourselves, waiting for the adoption, to wit, the redemption of our body.”								Romans 8:23</a:t>
            </a:r>
            <a:endParaRPr lang="en-US" sz="2400" i="1" dirty="0">
              <a:solidFill>
                <a:schemeClr val="bg1">
                  <a:lumMod val="75000"/>
                </a:schemeClr>
              </a:solidFill>
            </a:endParaRPr>
          </a:p>
        </p:txBody>
      </p:sp>
      <p:sp>
        <p:nvSpPr>
          <p:cNvPr id="16" name="TextBox 15"/>
          <p:cNvSpPr txBox="1"/>
          <p:nvPr/>
        </p:nvSpPr>
        <p:spPr>
          <a:xfrm>
            <a:off x="486940" y="5696193"/>
            <a:ext cx="8363414" cy="461665"/>
          </a:xfrm>
          <a:prstGeom prst="rect">
            <a:avLst/>
          </a:prstGeom>
          <a:noFill/>
        </p:spPr>
        <p:txBody>
          <a:bodyPr wrap="square" rtlCol="0">
            <a:spAutoFit/>
          </a:bodyPr>
          <a:lstStyle/>
          <a:p>
            <a:pPr algn="ctr"/>
            <a:r>
              <a:rPr lang="en-US" sz="2400" i="1" dirty="0">
                <a:solidFill>
                  <a:schemeClr val="bg1"/>
                </a:solidFill>
              </a:rPr>
              <a:t>Also see  1 John 3: 1-3</a:t>
            </a:r>
          </a:p>
        </p:txBody>
      </p:sp>
      <p:sp>
        <p:nvSpPr>
          <p:cNvPr id="2" name="TextBox 1"/>
          <p:cNvSpPr txBox="1"/>
          <p:nvPr/>
        </p:nvSpPr>
        <p:spPr>
          <a:xfrm>
            <a:off x="858645" y="1440206"/>
            <a:ext cx="7605131" cy="646331"/>
          </a:xfrm>
          <a:prstGeom prst="rect">
            <a:avLst/>
          </a:prstGeom>
          <a:noFill/>
        </p:spPr>
        <p:txBody>
          <a:bodyPr wrap="square" rtlCol="0">
            <a:spAutoFit/>
          </a:bodyPr>
          <a:lstStyle/>
          <a:p>
            <a:pPr algn="ctr"/>
            <a:r>
              <a:rPr lang="en-US" sz="3600" dirty="0">
                <a:solidFill>
                  <a:srgbClr val="FFC000"/>
                </a:solidFill>
              </a:rPr>
              <a:t>Completed at the Rapture</a:t>
            </a:r>
            <a:endParaRPr lang="en-US" dirty="0"/>
          </a:p>
        </p:txBody>
      </p:sp>
    </p:spTree>
    <p:extLst>
      <p:ext uri="{BB962C8B-B14F-4D97-AF65-F5344CB8AC3E}">
        <p14:creationId xmlns:p14="http://schemas.microsoft.com/office/powerpoint/2010/main" val="20553811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2" presetClass="entr" presetSubtype="8" fill="hold" grpId="0" nodeType="after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4500"/>
                            </p:stCondLst>
                            <p:childTnLst>
                              <p:par>
                                <p:cTn id="22" presetID="2" presetClass="entr" presetSubtype="2" fill="hold" grpId="0" nodeType="afterEffect">
                                  <p:stCondLst>
                                    <p:cond delay="50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1000" fill="hold"/>
                                        <p:tgtEl>
                                          <p:spTgt spid="15"/>
                                        </p:tgtEl>
                                        <p:attrNameLst>
                                          <p:attrName>ppt_x</p:attrName>
                                        </p:attrNameLst>
                                      </p:cBhvr>
                                      <p:tavLst>
                                        <p:tav tm="0">
                                          <p:val>
                                            <p:strVal val="1+#ppt_w/2"/>
                                          </p:val>
                                        </p:tav>
                                        <p:tav tm="100000">
                                          <p:val>
                                            <p:strVal val="#ppt_x"/>
                                          </p:val>
                                        </p:tav>
                                      </p:tavLst>
                                    </p:anim>
                                    <p:anim calcmode="lin" valueType="num">
                                      <p:cBhvr additive="base">
                                        <p:cTn id="25" dur="1000" fill="hold"/>
                                        <p:tgtEl>
                                          <p:spTgt spid="15"/>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42" presetClass="entr" presetSubtype="0" fill="hold" grpId="0" nodeType="after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p:bldP spid="16"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5" name="Rectangle 4"/>
          <p:cNvSpPr/>
          <p:nvPr/>
        </p:nvSpPr>
        <p:spPr>
          <a:xfrm>
            <a:off x="404517" y="1305895"/>
            <a:ext cx="3598772" cy="3785652"/>
          </a:xfrm>
          <a:prstGeom prst="rect">
            <a:avLst/>
          </a:prstGeom>
          <a:noFill/>
        </p:spPr>
        <p:txBody>
          <a:bodyPr wrap="square" lIns="91440" tIns="45720" rIns="91440" bIns="45720">
            <a:spAutoFit/>
          </a:bodyPr>
          <a:lstStyle/>
          <a:p>
            <a:pPr algn="ctr"/>
            <a:r>
              <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Blessings of Adoption</a:t>
            </a:r>
          </a:p>
        </p:txBody>
      </p:sp>
      <p:sp>
        <p:nvSpPr>
          <p:cNvPr id="6" name="TextBox 5"/>
          <p:cNvSpPr txBox="1"/>
          <p:nvPr/>
        </p:nvSpPr>
        <p:spPr>
          <a:xfrm rot="21110170">
            <a:off x="4249274" y="375727"/>
            <a:ext cx="2095770" cy="584775"/>
          </a:xfrm>
          <a:prstGeom prst="rect">
            <a:avLst/>
          </a:prstGeom>
          <a:noFill/>
        </p:spPr>
        <p:txBody>
          <a:bodyPr wrap="square" rtlCol="0">
            <a:spAutoFit/>
          </a:bodyPr>
          <a:lstStyle/>
          <a:p>
            <a:pPr algn="just"/>
            <a:r>
              <a:rPr lang="en-US" sz="3200" i="1" dirty="0">
                <a:solidFill>
                  <a:schemeClr val="bg1"/>
                </a:solidFill>
              </a:rPr>
              <a:t>God’s Love</a:t>
            </a:r>
            <a:endParaRPr lang="en-US" sz="3200" i="1" dirty="0">
              <a:solidFill>
                <a:schemeClr val="bg1">
                  <a:lumMod val="65000"/>
                </a:schemeClr>
              </a:solidFill>
            </a:endParaRPr>
          </a:p>
        </p:txBody>
      </p:sp>
      <p:sp>
        <p:nvSpPr>
          <p:cNvPr id="9" name="TextBox 8"/>
          <p:cNvSpPr txBox="1"/>
          <p:nvPr/>
        </p:nvSpPr>
        <p:spPr>
          <a:xfrm rot="671055">
            <a:off x="5938710" y="1245515"/>
            <a:ext cx="2752979" cy="584775"/>
          </a:xfrm>
          <a:prstGeom prst="rect">
            <a:avLst/>
          </a:prstGeom>
          <a:noFill/>
        </p:spPr>
        <p:txBody>
          <a:bodyPr wrap="square" rtlCol="0">
            <a:spAutoFit/>
          </a:bodyPr>
          <a:lstStyle/>
          <a:p>
            <a:pPr algn="just"/>
            <a:r>
              <a:rPr lang="en-US" sz="3200" i="1" dirty="0">
                <a:solidFill>
                  <a:schemeClr val="bg1"/>
                </a:solidFill>
              </a:rPr>
              <a:t>Fatherly Care</a:t>
            </a:r>
            <a:endParaRPr lang="en-US" sz="3200" i="1" dirty="0">
              <a:solidFill>
                <a:schemeClr val="bg1">
                  <a:lumMod val="65000"/>
                </a:schemeClr>
              </a:solidFill>
            </a:endParaRPr>
          </a:p>
        </p:txBody>
      </p:sp>
      <p:sp>
        <p:nvSpPr>
          <p:cNvPr id="10" name="TextBox 9"/>
          <p:cNvSpPr txBox="1"/>
          <p:nvPr/>
        </p:nvSpPr>
        <p:spPr>
          <a:xfrm rot="20910381">
            <a:off x="4252340" y="1889724"/>
            <a:ext cx="2422870" cy="584775"/>
          </a:xfrm>
          <a:prstGeom prst="rect">
            <a:avLst/>
          </a:prstGeom>
          <a:noFill/>
        </p:spPr>
        <p:txBody>
          <a:bodyPr wrap="square" rtlCol="0">
            <a:spAutoFit/>
          </a:bodyPr>
          <a:lstStyle/>
          <a:p>
            <a:pPr algn="just"/>
            <a:r>
              <a:rPr lang="en-US" sz="3200" i="1" dirty="0">
                <a:solidFill>
                  <a:schemeClr val="bg1"/>
                </a:solidFill>
              </a:rPr>
              <a:t>Family Name</a:t>
            </a:r>
            <a:endParaRPr lang="en-US" sz="3200" i="1" dirty="0">
              <a:solidFill>
                <a:schemeClr val="bg1">
                  <a:lumMod val="65000"/>
                </a:schemeClr>
              </a:solidFill>
            </a:endParaRPr>
          </a:p>
        </p:txBody>
      </p:sp>
      <p:sp>
        <p:nvSpPr>
          <p:cNvPr id="13" name="TextBox 12"/>
          <p:cNvSpPr txBox="1"/>
          <p:nvPr/>
        </p:nvSpPr>
        <p:spPr>
          <a:xfrm rot="842659">
            <a:off x="5944022" y="2906333"/>
            <a:ext cx="2876830" cy="584775"/>
          </a:xfrm>
          <a:prstGeom prst="rect">
            <a:avLst/>
          </a:prstGeom>
          <a:noFill/>
        </p:spPr>
        <p:txBody>
          <a:bodyPr wrap="square" rtlCol="0">
            <a:spAutoFit/>
          </a:bodyPr>
          <a:lstStyle/>
          <a:p>
            <a:pPr algn="just"/>
            <a:r>
              <a:rPr lang="en-US" sz="3200" i="1" dirty="0">
                <a:solidFill>
                  <a:schemeClr val="bg1"/>
                </a:solidFill>
              </a:rPr>
              <a:t>Family Likeness</a:t>
            </a:r>
            <a:endParaRPr lang="en-US" sz="3200" i="1" dirty="0">
              <a:solidFill>
                <a:schemeClr val="bg1">
                  <a:lumMod val="65000"/>
                </a:schemeClr>
              </a:solidFill>
            </a:endParaRPr>
          </a:p>
        </p:txBody>
      </p:sp>
      <p:sp>
        <p:nvSpPr>
          <p:cNvPr id="14" name="TextBox 13"/>
          <p:cNvSpPr txBox="1"/>
          <p:nvPr/>
        </p:nvSpPr>
        <p:spPr>
          <a:xfrm rot="20766246">
            <a:off x="4313874" y="3609522"/>
            <a:ext cx="2245174" cy="584775"/>
          </a:xfrm>
          <a:prstGeom prst="rect">
            <a:avLst/>
          </a:prstGeom>
          <a:noFill/>
        </p:spPr>
        <p:txBody>
          <a:bodyPr wrap="square" rtlCol="0">
            <a:spAutoFit/>
          </a:bodyPr>
          <a:lstStyle/>
          <a:p>
            <a:pPr algn="just"/>
            <a:r>
              <a:rPr lang="en-US" sz="3200" i="1" dirty="0">
                <a:solidFill>
                  <a:schemeClr val="bg1"/>
                </a:solidFill>
              </a:rPr>
              <a:t>Family Love</a:t>
            </a:r>
            <a:endParaRPr lang="en-US" sz="3200" i="1" dirty="0">
              <a:solidFill>
                <a:schemeClr val="bg1">
                  <a:lumMod val="65000"/>
                </a:schemeClr>
              </a:solidFill>
            </a:endParaRPr>
          </a:p>
        </p:txBody>
      </p:sp>
      <p:sp>
        <p:nvSpPr>
          <p:cNvPr id="15" name="TextBox 14"/>
          <p:cNvSpPr txBox="1"/>
          <p:nvPr/>
        </p:nvSpPr>
        <p:spPr>
          <a:xfrm rot="1250485">
            <a:off x="6180919" y="4456168"/>
            <a:ext cx="2532173" cy="584775"/>
          </a:xfrm>
          <a:prstGeom prst="rect">
            <a:avLst/>
          </a:prstGeom>
          <a:noFill/>
        </p:spPr>
        <p:txBody>
          <a:bodyPr wrap="square" rtlCol="0">
            <a:spAutoFit/>
          </a:bodyPr>
          <a:lstStyle/>
          <a:p>
            <a:pPr algn="just"/>
            <a:r>
              <a:rPr lang="en-US" sz="3200" i="1" dirty="0">
                <a:solidFill>
                  <a:schemeClr val="bg1"/>
                </a:solidFill>
              </a:rPr>
              <a:t>Chastisement</a:t>
            </a:r>
            <a:endParaRPr lang="en-US" sz="3200" i="1" dirty="0">
              <a:solidFill>
                <a:schemeClr val="bg1">
                  <a:lumMod val="65000"/>
                </a:schemeClr>
              </a:solidFill>
            </a:endParaRPr>
          </a:p>
        </p:txBody>
      </p:sp>
      <p:sp>
        <p:nvSpPr>
          <p:cNvPr id="16" name="TextBox 15"/>
          <p:cNvSpPr txBox="1"/>
          <p:nvPr/>
        </p:nvSpPr>
        <p:spPr>
          <a:xfrm rot="20496729">
            <a:off x="4479266" y="5380594"/>
            <a:ext cx="2061147" cy="584775"/>
          </a:xfrm>
          <a:prstGeom prst="rect">
            <a:avLst/>
          </a:prstGeom>
          <a:noFill/>
        </p:spPr>
        <p:txBody>
          <a:bodyPr wrap="square" rtlCol="0">
            <a:spAutoFit/>
          </a:bodyPr>
          <a:lstStyle/>
          <a:p>
            <a:pPr algn="just"/>
            <a:r>
              <a:rPr lang="en-US" sz="3200" i="1" dirty="0">
                <a:solidFill>
                  <a:schemeClr val="bg1"/>
                </a:solidFill>
              </a:rPr>
              <a:t>Inheritance</a:t>
            </a:r>
            <a:endParaRPr lang="en-US" sz="3200" i="1" dirty="0">
              <a:solidFill>
                <a:schemeClr val="bg1">
                  <a:lumMod val="65000"/>
                </a:schemeClr>
              </a:solidFill>
            </a:endParaRPr>
          </a:p>
        </p:txBody>
      </p:sp>
    </p:spTree>
    <p:extLst>
      <p:ext uri="{BB962C8B-B14F-4D97-AF65-F5344CB8AC3E}">
        <p14:creationId xmlns:p14="http://schemas.microsoft.com/office/powerpoint/2010/main" val="41685793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000"/>
                                        <p:tgtEl>
                                          <p:spTgt spid="5">
                                            <p:txEl>
                                              <p:pRg st="0" end="0"/>
                                            </p:txEl>
                                          </p:spTgt>
                                        </p:tgtEl>
                                      </p:cBhvr>
                                    </p:animEffect>
                                  </p:childTnLst>
                                </p:cTn>
                              </p:par>
                            </p:childTnLst>
                          </p:cTn>
                        </p:par>
                        <p:par>
                          <p:cTn id="8" fill="hold">
                            <p:stCondLst>
                              <p:cond delay="1500"/>
                            </p:stCondLst>
                            <p:childTnLst>
                              <p:par>
                                <p:cTn id="9" presetID="2" presetClass="entr" presetSubtype="9"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2" presetClass="entr" presetSubtype="3" fill="hold" grpId="0" nodeType="afterEffect">
                                  <p:stCondLst>
                                    <p:cond delay="50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1+#ppt_w/2"/>
                                          </p:val>
                                        </p:tav>
                                        <p:tav tm="100000">
                                          <p:val>
                                            <p:strVal val="#ppt_x"/>
                                          </p:val>
                                        </p:tav>
                                      </p:tavLst>
                                    </p:anim>
                                    <p:anim calcmode="lin" valueType="num">
                                      <p:cBhvr additive="base">
                                        <p:cTn id="17" dur="1000" fill="hold"/>
                                        <p:tgtEl>
                                          <p:spTgt spid="9"/>
                                        </p:tgtEl>
                                        <p:attrNameLst>
                                          <p:attrName>ppt_y</p:attrName>
                                        </p:attrNameLst>
                                      </p:cBhvr>
                                      <p:tavLst>
                                        <p:tav tm="0">
                                          <p:val>
                                            <p:strVal val="0-#ppt_h/2"/>
                                          </p:val>
                                        </p:tav>
                                        <p:tav tm="100000">
                                          <p:val>
                                            <p:strVal val="#ppt_y"/>
                                          </p:val>
                                        </p:tav>
                                      </p:tavLst>
                                    </p:anim>
                                  </p:childTnLst>
                                </p:cTn>
                              </p:par>
                            </p:childTnLst>
                          </p:cTn>
                        </p:par>
                        <p:par>
                          <p:cTn id="18" fill="hold">
                            <p:stCondLst>
                              <p:cond delay="4500"/>
                            </p:stCondLst>
                            <p:childTnLst>
                              <p:par>
                                <p:cTn id="19" presetID="2" presetClass="entr" presetSubtype="9"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1000" fill="hold"/>
                                        <p:tgtEl>
                                          <p:spTgt spid="10"/>
                                        </p:tgtEl>
                                        <p:attrNameLst>
                                          <p:attrName>ppt_x</p:attrName>
                                        </p:attrNameLst>
                                      </p:cBhvr>
                                      <p:tavLst>
                                        <p:tav tm="0">
                                          <p:val>
                                            <p:strVal val="0-#ppt_w/2"/>
                                          </p:val>
                                        </p:tav>
                                        <p:tav tm="100000">
                                          <p:val>
                                            <p:strVal val="#ppt_x"/>
                                          </p:val>
                                        </p:tav>
                                      </p:tavLst>
                                    </p:anim>
                                    <p:anim calcmode="lin" valueType="num">
                                      <p:cBhvr additive="base">
                                        <p:cTn id="22" dur="1000" fill="hold"/>
                                        <p:tgtEl>
                                          <p:spTgt spid="10"/>
                                        </p:tgtEl>
                                        <p:attrNameLst>
                                          <p:attrName>ppt_y</p:attrName>
                                        </p:attrNameLst>
                                      </p:cBhvr>
                                      <p:tavLst>
                                        <p:tav tm="0">
                                          <p:val>
                                            <p:strVal val="0-#ppt_h/2"/>
                                          </p:val>
                                        </p:tav>
                                        <p:tav tm="100000">
                                          <p:val>
                                            <p:strVal val="#ppt_y"/>
                                          </p:val>
                                        </p:tav>
                                      </p:tavLst>
                                    </p:anim>
                                  </p:childTnLst>
                                </p:cTn>
                              </p:par>
                            </p:childTnLst>
                          </p:cTn>
                        </p:par>
                        <p:par>
                          <p:cTn id="23" fill="hold">
                            <p:stCondLst>
                              <p:cond delay="6000"/>
                            </p:stCondLst>
                            <p:childTnLst>
                              <p:par>
                                <p:cTn id="24" presetID="2" presetClass="entr" presetSubtype="3" fill="hold" grpId="0" nodeType="afterEffect">
                                  <p:stCondLst>
                                    <p:cond delay="5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1000" fill="hold"/>
                                        <p:tgtEl>
                                          <p:spTgt spid="13"/>
                                        </p:tgtEl>
                                        <p:attrNameLst>
                                          <p:attrName>ppt_x</p:attrName>
                                        </p:attrNameLst>
                                      </p:cBhvr>
                                      <p:tavLst>
                                        <p:tav tm="0">
                                          <p:val>
                                            <p:strVal val="1+#ppt_w/2"/>
                                          </p:val>
                                        </p:tav>
                                        <p:tav tm="100000">
                                          <p:val>
                                            <p:strVal val="#ppt_x"/>
                                          </p:val>
                                        </p:tav>
                                      </p:tavLst>
                                    </p:anim>
                                    <p:anim calcmode="lin" valueType="num">
                                      <p:cBhvr additive="base">
                                        <p:cTn id="27" dur="1000" fill="hold"/>
                                        <p:tgtEl>
                                          <p:spTgt spid="13"/>
                                        </p:tgtEl>
                                        <p:attrNameLst>
                                          <p:attrName>ppt_y</p:attrName>
                                        </p:attrNameLst>
                                      </p:cBhvr>
                                      <p:tavLst>
                                        <p:tav tm="0">
                                          <p:val>
                                            <p:strVal val="0-#ppt_h/2"/>
                                          </p:val>
                                        </p:tav>
                                        <p:tav tm="100000">
                                          <p:val>
                                            <p:strVal val="#ppt_y"/>
                                          </p:val>
                                        </p:tav>
                                      </p:tavLst>
                                    </p:anim>
                                  </p:childTnLst>
                                </p:cTn>
                              </p:par>
                            </p:childTnLst>
                          </p:cTn>
                        </p:par>
                        <p:par>
                          <p:cTn id="28" fill="hold">
                            <p:stCondLst>
                              <p:cond delay="7500"/>
                            </p:stCondLst>
                            <p:childTnLst>
                              <p:par>
                                <p:cTn id="29" presetID="2" presetClass="entr" presetSubtype="9" fill="hold" grpId="0" nodeType="afterEffect">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9000"/>
                            </p:stCondLst>
                            <p:childTnLst>
                              <p:par>
                                <p:cTn id="34" presetID="2" presetClass="entr" presetSubtype="3" fill="hold" grpId="0" nodeType="afterEffect">
                                  <p:stCondLst>
                                    <p:cond delay="5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1000" fill="hold"/>
                                        <p:tgtEl>
                                          <p:spTgt spid="15"/>
                                        </p:tgtEl>
                                        <p:attrNameLst>
                                          <p:attrName>ppt_x</p:attrName>
                                        </p:attrNameLst>
                                      </p:cBhvr>
                                      <p:tavLst>
                                        <p:tav tm="0">
                                          <p:val>
                                            <p:strVal val="1+#ppt_w/2"/>
                                          </p:val>
                                        </p:tav>
                                        <p:tav tm="100000">
                                          <p:val>
                                            <p:strVal val="#ppt_x"/>
                                          </p:val>
                                        </p:tav>
                                      </p:tavLst>
                                    </p:anim>
                                    <p:anim calcmode="lin" valueType="num">
                                      <p:cBhvr additive="base">
                                        <p:cTn id="37" dur="1000" fill="hold"/>
                                        <p:tgtEl>
                                          <p:spTgt spid="15"/>
                                        </p:tgtEl>
                                        <p:attrNameLst>
                                          <p:attrName>ppt_y</p:attrName>
                                        </p:attrNameLst>
                                      </p:cBhvr>
                                      <p:tavLst>
                                        <p:tav tm="0">
                                          <p:val>
                                            <p:strVal val="0-#ppt_h/2"/>
                                          </p:val>
                                        </p:tav>
                                        <p:tav tm="100000">
                                          <p:val>
                                            <p:strVal val="#ppt_y"/>
                                          </p:val>
                                        </p:tav>
                                      </p:tavLst>
                                    </p:anim>
                                  </p:childTnLst>
                                </p:cTn>
                              </p:par>
                            </p:childTnLst>
                          </p:cTn>
                        </p:par>
                        <p:par>
                          <p:cTn id="38" fill="hold">
                            <p:stCondLst>
                              <p:cond delay="10500"/>
                            </p:stCondLst>
                            <p:childTnLst>
                              <p:par>
                                <p:cTn id="39" presetID="2" presetClass="entr" presetSubtype="9" fill="hold" grpId="0" nodeType="after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0-#ppt_w/2"/>
                                          </p:val>
                                        </p:tav>
                                        <p:tav tm="100000">
                                          <p:val>
                                            <p:strVal val="#ppt_x"/>
                                          </p:val>
                                        </p:tav>
                                      </p:tavLst>
                                    </p:anim>
                                    <p:anim calcmode="lin" valueType="num">
                                      <p:cBhvr additive="base">
                                        <p:cTn id="42" dur="10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9" grpId="0"/>
      <p:bldP spid="10"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
        <p:nvSpPr>
          <p:cNvPr id="4" name="TextBox 3"/>
          <p:cNvSpPr txBox="1"/>
          <p:nvPr/>
        </p:nvSpPr>
        <p:spPr>
          <a:xfrm rot="20051249">
            <a:off x="1751178" y="2411518"/>
            <a:ext cx="5407905" cy="1077218"/>
          </a:xfrm>
          <a:prstGeom prst="rect">
            <a:avLst/>
          </a:prstGeom>
          <a:noFill/>
        </p:spPr>
        <p:txBody>
          <a:bodyPr wrap="square" rtlCol="0">
            <a:spAutoFit/>
          </a:bodyPr>
          <a:lstStyle/>
          <a:p>
            <a:r>
              <a:rPr lang="en-US" sz="6400" dirty="0">
                <a:solidFill>
                  <a:schemeClr val="bg1"/>
                </a:solidFill>
              </a:rPr>
              <a:t>End of Lesson</a:t>
            </a:r>
          </a:p>
        </p:txBody>
      </p:sp>
    </p:spTree>
    <p:extLst>
      <p:ext uri="{BB962C8B-B14F-4D97-AF65-F5344CB8AC3E}">
        <p14:creationId xmlns:p14="http://schemas.microsoft.com/office/powerpoint/2010/main" val="8080288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89210"/>
            <a:ext cx="1497106" cy="5207619"/>
          </a:xfrm>
        </p:spPr>
        <p:txBody>
          <a:bodyPr/>
          <a:lstStyle/>
          <a:p>
            <a:r>
              <a:rPr lang="en-US" sz="3600" dirty="0"/>
              <a:t>The Definition of the New Birth</a:t>
            </a:r>
          </a:p>
        </p:txBody>
      </p:sp>
      <p:sp>
        <p:nvSpPr>
          <p:cNvPr id="3" name="Vertical Text Placeholder 2"/>
          <p:cNvSpPr>
            <a:spLocks noGrp="1"/>
          </p:cNvSpPr>
          <p:nvPr>
            <p:ph type="body" orient="vert" idx="1"/>
          </p:nvPr>
        </p:nvSpPr>
        <p:spPr/>
        <p:txBody>
          <a:bodyPr vert="horz">
            <a:normAutofit/>
          </a:bodyPr>
          <a:lstStyle/>
          <a:p>
            <a:pPr marL="0" indent="0">
              <a:buNone/>
            </a:pPr>
            <a:r>
              <a:rPr lang="en-US" dirty="0"/>
              <a:t>“</a:t>
            </a:r>
            <a:r>
              <a:rPr lang="en-US" i="1" dirty="0"/>
              <a:t>Jesus answered and said unto him, verily, verily I say unto thee, except a man be born again, he cannot see the kingdom of God.</a:t>
            </a:r>
            <a:r>
              <a:rPr lang="en-US" dirty="0"/>
              <a:t>”	</a:t>
            </a:r>
            <a:r>
              <a:rPr lang="en-US" sz="2000" dirty="0">
                <a:solidFill>
                  <a:schemeClr val="bg1">
                    <a:lumMod val="75000"/>
                  </a:schemeClr>
                </a:solidFill>
              </a:rPr>
              <a:t> </a:t>
            </a:r>
          </a:p>
          <a:p>
            <a:pPr marL="0" indent="0">
              <a:buNone/>
            </a:pPr>
            <a:r>
              <a:rPr lang="en-US" sz="2000" dirty="0">
                <a:solidFill>
                  <a:schemeClr val="bg1">
                    <a:lumMod val="75000"/>
                  </a:schemeClr>
                </a:solidFill>
              </a:rPr>
              <a:t>					(John 3:3)</a:t>
            </a:r>
          </a:p>
          <a:p>
            <a:pPr marL="0" indent="0">
              <a:buNone/>
            </a:pPr>
            <a:r>
              <a:rPr lang="en-US" dirty="0"/>
              <a:t>“</a:t>
            </a:r>
            <a:r>
              <a:rPr lang="en-US" i="1" dirty="0"/>
              <a:t>Therefore if any man be in Christ, he is a new creature:  old things are passed away; behold, all things are become new.”</a:t>
            </a:r>
            <a:r>
              <a:rPr lang="en-US" sz="2000" i="1" dirty="0"/>
              <a:t>	</a:t>
            </a:r>
          </a:p>
          <a:p>
            <a:pPr marL="0" indent="0">
              <a:buNone/>
            </a:pPr>
            <a:r>
              <a:rPr lang="en-US" sz="2000" i="1" dirty="0">
                <a:solidFill>
                  <a:srgbClr val="BFBFBF"/>
                </a:solidFill>
              </a:rPr>
              <a:t>				(II Corinthians 5:17)</a:t>
            </a:r>
          </a:p>
          <a:p>
            <a:pPr marL="0" indent="0">
              <a:buNone/>
            </a:pPr>
            <a:r>
              <a:rPr lang="en-US" dirty="0"/>
              <a:t>“</a:t>
            </a:r>
            <a:r>
              <a:rPr lang="en-US" i="1" dirty="0"/>
              <a:t>And that ye put on the new man, which after God is created in righteousness and true holiness.”</a:t>
            </a:r>
          </a:p>
          <a:p>
            <a:pPr marL="0" indent="0">
              <a:buNone/>
            </a:pPr>
            <a:r>
              <a:rPr lang="en-US" sz="2000" i="1" dirty="0">
                <a:solidFill>
                  <a:srgbClr val="BFBFBF"/>
                </a:solidFill>
              </a:rPr>
              <a:t>					(Ephesians 4:24)</a:t>
            </a:r>
          </a:p>
          <a:p>
            <a:pPr marL="0" indent="0">
              <a:buNone/>
            </a:pPr>
            <a:endParaRPr lang="en-US" sz="1800" i="1" dirty="0">
              <a:solidFill>
                <a:srgbClr val="BFBFBF"/>
              </a:solidFill>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 </a:t>
            </a:r>
            <a:r>
              <a:rPr lang="en-US" sz="1200" kern="1200" dirty="0"/>
              <a:t>Global University of Theological Studies</a:t>
            </a:r>
          </a:p>
        </p:txBody>
      </p:sp>
      <p:sp>
        <p:nvSpPr>
          <p:cNvPr id="5"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LESSON SEVEN:  Regeneration</a:t>
            </a:r>
            <a:endParaRPr lang="en-US" sz="1200" dirty="0">
              <a:solidFill>
                <a:srgbClr val="008000"/>
              </a:solidFill>
              <a:latin typeface="Bangla MN"/>
              <a:cs typeface="Bangla MN"/>
            </a:endParaRP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ppt_x"/>
                                          </p:val>
                                        </p:tav>
                                        <p:tav tm="100000">
                                          <p:val>
                                            <p:strVal val="#ppt_x"/>
                                          </p:val>
                                        </p:tav>
                                      </p:tavLst>
                                    </p:anim>
                                    <p:anim calcmode="lin" valueType="num">
                                      <p:cBhvr additive="base">
                                        <p:cTn id="8" dur="1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2" presetClass="entr" presetSubtype="1"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1750"/>
                                        <p:tgtEl>
                                          <p:spTgt spid="3">
                                            <p:txEl>
                                              <p:pRg st="0" end="0"/>
                                            </p:txEl>
                                          </p:spTgt>
                                        </p:tgtEl>
                                      </p:cBhvr>
                                    </p:animEffect>
                                  </p:childTnLst>
                                </p:cTn>
                              </p:par>
                            </p:childTnLst>
                          </p:cTn>
                        </p:par>
                        <p:par>
                          <p:cTn id="13" fill="hold">
                            <p:stCondLst>
                              <p:cond delay="4000"/>
                            </p:stCondLst>
                            <p:childTnLst>
                              <p:par>
                                <p:cTn id="14" presetID="22" presetClass="entr" presetSubtype="1" fill="hold" grpId="0" nodeType="afterEffect">
                                  <p:stCondLst>
                                    <p:cond delay="50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up)">
                                      <p:cBhvr>
                                        <p:cTn id="16" dur="1750"/>
                                        <p:tgtEl>
                                          <p:spTgt spid="3">
                                            <p:txEl>
                                              <p:pRg st="1" end="1"/>
                                            </p:txEl>
                                          </p:spTgt>
                                        </p:tgtEl>
                                      </p:cBhvr>
                                    </p:animEffect>
                                  </p:childTnLst>
                                </p:cTn>
                              </p:par>
                            </p:childTnLst>
                          </p:cTn>
                        </p:par>
                        <p:par>
                          <p:cTn id="17" fill="hold">
                            <p:stCondLst>
                              <p:cond delay="6250"/>
                            </p:stCondLst>
                            <p:childTnLst>
                              <p:par>
                                <p:cTn id="18" presetID="22" presetClass="entr" presetSubtype="1" fill="hold" grpId="0" nodeType="afterEffect">
                                  <p:stCondLst>
                                    <p:cond delay="50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up)">
                                      <p:cBhvr>
                                        <p:cTn id="20" dur="1750"/>
                                        <p:tgtEl>
                                          <p:spTgt spid="3">
                                            <p:txEl>
                                              <p:pRg st="2" end="2"/>
                                            </p:txEl>
                                          </p:spTgt>
                                        </p:tgtEl>
                                      </p:cBhvr>
                                    </p:animEffect>
                                  </p:childTnLst>
                                </p:cTn>
                              </p:par>
                            </p:childTnLst>
                          </p:cTn>
                        </p:par>
                        <p:par>
                          <p:cTn id="21" fill="hold">
                            <p:stCondLst>
                              <p:cond delay="8500"/>
                            </p:stCondLst>
                            <p:childTnLst>
                              <p:par>
                                <p:cTn id="22" presetID="22" presetClass="entr" presetSubtype="1" fill="hold" grpId="0" nodeType="afterEffect">
                                  <p:stCondLst>
                                    <p:cond delay="5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up)">
                                      <p:cBhvr>
                                        <p:cTn id="24" dur="1750"/>
                                        <p:tgtEl>
                                          <p:spTgt spid="3">
                                            <p:txEl>
                                              <p:pRg st="3" end="3"/>
                                            </p:txEl>
                                          </p:spTgt>
                                        </p:tgtEl>
                                      </p:cBhvr>
                                    </p:animEffect>
                                  </p:childTnLst>
                                </p:cTn>
                              </p:par>
                            </p:childTnLst>
                          </p:cTn>
                        </p:par>
                        <p:par>
                          <p:cTn id="25" fill="hold">
                            <p:stCondLst>
                              <p:cond delay="10750"/>
                            </p:stCondLst>
                            <p:childTnLst>
                              <p:par>
                                <p:cTn id="26" presetID="22" presetClass="entr" presetSubtype="1" fill="hold" grpId="0" nodeType="afterEffect">
                                  <p:stCondLst>
                                    <p:cond delay="50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up)">
                                      <p:cBhvr>
                                        <p:cTn id="28" dur="1750"/>
                                        <p:tgtEl>
                                          <p:spTgt spid="3">
                                            <p:txEl>
                                              <p:pRg st="4" end="4"/>
                                            </p:txEl>
                                          </p:spTgt>
                                        </p:tgtEl>
                                      </p:cBhvr>
                                    </p:animEffect>
                                  </p:childTnLst>
                                </p:cTn>
                              </p:par>
                            </p:childTnLst>
                          </p:cTn>
                        </p:par>
                        <p:par>
                          <p:cTn id="29" fill="hold">
                            <p:stCondLst>
                              <p:cond delay="13000"/>
                            </p:stCondLst>
                            <p:childTnLst>
                              <p:par>
                                <p:cTn id="30" presetID="22" presetClass="entr" presetSubtype="1" fill="hold" grpId="0" nodeType="afterEffect">
                                  <p:stCondLst>
                                    <p:cond delay="50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up)">
                                      <p:cBhvr>
                                        <p:cTn id="32" dur="1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
        <p:nvSpPr>
          <p:cNvPr id="10" name="TextBox 9"/>
          <p:cNvSpPr txBox="1"/>
          <p:nvPr/>
        </p:nvSpPr>
        <p:spPr>
          <a:xfrm>
            <a:off x="189571" y="447739"/>
            <a:ext cx="8798697" cy="2246769"/>
          </a:xfrm>
          <a:prstGeom prst="rect">
            <a:avLst/>
          </a:prstGeom>
          <a:noFill/>
        </p:spPr>
        <p:txBody>
          <a:bodyPr wrap="square" rtlCol="0">
            <a:spAutoFit/>
          </a:bodyPr>
          <a:lstStyle/>
          <a:p>
            <a:pPr algn="ctr"/>
            <a:r>
              <a:rPr lang="en-US" sz="2800" b="1" dirty="0">
                <a:solidFill>
                  <a:srgbClr val="FFC000"/>
                </a:solidFill>
              </a:rPr>
              <a:t>A Spiritual Quickening, a New Birth</a:t>
            </a:r>
          </a:p>
          <a:p>
            <a:pPr algn="ctr"/>
            <a:endParaRPr lang="en-US" sz="2800" dirty="0"/>
          </a:p>
          <a:p>
            <a:pPr algn="ctr"/>
            <a:r>
              <a:rPr lang="en-US" sz="2800" dirty="0">
                <a:solidFill>
                  <a:schemeClr val="bg1"/>
                </a:solidFill>
              </a:rPr>
              <a:t>Regeneration is the impartation of a new and divine life, a new creation.  By nature man is dead in sin; the new birth imparts to him new life, the life of God.</a:t>
            </a:r>
          </a:p>
        </p:txBody>
      </p:sp>
      <p:sp>
        <p:nvSpPr>
          <p:cNvPr id="11" name="TextBox 10"/>
          <p:cNvSpPr txBox="1"/>
          <p:nvPr/>
        </p:nvSpPr>
        <p:spPr>
          <a:xfrm>
            <a:off x="189571" y="3635643"/>
            <a:ext cx="8798697" cy="1384995"/>
          </a:xfrm>
          <a:prstGeom prst="rect">
            <a:avLst/>
          </a:prstGeom>
          <a:noFill/>
        </p:spPr>
        <p:txBody>
          <a:bodyPr wrap="square" rtlCol="0">
            <a:spAutoFit/>
          </a:bodyPr>
          <a:lstStyle/>
          <a:p>
            <a:pPr algn="ctr"/>
            <a:r>
              <a:rPr lang="en-US" sz="2800" b="1" dirty="0">
                <a:solidFill>
                  <a:srgbClr val="FFC000"/>
                </a:solidFill>
              </a:rPr>
              <a:t>The Impartation of a New Nature</a:t>
            </a:r>
          </a:p>
          <a:p>
            <a:pPr algn="ctr"/>
            <a:r>
              <a:rPr lang="en-US" sz="2800" dirty="0">
                <a:solidFill>
                  <a:schemeClr val="bg1"/>
                </a:solidFill>
              </a:rPr>
              <a:t>Through the act of regeneration God imparts to the Child of God a new nature.</a:t>
            </a:r>
            <a:endParaRPr lang="en-US" sz="2800" b="1" dirty="0">
              <a:solidFill>
                <a:schemeClr val="bg1"/>
              </a:solidFill>
            </a:endParaRPr>
          </a:p>
        </p:txBody>
      </p:sp>
    </p:spTree>
    <p:extLst>
      <p:ext uri="{BB962C8B-B14F-4D97-AF65-F5344CB8AC3E}">
        <p14:creationId xmlns:p14="http://schemas.microsoft.com/office/powerpoint/2010/main" val="24278959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50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heel(4)">
                                      <p:cBhvr>
                                        <p:cTn id="7" dur="2000"/>
                                        <p:tgtEl>
                                          <p:spTgt spid="10">
                                            <p:txEl>
                                              <p:pRg st="0" end="0"/>
                                            </p:txEl>
                                          </p:spTgt>
                                        </p:tgtEl>
                                      </p:cBhvr>
                                    </p:animEffect>
                                  </p:childTnLst>
                                </p:cTn>
                              </p:par>
                            </p:childTnLst>
                          </p:cTn>
                        </p:par>
                        <p:par>
                          <p:cTn id="8" fill="hold">
                            <p:stCondLst>
                              <p:cond delay="2500"/>
                            </p:stCondLst>
                            <p:childTnLst>
                              <p:par>
                                <p:cTn id="9" presetID="21" presetClass="entr" presetSubtype="4" fill="hold" grpId="0" nodeType="afterEffect">
                                  <p:stCondLst>
                                    <p:cond delay="50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wheel(4)">
                                      <p:cBhvr>
                                        <p:cTn id="11" dur="2000"/>
                                        <p:tgtEl>
                                          <p:spTgt spid="10">
                                            <p:txEl>
                                              <p:pRg st="2" end="2"/>
                                            </p:txEl>
                                          </p:spTgt>
                                        </p:tgtEl>
                                      </p:cBhvr>
                                    </p:animEffect>
                                  </p:childTnLst>
                                </p:cTn>
                              </p:par>
                            </p:childTnLst>
                          </p:cTn>
                        </p:par>
                        <p:par>
                          <p:cTn id="12" fill="hold">
                            <p:stCondLst>
                              <p:cond delay="5000"/>
                            </p:stCondLst>
                            <p:childTnLst>
                              <p:par>
                                <p:cTn id="13" presetID="21" presetClass="entr" presetSubtype="4" fill="hold" grpId="0" nodeType="afterEffect">
                                  <p:stCondLst>
                                    <p:cond delay="50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heel(4)">
                                      <p:cBhvr>
                                        <p:cTn id="15" dur="2000"/>
                                        <p:tgtEl>
                                          <p:spTgt spid="11">
                                            <p:txEl>
                                              <p:pRg st="0" end="0"/>
                                            </p:txEl>
                                          </p:spTgt>
                                        </p:tgtEl>
                                      </p:cBhvr>
                                    </p:animEffect>
                                  </p:childTnLst>
                                </p:cTn>
                              </p:par>
                            </p:childTnLst>
                          </p:cTn>
                        </p:par>
                        <p:par>
                          <p:cTn id="16" fill="hold">
                            <p:stCondLst>
                              <p:cond delay="7500"/>
                            </p:stCondLst>
                            <p:childTnLst>
                              <p:par>
                                <p:cTn id="17" presetID="21" presetClass="entr" presetSubtype="4" fill="hold" grpId="0" nodeType="afterEffect">
                                  <p:stCondLst>
                                    <p:cond delay="500"/>
                                  </p:stCondLst>
                                  <p:childTnLst>
                                    <p:set>
                                      <p:cBhvr>
                                        <p:cTn id="18" dur="1" fill="hold">
                                          <p:stCondLst>
                                            <p:cond delay="0"/>
                                          </p:stCondLst>
                                        </p:cTn>
                                        <p:tgtEl>
                                          <p:spTgt spid="11">
                                            <p:txEl>
                                              <p:pRg st="1" end="1"/>
                                            </p:txEl>
                                          </p:spTgt>
                                        </p:tgtEl>
                                        <p:attrNameLst>
                                          <p:attrName>style.visibility</p:attrName>
                                        </p:attrNameLst>
                                      </p:cBhvr>
                                      <p:to>
                                        <p:strVal val="visible"/>
                                      </p:to>
                                    </p:set>
                                    <p:animEffect transition="in" filter="wheel(4)">
                                      <p:cBhvr>
                                        <p:cTn id="19" dur="20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a:t>The Necessity of the New Birth</a:t>
            </a:r>
          </a:p>
        </p:txBody>
      </p:sp>
      <p:sp>
        <p:nvSpPr>
          <p:cNvPr id="3" name="Vertical Text Placeholder 2"/>
          <p:cNvSpPr>
            <a:spLocks noGrp="1"/>
          </p:cNvSpPr>
          <p:nvPr>
            <p:ph type="body" orient="vert" idx="1"/>
          </p:nvPr>
        </p:nvSpPr>
        <p:spPr>
          <a:xfrm>
            <a:off x="496888" y="457200"/>
            <a:ext cx="6943818" cy="5810250"/>
          </a:xfrm>
        </p:spPr>
        <p:txBody>
          <a:bodyPr vert="horz">
            <a:normAutofit/>
          </a:bodyPr>
          <a:lstStyle/>
          <a:p>
            <a:pPr marL="0" indent="0">
              <a:buNone/>
            </a:pPr>
            <a:r>
              <a:rPr lang="en-US" sz="2800" dirty="0"/>
              <a:t>“</a:t>
            </a:r>
            <a:r>
              <a:rPr lang="en-US" sz="2800" i="1" dirty="0"/>
              <a:t>Except a man be born again, he cannot see the kingdom of God.</a:t>
            </a:r>
            <a:r>
              <a:rPr lang="en-US" sz="2800" dirty="0"/>
              <a:t>”	</a:t>
            </a:r>
            <a:r>
              <a:rPr lang="en-US" sz="2800" dirty="0">
                <a:solidFill>
                  <a:schemeClr val="bg1">
                    <a:lumMod val="75000"/>
                  </a:schemeClr>
                </a:solidFill>
              </a:rPr>
              <a:t> </a:t>
            </a:r>
          </a:p>
          <a:p>
            <a:pPr marL="0" indent="0">
              <a:buNone/>
            </a:pPr>
            <a:r>
              <a:rPr lang="en-US" sz="2000" dirty="0">
                <a:solidFill>
                  <a:schemeClr val="bg1">
                    <a:lumMod val="75000"/>
                  </a:schemeClr>
                </a:solidFill>
              </a:rPr>
              <a:t>					(John 3:3)</a:t>
            </a:r>
          </a:p>
          <a:p>
            <a:pPr marL="0" indent="0">
              <a:buNone/>
            </a:pPr>
            <a:r>
              <a:rPr lang="en-US" sz="2800" dirty="0"/>
              <a:t>“</a:t>
            </a:r>
            <a:r>
              <a:rPr lang="en-US" sz="2800" i="1" dirty="0"/>
              <a:t>So then they that are in the flesh cannot please God.</a:t>
            </a:r>
            <a:r>
              <a:rPr lang="en-US" sz="2800" dirty="0"/>
              <a:t>”	</a:t>
            </a:r>
            <a:r>
              <a:rPr lang="en-US" sz="2800" dirty="0">
                <a:solidFill>
                  <a:schemeClr val="bg1">
                    <a:lumMod val="75000"/>
                  </a:schemeClr>
                </a:solidFill>
              </a:rPr>
              <a:t> </a:t>
            </a:r>
          </a:p>
          <a:p>
            <a:pPr marL="0" indent="0">
              <a:buNone/>
            </a:pPr>
            <a:r>
              <a:rPr lang="en-US" sz="2000" dirty="0">
                <a:solidFill>
                  <a:schemeClr val="bg1">
                    <a:lumMod val="75000"/>
                  </a:schemeClr>
                </a:solidFill>
              </a:rPr>
              <a:t>					(Romans 8:8)</a:t>
            </a:r>
          </a:p>
          <a:p>
            <a:pPr marL="0" indent="0">
              <a:buNone/>
            </a:pPr>
            <a:r>
              <a:rPr lang="en-US" sz="2800" dirty="0"/>
              <a:t>“</a:t>
            </a:r>
            <a:r>
              <a:rPr lang="en-US" sz="2800" i="1" dirty="0"/>
              <a:t>For in Christ Jesus neither circumstances </a:t>
            </a:r>
            <a:r>
              <a:rPr lang="en-US" sz="2800" i="1" dirty="0" err="1"/>
              <a:t>availeth</a:t>
            </a:r>
            <a:r>
              <a:rPr lang="en-US" sz="2800" i="1" dirty="0"/>
              <a:t> anything, nor </a:t>
            </a:r>
            <a:r>
              <a:rPr lang="en-US" sz="2800" i="1" dirty="0" err="1"/>
              <a:t>uncircumcision</a:t>
            </a:r>
            <a:r>
              <a:rPr lang="en-US" sz="2800" i="1" dirty="0"/>
              <a:t>, but a new creature.</a:t>
            </a:r>
            <a:r>
              <a:rPr lang="en-US" sz="2800" dirty="0"/>
              <a:t>”	</a:t>
            </a:r>
            <a:r>
              <a:rPr lang="en-US" sz="2800" dirty="0">
                <a:solidFill>
                  <a:schemeClr val="bg1">
                    <a:lumMod val="75000"/>
                  </a:schemeClr>
                </a:solidFill>
              </a:rPr>
              <a:t> </a:t>
            </a:r>
          </a:p>
          <a:p>
            <a:pPr marL="0" indent="0">
              <a:buNone/>
            </a:pPr>
            <a:r>
              <a:rPr lang="en-US" sz="2000" dirty="0">
                <a:solidFill>
                  <a:schemeClr val="bg1">
                    <a:lumMod val="75000"/>
                  </a:schemeClr>
                </a:solidFill>
              </a:rPr>
              <a:t>					(Galatians 6:15)</a:t>
            </a:r>
          </a:p>
          <a:p>
            <a:pPr marL="0" indent="0">
              <a:buNone/>
            </a:pPr>
            <a:endParaRPr lang="en-US" sz="2800" dirty="0">
              <a:solidFill>
                <a:schemeClr val="bg1">
                  <a:lumMod val="75000"/>
                </a:schemeClr>
              </a:solidFill>
            </a:endParaRPr>
          </a:p>
          <a:p>
            <a:pPr marL="0" indent="0">
              <a:buNone/>
            </a:pPr>
            <a:endParaRPr lang="en-US" sz="2800" dirty="0">
              <a:solidFill>
                <a:schemeClr val="bg1">
                  <a:lumMod val="75000"/>
                </a:schemeClr>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accent1">
                    <a:lumMod val="20000"/>
                    <a:lumOff val="80000"/>
                  </a:schemeClr>
                </a:solidFill>
              </a:rPr>
              <a:t>Global University of Theological Studies</a:t>
            </a:r>
          </a:p>
        </p:txBody>
      </p:sp>
      <p:sp>
        <p:nvSpPr>
          <p:cNvPr id="5" name="TextBox 4"/>
          <p:cNvSpPr txBox="1"/>
          <p:nvPr/>
        </p:nvSpPr>
        <p:spPr>
          <a:xfrm>
            <a:off x="0"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Tree>
    <p:extLst>
      <p:ext uri="{BB962C8B-B14F-4D97-AF65-F5344CB8AC3E}">
        <p14:creationId xmlns:p14="http://schemas.microsoft.com/office/powerpoint/2010/main" val="531617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1000"/>
                                        <p:tgtEl>
                                          <p:spTgt spid="3">
                                            <p:txEl>
                                              <p:pRg st="0" end="0"/>
                                            </p:txEl>
                                          </p:spTgt>
                                        </p:tgtEl>
                                      </p:cBhvr>
                                    </p:animEffect>
                                  </p:childTnLst>
                                </p:cTn>
                              </p:par>
                            </p:childTnLst>
                          </p:cTn>
                        </p:par>
                        <p:par>
                          <p:cTn id="13" fill="hold">
                            <p:stCondLst>
                              <p:cond delay="3000"/>
                            </p:stCondLst>
                            <p:childTnLst>
                              <p:par>
                                <p:cTn id="14" presetID="22" presetClass="entr" presetSubtype="8" fill="hold" grpId="0" nodeType="afterEffect">
                                  <p:stCondLst>
                                    <p:cond delay="50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left)">
                                      <p:cBhvr>
                                        <p:cTn id="16" dur="1000"/>
                                        <p:tgtEl>
                                          <p:spTgt spid="3">
                                            <p:txEl>
                                              <p:pRg st="1" end="1"/>
                                            </p:txEl>
                                          </p:spTgt>
                                        </p:tgtEl>
                                      </p:cBhvr>
                                    </p:animEffect>
                                  </p:childTnLst>
                                </p:cTn>
                              </p:par>
                            </p:childTnLst>
                          </p:cTn>
                        </p:par>
                        <p:par>
                          <p:cTn id="17" fill="hold">
                            <p:stCondLst>
                              <p:cond delay="4500"/>
                            </p:stCondLst>
                            <p:childTnLst>
                              <p:par>
                                <p:cTn id="18" presetID="22" presetClass="entr" presetSubtype="8" fill="hold" grpId="0" nodeType="afterEffect">
                                  <p:stCondLst>
                                    <p:cond delay="50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1000"/>
                                        <p:tgtEl>
                                          <p:spTgt spid="3">
                                            <p:txEl>
                                              <p:pRg st="2" end="2"/>
                                            </p:txEl>
                                          </p:spTgt>
                                        </p:tgtEl>
                                      </p:cBhvr>
                                    </p:animEffect>
                                  </p:childTnLst>
                                </p:cTn>
                              </p:par>
                            </p:childTnLst>
                          </p:cTn>
                        </p:par>
                        <p:par>
                          <p:cTn id="21" fill="hold">
                            <p:stCondLst>
                              <p:cond delay="6000"/>
                            </p:stCondLst>
                            <p:childTnLst>
                              <p:par>
                                <p:cTn id="22" presetID="22" presetClass="entr" presetSubtype="8" fill="hold" grpId="0" nodeType="afterEffect">
                                  <p:stCondLst>
                                    <p:cond delay="5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left)">
                                      <p:cBhvr>
                                        <p:cTn id="24" dur="1000"/>
                                        <p:tgtEl>
                                          <p:spTgt spid="3">
                                            <p:txEl>
                                              <p:pRg st="3" end="3"/>
                                            </p:txEl>
                                          </p:spTgt>
                                        </p:tgtEl>
                                      </p:cBhvr>
                                    </p:animEffect>
                                  </p:childTnLst>
                                </p:cTn>
                              </p:par>
                            </p:childTnLst>
                          </p:cTn>
                        </p:par>
                        <p:par>
                          <p:cTn id="25" fill="hold">
                            <p:stCondLst>
                              <p:cond delay="7500"/>
                            </p:stCondLst>
                            <p:childTnLst>
                              <p:par>
                                <p:cTn id="26" presetID="22" presetClass="entr" presetSubtype="8" fill="hold" grpId="0" nodeType="afterEffect">
                                  <p:stCondLst>
                                    <p:cond delay="50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1000"/>
                                        <p:tgtEl>
                                          <p:spTgt spid="3">
                                            <p:txEl>
                                              <p:pRg st="4" end="4"/>
                                            </p:txEl>
                                          </p:spTgt>
                                        </p:tgtEl>
                                      </p:cBhvr>
                                    </p:animEffect>
                                  </p:childTnLst>
                                </p:cTn>
                              </p:par>
                            </p:childTnLst>
                          </p:cTn>
                        </p:par>
                        <p:par>
                          <p:cTn id="29" fill="hold">
                            <p:stCondLst>
                              <p:cond delay="9000"/>
                            </p:stCondLst>
                            <p:childTnLst>
                              <p:par>
                                <p:cTn id="30" presetID="22" presetClass="entr" presetSubtype="8" fill="hold" grpId="0" nodeType="afterEffect">
                                  <p:stCondLst>
                                    <p:cond delay="50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438913"/>
            <a:ext cx="7612063" cy="575845"/>
          </a:xfrm>
        </p:spPr>
        <p:txBody>
          <a:bodyPr/>
          <a:lstStyle/>
          <a:p>
            <a:r>
              <a:rPr lang="en-US" sz="3800" b="1" dirty="0">
                <a:solidFill>
                  <a:srgbClr val="008000"/>
                </a:solidFill>
              </a:rPr>
              <a:t>The Need is Universal</a:t>
            </a:r>
          </a:p>
        </p:txBody>
      </p:sp>
      <p:sp>
        <p:nvSpPr>
          <p:cNvPr id="4" name="Text Placeholder 3"/>
          <p:cNvSpPr>
            <a:spLocks noGrp="1"/>
          </p:cNvSpPr>
          <p:nvPr>
            <p:ph type="body" sz="half" idx="2"/>
          </p:nvPr>
        </p:nvSpPr>
        <p:spPr>
          <a:xfrm>
            <a:off x="289933" y="879929"/>
            <a:ext cx="8474926" cy="1283407"/>
          </a:xfrm>
        </p:spPr>
        <p:txBody>
          <a:bodyPr>
            <a:normAutofit/>
          </a:bodyPr>
          <a:lstStyle/>
          <a:p>
            <a:r>
              <a:rPr lang="en-US" sz="2400" dirty="0">
                <a:effectLst>
                  <a:outerShdw blurRad="38100" dist="38100" dir="2700000" algn="tl">
                    <a:srgbClr val="000000">
                      <a:alpha val="43137"/>
                    </a:srgbClr>
                  </a:outerShdw>
                </a:effectLst>
              </a:rPr>
              <a:t>The need is as far reaching as sin and the human race.  No age, sex, position, or condition exempts anyone from the necessity.  </a:t>
            </a:r>
            <a:endParaRPr lang="en-US" sz="2400" dirty="0">
              <a:solidFill>
                <a:srgbClr val="000000"/>
              </a:solidFill>
              <a:effectLst>
                <a:outerShdw blurRad="38100" dist="38100" dir="2700000" algn="tl">
                  <a:srgbClr val="000000">
                    <a:alpha val="43137"/>
                  </a:srgbClr>
                </a:outerShdw>
              </a:effectLst>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7" name="TextBox 6"/>
          <p:cNvSpPr txBox="1"/>
          <p:nvPr/>
        </p:nvSpPr>
        <p:spPr>
          <a:xfrm>
            <a:off x="0"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
        <p:nvSpPr>
          <p:cNvPr id="6" name="Title 1"/>
          <p:cNvSpPr txBox="1">
            <a:spLocks/>
          </p:cNvSpPr>
          <p:nvPr/>
        </p:nvSpPr>
        <p:spPr>
          <a:xfrm>
            <a:off x="289933" y="2631989"/>
            <a:ext cx="8619892" cy="575845"/>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3800" b="1" dirty="0">
                <a:solidFill>
                  <a:srgbClr val="008000"/>
                </a:solidFill>
              </a:rPr>
              <a:t>Man’s Sinful Condition Demands It</a:t>
            </a:r>
          </a:p>
        </p:txBody>
      </p:sp>
      <p:sp>
        <p:nvSpPr>
          <p:cNvPr id="8" name="Text Placeholder 3"/>
          <p:cNvSpPr txBox="1">
            <a:spLocks/>
          </p:cNvSpPr>
          <p:nvPr/>
        </p:nvSpPr>
        <p:spPr>
          <a:xfrm>
            <a:off x="289932" y="3117617"/>
            <a:ext cx="8582725" cy="1194199"/>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3100" dirty="0">
                <a:effectLst>
                  <a:outerShdw blurRad="38100" dist="38100" dir="2700000" algn="tl">
                    <a:srgbClr val="000000">
                      <a:alpha val="43137"/>
                    </a:srgbClr>
                  </a:outerShdw>
                </a:effectLst>
              </a:rPr>
              <a:t>The heart is deceitful and does not welcome God;  we </a:t>
            </a:r>
            <a:r>
              <a:rPr lang="en-US" sz="3100" dirty="0">
                <a:effectLst>
                  <a:outerShdw blurRad="38100" dist="38100" dir="2700000" algn="tl" rotWithShape="0">
                    <a:srgbClr val="000000">
                      <a:alpha val="43137"/>
                    </a:srgbClr>
                  </a:outerShdw>
                </a:effectLst>
              </a:rPr>
              <a:t>need to be pure in heart to see God.  No education and no culture can bring about this needed change.  God alone can do it.</a:t>
            </a:r>
          </a:p>
          <a:p>
            <a:endParaRPr lang="en-US" dirty="0">
              <a:solidFill>
                <a:srgbClr val="000000"/>
              </a:solidFill>
            </a:endParaRPr>
          </a:p>
        </p:txBody>
      </p:sp>
      <p:sp>
        <p:nvSpPr>
          <p:cNvPr id="11" name="Title 1"/>
          <p:cNvSpPr txBox="1">
            <a:spLocks/>
          </p:cNvSpPr>
          <p:nvPr/>
        </p:nvSpPr>
        <p:spPr>
          <a:xfrm>
            <a:off x="252766" y="4579700"/>
            <a:ext cx="8619892" cy="575845"/>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3800" b="1" dirty="0">
                <a:solidFill>
                  <a:srgbClr val="FFC000"/>
                </a:solidFill>
                <a:effectLst>
                  <a:outerShdw blurRad="38100" dist="38100" dir="2700000" algn="tl">
                    <a:srgbClr val="000000">
                      <a:alpha val="43137"/>
                    </a:srgbClr>
                  </a:outerShdw>
                </a:effectLst>
              </a:rPr>
              <a:t>The Holiness of God Demands It</a:t>
            </a:r>
          </a:p>
        </p:txBody>
      </p:sp>
      <p:sp>
        <p:nvSpPr>
          <p:cNvPr id="12" name="Text Placeholder 3"/>
          <p:cNvSpPr txBox="1">
            <a:spLocks/>
          </p:cNvSpPr>
          <p:nvPr/>
        </p:nvSpPr>
        <p:spPr>
          <a:xfrm>
            <a:off x="289933" y="5076479"/>
            <a:ext cx="8582725" cy="1194199"/>
          </a:xfrm>
          <a:prstGeom prst="rect">
            <a:avLst/>
          </a:prstGeom>
        </p:spPr>
        <p:txBody>
          <a:bodyPr vert="horz" lIns="91440" tIns="45720" rIns="91440" bIns="45720" rtlCol="0">
            <a:normAutofit fontScale="92500"/>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2400" dirty="0">
                <a:effectLst>
                  <a:outerShdw blurRad="38100" dist="38100" dir="2700000" algn="tl">
                    <a:srgbClr val="000000">
                      <a:alpha val="43137"/>
                    </a:srgbClr>
                  </a:outerShdw>
                </a:effectLst>
              </a:rPr>
              <a:t>If without holiness no man shall see the Lord </a:t>
            </a:r>
            <a:r>
              <a:rPr lang="en-US" dirty="0">
                <a:effectLst>
                  <a:outerShdw blurRad="38100" dist="38100" dir="2700000" algn="tl">
                    <a:srgbClr val="000000">
                      <a:alpha val="43137"/>
                    </a:srgbClr>
                  </a:outerShdw>
                </a:effectLst>
              </a:rPr>
              <a:t>( see Hebrews 12:14) </a:t>
            </a:r>
            <a:r>
              <a:rPr lang="en-US" sz="2400" dirty="0">
                <a:effectLst>
                  <a:outerShdw blurRad="38100" dist="38100" dir="2700000" algn="tl">
                    <a:srgbClr val="000000">
                      <a:alpha val="43137"/>
                    </a:srgbClr>
                  </a:outerShdw>
                </a:effectLst>
              </a:rPr>
              <a:t> and if holiness is not attained by any natural development or self-effort, then the regeneration of our nature is absolutely necessary.</a:t>
            </a:r>
            <a:endParaRPr lang="en-US" sz="2400" dirty="0">
              <a:effectLst>
                <a:outerShdw blurRad="38100" dist="38100" dir="2700000" algn="tl" rotWithShape="0">
                  <a:srgbClr val="000000">
                    <a:alpha val="43137"/>
                  </a:srgbClr>
                </a:outerShdw>
              </a:effectLst>
            </a:endParaRPr>
          </a:p>
          <a:p>
            <a:endParaRPr lang="en-US" dirty="0">
              <a:solidFill>
                <a:srgbClr val="000000"/>
              </a:solidFill>
            </a:endParaRPr>
          </a:p>
        </p:txBody>
      </p:sp>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6" presetClass="entr" presetSubtype="16" fill="hold" grpId="0" nodeType="afterEffect">
                                  <p:stCondLst>
                                    <p:cond delay="50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circle(in)">
                                      <p:cBhvr>
                                        <p:cTn id="14" dur="1750"/>
                                        <p:tgtEl>
                                          <p:spTgt spid="4">
                                            <p:txEl>
                                              <p:pRg st="0" end="0"/>
                                            </p:txEl>
                                          </p:spTgt>
                                        </p:tgtEl>
                                      </p:cBhvr>
                                    </p:animEffect>
                                  </p:childTnLst>
                                </p:cTn>
                              </p:par>
                            </p:childTnLst>
                          </p:cTn>
                        </p:par>
                        <p:par>
                          <p:cTn id="15" fill="hold">
                            <p:stCondLst>
                              <p:cond delay="3750"/>
                            </p:stCondLst>
                            <p:childTnLst>
                              <p:par>
                                <p:cTn id="16" presetID="31" presetClass="entr" presetSubtype="0"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style.rotation</p:attrName>
                                        </p:attrNameLst>
                                      </p:cBhvr>
                                      <p:tavLst>
                                        <p:tav tm="0">
                                          <p:val>
                                            <p:fltVal val="90"/>
                                          </p:val>
                                        </p:tav>
                                        <p:tav tm="100000">
                                          <p:val>
                                            <p:fltVal val="0"/>
                                          </p:val>
                                        </p:tav>
                                      </p:tavLst>
                                    </p:anim>
                                    <p:animEffect transition="in" filter="fade">
                                      <p:cBhvr>
                                        <p:cTn id="21" dur="1000"/>
                                        <p:tgtEl>
                                          <p:spTgt spid="6"/>
                                        </p:tgtEl>
                                      </p:cBhvr>
                                    </p:animEffect>
                                  </p:childTnLst>
                                </p:cTn>
                              </p:par>
                            </p:childTnLst>
                          </p:cTn>
                        </p:par>
                        <p:par>
                          <p:cTn id="22" fill="hold">
                            <p:stCondLst>
                              <p:cond delay="5250"/>
                            </p:stCondLst>
                            <p:childTnLst>
                              <p:par>
                                <p:cTn id="23" presetID="6" presetClass="entr" presetSubtype="16" fill="hold" grpId="0" nodeType="after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1750"/>
                                        <p:tgtEl>
                                          <p:spTgt spid="8"/>
                                        </p:tgtEl>
                                      </p:cBhvr>
                                    </p:animEffect>
                                  </p:childTnLst>
                                </p:cTn>
                              </p:par>
                            </p:childTnLst>
                          </p:cTn>
                        </p:par>
                        <p:par>
                          <p:cTn id="26" fill="hold">
                            <p:stCondLst>
                              <p:cond delay="7500"/>
                            </p:stCondLst>
                            <p:childTnLst>
                              <p:par>
                                <p:cTn id="27" presetID="31" presetClass="entr" presetSubtype="0" fill="hold" grpId="0" nodeType="afterEffect">
                                  <p:stCondLst>
                                    <p:cond delay="50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fltVal val="0"/>
                                          </p:val>
                                        </p:tav>
                                        <p:tav tm="100000">
                                          <p:val>
                                            <p:strVal val="#ppt_h"/>
                                          </p:val>
                                        </p:tav>
                                      </p:tavLst>
                                    </p:anim>
                                    <p:anim calcmode="lin" valueType="num">
                                      <p:cBhvr>
                                        <p:cTn id="31" dur="1000" fill="hold"/>
                                        <p:tgtEl>
                                          <p:spTgt spid="11"/>
                                        </p:tgtEl>
                                        <p:attrNameLst>
                                          <p:attrName>style.rotation</p:attrName>
                                        </p:attrNameLst>
                                      </p:cBhvr>
                                      <p:tavLst>
                                        <p:tav tm="0">
                                          <p:val>
                                            <p:fltVal val="90"/>
                                          </p:val>
                                        </p:tav>
                                        <p:tav tm="100000">
                                          <p:val>
                                            <p:fltVal val="0"/>
                                          </p:val>
                                        </p:tav>
                                      </p:tavLst>
                                    </p:anim>
                                    <p:animEffect transition="in" filter="fade">
                                      <p:cBhvr>
                                        <p:cTn id="32" dur="1000"/>
                                        <p:tgtEl>
                                          <p:spTgt spid="11"/>
                                        </p:tgtEl>
                                      </p:cBhvr>
                                    </p:animEffect>
                                  </p:childTnLst>
                                </p:cTn>
                              </p:par>
                            </p:childTnLst>
                          </p:cTn>
                        </p:par>
                        <p:par>
                          <p:cTn id="33" fill="hold">
                            <p:stCondLst>
                              <p:cond delay="9000"/>
                            </p:stCondLst>
                            <p:childTnLst>
                              <p:par>
                                <p:cTn id="34" presetID="6" presetClass="entr" presetSubtype="16" fill="hold" grpId="0" nodeType="afterEffect">
                                  <p:stCondLst>
                                    <p:cond delay="500"/>
                                  </p:stCondLst>
                                  <p:childTnLst>
                                    <p:set>
                                      <p:cBhvr>
                                        <p:cTn id="35" dur="1" fill="hold">
                                          <p:stCondLst>
                                            <p:cond delay="0"/>
                                          </p:stCondLst>
                                        </p:cTn>
                                        <p:tgtEl>
                                          <p:spTgt spid="12"/>
                                        </p:tgtEl>
                                        <p:attrNameLst>
                                          <p:attrName>style.visibility</p:attrName>
                                        </p:attrNameLst>
                                      </p:cBhvr>
                                      <p:to>
                                        <p:strVal val="visible"/>
                                      </p:to>
                                    </p:set>
                                    <p:animEffect transition="in" filter="circle(in)">
                                      <p:cBhvr>
                                        <p:cTn id="3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P spid="8"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0870" y="3295185"/>
            <a:ext cx="2811785" cy="2124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Vertical Title 1"/>
          <p:cNvSpPr>
            <a:spLocks noGrp="1"/>
          </p:cNvSpPr>
          <p:nvPr>
            <p:ph type="title" orient="vert"/>
          </p:nvPr>
        </p:nvSpPr>
        <p:spPr>
          <a:xfrm>
            <a:off x="7620000" y="0"/>
            <a:ext cx="1497106" cy="6449138"/>
          </a:xfrm>
        </p:spPr>
        <p:txBody>
          <a:bodyPr/>
          <a:lstStyle/>
          <a:p>
            <a:r>
              <a:rPr lang="en-US" sz="4000" dirty="0"/>
              <a:t>How We May Understand the New Birth</a:t>
            </a: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accent1">
                    <a:lumMod val="20000"/>
                    <a:lumOff val="80000"/>
                  </a:schemeClr>
                </a:solidFill>
              </a:rPr>
              <a:t>Global University of Theological Studies</a:t>
            </a:r>
          </a:p>
        </p:txBody>
      </p:sp>
      <p:sp>
        <p:nvSpPr>
          <p:cNvPr id="5" name="TextBox 4"/>
          <p:cNvSpPr txBox="1"/>
          <p:nvPr/>
        </p:nvSpPr>
        <p:spPr>
          <a:xfrm>
            <a:off x="0" y="6487739"/>
            <a:ext cx="3845399" cy="276999"/>
          </a:xfrm>
          <a:prstGeom prst="rect">
            <a:avLst/>
          </a:prstGeom>
          <a:noFill/>
        </p:spPr>
        <p:txBody>
          <a:bodyPr wrap="square" rtlCol="0">
            <a:spAutoFit/>
          </a:bodyPr>
          <a:lstStyle/>
          <a:p>
            <a:r>
              <a:rPr lang="en-US" sz="1200" dirty="0">
                <a:solidFill>
                  <a:srgbClr val="008000"/>
                </a:solidFill>
              </a:rPr>
              <a:t>LESSON SEVEN:  Regeneration</a:t>
            </a:r>
          </a:p>
        </p:txBody>
      </p:sp>
      <p:sp>
        <p:nvSpPr>
          <p:cNvPr id="7" name="TextBox 6"/>
          <p:cNvSpPr txBox="1"/>
          <p:nvPr/>
        </p:nvSpPr>
        <p:spPr>
          <a:xfrm>
            <a:off x="1" y="349071"/>
            <a:ext cx="7504770" cy="1569660"/>
          </a:xfrm>
          <a:prstGeom prst="rect">
            <a:avLst/>
          </a:prstGeom>
          <a:noFill/>
        </p:spPr>
        <p:txBody>
          <a:bodyPr wrap="square" rtlCol="0">
            <a:spAutoFit/>
          </a:bodyPr>
          <a:lstStyle/>
          <a:p>
            <a:pPr algn="ctr"/>
            <a:r>
              <a:rPr lang="en-US" sz="2400" dirty="0">
                <a:solidFill>
                  <a:schemeClr val="bg1"/>
                </a:solidFill>
              </a:rPr>
              <a:t>Jesus compared regeneration with the natural birth when he told Nicodemus that he had to be born again.  Jesus used expressions “born of water” and “born of spirit” </a:t>
            </a:r>
          </a:p>
        </p:txBody>
      </p:sp>
      <p:sp>
        <p:nvSpPr>
          <p:cNvPr id="13" name="TextBox 12"/>
          <p:cNvSpPr txBox="1"/>
          <p:nvPr/>
        </p:nvSpPr>
        <p:spPr>
          <a:xfrm>
            <a:off x="0" y="2129500"/>
            <a:ext cx="7504770" cy="1200329"/>
          </a:xfrm>
          <a:prstGeom prst="rect">
            <a:avLst/>
          </a:prstGeom>
          <a:noFill/>
        </p:spPr>
        <p:txBody>
          <a:bodyPr wrap="square" rtlCol="0">
            <a:spAutoFit/>
          </a:bodyPr>
          <a:lstStyle/>
          <a:p>
            <a:pPr algn="ctr"/>
            <a:r>
              <a:rPr lang="en-US" sz="2400" dirty="0">
                <a:solidFill>
                  <a:schemeClr val="bg1"/>
                </a:solidFill>
              </a:rPr>
              <a:t>The best way to have a clear understanding of the New Birth is to compare  it with the natural birth, even as Jesus did.</a:t>
            </a: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49786" y="2976924"/>
            <a:ext cx="1886995" cy="2833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756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1000"/>
                                        <p:tgtEl>
                                          <p:spTgt spid="7"/>
                                        </p:tgtEl>
                                      </p:cBhvr>
                                    </p:animEffect>
                                  </p:childTnLst>
                                </p:cTn>
                              </p:par>
                            </p:childTnLst>
                          </p:cTn>
                        </p:par>
                        <p:par>
                          <p:cTn id="13" fill="hold">
                            <p:stCondLst>
                              <p:cond delay="3000"/>
                            </p:stCondLst>
                            <p:childTnLst>
                              <p:par>
                                <p:cTn id="14" presetID="4" presetClass="entr" presetSubtype="32" fill="hold" grpId="0" nodeType="afterEffect">
                                  <p:stCondLst>
                                    <p:cond delay="500"/>
                                  </p:stCondLst>
                                  <p:childTnLst>
                                    <p:set>
                                      <p:cBhvr>
                                        <p:cTn id="15" dur="1" fill="hold">
                                          <p:stCondLst>
                                            <p:cond delay="0"/>
                                          </p:stCondLst>
                                        </p:cTn>
                                        <p:tgtEl>
                                          <p:spTgt spid="13"/>
                                        </p:tgtEl>
                                        <p:attrNameLst>
                                          <p:attrName>style.visibility</p:attrName>
                                        </p:attrNameLst>
                                      </p:cBhvr>
                                      <p:to>
                                        <p:strVal val="visible"/>
                                      </p:to>
                                    </p:set>
                                    <p:animEffect transition="in" filter="box(out)">
                                      <p:cBhvr>
                                        <p:cTn id="16" dur="2000"/>
                                        <p:tgtEl>
                                          <p:spTgt spid="13"/>
                                        </p:tgtEl>
                                      </p:cBhvr>
                                    </p:animEffect>
                                  </p:childTnLst>
                                </p:cTn>
                              </p:par>
                            </p:childTnLst>
                          </p:cTn>
                        </p:par>
                        <p:par>
                          <p:cTn id="17" fill="hold">
                            <p:stCondLst>
                              <p:cond delay="5500"/>
                            </p:stCondLst>
                            <p:childTnLst>
                              <p:par>
                                <p:cTn id="18" presetID="6" presetClass="entr" presetSubtype="16" fill="hold" nodeType="afterEffect">
                                  <p:stCondLst>
                                    <p:cond delay="250"/>
                                  </p:stCondLst>
                                  <p:childTnLst>
                                    <p:set>
                                      <p:cBhvr>
                                        <p:cTn id="19" dur="1" fill="hold">
                                          <p:stCondLst>
                                            <p:cond delay="0"/>
                                          </p:stCondLst>
                                        </p:cTn>
                                        <p:tgtEl>
                                          <p:spTgt spid="1026"/>
                                        </p:tgtEl>
                                        <p:attrNameLst>
                                          <p:attrName>style.visibility</p:attrName>
                                        </p:attrNameLst>
                                      </p:cBhvr>
                                      <p:to>
                                        <p:strVal val="visible"/>
                                      </p:to>
                                    </p:set>
                                    <p:animEffect transition="in" filter="circle(in)">
                                      <p:cBhvr>
                                        <p:cTn id="20" dur="2000"/>
                                        <p:tgtEl>
                                          <p:spTgt spid="1026"/>
                                        </p:tgtEl>
                                      </p:cBhvr>
                                    </p:animEffect>
                                  </p:childTnLst>
                                </p:cTn>
                              </p:par>
                              <p:par>
                                <p:cTn id="21" presetID="6" presetClass="entr" presetSubtype="16" fill="hold" nodeType="withEffect">
                                  <p:stCondLst>
                                    <p:cond delay="500"/>
                                  </p:stCondLst>
                                  <p:childTnLst>
                                    <p:set>
                                      <p:cBhvr>
                                        <p:cTn id="22" dur="1" fill="hold">
                                          <p:stCondLst>
                                            <p:cond delay="0"/>
                                          </p:stCondLst>
                                        </p:cTn>
                                        <p:tgtEl>
                                          <p:spTgt spid="1027"/>
                                        </p:tgtEl>
                                        <p:attrNameLst>
                                          <p:attrName>style.visibility</p:attrName>
                                        </p:attrNameLst>
                                      </p:cBhvr>
                                      <p:to>
                                        <p:strVal val="visible"/>
                                      </p:to>
                                    </p:set>
                                    <p:animEffect transition="in" filter="circle(in)">
                                      <p:cBhvr>
                                        <p:cTn id="23"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4" name="TextBox 3"/>
          <p:cNvSpPr txBox="1"/>
          <p:nvPr/>
        </p:nvSpPr>
        <p:spPr>
          <a:xfrm>
            <a:off x="89646" y="482357"/>
            <a:ext cx="8898623" cy="1138773"/>
          </a:xfrm>
          <a:prstGeom prst="rect">
            <a:avLst/>
          </a:prstGeom>
          <a:noFill/>
        </p:spPr>
        <p:txBody>
          <a:bodyPr wrap="square" rtlCol="0">
            <a:spAutoFit/>
          </a:bodyPr>
          <a:lstStyle/>
          <a:p>
            <a:r>
              <a:rPr lang="en-US" sz="6800" dirty="0">
                <a:solidFill>
                  <a:schemeClr val="bg1"/>
                </a:solidFill>
              </a:rPr>
              <a:t>3 steps in natural birth</a:t>
            </a:r>
          </a:p>
        </p:txBody>
      </p:sp>
      <p:sp>
        <p:nvSpPr>
          <p:cNvPr id="7" name="Rounded Rectangle 6"/>
          <p:cNvSpPr/>
          <p:nvPr/>
        </p:nvSpPr>
        <p:spPr>
          <a:xfrm>
            <a:off x="717177" y="2495179"/>
            <a:ext cx="7664823" cy="29800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594518"/>
            <a:ext cx="7246470" cy="434825"/>
          </a:xfrm>
          <a:prstGeom prst="rect">
            <a:avLst/>
          </a:prstGeom>
          <a:noFill/>
        </p:spPr>
        <p:txBody>
          <a:bodyPr wrap="square" rtlCol="0">
            <a:spAutoFit/>
          </a:bodyPr>
          <a:lstStyle/>
          <a:p>
            <a:pPr algn="just"/>
            <a:r>
              <a:rPr lang="en-US" sz="2800" dirty="0"/>
              <a:t>1.  Conception – the planting of the seed</a:t>
            </a:r>
          </a:p>
        </p:txBody>
      </p:sp>
      <p:sp>
        <p:nvSpPr>
          <p:cNvPr id="10" name="TextBox 9"/>
          <p:cNvSpPr txBox="1"/>
          <p:nvPr/>
        </p:nvSpPr>
        <p:spPr>
          <a:xfrm>
            <a:off x="922640" y="3569985"/>
            <a:ext cx="7246470" cy="523220"/>
          </a:xfrm>
          <a:prstGeom prst="rect">
            <a:avLst/>
          </a:prstGeom>
          <a:noFill/>
        </p:spPr>
        <p:txBody>
          <a:bodyPr wrap="square" rtlCol="0">
            <a:spAutoFit/>
          </a:bodyPr>
          <a:lstStyle/>
          <a:p>
            <a:pPr algn="just"/>
            <a:r>
              <a:rPr lang="en-US" sz="2800" dirty="0"/>
              <a:t>2. Physical Birth – birth of water</a:t>
            </a:r>
          </a:p>
        </p:txBody>
      </p:sp>
      <p:sp>
        <p:nvSpPr>
          <p:cNvPr id="11" name="TextBox 10"/>
          <p:cNvSpPr txBox="1"/>
          <p:nvPr/>
        </p:nvSpPr>
        <p:spPr>
          <a:xfrm>
            <a:off x="933791" y="4551273"/>
            <a:ext cx="7246470" cy="523220"/>
          </a:xfrm>
          <a:prstGeom prst="rect">
            <a:avLst/>
          </a:prstGeom>
          <a:noFill/>
        </p:spPr>
        <p:txBody>
          <a:bodyPr wrap="square" rtlCol="0">
            <a:spAutoFit/>
          </a:bodyPr>
          <a:lstStyle/>
          <a:p>
            <a:pPr algn="just"/>
            <a:r>
              <a:rPr lang="en-US" sz="2800" dirty="0"/>
              <a:t>3. Breath enters the newborn baby</a:t>
            </a:r>
          </a:p>
        </p:txBody>
      </p:sp>
      <p:sp>
        <p:nvSpPr>
          <p:cNvPr id="12" name="TextBox 11"/>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Tree>
    <p:extLst>
      <p:ext uri="{BB962C8B-B14F-4D97-AF65-F5344CB8AC3E}">
        <p14:creationId xmlns:p14="http://schemas.microsoft.com/office/powerpoint/2010/main" val="14301495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wheel(8)">
                                      <p:cBhvr>
                                        <p:cTn id="13" dur="2000"/>
                                        <p:tgtEl>
                                          <p:spTgt spid="7"/>
                                        </p:tgtEl>
                                      </p:cBhvr>
                                    </p:animEffect>
                                  </p:childTnLst>
                                </p:cTn>
                              </p:par>
                            </p:childTnLst>
                          </p:cTn>
                        </p:par>
                        <p:par>
                          <p:cTn id="14" fill="hold">
                            <p:stCondLst>
                              <p:cond delay="4000"/>
                            </p:stCondLst>
                            <p:childTnLst>
                              <p:par>
                                <p:cTn id="15" presetID="2" presetClass="entr" presetSubtype="8" fill="hold" grpId="0" nodeType="after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5500"/>
                            </p:stCondLst>
                            <p:childTnLst>
                              <p:par>
                                <p:cTn id="20" presetID="2" presetClass="entr" presetSubtype="2" fill="hold" grpId="0" nodeType="after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1000" fill="hold"/>
                                        <p:tgtEl>
                                          <p:spTgt spid="10"/>
                                        </p:tgtEl>
                                        <p:attrNameLst>
                                          <p:attrName>ppt_x</p:attrName>
                                        </p:attrNameLst>
                                      </p:cBhvr>
                                      <p:tavLst>
                                        <p:tav tm="0">
                                          <p:val>
                                            <p:strVal val="1+#ppt_w/2"/>
                                          </p:val>
                                        </p:tav>
                                        <p:tav tm="100000">
                                          <p:val>
                                            <p:strVal val="#ppt_x"/>
                                          </p:val>
                                        </p:tav>
                                      </p:tavLst>
                                    </p:anim>
                                    <p:anim calcmode="lin" valueType="num">
                                      <p:cBhvr additive="base">
                                        <p:cTn id="23" dur="10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7000"/>
                            </p:stCondLst>
                            <p:childTnLst>
                              <p:par>
                                <p:cTn id="25" presetID="2" presetClass="entr" presetSubtype="8" fill="hold" grpId="0" nodeType="after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0-#ppt_w/2"/>
                                          </p:val>
                                        </p:tav>
                                        <p:tav tm="100000">
                                          <p:val>
                                            <p:strVal val="#ppt_x"/>
                                          </p:val>
                                        </p:tav>
                                      </p:tavLst>
                                    </p:anim>
                                    <p:anim calcmode="lin" valueType="num">
                                      <p:cBhvr additive="base">
                                        <p:cTn id="2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3" name="TextBox 2"/>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
        <p:nvSpPr>
          <p:cNvPr id="4" name="TextBox 3"/>
          <p:cNvSpPr txBox="1"/>
          <p:nvPr/>
        </p:nvSpPr>
        <p:spPr>
          <a:xfrm>
            <a:off x="89646" y="482357"/>
            <a:ext cx="8898623" cy="1077218"/>
          </a:xfrm>
          <a:prstGeom prst="rect">
            <a:avLst/>
          </a:prstGeom>
          <a:noFill/>
        </p:spPr>
        <p:txBody>
          <a:bodyPr wrap="square" rtlCol="0">
            <a:spAutoFit/>
          </a:bodyPr>
          <a:lstStyle/>
          <a:p>
            <a:r>
              <a:rPr lang="en-US" sz="6400" dirty="0">
                <a:solidFill>
                  <a:schemeClr val="bg1"/>
                </a:solidFill>
              </a:rPr>
              <a:t>3 steps in spiritual birth</a:t>
            </a:r>
          </a:p>
        </p:txBody>
      </p:sp>
      <p:sp>
        <p:nvSpPr>
          <p:cNvPr id="7" name="Rounded Rectangle 6"/>
          <p:cNvSpPr/>
          <p:nvPr/>
        </p:nvSpPr>
        <p:spPr>
          <a:xfrm>
            <a:off x="717177" y="2495179"/>
            <a:ext cx="7664823" cy="29800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594518"/>
            <a:ext cx="7246470" cy="523220"/>
          </a:xfrm>
          <a:prstGeom prst="rect">
            <a:avLst/>
          </a:prstGeom>
          <a:noFill/>
        </p:spPr>
        <p:txBody>
          <a:bodyPr wrap="square" rtlCol="0">
            <a:spAutoFit/>
          </a:bodyPr>
          <a:lstStyle/>
          <a:p>
            <a:pPr algn="just"/>
            <a:r>
              <a:rPr lang="en-US" sz="2800" dirty="0"/>
              <a:t>1.  Hearing and Believing the gospel</a:t>
            </a:r>
          </a:p>
        </p:txBody>
      </p:sp>
      <p:sp>
        <p:nvSpPr>
          <p:cNvPr id="10" name="TextBox 9"/>
          <p:cNvSpPr txBox="1"/>
          <p:nvPr/>
        </p:nvSpPr>
        <p:spPr>
          <a:xfrm>
            <a:off x="922640" y="3569985"/>
            <a:ext cx="7246470" cy="523220"/>
          </a:xfrm>
          <a:prstGeom prst="rect">
            <a:avLst/>
          </a:prstGeom>
          <a:noFill/>
        </p:spPr>
        <p:txBody>
          <a:bodyPr wrap="square" rtlCol="0">
            <a:spAutoFit/>
          </a:bodyPr>
          <a:lstStyle/>
          <a:p>
            <a:pPr algn="just"/>
            <a:r>
              <a:rPr lang="en-US" sz="2800" dirty="0"/>
              <a:t>2. Water baptism in the name of Jesus</a:t>
            </a:r>
          </a:p>
        </p:txBody>
      </p:sp>
      <p:sp>
        <p:nvSpPr>
          <p:cNvPr id="11" name="TextBox 10"/>
          <p:cNvSpPr txBox="1"/>
          <p:nvPr/>
        </p:nvSpPr>
        <p:spPr>
          <a:xfrm>
            <a:off x="933791" y="4551273"/>
            <a:ext cx="7246470" cy="523220"/>
          </a:xfrm>
          <a:prstGeom prst="rect">
            <a:avLst/>
          </a:prstGeom>
          <a:noFill/>
        </p:spPr>
        <p:txBody>
          <a:bodyPr wrap="square" rtlCol="0">
            <a:spAutoFit/>
          </a:bodyPr>
          <a:lstStyle/>
          <a:p>
            <a:pPr algn="just"/>
            <a:r>
              <a:rPr lang="en-US" sz="2800" dirty="0"/>
              <a:t>3. Baptism of the Holy Ghost</a:t>
            </a:r>
          </a:p>
        </p:txBody>
      </p:sp>
    </p:spTree>
    <p:extLst>
      <p:ext uri="{BB962C8B-B14F-4D97-AF65-F5344CB8AC3E}">
        <p14:creationId xmlns:p14="http://schemas.microsoft.com/office/powerpoint/2010/main" val="42355424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8"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wheel(8)">
                                      <p:cBhvr>
                                        <p:cTn id="13" dur="2000"/>
                                        <p:tgtEl>
                                          <p:spTgt spid="7"/>
                                        </p:tgtEl>
                                      </p:cBhvr>
                                    </p:animEffect>
                                  </p:childTnLst>
                                </p:cTn>
                              </p:par>
                            </p:childTnLst>
                          </p:cTn>
                        </p:par>
                        <p:par>
                          <p:cTn id="14" fill="hold">
                            <p:stCondLst>
                              <p:cond delay="4000"/>
                            </p:stCondLst>
                            <p:childTnLst>
                              <p:par>
                                <p:cTn id="15" presetID="2" presetClass="entr" presetSubtype="2" fill="hold" grpId="0" nodeType="after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1+#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5500"/>
                            </p:stCondLst>
                            <p:childTnLst>
                              <p:par>
                                <p:cTn id="20" presetID="2" presetClass="entr" presetSubtype="8" fill="hold" grpId="0" nodeType="after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1000" fill="hold"/>
                                        <p:tgtEl>
                                          <p:spTgt spid="10"/>
                                        </p:tgtEl>
                                        <p:attrNameLst>
                                          <p:attrName>ppt_x</p:attrName>
                                        </p:attrNameLst>
                                      </p:cBhvr>
                                      <p:tavLst>
                                        <p:tav tm="0">
                                          <p:val>
                                            <p:strVal val="0-#ppt_w/2"/>
                                          </p:val>
                                        </p:tav>
                                        <p:tav tm="100000">
                                          <p:val>
                                            <p:strVal val="#ppt_x"/>
                                          </p:val>
                                        </p:tav>
                                      </p:tavLst>
                                    </p:anim>
                                    <p:anim calcmode="lin" valueType="num">
                                      <p:cBhvr additive="base">
                                        <p:cTn id="23" dur="10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7000"/>
                            </p:stCondLst>
                            <p:childTnLst>
                              <p:par>
                                <p:cTn id="25" presetID="2" presetClass="entr" presetSubtype="2" fill="hold" grpId="0" nodeType="after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000" fill="hold"/>
                                        <p:tgtEl>
                                          <p:spTgt spid="11"/>
                                        </p:tgtEl>
                                        <p:attrNameLst>
                                          <p:attrName>ppt_x</p:attrName>
                                        </p:attrNameLst>
                                      </p:cBhvr>
                                      <p:tavLst>
                                        <p:tav tm="0">
                                          <p:val>
                                            <p:strVal val="1+#ppt_w/2"/>
                                          </p:val>
                                        </p:tav>
                                        <p:tav tm="100000">
                                          <p:val>
                                            <p:strVal val="#ppt_x"/>
                                          </p:val>
                                        </p:tav>
                                      </p:tavLst>
                                    </p:anim>
                                    <p:anim calcmode="lin" valueType="num">
                                      <p:cBhvr additive="base">
                                        <p:cTn id="2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20336919">
            <a:off x="164814" y="2289899"/>
            <a:ext cx="3635298" cy="584775"/>
          </a:xfrm>
          <a:prstGeom prst="rect">
            <a:avLst/>
          </a:prstGeom>
          <a:noFill/>
        </p:spPr>
        <p:txBody>
          <a:bodyPr wrap="square" rtlCol="0">
            <a:spAutoFit/>
          </a:bodyPr>
          <a:lstStyle/>
          <a:p>
            <a:pPr algn="ctr"/>
            <a:r>
              <a:rPr lang="en-US" sz="3200" dirty="0">
                <a:solidFill>
                  <a:schemeClr val="bg1"/>
                </a:solidFill>
              </a:rPr>
              <a:t>A Divine Work</a:t>
            </a: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a:solidFill>
                  <a:schemeClr val="bg1"/>
                </a:solidFill>
              </a:rPr>
              <a:t>Global University of Theological Studies</a:t>
            </a:r>
          </a:p>
        </p:txBody>
      </p:sp>
      <p:sp>
        <p:nvSpPr>
          <p:cNvPr id="8" name="Title 1"/>
          <p:cNvSpPr>
            <a:spLocks noGrp="1"/>
          </p:cNvSpPr>
          <p:nvPr>
            <p:ph type="title"/>
          </p:nvPr>
        </p:nvSpPr>
        <p:spPr>
          <a:xfrm>
            <a:off x="765175" y="516974"/>
            <a:ext cx="7612063" cy="1100138"/>
          </a:xfrm>
        </p:spPr>
        <p:txBody>
          <a:bodyPr/>
          <a:lstStyle/>
          <a:p>
            <a:r>
              <a:rPr lang="en-US" sz="4800" dirty="0">
                <a:solidFill>
                  <a:srgbClr val="008000"/>
                </a:solidFill>
              </a:rPr>
              <a:t>The Means of Regeneration</a:t>
            </a:r>
          </a:p>
        </p:txBody>
      </p:sp>
      <p:sp>
        <p:nvSpPr>
          <p:cNvPr id="9" name="TextBox 8"/>
          <p:cNvSpPr txBox="1"/>
          <p:nvPr/>
        </p:nvSpPr>
        <p:spPr>
          <a:xfrm rot="1210274">
            <a:off x="5403342" y="2372911"/>
            <a:ext cx="3232844" cy="584775"/>
          </a:xfrm>
          <a:prstGeom prst="rect">
            <a:avLst/>
          </a:prstGeom>
          <a:noFill/>
        </p:spPr>
        <p:txBody>
          <a:bodyPr wrap="square" rtlCol="0">
            <a:spAutoFit/>
          </a:bodyPr>
          <a:lstStyle/>
          <a:p>
            <a:pPr algn="ctr"/>
            <a:r>
              <a:rPr lang="en-US" sz="3200" dirty="0">
                <a:solidFill>
                  <a:schemeClr val="bg1"/>
                </a:solidFill>
              </a:rPr>
              <a:t>Man’s Part</a:t>
            </a:r>
          </a:p>
        </p:txBody>
      </p:sp>
      <p:sp>
        <p:nvSpPr>
          <p:cNvPr id="10" name="TextBox 9"/>
          <p:cNvSpPr txBox="1"/>
          <p:nvPr/>
        </p:nvSpPr>
        <p:spPr>
          <a:xfrm rot="21258749">
            <a:off x="2513987" y="3371794"/>
            <a:ext cx="3635298" cy="584775"/>
          </a:xfrm>
          <a:prstGeom prst="rect">
            <a:avLst/>
          </a:prstGeom>
          <a:noFill/>
        </p:spPr>
        <p:txBody>
          <a:bodyPr wrap="square" rtlCol="0">
            <a:spAutoFit/>
          </a:bodyPr>
          <a:lstStyle/>
          <a:p>
            <a:pPr algn="ctr"/>
            <a:r>
              <a:rPr lang="en-US" sz="3200" dirty="0">
                <a:solidFill>
                  <a:schemeClr val="bg1"/>
                </a:solidFill>
              </a:rPr>
              <a:t>Born of the Word</a:t>
            </a:r>
          </a:p>
        </p:txBody>
      </p:sp>
      <p:sp>
        <p:nvSpPr>
          <p:cNvPr id="11" name="TextBox 10"/>
          <p:cNvSpPr txBox="1"/>
          <p:nvPr/>
        </p:nvSpPr>
        <p:spPr>
          <a:xfrm rot="20336919">
            <a:off x="649239" y="5041293"/>
            <a:ext cx="3246302" cy="584775"/>
          </a:xfrm>
          <a:prstGeom prst="rect">
            <a:avLst/>
          </a:prstGeom>
          <a:noFill/>
        </p:spPr>
        <p:txBody>
          <a:bodyPr wrap="square" rtlCol="0">
            <a:spAutoFit/>
          </a:bodyPr>
          <a:lstStyle/>
          <a:p>
            <a:pPr algn="ctr"/>
            <a:r>
              <a:rPr lang="en-US" sz="3200" dirty="0">
                <a:solidFill>
                  <a:schemeClr val="bg1"/>
                </a:solidFill>
              </a:rPr>
              <a:t>Born of Water</a:t>
            </a:r>
          </a:p>
        </p:txBody>
      </p:sp>
      <p:sp>
        <p:nvSpPr>
          <p:cNvPr id="12" name="TextBox 11"/>
          <p:cNvSpPr txBox="1"/>
          <p:nvPr/>
        </p:nvSpPr>
        <p:spPr>
          <a:xfrm rot="1275679">
            <a:off x="5308892" y="5071812"/>
            <a:ext cx="2771147" cy="584775"/>
          </a:xfrm>
          <a:prstGeom prst="rect">
            <a:avLst/>
          </a:prstGeom>
          <a:noFill/>
        </p:spPr>
        <p:txBody>
          <a:bodyPr wrap="square" rtlCol="0">
            <a:spAutoFit/>
          </a:bodyPr>
          <a:lstStyle/>
          <a:p>
            <a:pPr algn="ctr"/>
            <a:r>
              <a:rPr lang="en-US" sz="3200" dirty="0">
                <a:solidFill>
                  <a:schemeClr val="bg1"/>
                </a:solidFill>
              </a:rPr>
              <a:t>Born of Spirit</a:t>
            </a:r>
          </a:p>
        </p:txBody>
      </p:sp>
      <p:sp>
        <p:nvSpPr>
          <p:cNvPr id="13" name="TextBox 12"/>
          <p:cNvSpPr txBox="1"/>
          <p:nvPr/>
        </p:nvSpPr>
        <p:spPr>
          <a:xfrm>
            <a:off x="89646" y="6487739"/>
            <a:ext cx="3845399" cy="276999"/>
          </a:xfrm>
          <a:prstGeom prst="rect">
            <a:avLst/>
          </a:prstGeom>
          <a:noFill/>
        </p:spPr>
        <p:txBody>
          <a:bodyPr wrap="square" rtlCol="0">
            <a:spAutoFit/>
          </a:bodyPr>
          <a:lstStyle/>
          <a:p>
            <a:r>
              <a:rPr lang="en-US" sz="1200" dirty="0">
                <a:solidFill>
                  <a:srgbClr val="FFFFFF"/>
                </a:solidFill>
              </a:rPr>
              <a:t>LESSON SEVEN:  Regeneration</a:t>
            </a:r>
          </a:p>
        </p:txBody>
      </p:sp>
    </p:spTree>
    <p:extLst>
      <p:ext uri="{BB962C8B-B14F-4D97-AF65-F5344CB8AC3E}">
        <p14:creationId xmlns:p14="http://schemas.microsoft.com/office/powerpoint/2010/main" val="42834679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6" presetClass="entr" presetSubtype="0"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childTnLst>
                          </p:cTn>
                        </p:par>
                        <p:par>
                          <p:cTn id="27" fill="hold">
                            <p:stCondLst>
                              <p:cond delay="4000"/>
                            </p:stCondLst>
                            <p:childTnLst>
                              <p:par>
                                <p:cTn id="28" presetID="26" presetClass="entr" presetSubtype="0" fill="hold" grpId="0" nodeType="afterEffect">
                                  <p:stCondLst>
                                    <p:cond delay="5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80">
                                          <p:stCondLst>
                                            <p:cond delay="0"/>
                                          </p:stCondLst>
                                        </p:cTn>
                                        <p:tgtEl>
                                          <p:spTgt spid="9"/>
                                        </p:tgtEl>
                                      </p:cBhvr>
                                    </p:animEffect>
                                    <p:anim calcmode="lin" valueType="num">
                                      <p:cBhvr>
                                        <p:cTn id="3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6" dur="26">
                                          <p:stCondLst>
                                            <p:cond delay="650"/>
                                          </p:stCondLst>
                                        </p:cTn>
                                        <p:tgtEl>
                                          <p:spTgt spid="9"/>
                                        </p:tgtEl>
                                      </p:cBhvr>
                                      <p:to x="100000" y="60000"/>
                                    </p:animScale>
                                    <p:animScale>
                                      <p:cBhvr>
                                        <p:cTn id="37" dur="166" decel="50000">
                                          <p:stCondLst>
                                            <p:cond delay="676"/>
                                          </p:stCondLst>
                                        </p:cTn>
                                        <p:tgtEl>
                                          <p:spTgt spid="9"/>
                                        </p:tgtEl>
                                      </p:cBhvr>
                                      <p:to x="100000" y="100000"/>
                                    </p:animScale>
                                    <p:animScale>
                                      <p:cBhvr>
                                        <p:cTn id="38" dur="26">
                                          <p:stCondLst>
                                            <p:cond delay="1312"/>
                                          </p:stCondLst>
                                        </p:cTn>
                                        <p:tgtEl>
                                          <p:spTgt spid="9"/>
                                        </p:tgtEl>
                                      </p:cBhvr>
                                      <p:to x="100000" y="80000"/>
                                    </p:animScale>
                                    <p:animScale>
                                      <p:cBhvr>
                                        <p:cTn id="39" dur="166" decel="50000">
                                          <p:stCondLst>
                                            <p:cond delay="1338"/>
                                          </p:stCondLst>
                                        </p:cTn>
                                        <p:tgtEl>
                                          <p:spTgt spid="9"/>
                                        </p:tgtEl>
                                      </p:cBhvr>
                                      <p:to x="100000" y="100000"/>
                                    </p:animScale>
                                    <p:animScale>
                                      <p:cBhvr>
                                        <p:cTn id="40" dur="26">
                                          <p:stCondLst>
                                            <p:cond delay="1642"/>
                                          </p:stCondLst>
                                        </p:cTn>
                                        <p:tgtEl>
                                          <p:spTgt spid="9"/>
                                        </p:tgtEl>
                                      </p:cBhvr>
                                      <p:to x="100000" y="90000"/>
                                    </p:animScale>
                                    <p:animScale>
                                      <p:cBhvr>
                                        <p:cTn id="41" dur="166" decel="50000">
                                          <p:stCondLst>
                                            <p:cond delay="1668"/>
                                          </p:stCondLst>
                                        </p:cTn>
                                        <p:tgtEl>
                                          <p:spTgt spid="9"/>
                                        </p:tgtEl>
                                      </p:cBhvr>
                                      <p:to x="100000" y="100000"/>
                                    </p:animScale>
                                    <p:animScale>
                                      <p:cBhvr>
                                        <p:cTn id="42" dur="26">
                                          <p:stCondLst>
                                            <p:cond delay="1808"/>
                                          </p:stCondLst>
                                        </p:cTn>
                                        <p:tgtEl>
                                          <p:spTgt spid="9"/>
                                        </p:tgtEl>
                                      </p:cBhvr>
                                      <p:to x="100000" y="95000"/>
                                    </p:animScale>
                                    <p:animScale>
                                      <p:cBhvr>
                                        <p:cTn id="43" dur="166" decel="50000">
                                          <p:stCondLst>
                                            <p:cond delay="1834"/>
                                          </p:stCondLst>
                                        </p:cTn>
                                        <p:tgtEl>
                                          <p:spTgt spid="9"/>
                                        </p:tgtEl>
                                      </p:cBhvr>
                                      <p:to x="100000" y="100000"/>
                                    </p:animScale>
                                  </p:childTnLst>
                                </p:cTn>
                              </p:par>
                            </p:childTnLst>
                          </p:cTn>
                        </p:par>
                        <p:par>
                          <p:cTn id="44" fill="hold">
                            <p:stCondLst>
                              <p:cond delay="6500"/>
                            </p:stCondLst>
                            <p:childTnLst>
                              <p:par>
                                <p:cTn id="45" presetID="45" presetClass="entr" presetSubtype="0" fill="hold" grpId="0" nodeType="afterEffect">
                                  <p:stCondLst>
                                    <p:cond delay="50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2000"/>
                                        <p:tgtEl>
                                          <p:spTgt spid="10"/>
                                        </p:tgtEl>
                                      </p:cBhvr>
                                    </p:animEffect>
                                    <p:anim calcmode="lin" valueType="num">
                                      <p:cBhvr>
                                        <p:cTn id="48" dur="2000" fill="hold"/>
                                        <p:tgtEl>
                                          <p:spTgt spid="10"/>
                                        </p:tgtEl>
                                        <p:attrNameLst>
                                          <p:attrName>ppt_w</p:attrName>
                                        </p:attrNameLst>
                                      </p:cBhvr>
                                      <p:tavLst>
                                        <p:tav tm="0" fmla="#ppt_w*sin(2.5*pi*$)">
                                          <p:val>
                                            <p:fltVal val="0"/>
                                          </p:val>
                                        </p:tav>
                                        <p:tav tm="100000">
                                          <p:val>
                                            <p:fltVal val="1"/>
                                          </p:val>
                                        </p:tav>
                                      </p:tavLst>
                                    </p:anim>
                                    <p:anim calcmode="lin" valueType="num">
                                      <p:cBhvr>
                                        <p:cTn id="49" dur="2000" fill="hold"/>
                                        <p:tgtEl>
                                          <p:spTgt spid="10"/>
                                        </p:tgtEl>
                                        <p:attrNameLst>
                                          <p:attrName>ppt_h</p:attrName>
                                        </p:attrNameLst>
                                      </p:cBhvr>
                                      <p:tavLst>
                                        <p:tav tm="0">
                                          <p:val>
                                            <p:strVal val="#ppt_h"/>
                                          </p:val>
                                        </p:tav>
                                        <p:tav tm="100000">
                                          <p:val>
                                            <p:strVal val="#ppt_h"/>
                                          </p:val>
                                        </p:tav>
                                      </p:tavLst>
                                    </p:anim>
                                  </p:childTnLst>
                                </p:cTn>
                              </p:par>
                            </p:childTnLst>
                          </p:cTn>
                        </p:par>
                        <p:par>
                          <p:cTn id="50" fill="hold">
                            <p:stCondLst>
                              <p:cond delay="9000"/>
                            </p:stCondLst>
                            <p:childTnLst>
                              <p:par>
                                <p:cTn id="51" presetID="53" presetClass="entr" presetSubtype="16" fill="hold" grpId="0" nodeType="afterEffect">
                                  <p:stCondLst>
                                    <p:cond delay="50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childTnLst>
                          </p:cTn>
                        </p:par>
                        <p:par>
                          <p:cTn id="56" fill="hold">
                            <p:stCondLst>
                              <p:cond delay="10000"/>
                            </p:stCondLst>
                            <p:childTnLst>
                              <p:par>
                                <p:cTn id="57" presetID="53" presetClass="entr" presetSubtype="16" fill="hold" grpId="0" nodeType="afterEffect">
                                  <p:stCondLst>
                                    <p:cond delay="50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P spid="12"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17658</TotalTime>
  <Words>958</Words>
  <Application>Microsoft Office PowerPoint</Application>
  <PresentationFormat>On-screen Show (4:3)</PresentationFormat>
  <Paragraphs>124</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Bangla MN</vt:lpstr>
      <vt:lpstr>Book Antiqua</vt:lpstr>
      <vt:lpstr>Calibri</vt:lpstr>
      <vt:lpstr>Wingdings 2</vt:lpstr>
      <vt:lpstr>Habitat</vt:lpstr>
      <vt:lpstr>Lesson Seven:  Regeneration</vt:lpstr>
      <vt:lpstr>The Definition of the New Birth</vt:lpstr>
      <vt:lpstr>PowerPoint Presentation</vt:lpstr>
      <vt:lpstr>The Necessity of the New Birth</vt:lpstr>
      <vt:lpstr>The Need is Universal</vt:lpstr>
      <vt:lpstr>How We May Understand the New Birth</vt:lpstr>
      <vt:lpstr>PowerPoint Presentation</vt:lpstr>
      <vt:lpstr>PowerPoint Presentation</vt:lpstr>
      <vt:lpstr>The Means of Regeneration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Laura Gohdes</cp:lastModifiedBy>
  <cp:revision>59</cp:revision>
  <dcterms:created xsi:type="dcterms:W3CDTF">2011-12-17T17:23:16Z</dcterms:created>
  <dcterms:modified xsi:type="dcterms:W3CDTF">2019-03-18T21:08:04Z</dcterms:modified>
</cp:coreProperties>
</file>