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5" r:id="rId1"/>
  </p:sldMasterIdLst>
  <p:notesMasterIdLst>
    <p:notesMasterId r:id="rId21"/>
  </p:notesMasterIdLst>
  <p:sldIdLst>
    <p:sldId id="256" r:id="rId2"/>
    <p:sldId id="257" r:id="rId3"/>
    <p:sldId id="258" r:id="rId4"/>
    <p:sldId id="272" r:id="rId5"/>
    <p:sldId id="261" r:id="rId6"/>
    <p:sldId id="262" r:id="rId7"/>
    <p:sldId id="263" r:id="rId8"/>
    <p:sldId id="270" r:id="rId9"/>
    <p:sldId id="264" r:id="rId10"/>
    <p:sldId id="265" r:id="rId11"/>
    <p:sldId id="273" r:id="rId12"/>
    <p:sldId id="268" r:id="rId13"/>
    <p:sldId id="267" r:id="rId14"/>
    <p:sldId id="274" r:id="rId15"/>
    <p:sldId id="275" r:id="rId16"/>
    <p:sldId id="266" r:id="rId17"/>
    <p:sldId id="269" r:id="rId18"/>
    <p:sldId id="276" r:id="rId19"/>
    <p:sldId id="278"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7204" autoAdjust="0"/>
  </p:normalViewPr>
  <p:slideViewPr>
    <p:cSldViewPr snapToGrid="0" snapToObjects="1">
      <p:cViewPr>
        <p:scale>
          <a:sx n="85" d="100"/>
          <a:sy n="85" d="100"/>
        </p:scale>
        <p:origin x="-2364" y="-7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C4B9EB-E7F7-FB4C-AF39-0037BC1FD1AA}" type="datetimeFigureOut">
              <a:rPr lang="en-US" smtClean="0"/>
              <a:t>4/17/2012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ED5FE9-6870-AE45-8C84-5ED768B69F12}" type="slidenum">
              <a:rPr lang="en-US" smtClean="0"/>
              <a:t>‹#›</a:t>
            </a:fld>
            <a:endParaRPr lang="en-US"/>
          </a:p>
        </p:txBody>
      </p:sp>
    </p:spTree>
    <p:extLst>
      <p:ext uri="{BB962C8B-B14F-4D97-AF65-F5344CB8AC3E}">
        <p14:creationId xmlns:p14="http://schemas.microsoft.com/office/powerpoint/2010/main" val="5279704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Layout is :  URBAN POP</a:t>
            </a:r>
            <a:endParaRPr lang="en-US" dirty="0"/>
          </a:p>
        </p:txBody>
      </p:sp>
      <p:sp>
        <p:nvSpPr>
          <p:cNvPr id="4" name="Slide Number Placeholder 3"/>
          <p:cNvSpPr>
            <a:spLocks noGrp="1"/>
          </p:cNvSpPr>
          <p:nvPr>
            <p:ph type="sldNum" sz="quarter" idx="10"/>
          </p:nvPr>
        </p:nvSpPr>
        <p:spPr/>
        <p:txBody>
          <a:bodyPr/>
          <a:lstStyle/>
          <a:p>
            <a:fld id="{B0ED5FE9-6870-AE45-8C84-5ED768B69F12}" type="slidenum">
              <a:rPr lang="en-US" smtClean="0"/>
              <a:t>1</a:t>
            </a:fld>
            <a:endParaRPr lang="en-US"/>
          </a:p>
        </p:txBody>
      </p:sp>
    </p:spTree>
    <p:extLst>
      <p:ext uri="{BB962C8B-B14F-4D97-AF65-F5344CB8AC3E}">
        <p14:creationId xmlns:p14="http://schemas.microsoft.com/office/powerpoint/2010/main" val="322431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9EB5ECD5-515E-4817-8A06-1D2ED2C83850}" type="datetime4">
              <a:rPr lang="en-US" smtClean="0"/>
              <a:pPr/>
              <a:t>April 17, 2012</a:t>
            </a:fld>
            <a:endParaRPr lang="en-US"/>
          </a:p>
        </p:txBody>
      </p:sp>
      <p:sp>
        <p:nvSpPr>
          <p:cNvPr id="5" name="Footer Placeholder 4"/>
          <p:cNvSpPr>
            <a:spLocks noGrp="1"/>
          </p:cNvSpPr>
          <p:nvPr>
            <p:ph type="ftr" sz="quarter" idx="11"/>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smtClean="0"/>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983DA4-3B24-449B-95CA-514EB7E30A99}" type="datetime4">
              <a:rPr lang="en-US" smtClean="0"/>
              <a:pPr/>
              <a:t>April 17,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942120D2-3948-4F8F-BE5D-E7E7D97880B2}" type="datetime4">
              <a:rPr lang="en-US" smtClean="0"/>
              <a:pPr/>
              <a:t>April 17, 2012</a:t>
            </a:fld>
            <a:endParaRPr lang="en-US" dirty="0" err="1"/>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dirty="0"/>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1D72EBF8-7CF5-44B7-B2BF-E22DE4D0703D}" type="slidenum">
              <a:rPr lang="en-US" smtClean="0"/>
              <a:pPr/>
              <a:t>‹#›</a:t>
            </a:fld>
            <a:endParaRPr lang="en-US" dirty="0"/>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Drag picture to placeholder or click icon to add</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Drag picture to placeholder or click icon to add</a:t>
            </a:r>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A5B59F4-DDCB-41FF-83F5-A48440F36FA7}" type="datetime4">
              <a:rPr lang="en-US" smtClean="0"/>
              <a:pPr/>
              <a:t>April 17,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8056348-D703-428C-A1C4-7D6796EF5F41}" type="datetime4">
              <a:rPr lang="en-US" smtClean="0"/>
              <a:pPr/>
              <a:t>April 17,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32D1919-1B5F-4141-B613-3E5C6008A186}" type="datetime4">
              <a:rPr lang="en-US" smtClean="0"/>
              <a:pPr/>
              <a:t>April 17,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smtClean="0"/>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942120D2-3948-4F8F-BE5D-E7E7D97880B2}" type="datetime4">
              <a:rPr lang="en-US" smtClean="0"/>
              <a:pPr/>
              <a:t>April 17, 2012</a:t>
            </a:fld>
            <a:endParaRPr lang="en-US" dirty="0" err="1"/>
          </a:p>
        </p:txBody>
      </p:sp>
      <p:sp>
        <p:nvSpPr>
          <p:cNvPr id="5" name="Footer Placeholder 4"/>
          <p:cNvSpPr>
            <a:spLocks noGrp="1"/>
          </p:cNvSpPr>
          <p:nvPr>
            <p:ph type="ftr" sz="quarter" idx="11"/>
          </p:nvPr>
        </p:nvSpPr>
        <p:spPr/>
        <p:txBody>
          <a:bodyPr/>
          <a:lstStyle/>
          <a:p>
            <a:endParaRPr lang="en-US" dirty="0"/>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Drag picture to placeholder or click icon to add</a:t>
            </a:r>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D22427-B1DD-49E6-9F05-DE0F1467D7DC}" type="datetime4">
              <a:rPr lang="en-US" smtClean="0"/>
              <a:pPr/>
              <a:t>April 17,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smtClean="0"/>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BCCA7B5-8BC9-491C-A887-7C3E7ED947D8}" type="datetime4">
              <a:rPr lang="en-US" smtClean="0"/>
              <a:pPr/>
              <a:t>April 17,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DA18ED0-40F2-434C-A848-B92581875164}" type="datetime4">
              <a:rPr lang="en-US" smtClean="0"/>
              <a:pPr/>
              <a:t>April 17, 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855437F-F4F9-44A9-B4D3-9191CA04E889}" type="datetime4">
              <a:rPr lang="en-US" smtClean="0"/>
              <a:pPr/>
              <a:t>April 17, 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24E59-01D0-4537-B876-7E5EC75B028D}" type="datetime4">
              <a:rPr lang="en-US" smtClean="0"/>
              <a:pPr/>
              <a:t>April 17, 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655A2E49-18A1-40BC-BA5D-5A2EC8FDDF15}" type="datetime4">
              <a:rPr lang="en-US" smtClean="0"/>
              <a:pPr/>
              <a:t>April 17, 2012</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942120D2-3948-4F8F-BE5D-E7E7D97880B2}" type="datetime4">
              <a:rPr lang="en-US" smtClean="0"/>
              <a:pPr/>
              <a:t>April 17, 2012</a:t>
            </a:fld>
            <a:endParaRPr lang="en-US" dirty="0" err="1"/>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endParaRPr lang="en-US" dirty="0"/>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1D72EBF8-7CF5-44B7-B2BF-E22DE4D0703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 id="2147483927" r:id="rId12"/>
    <p:sldLayoutId id="2147483928" r:id="rId13"/>
  </p:sldLayoutIdLst>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hf sldNum="0" hdr="0" ftr="0" dt="0"/>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62945"/>
            <a:ext cx="9143999" cy="831274"/>
          </a:xfrm>
        </p:spPr>
        <p:txBody>
          <a:bodyPr/>
          <a:lstStyle/>
          <a:p>
            <a:pPr algn="ctr"/>
            <a:r>
              <a:rPr lang="en-US" b="1" cap="none" dirty="0" smtClean="0">
                <a:ln w="17780" cmpd="sng">
                  <a:solidFill>
                    <a:schemeClr val="accent1">
                      <a:tint val="3000"/>
                    </a:schemeClr>
                  </a:solidFill>
                  <a:prstDash val="solid"/>
                  <a:miter lim="800000"/>
                </a:ln>
                <a:solidFill>
                  <a:schemeClr val="accent1">
                    <a:lumMod val="20000"/>
                    <a:lumOff val="80000"/>
                  </a:schemeClr>
                </a:solidFill>
                <a:effectLst>
                  <a:outerShdw blurRad="55000" dist="50800" dir="5400000" algn="tl">
                    <a:srgbClr val="000000">
                      <a:alpha val="33000"/>
                    </a:srgbClr>
                  </a:outerShdw>
                </a:effectLst>
              </a:rPr>
              <a:t>Lesson Three:   </a:t>
            </a:r>
            <a:r>
              <a:rPr lang="en-US" sz="4400" b="1" spc="50" dirty="0" smtClean="0">
                <a:ln w="13500">
                  <a:solidFill>
                    <a:schemeClr val="accent1">
                      <a:shade val="2500"/>
                      <a:alpha val="6500"/>
                    </a:schemeClr>
                  </a:solidFill>
                  <a:prstDash val="solid"/>
                </a:ln>
                <a:solidFill>
                  <a:srgbClr val="008000">
                    <a:alpha val="95000"/>
                  </a:srgbClr>
                </a:solidFill>
                <a:effectLst>
                  <a:innerShdw blurRad="50900" dist="38500" dir="13500000">
                    <a:srgbClr val="000000">
                      <a:alpha val="60000"/>
                    </a:srgbClr>
                  </a:innerShdw>
                </a:effectLst>
                <a:latin typeface="Bangla MN"/>
                <a:cs typeface="Bangla MN"/>
              </a:rPr>
              <a:t>Salvation</a:t>
            </a:r>
            <a:endParaRPr lang="en-US" sz="4400" b="1" spc="50" dirty="0">
              <a:ln w="13500">
                <a:solidFill>
                  <a:schemeClr val="accent1">
                    <a:shade val="2500"/>
                    <a:alpha val="6500"/>
                  </a:schemeClr>
                </a:solidFill>
                <a:prstDash val="solid"/>
              </a:ln>
              <a:solidFill>
                <a:srgbClr val="008000">
                  <a:alpha val="95000"/>
                </a:srgbClr>
              </a:solidFill>
              <a:effectLst>
                <a:innerShdw blurRad="50900" dist="38500" dir="13500000">
                  <a:srgbClr val="000000">
                    <a:alpha val="60000"/>
                  </a:srgbClr>
                </a:innerShdw>
              </a:effectLst>
              <a:latin typeface="Bangla MN"/>
              <a:cs typeface="Bangla MN"/>
            </a:endParaRPr>
          </a:p>
        </p:txBody>
      </p:sp>
      <p:sp>
        <p:nvSpPr>
          <p:cNvPr id="6" name="Vertical Text Placeholder 5"/>
          <p:cNvSpPr>
            <a:spLocks noGrp="1"/>
          </p:cNvSpPr>
          <p:nvPr/>
        </p:nvSpPr>
        <p:spPr>
          <a:xfrm rot="16200000">
            <a:off x="2368616" y="4283490"/>
            <a:ext cx="618758" cy="4624168"/>
          </a:xfrm>
          <a:prstGeom prst="rect">
            <a:avLst/>
          </a:prstGeom>
        </p:spPr>
        <p:txBody>
          <a:bodyPr vert="eaVert"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kern="1200" dirty="0" smtClean="0">
                <a:solidFill>
                  <a:schemeClr val="bg1"/>
                </a:solidFill>
              </a:rPr>
              <a:t>Global University of Theological Studies</a:t>
            </a:r>
            <a:endParaRPr lang="en-US" sz="1800" kern="1200" dirty="0">
              <a:solidFill>
                <a:schemeClr val="bg1"/>
              </a:solidFill>
            </a:endParaRP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4447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092661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647" y="651443"/>
            <a:ext cx="8456705" cy="1100138"/>
          </a:xfrm>
        </p:spPr>
        <p:txBody>
          <a:bodyPr/>
          <a:lstStyle/>
          <a:p>
            <a:r>
              <a:rPr lang="en-US" dirty="0" smtClean="0">
                <a:solidFill>
                  <a:srgbClr val="008000"/>
                </a:solidFill>
              </a:rPr>
              <a:t>Salvation may be studied as being in three tenses, as follows:</a:t>
            </a:r>
            <a:endParaRPr lang="en-US" dirty="0">
              <a:solidFill>
                <a:srgbClr val="008000"/>
              </a:solidFill>
            </a:endParaRPr>
          </a:p>
        </p:txBody>
      </p:sp>
      <p:sp>
        <p:nvSpPr>
          <p:cNvPr id="4" name="Text Placeholder 3"/>
          <p:cNvSpPr>
            <a:spLocks noGrp="1"/>
          </p:cNvSpPr>
          <p:nvPr>
            <p:ph type="body" sz="half" idx="2"/>
          </p:nvPr>
        </p:nvSpPr>
        <p:spPr>
          <a:xfrm>
            <a:off x="463177" y="2111663"/>
            <a:ext cx="8337176" cy="1115631"/>
          </a:xfrm>
        </p:spPr>
        <p:txBody>
          <a:bodyPr>
            <a:noAutofit/>
          </a:bodyPr>
          <a:lstStyle/>
          <a:p>
            <a:r>
              <a:rPr lang="en-US" sz="4400" b="1" dirty="0" smtClean="0">
                <a:ln w="17780" cmpd="sng">
                  <a:solidFill>
                    <a:srgbClr val="FFFFFF"/>
                  </a:solidFill>
                  <a:prstDash val="solid"/>
                  <a:miter lim="800000"/>
                </a:ln>
                <a:solidFill>
                  <a:srgbClr val="000000"/>
                </a:solidFill>
                <a:effectLst/>
              </a:rPr>
              <a:t>Past:  </a:t>
            </a:r>
            <a:r>
              <a:rPr lang="en-US" sz="3200" dirty="0" smtClean="0">
                <a:solidFill>
                  <a:schemeClr val="tx1"/>
                </a:solidFill>
              </a:rPr>
              <a:t>We have been saved from the guilt and penalty of sin.</a:t>
            </a:r>
          </a:p>
        </p:txBody>
      </p:sp>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6" name="TextBox 5"/>
          <p:cNvSpPr txBox="1"/>
          <p:nvPr/>
        </p:nvSpPr>
        <p:spPr>
          <a:xfrm>
            <a:off x="475587" y="4032606"/>
            <a:ext cx="8337176" cy="830997"/>
          </a:xfrm>
          <a:prstGeom prst="rect">
            <a:avLst/>
          </a:prstGeom>
          <a:noFill/>
        </p:spPr>
        <p:txBody>
          <a:bodyPr wrap="square" rtlCol="0">
            <a:spAutoFit/>
          </a:bodyPr>
          <a:lstStyle/>
          <a:p>
            <a:r>
              <a:rPr lang="en-US" sz="2400" i="1" dirty="0" smtClean="0">
                <a:solidFill>
                  <a:schemeClr val="bg1"/>
                </a:solidFill>
              </a:rPr>
              <a:t>“In whom we have redemption through his blood, the forgiveness of sins, according to the riches of his grace.”</a:t>
            </a:r>
            <a:r>
              <a:rPr lang="en-US" sz="2400" i="1" dirty="0" smtClean="0"/>
              <a:t>	</a:t>
            </a:r>
            <a:r>
              <a:rPr lang="en-US" sz="2400" i="1" dirty="0"/>
              <a:t>	</a:t>
            </a:r>
            <a:r>
              <a:rPr lang="en-US" sz="2000" dirty="0" smtClean="0">
                <a:solidFill>
                  <a:schemeClr val="bg1">
                    <a:lumMod val="65000"/>
                  </a:schemeClr>
                </a:solidFill>
              </a:rPr>
              <a:t>(Ephesians 1:7)</a:t>
            </a:r>
            <a:endParaRPr lang="en-US" sz="2000" i="1" dirty="0">
              <a:solidFill>
                <a:schemeClr val="bg1">
                  <a:lumMod val="65000"/>
                </a:schemeClr>
              </a:solidFill>
            </a:endParaRPr>
          </a:p>
        </p:txBody>
      </p:sp>
      <p:sp>
        <p:nvSpPr>
          <p:cNvPr id="8" name="TextBox 7"/>
          <p:cNvSpPr txBox="1"/>
          <p:nvPr/>
        </p:nvSpPr>
        <p:spPr>
          <a:xfrm>
            <a:off x="0" y="6487739"/>
            <a:ext cx="3845399" cy="276999"/>
          </a:xfrm>
          <a:prstGeom prst="rect">
            <a:avLst/>
          </a:prstGeom>
          <a:noFill/>
        </p:spPr>
        <p:txBody>
          <a:bodyPr wrap="square" rtlCol="0">
            <a:spAutoFit/>
          </a:bodyPr>
          <a:lstStyle/>
          <a:p>
            <a:r>
              <a:rPr lang="en-US" sz="1200" dirty="0" smtClean="0">
                <a:solidFill>
                  <a:srgbClr val="FFFFFF"/>
                </a:solidFill>
              </a:rPr>
              <a:t>LESSON THREE:   Salvation</a:t>
            </a:r>
            <a:endParaRPr lang="en-US" sz="1200" dirty="0">
              <a:solidFill>
                <a:srgbClr val="FFFFFF"/>
              </a:solidFill>
            </a:endParaRPr>
          </a:p>
        </p:txBody>
      </p:sp>
      <p:sp>
        <p:nvSpPr>
          <p:cNvPr id="7" name="TextBox 6"/>
          <p:cNvSpPr txBox="1"/>
          <p:nvPr/>
        </p:nvSpPr>
        <p:spPr>
          <a:xfrm>
            <a:off x="463177" y="5403450"/>
            <a:ext cx="8349836" cy="461665"/>
          </a:xfrm>
          <a:prstGeom prst="rect">
            <a:avLst/>
          </a:prstGeom>
          <a:noFill/>
        </p:spPr>
        <p:txBody>
          <a:bodyPr wrap="square" rtlCol="0">
            <a:spAutoFit/>
          </a:bodyPr>
          <a:lstStyle/>
          <a:p>
            <a:r>
              <a:rPr lang="en-US" sz="2400" i="1" dirty="0" smtClean="0">
                <a:solidFill>
                  <a:schemeClr val="bg1"/>
                </a:solidFill>
              </a:rPr>
              <a:t>“For by grace are ye saved through faith.”		</a:t>
            </a:r>
            <a:r>
              <a:rPr lang="en-US" sz="2000" dirty="0" smtClean="0">
                <a:solidFill>
                  <a:schemeClr val="bg1">
                    <a:lumMod val="65000"/>
                  </a:schemeClr>
                </a:solidFill>
              </a:rPr>
              <a:t>(Ephesians 2:8)</a:t>
            </a:r>
            <a:endParaRPr lang="en-US" sz="2000" i="1" dirty="0">
              <a:solidFill>
                <a:schemeClr val="bg1">
                  <a:lumMod val="65000"/>
                </a:schemeClr>
              </a:solidFill>
            </a:endParaRPr>
          </a:p>
        </p:txBody>
      </p:sp>
    </p:spTree>
    <p:extLst>
      <p:ext uri="{BB962C8B-B14F-4D97-AF65-F5344CB8AC3E}">
        <p14:creationId xmlns:p14="http://schemas.microsoft.com/office/powerpoint/2010/main" val="114304090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50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5" dur="1000"/>
                                        <p:tgtEl>
                                          <p:spTgt spid="4">
                                            <p:txEl>
                                              <p:pRg st="0" end="0"/>
                                            </p:txEl>
                                          </p:spTgt>
                                        </p:tgtEl>
                                      </p:cBhvr>
                                    </p:animEffect>
                                  </p:childTnLst>
                                </p:cTn>
                              </p:par>
                            </p:childTnLst>
                          </p:cTn>
                        </p:par>
                        <p:par>
                          <p:cTn id="16" fill="hold">
                            <p:stCondLst>
                              <p:cond delay="3000"/>
                            </p:stCondLst>
                            <p:childTnLst>
                              <p:par>
                                <p:cTn id="17" presetID="22" presetClass="entr" presetSubtype="8" fill="hold" grpId="0" nodeType="afterEffect">
                                  <p:stCondLst>
                                    <p:cond delay="50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1000"/>
                                        <p:tgtEl>
                                          <p:spTgt spid="6"/>
                                        </p:tgtEl>
                                      </p:cBhvr>
                                    </p:animEffect>
                                  </p:childTnLst>
                                </p:cTn>
                              </p:par>
                            </p:childTnLst>
                          </p:cTn>
                        </p:par>
                        <p:par>
                          <p:cTn id="20" fill="hold">
                            <p:stCondLst>
                              <p:cond delay="4500"/>
                            </p:stCondLst>
                            <p:childTnLst>
                              <p:par>
                                <p:cTn id="21" presetID="22" presetClass="entr" presetSubtype="8" fill="hold" grpId="0" nodeType="afterEffect">
                                  <p:stCondLst>
                                    <p:cond delay="50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373531" y="498018"/>
            <a:ext cx="8523926" cy="1115631"/>
          </a:xfrm>
        </p:spPr>
        <p:txBody>
          <a:bodyPr>
            <a:noAutofit/>
          </a:bodyPr>
          <a:lstStyle/>
          <a:p>
            <a:r>
              <a:rPr lang="en-US" sz="4400" b="1" dirty="0" smtClean="0">
                <a:ln w="17780" cmpd="sng">
                  <a:solidFill>
                    <a:srgbClr val="FFFFFF"/>
                  </a:solidFill>
                  <a:prstDash val="solid"/>
                  <a:miter lim="800000"/>
                </a:ln>
                <a:solidFill>
                  <a:srgbClr val="000000"/>
                </a:solidFill>
                <a:effectLst/>
              </a:rPr>
              <a:t>Present:  </a:t>
            </a:r>
            <a:r>
              <a:rPr lang="en-US" sz="3200" dirty="0" smtClean="0">
                <a:solidFill>
                  <a:schemeClr val="tx1"/>
                </a:solidFill>
              </a:rPr>
              <a:t>We are being saved from the habit, power, and dominion of sin</a:t>
            </a:r>
            <a:endParaRPr lang="en-US" sz="3600" dirty="0" smtClean="0">
              <a:solidFill>
                <a:schemeClr val="tx1"/>
              </a:solidFill>
            </a:endParaRPr>
          </a:p>
        </p:txBody>
      </p:sp>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6" name="TextBox 5"/>
          <p:cNvSpPr txBox="1"/>
          <p:nvPr/>
        </p:nvSpPr>
        <p:spPr>
          <a:xfrm>
            <a:off x="373531" y="1807885"/>
            <a:ext cx="8523925" cy="461665"/>
          </a:xfrm>
          <a:prstGeom prst="rect">
            <a:avLst/>
          </a:prstGeom>
          <a:noFill/>
        </p:spPr>
        <p:txBody>
          <a:bodyPr wrap="square" rtlCol="0">
            <a:spAutoFit/>
          </a:bodyPr>
          <a:lstStyle/>
          <a:p>
            <a:r>
              <a:rPr lang="en-US" sz="2400" i="1" dirty="0" smtClean="0">
                <a:solidFill>
                  <a:schemeClr val="bg1"/>
                </a:solidFill>
              </a:rPr>
              <a:t>“Sin shall not have dominion over you….”</a:t>
            </a:r>
            <a:r>
              <a:rPr lang="en-US" sz="2400" i="1" dirty="0" smtClean="0"/>
              <a:t>		</a:t>
            </a:r>
            <a:r>
              <a:rPr lang="en-US" sz="2000" dirty="0" smtClean="0">
                <a:solidFill>
                  <a:schemeClr val="bg1">
                    <a:lumMod val="50000"/>
                  </a:schemeClr>
                </a:solidFill>
              </a:rPr>
              <a:t>(Romans 6:14)</a:t>
            </a:r>
            <a:endParaRPr lang="en-US" sz="2000" i="1" dirty="0">
              <a:solidFill>
                <a:schemeClr val="bg1">
                  <a:lumMod val="50000"/>
                </a:schemeClr>
              </a:solidFill>
            </a:endParaRPr>
          </a:p>
        </p:txBody>
      </p:sp>
      <p:sp>
        <p:nvSpPr>
          <p:cNvPr id="8" name="TextBox 7"/>
          <p:cNvSpPr txBox="1"/>
          <p:nvPr/>
        </p:nvSpPr>
        <p:spPr>
          <a:xfrm>
            <a:off x="0" y="6487739"/>
            <a:ext cx="3845399" cy="276999"/>
          </a:xfrm>
          <a:prstGeom prst="rect">
            <a:avLst/>
          </a:prstGeom>
          <a:noFill/>
        </p:spPr>
        <p:txBody>
          <a:bodyPr wrap="square" rtlCol="0">
            <a:spAutoFit/>
          </a:bodyPr>
          <a:lstStyle/>
          <a:p>
            <a:r>
              <a:rPr lang="en-US" sz="1200" dirty="0" smtClean="0">
                <a:solidFill>
                  <a:srgbClr val="FFFFFF"/>
                </a:solidFill>
              </a:rPr>
              <a:t>LESSON THREE:   Salvation</a:t>
            </a:r>
            <a:endParaRPr lang="en-US" sz="1200" dirty="0">
              <a:solidFill>
                <a:srgbClr val="FFFFFF"/>
              </a:solidFill>
            </a:endParaRPr>
          </a:p>
        </p:txBody>
      </p:sp>
      <p:sp>
        <p:nvSpPr>
          <p:cNvPr id="7" name="TextBox 6"/>
          <p:cNvSpPr txBox="1"/>
          <p:nvPr/>
        </p:nvSpPr>
        <p:spPr>
          <a:xfrm>
            <a:off x="522940" y="2391438"/>
            <a:ext cx="8465065" cy="830997"/>
          </a:xfrm>
          <a:prstGeom prst="rect">
            <a:avLst/>
          </a:prstGeom>
          <a:noFill/>
        </p:spPr>
        <p:txBody>
          <a:bodyPr wrap="square" rtlCol="0">
            <a:spAutoFit/>
          </a:bodyPr>
          <a:lstStyle/>
          <a:p>
            <a:r>
              <a:rPr lang="en-US" sz="2400" i="1" dirty="0" smtClean="0">
                <a:solidFill>
                  <a:schemeClr val="bg1"/>
                </a:solidFill>
              </a:rPr>
              <a:t>“Work out your own salvation with fear and trembling...”</a:t>
            </a:r>
          </a:p>
          <a:p>
            <a:r>
              <a:rPr lang="en-US" sz="2400" i="1" dirty="0" smtClean="0"/>
              <a:t>				  		        </a:t>
            </a:r>
            <a:r>
              <a:rPr lang="en-US" sz="2000" i="1" dirty="0" smtClean="0"/>
              <a:t> </a:t>
            </a:r>
            <a:r>
              <a:rPr lang="en-US" sz="2000" dirty="0" smtClean="0">
                <a:solidFill>
                  <a:srgbClr val="7F7F7F"/>
                </a:solidFill>
              </a:rPr>
              <a:t>(Philippians 2:12)</a:t>
            </a:r>
            <a:endParaRPr lang="en-US" sz="2000" i="1" dirty="0">
              <a:solidFill>
                <a:srgbClr val="7F7F7F"/>
              </a:solidFill>
            </a:endParaRPr>
          </a:p>
        </p:txBody>
      </p:sp>
      <p:sp>
        <p:nvSpPr>
          <p:cNvPr id="9" name="Text Placeholder 3"/>
          <p:cNvSpPr txBox="1">
            <a:spLocks/>
          </p:cNvSpPr>
          <p:nvPr/>
        </p:nvSpPr>
        <p:spPr>
          <a:xfrm>
            <a:off x="254000" y="3519127"/>
            <a:ext cx="8643456" cy="1232170"/>
          </a:xfrm>
          <a:prstGeom prst="rect">
            <a:avLst/>
          </a:prstGeom>
        </p:spPr>
        <p:txBody>
          <a:bodyPr vert="horz" lIns="91440" tIns="45720" rIns="91440" bIns="45720" rtlCol="0">
            <a:noAutofit/>
          </a:bodyPr>
          <a:lstStyle>
            <a:lvl1pPr marL="0" indent="0" algn="ctr" defTabSz="914400" rtl="0" eaLnBrk="1" latinLnBrk="0" hangingPunct="1">
              <a:spcBef>
                <a:spcPts val="3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lgn="l" defTabSz="914400" rtl="0" eaLnBrk="1" latinLnBrk="0" hangingPunct="1">
              <a:spcBef>
                <a:spcPts val="600"/>
              </a:spcBef>
              <a:buFont typeface="Wingdings 2" pitchFamily="18" charset="2"/>
              <a:buNone/>
              <a:defRPr sz="1200" kern="1200">
                <a:solidFill>
                  <a:schemeClr val="bg1"/>
                </a:solidFill>
                <a:effectLst>
                  <a:outerShdw blurRad="63500" dist="50800" dir="2700000" algn="tl" rotWithShape="0">
                    <a:prstClr val="black">
                      <a:alpha val="50000"/>
                    </a:prstClr>
                  </a:outerShdw>
                </a:effectLst>
                <a:latin typeface="+mn-lt"/>
                <a:ea typeface="+mn-ea"/>
                <a:cs typeface="+mn-cs"/>
              </a:defRPr>
            </a:lvl2pPr>
            <a:lvl3pPr marL="914400" indent="0" algn="l" defTabSz="914400" rtl="0" eaLnBrk="1" latinLnBrk="0" hangingPunct="1">
              <a:spcBef>
                <a:spcPts val="600"/>
              </a:spcBef>
              <a:buFont typeface="Wingdings 2" pitchFamily="18" charset="2"/>
              <a:buNone/>
              <a:defRPr sz="1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0" algn="l" defTabSz="914400" rtl="0" eaLnBrk="1" latinLnBrk="0" hangingPunct="1">
              <a:spcBef>
                <a:spcPts val="600"/>
              </a:spcBef>
              <a:buFont typeface="Wingdings 2" pitchFamily="18" charset="2"/>
              <a:buNone/>
              <a:defRPr sz="900" kern="1200">
                <a:solidFill>
                  <a:schemeClr val="bg1"/>
                </a:solidFill>
                <a:effectLst>
                  <a:outerShdw blurRad="63500" dist="50800" dir="2700000" algn="tl" rotWithShape="0">
                    <a:prstClr val="black">
                      <a:alpha val="50000"/>
                    </a:prstClr>
                  </a:outerShdw>
                </a:effectLst>
                <a:latin typeface="+mn-lt"/>
                <a:ea typeface="+mn-ea"/>
                <a:cs typeface="+mn-cs"/>
              </a:defRPr>
            </a:lvl4pPr>
            <a:lvl5pPr marL="1828800" indent="0" algn="l" defTabSz="914400" rtl="0" eaLnBrk="1" latinLnBrk="0" hangingPunct="1">
              <a:spcBef>
                <a:spcPts val="600"/>
              </a:spcBef>
              <a:buFont typeface="Wingdings 2" pitchFamily="18" charset="2"/>
              <a:buNone/>
              <a:defRPr sz="900" kern="1200">
                <a:solidFill>
                  <a:schemeClr val="bg1"/>
                </a:solidFill>
                <a:effectLst>
                  <a:outerShdw blurRad="63500" dist="50800" dir="2700000" algn="tl" rotWithShape="0">
                    <a:prstClr val="black">
                      <a:alpha val="50000"/>
                    </a:prstClr>
                  </a:outerShdw>
                </a:effectLst>
                <a:latin typeface="+mn-lt"/>
                <a:ea typeface="+mn-ea"/>
                <a:cs typeface="+mn-cs"/>
              </a:defRPr>
            </a:lvl5pPr>
            <a:lvl6pPr marL="22860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6pPr>
            <a:lvl7pPr marL="27432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7pPr>
            <a:lvl8pPr marL="32004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8pPr>
            <a:lvl9pPr marL="36576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9pPr>
          </a:lstStyle>
          <a:p>
            <a:r>
              <a:rPr lang="en-US" sz="4400" b="1" dirty="0" smtClean="0">
                <a:ln w="17780" cmpd="sng">
                  <a:solidFill>
                    <a:srgbClr val="FFFFFF"/>
                  </a:solidFill>
                  <a:prstDash val="solid"/>
                  <a:miter lim="800000"/>
                </a:ln>
                <a:solidFill>
                  <a:srgbClr val="000000"/>
                </a:solidFill>
                <a:effectLst/>
              </a:rPr>
              <a:t>Future:   </a:t>
            </a:r>
            <a:r>
              <a:rPr lang="en-US" sz="3200" dirty="0" smtClean="0">
                <a:solidFill>
                  <a:schemeClr val="tx1"/>
                </a:solidFill>
              </a:rPr>
              <a:t>We are saved from the consequences of sin.</a:t>
            </a:r>
          </a:p>
        </p:txBody>
      </p:sp>
      <p:sp>
        <p:nvSpPr>
          <p:cNvPr id="10" name="TextBox 9"/>
          <p:cNvSpPr txBox="1"/>
          <p:nvPr/>
        </p:nvSpPr>
        <p:spPr>
          <a:xfrm>
            <a:off x="254001" y="4799075"/>
            <a:ext cx="8736994" cy="461665"/>
          </a:xfrm>
          <a:prstGeom prst="rect">
            <a:avLst/>
          </a:prstGeom>
          <a:noFill/>
        </p:spPr>
        <p:txBody>
          <a:bodyPr wrap="square" rtlCol="0">
            <a:spAutoFit/>
          </a:bodyPr>
          <a:lstStyle/>
          <a:p>
            <a:r>
              <a:rPr lang="en-US" sz="2400" i="1" dirty="0" smtClean="0">
                <a:solidFill>
                  <a:schemeClr val="bg1"/>
                </a:solidFill>
              </a:rPr>
              <a:t>“Now is our salvation nearer than when we believed.”  </a:t>
            </a:r>
            <a:r>
              <a:rPr lang="en-US" sz="2000" dirty="0" smtClean="0">
                <a:solidFill>
                  <a:schemeClr val="bg1">
                    <a:lumMod val="50000"/>
                  </a:schemeClr>
                </a:solidFill>
              </a:rPr>
              <a:t>(Romans 13:11)</a:t>
            </a:r>
            <a:endParaRPr lang="en-US" sz="2000" i="1" dirty="0">
              <a:solidFill>
                <a:schemeClr val="bg1">
                  <a:lumMod val="50000"/>
                </a:schemeClr>
              </a:solidFill>
            </a:endParaRPr>
          </a:p>
        </p:txBody>
      </p:sp>
      <p:sp>
        <p:nvSpPr>
          <p:cNvPr id="11" name="TextBox 10"/>
          <p:cNvSpPr txBox="1"/>
          <p:nvPr/>
        </p:nvSpPr>
        <p:spPr>
          <a:xfrm>
            <a:off x="373530" y="5532038"/>
            <a:ext cx="8617465" cy="461665"/>
          </a:xfrm>
          <a:prstGeom prst="rect">
            <a:avLst/>
          </a:prstGeom>
          <a:noFill/>
        </p:spPr>
        <p:txBody>
          <a:bodyPr wrap="square" rtlCol="0">
            <a:spAutoFit/>
          </a:bodyPr>
          <a:lstStyle/>
          <a:p>
            <a:r>
              <a:rPr lang="en-US" sz="2400" i="1" dirty="0" smtClean="0">
                <a:solidFill>
                  <a:schemeClr val="bg1"/>
                </a:solidFill>
              </a:rPr>
              <a:t>“Unto salvation ready to be revealed in the last time.”      </a:t>
            </a:r>
            <a:r>
              <a:rPr lang="en-US" sz="2400" i="1" dirty="0" smtClean="0"/>
              <a:t> </a:t>
            </a:r>
            <a:r>
              <a:rPr lang="en-US" sz="2000" dirty="0" smtClean="0">
                <a:solidFill>
                  <a:srgbClr val="7F7F7F"/>
                </a:solidFill>
              </a:rPr>
              <a:t>(I Peter 1:5)</a:t>
            </a:r>
            <a:endParaRPr lang="en-US" sz="2000" i="1" dirty="0">
              <a:solidFill>
                <a:srgbClr val="7F7F7F"/>
              </a:solidFill>
            </a:endParaRPr>
          </a:p>
        </p:txBody>
      </p:sp>
    </p:spTree>
    <p:extLst>
      <p:ext uri="{BB962C8B-B14F-4D97-AF65-F5344CB8AC3E}">
        <p14:creationId xmlns:p14="http://schemas.microsoft.com/office/powerpoint/2010/main" val="380210253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1000"/>
                                        <p:tgtEl>
                                          <p:spTgt spid="4">
                                            <p:txEl>
                                              <p:pRg st="0" end="0"/>
                                            </p:txEl>
                                          </p:spTgt>
                                        </p:tgtEl>
                                      </p:cBhvr>
                                    </p:animEffect>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childTnLst>
                          </p:cTn>
                        </p:par>
                        <p:par>
                          <p:cTn id="14" fill="hold">
                            <p:stCondLst>
                              <p:cond delay="3000"/>
                            </p:stCondLst>
                            <p:childTnLst>
                              <p:par>
                                <p:cTn id="15" presetID="22" presetClass="entr" presetSubtype="8" fill="hold" grpId="0" nodeType="afterEffect">
                                  <p:stCondLst>
                                    <p:cond delay="50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1000"/>
                                        <p:tgtEl>
                                          <p:spTgt spid="7"/>
                                        </p:tgtEl>
                                      </p:cBhvr>
                                    </p:animEffect>
                                  </p:childTnLst>
                                </p:cTn>
                              </p:par>
                            </p:childTnLst>
                          </p:cTn>
                        </p:par>
                        <p:par>
                          <p:cTn id="18" fill="hold">
                            <p:stCondLst>
                              <p:cond delay="4500"/>
                            </p:stCondLst>
                            <p:childTnLst>
                              <p:par>
                                <p:cTn id="19" presetID="53" presetClass="entr" presetSubtype="16" fill="hold" grpId="0" nodeType="afterEffect">
                                  <p:stCondLst>
                                    <p:cond delay="500"/>
                                  </p:stCondLst>
                                  <p:childTnLst>
                                    <p:set>
                                      <p:cBhvr>
                                        <p:cTn id="20" dur="1" fill="hold">
                                          <p:stCondLst>
                                            <p:cond delay="0"/>
                                          </p:stCondLst>
                                        </p:cTn>
                                        <p:tgtEl>
                                          <p:spTgt spid="9"/>
                                        </p:tgtEl>
                                        <p:attrNameLst>
                                          <p:attrName>style.visibility</p:attrName>
                                        </p:attrNameLst>
                                      </p:cBhvr>
                                      <p:to>
                                        <p:strVal val="visible"/>
                                      </p:to>
                                    </p:set>
                                    <p:anim calcmode="lin" valueType="num">
                                      <p:cBhvr>
                                        <p:cTn id="21" dur="1000" fill="hold"/>
                                        <p:tgtEl>
                                          <p:spTgt spid="9"/>
                                        </p:tgtEl>
                                        <p:attrNameLst>
                                          <p:attrName>ppt_w</p:attrName>
                                        </p:attrNameLst>
                                      </p:cBhvr>
                                      <p:tavLst>
                                        <p:tav tm="0">
                                          <p:val>
                                            <p:fltVal val="0"/>
                                          </p:val>
                                        </p:tav>
                                        <p:tav tm="100000">
                                          <p:val>
                                            <p:strVal val="#ppt_w"/>
                                          </p:val>
                                        </p:tav>
                                      </p:tavLst>
                                    </p:anim>
                                    <p:anim calcmode="lin" valueType="num">
                                      <p:cBhvr>
                                        <p:cTn id="22" dur="1000" fill="hold"/>
                                        <p:tgtEl>
                                          <p:spTgt spid="9"/>
                                        </p:tgtEl>
                                        <p:attrNameLst>
                                          <p:attrName>ppt_h</p:attrName>
                                        </p:attrNameLst>
                                      </p:cBhvr>
                                      <p:tavLst>
                                        <p:tav tm="0">
                                          <p:val>
                                            <p:fltVal val="0"/>
                                          </p:val>
                                        </p:tav>
                                        <p:tav tm="100000">
                                          <p:val>
                                            <p:strVal val="#ppt_h"/>
                                          </p:val>
                                        </p:tav>
                                      </p:tavLst>
                                    </p:anim>
                                    <p:animEffect transition="in" filter="fade">
                                      <p:cBhvr>
                                        <p:cTn id="23" dur="1000"/>
                                        <p:tgtEl>
                                          <p:spTgt spid="9"/>
                                        </p:tgtEl>
                                      </p:cBhvr>
                                    </p:animEffect>
                                  </p:childTnLst>
                                </p:cTn>
                              </p:par>
                            </p:childTnLst>
                          </p:cTn>
                        </p:par>
                        <p:par>
                          <p:cTn id="24" fill="hold">
                            <p:stCondLst>
                              <p:cond delay="6000"/>
                            </p:stCondLst>
                            <p:childTnLst>
                              <p:par>
                                <p:cTn id="25" presetID="22" presetClass="entr" presetSubtype="8" fill="hold" grpId="0" nodeType="afterEffect">
                                  <p:stCondLst>
                                    <p:cond delay="50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1000"/>
                                        <p:tgtEl>
                                          <p:spTgt spid="10"/>
                                        </p:tgtEl>
                                      </p:cBhvr>
                                    </p:animEffect>
                                  </p:childTnLst>
                                </p:cTn>
                              </p:par>
                            </p:childTnLst>
                          </p:cTn>
                        </p:par>
                        <p:par>
                          <p:cTn id="28" fill="hold">
                            <p:stCondLst>
                              <p:cond delay="7500"/>
                            </p:stCondLst>
                            <p:childTnLst>
                              <p:par>
                                <p:cTn id="29" presetID="22" presetClass="entr" presetSubtype="8" fill="hold" grpId="0" nodeType="afterEffect">
                                  <p:stCondLst>
                                    <p:cond delay="50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P spid="7" grpId="0"/>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60824" y="1760167"/>
            <a:ext cx="2405529" cy="5386090"/>
          </a:xfrm>
          <a:prstGeom prst="rect">
            <a:avLst/>
          </a:prstGeom>
          <a:noFill/>
        </p:spPr>
        <p:txBody>
          <a:bodyPr wrap="square" lIns="91440" tIns="45720" rIns="91440" bIns="45720">
            <a:spAutoFit/>
          </a:bodyPr>
          <a:lstStyle/>
          <a:p>
            <a:pPr algn="ctr"/>
            <a:r>
              <a:rPr lang="en-US" sz="34400" b="1" dirty="0" smtClean="0">
                <a:ln w="18000">
                  <a:solidFill>
                    <a:schemeClr val="tx1"/>
                  </a:solidFill>
                  <a:prstDash val="solid"/>
                  <a:miter lim="800000"/>
                </a:ln>
                <a:solidFill>
                  <a:srgbClr val="008000"/>
                </a:solidFill>
                <a:effectLst>
                  <a:outerShdw blurRad="25500" dist="23000" dir="7020000" algn="tl">
                    <a:srgbClr val="000000">
                      <a:alpha val="50000"/>
                    </a:srgbClr>
                  </a:outerShdw>
                </a:effectLst>
              </a:rPr>
              <a:t>3</a:t>
            </a:r>
            <a:endParaRPr lang="en-US" sz="34400" b="1" dirty="0">
              <a:ln w="18000">
                <a:solidFill>
                  <a:schemeClr val="tx1"/>
                </a:solidFill>
                <a:prstDash val="solid"/>
                <a:miter lim="800000"/>
              </a:ln>
              <a:solidFill>
                <a:srgbClr val="008000"/>
              </a:solidFill>
              <a:effectLst>
                <a:outerShdw blurRad="25500" dist="23000" dir="7020000" algn="tl">
                  <a:srgbClr val="000000">
                    <a:alpha val="50000"/>
                  </a:srgbClr>
                </a:outerShdw>
              </a:effectLst>
            </a:endParaRPr>
          </a:p>
        </p:txBody>
      </p:sp>
      <p:sp>
        <p:nvSpPr>
          <p:cNvPr id="2" name="Vertical Text Placeholder 5"/>
          <p:cNvSpPr>
            <a:spLocks noGrp="1"/>
          </p:cNvSpPr>
          <p:nvPr/>
        </p:nvSpPr>
        <p:spPr>
          <a:xfrm rot="16200000">
            <a:off x="6853387"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6" name="TextBox 5"/>
          <p:cNvSpPr txBox="1"/>
          <p:nvPr/>
        </p:nvSpPr>
        <p:spPr>
          <a:xfrm>
            <a:off x="4280231" y="378185"/>
            <a:ext cx="4676588" cy="3139321"/>
          </a:xfrm>
          <a:prstGeom prst="rect">
            <a:avLst/>
          </a:prstGeom>
          <a:noFill/>
        </p:spPr>
        <p:txBody>
          <a:bodyPr wrap="square" rtlCol="0">
            <a:spAutoFit/>
          </a:bodyPr>
          <a:lstStyle/>
          <a:p>
            <a:pPr algn="just"/>
            <a:r>
              <a:rPr lang="en-US" sz="2200" dirty="0" smtClean="0">
                <a:solidFill>
                  <a:schemeClr val="bg1"/>
                </a:solidFill>
              </a:rPr>
              <a:t>All three of these terms describe the same experience of salvation and all begin with the hearing of the gospel.</a:t>
            </a:r>
          </a:p>
          <a:p>
            <a:pPr algn="just"/>
            <a:endParaRPr lang="en-US" sz="2200" dirty="0">
              <a:solidFill>
                <a:schemeClr val="bg1"/>
              </a:solidFill>
            </a:endParaRPr>
          </a:p>
          <a:p>
            <a:pPr algn="just"/>
            <a:r>
              <a:rPr lang="en-US" sz="2200" dirty="0" smtClean="0">
                <a:solidFill>
                  <a:schemeClr val="bg1"/>
                </a:solidFill>
              </a:rPr>
              <a:t>They do not speak of different experiences, but rather give us different pictures of the same great experience of being saved.</a:t>
            </a:r>
            <a:endParaRPr lang="en-US" sz="2200" dirty="0">
              <a:solidFill>
                <a:schemeClr val="bg1">
                  <a:lumMod val="65000"/>
                </a:schemeClr>
              </a:solidFill>
            </a:endParaRPr>
          </a:p>
        </p:txBody>
      </p:sp>
      <p:sp>
        <p:nvSpPr>
          <p:cNvPr id="8" name="Rectangle 7"/>
          <p:cNvSpPr/>
          <p:nvPr/>
        </p:nvSpPr>
        <p:spPr>
          <a:xfrm>
            <a:off x="268940" y="902771"/>
            <a:ext cx="3845864" cy="4770536"/>
          </a:xfrm>
          <a:prstGeom prst="rect">
            <a:avLst/>
          </a:prstGeom>
          <a:noFill/>
        </p:spPr>
        <p:txBody>
          <a:bodyPr wrap="square" lIns="91440" tIns="45720" rIns="91440" bIns="45720">
            <a:spAutoFit/>
          </a:bodyPr>
          <a:lstStyle/>
          <a:p>
            <a:pPr algn="ctr"/>
            <a:r>
              <a:rPr lang="en-US" sz="4300" b="1" cap="none" spc="0" dirty="0" smtClean="0">
                <a:ln w="12700">
                  <a:solidFill>
                    <a:schemeClr val="tx2">
                      <a:satMod val="155000"/>
                    </a:schemeClr>
                  </a:solidFill>
                  <a:prstDash val="solid"/>
                </a:ln>
                <a:effectLst>
                  <a:outerShdw blurRad="41275" dist="20320" dir="1800000" algn="tl" rotWithShape="0">
                    <a:srgbClr val="000000">
                      <a:alpha val="40000"/>
                    </a:srgbClr>
                  </a:outerShdw>
                </a:effectLst>
              </a:rPr>
              <a:t>There are three aspects of salvation:</a:t>
            </a:r>
          </a:p>
          <a:p>
            <a:pPr algn="ctr"/>
            <a:endParaRPr lang="en-US" sz="43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ctr"/>
            <a:r>
              <a:rPr lang="en-US" sz="4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J</a:t>
            </a:r>
            <a:r>
              <a:rPr lang="en-US" sz="4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ustification</a:t>
            </a:r>
          </a:p>
          <a:p>
            <a:pPr algn="ctr"/>
            <a:r>
              <a:rPr lang="en-US" sz="4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Regeneration Sanctification</a:t>
            </a:r>
            <a:endParaRPr lang="en-US" sz="4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1" name="TextBox 10"/>
          <p:cNvSpPr txBox="1"/>
          <p:nvPr/>
        </p:nvSpPr>
        <p:spPr>
          <a:xfrm>
            <a:off x="575055" y="6443688"/>
            <a:ext cx="3845399" cy="276999"/>
          </a:xfrm>
          <a:prstGeom prst="rect">
            <a:avLst/>
          </a:prstGeom>
          <a:noFill/>
        </p:spPr>
        <p:txBody>
          <a:bodyPr wrap="square" rtlCol="0">
            <a:spAutoFit/>
          </a:bodyPr>
          <a:lstStyle/>
          <a:p>
            <a:r>
              <a:rPr lang="en-US" sz="1200" dirty="0" smtClean="0">
                <a:solidFill>
                  <a:srgbClr val="008000"/>
                </a:solidFill>
              </a:rPr>
              <a:t>LESSON THREE:   Salvation</a:t>
            </a:r>
            <a:endParaRPr lang="en-US" sz="1200" dirty="0">
              <a:solidFill>
                <a:srgbClr val="008000"/>
              </a:solidFill>
            </a:endParaRPr>
          </a:p>
        </p:txBody>
      </p:sp>
      <p:sp>
        <p:nvSpPr>
          <p:cNvPr id="12" name="TextBox 11"/>
          <p:cNvSpPr txBox="1"/>
          <p:nvPr/>
        </p:nvSpPr>
        <p:spPr>
          <a:xfrm>
            <a:off x="4114804" y="3385644"/>
            <a:ext cx="5029196" cy="3046988"/>
          </a:xfrm>
          <a:prstGeom prst="rect">
            <a:avLst/>
          </a:prstGeom>
          <a:noFill/>
          <a:ln>
            <a:noFill/>
          </a:ln>
        </p:spPr>
        <p:txBody>
          <a:bodyPr wrap="square" rtlCol="0">
            <a:spAutoFit/>
          </a:bodyPr>
          <a:lstStyle/>
          <a:p>
            <a:pPr algn="ctr"/>
            <a:r>
              <a:rPr lang="en-US" sz="2400" dirty="0" smtClean="0"/>
              <a:t>Through </a:t>
            </a:r>
            <a:r>
              <a:rPr lang="en-US" sz="2400" b="1" dirty="0" smtClean="0"/>
              <a:t>justification</a:t>
            </a:r>
            <a:endParaRPr lang="en-US" sz="2400" dirty="0"/>
          </a:p>
          <a:p>
            <a:pPr algn="ctr"/>
            <a:r>
              <a:rPr lang="en-US" sz="2400" dirty="0" smtClean="0"/>
              <a:t>man is declared righteous.  </a:t>
            </a:r>
          </a:p>
          <a:p>
            <a:pPr algn="ctr"/>
            <a:r>
              <a:rPr lang="en-US" sz="2400" dirty="0" smtClean="0"/>
              <a:t>Through </a:t>
            </a:r>
            <a:r>
              <a:rPr lang="en-US" sz="2400" b="1" dirty="0" smtClean="0"/>
              <a:t>regeneration </a:t>
            </a:r>
          </a:p>
          <a:p>
            <a:pPr algn="ctr"/>
            <a:r>
              <a:rPr lang="en-US" sz="2400" dirty="0" smtClean="0"/>
              <a:t>man becomes a child  of God, a</a:t>
            </a:r>
          </a:p>
          <a:p>
            <a:pPr algn="ctr"/>
            <a:r>
              <a:rPr lang="en-US" sz="2400" dirty="0" smtClean="0"/>
              <a:t>member of Christ, and</a:t>
            </a:r>
          </a:p>
          <a:p>
            <a:pPr algn="ctr"/>
            <a:r>
              <a:rPr lang="en-US" sz="2400" dirty="0" smtClean="0"/>
              <a:t>a member of the kingdom of God.</a:t>
            </a:r>
          </a:p>
          <a:p>
            <a:pPr algn="ctr"/>
            <a:r>
              <a:rPr lang="en-US" sz="2400" dirty="0" smtClean="0"/>
              <a:t>Through </a:t>
            </a:r>
            <a:r>
              <a:rPr lang="en-US" sz="2400" b="1" dirty="0"/>
              <a:t>s</a:t>
            </a:r>
            <a:r>
              <a:rPr lang="en-US" sz="2400" b="1" dirty="0" smtClean="0"/>
              <a:t>anctification</a:t>
            </a:r>
            <a:r>
              <a:rPr lang="en-US" sz="2400" dirty="0" smtClean="0"/>
              <a:t> </a:t>
            </a:r>
          </a:p>
          <a:p>
            <a:pPr algn="ctr"/>
            <a:r>
              <a:rPr lang="en-US" sz="2400" dirty="0" smtClean="0"/>
              <a:t>man becomes a saint.</a:t>
            </a:r>
          </a:p>
        </p:txBody>
      </p:sp>
    </p:spTree>
    <p:extLst>
      <p:ext uri="{BB962C8B-B14F-4D97-AF65-F5344CB8AC3E}">
        <p14:creationId xmlns:p14="http://schemas.microsoft.com/office/powerpoint/2010/main" val="118039378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p:stCondLst>
                              <p:cond delay="1500"/>
                            </p:stCondLst>
                            <p:childTnLst>
                              <p:par>
                                <p:cTn id="12" presetID="22" presetClass="entr" presetSubtype="1" fill="hold" grpId="0" nodeType="afterEffect">
                                  <p:stCondLst>
                                    <p:cond delay="50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wipe(up)">
                                      <p:cBhvr>
                                        <p:cTn id="14" dur="1000"/>
                                        <p:tgtEl>
                                          <p:spTgt spid="6">
                                            <p:txEl>
                                              <p:pRg st="0" end="0"/>
                                            </p:txEl>
                                          </p:spTgt>
                                        </p:tgtEl>
                                      </p:cBhvr>
                                    </p:animEffect>
                                  </p:childTnLst>
                                </p:cTn>
                              </p:par>
                            </p:childTnLst>
                          </p:cTn>
                        </p:par>
                        <p:par>
                          <p:cTn id="15" fill="hold">
                            <p:stCondLst>
                              <p:cond delay="3000"/>
                            </p:stCondLst>
                            <p:childTnLst>
                              <p:par>
                                <p:cTn id="16" presetID="22" presetClass="entr" presetSubtype="1" fill="hold" grpId="0" nodeType="afterEffect">
                                  <p:stCondLst>
                                    <p:cond delay="500"/>
                                  </p:stCondLst>
                                  <p:childTnLst>
                                    <p:set>
                                      <p:cBhvr>
                                        <p:cTn id="17" dur="1" fill="hold">
                                          <p:stCondLst>
                                            <p:cond delay="0"/>
                                          </p:stCondLst>
                                        </p:cTn>
                                        <p:tgtEl>
                                          <p:spTgt spid="6">
                                            <p:txEl>
                                              <p:pRg st="2" end="2"/>
                                            </p:txEl>
                                          </p:spTgt>
                                        </p:tgtEl>
                                        <p:attrNameLst>
                                          <p:attrName>style.visibility</p:attrName>
                                        </p:attrNameLst>
                                      </p:cBhvr>
                                      <p:to>
                                        <p:strVal val="visible"/>
                                      </p:to>
                                    </p:set>
                                    <p:animEffect transition="in" filter="wipe(up)">
                                      <p:cBhvr>
                                        <p:cTn id="18" dur="1000"/>
                                        <p:tgtEl>
                                          <p:spTgt spid="6">
                                            <p:txEl>
                                              <p:pRg st="2" end="2"/>
                                            </p:txEl>
                                          </p:spTgt>
                                        </p:tgtEl>
                                      </p:cBhvr>
                                    </p:animEffect>
                                  </p:childTnLst>
                                </p:cTn>
                              </p:par>
                            </p:childTnLst>
                          </p:cTn>
                        </p:par>
                        <p:par>
                          <p:cTn id="19" fill="hold">
                            <p:stCondLst>
                              <p:cond delay="4500"/>
                            </p:stCondLst>
                            <p:childTnLst>
                              <p:par>
                                <p:cTn id="20" presetID="22" presetClass="entr" presetSubtype="8" fill="hold" grpId="0" nodeType="afterEffect">
                                  <p:stCondLst>
                                    <p:cond delay="500"/>
                                  </p:stCondLst>
                                  <p:childTnLst>
                                    <p:set>
                                      <p:cBhvr>
                                        <p:cTn id="21" dur="1" fill="hold">
                                          <p:stCondLst>
                                            <p:cond delay="0"/>
                                          </p:stCondLst>
                                        </p:cTn>
                                        <p:tgtEl>
                                          <p:spTgt spid="12">
                                            <p:txEl>
                                              <p:pRg st="0" end="0"/>
                                            </p:txEl>
                                          </p:spTgt>
                                        </p:tgtEl>
                                        <p:attrNameLst>
                                          <p:attrName>style.visibility</p:attrName>
                                        </p:attrNameLst>
                                      </p:cBhvr>
                                      <p:to>
                                        <p:strVal val="visible"/>
                                      </p:to>
                                    </p:set>
                                    <p:animEffect transition="in" filter="wipe(left)">
                                      <p:cBhvr>
                                        <p:cTn id="22" dur="1000"/>
                                        <p:tgtEl>
                                          <p:spTgt spid="12">
                                            <p:txEl>
                                              <p:pRg st="0" end="0"/>
                                            </p:txEl>
                                          </p:spTgt>
                                        </p:tgtEl>
                                      </p:cBhvr>
                                    </p:animEffect>
                                  </p:childTnLst>
                                </p:cTn>
                              </p:par>
                            </p:childTnLst>
                          </p:cTn>
                        </p:par>
                        <p:par>
                          <p:cTn id="23" fill="hold">
                            <p:stCondLst>
                              <p:cond delay="6000"/>
                            </p:stCondLst>
                            <p:childTnLst>
                              <p:par>
                                <p:cTn id="24" presetID="22" presetClass="entr" presetSubtype="8" fill="hold" grpId="0" nodeType="afterEffect">
                                  <p:stCondLst>
                                    <p:cond delay="500"/>
                                  </p:stCondLst>
                                  <p:childTnLst>
                                    <p:set>
                                      <p:cBhvr>
                                        <p:cTn id="25" dur="1" fill="hold">
                                          <p:stCondLst>
                                            <p:cond delay="0"/>
                                          </p:stCondLst>
                                        </p:cTn>
                                        <p:tgtEl>
                                          <p:spTgt spid="12">
                                            <p:txEl>
                                              <p:pRg st="1" end="1"/>
                                            </p:txEl>
                                          </p:spTgt>
                                        </p:tgtEl>
                                        <p:attrNameLst>
                                          <p:attrName>style.visibility</p:attrName>
                                        </p:attrNameLst>
                                      </p:cBhvr>
                                      <p:to>
                                        <p:strVal val="visible"/>
                                      </p:to>
                                    </p:set>
                                    <p:animEffect transition="in" filter="wipe(left)">
                                      <p:cBhvr>
                                        <p:cTn id="26" dur="1000"/>
                                        <p:tgtEl>
                                          <p:spTgt spid="12">
                                            <p:txEl>
                                              <p:pRg st="1" end="1"/>
                                            </p:txEl>
                                          </p:spTgt>
                                        </p:tgtEl>
                                      </p:cBhvr>
                                    </p:animEffect>
                                  </p:childTnLst>
                                </p:cTn>
                              </p:par>
                            </p:childTnLst>
                          </p:cTn>
                        </p:par>
                        <p:par>
                          <p:cTn id="27" fill="hold">
                            <p:stCondLst>
                              <p:cond delay="7500"/>
                            </p:stCondLst>
                            <p:childTnLst>
                              <p:par>
                                <p:cTn id="28" presetID="22" presetClass="entr" presetSubtype="8" fill="hold" grpId="0" nodeType="afterEffect">
                                  <p:stCondLst>
                                    <p:cond delay="500"/>
                                  </p:stCondLst>
                                  <p:childTnLst>
                                    <p:set>
                                      <p:cBhvr>
                                        <p:cTn id="29" dur="1" fill="hold">
                                          <p:stCondLst>
                                            <p:cond delay="0"/>
                                          </p:stCondLst>
                                        </p:cTn>
                                        <p:tgtEl>
                                          <p:spTgt spid="12">
                                            <p:txEl>
                                              <p:pRg st="2" end="2"/>
                                            </p:txEl>
                                          </p:spTgt>
                                        </p:tgtEl>
                                        <p:attrNameLst>
                                          <p:attrName>style.visibility</p:attrName>
                                        </p:attrNameLst>
                                      </p:cBhvr>
                                      <p:to>
                                        <p:strVal val="visible"/>
                                      </p:to>
                                    </p:set>
                                    <p:animEffect transition="in" filter="wipe(left)">
                                      <p:cBhvr>
                                        <p:cTn id="30" dur="1000"/>
                                        <p:tgtEl>
                                          <p:spTgt spid="12">
                                            <p:txEl>
                                              <p:pRg st="2" end="2"/>
                                            </p:txEl>
                                          </p:spTgt>
                                        </p:tgtEl>
                                      </p:cBhvr>
                                    </p:animEffect>
                                  </p:childTnLst>
                                </p:cTn>
                              </p:par>
                            </p:childTnLst>
                          </p:cTn>
                        </p:par>
                        <p:par>
                          <p:cTn id="31" fill="hold">
                            <p:stCondLst>
                              <p:cond delay="9000"/>
                            </p:stCondLst>
                            <p:childTnLst>
                              <p:par>
                                <p:cTn id="32" presetID="22" presetClass="entr" presetSubtype="8" fill="hold" grpId="0" nodeType="afterEffect">
                                  <p:stCondLst>
                                    <p:cond delay="500"/>
                                  </p:stCondLst>
                                  <p:childTnLst>
                                    <p:set>
                                      <p:cBhvr>
                                        <p:cTn id="33" dur="1" fill="hold">
                                          <p:stCondLst>
                                            <p:cond delay="0"/>
                                          </p:stCondLst>
                                        </p:cTn>
                                        <p:tgtEl>
                                          <p:spTgt spid="12">
                                            <p:txEl>
                                              <p:pRg st="3" end="3"/>
                                            </p:txEl>
                                          </p:spTgt>
                                        </p:tgtEl>
                                        <p:attrNameLst>
                                          <p:attrName>style.visibility</p:attrName>
                                        </p:attrNameLst>
                                      </p:cBhvr>
                                      <p:to>
                                        <p:strVal val="visible"/>
                                      </p:to>
                                    </p:set>
                                    <p:animEffect transition="in" filter="wipe(left)">
                                      <p:cBhvr>
                                        <p:cTn id="34" dur="1000"/>
                                        <p:tgtEl>
                                          <p:spTgt spid="12">
                                            <p:txEl>
                                              <p:pRg st="3" end="3"/>
                                            </p:txEl>
                                          </p:spTgt>
                                        </p:tgtEl>
                                      </p:cBhvr>
                                    </p:animEffect>
                                  </p:childTnLst>
                                </p:cTn>
                              </p:par>
                            </p:childTnLst>
                          </p:cTn>
                        </p:par>
                        <p:par>
                          <p:cTn id="35" fill="hold">
                            <p:stCondLst>
                              <p:cond delay="10500"/>
                            </p:stCondLst>
                            <p:childTnLst>
                              <p:par>
                                <p:cTn id="36" presetID="22" presetClass="entr" presetSubtype="8" fill="hold" grpId="0" nodeType="afterEffect">
                                  <p:stCondLst>
                                    <p:cond delay="500"/>
                                  </p:stCondLst>
                                  <p:childTnLst>
                                    <p:set>
                                      <p:cBhvr>
                                        <p:cTn id="37" dur="1" fill="hold">
                                          <p:stCondLst>
                                            <p:cond delay="0"/>
                                          </p:stCondLst>
                                        </p:cTn>
                                        <p:tgtEl>
                                          <p:spTgt spid="12">
                                            <p:txEl>
                                              <p:pRg st="4" end="4"/>
                                            </p:txEl>
                                          </p:spTgt>
                                        </p:tgtEl>
                                        <p:attrNameLst>
                                          <p:attrName>style.visibility</p:attrName>
                                        </p:attrNameLst>
                                      </p:cBhvr>
                                      <p:to>
                                        <p:strVal val="visible"/>
                                      </p:to>
                                    </p:set>
                                    <p:animEffect transition="in" filter="wipe(left)">
                                      <p:cBhvr>
                                        <p:cTn id="38" dur="1000"/>
                                        <p:tgtEl>
                                          <p:spTgt spid="12">
                                            <p:txEl>
                                              <p:pRg st="4" end="4"/>
                                            </p:txEl>
                                          </p:spTgt>
                                        </p:tgtEl>
                                      </p:cBhvr>
                                    </p:animEffect>
                                  </p:childTnLst>
                                </p:cTn>
                              </p:par>
                            </p:childTnLst>
                          </p:cTn>
                        </p:par>
                        <p:par>
                          <p:cTn id="39" fill="hold">
                            <p:stCondLst>
                              <p:cond delay="12000"/>
                            </p:stCondLst>
                            <p:childTnLst>
                              <p:par>
                                <p:cTn id="40" presetID="22" presetClass="entr" presetSubtype="8" fill="hold" grpId="0" nodeType="afterEffect">
                                  <p:stCondLst>
                                    <p:cond delay="500"/>
                                  </p:stCondLst>
                                  <p:childTnLst>
                                    <p:set>
                                      <p:cBhvr>
                                        <p:cTn id="41" dur="1" fill="hold">
                                          <p:stCondLst>
                                            <p:cond delay="0"/>
                                          </p:stCondLst>
                                        </p:cTn>
                                        <p:tgtEl>
                                          <p:spTgt spid="12">
                                            <p:txEl>
                                              <p:pRg st="5" end="5"/>
                                            </p:txEl>
                                          </p:spTgt>
                                        </p:tgtEl>
                                        <p:attrNameLst>
                                          <p:attrName>style.visibility</p:attrName>
                                        </p:attrNameLst>
                                      </p:cBhvr>
                                      <p:to>
                                        <p:strVal val="visible"/>
                                      </p:to>
                                    </p:set>
                                    <p:animEffect transition="in" filter="wipe(left)">
                                      <p:cBhvr>
                                        <p:cTn id="42" dur="1000"/>
                                        <p:tgtEl>
                                          <p:spTgt spid="12">
                                            <p:txEl>
                                              <p:pRg st="5" end="5"/>
                                            </p:txEl>
                                          </p:spTgt>
                                        </p:tgtEl>
                                      </p:cBhvr>
                                    </p:animEffect>
                                  </p:childTnLst>
                                </p:cTn>
                              </p:par>
                            </p:childTnLst>
                          </p:cTn>
                        </p:par>
                        <p:par>
                          <p:cTn id="43" fill="hold">
                            <p:stCondLst>
                              <p:cond delay="13500"/>
                            </p:stCondLst>
                            <p:childTnLst>
                              <p:par>
                                <p:cTn id="44" presetID="22" presetClass="entr" presetSubtype="8" fill="hold" grpId="0" nodeType="afterEffect">
                                  <p:stCondLst>
                                    <p:cond delay="500"/>
                                  </p:stCondLst>
                                  <p:childTnLst>
                                    <p:set>
                                      <p:cBhvr>
                                        <p:cTn id="45" dur="1" fill="hold">
                                          <p:stCondLst>
                                            <p:cond delay="0"/>
                                          </p:stCondLst>
                                        </p:cTn>
                                        <p:tgtEl>
                                          <p:spTgt spid="12">
                                            <p:txEl>
                                              <p:pRg st="6" end="6"/>
                                            </p:txEl>
                                          </p:spTgt>
                                        </p:tgtEl>
                                        <p:attrNameLst>
                                          <p:attrName>style.visibility</p:attrName>
                                        </p:attrNameLst>
                                      </p:cBhvr>
                                      <p:to>
                                        <p:strVal val="visible"/>
                                      </p:to>
                                    </p:set>
                                    <p:animEffect transition="in" filter="wipe(left)">
                                      <p:cBhvr>
                                        <p:cTn id="46" dur="1000"/>
                                        <p:tgtEl>
                                          <p:spTgt spid="12">
                                            <p:txEl>
                                              <p:pRg st="6" end="6"/>
                                            </p:txEl>
                                          </p:spTgt>
                                        </p:tgtEl>
                                      </p:cBhvr>
                                    </p:animEffect>
                                  </p:childTnLst>
                                </p:cTn>
                              </p:par>
                            </p:childTnLst>
                          </p:cTn>
                        </p:par>
                        <p:par>
                          <p:cTn id="47" fill="hold">
                            <p:stCondLst>
                              <p:cond delay="15000"/>
                            </p:stCondLst>
                            <p:childTnLst>
                              <p:par>
                                <p:cTn id="48" presetID="22" presetClass="entr" presetSubtype="8" fill="hold" grpId="0" nodeType="afterEffect">
                                  <p:stCondLst>
                                    <p:cond delay="500"/>
                                  </p:stCondLst>
                                  <p:childTnLst>
                                    <p:set>
                                      <p:cBhvr>
                                        <p:cTn id="49" dur="1" fill="hold">
                                          <p:stCondLst>
                                            <p:cond delay="0"/>
                                          </p:stCondLst>
                                        </p:cTn>
                                        <p:tgtEl>
                                          <p:spTgt spid="12">
                                            <p:txEl>
                                              <p:pRg st="7" end="7"/>
                                            </p:txEl>
                                          </p:spTgt>
                                        </p:tgtEl>
                                        <p:attrNameLst>
                                          <p:attrName>style.visibility</p:attrName>
                                        </p:attrNameLst>
                                      </p:cBhvr>
                                      <p:to>
                                        <p:strVal val="visible"/>
                                      </p:to>
                                    </p:set>
                                    <p:animEffect transition="in" filter="wipe(left)">
                                      <p:cBhvr>
                                        <p:cTn id="50" dur="1000"/>
                                        <p:tgtEl>
                                          <p:spTgt spid="12">
                                            <p:txEl>
                                              <p:pRg st="7" end="7"/>
                                            </p:txEl>
                                          </p:spTgt>
                                        </p:tgtEl>
                                      </p:cBhvr>
                                    </p:animEffect>
                                  </p:childTnLst>
                                </p:cTn>
                              </p:par>
                            </p:childTnLst>
                          </p:cTn>
                        </p:par>
                        <p:par>
                          <p:cTn id="51" fill="hold">
                            <p:stCondLst>
                              <p:cond delay="16500"/>
                            </p:stCondLst>
                            <p:childTnLst>
                              <p:par>
                                <p:cTn id="52" presetID="26" presetClass="entr" presetSubtype="0" fill="hold" grpId="0" nodeType="afterEffect">
                                  <p:stCondLst>
                                    <p:cond delay="500"/>
                                  </p:stCondLst>
                                  <p:childTnLst>
                                    <p:set>
                                      <p:cBhvr>
                                        <p:cTn id="53" dur="1" fill="hold">
                                          <p:stCondLst>
                                            <p:cond delay="0"/>
                                          </p:stCondLst>
                                        </p:cTn>
                                        <p:tgtEl>
                                          <p:spTgt spid="3"/>
                                        </p:tgtEl>
                                        <p:attrNameLst>
                                          <p:attrName>style.visibility</p:attrName>
                                        </p:attrNameLst>
                                      </p:cBhvr>
                                      <p:to>
                                        <p:strVal val="visible"/>
                                      </p:to>
                                    </p:set>
                                    <p:animEffect transition="in" filter="wipe(down)">
                                      <p:cBhvr>
                                        <p:cTn id="54" dur="580">
                                          <p:stCondLst>
                                            <p:cond delay="0"/>
                                          </p:stCondLst>
                                        </p:cTn>
                                        <p:tgtEl>
                                          <p:spTgt spid="3"/>
                                        </p:tgtEl>
                                      </p:cBhvr>
                                    </p:animEffect>
                                    <p:anim calcmode="lin" valueType="num">
                                      <p:cBhvr>
                                        <p:cTn id="55"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60" dur="26">
                                          <p:stCondLst>
                                            <p:cond delay="650"/>
                                          </p:stCondLst>
                                        </p:cTn>
                                        <p:tgtEl>
                                          <p:spTgt spid="3"/>
                                        </p:tgtEl>
                                      </p:cBhvr>
                                      <p:to x="100000" y="60000"/>
                                    </p:animScale>
                                    <p:animScale>
                                      <p:cBhvr>
                                        <p:cTn id="61" dur="166" decel="50000">
                                          <p:stCondLst>
                                            <p:cond delay="676"/>
                                          </p:stCondLst>
                                        </p:cTn>
                                        <p:tgtEl>
                                          <p:spTgt spid="3"/>
                                        </p:tgtEl>
                                      </p:cBhvr>
                                      <p:to x="100000" y="100000"/>
                                    </p:animScale>
                                    <p:animScale>
                                      <p:cBhvr>
                                        <p:cTn id="62" dur="26">
                                          <p:stCondLst>
                                            <p:cond delay="1312"/>
                                          </p:stCondLst>
                                        </p:cTn>
                                        <p:tgtEl>
                                          <p:spTgt spid="3"/>
                                        </p:tgtEl>
                                      </p:cBhvr>
                                      <p:to x="100000" y="80000"/>
                                    </p:animScale>
                                    <p:animScale>
                                      <p:cBhvr>
                                        <p:cTn id="63" dur="166" decel="50000">
                                          <p:stCondLst>
                                            <p:cond delay="1338"/>
                                          </p:stCondLst>
                                        </p:cTn>
                                        <p:tgtEl>
                                          <p:spTgt spid="3"/>
                                        </p:tgtEl>
                                      </p:cBhvr>
                                      <p:to x="100000" y="100000"/>
                                    </p:animScale>
                                    <p:animScale>
                                      <p:cBhvr>
                                        <p:cTn id="64" dur="26">
                                          <p:stCondLst>
                                            <p:cond delay="1642"/>
                                          </p:stCondLst>
                                        </p:cTn>
                                        <p:tgtEl>
                                          <p:spTgt spid="3"/>
                                        </p:tgtEl>
                                      </p:cBhvr>
                                      <p:to x="100000" y="90000"/>
                                    </p:animScale>
                                    <p:animScale>
                                      <p:cBhvr>
                                        <p:cTn id="65" dur="166" decel="50000">
                                          <p:stCondLst>
                                            <p:cond delay="1668"/>
                                          </p:stCondLst>
                                        </p:cTn>
                                        <p:tgtEl>
                                          <p:spTgt spid="3"/>
                                        </p:tgtEl>
                                      </p:cBhvr>
                                      <p:to x="100000" y="100000"/>
                                    </p:animScale>
                                    <p:animScale>
                                      <p:cBhvr>
                                        <p:cTn id="66" dur="26">
                                          <p:stCondLst>
                                            <p:cond delay="1808"/>
                                          </p:stCondLst>
                                        </p:cTn>
                                        <p:tgtEl>
                                          <p:spTgt spid="3"/>
                                        </p:tgtEl>
                                      </p:cBhvr>
                                      <p:to x="100000" y="95000"/>
                                    </p:animScale>
                                    <p:animScale>
                                      <p:cBhvr>
                                        <p:cTn id="67"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build="p"/>
      <p:bldP spid="8" grpId="0"/>
      <p:bldP spid="1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grpSp>
        <p:nvGrpSpPr>
          <p:cNvPr id="9" name="Group 8"/>
          <p:cNvGrpSpPr/>
          <p:nvPr/>
        </p:nvGrpSpPr>
        <p:grpSpPr>
          <a:xfrm>
            <a:off x="717177" y="567765"/>
            <a:ext cx="7664823" cy="5767294"/>
            <a:chOff x="717177" y="2734235"/>
            <a:chExt cx="7664823" cy="3585882"/>
          </a:xfrm>
        </p:grpSpPr>
        <p:sp>
          <p:nvSpPr>
            <p:cNvPr id="7" name="Rounded Rectangle 6"/>
            <p:cNvSpPr/>
            <p:nvPr/>
          </p:nvSpPr>
          <p:spPr>
            <a:xfrm>
              <a:off x="717177" y="2734235"/>
              <a:ext cx="7664823" cy="358588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1180352" y="2756591"/>
              <a:ext cx="6992471" cy="1014227"/>
            </a:xfrm>
            <a:prstGeom prst="rect">
              <a:avLst/>
            </a:prstGeom>
            <a:noFill/>
          </p:spPr>
          <p:txBody>
            <a:bodyPr wrap="square" rtlCol="0">
              <a:spAutoFit/>
            </a:bodyPr>
            <a:lstStyle/>
            <a:p>
              <a:pPr algn="just"/>
              <a:r>
                <a:rPr lang="en-US" sz="2800" b="1" dirty="0" smtClean="0"/>
                <a:t>1. Justification:  </a:t>
              </a:r>
              <a:r>
                <a:rPr lang="en-US" sz="2400" dirty="0" smtClean="0"/>
                <a:t>This is a judicial term bringing to our minds a courtroom scene:  Man, guilty, and condemned before God, is acquainted and declared righteous—that is justified!</a:t>
              </a:r>
              <a:endParaRPr lang="en-US" sz="2400" dirty="0"/>
            </a:p>
          </p:txBody>
        </p:sp>
      </p:grpSp>
      <p:pic>
        <p:nvPicPr>
          <p:cNvPr id="11" name="Picture 10"/>
          <p:cNvPicPr>
            <a:picLocks noChangeAspect="1"/>
          </p:cNvPicPr>
          <p:nvPr/>
        </p:nvPicPr>
        <p:blipFill>
          <a:blip r:embed="rId2"/>
          <a:stretch>
            <a:fillRect/>
          </a:stretch>
        </p:blipFill>
        <p:spPr>
          <a:xfrm>
            <a:off x="2386017" y="2233353"/>
            <a:ext cx="4561630" cy="4101706"/>
          </a:xfrm>
          <a:prstGeom prst="rect">
            <a:avLst/>
          </a:prstGeom>
        </p:spPr>
      </p:pic>
      <p:sp>
        <p:nvSpPr>
          <p:cNvPr id="10" name="TextBox 9"/>
          <p:cNvSpPr txBox="1"/>
          <p:nvPr/>
        </p:nvSpPr>
        <p:spPr>
          <a:xfrm>
            <a:off x="0" y="6487739"/>
            <a:ext cx="3845399" cy="276999"/>
          </a:xfrm>
          <a:prstGeom prst="rect">
            <a:avLst/>
          </a:prstGeom>
          <a:noFill/>
        </p:spPr>
        <p:txBody>
          <a:bodyPr wrap="square" rtlCol="0">
            <a:spAutoFit/>
          </a:bodyPr>
          <a:lstStyle/>
          <a:p>
            <a:r>
              <a:rPr lang="en-US" sz="1200" dirty="0" smtClean="0">
                <a:solidFill>
                  <a:srgbClr val="FFFFFF"/>
                </a:solidFill>
              </a:rPr>
              <a:t>LESSON THREE:   Salvation</a:t>
            </a:r>
            <a:endParaRPr lang="en-US" sz="1200" dirty="0">
              <a:solidFill>
                <a:srgbClr val="FFFFFF"/>
              </a:solidFill>
            </a:endParaRPr>
          </a:p>
        </p:txBody>
      </p:sp>
      <p:sp>
        <p:nvSpPr>
          <p:cNvPr id="12" name="TextBox 11"/>
          <p:cNvSpPr txBox="1"/>
          <p:nvPr/>
        </p:nvSpPr>
        <p:spPr>
          <a:xfrm>
            <a:off x="1733189" y="5683183"/>
            <a:ext cx="3615765" cy="646331"/>
          </a:xfrm>
          <a:prstGeom prst="rect">
            <a:avLst/>
          </a:prstGeom>
          <a:noFill/>
        </p:spPr>
        <p:txBody>
          <a:bodyPr wrap="square" rtlCol="0">
            <a:spAutoFit/>
          </a:bodyPr>
          <a:lstStyle/>
          <a:p>
            <a:pPr algn="ctr"/>
            <a:r>
              <a:rPr lang="en-US" sz="3600" dirty="0" smtClean="0"/>
              <a:t>Not Guilty</a:t>
            </a:r>
            <a:endParaRPr lang="en-US" sz="3600" dirty="0"/>
          </a:p>
        </p:txBody>
      </p:sp>
    </p:spTree>
    <p:extLst>
      <p:ext uri="{BB962C8B-B14F-4D97-AF65-F5344CB8AC3E}">
        <p14:creationId xmlns:p14="http://schemas.microsoft.com/office/powerpoint/2010/main" val="143014959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out)">
                                      <p:cBhvr>
                                        <p:cTn id="7" dur="2000"/>
                                        <p:tgtEl>
                                          <p:spTgt spid="11"/>
                                        </p:tgtEl>
                                      </p:cBhvr>
                                    </p:animEffect>
                                  </p:childTnLst>
                                </p:cTn>
                              </p:par>
                            </p:childTnLst>
                          </p:cTn>
                        </p:par>
                        <p:par>
                          <p:cTn id="8" fill="hold">
                            <p:stCondLst>
                              <p:cond delay="2000"/>
                            </p:stCondLst>
                            <p:childTnLst>
                              <p:par>
                                <p:cTn id="9" presetID="21" presetClass="entr" presetSubtype="8" fill="hold" nodeType="afterEffect">
                                  <p:stCondLst>
                                    <p:cond delay="500"/>
                                  </p:stCondLst>
                                  <p:childTnLst>
                                    <p:set>
                                      <p:cBhvr>
                                        <p:cTn id="10" dur="1" fill="hold">
                                          <p:stCondLst>
                                            <p:cond delay="0"/>
                                          </p:stCondLst>
                                        </p:cTn>
                                        <p:tgtEl>
                                          <p:spTgt spid="9"/>
                                        </p:tgtEl>
                                        <p:attrNameLst>
                                          <p:attrName>style.visibility</p:attrName>
                                        </p:attrNameLst>
                                      </p:cBhvr>
                                      <p:to>
                                        <p:strVal val="visible"/>
                                      </p:to>
                                    </p:set>
                                    <p:animEffect transition="in" filter="wheel(8)">
                                      <p:cBhvr>
                                        <p:cTn id="11" dur="1500"/>
                                        <p:tgtEl>
                                          <p:spTgt spid="9"/>
                                        </p:tgtEl>
                                      </p:cBhvr>
                                    </p:animEffect>
                                  </p:childTnLst>
                                </p:cTn>
                              </p:par>
                            </p:childTnLst>
                          </p:cTn>
                        </p:par>
                        <p:par>
                          <p:cTn id="12" fill="hold">
                            <p:stCondLst>
                              <p:cond delay="4000"/>
                            </p:stCondLst>
                            <p:childTnLst>
                              <p:par>
                                <p:cTn id="13" presetID="31" presetClass="entr" presetSubtype="0" fill="hold" grpId="0" nodeType="afterEffect">
                                  <p:stCondLst>
                                    <p:cond delay="50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fltVal val="0"/>
                                          </p:val>
                                        </p:tav>
                                        <p:tav tm="100000">
                                          <p:val>
                                            <p:strVal val="#ppt_w"/>
                                          </p:val>
                                        </p:tav>
                                      </p:tavLst>
                                    </p:anim>
                                    <p:anim calcmode="lin" valueType="num">
                                      <p:cBhvr>
                                        <p:cTn id="16" dur="1000" fill="hold"/>
                                        <p:tgtEl>
                                          <p:spTgt spid="12"/>
                                        </p:tgtEl>
                                        <p:attrNameLst>
                                          <p:attrName>ppt_h</p:attrName>
                                        </p:attrNameLst>
                                      </p:cBhvr>
                                      <p:tavLst>
                                        <p:tav tm="0">
                                          <p:val>
                                            <p:fltVal val="0"/>
                                          </p:val>
                                        </p:tav>
                                        <p:tav tm="100000">
                                          <p:val>
                                            <p:strVal val="#ppt_h"/>
                                          </p:val>
                                        </p:tav>
                                      </p:tavLst>
                                    </p:anim>
                                    <p:anim calcmode="lin" valueType="num">
                                      <p:cBhvr>
                                        <p:cTn id="17" dur="1000" fill="hold"/>
                                        <p:tgtEl>
                                          <p:spTgt spid="12"/>
                                        </p:tgtEl>
                                        <p:attrNameLst>
                                          <p:attrName>style.rotation</p:attrName>
                                        </p:attrNameLst>
                                      </p:cBhvr>
                                      <p:tavLst>
                                        <p:tav tm="0">
                                          <p:val>
                                            <p:fltVal val="90"/>
                                          </p:val>
                                        </p:tav>
                                        <p:tav tm="100000">
                                          <p:val>
                                            <p:fltVal val="0"/>
                                          </p:val>
                                        </p:tav>
                                      </p:tavLst>
                                    </p:anim>
                                    <p:animEffect transition="in" filter="fade">
                                      <p:cBhvr>
                                        <p:cTn id="1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grpSp>
        <p:nvGrpSpPr>
          <p:cNvPr id="9" name="Group 8"/>
          <p:cNvGrpSpPr/>
          <p:nvPr/>
        </p:nvGrpSpPr>
        <p:grpSpPr>
          <a:xfrm>
            <a:off x="717177" y="567765"/>
            <a:ext cx="7664823" cy="5513296"/>
            <a:chOff x="717177" y="2734235"/>
            <a:chExt cx="7664823" cy="3585882"/>
          </a:xfrm>
        </p:grpSpPr>
        <p:sp>
          <p:nvSpPr>
            <p:cNvPr id="7" name="Rounded Rectangle 6"/>
            <p:cNvSpPr/>
            <p:nvPr/>
          </p:nvSpPr>
          <p:spPr>
            <a:xfrm>
              <a:off x="717177" y="2734235"/>
              <a:ext cx="7664823" cy="358588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926354" y="2853769"/>
              <a:ext cx="7246470" cy="1541385"/>
            </a:xfrm>
            <a:prstGeom prst="rect">
              <a:avLst/>
            </a:prstGeom>
            <a:noFill/>
          </p:spPr>
          <p:txBody>
            <a:bodyPr wrap="square" rtlCol="0">
              <a:spAutoFit/>
            </a:bodyPr>
            <a:lstStyle/>
            <a:p>
              <a:pPr algn="just"/>
              <a:r>
                <a:rPr lang="en-US" sz="2800" b="1" dirty="0" smtClean="0"/>
                <a:t>2.  Regeneration and Adoption:  </a:t>
              </a:r>
              <a:r>
                <a:rPr lang="en-US" sz="2400" dirty="0" smtClean="0"/>
                <a:t>This suggests a household scene.  The soul, dead in trespasses and in sins, needs a new life, which is imparted by a divine act of regeneration.  The person then becomes a child of God and a member of His household. </a:t>
              </a:r>
            </a:p>
          </p:txBody>
        </p:sp>
      </p:grpSp>
      <p:sp>
        <p:nvSpPr>
          <p:cNvPr id="10" name="TextBox 9"/>
          <p:cNvSpPr txBox="1"/>
          <p:nvPr/>
        </p:nvSpPr>
        <p:spPr>
          <a:xfrm>
            <a:off x="0" y="6487739"/>
            <a:ext cx="3845399" cy="276999"/>
          </a:xfrm>
          <a:prstGeom prst="rect">
            <a:avLst/>
          </a:prstGeom>
          <a:noFill/>
        </p:spPr>
        <p:txBody>
          <a:bodyPr wrap="square" rtlCol="0">
            <a:spAutoFit/>
          </a:bodyPr>
          <a:lstStyle/>
          <a:p>
            <a:r>
              <a:rPr lang="en-US" sz="1200" dirty="0" smtClean="0">
                <a:solidFill>
                  <a:srgbClr val="FFFFFF"/>
                </a:solidFill>
              </a:rPr>
              <a:t>LESSON THREE:   Salvation</a:t>
            </a:r>
            <a:endParaRPr lang="en-US" sz="1200" dirty="0">
              <a:solidFill>
                <a:srgbClr val="FFFFFF"/>
              </a:solidFill>
            </a:endParaRPr>
          </a:p>
        </p:txBody>
      </p:sp>
      <p:pic>
        <p:nvPicPr>
          <p:cNvPr id="3" name="Picture 2"/>
          <p:cNvPicPr>
            <a:picLocks noChangeAspect="1"/>
          </p:cNvPicPr>
          <p:nvPr/>
        </p:nvPicPr>
        <p:blipFill>
          <a:blip r:embed="rId2"/>
          <a:stretch>
            <a:fillRect/>
          </a:stretch>
        </p:blipFill>
        <p:spPr>
          <a:xfrm>
            <a:off x="3034553" y="2934002"/>
            <a:ext cx="3166035" cy="3068832"/>
          </a:xfrm>
          <a:prstGeom prst="rect">
            <a:avLst/>
          </a:prstGeom>
        </p:spPr>
      </p:pic>
    </p:spTree>
    <p:extLst>
      <p:ext uri="{BB962C8B-B14F-4D97-AF65-F5344CB8AC3E}">
        <p14:creationId xmlns:p14="http://schemas.microsoft.com/office/powerpoint/2010/main" val="70699293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par>
                          <p:cTn id="8" fill="hold">
                            <p:stCondLst>
                              <p:cond delay="2500"/>
                            </p:stCondLst>
                            <p:childTnLst>
                              <p:par>
                                <p:cTn id="9" presetID="21" presetClass="entr" presetSubtype="8" fill="hold" nodeType="afterEffect">
                                  <p:stCondLst>
                                    <p:cond delay="500"/>
                                  </p:stCondLst>
                                  <p:childTnLst>
                                    <p:set>
                                      <p:cBhvr>
                                        <p:cTn id="10" dur="1" fill="hold">
                                          <p:stCondLst>
                                            <p:cond delay="0"/>
                                          </p:stCondLst>
                                        </p:cTn>
                                        <p:tgtEl>
                                          <p:spTgt spid="9"/>
                                        </p:tgtEl>
                                        <p:attrNameLst>
                                          <p:attrName>style.visibility</p:attrName>
                                        </p:attrNameLst>
                                      </p:cBhvr>
                                      <p:to>
                                        <p:strVal val="visible"/>
                                      </p:to>
                                    </p:set>
                                    <p:animEffect transition="in" filter="wheel(8)">
                                      <p:cBhvr>
                                        <p:cTn id="11" dur="1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grpSp>
        <p:nvGrpSpPr>
          <p:cNvPr id="9" name="Group 8"/>
          <p:cNvGrpSpPr/>
          <p:nvPr/>
        </p:nvGrpSpPr>
        <p:grpSpPr>
          <a:xfrm>
            <a:off x="717177" y="567765"/>
            <a:ext cx="7664823" cy="5513296"/>
            <a:chOff x="717177" y="2734235"/>
            <a:chExt cx="7664823" cy="3585882"/>
          </a:xfrm>
        </p:grpSpPr>
        <p:sp>
          <p:nvSpPr>
            <p:cNvPr id="7" name="Rounded Rectangle 6"/>
            <p:cNvSpPr/>
            <p:nvPr/>
          </p:nvSpPr>
          <p:spPr>
            <a:xfrm>
              <a:off x="717177" y="2734235"/>
              <a:ext cx="7664823" cy="358588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926354" y="2795462"/>
              <a:ext cx="7246470" cy="2262032"/>
            </a:xfrm>
            <a:prstGeom prst="rect">
              <a:avLst/>
            </a:prstGeom>
            <a:noFill/>
          </p:spPr>
          <p:txBody>
            <a:bodyPr wrap="square" rtlCol="0">
              <a:spAutoFit/>
            </a:bodyPr>
            <a:lstStyle/>
            <a:p>
              <a:pPr algn="just"/>
              <a:r>
                <a:rPr lang="en-US" sz="2800" b="1" dirty="0" smtClean="0"/>
                <a:t>3.  Sanctification:  </a:t>
              </a:r>
              <a:r>
                <a:rPr lang="en-US" sz="2400" dirty="0" smtClean="0"/>
                <a:t>This suggests a temple scene, for the word is connected primarily with the worship of God.  Set right in relation to God’s law and born again to a new life, the person is henceforth dedicated to the service of God.  Bought with a price, he is no longer his own; he departs not from the temple (figuratively speaking) but serves God day and night.  He is sanctified by God and self-given to God.</a:t>
              </a:r>
            </a:p>
          </p:txBody>
        </p:sp>
      </p:grpSp>
      <p:sp>
        <p:nvSpPr>
          <p:cNvPr id="10" name="TextBox 9"/>
          <p:cNvSpPr txBox="1"/>
          <p:nvPr/>
        </p:nvSpPr>
        <p:spPr>
          <a:xfrm>
            <a:off x="0" y="6487739"/>
            <a:ext cx="3845399" cy="276999"/>
          </a:xfrm>
          <a:prstGeom prst="rect">
            <a:avLst/>
          </a:prstGeom>
          <a:noFill/>
        </p:spPr>
        <p:txBody>
          <a:bodyPr wrap="square" rtlCol="0">
            <a:spAutoFit/>
          </a:bodyPr>
          <a:lstStyle/>
          <a:p>
            <a:r>
              <a:rPr lang="en-US" sz="1200" dirty="0" smtClean="0">
                <a:solidFill>
                  <a:srgbClr val="FFFFFF"/>
                </a:solidFill>
              </a:rPr>
              <a:t>LESSON THREE:   Salvation</a:t>
            </a:r>
            <a:endParaRPr lang="en-US" sz="1200" dirty="0">
              <a:solidFill>
                <a:srgbClr val="FFFFFF"/>
              </a:solidFill>
            </a:endParaRPr>
          </a:p>
        </p:txBody>
      </p:sp>
      <p:pic>
        <p:nvPicPr>
          <p:cNvPr id="3" name="Picture 2"/>
          <p:cNvPicPr>
            <a:picLocks noChangeAspect="1"/>
          </p:cNvPicPr>
          <p:nvPr/>
        </p:nvPicPr>
        <p:blipFill>
          <a:blip r:embed="rId2"/>
          <a:stretch>
            <a:fillRect/>
          </a:stretch>
        </p:blipFill>
        <p:spPr>
          <a:xfrm>
            <a:off x="3508073" y="3824942"/>
            <a:ext cx="5024495" cy="2285998"/>
          </a:xfrm>
          <a:prstGeom prst="rect">
            <a:avLst/>
          </a:prstGeom>
        </p:spPr>
      </p:pic>
    </p:spTree>
    <p:extLst>
      <p:ext uri="{BB962C8B-B14F-4D97-AF65-F5344CB8AC3E}">
        <p14:creationId xmlns:p14="http://schemas.microsoft.com/office/powerpoint/2010/main" val="290777619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diamond(out)">
                                      <p:cBhvr>
                                        <p:cTn id="7" dur="1500"/>
                                        <p:tgtEl>
                                          <p:spTgt spid="3"/>
                                        </p:tgtEl>
                                      </p:cBhvr>
                                    </p:animEffect>
                                  </p:childTnLst>
                                </p:cTn>
                              </p:par>
                            </p:childTnLst>
                          </p:cTn>
                        </p:par>
                        <p:par>
                          <p:cTn id="8" fill="hold">
                            <p:stCondLst>
                              <p:cond delay="2000"/>
                            </p:stCondLst>
                            <p:childTnLst>
                              <p:par>
                                <p:cTn id="9" presetID="21" presetClass="entr" presetSubtype="8" fill="hold" nodeType="afterEffect">
                                  <p:stCondLst>
                                    <p:cond delay="500"/>
                                  </p:stCondLst>
                                  <p:childTnLst>
                                    <p:set>
                                      <p:cBhvr>
                                        <p:cTn id="10" dur="1" fill="hold">
                                          <p:stCondLst>
                                            <p:cond delay="0"/>
                                          </p:stCondLst>
                                        </p:cTn>
                                        <p:tgtEl>
                                          <p:spTgt spid="9"/>
                                        </p:tgtEl>
                                        <p:attrNameLst>
                                          <p:attrName>style.visibility</p:attrName>
                                        </p:attrNameLst>
                                      </p:cBhvr>
                                      <p:to>
                                        <p:strVal val="visible"/>
                                      </p:to>
                                    </p:set>
                                    <p:animEffect transition="in" filter="wheel(8)">
                                      <p:cBhvr>
                                        <p:cTn id="11" dur="1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89412" y="1586657"/>
            <a:ext cx="6051176" cy="4955203"/>
          </a:xfrm>
          <a:prstGeom prst="rect">
            <a:avLst/>
          </a:prstGeom>
          <a:noFill/>
        </p:spPr>
        <p:txBody>
          <a:bodyPr wrap="square" rtlCol="0">
            <a:spAutoFit/>
          </a:bodyPr>
          <a:lstStyle/>
          <a:p>
            <a:pPr algn="ctr"/>
            <a:r>
              <a:rPr lang="en-US" sz="2800" dirty="0" smtClean="0"/>
              <a:t>The three elements in salvation are: </a:t>
            </a:r>
            <a:r>
              <a:rPr lang="en-US" sz="3600" b="1" dirty="0" smtClean="0">
                <a:solidFill>
                  <a:schemeClr val="accent1">
                    <a:lumMod val="60000"/>
                    <a:lumOff val="40000"/>
                  </a:schemeClr>
                </a:solidFill>
              </a:rPr>
              <a:t>blood, water, spirit.</a:t>
            </a:r>
          </a:p>
          <a:p>
            <a:pPr algn="ctr"/>
            <a:endParaRPr lang="en-US" sz="1600" dirty="0"/>
          </a:p>
          <a:p>
            <a:pPr algn="ctr"/>
            <a:r>
              <a:rPr lang="en-US" sz="2800" dirty="0" smtClean="0"/>
              <a:t>They are connected again and again in Scripture.  They do not conflict one with the other, but rather they agree in one.  </a:t>
            </a:r>
            <a:endParaRPr lang="en-US" sz="2800" dirty="0"/>
          </a:p>
          <a:p>
            <a:pPr algn="ctr"/>
            <a:endParaRPr lang="en-US" sz="2800" dirty="0" smtClean="0"/>
          </a:p>
          <a:p>
            <a:pPr algn="ctr"/>
            <a:r>
              <a:rPr lang="en-US" sz="2800" dirty="0" smtClean="0"/>
              <a:t>In the plan of salvation, they are in Jesus Christ and made available to the sinner in the name of Jesus.</a:t>
            </a:r>
            <a:endParaRPr lang="en-US" sz="2800" dirty="0"/>
          </a:p>
        </p:txBody>
      </p:sp>
      <p:sp>
        <p:nvSpPr>
          <p:cNvPr id="6"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8" name="Title 1"/>
          <p:cNvSpPr>
            <a:spLocks noGrp="1"/>
          </p:cNvSpPr>
          <p:nvPr>
            <p:ph type="title"/>
          </p:nvPr>
        </p:nvSpPr>
        <p:spPr>
          <a:xfrm>
            <a:off x="283883" y="238922"/>
            <a:ext cx="8704386" cy="1100138"/>
          </a:xfrm>
        </p:spPr>
        <p:txBody>
          <a:bodyPr/>
          <a:lstStyle/>
          <a:p>
            <a:r>
              <a:rPr lang="en-US" sz="5400" b="1" dirty="0" smtClean="0">
                <a:solidFill>
                  <a:srgbClr val="008000"/>
                </a:solidFill>
              </a:rPr>
              <a:t>Three Elements in Salvation</a:t>
            </a:r>
            <a:endParaRPr lang="en-US" sz="5400" b="1" dirty="0">
              <a:solidFill>
                <a:srgbClr val="008000"/>
              </a:solidFill>
            </a:endParaRPr>
          </a:p>
        </p:txBody>
      </p:sp>
      <p:sp>
        <p:nvSpPr>
          <p:cNvPr id="9" name="TextBox 8"/>
          <p:cNvSpPr txBox="1"/>
          <p:nvPr/>
        </p:nvSpPr>
        <p:spPr>
          <a:xfrm>
            <a:off x="0" y="6487739"/>
            <a:ext cx="3845399" cy="276999"/>
          </a:xfrm>
          <a:prstGeom prst="rect">
            <a:avLst/>
          </a:prstGeom>
          <a:noFill/>
        </p:spPr>
        <p:txBody>
          <a:bodyPr wrap="square" rtlCol="0">
            <a:spAutoFit/>
          </a:bodyPr>
          <a:lstStyle/>
          <a:p>
            <a:r>
              <a:rPr lang="en-US" sz="1200" dirty="0" smtClean="0">
                <a:solidFill>
                  <a:srgbClr val="FFFFFF"/>
                </a:solidFill>
              </a:rPr>
              <a:t>LESSON THREE:   Salvation</a:t>
            </a:r>
            <a:endParaRPr lang="en-US" sz="1200" dirty="0">
              <a:solidFill>
                <a:srgbClr val="FFFFFF"/>
              </a:solidFill>
            </a:endParaRPr>
          </a:p>
        </p:txBody>
      </p:sp>
      <p:sp>
        <p:nvSpPr>
          <p:cNvPr id="7" name="Rectangle 6"/>
          <p:cNvSpPr/>
          <p:nvPr/>
        </p:nvSpPr>
        <p:spPr>
          <a:xfrm>
            <a:off x="313766" y="751711"/>
            <a:ext cx="2405529" cy="5386090"/>
          </a:xfrm>
          <a:prstGeom prst="rect">
            <a:avLst/>
          </a:prstGeom>
          <a:noFill/>
        </p:spPr>
        <p:txBody>
          <a:bodyPr wrap="square" lIns="91440" tIns="45720" rIns="91440" bIns="45720">
            <a:spAutoFit/>
          </a:bodyPr>
          <a:lstStyle/>
          <a:p>
            <a:pPr algn="ctr"/>
            <a:r>
              <a:rPr lang="en-US" sz="34400" b="1" dirty="0" smtClean="0">
                <a:ln w="900" cmpd="sng">
                  <a:solidFill>
                    <a:schemeClr val="accent1">
                      <a:satMod val="190000"/>
                      <a:alpha val="55000"/>
                    </a:schemeClr>
                  </a:solidFill>
                  <a:prstDash val="solid"/>
                </a:ln>
                <a:solidFill>
                  <a:srgbClr val="FFDC62"/>
                </a:solidFill>
                <a:effectLst>
                  <a:innerShdw blurRad="101600" dist="76200" dir="5400000">
                    <a:schemeClr val="accent1">
                      <a:satMod val="190000"/>
                      <a:tint val="100000"/>
                      <a:alpha val="74000"/>
                    </a:schemeClr>
                  </a:innerShdw>
                </a:effectLst>
              </a:rPr>
              <a:t>3</a:t>
            </a:r>
            <a:endParaRPr lang="en-US" sz="34400" b="1" dirty="0">
              <a:ln w="900" cmpd="sng">
                <a:solidFill>
                  <a:schemeClr val="accent1">
                    <a:satMod val="190000"/>
                    <a:alpha val="55000"/>
                  </a:schemeClr>
                </a:solidFill>
                <a:prstDash val="solid"/>
              </a:ln>
              <a:solidFill>
                <a:srgbClr val="FFDC62"/>
              </a:solidFill>
              <a:effectLst>
                <a:innerShdw blurRad="101600" dist="76200" dir="5400000">
                  <a:schemeClr val="accent1">
                    <a:satMod val="190000"/>
                    <a:tint val="100000"/>
                    <a:alpha val="74000"/>
                  </a:schemeClr>
                </a:innerShdw>
              </a:effectLst>
            </a:endParaRPr>
          </a:p>
        </p:txBody>
      </p:sp>
    </p:spTree>
    <p:extLst>
      <p:ext uri="{BB962C8B-B14F-4D97-AF65-F5344CB8AC3E}">
        <p14:creationId xmlns:p14="http://schemas.microsoft.com/office/powerpoint/2010/main" val="428346796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50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wipe(up)">
                                      <p:cBhvr>
                                        <p:cTn id="13" dur="1250"/>
                                        <p:tgtEl>
                                          <p:spTgt spid="4">
                                            <p:txEl>
                                              <p:pRg st="0" end="0"/>
                                            </p:txEl>
                                          </p:spTgt>
                                        </p:tgtEl>
                                      </p:cBhvr>
                                    </p:animEffect>
                                  </p:childTnLst>
                                </p:cTn>
                              </p:par>
                            </p:childTnLst>
                          </p:cTn>
                        </p:par>
                        <p:par>
                          <p:cTn id="14" fill="hold">
                            <p:stCondLst>
                              <p:cond delay="3250"/>
                            </p:stCondLst>
                            <p:childTnLst>
                              <p:par>
                                <p:cTn id="15" presetID="22" presetClass="entr" presetSubtype="1" fill="hold" grpId="0" nodeType="afterEffect">
                                  <p:stCondLst>
                                    <p:cond delay="50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up)">
                                      <p:cBhvr>
                                        <p:cTn id="17" dur="1250"/>
                                        <p:tgtEl>
                                          <p:spTgt spid="4">
                                            <p:txEl>
                                              <p:pRg st="2" end="2"/>
                                            </p:txEl>
                                          </p:spTgt>
                                        </p:tgtEl>
                                      </p:cBhvr>
                                    </p:animEffect>
                                  </p:childTnLst>
                                </p:cTn>
                              </p:par>
                            </p:childTnLst>
                          </p:cTn>
                        </p:par>
                        <p:par>
                          <p:cTn id="18" fill="hold">
                            <p:stCondLst>
                              <p:cond delay="5000"/>
                            </p:stCondLst>
                            <p:childTnLst>
                              <p:par>
                                <p:cTn id="19" presetID="22" presetClass="entr" presetSubtype="1" fill="hold" grpId="0" nodeType="afterEffect">
                                  <p:stCondLst>
                                    <p:cond delay="50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wipe(up)">
                                      <p:cBhvr>
                                        <p:cTn id="21" dur="1250"/>
                                        <p:tgtEl>
                                          <p:spTgt spid="4">
                                            <p:txEl>
                                              <p:pRg st="4" end="4"/>
                                            </p:txEl>
                                          </p:spTgt>
                                        </p:tgtEl>
                                      </p:cBhvr>
                                    </p:animEffect>
                                  </p:childTnLst>
                                </p:cTn>
                              </p:par>
                              <p:par>
                                <p:cTn id="22" presetID="26" presetClass="entr" presetSubtype="0" fill="hold" grpId="0" nodeType="withEffect">
                                  <p:stCondLst>
                                    <p:cond delay="75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435">
                                          <p:stCondLst>
                                            <p:cond delay="0"/>
                                          </p:stCondLst>
                                        </p:cTn>
                                        <p:tgtEl>
                                          <p:spTgt spid="7"/>
                                        </p:tgtEl>
                                      </p:cBhvr>
                                    </p:animEffect>
                                    <p:anim calcmode="lin" valueType="num">
                                      <p:cBhvr>
                                        <p:cTn id="25" dur="1367"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6" dur="498"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7" dur="498" tmFilter="0, 0; 0.125,0.2665; 0.25,0.4; 0.375,0.465; 0.5,0.5;  0.625,0.535; 0.75,0.6; 0.875,0.7335; 1,1">
                                          <p:stCondLst>
                                            <p:cond delay="498"/>
                                          </p:stCondLst>
                                        </p:cTn>
                                        <p:tgtEl>
                                          <p:spTgt spid="7"/>
                                        </p:tgtEl>
                                        <p:attrNameLst>
                                          <p:attrName>ppt_y</p:attrName>
                                        </p:attrNameLst>
                                      </p:cBhvr>
                                      <p:tavLst>
                                        <p:tav tm="0" fmla="#ppt_y-sin(pi*$)/9">
                                          <p:val>
                                            <p:fltVal val="0"/>
                                          </p:val>
                                        </p:tav>
                                        <p:tav tm="100000">
                                          <p:val>
                                            <p:fltVal val="1"/>
                                          </p:val>
                                        </p:tav>
                                      </p:tavLst>
                                    </p:anim>
                                    <p:anim calcmode="lin" valueType="num">
                                      <p:cBhvr>
                                        <p:cTn id="28" dur="249" tmFilter="0, 0; 0.125,0.2665; 0.25,0.4; 0.375,0.465; 0.5,0.5;  0.625,0.535; 0.75,0.6; 0.875,0.7335; 1,1">
                                          <p:stCondLst>
                                            <p:cond delay="993"/>
                                          </p:stCondLst>
                                        </p:cTn>
                                        <p:tgtEl>
                                          <p:spTgt spid="7"/>
                                        </p:tgtEl>
                                        <p:attrNameLst>
                                          <p:attrName>ppt_y</p:attrName>
                                        </p:attrNameLst>
                                      </p:cBhvr>
                                      <p:tavLst>
                                        <p:tav tm="0" fmla="#ppt_y-sin(pi*$)/27">
                                          <p:val>
                                            <p:fltVal val="0"/>
                                          </p:val>
                                        </p:tav>
                                        <p:tav tm="100000">
                                          <p:val>
                                            <p:fltVal val="1"/>
                                          </p:val>
                                        </p:tav>
                                      </p:tavLst>
                                    </p:anim>
                                    <p:anim calcmode="lin" valueType="num">
                                      <p:cBhvr>
                                        <p:cTn id="29" dur="123" tmFilter="0, 0; 0.125,0.2665; 0.25,0.4; 0.375,0.465; 0.5,0.5;  0.625,0.535; 0.75,0.6; 0.875,0.7335; 1,1">
                                          <p:stCondLst>
                                            <p:cond delay="1242"/>
                                          </p:stCondLst>
                                        </p:cTn>
                                        <p:tgtEl>
                                          <p:spTgt spid="7"/>
                                        </p:tgtEl>
                                        <p:attrNameLst>
                                          <p:attrName>ppt_y</p:attrName>
                                        </p:attrNameLst>
                                      </p:cBhvr>
                                      <p:tavLst>
                                        <p:tav tm="0" fmla="#ppt_y-sin(pi*$)/81">
                                          <p:val>
                                            <p:fltVal val="0"/>
                                          </p:val>
                                        </p:tav>
                                        <p:tav tm="100000">
                                          <p:val>
                                            <p:fltVal val="1"/>
                                          </p:val>
                                        </p:tav>
                                      </p:tavLst>
                                    </p:anim>
                                    <p:animScale>
                                      <p:cBhvr>
                                        <p:cTn id="30" dur="20">
                                          <p:stCondLst>
                                            <p:cond delay="487"/>
                                          </p:stCondLst>
                                        </p:cTn>
                                        <p:tgtEl>
                                          <p:spTgt spid="7"/>
                                        </p:tgtEl>
                                      </p:cBhvr>
                                      <p:to x="100000" y="60000"/>
                                    </p:animScale>
                                    <p:animScale>
                                      <p:cBhvr>
                                        <p:cTn id="31" dur="124" decel="50000">
                                          <p:stCondLst>
                                            <p:cond delay="507"/>
                                          </p:stCondLst>
                                        </p:cTn>
                                        <p:tgtEl>
                                          <p:spTgt spid="7"/>
                                        </p:tgtEl>
                                      </p:cBhvr>
                                      <p:to x="100000" y="100000"/>
                                    </p:animScale>
                                    <p:animScale>
                                      <p:cBhvr>
                                        <p:cTn id="32" dur="20">
                                          <p:stCondLst>
                                            <p:cond delay="984"/>
                                          </p:stCondLst>
                                        </p:cTn>
                                        <p:tgtEl>
                                          <p:spTgt spid="7"/>
                                        </p:tgtEl>
                                      </p:cBhvr>
                                      <p:to x="100000" y="80000"/>
                                    </p:animScale>
                                    <p:animScale>
                                      <p:cBhvr>
                                        <p:cTn id="33" dur="124" decel="50000">
                                          <p:stCondLst>
                                            <p:cond delay="1004"/>
                                          </p:stCondLst>
                                        </p:cTn>
                                        <p:tgtEl>
                                          <p:spTgt spid="7"/>
                                        </p:tgtEl>
                                      </p:cBhvr>
                                      <p:to x="100000" y="100000"/>
                                    </p:animScale>
                                    <p:animScale>
                                      <p:cBhvr>
                                        <p:cTn id="34" dur="20">
                                          <p:stCondLst>
                                            <p:cond delay="1231"/>
                                          </p:stCondLst>
                                        </p:cTn>
                                        <p:tgtEl>
                                          <p:spTgt spid="7"/>
                                        </p:tgtEl>
                                      </p:cBhvr>
                                      <p:to x="100000" y="90000"/>
                                    </p:animScale>
                                    <p:animScale>
                                      <p:cBhvr>
                                        <p:cTn id="35" dur="124" decel="50000">
                                          <p:stCondLst>
                                            <p:cond delay="1251"/>
                                          </p:stCondLst>
                                        </p:cTn>
                                        <p:tgtEl>
                                          <p:spTgt spid="7"/>
                                        </p:tgtEl>
                                      </p:cBhvr>
                                      <p:to x="100000" y="100000"/>
                                    </p:animScale>
                                    <p:animScale>
                                      <p:cBhvr>
                                        <p:cTn id="36" dur="20">
                                          <p:stCondLst>
                                            <p:cond delay="1356"/>
                                          </p:stCondLst>
                                        </p:cTn>
                                        <p:tgtEl>
                                          <p:spTgt spid="7"/>
                                        </p:tgtEl>
                                      </p:cBhvr>
                                      <p:to x="100000" y="95000"/>
                                    </p:animScale>
                                    <p:animScale>
                                      <p:cBhvr>
                                        <p:cTn id="37" dur="124" decel="50000">
                                          <p:stCondLst>
                                            <p:cond delay="1376"/>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8"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0"/>
            <a:ext cx="1497106" cy="6267450"/>
          </a:xfrm>
        </p:spPr>
        <p:txBody>
          <a:bodyPr/>
          <a:lstStyle/>
          <a:p>
            <a:r>
              <a:rPr lang="en-US" sz="38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8000"/>
                </a:solidFill>
                <a:effectLst>
                  <a:outerShdw blurRad="50800" dist="40000" dir="5400000" algn="tl" rotWithShape="0">
                    <a:srgbClr val="000000">
                      <a:shade val="5000"/>
                      <a:satMod val="120000"/>
                      <a:alpha val="33000"/>
                    </a:srgbClr>
                  </a:outerShdw>
                </a:effectLst>
              </a:rPr>
              <a:t>BLOOD - WATER - SPIRIT</a:t>
            </a:r>
            <a:endParaRPr lang="en-US" sz="3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8000"/>
              </a:solidFill>
              <a:effectLst>
                <a:outerShdw blurRad="50800" dist="40000" dir="5400000" algn="tl" rotWithShape="0">
                  <a:srgbClr val="000000">
                    <a:shade val="5000"/>
                    <a:satMod val="120000"/>
                    <a:alpha val="33000"/>
                  </a:srgbClr>
                </a:outerShdw>
              </a:effectLst>
            </a:endParaRPr>
          </a:p>
        </p:txBody>
      </p:sp>
      <p:sp>
        <p:nvSpPr>
          <p:cNvPr id="4"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accent1">
                    <a:lumMod val="20000"/>
                    <a:lumOff val="80000"/>
                  </a:schemeClr>
                </a:solidFill>
              </a:rPr>
              <a:t>Global University of Theological Studies</a:t>
            </a:r>
            <a:endParaRPr lang="en-US" sz="1200" kern="1200" dirty="0">
              <a:solidFill>
                <a:schemeClr val="accent1">
                  <a:lumMod val="20000"/>
                  <a:lumOff val="80000"/>
                </a:schemeClr>
              </a:solidFill>
            </a:endParaRPr>
          </a:p>
        </p:txBody>
      </p:sp>
      <p:sp>
        <p:nvSpPr>
          <p:cNvPr id="6" name="TextBox 5"/>
          <p:cNvSpPr txBox="1"/>
          <p:nvPr/>
        </p:nvSpPr>
        <p:spPr>
          <a:xfrm>
            <a:off x="0" y="6487739"/>
            <a:ext cx="3845399" cy="276999"/>
          </a:xfrm>
          <a:prstGeom prst="rect">
            <a:avLst/>
          </a:prstGeom>
          <a:noFill/>
        </p:spPr>
        <p:txBody>
          <a:bodyPr wrap="square" rtlCol="0">
            <a:spAutoFit/>
          </a:bodyPr>
          <a:lstStyle/>
          <a:p>
            <a:r>
              <a:rPr lang="en-US" sz="1200" dirty="0" smtClean="0">
                <a:solidFill>
                  <a:srgbClr val="008000"/>
                </a:solidFill>
              </a:rPr>
              <a:t>LESSON THREE:   Salvation</a:t>
            </a:r>
            <a:endParaRPr lang="en-US" sz="1200" dirty="0">
              <a:solidFill>
                <a:srgbClr val="008000"/>
              </a:solidFill>
            </a:endParaRPr>
          </a:p>
        </p:txBody>
      </p:sp>
      <p:sp>
        <p:nvSpPr>
          <p:cNvPr id="5" name="TextBox 4"/>
          <p:cNvSpPr txBox="1"/>
          <p:nvPr/>
        </p:nvSpPr>
        <p:spPr>
          <a:xfrm>
            <a:off x="134472" y="328706"/>
            <a:ext cx="7306234" cy="2062103"/>
          </a:xfrm>
          <a:prstGeom prst="rect">
            <a:avLst/>
          </a:prstGeom>
          <a:noFill/>
        </p:spPr>
        <p:txBody>
          <a:bodyPr wrap="square" rtlCol="0">
            <a:spAutoFit/>
          </a:bodyPr>
          <a:lstStyle/>
          <a:p>
            <a:pPr algn="ctr"/>
            <a:r>
              <a:rPr lang="en-US" sz="3200" dirty="0" smtClean="0"/>
              <a:t>The importance of these three elements are seen over and over again</a:t>
            </a:r>
          </a:p>
          <a:p>
            <a:pPr algn="ctr"/>
            <a:r>
              <a:rPr lang="en-US" sz="3200" dirty="0" smtClean="0"/>
              <a:t>in scripture.  Notice how often they are in close association:</a:t>
            </a:r>
            <a:endParaRPr lang="en-US" sz="3200" dirty="0"/>
          </a:p>
        </p:txBody>
      </p:sp>
      <p:graphicFrame>
        <p:nvGraphicFramePr>
          <p:cNvPr id="7" name="Table 6"/>
          <p:cNvGraphicFramePr>
            <a:graphicFrameLocks noGrp="1"/>
          </p:cNvGraphicFramePr>
          <p:nvPr>
            <p:extLst>
              <p:ext uri="{D42A27DB-BD31-4B8C-83A1-F6EECF244321}">
                <p14:modId xmlns:p14="http://schemas.microsoft.com/office/powerpoint/2010/main" val="221580395"/>
              </p:ext>
            </p:extLst>
          </p:nvPr>
        </p:nvGraphicFramePr>
        <p:xfrm>
          <a:off x="2" y="2562407"/>
          <a:ext cx="7619998" cy="3949552"/>
        </p:xfrm>
        <a:graphic>
          <a:graphicData uri="http://schemas.openxmlformats.org/drawingml/2006/table">
            <a:tbl>
              <a:tblPr firstRow="1" bandRow="1">
                <a:tableStyleId>{5C22544A-7EE6-4342-B048-85BDC9FD1C3A}</a:tableStyleId>
              </a:tblPr>
              <a:tblGrid>
                <a:gridCol w="1673410"/>
                <a:gridCol w="1937674"/>
                <a:gridCol w="1973854"/>
                <a:gridCol w="2035060"/>
              </a:tblGrid>
              <a:tr h="413684">
                <a:tc>
                  <a:txBody>
                    <a:bodyPr/>
                    <a:lstStyle/>
                    <a:p>
                      <a:endParaRPr lang="en-US" dirty="0"/>
                    </a:p>
                  </a:txBody>
                  <a:tcPr/>
                </a:tc>
                <a:tc>
                  <a:txBody>
                    <a:bodyPr/>
                    <a:lstStyle/>
                    <a:p>
                      <a:pPr algn="ctr"/>
                      <a:r>
                        <a:rPr lang="en-US" dirty="0" smtClean="0"/>
                        <a:t>BLOOD</a:t>
                      </a:r>
                      <a:endParaRPr lang="en-US" dirty="0"/>
                    </a:p>
                  </a:txBody>
                  <a:tcPr/>
                </a:tc>
                <a:tc>
                  <a:txBody>
                    <a:bodyPr/>
                    <a:lstStyle/>
                    <a:p>
                      <a:pPr algn="ctr"/>
                      <a:r>
                        <a:rPr lang="en-US" dirty="0" smtClean="0"/>
                        <a:t>WATER</a:t>
                      </a:r>
                      <a:endParaRPr lang="en-US" dirty="0"/>
                    </a:p>
                  </a:txBody>
                  <a:tcPr/>
                </a:tc>
                <a:tc>
                  <a:txBody>
                    <a:bodyPr/>
                    <a:lstStyle/>
                    <a:p>
                      <a:pPr algn="ctr"/>
                      <a:r>
                        <a:rPr lang="en-US" dirty="0" smtClean="0"/>
                        <a:t>SPIRIT</a:t>
                      </a:r>
                      <a:endParaRPr lang="en-US" dirty="0"/>
                    </a:p>
                  </a:txBody>
                  <a:tcPr/>
                </a:tc>
              </a:tr>
              <a:tr h="413684">
                <a:tc>
                  <a:txBody>
                    <a:bodyPr/>
                    <a:lstStyle/>
                    <a:p>
                      <a:r>
                        <a:rPr lang="en-US" dirty="0" smtClean="0"/>
                        <a:t>At</a:t>
                      </a:r>
                      <a:r>
                        <a:rPr lang="en-US" baseline="0" dirty="0" smtClean="0"/>
                        <a:t> Creation</a:t>
                      </a:r>
                    </a:p>
                  </a:txBody>
                  <a:tcPr/>
                </a:tc>
                <a:tc>
                  <a:txBody>
                    <a:bodyPr/>
                    <a:lstStyle/>
                    <a:p>
                      <a:pPr algn="ctr"/>
                      <a:r>
                        <a:rPr lang="en-US" dirty="0" smtClean="0"/>
                        <a:t>Revelation 13:8</a:t>
                      </a:r>
                      <a:endParaRPr lang="en-US" dirty="0"/>
                    </a:p>
                  </a:txBody>
                  <a:tcPr/>
                </a:tc>
                <a:tc>
                  <a:txBody>
                    <a:bodyPr/>
                    <a:lstStyle/>
                    <a:p>
                      <a:pPr algn="ctr"/>
                      <a:r>
                        <a:rPr lang="en-US" dirty="0" smtClean="0"/>
                        <a:t>Genesis 1:2</a:t>
                      </a:r>
                      <a:endParaRPr lang="en-US" dirty="0"/>
                    </a:p>
                  </a:txBody>
                  <a:tcPr/>
                </a:tc>
                <a:tc>
                  <a:txBody>
                    <a:bodyPr/>
                    <a:lstStyle/>
                    <a:p>
                      <a:pPr algn="ctr"/>
                      <a:r>
                        <a:rPr lang="en-US" dirty="0" smtClean="0"/>
                        <a:t>Genesis 1:2</a:t>
                      </a:r>
                      <a:endParaRPr lang="en-US" dirty="0"/>
                    </a:p>
                  </a:txBody>
                  <a:tcPr/>
                </a:tc>
              </a:tr>
              <a:tr h="413684">
                <a:tc>
                  <a:txBody>
                    <a:bodyPr/>
                    <a:lstStyle/>
                    <a:p>
                      <a:r>
                        <a:rPr lang="en-US" dirty="0" smtClean="0"/>
                        <a:t>At the Flood</a:t>
                      </a:r>
                      <a:endParaRPr lang="en-US" dirty="0"/>
                    </a:p>
                  </a:txBody>
                  <a:tcPr/>
                </a:tc>
                <a:tc>
                  <a:txBody>
                    <a:bodyPr/>
                    <a:lstStyle/>
                    <a:p>
                      <a:pPr algn="ctr"/>
                      <a:r>
                        <a:rPr lang="en-US" dirty="0" smtClean="0"/>
                        <a:t>Genesis 8:20</a:t>
                      </a:r>
                      <a:endParaRPr lang="en-US" dirty="0"/>
                    </a:p>
                  </a:txBody>
                  <a:tcPr/>
                </a:tc>
                <a:tc>
                  <a:txBody>
                    <a:bodyPr/>
                    <a:lstStyle/>
                    <a:p>
                      <a:pPr algn="ctr"/>
                      <a:r>
                        <a:rPr lang="en-US" dirty="0" smtClean="0"/>
                        <a:t>Genesis 6-9</a:t>
                      </a:r>
                      <a:endParaRPr lang="en-US" dirty="0"/>
                    </a:p>
                  </a:txBody>
                  <a:tcPr/>
                </a:tc>
                <a:tc>
                  <a:txBody>
                    <a:bodyPr/>
                    <a:lstStyle/>
                    <a:p>
                      <a:pPr algn="ctr"/>
                      <a:r>
                        <a:rPr lang="en-US" dirty="0" smtClean="0"/>
                        <a:t>Genesis</a:t>
                      </a:r>
                      <a:r>
                        <a:rPr lang="en-US" baseline="0" dirty="0" smtClean="0"/>
                        <a:t> 8</a:t>
                      </a:r>
                      <a:endParaRPr lang="en-US" dirty="0"/>
                    </a:p>
                  </a:txBody>
                  <a:tcPr/>
                </a:tc>
              </a:tr>
              <a:tr h="413684">
                <a:tc>
                  <a:txBody>
                    <a:bodyPr/>
                    <a:lstStyle/>
                    <a:p>
                      <a:r>
                        <a:rPr lang="en-US" dirty="0" smtClean="0"/>
                        <a:t>Passover</a:t>
                      </a:r>
                      <a:endParaRPr lang="en-US" dirty="0"/>
                    </a:p>
                  </a:txBody>
                  <a:tcPr/>
                </a:tc>
                <a:tc>
                  <a:txBody>
                    <a:bodyPr/>
                    <a:lstStyle/>
                    <a:p>
                      <a:pPr algn="ctr"/>
                      <a:r>
                        <a:rPr lang="en-US" dirty="0" smtClean="0"/>
                        <a:t>Exodus 12</a:t>
                      </a:r>
                      <a:endParaRPr lang="en-US" dirty="0"/>
                    </a:p>
                  </a:txBody>
                  <a:tcPr/>
                </a:tc>
                <a:tc>
                  <a:txBody>
                    <a:bodyPr/>
                    <a:lstStyle/>
                    <a:p>
                      <a:pPr algn="ctr"/>
                      <a:r>
                        <a:rPr lang="en-US" dirty="0" smtClean="0"/>
                        <a:t>Exodus 14:20-31</a:t>
                      </a:r>
                      <a:endParaRPr lang="en-US" dirty="0"/>
                    </a:p>
                  </a:txBody>
                  <a:tcPr/>
                </a:tc>
                <a:tc>
                  <a:txBody>
                    <a:bodyPr/>
                    <a:lstStyle/>
                    <a:p>
                      <a:pPr algn="ctr"/>
                      <a:r>
                        <a:rPr lang="en-US" dirty="0" smtClean="0"/>
                        <a:t>Exodus 13:20-11</a:t>
                      </a:r>
                      <a:endParaRPr lang="en-US" dirty="0"/>
                    </a:p>
                  </a:txBody>
                  <a:tcPr/>
                </a:tc>
              </a:tr>
              <a:tr h="413684">
                <a:tc>
                  <a:txBody>
                    <a:bodyPr/>
                    <a:lstStyle/>
                    <a:p>
                      <a:r>
                        <a:rPr lang="en-US" dirty="0" smtClean="0"/>
                        <a:t>Tabernacle</a:t>
                      </a:r>
                      <a:endParaRPr lang="en-US" dirty="0"/>
                    </a:p>
                  </a:txBody>
                  <a:tcPr/>
                </a:tc>
                <a:tc>
                  <a:txBody>
                    <a:bodyPr/>
                    <a:lstStyle/>
                    <a:p>
                      <a:pPr algn="ctr"/>
                      <a:r>
                        <a:rPr lang="en-US" dirty="0" smtClean="0"/>
                        <a:t>Ex.</a:t>
                      </a:r>
                      <a:r>
                        <a:rPr lang="en-US" baseline="0" dirty="0" smtClean="0"/>
                        <a:t> 29:12-46</a:t>
                      </a:r>
                      <a:endParaRPr lang="en-US" dirty="0"/>
                    </a:p>
                  </a:txBody>
                  <a:tcPr/>
                </a:tc>
                <a:tc>
                  <a:txBody>
                    <a:bodyPr/>
                    <a:lstStyle/>
                    <a:p>
                      <a:pPr algn="ctr"/>
                      <a:r>
                        <a:rPr lang="en-US" dirty="0" smtClean="0"/>
                        <a:t>Ex. 30:18-21</a:t>
                      </a:r>
                      <a:endParaRPr lang="en-US" dirty="0"/>
                    </a:p>
                  </a:txBody>
                  <a:tcPr/>
                </a:tc>
                <a:tc>
                  <a:txBody>
                    <a:bodyPr/>
                    <a:lstStyle/>
                    <a:p>
                      <a:pPr algn="ctr"/>
                      <a:r>
                        <a:rPr lang="en-US" dirty="0" smtClean="0"/>
                        <a:t>Ex. 26:33-34</a:t>
                      </a:r>
                      <a:endParaRPr lang="en-US" dirty="0"/>
                    </a:p>
                  </a:txBody>
                  <a:tcPr/>
                </a:tc>
              </a:tr>
              <a:tr h="413684">
                <a:tc>
                  <a:txBody>
                    <a:bodyPr/>
                    <a:lstStyle/>
                    <a:p>
                      <a:r>
                        <a:rPr lang="en-US" dirty="0" smtClean="0"/>
                        <a:t>Mt. Carmel</a:t>
                      </a:r>
                      <a:endParaRPr lang="en-US" dirty="0"/>
                    </a:p>
                  </a:txBody>
                  <a:tcPr/>
                </a:tc>
                <a:tc>
                  <a:txBody>
                    <a:bodyPr/>
                    <a:lstStyle/>
                    <a:p>
                      <a:pPr algn="ctr"/>
                      <a:r>
                        <a:rPr lang="en-US" dirty="0" smtClean="0"/>
                        <a:t>I Kings 18:36</a:t>
                      </a:r>
                      <a:endParaRPr lang="en-US" dirty="0"/>
                    </a:p>
                  </a:txBody>
                  <a:tcPr/>
                </a:tc>
                <a:tc>
                  <a:txBody>
                    <a:bodyPr/>
                    <a:lstStyle/>
                    <a:p>
                      <a:pPr algn="ctr"/>
                      <a:r>
                        <a:rPr lang="en-US" dirty="0" smtClean="0"/>
                        <a:t>I Kings 18:33-35</a:t>
                      </a:r>
                      <a:endParaRPr lang="en-US" dirty="0"/>
                    </a:p>
                  </a:txBody>
                  <a:tcPr/>
                </a:tc>
                <a:tc>
                  <a:txBody>
                    <a:bodyPr/>
                    <a:lstStyle/>
                    <a:p>
                      <a:pPr algn="ctr"/>
                      <a:r>
                        <a:rPr lang="en-US" dirty="0" smtClean="0"/>
                        <a:t>I Kings 18:3</a:t>
                      </a:r>
                      <a:endParaRPr lang="en-US" dirty="0"/>
                    </a:p>
                  </a:txBody>
                  <a:tcPr/>
                </a:tc>
              </a:tr>
              <a:tr h="413684">
                <a:tc>
                  <a:txBody>
                    <a:bodyPr/>
                    <a:lstStyle/>
                    <a:p>
                      <a:r>
                        <a:rPr lang="en-US" dirty="0" smtClean="0"/>
                        <a:t>To</a:t>
                      </a:r>
                      <a:r>
                        <a:rPr lang="en-US" baseline="0" dirty="0" smtClean="0"/>
                        <a:t> Nicodemus</a:t>
                      </a:r>
                      <a:endParaRPr lang="en-US" dirty="0"/>
                    </a:p>
                  </a:txBody>
                  <a:tcPr/>
                </a:tc>
                <a:tc>
                  <a:txBody>
                    <a:bodyPr/>
                    <a:lstStyle/>
                    <a:p>
                      <a:pPr algn="ctr"/>
                      <a:r>
                        <a:rPr lang="en-US" dirty="0" smtClean="0"/>
                        <a:t>John 3:14</a:t>
                      </a:r>
                      <a:endParaRPr lang="en-US" dirty="0"/>
                    </a:p>
                  </a:txBody>
                  <a:tcPr/>
                </a:tc>
                <a:tc>
                  <a:txBody>
                    <a:bodyPr/>
                    <a:lstStyle/>
                    <a:p>
                      <a:pPr algn="ctr"/>
                      <a:r>
                        <a:rPr lang="en-US" dirty="0" smtClean="0"/>
                        <a:t>John</a:t>
                      </a:r>
                      <a:r>
                        <a:rPr lang="en-US" baseline="0" dirty="0" smtClean="0"/>
                        <a:t> 3:5</a:t>
                      </a:r>
                      <a:endParaRPr lang="en-US" dirty="0"/>
                    </a:p>
                  </a:txBody>
                  <a:tcPr/>
                </a:tc>
                <a:tc>
                  <a:txBody>
                    <a:bodyPr/>
                    <a:lstStyle/>
                    <a:p>
                      <a:pPr algn="ctr"/>
                      <a:r>
                        <a:rPr lang="en-US" dirty="0" smtClean="0"/>
                        <a:t>John 3:5-8</a:t>
                      </a:r>
                      <a:endParaRPr lang="en-US" dirty="0"/>
                    </a:p>
                  </a:txBody>
                  <a:tcPr/>
                </a:tc>
              </a:tr>
              <a:tr h="413684">
                <a:tc>
                  <a:txBody>
                    <a:bodyPr/>
                    <a:lstStyle/>
                    <a:p>
                      <a:r>
                        <a:rPr lang="en-US" dirty="0" smtClean="0"/>
                        <a:t>At Calvary</a:t>
                      </a:r>
                      <a:endParaRPr lang="en-US" dirty="0"/>
                    </a:p>
                  </a:txBody>
                  <a:tcPr/>
                </a:tc>
                <a:tc>
                  <a:txBody>
                    <a:bodyPr/>
                    <a:lstStyle/>
                    <a:p>
                      <a:pPr algn="ctr"/>
                      <a:r>
                        <a:rPr lang="en-US" dirty="0" smtClean="0"/>
                        <a:t>John 19:34</a:t>
                      </a:r>
                      <a:endParaRPr lang="en-US" dirty="0"/>
                    </a:p>
                  </a:txBody>
                  <a:tcPr/>
                </a:tc>
                <a:tc>
                  <a:txBody>
                    <a:bodyPr/>
                    <a:lstStyle/>
                    <a:p>
                      <a:pPr algn="ctr"/>
                      <a:r>
                        <a:rPr lang="en-US" dirty="0" smtClean="0"/>
                        <a:t>John 19:34</a:t>
                      </a:r>
                      <a:endParaRPr lang="en-US" dirty="0"/>
                    </a:p>
                  </a:txBody>
                  <a:tcPr/>
                </a:tc>
                <a:tc>
                  <a:txBody>
                    <a:bodyPr/>
                    <a:lstStyle/>
                    <a:p>
                      <a:pPr algn="ctr"/>
                      <a:r>
                        <a:rPr lang="en-US" dirty="0" smtClean="0"/>
                        <a:t>John 19:30</a:t>
                      </a:r>
                      <a:endParaRPr lang="en-US" dirty="0"/>
                    </a:p>
                  </a:txBody>
                  <a:tcPr/>
                </a:tc>
              </a:tr>
              <a:tr h="413684">
                <a:tc>
                  <a:txBody>
                    <a:bodyPr/>
                    <a:lstStyle/>
                    <a:p>
                      <a:r>
                        <a:rPr lang="en-US" dirty="0" smtClean="0"/>
                        <a:t>At Pentecost</a:t>
                      </a:r>
                      <a:endParaRPr lang="en-US" dirty="0"/>
                    </a:p>
                  </a:txBody>
                  <a:tcPr/>
                </a:tc>
                <a:tc>
                  <a:txBody>
                    <a:bodyPr/>
                    <a:lstStyle/>
                    <a:p>
                      <a:pPr algn="ctr"/>
                      <a:r>
                        <a:rPr lang="en-US" dirty="0" smtClean="0"/>
                        <a:t>Acts 2:36</a:t>
                      </a:r>
                      <a:endParaRPr lang="en-US" dirty="0"/>
                    </a:p>
                  </a:txBody>
                  <a:tcPr/>
                </a:tc>
                <a:tc>
                  <a:txBody>
                    <a:bodyPr/>
                    <a:lstStyle/>
                    <a:p>
                      <a:pPr algn="ctr"/>
                      <a:r>
                        <a:rPr lang="en-US" dirty="0" smtClean="0"/>
                        <a:t>Acts 2:41</a:t>
                      </a:r>
                      <a:endParaRPr lang="en-US" dirty="0"/>
                    </a:p>
                  </a:txBody>
                  <a:tcPr/>
                </a:tc>
                <a:tc>
                  <a:txBody>
                    <a:bodyPr/>
                    <a:lstStyle/>
                    <a:p>
                      <a:pPr algn="ctr"/>
                      <a:r>
                        <a:rPr lang="en-US" dirty="0" smtClean="0"/>
                        <a:t>Acts 2:2-4</a:t>
                      </a:r>
                      <a:endParaRPr lang="en-US" dirty="0"/>
                    </a:p>
                  </a:txBody>
                  <a:tcPr/>
                </a:tc>
              </a:tr>
            </a:tbl>
          </a:graphicData>
        </a:graphic>
      </p:graphicFrame>
    </p:spTree>
    <p:extLst>
      <p:ext uri="{BB962C8B-B14F-4D97-AF65-F5344CB8AC3E}">
        <p14:creationId xmlns:p14="http://schemas.microsoft.com/office/powerpoint/2010/main" val="269692409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250" fill="hold"/>
                                        <p:tgtEl>
                                          <p:spTgt spid="2"/>
                                        </p:tgtEl>
                                        <p:attrNameLst>
                                          <p:attrName>ppt_x</p:attrName>
                                        </p:attrNameLst>
                                      </p:cBhvr>
                                      <p:tavLst>
                                        <p:tav tm="0">
                                          <p:val>
                                            <p:strVal val="1+#ppt_w/2"/>
                                          </p:val>
                                        </p:tav>
                                        <p:tav tm="100000">
                                          <p:val>
                                            <p:strVal val="#ppt_x"/>
                                          </p:val>
                                        </p:tav>
                                      </p:tavLst>
                                    </p:anim>
                                    <p:anim calcmode="lin" valueType="num">
                                      <p:cBhvr additive="base">
                                        <p:cTn id="8" dur="12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750"/>
                            </p:stCondLst>
                            <p:childTnLst>
                              <p:par>
                                <p:cTn id="10" presetID="2" presetClass="entr" presetSubtype="12" fill="hold" grpId="0" nodeType="afterEffect">
                                  <p:stCondLst>
                                    <p:cond delay="50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1000" fill="hold"/>
                                        <p:tgtEl>
                                          <p:spTgt spid="5"/>
                                        </p:tgtEl>
                                        <p:attrNameLst>
                                          <p:attrName>ppt_x</p:attrName>
                                        </p:attrNameLst>
                                      </p:cBhvr>
                                      <p:tavLst>
                                        <p:tav tm="0">
                                          <p:val>
                                            <p:strVal val="0-#ppt_w/2"/>
                                          </p:val>
                                        </p:tav>
                                        <p:tav tm="100000">
                                          <p:val>
                                            <p:strVal val="#ppt_x"/>
                                          </p:val>
                                        </p:tav>
                                      </p:tavLst>
                                    </p:anim>
                                    <p:anim calcmode="lin" valueType="num">
                                      <p:cBhvr additive="base">
                                        <p:cTn id="13" dur="10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3250"/>
                            </p:stCondLst>
                            <p:childTnLst>
                              <p:par>
                                <p:cTn id="15" presetID="4" presetClass="entr" presetSubtype="32" fill="hold" nodeType="afterEffect">
                                  <p:stCondLst>
                                    <p:cond delay="500"/>
                                  </p:stCondLst>
                                  <p:childTnLst>
                                    <p:set>
                                      <p:cBhvr>
                                        <p:cTn id="16" dur="1" fill="hold">
                                          <p:stCondLst>
                                            <p:cond delay="0"/>
                                          </p:stCondLst>
                                        </p:cTn>
                                        <p:tgtEl>
                                          <p:spTgt spid="7"/>
                                        </p:tgtEl>
                                        <p:attrNameLst>
                                          <p:attrName>style.visibility</p:attrName>
                                        </p:attrNameLst>
                                      </p:cBhvr>
                                      <p:to>
                                        <p:strVal val="visible"/>
                                      </p:to>
                                    </p:set>
                                    <p:animEffect transition="in" filter="box(out)">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373531" y="498019"/>
            <a:ext cx="8523926" cy="816806"/>
          </a:xfrm>
        </p:spPr>
        <p:txBody>
          <a:bodyPr>
            <a:noAutofit/>
          </a:bodyPr>
          <a:lstStyle/>
          <a:p>
            <a:r>
              <a:rPr lang="en-US" sz="4400" b="1" dirty="0" smtClean="0">
                <a:ln w="17780" cmpd="sng">
                  <a:solidFill>
                    <a:srgbClr val="FFFFFF"/>
                  </a:solidFill>
                  <a:prstDash val="solid"/>
                  <a:miter lim="800000"/>
                </a:ln>
                <a:solidFill>
                  <a:srgbClr val="000000"/>
                </a:solidFill>
                <a:effectLst/>
              </a:rPr>
              <a:t>What is the Scriptural Order?</a:t>
            </a:r>
            <a:endParaRPr lang="en-US" sz="3600" dirty="0" smtClean="0">
              <a:solidFill>
                <a:schemeClr val="tx1"/>
              </a:solidFill>
            </a:endParaRPr>
          </a:p>
        </p:txBody>
      </p:sp>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6" name="TextBox 5"/>
          <p:cNvSpPr txBox="1"/>
          <p:nvPr/>
        </p:nvSpPr>
        <p:spPr>
          <a:xfrm>
            <a:off x="493059" y="1346223"/>
            <a:ext cx="8277411" cy="1938992"/>
          </a:xfrm>
          <a:prstGeom prst="rect">
            <a:avLst/>
          </a:prstGeom>
          <a:noFill/>
        </p:spPr>
        <p:txBody>
          <a:bodyPr wrap="square" rtlCol="0">
            <a:spAutoFit/>
          </a:bodyPr>
          <a:lstStyle/>
          <a:p>
            <a:r>
              <a:rPr lang="en-US" sz="2400" b="1" dirty="0" smtClean="0">
                <a:solidFill>
                  <a:srgbClr val="008000"/>
                </a:solidFill>
              </a:rPr>
              <a:t>Often the question is asked</a:t>
            </a:r>
            <a:r>
              <a:rPr lang="en-US" sz="2400" dirty="0" smtClean="0">
                <a:solidFill>
                  <a:srgbClr val="008000"/>
                </a:solidFill>
              </a:rPr>
              <a:t>:   </a:t>
            </a:r>
            <a:r>
              <a:rPr lang="en-US" sz="2400" dirty="0" smtClean="0">
                <a:solidFill>
                  <a:schemeClr val="bg1"/>
                </a:solidFill>
              </a:rPr>
              <a:t>When is the blood applied?  We look at Scripture for our answer.  Naturally the blood cannot be applied literally.  It is a matter of faith in the Atonement.  It is a faith unto obedience that receives and appropriates atoning virtue of the shed blood.</a:t>
            </a:r>
          </a:p>
        </p:txBody>
      </p:sp>
      <p:sp>
        <p:nvSpPr>
          <p:cNvPr id="8" name="TextBox 7"/>
          <p:cNvSpPr txBox="1"/>
          <p:nvPr/>
        </p:nvSpPr>
        <p:spPr>
          <a:xfrm>
            <a:off x="0" y="6487739"/>
            <a:ext cx="3845399" cy="276999"/>
          </a:xfrm>
          <a:prstGeom prst="rect">
            <a:avLst/>
          </a:prstGeom>
          <a:noFill/>
        </p:spPr>
        <p:txBody>
          <a:bodyPr wrap="square" rtlCol="0">
            <a:spAutoFit/>
          </a:bodyPr>
          <a:lstStyle/>
          <a:p>
            <a:r>
              <a:rPr lang="en-US" sz="1200" dirty="0" smtClean="0">
                <a:solidFill>
                  <a:srgbClr val="FFFFFF"/>
                </a:solidFill>
              </a:rPr>
              <a:t>LESSON THREE:   Salvation</a:t>
            </a:r>
            <a:endParaRPr lang="en-US" sz="1200" dirty="0">
              <a:solidFill>
                <a:srgbClr val="FFFFFF"/>
              </a:solidFill>
            </a:endParaRPr>
          </a:p>
        </p:txBody>
      </p:sp>
      <p:sp>
        <p:nvSpPr>
          <p:cNvPr id="9" name="Text Placeholder 3"/>
          <p:cNvSpPr txBox="1">
            <a:spLocks/>
          </p:cNvSpPr>
          <p:nvPr/>
        </p:nvSpPr>
        <p:spPr>
          <a:xfrm>
            <a:off x="134471" y="3653599"/>
            <a:ext cx="8856523" cy="768991"/>
          </a:xfrm>
          <a:prstGeom prst="rect">
            <a:avLst/>
          </a:prstGeom>
        </p:spPr>
        <p:txBody>
          <a:bodyPr vert="horz" lIns="91440" tIns="45720" rIns="91440" bIns="45720" rtlCol="0">
            <a:noAutofit/>
          </a:bodyPr>
          <a:lstStyle>
            <a:lvl1pPr marL="0" indent="0" algn="ctr" defTabSz="914400" rtl="0" eaLnBrk="1" latinLnBrk="0" hangingPunct="1">
              <a:spcBef>
                <a:spcPts val="3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lgn="l" defTabSz="914400" rtl="0" eaLnBrk="1" latinLnBrk="0" hangingPunct="1">
              <a:spcBef>
                <a:spcPts val="600"/>
              </a:spcBef>
              <a:buFont typeface="Wingdings 2" pitchFamily="18" charset="2"/>
              <a:buNone/>
              <a:defRPr sz="1200" kern="1200">
                <a:solidFill>
                  <a:schemeClr val="bg1"/>
                </a:solidFill>
                <a:effectLst>
                  <a:outerShdw blurRad="63500" dist="50800" dir="2700000" algn="tl" rotWithShape="0">
                    <a:prstClr val="black">
                      <a:alpha val="50000"/>
                    </a:prstClr>
                  </a:outerShdw>
                </a:effectLst>
                <a:latin typeface="+mn-lt"/>
                <a:ea typeface="+mn-ea"/>
                <a:cs typeface="+mn-cs"/>
              </a:defRPr>
            </a:lvl2pPr>
            <a:lvl3pPr marL="914400" indent="0" algn="l" defTabSz="914400" rtl="0" eaLnBrk="1" latinLnBrk="0" hangingPunct="1">
              <a:spcBef>
                <a:spcPts val="600"/>
              </a:spcBef>
              <a:buFont typeface="Wingdings 2" pitchFamily="18" charset="2"/>
              <a:buNone/>
              <a:defRPr sz="1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0" algn="l" defTabSz="914400" rtl="0" eaLnBrk="1" latinLnBrk="0" hangingPunct="1">
              <a:spcBef>
                <a:spcPts val="600"/>
              </a:spcBef>
              <a:buFont typeface="Wingdings 2" pitchFamily="18" charset="2"/>
              <a:buNone/>
              <a:defRPr sz="900" kern="1200">
                <a:solidFill>
                  <a:schemeClr val="bg1"/>
                </a:solidFill>
                <a:effectLst>
                  <a:outerShdw blurRad="63500" dist="50800" dir="2700000" algn="tl" rotWithShape="0">
                    <a:prstClr val="black">
                      <a:alpha val="50000"/>
                    </a:prstClr>
                  </a:outerShdw>
                </a:effectLst>
                <a:latin typeface="+mn-lt"/>
                <a:ea typeface="+mn-ea"/>
                <a:cs typeface="+mn-cs"/>
              </a:defRPr>
            </a:lvl4pPr>
            <a:lvl5pPr marL="1828800" indent="0" algn="l" defTabSz="914400" rtl="0" eaLnBrk="1" latinLnBrk="0" hangingPunct="1">
              <a:spcBef>
                <a:spcPts val="600"/>
              </a:spcBef>
              <a:buFont typeface="Wingdings 2" pitchFamily="18" charset="2"/>
              <a:buNone/>
              <a:defRPr sz="900" kern="1200">
                <a:solidFill>
                  <a:schemeClr val="bg1"/>
                </a:solidFill>
                <a:effectLst>
                  <a:outerShdw blurRad="63500" dist="50800" dir="2700000" algn="tl" rotWithShape="0">
                    <a:prstClr val="black">
                      <a:alpha val="50000"/>
                    </a:prstClr>
                  </a:outerShdw>
                </a:effectLst>
                <a:latin typeface="+mn-lt"/>
                <a:ea typeface="+mn-ea"/>
                <a:cs typeface="+mn-cs"/>
              </a:defRPr>
            </a:lvl5pPr>
            <a:lvl6pPr marL="22860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6pPr>
            <a:lvl7pPr marL="27432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7pPr>
            <a:lvl8pPr marL="32004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8pPr>
            <a:lvl9pPr marL="36576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9pPr>
          </a:lstStyle>
          <a:p>
            <a:r>
              <a:rPr lang="en-US" sz="3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Salvation is neglected at a Fearful Cost</a:t>
            </a:r>
          </a:p>
        </p:txBody>
      </p:sp>
      <p:sp>
        <p:nvSpPr>
          <p:cNvPr id="11" name="TextBox 10"/>
          <p:cNvSpPr txBox="1"/>
          <p:nvPr/>
        </p:nvSpPr>
        <p:spPr>
          <a:xfrm>
            <a:off x="373531" y="4310539"/>
            <a:ext cx="8617465" cy="2123658"/>
          </a:xfrm>
          <a:prstGeom prst="rect">
            <a:avLst/>
          </a:prstGeom>
          <a:noFill/>
        </p:spPr>
        <p:txBody>
          <a:bodyPr wrap="square" rtlCol="0">
            <a:spAutoFit/>
          </a:bodyPr>
          <a:lstStyle/>
          <a:p>
            <a:r>
              <a:rPr lang="en-US" sz="2400" dirty="0" smtClean="0">
                <a:solidFill>
                  <a:schemeClr val="bg1"/>
                </a:solidFill>
              </a:rPr>
              <a:t>There is only one plan of salvation provided for us by the death, burial, and resurrection of Jesus Christ.  Unbelief and rejection of Jesus Christ means eternal loss of the soul of man in Hell fire, which was prepared for the devil and His angels.</a:t>
            </a:r>
          </a:p>
          <a:p>
            <a:endParaRPr lang="en-US" sz="1600" dirty="0" smtClean="0">
              <a:solidFill>
                <a:schemeClr val="bg1"/>
              </a:solidFill>
            </a:endParaRPr>
          </a:p>
          <a:p>
            <a:pPr algn="ctr"/>
            <a:r>
              <a:rPr lang="en-US" sz="2000" dirty="0" smtClean="0">
                <a:solidFill>
                  <a:schemeClr val="bg1">
                    <a:lumMod val="75000"/>
                  </a:schemeClr>
                </a:solidFill>
              </a:rPr>
              <a:t>(Read John 3:18-21; Hebrews 2:1-4, 10:28-29, and I John 5:10)</a:t>
            </a:r>
            <a:endParaRPr lang="en-US" sz="2000" dirty="0">
              <a:solidFill>
                <a:schemeClr val="bg1">
                  <a:lumMod val="75000"/>
                </a:schemeClr>
              </a:solidFill>
            </a:endParaRPr>
          </a:p>
        </p:txBody>
      </p:sp>
    </p:spTree>
    <p:extLst>
      <p:ext uri="{BB962C8B-B14F-4D97-AF65-F5344CB8AC3E}">
        <p14:creationId xmlns:p14="http://schemas.microsoft.com/office/powerpoint/2010/main" val="284459725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wipe(left)">
                                      <p:cBhvr>
                                        <p:cTn id="13" dur="1000"/>
                                        <p:tgtEl>
                                          <p:spTgt spid="6">
                                            <p:txEl>
                                              <p:pRg st="0" end="0"/>
                                            </p:txEl>
                                          </p:spTgt>
                                        </p:tgtEl>
                                      </p:cBhvr>
                                    </p:animEffect>
                                  </p:childTnLst>
                                </p:cTn>
                              </p:par>
                            </p:childTnLst>
                          </p:cTn>
                        </p:par>
                        <p:par>
                          <p:cTn id="14" fill="hold">
                            <p:stCondLst>
                              <p:cond delay="3000"/>
                            </p:stCondLst>
                            <p:childTnLst>
                              <p:par>
                                <p:cTn id="15" presetID="42" presetClass="entr" presetSubtype="0" fill="hold" grpId="0" nodeType="afterEffect">
                                  <p:stCondLst>
                                    <p:cond delay="50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4500"/>
                            </p:stCondLst>
                            <p:childTnLst>
                              <p:par>
                                <p:cTn id="21" presetID="22" presetClass="entr" presetSubtype="8" fill="hold" grpId="0" nodeType="afterEffect">
                                  <p:stCondLst>
                                    <p:cond delay="500"/>
                                  </p:stCondLst>
                                  <p:childTnLst>
                                    <p:set>
                                      <p:cBhvr>
                                        <p:cTn id="22" dur="1" fill="hold">
                                          <p:stCondLst>
                                            <p:cond delay="0"/>
                                          </p:stCondLst>
                                        </p:cTn>
                                        <p:tgtEl>
                                          <p:spTgt spid="11">
                                            <p:txEl>
                                              <p:pRg st="0" end="0"/>
                                            </p:txEl>
                                          </p:spTgt>
                                        </p:tgtEl>
                                        <p:attrNameLst>
                                          <p:attrName>style.visibility</p:attrName>
                                        </p:attrNameLst>
                                      </p:cBhvr>
                                      <p:to>
                                        <p:strVal val="visible"/>
                                      </p:to>
                                    </p:set>
                                    <p:animEffect transition="in" filter="wipe(left)">
                                      <p:cBhvr>
                                        <p:cTn id="23" dur="1000"/>
                                        <p:tgtEl>
                                          <p:spTgt spid="11">
                                            <p:txEl>
                                              <p:pRg st="0" end="0"/>
                                            </p:txEl>
                                          </p:spTgt>
                                        </p:tgtEl>
                                      </p:cBhvr>
                                    </p:animEffect>
                                  </p:childTnLst>
                                </p:cTn>
                              </p:par>
                            </p:childTnLst>
                          </p:cTn>
                        </p:par>
                        <p:par>
                          <p:cTn id="24" fill="hold">
                            <p:stCondLst>
                              <p:cond delay="6000"/>
                            </p:stCondLst>
                            <p:childTnLst>
                              <p:par>
                                <p:cTn id="25" presetID="22" presetClass="entr" presetSubtype="8" fill="hold" grpId="0" nodeType="afterEffect">
                                  <p:stCondLst>
                                    <p:cond delay="500"/>
                                  </p:stCondLst>
                                  <p:childTnLst>
                                    <p:set>
                                      <p:cBhvr>
                                        <p:cTn id="26" dur="1" fill="hold">
                                          <p:stCondLst>
                                            <p:cond delay="0"/>
                                          </p:stCondLst>
                                        </p:cTn>
                                        <p:tgtEl>
                                          <p:spTgt spid="11">
                                            <p:txEl>
                                              <p:pRg st="2" end="2"/>
                                            </p:txEl>
                                          </p:spTgt>
                                        </p:tgtEl>
                                        <p:attrNameLst>
                                          <p:attrName>style.visibility</p:attrName>
                                        </p:attrNameLst>
                                      </p:cBhvr>
                                      <p:to>
                                        <p:strVal val="visible"/>
                                      </p:to>
                                    </p:set>
                                    <p:animEffect transition="in" filter="wipe(left)">
                                      <p:cBhvr>
                                        <p:cTn id="27" dur="10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P spid="9" grpId="0"/>
      <p:bldP spid="11"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2"/>
          <p:cNvSpPr txBox="1">
            <a:spLocks/>
          </p:cNvSpPr>
          <p:nvPr/>
        </p:nvSpPr>
        <p:spPr>
          <a:xfrm rot="20744353">
            <a:off x="1314787" y="2734234"/>
            <a:ext cx="6943818" cy="1344707"/>
          </a:xfrm>
          <a:prstGeom prst="rect">
            <a:avLst/>
          </a:prstGeom>
        </p:spPr>
        <p:txBody>
          <a:bodyPr vert="horz">
            <a:normAutofit/>
          </a:bodyPr>
          <a:lst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a:lstStyle>
          <a:p>
            <a:pPr marL="0" indent="0" algn="ctr">
              <a:buFont typeface="Wingdings 2" pitchFamily="18" charset="2"/>
              <a:buNone/>
            </a:pPr>
            <a:r>
              <a:rPr lang="en-US" sz="4800" dirty="0" smtClean="0">
                <a:solidFill>
                  <a:srgbClr val="FF6600"/>
                </a:solidFill>
              </a:rPr>
              <a:t>End of Lesson Three</a:t>
            </a:r>
            <a:endParaRPr lang="en-US" sz="4800" dirty="0">
              <a:solidFill>
                <a:srgbClr val="FF6600"/>
              </a:solidFill>
            </a:endParaRPr>
          </a:p>
        </p:txBody>
      </p:sp>
      <p:sp>
        <p:nvSpPr>
          <p:cNvPr id="3"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4" name="TextBox 3"/>
          <p:cNvSpPr txBox="1"/>
          <p:nvPr/>
        </p:nvSpPr>
        <p:spPr>
          <a:xfrm>
            <a:off x="0" y="6487739"/>
            <a:ext cx="3845399" cy="276999"/>
          </a:xfrm>
          <a:prstGeom prst="rect">
            <a:avLst/>
          </a:prstGeom>
          <a:noFill/>
        </p:spPr>
        <p:txBody>
          <a:bodyPr wrap="square" rtlCol="0">
            <a:spAutoFit/>
          </a:bodyPr>
          <a:lstStyle/>
          <a:p>
            <a:r>
              <a:rPr lang="en-US" sz="1200" dirty="0" smtClean="0">
                <a:solidFill>
                  <a:schemeClr val="bg1"/>
                </a:solidFill>
              </a:rPr>
              <a:t>LESSON THREE:   Salvation</a:t>
            </a:r>
            <a:endParaRPr lang="en-US" sz="1200" dirty="0">
              <a:solidFill>
                <a:schemeClr val="bg1"/>
              </a:solidFill>
            </a:endParaRPr>
          </a:p>
        </p:txBody>
      </p:sp>
    </p:spTree>
    <p:extLst>
      <p:ext uri="{BB962C8B-B14F-4D97-AF65-F5344CB8AC3E}">
        <p14:creationId xmlns:p14="http://schemas.microsoft.com/office/powerpoint/2010/main" val="98972455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194235"/>
            <a:ext cx="1497106" cy="5964643"/>
          </a:xfrm>
        </p:spPr>
        <p:txBody>
          <a:bodyPr/>
          <a:lstStyle/>
          <a:p>
            <a:pPr algn="l"/>
            <a:r>
              <a:rPr lang="en-US" sz="3600" dirty="0" smtClean="0"/>
              <a:t>Salvation is the Great Inclusive Word of the Gospel</a:t>
            </a:r>
            <a:endParaRPr lang="en-US" sz="3600" dirty="0"/>
          </a:p>
        </p:txBody>
      </p:sp>
      <p:sp>
        <p:nvSpPr>
          <p:cNvPr id="3" name="Vertical Text Placeholder 2"/>
          <p:cNvSpPr>
            <a:spLocks noGrp="1"/>
          </p:cNvSpPr>
          <p:nvPr>
            <p:ph type="body" orient="vert" idx="1"/>
          </p:nvPr>
        </p:nvSpPr>
        <p:spPr>
          <a:xfrm>
            <a:off x="496888" y="457200"/>
            <a:ext cx="6513511" cy="1649506"/>
          </a:xfrm>
        </p:spPr>
        <p:txBody>
          <a:bodyPr vert="horz">
            <a:normAutofit/>
          </a:bodyPr>
          <a:lstStyle/>
          <a:p>
            <a:pPr marL="0" indent="0">
              <a:buNone/>
            </a:pPr>
            <a:r>
              <a:rPr lang="en-US" dirty="0" smtClean="0"/>
              <a:t>“</a:t>
            </a:r>
            <a:r>
              <a:rPr lang="en-US" i="1" dirty="0" smtClean="0"/>
              <a:t>For I am not ashamed of the gospel of Christ: for it is the power of God unto salvation to every one that believeth….</a:t>
            </a:r>
            <a:r>
              <a:rPr lang="en-US" dirty="0" smtClean="0"/>
              <a:t>”	</a:t>
            </a:r>
            <a:r>
              <a:rPr lang="en-US" dirty="0" smtClean="0">
                <a:solidFill>
                  <a:schemeClr val="bg1">
                    <a:lumMod val="75000"/>
                  </a:schemeClr>
                </a:solidFill>
              </a:rPr>
              <a:t> </a:t>
            </a:r>
            <a:r>
              <a:rPr lang="en-US" sz="1800" dirty="0" smtClean="0">
                <a:solidFill>
                  <a:schemeClr val="bg1">
                    <a:lumMod val="75000"/>
                  </a:schemeClr>
                </a:solidFill>
              </a:rPr>
              <a:t>(Romans 1:16)</a:t>
            </a:r>
          </a:p>
          <a:p>
            <a:pPr marL="0" indent="0">
              <a:buNone/>
            </a:pPr>
            <a:endParaRPr lang="en-US" sz="1800" i="1" dirty="0">
              <a:solidFill>
                <a:srgbClr val="BFBFBF"/>
              </a:solidFill>
            </a:endParaRPr>
          </a:p>
        </p:txBody>
      </p:sp>
      <p:sp>
        <p:nvSpPr>
          <p:cNvPr id="4" name="Vertical Text Placeholder 5"/>
          <p:cNvSpPr>
            <a:spLocks noGrp="1"/>
          </p:cNvSpPr>
          <p:nvPr/>
        </p:nvSpPr>
        <p:spPr>
          <a:xfrm rot="15910389">
            <a:off x="7813991" y="4731712"/>
            <a:ext cx="365541" cy="3514287"/>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5" name="Title 1"/>
          <p:cNvSpPr txBox="1">
            <a:spLocks/>
          </p:cNvSpPr>
          <p:nvPr/>
        </p:nvSpPr>
        <p:spPr>
          <a:xfrm rot="16200000">
            <a:off x="974457"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latin typeface="Bangla MN"/>
                <a:cs typeface="Bangla MN"/>
              </a:rPr>
              <a:t>L</a:t>
            </a:r>
            <a:r>
              <a:rPr lang="en-US" sz="1200" dirty="0" smtClean="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latin typeface="Bangla MN"/>
                <a:cs typeface="Bangla MN"/>
              </a:rPr>
              <a:t>esson Three:  Salvation</a:t>
            </a:r>
            <a:endParaRPr lang="en-US" sz="1200" dirty="0">
              <a:solidFill>
                <a:srgbClr val="008000"/>
              </a:solidFill>
              <a:latin typeface="Bangla MN"/>
              <a:cs typeface="Bangla MN"/>
            </a:endParaRPr>
          </a:p>
        </p:txBody>
      </p:sp>
      <p:sp>
        <p:nvSpPr>
          <p:cNvPr id="6" name="TextBox 5"/>
          <p:cNvSpPr txBox="1"/>
          <p:nvPr/>
        </p:nvSpPr>
        <p:spPr>
          <a:xfrm>
            <a:off x="452065" y="2002119"/>
            <a:ext cx="6674877" cy="3994940"/>
          </a:xfrm>
          <a:prstGeom prst="rect">
            <a:avLst/>
          </a:prstGeom>
          <a:noFill/>
        </p:spPr>
        <p:txBody>
          <a:bodyPr wrap="square" rtlCol="0">
            <a:spAutoFit/>
          </a:bodyPr>
          <a:lstStyle/>
          <a:p>
            <a:pPr algn="ctr">
              <a:lnSpc>
                <a:spcPct val="120000"/>
              </a:lnSpc>
            </a:pPr>
            <a:r>
              <a:rPr lang="en-US" sz="2800" dirty="0">
                <a:solidFill>
                  <a:srgbClr val="000000"/>
                </a:solidFill>
              </a:rPr>
              <a:t>This great word, </a:t>
            </a:r>
            <a:r>
              <a:rPr lang="en-US" sz="3200" b="1" i="1" dirty="0">
                <a:solidFill>
                  <a:srgbClr val="000000"/>
                </a:solidFill>
              </a:rPr>
              <a:t>salvation</a:t>
            </a:r>
            <a:r>
              <a:rPr lang="en-US" sz="2800" i="1" dirty="0">
                <a:solidFill>
                  <a:srgbClr val="000000"/>
                </a:solidFill>
              </a:rPr>
              <a:t>,</a:t>
            </a:r>
            <a:r>
              <a:rPr lang="en-US" sz="2800" dirty="0">
                <a:solidFill>
                  <a:srgbClr val="000000"/>
                </a:solidFill>
              </a:rPr>
              <a:t> is the theme of the whole Bible and the theme of </a:t>
            </a:r>
            <a:r>
              <a:rPr lang="en-US" sz="2800" dirty="0" smtClean="0">
                <a:solidFill>
                  <a:srgbClr val="000000"/>
                </a:solidFill>
              </a:rPr>
              <a:t>every </a:t>
            </a:r>
            <a:r>
              <a:rPr lang="en-US" sz="2800" dirty="0">
                <a:solidFill>
                  <a:srgbClr val="000000"/>
                </a:solidFill>
              </a:rPr>
              <a:t>gospel sermon</a:t>
            </a:r>
            <a:r>
              <a:rPr lang="en-US" sz="2800" dirty="0" smtClean="0">
                <a:solidFill>
                  <a:srgbClr val="000000"/>
                </a:solidFill>
              </a:rPr>
              <a:t>.</a:t>
            </a:r>
          </a:p>
          <a:p>
            <a:pPr algn="ctr">
              <a:lnSpc>
                <a:spcPct val="120000"/>
              </a:lnSpc>
            </a:pPr>
            <a:endParaRPr lang="en-US" sz="1600" dirty="0">
              <a:solidFill>
                <a:srgbClr val="000000"/>
              </a:solidFill>
            </a:endParaRPr>
          </a:p>
          <a:p>
            <a:pPr algn="ctr">
              <a:lnSpc>
                <a:spcPct val="120000"/>
              </a:lnSpc>
            </a:pPr>
            <a:r>
              <a:rPr lang="en-US" sz="2800" dirty="0">
                <a:solidFill>
                  <a:srgbClr val="000000"/>
                </a:solidFill>
              </a:rPr>
              <a:t>The great hymns of church sing of the great salvation </a:t>
            </a:r>
            <a:r>
              <a:rPr lang="en-US" sz="2800" dirty="0" smtClean="0">
                <a:solidFill>
                  <a:srgbClr val="000000"/>
                </a:solidFill>
              </a:rPr>
              <a:t>made possible</a:t>
            </a:r>
          </a:p>
          <a:p>
            <a:pPr algn="ctr">
              <a:lnSpc>
                <a:spcPct val="120000"/>
              </a:lnSpc>
            </a:pPr>
            <a:r>
              <a:rPr lang="en-US" sz="2800" dirty="0" smtClean="0">
                <a:solidFill>
                  <a:srgbClr val="000000"/>
                </a:solidFill>
              </a:rPr>
              <a:t>by </a:t>
            </a:r>
            <a:r>
              <a:rPr lang="en-US" sz="2800" dirty="0">
                <a:solidFill>
                  <a:srgbClr val="000000"/>
                </a:solidFill>
              </a:rPr>
              <a:t>Jesus Christ.</a:t>
            </a:r>
          </a:p>
          <a:p>
            <a:endParaRPr lang="en-US" sz="2800" dirty="0"/>
          </a:p>
        </p:txBody>
      </p:sp>
    </p:spTree>
    <p:extLst>
      <p:ext uri="{BB962C8B-B14F-4D97-AF65-F5344CB8AC3E}">
        <p14:creationId xmlns:p14="http://schemas.microsoft.com/office/powerpoint/2010/main" val="259209595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1000"/>
                                        <p:tgtEl>
                                          <p:spTgt spid="3">
                                            <p:txEl>
                                              <p:pRg st="0" end="0"/>
                                            </p:txEl>
                                          </p:spTgt>
                                        </p:tgtEl>
                                      </p:cBhvr>
                                    </p:animEffect>
                                  </p:childTnLst>
                                </p:cTn>
                              </p:par>
                            </p:childTnLst>
                          </p:cTn>
                        </p:par>
                        <p:par>
                          <p:cTn id="8" fill="hold">
                            <p:stCondLst>
                              <p:cond delay="1500"/>
                            </p:stCondLst>
                            <p:childTnLst>
                              <p:par>
                                <p:cTn id="9" presetID="2" presetClass="entr" presetSubtype="2"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1+#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3000"/>
                            </p:stCondLst>
                            <p:childTnLst>
                              <p:par>
                                <p:cTn id="14" presetID="22" presetClass="entr" presetSubtype="1" fill="hold" grpId="0" nodeType="afterEffect">
                                  <p:stCondLst>
                                    <p:cond delay="500"/>
                                  </p:stCondLst>
                                  <p:childTnLst>
                                    <p:set>
                                      <p:cBhvr>
                                        <p:cTn id="15" dur="1" fill="hold">
                                          <p:stCondLst>
                                            <p:cond delay="0"/>
                                          </p:stCondLst>
                                        </p:cTn>
                                        <p:tgtEl>
                                          <p:spTgt spid="6">
                                            <p:txEl>
                                              <p:pRg st="0" end="0"/>
                                            </p:txEl>
                                          </p:spTgt>
                                        </p:tgtEl>
                                        <p:attrNameLst>
                                          <p:attrName>style.visibility</p:attrName>
                                        </p:attrNameLst>
                                      </p:cBhvr>
                                      <p:to>
                                        <p:strVal val="visible"/>
                                      </p:to>
                                    </p:set>
                                    <p:animEffect transition="in" filter="wipe(up)">
                                      <p:cBhvr>
                                        <p:cTn id="16" dur="1000"/>
                                        <p:tgtEl>
                                          <p:spTgt spid="6">
                                            <p:txEl>
                                              <p:pRg st="0" end="0"/>
                                            </p:txEl>
                                          </p:spTgt>
                                        </p:tgtEl>
                                      </p:cBhvr>
                                    </p:animEffect>
                                  </p:childTnLst>
                                </p:cTn>
                              </p:par>
                            </p:childTnLst>
                          </p:cTn>
                        </p:par>
                        <p:par>
                          <p:cTn id="17" fill="hold">
                            <p:stCondLst>
                              <p:cond delay="4500"/>
                            </p:stCondLst>
                            <p:childTnLst>
                              <p:par>
                                <p:cTn id="18" presetID="22" presetClass="entr" presetSubtype="1" fill="hold" grpId="0" nodeType="afterEffect">
                                  <p:stCondLst>
                                    <p:cond delay="500"/>
                                  </p:stCondLst>
                                  <p:childTnLst>
                                    <p:set>
                                      <p:cBhvr>
                                        <p:cTn id="19" dur="1" fill="hold">
                                          <p:stCondLst>
                                            <p:cond delay="0"/>
                                          </p:stCondLst>
                                        </p:cTn>
                                        <p:tgtEl>
                                          <p:spTgt spid="6">
                                            <p:txEl>
                                              <p:pRg st="2" end="2"/>
                                            </p:txEl>
                                          </p:spTgt>
                                        </p:tgtEl>
                                        <p:attrNameLst>
                                          <p:attrName>style.visibility</p:attrName>
                                        </p:attrNameLst>
                                      </p:cBhvr>
                                      <p:to>
                                        <p:strVal val="visible"/>
                                      </p:to>
                                    </p:set>
                                    <p:animEffect transition="in" filter="wipe(up)">
                                      <p:cBhvr>
                                        <p:cTn id="20" dur="1000"/>
                                        <p:tgtEl>
                                          <p:spTgt spid="6">
                                            <p:txEl>
                                              <p:pRg st="2" end="2"/>
                                            </p:txEl>
                                          </p:spTgt>
                                        </p:tgtEl>
                                      </p:cBhvr>
                                    </p:animEffect>
                                  </p:childTnLst>
                                </p:cTn>
                              </p:par>
                            </p:childTnLst>
                          </p:cTn>
                        </p:par>
                        <p:par>
                          <p:cTn id="21" fill="hold">
                            <p:stCondLst>
                              <p:cond delay="6000"/>
                            </p:stCondLst>
                            <p:childTnLst>
                              <p:par>
                                <p:cTn id="22" presetID="22" presetClass="entr" presetSubtype="1" fill="hold" grpId="0" nodeType="afterEffect">
                                  <p:stCondLst>
                                    <p:cond delay="0"/>
                                  </p:stCondLst>
                                  <p:childTnLst>
                                    <p:set>
                                      <p:cBhvr>
                                        <p:cTn id="23" dur="1" fill="hold">
                                          <p:stCondLst>
                                            <p:cond delay="0"/>
                                          </p:stCondLst>
                                        </p:cTn>
                                        <p:tgtEl>
                                          <p:spTgt spid="6">
                                            <p:txEl>
                                              <p:pRg st="3" end="3"/>
                                            </p:txEl>
                                          </p:spTgt>
                                        </p:tgtEl>
                                        <p:attrNameLst>
                                          <p:attrName>style.visibility</p:attrName>
                                        </p:attrNameLst>
                                      </p:cBhvr>
                                      <p:to>
                                        <p:strVal val="visible"/>
                                      </p:to>
                                    </p:set>
                                    <p:animEffect transition="in" filter="wipe(up)">
                                      <p:cBhvr>
                                        <p:cTn id="24" dur="1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7" name="TextBox 6"/>
          <p:cNvSpPr txBox="1"/>
          <p:nvPr/>
        </p:nvSpPr>
        <p:spPr>
          <a:xfrm>
            <a:off x="0" y="6487739"/>
            <a:ext cx="3845399" cy="276999"/>
          </a:xfrm>
          <a:prstGeom prst="rect">
            <a:avLst/>
          </a:prstGeom>
          <a:noFill/>
        </p:spPr>
        <p:txBody>
          <a:bodyPr wrap="square" rtlCol="0">
            <a:spAutoFit/>
          </a:bodyPr>
          <a:lstStyle/>
          <a:p>
            <a:r>
              <a:rPr lang="en-US" sz="1200" dirty="0" smtClean="0">
                <a:solidFill>
                  <a:srgbClr val="FFFFFF"/>
                </a:solidFill>
              </a:rPr>
              <a:t>LESSON THREE:   Salvation</a:t>
            </a:r>
            <a:endParaRPr lang="en-US" sz="1200" dirty="0">
              <a:solidFill>
                <a:srgbClr val="FFFFFF"/>
              </a:solidFill>
            </a:endParaRPr>
          </a:p>
        </p:txBody>
      </p:sp>
      <p:sp>
        <p:nvSpPr>
          <p:cNvPr id="8" name="Title 7"/>
          <p:cNvSpPr>
            <a:spLocks noGrp="1"/>
          </p:cNvSpPr>
          <p:nvPr>
            <p:ph type="title"/>
          </p:nvPr>
        </p:nvSpPr>
        <p:spPr>
          <a:xfrm>
            <a:off x="582706" y="1990529"/>
            <a:ext cx="8038353" cy="3544514"/>
          </a:xfrm>
        </p:spPr>
        <p:txBody>
          <a:bodyPr/>
          <a:lstStyle/>
          <a:p>
            <a:r>
              <a:rPr lang="en-US" sz="2800" dirty="0" smtClean="0">
                <a:solidFill>
                  <a:schemeClr val="tx1"/>
                </a:solidFill>
                <a:effectLst/>
              </a:rPr>
              <a:t>Salvation is the great inclusive word of the gospel, gathering into itself all the redemptive </a:t>
            </a:r>
            <a:r>
              <a:rPr lang="en-US" sz="2800" dirty="0" smtClean="0">
                <a:solidFill>
                  <a:schemeClr val="accent1">
                    <a:lumMod val="60000"/>
                    <a:lumOff val="40000"/>
                  </a:schemeClr>
                </a:solidFill>
              </a:rPr>
              <a:t>acts and processes; as  justification, redemption, grace, propitiation, imputation, forgiveness, sanctification and glorification.</a:t>
            </a:r>
            <a:br>
              <a:rPr lang="en-US" sz="2800" dirty="0" smtClean="0">
                <a:solidFill>
                  <a:schemeClr val="accent1">
                    <a:lumMod val="60000"/>
                    <a:lumOff val="40000"/>
                  </a:schemeClr>
                </a:solidFill>
              </a:rPr>
            </a:br>
            <a:r>
              <a:rPr lang="en-US" sz="2400" dirty="0" smtClean="0">
                <a:solidFill>
                  <a:schemeClr val="accent1">
                    <a:lumMod val="60000"/>
                    <a:lumOff val="40000"/>
                  </a:schemeClr>
                </a:solidFill>
              </a:rPr>
              <a:t/>
            </a:r>
            <a:br>
              <a:rPr lang="en-US" sz="2400" dirty="0" smtClean="0">
                <a:solidFill>
                  <a:schemeClr val="accent1">
                    <a:lumMod val="60000"/>
                    <a:lumOff val="40000"/>
                  </a:schemeClr>
                </a:solidFill>
              </a:rPr>
            </a:br>
            <a:r>
              <a:rPr lang="en-US" sz="2000" dirty="0" smtClean="0"/>
              <a:t>--C.I. </a:t>
            </a:r>
            <a:r>
              <a:rPr lang="en-US" sz="2000" dirty="0" err="1" smtClean="0"/>
              <a:t>Scofield</a:t>
            </a:r>
            <a:r>
              <a:rPr lang="en-US" sz="2000" dirty="0" smtClean="0"/>
              <a:t> in his note on Romans 1:16</a:t>
            </a:r>
            <a:endParaRPr lang="en-US" sz="2000" dirty="0"/>
          </a:p>
        </p:txBody>
      </p:sp>
      <p:sp>
        <p:nvSpPr>
          <p:cNvPr id="3" name="Rectangle 2"/>
          <p:cNvSpPr/>
          <p:nvPr/>
        </p:nvSpPr>
        <p:spPr>
          <a:xfrm>
            <a:off x="254361" y="113570"/>
            <a:ext cx="8590816" cy="347787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3600" b="1" dirty="0">
                <a:ln w="11430"/>
                <a:solidFill>
                  <a:schemeClr val="accent6">
                    <a:lumMod val="75000"/>
                  </a:schemeClr>
                </a:solidFill>
                <a:effectLst>
                  <a:outerShdw blurRad="80000" dist="40000" dir="5040000" algn="tl">
                    <a:srgbClr val="000000">
                      <a:alpha val="30000"/>
                    </a:srgbClr>
                  </a:outerShdw>
                </a:effectLst>
              </a:rPr>
              <a:t>The Hebrew and Greek words for </a:t>
            </a:r>
            <a:r>
              <a:rPr lang="en-US" sz="4000" b="1" dirty="0" smtClean="0">
                <a:ln w="11430"/>
                <a:solidFill>
                  <a:srgbClr val="424A10"/>
                </a:solidFill>
                <a:effectLst>
                  <a:outerShdw blurRad="80000" dist="40000" dir="5040000" algn="tl">
                    <a:srgbClr val="000000">
                      <a:alpha val="30000"/>
                    </a:srgbClr>
                  </a:outerShdw>
                </a:effectLst>
              </a:rPr>
              <a:t>Salvation</a:t>
            </a:r>
            <a:r>
              <a:rPr lang="en-US" sz="3600" b="1" dirty="0" smtClean="0">
                <a:ln w="11430"/>
                <a:solidFill>
                  <a:schemeClr val="accent6">
                    <a:lumMod val="75000"/>
                  </a:schemeClr>
                </a:solidFill>
                <a:effectLst>
                  <a:outerShdw blurRad="80000" dist="40000" dir="5040000" algn="tl">
                    <a:srgbClr val="000000">
                      <a:alpha val="30000"/>
                    </a:srgbClr>
                  </a:outerShdw>
                </a:effectLst>
              </a:rPr>
              <a:t> </a:t>
            </a:r>
            <a:r>
              <a:rPr lang="en-US" sz="3600" b="1" dirty="0">
                <a:ln w="11430"/>
                <a:solidFill>
                  <a:schemeClr val="accent6">
                    <a:lumMod val="75000"/>
                  </a:schemeClr>
                </a:solidFill>
                <a:effectLst>
                  <a:outerShdw blurRad="80000" dist="40000" dir="5040000" algn="tl">
                    <a:srgbClr val="000000">
                      <a:alpha val="30000"/>
                    </a:srgbClr>
                  </a:outerShdw>
                </a:effectLst>
              </a:rPr>
              <a:t>imply the ideas of deliverance, safety, preservation, </a:t>
            </a:r>
            <a:br>
              <a:rPr lang="en-US" sz="3600" b="1" dirty="0">
                <a:ln w="11430"/>
                <a:solidFill>
                  <a:schemeClr val="accent6">
                    <a:lumMod val="75000"/>
                  </a:schemeClr>
                </a:solidFill>
                <a:effectLst>
                  <a:outerShdw blurRad="80000" dist="40000" dir="5040000" algn="tl">
                    <a:srgbClr val="000000">
                      <a:alpha val="30000"/>
                    </a:srgbClr>
                  </a:outerShdw>
                </a:effectLst>
              </a:rPr>
            </a:br>
            <a:r>
              <a:rPr lang="en-US" sz="3600" b="1" dirty="0">
                <a:ln w="11430"/>
                <a:solidFill>
                  <a:schemeClr val="accent6">
                    <a:lumMod val="75000"/>
                  </a:schemeClr>
                </a:solidFill>
                <a:effectLst>
                  <a:outerShdw blurRad="80000" dist="40000" dir="5040000" algn="tl">
                    <a:srgbClr val="000000">
                      <a:alpha val="30000"/>
                    </a:srgbClr>
                  </a:outerShdw>
                </a:effectLst>
              </a:rPr>
              <a:t>healing and soundness.</a:t>
            </a:r>
            <a:br>
              <a:rPr lang="en-US" sz="3600" b="1" dirty="0">
                <a:ln w="11430"/>
                <a:solidFill>
                  <a:schemeClr val="accent6">
                    <a:lumMod val="75000"/>
                  </a:schemeClr>
                </a:solidFill>
                <a:effectLst>
                  <a:outerShdw blurRad="80000" dist="40000" dir="5040000" algn="tl">
                    <a:srgbClr val="000000">
                      <a:alpha val="30000"/>
                    </a:srgbClr>
                  </a:outerShdw>
                </a:effectLst>
              </a:rPr>
            </a:br>
            <a:r>
              <a:rPr lang="en-US" sz="3600" b="1" dirty="0">
                <a:ln w="11430"/>
                <a:solidFill>
                  <a:schemeClr val="accent6">
                    <a:lumMod val="75000"/>
                  </a:schemeClr>
                </a:solidFill>
                <a:effectLst>
                  <a:outerShdw blurRad="80000" dist="40000" dir="5040000" algn="tl">
                    <a:srgbClr val="000000">
                      <a:alpha val="30000"/>
                    </a:srgbClr>
                  </a:outerShdw>
                </a:effectLst>
              </a:rPr>
              <a:t/>
            </a:r>
            <a:br>
              <a:rPr lang="en-US" sz="3600" b="1" dirty="0">
                <a:ln w="11430"/>
                <a:solidFill>
                  <a:schemeClr val="accent6">
                    <a:lumMod val="75000"/>
                  </a:schemeClr>
                </a:solidFill>
                <a:effectLst>
                  <a:outerShdw blurRad="80000" dist="40000" dir="5040000" algn="tl">
                    <a:srgbClr val="000000">
                      <a:alpha val="30000"/>
                    </a:srgbClr>
                  </a:outerShdw>
                </a:effectLst>
              </a:rPr>
            </a:br>
            <a:endParaRPr lang="en-US" sz="3600" b="1" dirty="0">
              <a:ln w="11430"/>
              <a:solidFill>
                <a:schemeClr val="accent6">
                  <a:lumMod val="75000"/>
                </a:schemeClr>
              </a:soli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358302098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1" presetClass="entr" presetSubtype="3" fill="hold" grpId="0" nodeType="afterEffect">
                                  <p:stCondLst>
                                    <p:cond delay="500"/>
                                  </p:stCondLst>
                                  <p:childTnLst>
                                    <p:set>
                                      <p:cBhvr>
                                        <p:cTn id="12" dur="1" fill="hold">
                                          <p:stCondLst>
                                            <p:cond delay="0"/>
                                          </p:stCondLst>
                                        </p:cTn>
                                        <p:tgtEl>
                                          <p:spTgt spid="8"/>
                                        </p:tgtEl>
                                        <p:attrNameLst>
                                          <p:attrName>style.visibility</p:attrName>
                                        </p:attrNameLst>
                                      </p:cBhvr>
                                      <p:to>
                                        <p:strVal val="visible"/>
                                      </p:to>
                                    </p:set>
                                    <p:animEffect transition="in" filter="wheel(3)">
                                      <p:cBhvr>
                                        <p:cTn id="1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10" name="TextBox 9"/>
          <p:cNvSpPr txBox="1"/>
          <p:nvPr/>
        </p:nvSpPr>
        <p:spPr>
          <a:xfrm>
            <a:off x="0" y="6487739"/>
            <a:ext cx="3845399" cy="276999"/>
          </a:xfrm>
          <a:prstGeom prst="rect">
            <a:avLst/>
          </a:prstGeom>
          <a:noFill/>
        </p:spPr>
        <p:txBody>
          <a:bodyPr wrap="square" rtlCol="0">
            <a:spAutoFit/>
          </a:bodyPr>
          <a:lstStyle/>
          <a:p>
            <a:r>
              <a:rPr lang="en-US" sz="1200" dirty="0" smtClean="0">
                <a:solidFill>
                  <a:srgbClr val="FFFFFF"/>
                </a:solidFill>
              </a:rPr>
              <a:t>LESSON THREE:   Salvation</a:t>
            </a:r>
            <a:endParaRPr lang="en-US" sz="1200" dirty="0">
              <a:solidFill>
                <a:srgbClr val="FFFFFF"/>
              </a:solidFill>
            </a:endParaRPr>
          </a:p>
        </p:txBody>
      </p:sp>
      <p:sp>
        <p:nvSpPr>
          <p:cNvPr id="12" name="TextBox 11"/>
          <p:cNvSpPr txBox="1"/>
          <p:nvPr/>
        </p:nvSpPr>
        <p:spPr>
          <a:xfrm>
            <a:off x="911412" y="271799"/>
            <a:ext cx="7620000" cy="1261884"/>
          </a:xfrm>
          <a:prstGeom prst="rect">
            <a:avLst/>
          </a:prstGeom>
          <a:noFill/>
        </p:spPr>
        <p:txBody>
          <a:bodyPr wrap="square" rtlCol="0">
            <a:spAutoFit/>
          </a:bodyPr>
          <a:lstStyle/>
          <a:p>
            <a:pPr algn="ctr"/>
            <a:r>
              <a:rPr lang="en-US" sz="4000" dirty="0" smtClean="0"/>
              <a:t>Salvation is Received by Man</a:t>
            </a:r>
          </a:p>
          <a:p>
            <a:pPr algn="ctr"/>
            <a:endParaRPr lang="en-US" sz="3600" dirty="0" smtClean="0"/>
          </a:p>
        </p:txBody>
      </p:sp>
      <p:sp>
        <p:nvSpPr>
          <p:cNvPr id="13" name="TextBox 12"/>
          <p:cNvSpPr txBox="1"/>
          <p:nvPr/>
        </p:nvSpPr>
        <p:spPr>
          <a:xfrm>
            <a:off x="672353" y="1553899"/>
            <a:ext cx="7978588" cy="2062103"/>
          </a:xfrm>
          <a:prstGeom prst="rect">
            <a:avLst/>
          </a:prstGeom>
          <a:noFill/>
        </p:spPr>
        <p:txBody>
          <a:bodyPr wrap="square" rtlCol="0">
            <a:spAutoFit/>
          </a:bodyPr>
          <a:lstStyle/>
          <a:p>
            <a:pPr algn="ctr"/>
            <a:r>
              <a:rPr lang="en-US" sz="3200" dirty="0">
                <a:solidFill>
                  <a:srgbClr val="FFDC62"/>
                </a:solidFill>
              </a:rPr>
              <a:t>In the last unit we studied God’s </a:t>
            </a:r>
            <a:r>
              <a:rPr lang="en-US" sz="3200" dirty="0" smtClean="0">
                <a:solidFill>
                  <a:srgbClr val="FFDC62"/>
                </a:solidFill>
              </a:rPr>
              <a:t>part</a:t>
            </a:r>
          </a:p>
          <a:p>
            <a:pPr algn="ctr"/>
            <a:r>
              <a:rPr lang="en-US" sz="3200" dirty="0" smtClean="0">
                <a:solidFill>
                  <a:srgbClr val="FFDC62"/>
                </a:solidFill>
              </a:rPr>
              <a:t>in </a:t>
            </a:r>
            <a:r>
              <a:rPr lang="en-US" sz="3200" dirty="0">
                <a:solidFill>
                  <a:srgbClr val="FFDC62"/>
                </a:solidFill>
              </a:rPr>
              <a:t>providing salvation; </a:t>
            </a:r>
            <a:endParaRPr lang="en-US" sz="3200" dirty="0" smtClean="0">
              <a:solidFill>
                <a:srgbClr val="FFDC62"/>
              </a:solidFill>
            </a:endParaRPr>
          </a:p>
          <a:p>
            <a:pPr algn="ctr"/>
            <a:r>
              <a:rPr lang="en-US" sz="3200" dirty="0" smtClean="0">
                <a:solidFill>
                  <a:srgbClr val="000000"/>
                </a:solidFill>
              </a:rPr>
              <a:t>in </a:t>
            </a:r>
            <a:r>
              <a:rPr lang="en-US" sz="3200" dirty="0">
                <a:solidFill>
                  <a:srgbClr val="000000"/>
                </a:solidFill>
              </a:rPr>
              <a:t>this unit we shall study man’s </a:t>
            </a:r>
            <a:r>
              <a:rPr lang="en-US" sz="3200" dirty="0" smtClean="0">
                <a:solidFill>
                  <a:srgbClr val="000000"/>
                </a:solidFill>
              </a:rPr>
              <a:t>part</a:t>
            </a:r>
          </a:p>
          <a:p>
            <a:pPr algn="ctr"/>
            <a:r>
              <a:rPr lang="en-US" sz="3200" dirty="0" smtClean="0">
                <a:solidFill>
                  <a:srgbClr val="000000"/>
                </a:solidFill>
              </a:rPr>
              <a:t>in </a:t>
            </a:r>
            <a:r>
              <a:rPr lang="en-US" sz="3200" dirty="0">
                <a:solidFill>
                  <a:srgbClr val="000000"/>
                </a:solidFill>
              </a:rPr>
              <a:t>receiving salvation</a:t>
            </a:r>
            <a:r>
              <a:rPr lang="en-US" sz="3200" dirty="0" smtClean="0">
                <a:solidFill>
                  <a:srgbClr val="000000"/>
                </a:solidFill>
              </a:rPr>
              <a:t>.</a:t>
            </a:r>
            <a:endParaRPr lang="en-US" sz="3200" dirty="0">
              <a:solidFill>
                <a:srgbClr val="000000"/>
              </a:solidFill>
            </a:endParaRPr>
          </a:p>
        </p:txBody>
      </p:sp>
      <p:sp>
        <p:nvSpPr>
          <p:cNvPr id="14" name="Rectangle 13"/>
          <p:cNvSpPr/>
          <p:nvPr/>
        </p:nvSpPr>
        <p:spPr>
          <a:xfrm>
            <a:off x="407742" y="4334035"/>
            <a:ext cx="2441694" cy="1446550"/>
          </a:xfrm>
          <a:prstGeom prst="rect">
            <a:avLst/>
          </a:prstGeom>
          <a:noFill/>
        </p:spPr>
        <p:txBody>
          <a:bodyPr wrap="none" lIns="91440" tIns="45720" rIns="91440" bIns="45720">
            <a:spAutoFit/>
          </a:bodyPr>
          <a:lstStyle/>
          <a:p>
            <a:pPr algn="ctr"/>
            <a:r>
              <a:rPr lang="en-US" sz="4400" b="1" cap="none" spc="0" dirty="0" smtClean="0">
                <a:ln w="12700">
                  <a:solidFill>
                    <a:schemeClr val="tx2">
                      <a:satMod val="155000"/>
                    </a:schemeClr>
                  </a:solidFill>
                  <a:prstDash val="solid"/>
                </a:ln>
                <a:solidFill>
                  <a:schemeClr val="accent6">
                    <a:lumMod val="75000"/>
                  </a:schemeClr>
                </a:solidFill>
                <a:effectLst>
                  <a:outerShdw blurRad="41275" dist="20320" dir="1800000" algn="tl" rotWithShape="0">
                    <a:srgbClr val="000000">
                      <a:alpha val="40000"/>
                    </a:srgbClr>
                  </a:outerShdw>
                </a:effectLst>
              </a:rPr>
              <a:t>God</a:t>
            </a:r>
          </a:p>
          <a:p>
            <a:pPr algn="ctr"/>
            <a:r>
              <a:rPr lang="en-US" sz="4400" b="1" dirty="0" smtClean="0">
                <a:ln w="12700">
                  <a:solidFill>
                    <a:schemeClr val="tx2">
                      <a:satMod val="155000"/>
                    </a:schemeClr>
                  </a:solidFill>
                  <a:prstDash val="solid"/>
                </a:ln>
                <a:solidFill>
                  <a:schemeClr val="accent6">
                    <a:lumMod val="75000"/>
                  </a:schemeClr>
                </a:solidFill>
                <a:effectLst>
                  <a:outerShdw blurRad="41275" dist="20320" dir="1800000" algn="tl" rotWithShape="0">
                    <a:srgbClr val="000000">
                      <a:alpha val="40000"/>
                    </a:srgbClr>
                  </a:outerShdw>
                </a:effectLst>
              </a:rPr>
              <a:t>provides</a:t>
            </a:r>
            <a:endParaRPr lang="en-US" sz="4400" b="1" cap="none" spc="0" dirty="0">
              <a:ln w="12700">
                <a:solidFill>
                  <a:schemeClr val="tx2">
                    <a:satMod val="155000"/>
                  </a:schemeClr>
                </a:solidFill>
                <a:prstDash val="solid"/>
              </a:ln>
              <a:solidFill>
                <a:schemeClr val="accent6">
                  <a:lumMod val="75000"/>
                </a:schemeClr>
              </a:solidFill>
              <a:effectLst>
                <a:outerShdw blurRad="41275" dist="20320" dir="1800000" algn="tl" rotWithShape="0">
                  <a:srgbClr val="000000">
                    <a:alpha val="40000"/>
                  </a:srgbClr>
                </a:outerShdw>
              </a:effectLst>
            </a:endParaRPr>
          </a:p>
        </p:txBody>
      </p:sp>
      <p:sp>
        <p:nvSpPr>
          <p:cNvPr id="15" name="Rectangle 14"/>
          <p:cNvSpPr/>
          <p:nvPr/>
        </p:nvSpPr>
        <p:spPr>
          <a:xfrm>
            <a:off x="6421656" y="4431575"/>
            <a:ext cx="2253241" cy="1446550"/>
          </a:xfrm>
          <a:prstGeom prst="rect">
            <a:avLst/>
          </a:prstGeom>
          <a:noFill/>
        </p:spPr>
        <p:txBody>
          <a:bodyPr wrap="none" lIns="91440" tIns="45720" rIns="91440" bIns="45720">
            <a:spAutoFit/>
          </a:bodyPr>
          <a:lstStyle/>
          <a:p>
            <a:pPr algn="ctr"/>
            <a:r>
              <a:rPr lang="en-US" sz="4400" b="1" cap="none" spc="0" dirty="0" smtClean="0">
                <a:ln w="12700">
                  <a:solidFill>
                    <a:schemeClr val="tx2">
                      <a:satMod val="155000"/>
                    </a:schemeClr>
                  </a:solidFill>
                  <a:prstDash val="solid"/>
                </a:ln>
                <a:solidFill>
                  <a:schemeClr val="accent6">
                    <a:lumMod val="75000"/>
                  </a:schemeClr>
                </a:solidFill>
                <a:effectLst>
                  <a:outerShdw blurRad="41275" dist="20320" dir="1800000" algn="tl" rotWithShape="0">
                    <a:srgbClr val="000000">
                      <a:alpha val="40000"/>
                    </a:srgbClr>
                  </a:outerShdw>
                </a:effectLst>
              </a:rPr>
              <a:t>Man</a:t>
            </a:r>
          </a:p>
          <a:p>
            <a:pPr algn="ctr"/>
            <a:r>
              <a:rPr lang="en-US" sz="4400" b="1" dirty="0">
                <a:ln w="12700">
                  <a:solidFill>
                    <a:schemeClr val="tx2">
                      <a:satMod val="155000"/>
                    </a:schemeClr>
                  </a:solidFill>
                  <a:prstDash val="solid"/>
                </a:ln>
                <a:solidFill>
                  <a:schemeClr val="accent6">
                    <a:lumMod val="75000"/>
                  </a:schemeClr>
                </a:solidFill>
                <a:effectLst>
                  <a:outerShdw blurRad="41275" dist="20320" dir="1800000" algn="tl" rotWithShape="0">
                    <a:srgbClr val="000000">
                      <a:alpha val="40000"/>
                    </a:srgbClr>
                  </a:outerShdw>
                </a:effectLst>
              </a:rPr>
              <a:t>r</a:t>
            </a:r>
            <a:r>
              <a:rPr lang="en-US" sz="4400" b="1" dirty="0" smtClean="0">
                <a:ln w="12700">
                  <a:solidFill>
                    <a:schemeClr val="tx2">
                      <a:satMod val="155000"/>
                    </a:schemeClr>
                  </a:solidFill>
                  <a:prstDash val="solid"/>
                </a:ln>
                <a:solidFill>
                  <a:schemeClr val="accent6">
                    <a:lumMod val="75000"/>
                  </a:schemeClr>
                </a:solidFill>
                <a:effectLst>
                  <a:outerShdw blurRad="41275" dist="20320" dir="1800000" algn="tl" rotWithShape="0">
                    <a:srgbClr val="000000">
                      <a:alpha val="40000"/>
                    </a:srgbClr>
                  </a:outerShdw>
                </a:effectLst>
              </a:rPr>
              <a:t>eceives</a:t>
            </a:r>
            <a:endParaRPr lang="en-US" sz="4400" b="1" cap="none" spc="0" dirty="0">
              <a:ln w="12700">
                <a:solidFill>
                  <a:schemeClr val="tx2">
                    <a:satMod val="155000"/>
                  </a:schemeClr>
                </a:solidFill>
                <a:prstDash val="solid"/>
              </a:ln>
              <a:solidFill>
                <a:schemeClr val="accent6">
                  <a:lumMod val="75000"/>
                </a:schemeClr>
              </a:solidFill>
              <a:effectLst>
                <a:outerShdw blurRad="41275" dist="20320" dir="1800000" algn="tl" rotWithShape="0">
                  <a:srgbClr val="000000">
                    <a:alpha val="40000"/>
                  </a:srgbClr>
                </a:outerShdw>
              </a:effectLst>
            </a:endParaRPr>
          </a:p>
        </p:txBody>
      </p:sp>
      <p:sp>
        <p:nvSpPr>
          <p:cNvPr id="16" name="Rectangle 15"/>
          <p:cNvSpPr/>
          <p:nvPr/>
        </p:nvSpPr>
        <p:spPr>
          <a:xfrm>
            <a:off x="3024079" y="3962445"/>
            <a:ext cx="3185487" cy="923330"/>
          </a:xfrm>
          <a:prstGeom prst="rect">
            <a:avLst/>
          </a:prstGeom>
          <a:noFill/>
        </p:spPr>
        <p:txBody>
          <a:bodyPr wrap="none" lIns="91440" tIns="45720" rIns="91440" bIns="45720">
            <a:prstTxWarp prst="textChevron">
              <a:avLst/>
            </a:prstTxWarp>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5400" b="1" dirty="0" smtClean="0">
                <a:ln/>
                <a:solidFill>
                  <a:srgbClr val="FF0000"/>
                </a:solidFill>
              </a:rPr>
              <a:t>Salvation</a:t>
            </a:r>
            <a:endParaRPr lang="en-US" sz="5400" b="1" dirty="0">
              <a:ln/>
              <a:solidFill>
                <a:srgbClr val="FF0000"/>
              </a:solidFill>
            </a:endParaRPr>
          </a:p>
        </p:txBody>
      </p:sp>
      <p:sp>
        <p:nvSpPr>
          <p:cNvPr id="17" name="Left-Right Arrow 16"/>
          <p:cNvSpPr/>
          <p:nvPr/>
        </p:nvSpPr>
        <p:spPr>
          <a:xfrm>
            <a:off x="2779059" y="4885775"/>
            <a:ext cx="3687420" cy="484632"/>
          </a:xfrm>
          <a:prstGeom prst="leftRightArrow">
            <a:avLst/>
          </a:prstGeom>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57727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1" presetClass="entr" presetSubtype="8" fill="hold" grpId="0" nodeType="afterEffect">
                                  <p:stCondLst>
                                    <p:cond delay="500"/>
                                  </p:stCondLst>
                                  <p:childTnLst>
                                    <p:set>
                                      <p:cBhvr>
                                        <p:cTn id="12" dur="1" fill="hold">
                                          <p:stCondLst>
                                            <p:cond delay="0"/>
                                          </p:stCondLst>
                                        </p:cTn>
                                        <p:tgtEl>
                                          <p:spTgt spid="13"/>
                                        </p:tgtEl>
                                        <p:attrNameLst>
                                          <p:attrName>style.visibility</p:attrName>
                                        </p:attrNameLst>
                                      </p:cBhvr>
                                      <p:to>
                                        <p:strVal val="visible"/>
                                      </p:to>
                                    </p:set>
                                    <p:animEffect transition="in" filter="wheel(8)">
                                      <p:cBhvr>
                                        <p:cTn id="13" dur="2000"/>
                                        <p:tgtEl>
                                          <p:spTgt spid="13"/>
                                        </p:tgtEl>
                                      </p:cBhvr>
                                    </p:animEffect>
                                  </p:childTnLst>
                                </p:cTn>
                              </p:par>
                            </p:childTnLst>
                          </p:cTn>
                        </p:par>
                        <p:par>
                          <p:cTn id="14" fill="hold">
                            <p:stCondLst>
                              <p:cond delay="4000"/>
                            </p:stCondLst>
                            <p:childTnLst>
                              <p:par>
                                <p:cTn id="15" presetID="22" presetClass="entr" presetSubtype="1" fill="hold" grpId="0" nodeType="afterEffect">
                                  <p:stCondLst>
                                    <p:cond delay="500"/>
                                  </p:stCondLst>
                                  <p:childTnLst>
                                    <p:set>
                                      <p:cBhvr>
                                        <p:cTn id="16" dur="1" fill="hold">
                                          <p:stCondLst>
                                            <p:cond delay="0"/>
                                          </p:stCondLst>
                                        </p:cTn>
                                        <p:tgtEl>
                                          <p:spTgt spid="16"/>
                                        </p:tgtEl>
                                        <p:attrNameLst>
                                          <p:attrName>style.visibility</p:attrName>
                                        </p:attrNameLst>
                                      </p:cBhvr>
                                      <p:to>
                                        <p:strVal val="visible"/>
                                      </p:to>
                                    </p:set>
                                    <p:animEffect transition="in" filter="wipe(up)">
                                      <p:cBhvr>
                                        <p:cTn id="17" dur="1000"/>
                                        <p:tgtEl>
                                          <p:spTgt spid="16"/>
                                        </p:tgtEl>
                                      </p:cBhvr>
                                    </p:animEffect>
                                  </p:childTnLst>
                                </p:cTn>
                              </p:par>
                              <p:par>
                                <p:cTn id="18" presetID="45" presetClass="entr" presetSubtype="0" fill="hold" grpId="0" nodeType="withEffect">
                                  <p:stCondLst>
                                    <p:cond delay="100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2000"/>
                                        <p:tgtEl>
                                          <p:spTgt spid="17"/>
                                        </p:tgtEl>
                                      </p:cBhvr>
                                    </p:animEffect>
                                    <p:anim calcmode="lin" valueType="num">
                                      <p:cBhvr>
                                        <p:cTn id="21" dur="2000" fill="hold"/>
                                        <p:tgtEl>
                                          <p:spTgt spid="17"/>
                                        </p:tgtEl>
                                        <p:attrNameLst>
                                          <p:attrName>ppt_w</p:attrName>
                                        </p:attrNameLst>
                                      </p:cBhvr>
                                      <p:tavLst>
                                        <p:tav tm="0" fmla="#ppt_w*sin(2.5*pi*$)">
                                          <p:val>
                                            <p:fltVal val="0"/>
                                          </p:val>
                                        </p:tav>
                                        <p:tav tm="100000">
                                          <p:val>
                                            <p:fltVal val="1"/>
                                          </p:val>
                                        </p:tav>
                                      </p:tavLst>
                                    </p:anim>
                                    <p:anim calcmode="lin" valueType="num">
                                      <p:cBhvr>
                                        <p:cTn id="22" dur="2000" fill="hold"/>
                                        <p:tgtEl>
                                          <p:spTgt spid="17"/>
                                        </p:tgtEl>
                                        <p:attrNameLst>
                                          <p:attrName>ppt_h</p:attrName>
                                        </p:attrNameLst>
                                      </p:cBhvr>
                                      <p:tavLst>
                                        <p:tav tm="0">
                                          <p:val>
                                            <p:strVal val="#ppt_h"/>
                                          </p:val>
                                        </p:tav>
                                        <p:tav tm="100000">
                                          <p:val>
                                            <p:strVal val="#ppt_h"/>
                                          </p:val>
                                        </p:tav>
                                      </p:tavLst>
                                    </p:anim>
                                  </p:childTnLst>
                                </p:cTn>
                              </p:par>
                            </p:childTnLst>
                          </p:cTn>
                        </p:par>
                        <p:par>
                          <p:cTn id="23" fill="hold">
                            <p:stCondLst>
                              <p:cond delay="7000"/>
                            </p:stCondLst>
                            <p:childTnLst>
                              <p:par>
                                <p:cTn id="24" presetID="53" presetClass="entr" presetSubtype="16" fill="hold" grpId="0" nodeType="afterEffect">
                                  <p:stCondLst>
                                    <p:cond delay="500"/>
                                  </p:stCondLst>
                                  <p:childTnLst>
                                    <p:set>
                                      <p:cBhvr>
                                        <p:cTn id="25" dur="1" fill="hold">
                                          <p:stCondLst>
                                            <p:cond delay="0"/>
                                          </p:stCondLst>
                                        </p:cTn>
                                        <p:tgtEl>
                                          <p:spTgt spid="14"/>
                                        </p:tgtEl>
                                        <p:attrNameLst>
                                          <p:attrName>style.visibility</p:attrName>
                                        </p:attrNameLst>
                                      </p:cBhvr>
                                      <p:to>
                                        <p:strVal val="visible"/>
                                      </p:to>
                                    </p:set>
                                    <p:anim calcmode="lin" valueType="num">
                                      <p:cBhvr>
                                        <p:cTn id="26" dur="1000" fill="hold"/>
                                        <p:tgtEl>
                                          <p:spTgt spid="14"/>
                                        </p:tgtEl>
                                        <p:attrNameLst>
                                          <p:attrName>ppt_w</p:attrName>
                                        </p:attrNameLst>
                                      </p:cBhvr>
                                      <p:tavLst>
                                        <p:tav tm="0">
                                          <p:val>
                                            <p:fltVal val="0"/>
                                          </p:val>
                                        </p:tav>
                                        <p:tav tm="100000">
                                          <p:val>
                                            <p:strVal val="#ppt_w"/>
                                          </p:val>
                                        </p:tav>
                                      </p:tavLst>
                                    </p:anim>
                                    <p:anim calcmode="lin" valueType="num">
                                      <p:cBhvr>
                                        <p:cTn id="27" dur="1000" fill="hold"/>
                                        <p:tgtEl>
                                          <p:spTgt spid="14"/>
                                        </p:tgtEl>
                                        <p:attrNameLst>
                                          <p:attrName>ppt_h</p:attrName>
                                        </p:attrNameLst>
                                      </p:cBhvr>
                                      <p:tavLst>
                                        <p:tav tm="0">
                                          <p:val>
                                            <p:fltVal val="0"/>
                                          </p:val>
                                        </p:tav>
                                        <p:tav tm="100000">
                                          <p:val>
                                            <p:strVal val="#ppt_h"/>
                                          </p:val>
                                        </p:tav>
                                      </p:tavLst>
                                    </p:anim>
                                    <p:animEffect transition="in" filter="fade">
                                      <p:cBhvr>
                                        <p:cTn id="28" dur="1000"/>
                                        <p:tgtEl>
                                          <p:spTgt spid="14"/>
                                        </p:tgtEl>
                                      </p:cBhvr>
                                    </p:animEffect>
                                  </p:childTnLst>
                                </p:cTn>
                              </p:par>
                            </p:childTnLst>
                          </p:cTn>
                        </p:par>
                        <p:par>
                          <p:cTn id="29" fill="hold">
                            <p:stCondLst>
                              <p:cond delay="8500"/>
                            </p:stCondLst>
                            <p:childTnLst>
                              <p:par>
                                <p:cTn id="30" presetID="53" presetClass="entr" presetSubtype="16" fill="hold" grpId="0" nodeType="afterEffect">
                                  <p:stCondLst>
                                    <p:cond delay="500"/>
                                  </p:stCondLst>
                                  <p:childTnLst>
                                    <p:set>
                                      <p:cBhvr>
                                        <p:cTn id="31" dur="1" fill="hold">
                                          <p:stCondLst>
                                            <p:cond delay="0"/>
                                          </p:stCondLst>
                                        </p:cTn>
                                        <p:tgtEl>
                                          <p:spTgt spid="15"/>
                                        </p:tgtEl>
                                        <p:attrNameLst>
                                          <p:attrName>style.visibility</p:attrName>
                                        </p:attrNameLst>
                                      </p:cBhvr>
                                      <p:to>
                                        <p:strVal val="visible"/>
                                      </p:to>
                                    </p:set>
                                    <p:anim calcmode="lin" valueType="num">
                                      <p:cBhvr>
                                        <p:cTn id="32" dur="1000" fill="hold"/>
                                        <p:tgtEl>
                                          <p:spTgt spid="15"/>
                                        </p:tgtEl>
                                        <p:attrNameLst>
                                          <p:attrName>ppt_w</p:attrName>
                                        </p:attrNameLst>
                                      </p:cBhvr>
                                      <p:tavLst>
                                        <p:tav tm="0">
                                          <p:val>
                                            <p:fltVal val="0"/>
                                          </p:val>
                                        </p:tav>
                                        <p:tav tm="100000">
                                          <p:val>
                                            <p:strVal val="#ppt_w"/>
                                          </p:val>
                                        </p:tav>
                                      </p:tavLst>
                                    </p:anim>
                                    <p:anim calcmode="lin" valueType="num">
                                      <p:cBhvr>
                                        <p:cTn id="33" dur="1000" fill="hold"/>
                                        <p:tgtEl>
                                          <p:spTgt spid="15"/>
                                        </p:tgtEl>
                                        <p:attrNameLst>
                                          <p:attrName>ppt_h</p:attrName>
                                        </p:attrNameLst>
                                      </p:cBhvr>
                                      <p:tavLst>
                                        <p:tav tm="0">
                                          <p:val>
                                            <p:fltVal val="0"/>
                                          </p:val>
                                        </p:tav>
                                        <p:tav tm="100000">
                                          <p:val>
                                            <p:strVal val="#ppt_h"/>
                                          </p:val>
                                        </p:tav>
                                      </p:tavLst>
                                    </p:anim>
                                    <p:animEffect transition="in" filter="fade">
                                      <p:cBhvr>
                                        <p:cTn id="34"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8707" y="271799"/>
            <a:ext cx="8501529" cy="1384995"/>
          </a:xfrm>
          <a:prstGeom prst="rect">
            <a:avLst/>
          </a:prstGeom>
          <a:noFill/>
        </p:spPr>
        <p:txBody>
          <a:bodyPr wrap="square" rtlCol="0">
            <a:spAutoFit/>
            <a:scene3d>
              <a:camera prst="orthographicFront"/>
              <a:lightRig rig="threePt" dir="t"/>
            </a:scene3d>
            <a:sp3d>
              <a:bevelT w="25400"/>
            </a:sp3d>
          </a:bodyPr>
          <a:lstStyle/>
          <a:p>
            <a:pPr algn="ctr"/>
            <a:r>
              <a:rPr lang="en-US" sz="4400" b="1" dirty="0" smtClean="0">
                <a:ln w="19050">
                  <a:solidFill>
                    <a:srgbClr val="FF0000"/>
                  </a:solidFill>
                  <a:prstDash val="solid"/>
                </a:ln>
                <a:solidFill>
                  <a:schemeClr val="accent3"/>
                </a:solidFill>
                <a:effectLst>
                  <a:outerShdw blurRad="50000" dist="50800" dir="7500000" algn="tl">
                    <a:srgbClr val="000000">
                      <a:shade val="5000"/>
                      <a:alpha val="35000"/>
                    </a:srgbClr>
                  </a:outerShdw>
                </a:effectLst>
              </a:rPr>
              <a:t>Salvation is Received by Man</a:t>
            </a:r>
          </a:p>
          <a:p>
            <a:pPr algn="ctr"/>
            <a:endParaRPr lang="en-US" sz="4000" b="1" dirty="0" smtClean="0">
              <a:ln w="19050">
                <a:solidFill>
                  <a:srgbClr val="FF0000"/>
                </a:solidFill>
                <a:prstDash val="solid"/>
              </a:ln>
              <a:solidFill>
                <a:schemeClr val="accent3"/>
              </a:solidFill>
              <a:effectLst>
                <a:outerShdw blurRad="50000" dist="50800" dir="7500000" algn="tl">
                  <a:srgbClr val="000000">
                    <a:shade val="5000"/>
                    <a:alpha val="35000"/>
                  </a:srgbClr>
                </a:outerShdw>
              </a:effectLst>
            </a:endParaRPr>
          </a:p>
        </p:txBody>
      </p:sp>
      <p:sp>
        <p:nvSpPr>
          <p:cNvPr id="3" name="TextBox 2"/>
          <p:cNvSpPr txBox="1"/>
          <p:nvPr/>
        </p:nvSpPr>
        <p:spPr>
          <a:xfrm>
            <a:off x="328707" y="1679967"/>
            <a:ext cx="8396940" cy="2339102"/>
          </a:xfrm>
          <a:prstGeom prst="rect">
            <a:avLst/>
          </a:prstGeom>
          <a:noFill/>
        </p:spPr>
        <p:txBody>
          <a:bodyPr wrap="square" rtlCol="0">
            <a:spAutoFit/>
          </a:bodyPr>
          <a:lstStyle/>
          <a:p>
            <a:pPr algn="ctr"/>
            <a:r>
              <a:rPr lang="en-US" sz="3200" dirty="0" smtClean="0">
                <a:solidFill>
                  <a:srgbClr val="FFDC62"/>
                </a:solidFill>
              </a:rPr>
              <a:t>What God did for man in providing salvation</a:t>
            </a:r>
          </a:p>
          <a:p>
            <a:pPr algn="ctr"/>
            <a:r>
              <a:rPr lang="en-US" sz="3200" dirty="0" smtClean="0">
                <a:solidFill>
                  <a:srgbClr val="FFDC62"/>
                </a:solidFill>
              </a:rPr>
              <a:t>is found in the four Gospels</a:t>
            </a:r>
            <a:endParaRPr lang="en-US" dirty="0" smtClean="0">
              <a:solidFill>
                <a:srgbClr val="FFDC62"/>
              </a:solidFill>
            </a:endParaRPr>
          </a:p>
          <a:p>
            <a:pPr algn="ctr"/>
            <a:endParaRPr lang="en-US" dirty="0" smtClean="0">
              <a:solidFill>
                <a:srgbClr val="FFDC62"/>
              </a:solidFill>
            </a:endParaRPr>
          </a:p>
          <a:p>
            <a:pPr algn="ctr"/>
            <a:r>
              <a:rPr lang="en-US" sz="3200" dirty="0">
                <a:solidFill>
                  <a:srgbClr val="FFDC62"/>
                </a:solidFill>
              </a:rPr>
              <a:t>W</a:t>
            </a:r>
            <a:r>
              <a:rPr lang="en-US" sz="3200" dirty="0" smtClean="0">
                <a:solidFill>
                  <a:srgbClr val="FFDC62"/>
                </a:solidFill>
              </a:rPr>
              <a:t>hat man has to do in receiving salvation</a:t>
            </a:r>
          </a:p>
          <a:p>
            <a:pPr algn="ctr"/>
            <a:r>
              <a:rPr lang="en-US" sz="3200" dirty="0" smtClean="0">
                <a:solidFill>
                  <a:srgbClr val="FFDC62"/>
                </a:solidFill>
              </a:rPr>
              <a:t>is found in the Book of Acts</a:t>
            </a:r>
          </a:p>
        </p:txBody>
      </p:sp>
      <p:sp>
        <p:nvSpPr>
          <p:cNvPr id="5" name="TextBox 4"/>
          <p:cNvSpPr txBox="1"/>
          <p:nvPr/>
        </p:nvSpPr>
        <p:spPr>
          <a:xfrm>
            <a:off x="328706" y="4015322"/>
            <a:ext cx="8501530" cy="2492990"/>
          </a:xfrm>
          <a:prstGeom prst="rect">
            <a:avLst/>
          </a:prstGeom>
          <a:noFill/>
        </p:spPr>
        <p:txBody>
          <a:bodyPr wrap="square" rtlCol="0">
            <a:spAutoFit/>
          </a:bodyPr>
          <a:lstStyle/>
          <a:p>
            <a:pPr algn="ctr"/>
            <a:r>
              <a:rPr lang="en-US" sz="2800" dirty="0" smtClean="0"/>
              <a:t>It took death, burial, and resurrection on the part</a:t>
            </a:r>
          </a:p>
          <a:p>
            <a:pPr algn="ctr"/>
            <a:r>
              <a:rPr lang="en-US" sz="2800" dirty="0" smtClean="0"/>
              <a:t>of Christ to provide salvation</a:t>
            </a:r>
          </a:p>
          <a:p>
            <a:pPr algn="ctr"/>
            <a:endParaRPr lang="en-US" sz="1600" dirty="0" smtClean="0"/>
          </a:p>
          <a:p>
            <a:pPr algn="ctr"/>
            <a:r>
              <a:rPr lang="en-US" sz="2800" dirty="0" smtClean="0"/>
              <a:t>Man has to be identified with Christ in death, burial,</a:t>
            </a:r>
          </a:p>
          <a:p>
            <a:pPr algn="ctr"/>
            <a:r>
              <a:rPr lang="en-US" sz="2800" dirty="0" smtClean="0"/>
              <a:t>and resurrection to enter into full salvation</a:t>
            </a:r>
            <a:endParaRPr lang="en-US" sz="2800" dirty="0"/>
          </a:p>
          <a:p>
            <a:pPr algn="ctr"/>
            <a:endParaRPr lang="en-US" sz="2400" dirty="0">
              <a:solidFill>
                <a:schemeClr val="bg1"/>
              </a:solidFill>
            </a:endParaRPr>
          </a:p>
        </p:txBody>
      </p:sp>
      <p:sp>
        <p:nvSpPr>
          <p:cNvPr id="6"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8" name="TextBox 7"/>
          <p:cNvSpPr txBox="1"/>
          <p:nvPr/>
        </p:nvSpPr>
        <p:spPr>
          <a:xfrm>
            <a:off x="0" y="6487739"/>
            <a:ext cx="3845399" cy="276999"/>
          </a:xfrm>
          <a:prstGeom prst="rect">
            <a:avLst/>
          </a:prstGeom>
          <a:noFill/>
        </p:spPr>
        <p:txBody>
          <a:bodyPr wrap="square" rtlCol="0">
            <a:spAutoFit/>
          </a:bodyPr>
          <a:lstStyle/>
          <a:p>
            <a:r>
              <a:rPr lang="en-US" sz="1200" dirty="0" smtClean="0">
                <a:solidFill>
                  <a:srgbClr val="FFFFFF"/>
                </a:solidFill>
              </a:rPr>
              <a:t>LESSON THREE:   Salvation</a:t>
            </a:r>
            <a:endParaRPr lang="en-US" sz="1200" dirty="0">
              <a:solidFill>
                <a:srgbClr val="FFFFFF"/>
              </a:solidFill>
            </a:endParaRPr>
          </a:p>
        </p:txBody>
      </p:sp>
    </p:spTree>
    <p:extLst>
      <p:ext uri="{BB962C8B-B14F-4D97-AF65-F5344CB8AC3E}">
        <p14:creationId xmlns:p14="http://schemas.microsoft.com/office/powerpoint/2010/main" val="135378603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25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up)">
                                      <p:cBhvr>
                                        <p:cTn id="13" dur="1000"/>
                                        <p:tgtEl>
                                          <p:spTgt spid="3">
                                            <p:txEl>
                                              <p:pRg st="0" end="0"/>
                                            </p:txEl>
                                          </p:spTgt>
                                        </p:tgtEl>
                                      </p:cBhvr>
                                    </p:animEffect>
                                  </p:childTnLst>
                                </p:cTn>
                              </p:par>
                            </p:childTnLst>
                          </p:cTn>
                        </p:par>
                        <p:par>
                          <p:cTn id="14" fill="hold">
                            <p:stCondLst>
                              <p:cond delay="2750"/>
                            </p:stCondLst>
                            <p:childTnLst>
                              <p:par>
                                <p:cTn id="15" presetID="22" presetClass="entr" presetSubtype="1" fill="hold" grpId="0" nodeType="afterEffect">
                                  <p:stCondLst>
                                    <p:cond delay="25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up)">
                                      <p:cBhvr>
                                        <p:cTn id="17" dur="1000"/>
                                        <p:tgtEl>
                                          <p:spTgt spid="3">
                                            <p:txEl>
                                              <p:pRg st="1" end="1"/>
                                            </p:txEl>
                                          </p:spTgt>
                                        </p:tgtEl>
                                      </p:cBhvr>
                                    </p:animEffect>
                                  </p:childTnLst>
                                </p:cTn>
                              </p:par>
                            </p:childTnLst>
                          </p:cTn>
                        </p:par>
                        <p:par>
                          <p:cTn id="18" fill="hold">
                            <p:stCondLst>
                              <p:cond delay="4000"/>
                            </p:stCondLst>
                            <p:childTnLst>
                              <p:par>
                                <p:cTn id="19" presetID="22" presetClass="entr" presetSubtype="1" fill="hold" grpId="0" nodeType="afterEffect">
                                  <p:stCondLst>
                                    <p:cond delay="25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up)">
                                      <p:cBhvr>
                                        <p:cTn id="21" dur="1000"/>
                                        <p:tgtEl>
                                          <p:spTgt spid="3">
                                            <p:txEl>
                                              <p:pRg st="3" end="3"/>
                                            </p:txEl>
                                          </p:spTgt>
                                        </p:tgtEl>
                                      </p:cBhvr>
                                    </p:animEffect>
                                  </p:childTnLst>
                                </p:cTn>
                              </p:par>
                            </p:childTnLst>
                          </p:cTn>
                        </p:par>
                        <p:par>
                          <p:cTn id="22" fill="hold">
                            <p:stCondLst>
                              <p:cond delay="5250"/>
                            </p:stCondLst>
                            <p:childTnLst>
                              <p:par>
                                <p:cTn id="23" presetID="22" presetClass="entr" presetSubtype="1" fill="hold" grpId="0" nodeType="afterEffect">
                                  <p:stCondLst>
                                    <p:cond delay="25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up)">
                                      <p:cBhvr>
                                        <p:cTn id="25" dur="1000"/>
                                        <p:tgtEl>
                                          <p:spTgt spid="3">
                                            <p:txEl>
                                              <p:pRg st="4" end="4"/>
                                            </p:txEl>
                                          </p:spTgt>
                                        </p:tgtEl>
                                      </p:cBhvr>
                                    </p:animEffect>
                                  </p:childTnLst>
                                </p:cTn>
                              </p:par>
                            </p:childTnLst>
                          </p:cTn>
                        </p:par>
                        <p:par>
                          <p:cTn id="26" fill="hold">
                            <p:stCondLst>
                              <p:cond delay="6500"/>
                            </p:stCondLst>
                            <p:childTnLst>
                              <p:par>
                                <p:cTn id="27" presetID="22" presetClass="entr" presetSubtype="1" fill="hold" grpId="0" nodeType="afterEffect">
                                  <p:stCondLst>
                                    <p:cond delay="25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wipe(up)">
                                      <p:cBhvr>
                                        <p:cTn id="29" dur="1000"/>
                                        <p:tgtEl>
                                          <p:spTgt spid="5">
                                            <p:txEl>
                                              <p:pRg st="0" end="0"/>
                                            </p:txEl>
                                          </p:spTgt>
                                        </p:tgtEl>
                                      </p:cBhvr>
                                    </p:animEffect>
                                  </p:childTnLst>
                                </p:cTn>
                              </p:par>
                            </p:childTnLst>
                          </p:cTn>
                        </p:par>
                        <p:par>
                          <p:cTn id="30" fill="hold">
                            <p:stCondLst>
                              <p:cond delay="7750"/>
                            </p:stCondLst>
                            <p:childTnLst>
                              <p:par>
                                <p:cTn id="31" presetID="22" presetClass="entr" presetSubtype="1" fill="hold" grpId="0" nodeType="afterEffect">
                                  <p:stCondLst>
                                    <p:cond delay="250"/>
                                  </p:stCondLst>
                                  <p:childTnLst>
                                    <p:set>
                                      <p:cBhvr>
                                        <p:cTn id="32" dur="1" fill="hold">
                                          <p:stCondLst>
                                            <p:cond delay="0"/>
                                          </p:stCondLst>
                                        </p:cTn>
                                        <p:tgtEl>
                                          <p:spTgt spid="5">
                                            <p:txEl>
                                              <p:pRg st="1" end="1"/>
                                            </p:txEl>
                                          </p:spTgt>
                                        </p:tgtEl>
                                        <p:attrNameLst>
                                          <p:attrName>style.visibility</p:attrName>
                                        </p:attrNameLst>
                                      </p:cBhvr>
                                      <p:to>
                                        <p:strVal val="visible"/>
                                      </p:to>
                                    </p:set>
                                    <p:animEffect transition="in" filter="wipe(up)">
                                      <p:cBhvr>
                                        <p:cTn id="33" dur="1000"/>
                                        <p:tgtEl>
                                          <p:spTgt spid="5">
                                            <p:txEl>
                                              <p:pRg st="1" end="1"/>
                                            </p:txEl>
                                          </p:spTgt>
                                        </p:tgtEl>
                                      </p:cBhvr>
                                    </p:animEffect>
                                  </p:childTnLst>
                                </p:cTn>
                              </p:par>
                            </p:childTnLst>
                          </p:cTn>
                        </p:par>
                        <p:par>
                          <p:cTn id="34" fill="hold">
                            <p:stCondLst>
                              <p:cond delay="9000"/>
                            </p:stCondLst>
                            <p:childTnLst>
                              <p:par>
                                <p:cTn id="35" presetID="22" presetClass="entr" presetSubtype="1" fill="hold" grpId="0" nodeType="afterEffect">
                                  <p:stCondLst>
                                    <p:cond delay="250"/>
                                  </p:stCondLst>
                                  <p:childTnLst>
                                    <p:set>
                                      <p:cBhvr>
                                        <p:cTn id="36" dur="1" fill="hold">
                                          <p:stCondLst>
                                            <p:cond delay="0"/>
                                          </p:stCondLst>
                                        </p:cTn>
                                        <p:tgtEl>
                                          <p:spTgt spid="5">
                                            <p:txEl>
                                              <p:pRg st="3" end="3"/>
                                            </p:txEl>
                                          </p:spTgt>
                                        </p:tgtEl>
                                        <p:attrNameLst>
                                          <p:attrName>style.visibility</p:attrName>
                                        </p:attrNameLst>
                                      </p:cBhvr>
                                      <p:to>
                                        <p:strVal val="visible"/>
                                      </p:to>
                                    </p:set>
                                    <p:animEffect transition="in" filter="wipe(up)">
                                      <p:cBhvr>
                                        <p:cTn id="37" dur="1000"/>
                                        <p:tgtEl>
                                          <p:spTgt spid="5">
                                            <p:txEl>
                                              <p:pRg st="3" end="3"/>
                                            </p:txEl>
                                          </p:spTgt>
                                        </p:tgtEl>
                                      </p:cBhvr>
                                    </p:animEffect>
                                  </p:childTnLst>
                                </p:cTn>
                              </p:par>
                            </p:childTnLst>
                          </p:cTn>
                        </p:par>
                        <p:par>
                          <p:cTn id="38" fill="hold">
                            <p:stCondLst>
                              <p:cond delay="10250"/>
                            </p:stCondLst>
                            <p:childTnLst>
                              <p:par>
                                <p:cTn id="39" presetID="22" presetClass="entr" presetSubtype="1" fill="hold" grpId="0" nodeType="afterEffect">
                                  <p:stCondLst>
                                    <p:cond delay="250"/>
                                  </p:stCondLst>
                                  <p:childTnLst>
                                    <p:set>
                                      <p:cBhvr>
                                        <p:cTn id="40" dur="1" fill="hold">
                                          <p:stCondLst>
                                            <p:cond delay="0"/>
                                          </p:stCondLst>
                                        </p:cTn>
                                        <p:tgtEl>
                                          <p:spTgt spid="5">
                                            <p:txEl>
                                              <p:pRg st="4" end="4"/>
                                            </p:txEl>
                                          </p:spTgt>
                                        </p:tgtEl>
                                        <p:attrNameLst>
                                          <p:attrName>style.visibility</p:attrName>
                                        </p:attrNameLst>
                                      </p:cBhvr>
                                      <p:to>
                                        <p:strVal val="visible"/>
                                      </p:to>
                                    </p:set>
                                    <p:animEffect transition="in" filter="wipe(up)">
                                      <p:cBhvr>
                                        <p:cTn id="41" dur="10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4" name="TextBox 3"/>
          <p:cNvSpPr txBox="1"/>
          <p:nvPr/>
        </p:nvSpPr>
        <p:spPr>
          <a:xfrm>
            <a:off x="747055" y="328719"/>
            <a:ext cx="7515416" cy="923330"/>
          </a:xfrm>
          <a:prstGeom prst="rect">
            <a:avLst/>
          </a:prstGeom>
          <a:noFill/>
        </p:spPr>
        <p:txBody>
          <a:bodyPr wrap="square" rtlCol="0">
            <a:spAutoFit/>
          </a:bodyPr>
          <a:lstStyle/>
          <a:p>
            <a:pPr algn="ctr"/>
            <a:r>
              <a:rPr lang="en-US" sz="5400" dirty="0" smtClean="0">
                <a:solidFill>
                  <a:schemeClr val="bg1"/>
                </a:solidFill>
              </a:rPr>
              <a:t>Salvation is from </a:t>
            </a:r>
            <a:r>
              <a:rPr lang="en-US" sz="5400" dirty="0" smtClean="0">
                <a:solidFill>
                  <a:schemeClr val="accent2">
                    <a:lumMod val="60000"/>
                    <a:lumOff val="40000"/>
                  </a:schemeClr>
                </a:solidFill>
              </a:rPr>
              <a:t>JESUS</a:t>
            </a:r>
            <a:endParaRPr lang="en-US" sz="5400" dirty="0">
              <a:solidFill>
                <a:schemeClr val="accent2">
                  <a:lumMod val="60000"/>
                  <a:lumOff val="40000"/>
                </a:schemeClr>
              </a:solidFill>
            </a:endParaRPr>
          </a:p>
        </p:txBody>
      </p:sp>
      <p:grpSp>
        <p:nvGrpSpPr>
          <p:cNvPr id="9" name="Group 8"/>
          <p:cNvGrpSpPr/>
          <p:nvPr/>
        </p:nvGrpSpPr>
        <p:grpSpPr>
          <a:xfrm>
            <a:off x="717177" y="1912471"/>
            <a:ext cx="7664823" cy="4168590"/>
            <a:chOff x="717177" y="2734235"/>
            <a:chExt cx="7664823" cy="3585882"/>
          </a:xfrm>
        </p:grpSpPr>
        <p:sp>
          <p:nvSpPr>
            <p:cNvPr id="7" name="Rounded Rectangle 6"/>
            <p:cNvSpPr/>
            <p:nvPr/>
          </p:nvSpPr>
          <p:spPr>
            <a:xfrm>
              <a:off x="717177" y="2734235"/>
              <a:ext cx="7664823" cy="358588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926354" y="2853769"/>
              <a:ext cx="7246470" cy="3411385"/>
            </a:xfrm>
            <a:prstGeom prst="rect">
              <a:avLst/>
            </a:prstGeom>
            <a:noFill/>
          </p:spPr>
          <p:txBody>
            <a:bodyPr wrap="square" rtlCol="0">
              <a:spAutoFit/>
            </a:bodyPr>
            <a:lstStyle/>
            <a:p>
              <a:pPr algn="just"/>
              <a:r>
                <a:rPr lang="en-US" sz="2400" i="1" dirty="0" smtClean="0"/>
                <a:t>“And I will put enmity between thee and the woman, and between thy seed and her seed; it shall bruise thy head, and though shalt bruise is heel.”      		</a:t>
              </a:r>
              <a:r>
                <a:rPr lang="en-US" sz="2000" i="1" dirty="0" smtClean="0">
                  <a:solidFill>
                    <a:schemeClr val="bg1">
                      <a:lumMod val="50000"/>
                    </a:schemeClr>
                  </a:solidFill>
                </a:rPr>
                <a:t>(</a:t>
              </a:r>
              <a:r>
                <a:rPr lang="en-US" sz="2000" dirty="0" smtClean="0">
                  <a:solidFill>
                    <a:schemeClr val="bg1">
                      <a:lumMod val="50000"/>
                    </a:schemeClr>
                  </a:solidFill>
                </a:rPr>
                <a:t>Genesis 3:15)</a:t>
              </a:r>
            </a:p>
            <a:p>
              <a:pPr algn="just"/>
              <a:endParaRPr lang="en-US" sz="2000" i="1" dirty="0">
                <a:solidFill>
                  <a:schemeClr val="bg1">
                    <a:lumMod val="50000"/>
                  </a:schemeClr>
                </a:solidFill>
              </a:endParaRPr>
            </a:p>
            <a:p>
              <a:pPr algn="just"/>
              <a:r>
                <a:rPr lang="en-US" sz="2400" i="1" dirty="0" smtClean="0"/>
                <a:t>“For the Son of man is come to seek and to save that which was lost.”				</a:t>
              </a:r>
              <a:r>
                <a:rPr lang="en-US" sz="2000" dirty="0" smtClean="0">
                  <a:solidFill>
                    <a:srgbClr val="7F7F7F"/>
                  </a:solidFill>
                </a:rPr>
                <a:t>(Luke 19:10)</a:t>
              </a:r>
              <a:endParaRPr lang="en-US" sz="2400" i="1" dirty="0" smtClean="0">
                <a:solidFill>
                  <a:srgbClr val="7F7F7F"/>
                </a:solidFill>
              </a:endParaRPr>
            </a:p>
            <a:p>
              <a:pPr algn="just"/>
              <a:endParaRPr lang="en-US" sz="2400" i="1" dirty="0">
                <a:solidFill>
                  <a:schemeClr val="bg1">
                    <a:lumMod val="50000"/>
                  </a:schemeClr>
                </a:solidFill>
              </a:endParaRPr>
            </a:p>
            <a:p>
              <a:pPr algn="just"/>
              <a:r>
                <a:rPr lang="en-US" sz="2400" i="1" dirty="0"/>
                <a:t>“And </a:t>
              </a:r>
              <a:r>
                <a:rPr lang="en-US" sz="2400" i="1" dirty="0" smtClean="0"/>
                <a:t>Neither is there salvation in any other: for there is none other name under heaven given among men, whereby we must be saved.” </a:t>
              </a:r>
              <a:r>
                <a:rPr lang="en-US" sz="2400" dirty="0" smtClean="0"/>
                <a:t>			</a:t>
              </a:r>
              <a:r>
                <a:rPr lang="en-US" sz="2000" dirty="0" smtClean="0">
                  <a:solidFill>
                    <a:srgbClr val="7F7F7F"/>
                  </a:solidFill>
                </a:rPr>
                <a:t>(Acts 4:12)</a:t>
              </a:r>
              <a:endParaRPr lang="en-US" sz="2000" i="1" dirty="0">
                <a:solidFill>
                  <a:srgbClr val="7F7F7F"/>
                </a:solidFill>
              </a:endParaRPr>
            </a:p>
          </p:txBody>
        </p:sp>
      </p:grpSp>
      <p:sp>
        <p:nvSpPr>
          <p:cNvPr id="10" name="TextBox 9"/>
          <p:cNvSpPr txBox="1"/>
          <p:nvPr/>
        </p:nvSpPr>
        <p:spPr>
          <a:xfrm>
            <a:off x="0" y="6487739"/>
            <a:ext cx="3845399" cy="276999"/>
          </a:xfrm>
          <a:prstGeom prst="rect">
            <a:avLst/>
          </a:prstGeom>
          <a:noFill/>
        </p:spPr>
        <p:txBody>
          <a:bodyPr wrap="square" rtlCol="0">
            <a:spAutoFit/>
          </a:bodyPr>
          <a:lstStyle/>
          <a:p>
            <a:r>
              <a:rPr lang="en-US" sz="1200" dirty="0" smtClean="0">
                <a:solidFill>
                  <a:srgbClr val="FFFFFF"/>
                </a:solidFill>
              </a:rPr>
              <a:t>LESSON THREE:   Salvation</a:t>
            </a:r>
            <a:endParaRPr lang="en-US" sz="1200" dirty="0">
              <a:solidFill>
                <a:srgbClr val="FFFFFF"/>
              </a:solidFill>
            </a:endParaRPr>
          </a:p>
        </p:txBody>
      </p:sp>
      <p:sp>
        <p:nvSpPr>
          <p:cNvPr id="3" name="Rectangle 2"/>
          <p:cNvSpPr/>
          <p:nvPr/>
        </p:nvSpPr>
        <p:spPr>
          <a:xfrm>
            <a:off x="1253524" y="1449288"/>
            <a:ext cx="6695185" cy="776942"/>
          </a:xfrm>
          <a:prstGeom prst="rect">
            <a:avLst/>
          </a:prstGeom>
          <a:noFill/>
        </p:spPr>
        <p:txBody>
          <a:bodyPr wrap="none" lIns="91440" tIns="45720" rIns="91440" bIns="45720">
            <a:prstTxWarp prst="textArchUp">
              <a:avLst>
                <a:gd name="adj" fmla="val 10909540"/>
              </a:avLst>
            </a:prstTxWarp>
            <a:spAutoFit/>
          </a:bodyPr>
          <a:lstStyle/>
          <a:p>
            <a:pPr algn="ctr"/>
            <a:r>
              <a:rPr lang="en-US" sz="5400" b="1" cap="none" spc="0" dirty="0" smtClean="0">
                <a:ln w="12700">
                  <a:solidFill>
                    <a:schemeClr val="tx2">
                      <a:satMod val="155000"/>
                    </a:schemeClr>
                  </a:solidFill>
                  <a:prstDash val="solid"/>
                </a:ln>
                <a:solidFill>
                  <a:srgbClr val="FF6600"/>
                </a:solidFill>
                <a:effectLst>
                  <a:outerShdw blurRad="41275" dist="20320" dir="1800000" algn="tl" rotWithShape="0">
                    <a:srgbClr val="000000">
                      <a:alpha val="40000"/>
                    </a:srgbClr>
                  </a:outerShdw>
                </a:effectLst>
              </a:rPr>
              <a:t>Jesus Christ Alone</a:t>
            </a:r>
            <a:endParaRPr lang="en-US" sz="5400" b="1" cap="none" spc="0" dirty="0">
              <a:ln w="12700">
                <a:solidFill>
                  <a:schemeClr val="tx2">
                    <a:satMod val="155000"/>
                  </a:schemeClr>
                </a:solidFill>
                <a:prstDash val="solid"/>
              </a:ln>
              <a:solidFill>
                <a:srgbClr val="FF6600"/>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242789595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14" presetClass="entr" presetSubtype="10" fill="hold" grpId="0" nodeType="after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1000"/>
                                        <p:tgtEl>
                                          <p:spTgt spid="3"/>
                                        </p:tgtEl>
                                      </p:cBhvr>
                                    </p:animEffect>
                                  </p:childTnLst>
                                </p:cTn>
                              </p:par>
                            </p:childTnLst>
                          </p:cTn>
                        </p:par>
                        <p:par>
                          <p:cTn id="13" fill="hold">
                            <p:stCondLst>
                              <p:cond delay="3000"/>
                            </p:stCondLst>
                            <p:childTnLst>
                              <p:par>
                                <p:cTn id="14" presetID="42" presetClass="entr" presetSubtype="0" fill="hold" nodeType="afterEffect">
                                  <p:stCondLst>
                                    <p:cond delay="50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anim calcmode="lin" valueType="num">
                                      <p:cBhvr>
                                        <p:cTn id="17" dur="1000" fill="hold"/>
                                        <p:tgtEl>
                                          <p:spTgt spid="9"/>
                                        </p:tgtEl>
                                        <p:attrNameLst>
                                          <p:attrName>ppt_x</p:attrName>
                                        </p:attrNameLst>
                                      </p:cBhvr>
                                      <p:tavLst>
                                        <p:tav tm="0">
                                          <p:val>
                                            <p:strVal val="#ppt_x"/>
                                          </p:val>
                                        </p:tav>
                                        <p:tav tm="100000">
                                          <p:val>
                                            <p:strVal val="#ppt_x"/>
                                          </p:val>
                                        </p:tav>
                                      </p:tavLst>
                                    </p:anim>
                                    <p:anim calcmode="lin" valueType="num">
                                      <p:cBhvr>
                                        <p:cTn id="1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6853387"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4" name="TextBox 3"/>
          <p:cNvSpPr txBox="1"/>
          <p:nvPr/>
        </p:nvSpPr>
        <p:spPr>
          <a:xfrm rot="5400000">
            <a:off x="-345080" y="1467879"/>
            <a:ext cx="5314275" cy="3474006"/>
          </a:xfrm>
          <a:prstGeom prst="rect">
            <a:avLst/>
          </a:prstGeom>
          <a:noFill/>
        </p:spPr>
        <p:txBody>
          <a:bodyPr vert="vert270" wrap="square" rtlCol="0">
            <a:spAutoFit/>
          </a:bodyPr>
          <a:lstStyle/>
          <a:p>
            <a:pPr algn="ctr">
              <a:lnSpc>
                <a:spcPct val="140000"/>
              </a:lnSpc>
            </a:pPr>
            <a:r>
              <a:rPr lang="en-US" sz="4000" dirty="0" smtClean="0"/>
              <a:t>As soon as man sinned, God announced His great plan of salvation!</a:t>
            </a:r>
            <a:endParaRPr lang="en-US" sz="4000" dirty="0"/>
          </a:p>
        </p:txBody>
      </p:sp>
      <p:sp>
        <p:nvSpPr>
          <p:cNvPr id="6" name="TextBox 5"/>
          <p:cNvSpPr txBox="1"/>
          <p:nvPr/>
        </p:nvSpPr>
        <p:spPr>
          <a:xfrm>
            <a:off x="4213412" y="313765"/>
            <a:ext cx="4520864" cy="1815882"/>
          </a:xfrm>
          <a:prstGeom prst="rect">
            <a:avLst/>
          </a:prstGeom>
          <a:noFill/>
        </p:spPr>
        <p:txBody>
          <a:bodyPr wrap="square" rtlCol="0">
            <a:spAutoFit/>
          </a:bodyPr>
          <a:lstStyle/>
          <a:p>
            <a:pPr algn="just"/>
            <a:r>
              <a:rPr lang="en-US" sz="2800" i="1" dirty="0" smtClean="0">
                <a:solidFill>
                  <a:schemeClr val="bg1"/>
                </a:solidFill>
              </a:rPr>
              <a:t>   “The wages of sin is death; but the gift of God is eternal life through Jesus Christ our Lord.” 		</a:t>
            </a:r>
            <a:r>
              <a:rPr lang="en-US" sz="2000" dirty="0" smtClean="0">
                <a:solidFill>
                  <a:schemeClr val="bg1">
                    <a:lumMod val="65000"/>
                  </a:schemeClr>
                </a:solidFill>
              </a:rPr>
              <a:t>(Romans 6:23)</a:t>
            </a:r>
            <a:endParaRPr lang="en-US" sz="2000" i="1" dirty="0">
              <a:solidFill>
                <a:schemeClr val="bg1">
                  <a:lumMod val="65000"/>
                </a:schemeClr>
              </a:solidFill>
            </a:endParaRPr>
          </a:p>
        </p:txBody>
      </p:sp>
      <p:sp>
        <p:nvSpPr>
          <p:cNvPr id="11" name="TextBox 10"/>
          <p:cNvSpPr txBox="1"/>
          <p:nvPr/>
        </p:nvSpPr>
        <p:spPr>
          <a:xfrm>
            <a:off x="575055" y="6532456"/>
            <a:ext cx="3845399" cy="276999"/>
          </a:xfrm>
          <a:prstGeom prst="rect">
            <a:avLst/>
          </a:prstGeom>
          <a:noFill/>
        </p:spPr>
        <p:txBody>
          <a:bodyPr wrap="square" rtlCol="0">
            <a:spAutoFit/>
          </a:bodyPr>
          <a:lstStyle/>
          <a:p>
            <a:r>
              <a:rPr lang="en-US" sz="1200" dirty="0" smtClean="0">
                <a:solidFill>
                  <a:srgbClr val="008000"/>
                </a:solidFill>
              </a:rPr>
              <a:t>LESSON THREE:   Salvation</a:t>
            </a:r>
            <a:endParaRPr lang="en-US" sz="1200" dirty="0">
              <a:solidFill>
                <a:srgbClr val="008000"/>
              </a:solidFill>
            </a:endParaRPr>
          </a:p>
        </p:txBody>
      </p:sp>
      <p:pic>
        <p:nvPicPr>
          <p:cNvPr id="14" name="Picture 13"/>
          <p:cNvPicPr>
            <a:picLocks noChangeAspect="1"/>
          </p:cNvPicPr>
          <p:nvPr/>
        </p:nvPicPr>
        <p:blipFill rotWithShape="1">
          <a:blip r:embed="rId2"/>
          <a:srcRect l="5688" t="11372" r="7484" b="6594"/>
          <a:stretch/>
        </p:blipFill>
        <p:spPr>
          <a:xfrm>
            <a:off x="4213413" y="2405391"/>
            <a:ext cx="4792556" cy="3775953"/>
          </a:xfrm>
          <a:prstGeom prst="rect">
            <a:avLst/>
          </a:prstGeom>
        </p:spPr>
      </p:pic>
      <p:sp>
        <p:nvSpPr>
          <p:cNvPr id="15" name="Rectangle 14"/>
          <p:cNvSpPr/>
          <p:nvPr/>
        </p:nvSpPr>
        <p:spPr>
          <a:xfrm rot="21314043">
            <a:off x="6502945" y="3060662"/>
            <a:ext cx="2365301" cy="2492990"/>
          </a:xfrm>
          <a:prstGeom prst="rect">
            <a:avLst/>
          </a:prstGeom>
          <a:noFill/>
        </p:spPr>
        <p:txBody>
          <a:bodyPr wrap="square" lIns="91440" tIns="45720" rIns="91440" bIns="45720">
            <a:spAutoFit/>
          </a:bodyPr>
          <a:lstStyle/>
          <a:p>
            <a:pPr algn="ctr"/>
            <a:r>
              <a:rPr lang="en-US" sz="2600" dirty="0" smtClean="0">
                <a:ln w="12700">
                  <a:solidFill>
                    <a:schemeClr val="tx2">
                      <a:satMod val="155000"/>
                    </a:schemeClr>
                  </a:solidFill>
                  <a:prstDash val="solid"/>
                </a:ln>
                <a:effectLst>
                  <a:outerShdw blurRad="41275" dist="20320" dir="1800000" algn="tl" rotWithShape="0">
                    <a:srgbClr val="000000">
                      <a:alpha val="40000"/>
                    </a:srgbClr>
                  </a:outerShdw>
                </a:effectLst>
              </a:rPr>
              <a:t>Salvation is a gift of God, and there is salvation in none other than Jesus.</a:t>
            </a:r>
            <a:endParaRPr lang="en-US" sz="2600" cap="none" spc="0" dirty="0">
              <a:ln w="12700">
                <a:solidFill>
                  <a:schemeClr val="tx2">
                    <a:satMod val="155000"/>
                  </a:schemeClr>
                </a:solidFill>
                <a:prstDash val="solid"/>
              </a:ln>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255841326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childTnLst>
                          </p:cTn>
                        </p:par>
                        <p:par>
                          <p:cTn id="14" fill="hold">
                            <p:stCondLst>
                              <p:cond delay="3000"/>
                            </p:stCondLst>
                            <p:childTnLst>
                              <p:par>
                                <p:cTn id="15" presetID="4" presetClass="entr" presetSubtype="32" fill="hold" grpId="0" nodeType="afterEffect">
                                  <p:stCondLst>
                                    <p:cond delay="500"/>
                                  </p:stCondLst>
                                  <p:childTnLst>
                                    <p:set>
                                      <p:cBhvr>
                                        <p:cTn id="16" dur="1" fill="hold">
                                          <p:stCondLst>
                                            <p:cond delay="0"/>
                                          </p:stCondLst>
                                        </p:cTn>
                                        <p:tgtEl>
                                          <p:spTgt spid="15"/>
                                        </p:tgtEl>
                                        <p:attrNameLst>
                                          <p:attrName>style.visibility</p:attrName>
                                        </p:attrNameLst>
                                      </p:cBhvr>
                                      <p:to>
                                        <p:strVal val="visible"/>
                                      </p:to>
                                    </p:set>
                                    <p:animEffect transition="in" filter="box(out)">
                                      <p:cBhvr>
                                        <p:cTn id="17" dur="2000"/>
                                        <p:tgtEl>
                                          <p:spTgt spid="15"/>
                                        </p:tgtEl>
                                      </p:cBhvr>
                                    </p:animEffect>
                                  </p:childTnLst>
                                </p:cTn>
                              </p:par>
                              <p:par>
                                <p:cTn id="18" presetID="10" presetClass="entr" presetSubtype="0" fill="hold" nodeType="withEffect">
                                  <p:stCondLst>
                                    <p:cond delay="50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41059" y="1867647"/>
            <a:ext cx="5735035" cy="1881094"/>
          </a:xfrm>
        </p:spPr>
        <p:txBody>
          <a:bodyPr/>
          <a:lstStyle/>
          <a:p>
            <a:r>
              <a:rPr lang="en-US" sz="2400" dirty="0" smtClean="0">
                <a:solidFill>
                  <a:schemeClr val="bg1"/>
                </a:solidFill>
              </a:rPr>
              <a:t>    . . . </a:t>
            </a:r>
            <a:r>
              <a:rPr lang="en-US" sz="2400" b="1" dirty="0" smtClean="0">
                <a:solidFill>
                  <a:schemeClr val="bg1"/>
                </a:solidFill>
              </a:rPr>
              <a:t>Salvation is not merely forgiveness of sins and justification, </a:t>
            </a:r>
            <a:r>
              <a:rPr lang="en-US" sz="2400" b="1" dirty="0" smtClean="0">
                <a:solidFill>
                  <a:schemeClr val="tx1"/>
                </a:solidFill>
              </a:rPr>
              <a:t>but it includes cleansing , keeping, regeneration, bodily healing, future resurrection, and glorification.</a:t>
            </a:r>
            <a:endParaRPr lang="en-US" sz="2400" b="1" dirty="0">
              <a:solidFill>
                <a:schemeClr val="tx1"/>
              </a:solidFill>
            </a:endParaRPr>
          </a:p>
        </p:txBody>
      </p:sp>
      <p:sp>
        <p:nvSpPr>
          <p:cNvPr id="4"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6" name="TextBox 5"/>
          <p:cNvSpPr txBox="1"/>
          <p:nvPr/>
        </p:nvSpPr>
        <p:spPr>
          <a:xfrm>
            <a:off x="584140" y="810688"/>
            <a:ext cx="3441269" cy="3477875"/>
          </a:xfrm>
          <a:prstGeom prst="rect">
            <a:avLst/>
          </a:prstGeom>
          <a:noFill/>
        </p:spPr>
        <p:txBody>
          <a:bodyPr wrap="square" rtlCol="0">
            <a:spAutoFit/>
          </a:bodyPr>
          <a:lstStyle/>
          <a:p>
            <a:r>
              <a:rPr lang="en-US" sz="22000" dirty="0" smtClean="0">
                <a:latin typeface="Wingdings"/>
                <a:ea typeface="Wingdings"/>
                <a:cs typeface="Wingdings"/>
                <a:sym typeface="Wingdings"/>
              </a:rPr>
              <a:t></a:t>
            </a:r>
            <a:endParaRPr lang="en-US" sz="22000" dirty="0"/>
          </a:p>
        </p:txBody>
      </p:sp>
      <p:sp>
        <p:nvSpPr>
          <p:cNvPr id="7" name="TextBox 6"/>
          <p:cNvSpPr txBox="1"/>
          <p:nvPr/>
        </p:nvSpPr>
        <p:spPr>
          <a:xfrm>
            <a:off x="493055" y="313767"/>
            <a:ext cx="8157886" cy="769441"/>
          </a:xfrm>
          <a:prstGeom prst="rect">
            <a:avLst/>
          </a:prstGeom>
          <a:noFill/>
        </p:spPr>
        <p:txBody>
          <a:bodyPr wrap="square" rtlCol="0">
            <a:spAutoFit/>
          </a:bodyPr>
          <a:lstStyle/>
          <a:p>
            <a:r>
              <a:rPr lang="en-US" sz="4400" dirty="0" smtClean="0">
                <a:solidFill>
                  <a:schemeClr val="bg1"/>
                </a:solidFill>
              </a:rPr>
              <a:t>Salvation</a:t>
            </a:r>
            <a:r>
              <a:rPr lang="en-US" sz="4000" dirty="0" smtClean="0">
                <a:solidFill>
                  <a:schemeClr val="bg1"/>
                </a:solidFill>
              </a:rPr>
              <a:t> is for the Whole Man. . .</a:t>
            </a:r>
          </a:p>
        </p:txBody>
      </p:sp>
      <p:sp>
        <p:nvSpPr>
          <p:cNvPr id="10" name="TextBox 9"/>
          <p:cNvSpPr txBox="1"/>
          <p:nvPr/>
        </p:nvSpPr>
        <p:spPr>
          <a:xfrm>
            <a:off x="0" y="6487739"/>
            <a:ext cx="3845399" cy="276999"/>
          </a:xfrm>
          <a:prstGeom prst="rect">
            <a:avLst/>
          </a:prstGeom>
          <a:noFill/>
        </p:spPr>
        <p:txBody>
          <a:bodyPr wrap="square" rtlCol="0">
            <a:spAutoFit/>
          </a:bodyPr>
          <a:lstStyle/>
          <a:p>
            <a:r>
              <a:rPr lang="en-US" sz="1200" dirty="0" smtClean="0">
                <a:solidFill>
                  <a:srgbClr val="FFFFFF"/>
                </a:solidFill>
              </a:rPr>
              <a:t>LESSON THREE:   Salvation</a:t>
            </a:r>
            <a:endParaRPr lang="en-US" sz="1200" dirty="0">
              <a:solidFill>
                <a:srgbClr val="FFFFFF"/>
              </a:solidFill>
            </a:endParaRPr>
          </a:p>
        </p:txBody>
      </p:sp>
      <p:sp>
        <p:nvSpPr>
          <p:cNvPr id="11" name="Subtitle 10"/>
          <p:cNvSpPr>
            <a:spLocks noGrp="1"/>
          </p:cNvSpPr>
          <p:nvPr>
            <p:ph type="subTitle" idx="1"/>
          </p:nvPr>
        </p:nvSpPr>
        <p:spPr>
          <a:xfrm>
            <a:off x="239059" y="3808506"/>
            <a:ext cx="8749210" cy="2317377"/>
          </a:xfrm>
        </p:spPr>
        <p:txBody>
          <a:bodyPr/>
          <a:lstStyle/>
          <a:p>
            <a:r>
              <a:rPr lang="en-US" sz="2600" b="1" dirty="0" smtClean="0">
                <a:solidFill>
                  <a:srgbClr val="000000"/>
                </a:solidFill>
              </a:rPr>
              <a:t>SALVATION</a:t>
            </a:r>
            <a:r>
              <a:rPr lang="en-US" sz="2400" b="1" dirty="0" smtClean="0"/>
              <a:t> includes the following:</a:t>
            </a:r>
          </a:p>
          <a:p>
            <a:r>
              <a:rPr lang="en-US" sz="2400" b="1" dirty="0"/>
              <a:t>	</a:t>
            </a:r>
            <a:r>
              <a:rPr lang="en-US" sz="2400" b="1" dirty="0" smtClean="0"/>
              <a:t>1.  Healing of our sicknesses</a:t>
            </a:r>
          </a:p>
          <a:p>
            <a:r>
              <a:rPr lang="en-US" sz="2400" b="1" dirty="0"/>
              <a:t>	</a:t>
            </a:r>
            <a:r>
              <a:rPr lang="en-US" sz="2400" b="1" dirty="0" smtClean="0"/>
              <a:t>2.  Redemption of the body</a:t>
            </a:r>
          </a:p>
          <a:p>
            <a:r>
              <a:rPr lang="en-US" sz="2400" b="1" dirty="0"/>
              <a:t>	</a:t>
            </a:r>
            <a:r>
              <a:rPr lang="en-US" sz="2400" b="1" dirty="0" smtClean="0"/>
              <a:t>3.  Lifting of curse from the earth</a:t>
            </a:r>
          </a:p>
          <a:p>
            <a:pPr lvl="5" algn="l"/>
            <a:r>
              <a:rPr lang="en-US" sz="2000" dirty="0" smtClean="0">
                <a:solidFill>
                  <a:schemeClr val="tx1"/>
                </a:solidFill>
              </a:rPr>
              <a:t>The last two are still future, but the price has been paid.  </a:t>
            </a:r>
          </a:p>
          <a:p>
            <a:pPr lvl="5" algn="l"/>
            <a:r>
              <a:rPr lang="en-US" sz="2000" dirty="0" smtClean="0">
                <a:solidFill>
                  <a:schemeClr val="tx1"/>
                </a:solidFill>
              </a:rPr>
              <a:t>In God’s time each will become a reality.</a:t>
            </a:r>
            <a:endParaRPr lang="en-US" sz="2000" dirty="0">
              <a:solidFill>
                <a:schemeClr val="tx1"/>
              </a:solidFill>
            </a:endParaRPr>
          </a:p>
        </p:txBody>
      </p:sp>
    </p:spTree>
    <p:extLst>
      <p:ext uri="{BB962C8B-B14F-4D97-AF65-F5344CB8AC3E}">
        <p14:creationId xmlns:p14="http://schemas.microsoft.com/office/powerpoint/2010/main" val="428151858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250"/>
                                        <p:tgtEl>
                                          <p:spTgt spid="6"/>
                                        </p:tgtEl>
                                      </p:cBhvr>
                                    </p:animEffect>
                                  </p:childTnLst>
                                </p:cTn>
                              </p:par>
                            </p:childTnLst>
                          </p:cTn>
                        </p:par>
                        <p:par>
                          <p:cTn id="14" fill="hold">
                            <p:stCondLst>
                              <p:cond delay="3250"/>
                            </p:stCondLst>
                            <p:childTnLst>
                              <p:par>
                                <p:cTn id="15" presetID="21" presetClass="entr" presetSubtype="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heel(1)">
                                      <p:cBhvr>
                                        <p:cTn id="17" dur="1500"/>
                                        <p:tgtEl>
                                          <p:spTgt spid="2"/>
                                        </p:tgtEl>
                                      </p:cBhvr>
                                    </p:animEffect>
                                  </p:childTnLst>
                                </p:cTn>
                              </p:par>
                            </p:childTnLst>
                          </p:cTn>
                        </p:par>
                        <p:par>
                          <p:cTn id="18" fill="hold">
                            <p:stCondLst>
                              <p:cond delay="4750"/>
                            </p:stCondLst>
                            <p:childTnLst>
                              <p:par>
                                <p:cTn id="19" presetID="22" presetClass="entr" presetSubtype="8" fill="hold" grpId="0" nodeType="afterEffect">
                                  <p:stCondLst>
                                    <p:cond delay="250"/>
                                  </p:stCondLst>
                                  <p:childTnLst>
                                    <p:set>
                                      <p:cBhvr>
                                        <p:cTn id="20" dur="1" fill="hold">
                                          <p:stCondLst>
                                            <p:cond delay="0"/>
                                          </p:stCondLst>
                                        </p:cTn>
                                        <p:tgtEl>
                                          <p:spTgt spid="11">
                                            <p:txEl>
                                              <p:pRg st="0" end="0"/>
                                            </p:txEl>
                                          </p:spTgt>
                                        </p:tgtEl>
                                        <p:attrNameLst>
                                          <p:attrName>style.visibility</p:attrName>
                                        </p:attrNameLst>
                                      </p:cBhvr>
                                      <p:to>
                                        <p:strVal val="visible"/>
                                      </p:to>
                                    </p:set>
                                    <p:animEffect transition="in" filter="wipe(left)">
                                      <p:cBhvr>
                                        <p:cTn id="21" dur="1000"/>
                                        <p:tgtEl>
                                          <p:spTgt spid="11">
                                            <p:txEl>
                                              <p:pRg st="0" end="0"/>
                                            </p:txEl>
                                          </p:spTgt>
                                        </p:tgtEl>
                                      </p:cBhvr>
                                    </p:animEffect>
                                  </p:childTnLst>
                                </p:cTn>
                              </p:par>
                            </p:childTnLst>
                          </p:cTn>
                        </p:par>
                        <p:par>
                          <p:cTn id="22" fill="hold">
                            <p:stCondLst>
                              <p:cond delay="6000"/>
                            </p:stCondLst>
                            <p:childTnLst>
                              <p:par>
                                <p:cTn id="23" presetID="22" presetClass="entr" presetSubtype="8" fill="hold" grpId="0" nodeType="afterEffect">
                                  <p:stCondLst>
                                    <p:cond delay="250"/>
                                  </p:stCondLst>
                                  <p:childTnLst>
                                    <p:set>
                                      <p:cBhvr>
                                        <p:cTn id="24" dur="1" fill="hold">
                                          <p:stCondLst>
                                            <p:cond delay="0"/>
                                          </p:stCondLst>
                                        </p:cTn>
                                        <p:tgtEl>
                                          <p:spTgt spid="11">
                                            <p:txEl>
                                              <p:pRg st="1" end="1"/>
                                            </p:txEl>
                                          </p:spTgt>
                                        </p:tgtEl>
                                        <p:attrNameLst>
                                          <p:attrName>style.visibility</p:attrName>
                                        </p:attrNameLst>
                                      </p:cBhvr>
                                      <p:to>
                                        <p:strVal val="visible"/>
                                      </p:to>
                                    </p:set>
                                    <p:animEffect transition="in" filter="wipe(left)">
                                      <p:cBhvr>
                                        <p:cTn id="25" dur="1000"/>
                                        <p:tgtEl>
                                          <p:spTgt spid="11">
                                            <p:txEl>
                                              <p:pRg st="1" end="1"/>
                                            </p:txEl>
                                          </p:spTgt>
                                        </p:tgtEl>
                                      </p:cBhvr>
                                    </p:animEffect>
                                  </p:childTnLst>
                                </p:cTn>
                              </p:par>
                            </p:childTnLst>
                          </p:cTn>
                        </p:par>
                        <p:par>
                          <p:cTn id="26" fill="hold">
                            <p:stCondLst>
                              <p:cond delay="7250"/>
                            </p:stCondLst>
                            <p:childTnLst>
                              <p:par>
                                <p:cTn id="27" presetID="22" presetClass="entr" presetSubtype="8" fill="hold" grpId="0" nodeType="afterEffect">
                                  <p:stCondLst>
                                    <p:cond delay="250"/>
                                  </p:stCondLst>
                                  <p:childTnLst>
                                    <p:set>
                                      <p:cBhvr>
                                        <p:cTn id="28" dur="1" fill="hold">
                                          <p:stCondLst>
                                            <p:cond delay="0"/>
                                          </p:stCondLst>
                                        </p:cTn>
                                        <p:tgtEl>
                                          <p:spTgt spid="11">
                                            <p:txEl>
                                              <p:pRg st="2" end="2"/>
                                            </p:txEl>
                                          </p:spTgt>
                                        </p:tgtEl>
                                        <p:attrNameLst>
                                          <p:attrName>style.visibility</p:attrName>
                                        </p:attrNameLst>
                                      </p:cBhvr>
                                      <p:to>
                                        <p:strVal val="visible"/>
                                      </p:to>
                                    </p:set>
                                    <p:animEffect transition="in" filter="wipe(left)">
                                      <p:cBhvr>
                                        <p:cTn id="29" dur="1000"/>
                                        <p:tgtEl>
                                          <p:spTgt spid="11">
                                            <p:txEl>
                                              <p:pRg st="2" end="2"/>
                                            </p:txEl>
                                          </p:spTgt>
                                        </p:tgtEl>
                                      </p:cBhvr>
                                    </p:animEffect>
                                  </p:childTnLst>
                                </p:cTn>
                              </p:par>
                            </p:childTnLst>
                          </p:cTn>
                        </p:par>
                        <p:par>
                          <p:cTn id="30" fill="hold">
                            <p:stCondLst>
                              <p:cond delay="8500"/>
                            </p:stCondLst>
                            <p:childTnLst>
                              <p:par>
                                <p:cTn id="31" presetID="22" presetClass="entr" presetSubtype="8" fill="hold" grpId="0" nodeType="afterEffect">
                                  <p:stCondLst>
                                    <p:cond delay="250"/>
                                  </p:stCondLst>
                                  <p:childTnLst>
                                    <p:set>
                                      <p:cBhvr>
                                        <p:cTn id="32" dur="1" fill="hold">
                                          <p:stCondLst>
                                            <p:cond delay="0"/>
                                          </p:stCondLst>
                                        </p:cTn>
                                        <p:tgtEl>
                                          <p:spTgt spid="11">
                                            <p:txEl>
                                              <p:pRg st="3" end="3"/>
                                            </p:txEl>
                                          </p:spTgt>
                                        </p:tgtEl>
                                        <p:attrNameLst>
                                          <p:attrName>style.visibility</p:attrName>
                                        </p:attrNameLst>
                                      </p:cBhvr>
                                      <p:to>
                                        <p:strVal val="visible"/>
                                      </p:to>
                                    </p:set>
                                    <p:animEffect transition="in" filter="wipe(left)">
                                      <p:cBhvr>
                                        <p:cTn id="33" dur="1000"/>
                                        <p:tgtEl>
                                          <p:spTgt spid="11">
                                            <p:txEl>
                                              <p:pRg st="3" end="3"/>
                                            </p:txEl>
                                          </p:spTgt>
                                        </p:tgtEl>
                                      </p:cBhvr>
                                    </p:animEffect>
                                  </p:childTnLst>
                                </p:cTn>
                              </p:par>
                            </p:childTnLst>
                          </p:cTn>
                        </p:par>
                        <p:par>
                          <p:cTn id="34" fill="hold">
                            <p:stCondLst>
                              <p:cond delay="9750"/>
                            </p:stCondLst>
                            <p:childTnLst>
                              <p:par>
                                <p:cTn id="35" presetID="22" presetClass="entr" presetSubtype="8" fill="hold" grpId="0" nodeType="afterEffect">
                                  <p:stCondLst>
                                    <p:cond delay="250"/>
                                  </p:stCondLst>
                                  <p:childTnLst>
                                    <p:set>
                                      <p:cBhvr>
                                        <p:cTn id="36" dur="1" fill="hold">
                                          <p:stCondLst>
                                            <p:cond delay="0"/>
                                          </p:stCondLst>
                                        </p:cTn>
                                        <p:tgtEl>
                                          <p:spTgt spid="11">
                                            <p:txEl>
                                              <p:pRg st="4" end="4"/>
                                            </p:txEl>
                                          </p:spTgt>
                                        </p:tgtEl>
                                        <p:attrNameLst>
                                          <p:attrName>style.visibility</p:attrName>
                                        </p:attrNameLst>
                                      </p:cBhvr>
                                      <p:to>
                                        <p:strVal val="visible"/>
                                      </p:to>
                                    </p:set>
                                    <p:animEffect transition="in" filter="wipe(left)">
                                      <p:cBhvr>
                                        <p:cTn id="37" dur="1000"/>
                                        <p:tgtEl>
                                          <p:spTgt spid="11">
                                            <p:txEl>
                                              <p:pRg st="4" end="4"/>
                                            </p:txEl>
                                          </p:spTgt>
                                        </p:tgtEl>
                                      </p:cBhvr>
                                    </p:animEffect>
                                  </p:childTnLst>
                                </p:cTn>
                              </p:par>
                            </p:childTnLst>
                          </p:cTn>
                        </p:par>
                        <p:par>
                          <p:cTn id="38" fill="hold">
                            <p:stCondLst>
                              <p:cond delay="11000"/>
                            </p:stCondLst>
                            <p:childTnLst>
                              <p:par>
                                <p:cTn id="39" presetID="22" presetClass="entr" presetSubtype="8" fill="hold" grpId="0" nodeType="afterEffect">
                                  <p:stCondLst>
                                    <p:cond delay="250"/>
                                  </p:stCondLst>
                                  <p:childTnLst>
                                    <p:set>
                                      <p:cBhvr>
                                        <p:cTn id="40" dur="1" fill="hold">
                                          <p:stCondLst>
                                            <p:cond delay="0"/>
                                          </p:stCondLst>
                                        </p:cTn>
                                        <p:tgtEl>
                                          <p:spTgt spid="11">
                                            <p:txEl>
                                              <p:pRg st="5" end="5"/>
                                            </p:txEl>
                                          </p:spTgt>
                                        </p:tgtEl>
                                        <p:attrNameLst>
                                          <p:attrName>style.visibility</p:attrName>
                                        </p:attrNameLst>
                                      </p:cBhvr>
                                      <p:to>
                                        <p:strVal val="visible"/>
                                      </p:to>
                                    </p:set>
                                    <p:animEffect transition="in" filter="wipe(left)">
                                      <p:cBhvr>
                                        <p:cTn id="41" dur="1000"/>
                                        <p:tgtEl>
                                          <p:spTgt spid="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P spid="1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40573" y="2190367"/>
            <a:ext cx="1497106" cy="4309036"/>
          </a:xfrm>
        </p:spPr>
        <p:txBody>
          <a:bodyPr/>
          <a:lstStyle/>
          <a:p>
            <a:r>
              <a:rPr lang="en-US" dirty="0" smtClean="0"/>
              <a:t>Three Tenses</a:t>
            </a:r>
            <a:br>
              <a:rPr lang="en-US" dirty="0" smtClean="0"/>
            </a:br>
            <a:r>
              <a:rPr lang="en-US" dirty="0" smtClean="0"/>
              <a:t>of Salvation</a:t>
            </a:r>
            <a:endParaRPr lang="en-US" dirty="0"/>
          </a:p>
        </p:txBody>
      </p:sp>
      <p:sp>
        <p:nvSpPr>
          <p:cNvPr id="4"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accent1">
                    <a:lumMod val="20000"/>
                    <a:lumOff val="80000"/>
                  </a:schemeClr>
                </a:solidFill>
              </a:rPr>
              <a:t>Global University of Theological Studies</a:t>
            </a:r>
            <a:endParaRPr lang="en-US" sz="1200" kern="1200" dirty="0">
              <a:solidFill>
                <a:schemeClr val="accent1">
                  <a:lumMod val="20000"/>
                  <a:lumOff val="80000"/>
                </a:schemeClr>
              </a:solidFill>
            </a:endParaRPr>
          </a:p>
        </p:txBody>
      </p:sp>
      <p:sp>
        <p:nvSpPr>
          <p:cNvPr id="6" name="TextBox 5"/>
          <p:cNvSpPr txBox="1"/>
          <p:nvPr/>
        </p:nvSpPr>
        <p:spPr>
          <a:xfrm>
            <a:off x="0" y="6487739"/>
            <a:ext cx="3845399" cy="276999"/>
          </a:xfrm>
          <a:prstGeom prst="rect">
            <a:avLst/>
          </a:prstGeom>
          <a:noFill/>
        </p:spPr>
        <p:txBody>
          <a:bodyPr wrap="square" rtlCol="0">
            <a:spAutoFit/>
          </a:bodyPr>
          <a:lstStyle/>
          <a:p>
            <a:r>
              <a:rPr lang="en-US" sz="1200" dirty="0" smtClean="0">
                <a:solidFill>
                  <a:srgbClr val="008000"/>
                </a:solidFill>
              </a:rPr>
              <a:t>LESSON THREE:   Salvation</a:t>
            </a:r>
            <a:endParaRPr lang="en-US" sz="1200" dirty="0">
              <a:solidFill>
                <a:srgbClr val="008000"/>
              </a:solidFill>
            </a:endParaRPr>
          </a:p>
        </p:txBody>
      </p:sp>
      <p:sp>
        <p:nvSpPr>
          <p:cNvPr id="7" name="TextBox 6"/>
          <p:cNvSpPr txBox="1"/>
          <p:nvPr/>
        </p:nvSpPr>
        <p:spPr>
          <a:xfrm>
            <a:off x="268941" y="457200"/>
            <a:ext cx="7067177" cy="2308324"/>
          </a:xfrm>
          <a:prstGeom prst="rect">
            <a:avLst/>
          </a:prstGeom>
          <a:noFill/>
        </p:spPr>
        <p:txBody>
          <a:bodyPr wrap="square" rtlCol="0">
            <a:spAutoFit/>
          </a:bodyPr>
          <a:lstStyle/>
          <a:p>
            <a:r>
              <a:rPr lang="en-US" sz="2400" dirty="0">
                <a:solidFill>
                  <a:schemeClr val="bg1"/>
                </a:solidFill>
              </a:rPr>
              <a:t> </a:t>
            </a:r>
            <a:r>
              <a:rPr lang="en-US" sz="2400" dirty="0" smtClean="0">
                <a:solidFill>
                  <a:schemeClr val="bg1"/>
                </a:solidFill>
              </a:rPr>
              <a:t>	The </a:t>
            </a:r>
            <a:r>
              <a:rPr lang="en-US" sz="2400" dirty="0">
                <a:solidFill>
                  <a:schemeClr val="bg1"/>
                </a:solidFill>
              </a:rPr>
              <a:t>saints can look back into the past to a definite work of grace in their hearts and lives; at the same time, they are experiencing a work of grace in their lives daily, and they are looking forward to the rapture.</a:t>
            </a:r>
          </a:p>
          <a:p>
            <a:endParaRPr lang="en-US" sz="2400" dirty="0">
              <a:solidFill>
                <a:schemeClr val="bg1"/>
              </a:solidFill>
            </a:endParaRPr>
          </a:p>
        </p:txBody>
      </p:sp>
      <p:sp>
        <p:nvSpPr>
          <p:cNvPr id="8" name="TextBox 7"/>
          <p:cNvSpPr txBox="1"/>
          <p:nvPr/>
        </p:nvSpPr>
        <p:spPr>
          <a:xfrm>
            <a:off x="433294" y="2495177"/>
            <a:ext cx="7007412" cy="4124206"/>
          </a:xfrm>
          <a:prstGeom prst="rect">
            <a:avLst/>
          </a:prstGeom>
          <a:noFill/>
        </p:spPr>
        <p:txBody>
          <a:bodyPr wrap="square" rtlCol="0">
            <a:spAutoFit/>
          </a:bodyPr>
          <a:lstStyle/>
          <a:p>
            <a:r>
              <a:rPr lang="en-US" sz="2800" b="1" dirty="0" smtClean="0"/>
              <a:t>	Salvation </a:t>
            </a:r>
            <a:r>
              <a:rPr lang="en-US" sz="2800" b="1" dirty="0"/>
              <a:t>as experienced in the life of man </a:t>
            </a:r>
            <a:r>
              <a:rPr lang="en-US" sz="2800" b="1" dirty="0" smtClean="0"/>
              <a:t>is:</a:t>
            </a:r>
            <a:endParaRPr lang="en-US" sz="1200" dirty="0" smtClean="0"/>
          </a:p>
          <a:p>
            <a:r>
              <a:rPr lang="en-US" sz="3200" dirty="0" smtClean="0">
                <a:solidFill>
                  <a:srgbClr val="FF6600"/>
                </a:solidFill>
              </a:rPr>
              <a:t>	</a:t>
            </a:r>
            <a:r>
              <a:rPr lang="en-US" sz="3600" dirty="0" smtClean="0">
                <a:solidFill>
                  <a:schemeClr val="accent3"/>
                </a:solidFill>
                <a:effectLst>
                  <a:outerShdw blurRad="60007" dist="200025" dir="15000000" sy="30000" kx="-1800000" algn="bl" rotWithShape="0">
                    <a:prstClr val="black">
                      <a:alpha val="32000"/>
                    </a:prstClr>
                  </a:outerShdw>
                </a:effectLst>
              </a:rPr>
              <a:t>*  An </a:t>
            </a:r>
            <a:r>
              <a:rPr lang="en-US" sz="3600" dirty="0">
                <a:solidFill>
                  <a:schemeClr val="accent3"/>
                </a:solidFill>
                <a:effectLst>
                  <a:outerShdw blurRad="60007" dist="200025" dir="15000000" sy="30000" kx="-1800000" algn="bl" rotWithShape="0">
                    <a:prstClr val="black">
                      <a:alpha val="32000"/>
                    </a:prstClr>
                  </a:outerShdw>
                </a:effectLst>
              </a:rPr>
              <a:t>Act</a:t>
            </a:r>
          </a:p>
          <a:p>
            <a:pPr>
              <a:lnSpc>
                <a:spcPct val="110000"/>
              </a:lnSpc>
              <a:spcBef>
                <a:spcPts val="800"/>
              </a:spcBef>
            </a:pPr>
            <a:r>
              <a:rPr lang="en-US" sz="3600" dirty="0" smtClean="0">
                <a:solidFill>
                  <a:schemeClr val="accent3"/>
                </a:solidFill>
                <a:effectLst>
                  <a:outerShdw blurRad="60007" dist="200025" dir="15000000" sy="30000" kx="-1800000" algn="bl" rotWithShape="0">
                    <a:prstClr val="black">
                      <a:alpha val="32000"/>
                    </a:prstClr>
                  </a:outerShdw>
                </a:effectLst>
              </a:rPr>
              <a:t>		*  A Process</a:t>
            </a:r>
            <a:endParaRPr lang="en-US" sz="3600" dirty="0">
              <a:solidFill>
                <a:schemeClr val="accent3"/>
              </a:solidFill>
              <a:effectLst>
                <a:outerShdw blurRad="60007" dist="200025" dir="15000000" sy="30000" kx="-1800000" algn="bl" rotWithShape="0">
                  <a:prstClr val="black">
                    <a:alpha val="32000"/>
                  </a:prstClr>
                </a:outerShdw>
              </a:effectLst>
            </a:endParaRPr>
          </a:p>
          <a:p>
            <a:pPr>
              <a:lnSpc>
                <a:spcPct val="110000"/>
              </a:lnSpc>
              <a:spcBef>
                <a:spcPts val="800"/>
              </a:spcBef>
            </a:pPr>
            <a:r>
              <a:rPr lang="en-US" sz="3600" dirty="0" smtClean="0">
                <a:solidFill>
                  <a:schemeClr val="accent3"/>
                </a:solidFill>
                <a:effectLst>
                  <a:outerShdw blurRad="60007" dist="200025" dir="15000000" sy="30000" kx="-1800000" algn="bl" rotWithShape="0">
                    <a:prstClr val="black">
                      <a:alpha val="32000"/>
                    </a:prstClr>
                  </a:outerShdw>
                </a:effectLst>
              </a:rPr>
              <a:t>			*  A Consummation</a:t>
            </a:r>
          </a:p>
          <a:p>
            <a:pPr>
              <a:lnSpc>
                <a:spcPct val="110000"/>
              </a:lnSpc>
              <a:spcBef>
                <a:spcPts val="800"/>
              </a:spcBef>
            </a:pPr>
            <a:r>
              <a:rPr lang="en-US" sz="2400" b="1" dirty="0" smtClean="0"/>
              <a:t>We have been saved, we are being saved, and we shall be saved.</a:t>
            </a:r>
            <a:endParaRPr lang="en-US" sz="2400" dirty="0"/>
          </a:p>
          <a:p>
            <a:endParaRPr lang="en-US" dirty="0"/>
          </a:p>
        </p:txBody>
      </p:sp>
      <p:sp>
        <p:nvSpPr>
          <p:cNvPr id="9" name="Rectangle 8"/>
          <p:cNvSpPr/>
          <p:nvPr/>
        </p:nvSpPr>
        <p:spPr>
          <a:xfrm>
            <a:off x="7171765" y="-620848"/>
            <a:ext cx="2405529" cy="3770263"/>
          </a:xfrm>
          <a:prstGeom prst="rect">
            <a:avLst/>
          </a:prstGeom>
          <a:noFill/>
        </p:spPr>
        <p:txBody>
          <a:bodyPr wrap="square" lIns="91440" tIns="45720" rIns="91440" bIns="45720">
            <a:spAutoFit/>
          </a:bodyPr>
          <a:lstStyle/>
          <a:p>
            <a:pPr algn="ctr"/>
            <a:r>
              <a:rPr lang="en-US" sz="239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3</a:t>
            </a:r>
            <a:endParaRPr lang="en-US" sz="239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5316173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 presetClass="entr" presetSubtype="1" fill="hold" grpId="0" nodeType="afterEffect">
                                  <p:stCondLst>
                                    <p:cond delay="50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1000" fill="hold"/>
                                        <p:tgtEl>
                                          <p:spTgt spid="2"/>
                                        </p:tgtEl>
                                        <p:attrNameLst>
                                          <p:attrName>ppt_x</p:attrName>
                                        </p:attrNameLst>
                                      </p:cBhvr>
                                      <p:tavLst>
                                        <p:tav tm="0">
                                          <p:val>
                                            <p:strVal val="#ppt_x"/>
                                          </p:val>
                                        </p:tav>
                                        <p:tav tm="100000">
                                          <p:val>
                                            <p:strVal val="#ppt_x"/>
                                          </p:val>
                                        </p:tav>
                                      </p:tavLst>
                                    </p:anim>
                                    <p:anim calcmode="lin" valueType="num">
                                      <p:cBhvr additive="base">
                                        <p:cTn id="13" dur="1000" fill="hold"/>
                                        <p:tgtEl>
                                          <p:spTgt spid="2"/>
                                        </p:tgtEl>
                                        <p:attrNameLst>
                                          <p:attrName>ppt_y</p:attrName>
                                        </p:attrNameLst>
                                      </p:cBhvr>
                                      <p:tavLst>
                                        <p:tav tm="0">
                                          <p:val>
                                            <p:strVal val="0-#ppt_h/2"/>
                                          </p:val>
                                        </p:tav>
                                        <p:tav tm="100000">
                                          <p:val>
                                            <p:strVal val="#ppt_y"/>
                                          </p:val>
                                        </p:tav>
                                      </p:tavLst>
                                    </p:anim>
                                  </p:childTnLst>
                                </p:cTn>
                              </p:par>
                            </p:childTnLst>
                          </p:cTn>
                        </p:par>
                        <p:par>
                          <p:cTn id="14" fill="hold">
                            <p:stCondLst>
                              <p:cond delay="3000"/>
                            </p:stCondLst>
                            <p:childTnLst>
                              <p:par>
                                <p:cTn id="15" presetID="21" presetClass="entr" presetSubtype="8" fill="hold" grpId="0" nodeType="afterEffect">
                                  <p:stCondLst>
                                    <p:cond delay="500"/>
                                  </p:stCondLst>
                                  <p:childTnLst>
                                    <p:set>
                                      <p:cBhvr>
                                        <p:cTn id="16" dur="1" fill="hold">
                                          <p:stCondLst>
                                            <p:cond delay="0"/>
                                          </p:stCondLst>
                                        </p:cTn>
                                        <p:tgtEl>
                                          <p:spTgt spid="7"/>
                                        </p:tgtEl>
                                        <p:attrNameLst>
                                          <p:attrName>style.visibility</p:attrName>
                                        </p:attrNameLst>
                                      </p:cBhvr>
                                      <p:to>
                                        <p:strVal val="visible"/>
                                      </p:to>
                                    </p:set>
                                    <p:animEffect transition="in" filter="wheel(8)">
                                      <p:cBhvr>
                                        <p:cTn id="17" dur="1500"/>
                                        <p:tgtEl>
                                          <p:spTgt spid="7"/>
                                        </p:tgtEl>
                                      </p:cBhvr>
                                    </p:animEffect>
                                  </p:childTnLst>
                                </p:cTn>
                              </p:par>
                            </p:childTnLst>
                          </p:cTn>
                        </p:par>
                        <p:par>
                          <p:cTn id="18" fill="hold">
                            <p:stCondLst>
                              <p:cond delay="5000"/>
                            </p:stCondLst>
                            <p:childTnLst>
                              <p:par>
                                <p:cTn id="19" presetID="22" presetClass="entr" presetSubtype="8" fill="hold" grpId="0" nodeType="afterEffect">
                                  <p:stCondLst>
                                    <p:cond delay="500"/>
                                  </p:stCondLst>
                                  <p:childTnLst>
                                    <p:set>
                                      <p:cBhvr>
                                        <p:cTn id="20" dur="1" fill="hold">
                                          <p:stCondLst>
                                            <p:cond delay="0"/>
                                          </p:stCondLst>
                                        </p:cTn>
                                        <p:tgtEl>
                                          <p:spTgt spid="8">
                                            <p:txEl>
                                              <p:pRg st="0" end="0"/>
                                            </p:txEl>
                                          </p:spTgt>
                                        </p:tgtEl>
                                        <p:attrNameLst>
                                          <p:attrName>style.visibility</p:attrName>
                                        </p:attrNameLst>
                                      </p:cBhvr>
                                      <p:to>
                                        <p:strVal val="visible"/>
                                      </p:to>
                                    </p:set>
                                    <p:animEffect transition="in" filter="wipe(left)">
                                      <p:cBhvr>
                                        <p:cTn id="21" dur="1000"/>
                                        <p:tgtEl>
                                          <p:spTgt spid="8">
                                            <p:txEl>
                                              <p:pRg st="0" end="0"/>
                                            </p:txEl>
                                          </p:spTgt>
                                        </p:tgtEl>
                                      </p:cBhvr>
                                    </p:animEffect>
                                  </p:childTnLst>
                                </p:cTn>
                              </p:par>
                            </p:childTnLst>
                          </p:cTn>
                        </p:par>
                        <p:par>
                          <p:cTn id="22" fill="hold">
                            <p:stCondLst>
                              <p:cond delay="6500"/>
                            </p:stCondLst>
                            <p:childTnLst>
                              <p:par>
                                <p:cTn id="23" presetID="22" presetClass="entr" presetSubtype="8" fill="hold" grpId="0" nodeType="afterEffect">
                                  <p:stCondLst>
                                    <p:cond delay="500"/>
                                  </p:stCondLst>
                                  <p:childTnLst>
                                    <p:set>
                                      <p:cBhvr>
                                        <p:cTn id="24" dur="1" fill="hold">
                                          <p:stCondLst>
                                            <p:cond delay="0"/>
                                          </p:stCondLst>
                                        </p:cTn>
                                        <p:tgtEl>
                                          <p:spTgt spid="8">
                                            <p:txEl>
                                              <p:pRg st="1" end="1"/>
                                            </p:txEl>
                                          </p:spTgt>
                                        </p:tgtEl>
                                        <p:attrNameLst>
                                          <p:attrName>style.visibility</p:attrName>
                                        </p:attrNameLst>
                                      </p:cBhvr>
                                      <p:to>
                                        <p:strVal val="visible"/>
                                      </p:to>
                                    </p:set>
                                    <p:animEffect transition="in" filter="wipe(left)">
                                      <p:cBhvr>
                                        <p:cTn id="25" dur="1000"/>
                                        <p:tgtEl>
                                          <p:spTgt spid="8">
                                            <p:txEl>
                                              <p:pRg st="1" end="1"/>
                                            </p:txEl>
                                          </p:spTgt>
                                        </p:tgtEl>
                                      </p:cBhvr>
                                    </p:animEffect>
                                  </p:childTnLst>
                                </p:cTn>
                              </p:par>
                            </p:childTnLst>
                          </p:cTn>
                        </p:par>
                        <p:par>
                          <p:cTn id="26" fill="hold">
                            <p:stCondLst>
                              <p:cond delay="8000"/>
                            </p:stCondLst>
                            <p:childTnLst>
                              <p:par>
                                <p:cTn id="27" presetID="22" presetClass="entr" presetSubtype="8" fill="hold" grpId="0" nodeType="afterEffect">
                                  <p:stCondLst>
                                    <p:cond delay="500"/>
                                  </p:stCondLst>
                                  <p:childTnLst>
                                    <p:set>
                                      <p:cBhvr>
                                        <p:cTn id="28" dur="1" fill="hold">
                                          <p:stCondLst>
                                            <p:cond delay="0"/>
                                          </p:stCondLst>
                                        </p:cTn>
                                        <p:tgtEl>
                                          <p:spTgt spid="8">
                                            <p:txEl>
                                              <p:pRg st="2" end="2"/>
                                            </p:txEl>
                                          </p:spTgt>
                                        </p:tgtEl>
                                        <p:attrNameLst>
                                          <p:attrName>style.visibility</p:attrName>
                                        </p:attrNameLst>
                                      </p:cBhvr>
                                      <p:to>
                                        <p:strVal val="visible"/>
                                      </p:to>
                                    </p:set>
                                    <p:animEffect transition="in" filter="wipe(left)">
                                      <p:cBhvr>
                                        <p:cTn id="29" dur="1000"/>
                                        <p:tgtEl>
                                          <p:spTgt spid="8">
                                            <p:txEl>
                                              <p:pRg st="2" end="2"/>
                                            </p:txEl>
                                          </p:spTgt>
                                        </p:tgtEl>
                                      </p:cBhvr>
                                    </p:animEffect>
                                  </p:childTnLst>
                                </p:cTn>
                              </p:par>
                            </p:childTnLst>
                          </p:cTn>
                        </p:par>
                        <p:par>
                          <p:cTn id="30" fill="hold">
                            <p:stCondLst>
                              <p:cond delay="9500"/>
                            </p:stCondLst>
                            <p:childTnLst>
                              <p:par>
                                <p:cTn id="31" presetID="22" presetClass="entr" presetSubtype="8" fill="hold" grpId="0" nodeType="afterEffect">
                                  <p:stCondLst>
                                    <p:cond delay="500"/>
                                  </p:stCondLst>
                                  <p:childTnLst>
                                    <p:set>
                                      <p:cBhvr>
                                        <p:cTn id="32" dur="1" fill="hold">
                                          <p:stCondLst>
                                            <p:cond delay="0"/>
                                          </p:stCondLst>
                                        </p:cTn>
                                        <p:tgtEl>
                                          <p:spTgt spid="8">
                                            <p:txEl>
                                              <p:pRg st="3" end="3"/>
                                            </p:txEl>
                                          </p:spTgt>
                                        </p:tgtEl>
                                        <p:attrNameLst>
                                          <p:attrName>style.visibility</p:attrName>
                                        </p:attrNameLst>
                                      </p:cBhvr>
                                      <p:to>
                                        <p:strVal val="visible"/>
                                      </p:to>
                                    </p:set>
                                    <p:animEffect transition="in" filter="wipe(left)">
                                      <p:cBhvr>
                                        <p:cTn id="33" dur="1000"/>
                                        <p:tgtEl>
                                          <p:spTgt spid="8">
                                            <p:txEl>
                                              <p:pRg st="3" end="3"/>
                                            </p:txEl>
                                          </p:spTgt>
                                        </p:tgtEl>
                                      </p:cBhvr>
                                    </p:animEffect>
                                  </p:childTnLst>
                                </p:cTn>
                              </p:par>
                            </p:childTnLst>
                          </p:cTn>
                        </p:par>
                        <p:par>
                          <p:cTn id="34" fill="hold">
                            <p:stCondLst>
                              <p:cond delay="11000"/>
                            </p:stCondLst>
                            <p:childTnLst>
                              <p:par>
                                <p:cTn id="35" presetID="22" presetClass="entr" presetSubtype="8" fill="hold" grpId="0" nodeType="afterEffect">
                                  <p:stCondLst>
                                    <p:cond delay="500"/>
                                  </p:stCondLst>
                                  <p:childTnLst>
                                    <p:set>
                                      <p:cBhvr>
                                        <p:cTn id="36" dur="1" fill="hold">
                                          <p:stCondLst>
                                            <p:cond delay="0"/>
                                          </p:stCondLst>
                                        </p:cTn>
                                        <p:tgtEl>
                                          <p:spTgt spid="8">
                                            <p:txEl>
                                              <p:pRg st="4" end="4"/>
                                            </p:txEl>
                                          </p:spTgt>
                                        </p:tgtEl>
                                        <p:attrNameLst>
                                          <p:attrName>style.visibility</p:attrName>
                                        </p:attrNameLst>
                                      </p:cBhvr>
                                      <p:to>
                                        <p:strVal val="visible"/>
                                      </p:to>
                                    </p:set>
                                    <p:animEffect transition="in" filter="wipe(left)">
                                      <p:cBhvr>
                                        <p:cTn id="37" dur="10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build="p"/>
      <p:bldP spid="9" grpId="0"/>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font script="Hans" typeface="宋体"/>
        <a:font script="Hant" typeface="新細明體"/>
      </a:majorFont>
      <a:minorFont>
        <a:latin typeface="Book Antiqua"/>
        <a:ea typeface=""/>
        <a:cs typeface=""/>
        <a:font script="Jpan" typeface="ＭＳ 明朝"/>
        <a:font script="Hans" typeface="宋体"/>
        <a:font script="Hant" typeface="新細明體"/>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10809</TotalTime>
  <Words>1264</Words>
  <Application>Microsoft Office PowerPoint</Application>
  <PresentationFormat>On-screen Show (4:3)</PresentationFormat>
  <Paragraphs>179</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Habitat</vt:lpstr>
      <vt:lpstr>Lesson Three:   Salvation</vt:lpstr>
      <vt:lpstr>Salvation is the Great Inclusive Word of the Gospel</vt:lpstr>
      <vt:lpstr>Salvation is the great inclusive word of the gospel, gathering into itself all the redemptive acts and processes; as  justification, redemption, grace, propitiation, imputation, forgiveness, sanctification and glorification.  --C.I. Scofield in his note on Romans 1:16</vt:lpstr>
      <vt:lpstr>PowerPoint Presentation</vt:lpstr>
      <vt:lpstr>PowerPoint Presentation</vt:lpstr>
      <vt:lpstr>PowerPoint Presentation</vt:lpstr>
      <vt:lpstr>PowerPoint Presentation</vt:lpstr>
      <vt:lpstr>    . . . Salvation is not merely forgiveness of sins and justification, but it includes cleansing , keeping, regeneration, bodily healing, future resurrection, and glorification.</vt:lpstr>
      <vt:lpstr>Three Tenses of Salvation</vt:lpstr>
      <vt:lpstr>Salvation may be studied as being in three tenses, as follows:</vt:lpstr>
      <vt:lpstr>PowerPoint Presentation</vt:lpstr>
      <vt:lpstr>PowerPoint Presentation</vt:lpstr>
      <vt:lpstr>PowerPoint Presentation</vt:lpstr>
      <vt:lpstr>PowerPoint Presentation</vt:lpstr>
      <vt:lpstr>PowerPoint Presentation</vt:lpstr>
      <vt:lpstr>Three Elements in Salvation</vt:lpstr>
      <vt:lpstr>BLOOD - WATER - SPIRIT</vt:lpstr>
      <vt:lpstr>PowerPoint Presentation</vt:lpstr>
      <vt:lpstr>PowerPoint Presentation</vt:lpstr>
    </vt:vector>
  </TitlesOfParts>
  <Company>UPCI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Richardson</dc:creator>
  <cp:lastModifiedBy>Jim Poitras</cp:lastModifiedBy>
  <cp:revision>36</cp:revision>
  <dcterms:created xsi:type="dcterms:W3CDTF">2011-12-17T17:23:16Z</dcterms:created>
  <dcterms:modified xsi:type="dcterms:W3CDTF">2012-04-17T20:49:36Z</dcterms:modified>
</cp:coreProperties>
</file>