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7" r:id="rId11"/>
    <p:sldId id="268" r:id="rId12"/>
    <p:sldId id="269" r:id="rId13"/>
    <p:sldId id="270" r:id="rId14"/>
    <p:sldId id="271"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t>12/28/2011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t>12/28/2011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t>12/28/2011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t>12/28/2011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t>12/28/2011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t>12/28/2011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1519" y="179598"/>
            <a:ext cx="6604000" cy="6464300"/>
          </a:xfrm>
          <a:prstGeom prst="rect">
            <a:avLst/>
          </a:prstGeom>
        </p:spPr>
      </p:pic>
      <p:sp>
        <p:nvSpPr>
          <p:cNvPr id="3" name="Vertical Text Placeholder 5"/>
          <p:cNvSpPr>
            <a:spLocks noGrp="1"/>
          </p:cNvSpPr>
          <p:nvPr/>
        </p:nvSpPr>
        <p:spPr>
          <a:xfrm>
            <a:off x="7483620" y="219993"/>
            <a:ext cx="1437318" cy="6638007"/>
          </a:xfrm>
          <a:prstGeom prst="rect">
            <a:avLst/>
          </a:prstGeom>
        </p:spPr>
        <p:txBody>
          <a:bodyPr vert="eaVert"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kern="1200" dirty="0" smtClean="0">
                <a:solidFill>
                  <a:schemeClr val="bg1"/>
                </a:solidFill>
              </a:rPr>
              <a:t>Global University of Theological Studies</a:t>
            </a:r>
            <a:endParaRPr lang="en-US" sz="2200" kern="1200" dirty="0">
              <a:solidFill>
                <a:schemeClr val="bg1"/>
              </a:solidFill>
            </a:endParaRPr>
          </a:p>
        </p:txBody>
      </p:sp>
      <p:sp>
        <p:nvSpPr>
          <p:cNvPr id="6" name="Title 4"/>
          <p:cNvSpPr txBox="1">
            <a:spLocks/>
          </p:cNvSpPr>
          <p:nvPr/>
        </p:nvSpPr>
        <p:spPr>
          <a:xfrm>
            <a:off x="0" y="3781699"/>
            <a:ext cx="6775520" cy="2602116"/>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l" defTabSz="914400" rtl="0" eaLnBrk="1" latinLnBrk="0" hangingPunct="1">
              <a:spcBef>
                <a:spcPct val="0"/>
              </a:spcBef>
              <a:buNone/>
              <a:defRPr sz="3800" kern="1200">
                <a:solidFill>
                  <a:schemeClr val="bg1"/>
                </a:solidFill>
                <a:latin typeface="+mj-lt"/>
                <a:ea typeface="+mj-ea"/>
                <a:cs typeface="+mj-cs"/>
              </a:defRPr>
            </a:lvl1pPr>
          </a:lstStyle>
          <a:p>
            <a:pPr algn="ctr"/>
            <a:r>
              <a:rPr lang="en-US" sz="7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The Atonement</a:t>
            </a:r>
          </a:p>
          <a:p>
            <a:pPr algn="ctr"/>
            <a:r>
              <a:rPr lang="en-US" sz="6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rPr>
              <a:t>Part I</a:t>
            </a:r>
            <a:endParaRPr lang="en-US" sz="6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pple Casual"/>
              <a:cs typeface="Apple Casual"/>
            </a:endParaRPr>
          </a:p>
        </p:txBody>
      </p:sp>
    </p:spTree>
    <p:extLst>
      <p:ext uri="{BB962C8B-B14F-4D97-AF65-F5344CB8AC3E}">
        <p14:creationId xmlns:p14="http://schemas.microsoft.com/office/powerpoint/2010/main" val="187025126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par>
                          <p:cTn id="8" fill="hold">
                            <p:stCondLst>
                              <p:cond delay="2500"/>
                            </p:stCondLst>
                            <p:childTnLst>
                              <p:par>
                                <p:cTn id="9" presetID="22" presetClass="entr" presetSubtype="8" fill="hold" grpId="0" nodeType="afterEffect">
                                  <p:stCondLst>
                                    <p:cond delay="50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1000"/>
                                        <p:tgtEl>
                                          <p:spTgt spid="6">
                                            <p:txEl>
                                              <p:pRg st="0" end="0"/>
                                            </p:txEl>
                                          </p:spTgt>
                                        </p:tgtEl>
                                      </p:cBhvr>
                                    </p:animEffect>
                                  </p:childTnLst>
                                </p:cTn>
                              </p:par>
                            </p:childTnLst>
                          </p:cTn>
                        </p:par>
                        <p:par>
                          <p:cTn id="12" fill="hold">
                            <p:stCondLst>
                              <p:cond delay="4000"/>
                            </p:stCondLst>
                            <p:childTnLst>
                              <p:par>
                                <p:cTn id="13" presetID="22" presetClass="entr" presetSubtype="8" fill="hold" grpId="0" nodeType="afterEffect">
                                  <p:stCondLst>
                                    <p:cond delay="50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wipe(left)">
                                      <p:cBhvr>
                                        <p:cTn id="15" dur="1000"/>
                                        <p:tgtEl>
                                          <p:spTgt spid="6">
                                            <p:txEl>
                                              <p:pRg st="1" end="1"/>
                                            </p:txEl>
                                          </p:spTgt>
                                        </p:tgtEl>
                                      </p:cBhvr>
                                    </p:animEffect>
                                  </p:childTnLst>
                                </p:cTn>
                              </p:par>
                            </p:childTnLst>
                          </p:cTn>
                        </p:par>
                        <p:par>
                          <p:cTn id="16" fill="hold">
                            <p:stCondLst>
                              <p:cond delay="5500"/>
                            </p:stCondLst>
                            <p:childTnLst>
                              <p:par>
                                <p:cTn id="17" presetID="2" presetClass="entr" presetSubtype="4" fill="hold" grpId="0" nodeType="after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05968" y="402919"/>
            <a:ext cx="8684866" cy="830997"/>
          </a:xfrm>
          <a:prstGeom prst="rect">
            <a:avLst/>
          </a:prstGeom>
          <a:noFill/>
        </p:spPr>
        <p:txBody>
          <a:bodyPr wrap="square" rtlCol="0">
            <a:spAutoFit/>
          </a:bodyPr>
          <a:lstStyle/>
          <a:p>
            <a:pPr algn="ctr"/>
            <a:r>
              <a:rPr lang="en-US" sz="4800" b="1" dirty="0" smtClean="0">
                <a:solidFill>
                  <a:schemeClr val="bg2">
                    <a:lumMod val="50000"/>
                  </a:schemeClr>
                </a:solidFill>
              </a:rPr>
              <a:t>REDEMPTION</a:t>
            </a:r>
            <a:endParaRPr lang="en-US" sz="4800" b="1" dirty="0">
              <a:solidFill>
                <a:schemeClr val="bg2">
                  <a:lumMod val="50000"/>
                </a:schemeClr>
              </a:solidFill>
            </a:endParaRPr>
          </a:p>
        </p:txBody>
      </p:sp>
      <p:sp>
        <p:nvSpPr>
          <p:cNvPr id="2" name="TextBox 1"/>
          <p:cNvSpPr txBox="1"/>
          <p:nvPr/>
        </p:nvSpPr>
        <p:spPr>
          <a:xfrm>
            <a:off x="497749" y="1939203"/>
            <a:ext cx="8204284" cy="1015663"/>
          </a:xfrm>
          <a:prstGeom prst="rect">
            <a:avLst/>
          </a:prstGeom>
          <a:noFill/>
        </p:spPr>
        <p:txBody>
          <a:bodyPr wrap="square" rtlCol="0">
            <a:spAutoFit/>
          </a:bodyPr>
          <a:lstStyle/>
          <a:p>
            <a:pPr algn="ctr"/>
            <a:r>
              <a:rPr lang="en-US" sz="2800" dirty="0" smtClean="0"/>
              <a:t>The word </a:t>
            </a:r>
            <a:r>
              <a:rPr lang="en-US" sz="3200" i="1" dirty="0" smtClean="0">
                <a:solidFill>
                  <a:schemeClr val="bg1"/>
                </a:solidFill>
              </a:rPr>
              <a:t>redeem</a:t>
            </a:r>
            <a:r>
              <a:rPr lang="en-US" sz="2800" dirty="0" smtClean="0"/>
              <a:t> in both Old and New Testaments means:</a:t>
            </a:r>
            <a:endParaRPr lang="en-US" sz="2800" dirty="0"/>
          </a:p>
        </p:txBody>
      </p:sp>
      <p:sp>
        <p:nvSpPr>
          <p:cNvPr id="5" name="TextBox 4"/>
          <p:cNvSpPr txBox="1"/>
          <p:nvPr/>
        </p:nvSpPr>
        <p:spPr>
          <a:xfrm>
            <a:off x="841025" y="3329250"/>
            <a:ext cx="7586387" cy="461665"/>
          </a:xfrm>
          <a:prstGeom prst="rect">
            <a:avLst/>
          </a:prstGeom>
          <a:noFill/>
        </p:spPr>
        <p:txBody>
          <a:bodyPr wrap="square" rtlCol="0">
            <a:spAutoFit/>
          </a:bodyPr>
          <a:lstStyle/>
          <a:p>
            <a:r>
              <a:rPr lang="en-US" sz="2400" dirty="0" smtClean="0"/>
              <a:t>1.  To buy back by the paying of a price</a:t>
            </a:r>
            <a:endParaRPr lang="en-US" sz="2400" dirty="0"/>
          </a:p>
        </p:txBody>
      </p:sp>
      <p:sp>
        <p:nvSpPr>
          <p:cNvPr id="6" name="TextBox 5"/>
          <p:cNvSpPr txBox="1"/>
          <p:nvPr/>
        </p:nvSpPr>
        <p:spPr>
          <a:xfrm>
            <a:off x="1355938" y="3962158"/>
            <a:ext cx="7534895" cy="461665"/>
          </a:xfrm>
          <a:prstGeom prst="rect">
            <a:avLst/>
          </a:prstGeom>
          <a:noFill/>
        </p:spPr>
        <p:txBody>
          <a:bodyPr wrap="square" rtlCol="0">
            <a:spAutoFit/>
          </a:bodyPr>
          <a:lstStyle/>
          <a:p>
            <a:r>
              <a:rPr lang="en-US" sz="2400" dirty="0" smtClean="0"/>
              <a:t>2.   To loose from bondage by the paying of a price </a:t>
            </a:r>
            <a:endParaRPr lang="en-US" sz="2400" dirty="0"/>
          </a:p>
        </p:txBody>
      </p:sp>
      <p:sp>
        <p:nvSpPr>
          <p:cNvPr id="7" name="TextBox 6"/>
          <p:cNvSpPr txBox="1"/>
          <p:nvPr/>
        </p:nvSpPr>
        <p:spPr>
          <a:xfrm>
            <a:off x="1866704" y="4612230"/>
            <a:ext cx="7024129" cy="461665"/>
          </a:xfrm>
          <a:prstGeom prst="rect">
            <a:avLst/>
          </a:prstGeom>
          <a:noFill/>
        </p:spPr>
        <p:txBody>
          <a:bodyPr wrap="square" rtlCol="0">
            <a:spAutoFit/>
          </a:bodyPr>
          <a:lstStyle/>
          <a:p>
            <a:pPr marL="342900" indent="-342900">
              <a:buAutoNum type="arabicPeriod" startAt="3"/>
            </a:pPr>
            <a:r>
              <a:rPr lang="en-US" sz="2400" dirty="0" smtClean="0"/>
              <a:t>To buy in a market and to take from a market</a:t>
            </a:r>
          </a:p>
        </p:txBody>
      </p:sp>
    </p:spTree>
    <p:extLst>
      <p:ext uri="{BB962C8B-B14F-4D97-AF65-F5344CB8AC3E}">
        <p14:creationId xmlns:p14="http://schemas.microsoft.com/office/powerpoint/2010/main" val="6501179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2500"/>
                            </p:stCondLst>
                            <p:childTnLst>
                              <p:par>
                                <p:cTn id="11" presetID="22" presetClass="entr" presetSubtype="1" fill="hold" grpId="0" nodeType="after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1000"/>
                                        <p:tgtEl>
                                          <p:spTgt spid="2"/>
                                        </p:tgtEl>
                                      </p:cBhvr>
                                    </p:animEffect>
                                  </p:childTnLst>
                                </p:cTn>
                              </p:par>
                            </p:childTnLst>
                          </p:cTn>
                        </p:par>
                        <p:par>
                          <p:cTn id="14" fill="hold">
                            <p:stCondLst>
                              <p:cond delay="4000"/>
                            </p:stCondLst>
                            <p:childTnLst>
                              <p:par>
                                <p:cTn id="15" presetID="2" presetClass="entr" presetSubtype="9" fill="hold" grpId="0" nodeType="after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0-#ppt_w/2"/>
                                          </p:val>
                                        </p:tav>
                                        <p:tav tm="100000">
                                          <p:val>
                                            <p:strVal val="#ppt_x"/>
                                          </p:val>
                                        </p:tav>
                                      </p:tavLst>
                                    </p:anim>
                                    <p:anim calcmode="lin" valueType="num">
                                      <p:cBhvr additive="base">
                                        <p:cTn id="18" dur="1000" fill="hold"/>
                                        <p:tgtEl>
                                          <p:spTgt spid="5"/>
                                        </p:tgtEl>
                                        <p:attrNameLst>
                                          <p:attrName>ppt_y</p:attrName>
                                        </p:attrNameLst>
                                      </p:cBhvr>
                                      <p:tavLst>
                                        <p:tav tm="0">
                                          <p:val>
                                            <p:strVal val="0-#ppt_h/2"/>
                                          </p:val>
                                        </p:tav>
                                        <p:tav tm="100000">
                                          <p:val>
                                            <p:strVal val="#ppt_y"/>
                                          </p:val>
                                        </p:tav>
                                      </p:tavLst>
                                    </p:anim>
                                  </p:childTnLst>
                                </p:cTn>
                              </p:par>
                            </p:childTnLst>
                          </p:cTn>
                        </p:par>
                        <p:par>
                          <p:cTn id="19" fill="hold">
                            <p:stCondLst>
                              <p:cond delay="5500"/>
                            </p:stCondLst>
                            <p:childTnLst>
                              <p:par>
                                <p:cTn id="20" presetID="2" presetClass="entr" presetSubtype="3" fill="hold" grpId="0" nodeType="after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1+#ppt_w/2"/>
                                          </p:val>
                                        </p:tav>
                                        <p:tav tm="100000">
                                          <p:val>
                                            <p:strVal val="#ppt_x"/>
                                          </p:val>
                                        </p:tav>
                                      </p:tavLst>
                                    </p:anim>
                                    <p:anim calcmode="lin" valueType="num">
                                      <p:cBhvr additive="base">
                                        <p:cTn id="23" dur="10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7000"/>
                            </p:stCondLst>
                            <p:childTnLst>
                              <p:par>
                                <p:cTn id="25" presetID="2" presetClass="entr" presetSubtype="6" fill="hold" grpId="0" nodeType="after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1+#ppt_w/2"/>
                                          </p:val>
                                        </p:tav>
                                        <p:tav tm="100000">
                                          <p:val>
                                            <p:strVal val="#ppt_x"/>
                                          </p:val>
                                        </p:tav>
                                      </p:tavLst>
                                    </p:anim>
                                    <p:anim calcmode="lin" valueType="num">
                                      <p:cBhvr additive="base">
                                        <p:cTn id="2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50000"/>
          </a:blip>
          <a:stretch>
            <a:fillRect/>
          </a:stretch>
        </p:blipFill>
        <p:spPr>
          <a:xfrm>
            <a:off x="1201461" y="2065383"/>
            <a:ext cx="6693871" cy="4164089"/>
          </a:xfrm>
          <a:prstGeom prst="rect">
            <a:avLst/>
          </a:prstGeom>
        </p:spPr>
      </p:pic>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944008" y="680389"/>
            <a:ext cx="7414749" cy="1384995"/>
          </a:xfrm>
          <a:prstGeom prst="rect">
            <a:avLst/>
          </a:prstGeom>
          <a:noFill/>
        </p:spPr>
        <p:txBody>
          <a:bodyPr wrap="square" rtlCol="0">
            <a:spAutoFit/>
          </a:bodyPr>
          <a:lstStyle/>
          <a:p>
            <a:r>
              <a:rPr lang="en-US" sz="2400" dirty="0" smtClean="0"/>
              <a:t>	</a:t>
            </a:r>
            <a:r>
              <a:rPr lang="en-US" sz="3600" dirty="0" smtClean="0">
                <a:latin typeface="Bangla MN"/>
                <a:cs typeface="Bangla MN"/>
              </a:rPr>
              <a:t>JESUS</a:t>
            </a:r>
            <a:r>
              <a:rPr lang="en-US" sz="2400" dirty="0" smtClean="0"/>
              <a:t> is a Redeemer, and His atoning work is described as redemption.  A redeemer must have the following qualifications.</a:t>
            </a:r>
            <a:endParaRPr lang="en-US" sz="2400" dirty="0"/>
          </a:p>
        </p:txBody>
      </p:sp>
      <p:sp>
        <p:nvSpPr>
          <p:cNvPr id="6" name="TextBox 5"/>
          <p:cNvSpPr txBox="1"/>
          <p:nvPr/>
        </p:nvSpPr>
        <p:spPr>
          <a:xfrm>
            <a:off x="2418018" y="3893517"/>
            <a:ext cx="5391495" cy="400110"/>
          </a:xfrm>
          <a:prstGeom prst="rect">
            <a:avLst/>
          </a:prstGeom>
          <a:noFill/>
        </p:spPr>
        <p:txBody>
          <a:bodyPr wrap="square" rtlCol="0">
            <a:spAutoFit/>
          </a:bodyPr>
          <a:lstStyle/>
          <a:p>
            <a:r>
              <a:rPr lang="en-US" sz="2000" dirty="0" smtClean="0"/>
              <a:t>2.  He must be willing to redeem or buy back</a:t>
            </a:r>
            <a:endParaRPr lang="en-US" sz="2000" dirty="0"/>
          </a:p>
        </p:txBody>
      </p:sp>
      <p:sp>
        <p:nvSpPr>
          <p:cNvPr id="7" name="TextBox 6"/>
          <p:cNvSpPr txBox="1"/>
          <p:nvPr/>
        </p:nvSpPr>
        <p:spPr>
          <a:xfrm>
            <a:off x="2793550" y="4389137"/>
            <a:ext cx="5166295" cy="400110"/>
          </a:xfrm>
          <a:prstGeom prst="rect">
            <a:avLst/>
          </a:prstGeom>
          <a:noFill/>
        </p:spPr>
        <p:txBody>
          <a:bodyPr wrap="square" rtlCol="0">
            <a:spAutoFit/>
          </a:bodyPr>
          <a:lstStyle/>
          <a:p>
            <a:r>
              <a:rPr lang="en-US" sz="2000" dirty="0" smtClean="0"/>
              <a:t>3.  He must have the price</a:t>
            </a:r>
            <a:endParaRPr lang="en-US" sz="2000" dirty="0"/>
          </a:p>
        </p:txBody>
      </p:sp>
      <p:sp>
        <p:nvSpPr>
          <p:cNvPr id="8" name="TextBox 7"/>
          <p:cNvSpPr txBox="1"/>
          <p:nvPr/>
        </p:nvSpPr>
        <p:spPr>
          <a:xfrm>
            <a:off x="652224" y="5209502"/>
            <a:ext cx="7841770" cy="584776"/>
          </a:xfrm>
          <a:prstGeom prst="rect">
            <a:avLst/>
          </a:prstGeom>
          <a:noFill/>
        </p:spPr>
        <p:txBody>
          <a:bodyPr wrap="square" rtlCol="0">
            <a:spAutoFit/>
          </a:bodyPr>
          <a:lstStyle/>
          <a:p>
            <a:pPr algn="ctr"/>
            <a:r>
              <a:rPr lang="en-US" sz="3200" dirty="0" smtClean="0">
                <a:latin typeface="Bangla MN"/>
                <a:cs typeface="Bangla MN"/>
              </a:rPr>
              <a:t>JESUS</a:t>
            </a:r>
            <a:r>
              <a:rPr lang="en-US" sz="2000" dirty="0" smtClean="0"/>
              <a:t> measured up to all three of these qualifications.</a:t>
            </a:r>
            <a:endParaRPr lang="en-US" sz="2000" dirty="0"/>
          </a:p>
        </p:txBody>
      </p:sp>
      <p:sp>
        <p:nvSpPr>
          <p:cNvPr id="5" name="TextBox 4"/>
          <p:cNvSpPr txBox="1"/>
          <p:nvPr/>
        </p:nvSpPr>
        <p:spPr>
          <a:xfrm>
            <a:off x="2093978" y="3397897"/>
            <a:ext cx="5166295" cy="400110"/>
          </a:xfrm>
          <a:prstGeom prst="rect">
            <a:avLst/>
          </a:prstGeom>
          <a:noFill/>
        </p:spPr>
        <p:txBody>
          <a:bodyPr wrap="square" rtlCol="0">
            <a:spAutoFit/>
          </a:bodyPr>
          <a:lstStyle/>
          <a:p>
            <a:r>
              <a:rPr lang="en-US" sz="2000" dirty="0" smtClean="0"/>
              <a:t>1.  He must be kin to the man</a:t>
            </a:r>
            <a:endParaRPr lang="en-US" sz="2000" dirty="0"/>
          </a:p>
        </p:txBody>
      </p:sp>
    </p:spTree>
    <p:extLst>
      <p:ext uri="{BB962C8B-B14F-4D97-AF65-F5344CB8AC3E}">
        <p14:creationId xmlns:p14="http://schemas.microsoft.com/office/powerpoint/2010/main" val="8503951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500"/>
                            </p:stCondLst>
                            <p:childTnLst>
                              <p:par>
                                <p:cTn id="9" presetID="13" presetClass="entr" presetSubtype="32" fill="hold"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plus(out)">
                                      <p:cBhvr>
                                        <p:cTn id="11" dur="2000"/>
                                        <p:tgtEl>
                                          <p:spTgt spid="4"/>
                                        </p:tgtEl>
                                      </p:cBhvr>
                                    </p:animEffect>
                                  </p:childTnLst>
                                </p:cTn>
                              </p:par>
                            </p:childTnLst>
                          </p:cTn>
                        </p:par>
                        <p:par>
                          <p:cTn id="12" fill="hold">
                            <p:stCondLst>
                              <p:cond delay="4000"/>
                            </p:stCondLst>
                            <p:childTnLst>
                              <p:par>
                                <p:cTn id="13" presetID="2" presetClass="entr" presetSubtype="9" fill="hold" grpId="0" nodeType="after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0-#ppt_w/2"/>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5500"/>
                            </p:stCondLst>
                            <p:childTnLst>
                              <p:par>
                                <p:cTn id="18" presetID="2" presetClass="entr" presetSubtype="3" fill="hold" grpId="0" nodeType="afterEffect">
                                  <p:stCondLst>
                                    <p:cond delay="5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1000" fill="hold"/>
                                        <p:tgtEl>
                                          <p:spTgt spid="6"/>
                                        </p:tgtEl>
                                        <p:attrNameLst>
                                          <p:attrName>ppt_x</p:attrName>
                                        </p:attrNameLst>
                                      </p:cBhvr>
                                      <p:tavLst>
                                        <p:tav tm="0">
                                          <p:val>
                                            <p:strVal val="1+#ppt_w/2"/>
                                          </p:val>
                                        </p:tav>
                                        <p:tav tm="100000">
                                          <p:val>
                                            <p:strVal val="#ppt_x"/>
                                          </p:val>
                                        </p:tav>
                                      </p:tavLst>
                                    </p:anim>
                                    <p:anim calcmode="lin" valueType="num">
                                      <p:cBhvr additive="base">
                                        <p:cTn id="21" dur="1000" fill="hold"/>
                                        <p:tgtEl>
                                          <p:spTgt spid="6"/>
                                        </p:tgtEl>
                                        <p:attrNameLst>
                                          <p:attrName>ppt_y</p:attrName>
                                        </p:attrNameLst>
                                      </p:cBhvr>
                                      <p:tavLst>
                                        <p:tav tm="0">
                                          <p:val>
                                            <p:strVal val="0-#ppt_h/2"/>
                                          </p:val>
                                        </p:tav>
                                        <p:tav tm="100000">
                                          <p:val>
                                            <p:strVal val="#ppt_y"/>
                                          </p:val>
                                        </p:tav>
                                      </p:tavLst>
                                    </p:anim>
                                  </p:childTnLst>
                                </p:cTn>
                              </p:par>
                            </p:childTnLst>
                          </p:cTn>
                        </p:par>
                        <p:par>
                          <p:cTn id="22" fill="hold">
                            <p:stCondLst>
                              <p:cond delay="7000"/>
                            </p:stCondLst>
                            <p:childTnLst>
                              <p:par>
                                <p:cTn id="23" presetID="2" presetClass="entr" presetSubtype="6" fill="hold" grpId="0" nodeType="after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1000" fill="hold"/>
                                        <p:tgtEl>
                                          <p:spTgt spid="7"/>
                                        </p:tgtEl>
                                        <p:attrNameLst>
                                          <p:attrName>ppt_x</p:attrName>
                                        </p:attrNameLst>
                                      </p:cBhvr>
                                      <p:tavLst>
                                        <p:tav tm="0">
                                          <p:val>
                                            <p:strVal val="1+#ppt_w/2"/>
                                          </p:val>
                                        </p:tav>
                                        <p:tav tm="100000">
                                          <p:val>
                                            <p:strVal val="#ppt_x"/>
                                          </p:val>
                                        </p:tav>
                                      </p:tavLst>
                                    </p:anim>
                                    <p:anim calcmode="lin" valueType="num">
                                      <p:cBhvr additive="base">
                                        <p:cTn id="26" dur="10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8500"/>
                            </p:stCondLst>
                            <p:childTnLst>
                              <p:par>
                                <p:cTn id="28" presetID="53" presetClass="entr" presetSubtype="16" fill="hold" grpId="0" nodeType="afterEffect">
                                  <p:stCondLst>
                                    <p:cond delay="500"/>
                                  </p:stCondLst>
                                  <p:childTnLst>
                                    <p:set>
                                      <p:cBhvr>
                                        <p:cTn id="29" dur="1" fill="hold">
                                          <p:stCondLst>
                                            <p:cond delay="0"/>
                                          </p:stCondLst>
                                        </p:cTn>
                                        <p:tgtEl>
                                          <p:spTgt spid="8"/>
                                        </p:tgtEl>
                                        <p:attrNameLst>
                                          <p:attrName>style.visibility</p:attrName>
                                        </p:attrNameLst>
                                      </p:cBhvr>
                                      <p:to>
                                        <p:strVal val="visible"/>
                                      </p:to>
                                    </p:set>
                                    <p:anim calcmode="lin" valueType="num">
                                      <p:cBhvr>
                                        <p:cTn id="30" dur="1250" fill="hold"/>
                                        <p:tgtEl>
                                          <p:spTgt spid="8"/>
                                        </p:tgtEl>
                                        <p:attrNameLst>
                                          <p:attrName>ppt_w</p:attrName>
                                        </p:attrNameLst>
                                      </p:cBhvr>
                                      <p:tavLst>
                                        <p:tav tm="0">
                                          <p:val>
                                            <p:fltVal val="0"/>
                                          </p:val>
                                        </p:tav>
                                        <p:tav tm="100000">
                                          <p:val>
                                            <p:strVal val="#ppt_w"/>
                                          </p:val>
                                        </p:tav>
                                      </p:tavLst>
                                    </p:anim>
                                    <p:anim calcmode="lin" valueType="num">
                                      <p:cBhvr>
                                        <p:cTn id="31" dur="1250" fill="hold"/>
                                        <p:tgtEl>
                                          <p:spTgt spid="8"/>
                                        </p:tgtEl>
                                        <p:attrNameLst>
                                          <p:attrName>ppt_h</p:attrName>
                                        </p:attrNameLst>
                                      </p:cBhvr>
                                      <p:tavLst>
                                        <p:tav tm="0">
                                          <p:val>
                                            <p:fltVal val="0"/>
                                          </p:val>
                                        </p:tav>
                                        <p:tav tm="100000">
                                          <p:val>
                                            <p:strVal val="#ppt_h"/>
                                          </p:val>
                                        </p:tav>
                                      </p:tavLst>
                                    </p:anim>
                                    <p:animEffect transition="in" filter="fade">
                                      <p:cBhvr>
                                        <p:cTn id="32"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858188" y="737927"/>
            <a:ext cx="7586387" cy="2246769"/>
          </a:xfrm>
          <a:prstGeom prst="rect">
            <a:avLst/>
          </a:prstGeom>
          <a:noFill/>
        </p:spPr>
        <p:txBody>
          <a:bodyPr wrap="square" rtlCol="0">
            <a:spAutoFit/>
          </a:bodyPr>
          <a:lstStyle/>
          <a:p>
            <a:pPr algn="ctr"/>
            <a:r>
              <a:rPr lang="en-US" sz="2400" dirty="0" smtClean="0">
                <a:solidFill>
                  <a:srgbClr val="FFFFFF"/>
                </a:solidFill>
              </a:rPr>
              <a:t>“</a:t>
            </a:r>
            <a:r>
              <a:rPr lang="en-US" sz="2400" i="1" dirty="0" smtClean="0">
                <a:solidFill>
                  <a:srgbClr val="FFFFFF"/>
                </a:solidFill>
              </a:rPr>
              <a:t>Forasmuch as ye know that ye were not redeemed with corruptible things, as silver and gold, from your vain conversation received by tradition from your fathers; but with the precious blood of Christ, as of a lamb without blemish and without spot.”</a:t>
            </a:r>
            <a:r>
              <a:rPr lang="en-US" dirty="0" smtClean="0">
                <a:solidFill>
                  <a:srgbClr val="FFFFFF"/>
                </a:solidFill>
              </a:rPr>
              <a:t>  </a:t>
            </a:r>
          </a:p>
          <a:p>
            <a:pPr algn="ctr"/>
            <a:r>
              <a:rPr lang="en-US" sz="2000" dirty="0" smtClean="0">
                <a:solidFill>
                  <a:srgbClr val="BFBFBF"/>
                </a:solidFill>
              </a:rPr>
              <a:t>(I Corinthians 6:20)</a:t>
            </a:r>
            <a:endParaRPr lang="en-US" sz="2000" dirty="0">
              <a:solidFill>
                <a:srgbClr val="BFBFBF"/>
              </a:solidFill>
            </a:endParaRPr>
          </a:p>
        </p:txBody>
      </p:sp>
      <p:sp>
        <p:nvSpPr>
          <p:cNvPr id="5" name="TextBox 4"/>
          <p:cNvSpPr txBox="1"/>
          <p:nvPr/>
        </p:nvSpPr>
        <p:spPr>
          <a:xfrm>
            <a:off x="944008" y="3460487"/>
            <a:ext cx="7414749" cy="830997"/>
          </a:xfrm>
          <a:prstGeom prst="rect">
            <a:avLst/>
          </a:prstGeom>
          <a:noFill/>
        </p:spPr>
        <p:txBody>
          <a:bodyPr wrap="square" rtlCol="0">
            <a:spAutoFit/>
          </a:bodyPr>
          <a:lstStyle/>
          <a:p>
            <a:r>
              <a:rPr lang="en-US" sz="2400" dirty="0" smtClean="0"/>
              <a:t>We are bought with a price. What is the price that was paid?  </a:t>
            </a:r>
            <a:endParaRPr lang="en-US" sz="2800" dirty="0"/>
          </a:p>
        </p:txBody>
      </p:sp>
      <p:sp>
        <p:nvSpPr>
          <p:cNvPr id="2" name="TextBox 1"/>
          <p:cNvSpPr txBox="1"/>
          <p:nvPr/>
        </p:nvSpPr>
        <p:spPr>
          <a:xfrm>
            <a:off x="926844" y="4393240"/>
            <a:ext cx="7431913" cy="1631216"/>
          </a:xfrm>
          <a:prstGeom prst="rect">
            <a:avLst/>
          </a:prstGeom>
          <a:noFill/>
        </p:spPr>
        <p:txBody>
          <a:bodyPr wrap="square" rtlCol="0">
            <a:spAutoFit/>
          </a:bodyPr>
          <a:lstStyle/>
          <a:p>
            <a:r>
              <a:rPr lang="en-US" sz="2400" dirty="0"/>
              <a:t>There is only one answer</a:t>
            </a:r>
            <a:r>
              <a:rPr lang="en-US" sz="2400" dirty="0" smtClean="0"/>
              <a:t>:</a:t>
            </a:r>
          </a:p>
          <a:p>
            <a:r>
              <a:rPr lang="en-US" sz="2400" dirty="0" smtClean="0"/>
              <a:t> </a:t>
            </a:r>
            <a:r>
              <a:rPr lang="en-US" sz="2400" u="sng" dirty="0" smtClean="0"/>
              <a:t> </a:t>
            </a:r>
          </a:p>
          <a:p>
            <a:pPr algn="ctr"/>
            <a:r>
              <a:rPr lang="en-US" sz="2800" u="sng" dirty="0" smtClean="0">
                <a:solidFill>
                  <a:srgbClr val="FF0000"/>
                </a:solidFill>
              </a:rPr>
              <a:t>the </a:t>
            </a:r>
            <a:r>
              <a:rPr lang="en-US" sz="2800" u="sng" dirty="0">
                <a:solidFill>
                  <a:srgbClr val="FF0000"/>
                </a:solidFill>
              </a:rPr>
              <a:t>blood of Jesus shed on Calvary’s </a:t>
            </a:r>
            <a:r>
              <a:rPr lang="en-US" sz="2800" u="sng" dirty="0" smtClean="0">
                <a:solidFill>
                  <a:srgbClr val="FF0000"/>
                </a:solidFill>
              </a:rPr>
              <a:t>cross</a:t>
            </a:r>
            <a:endParaRPr lang="en-US" sz="2800" dirty="0">
              <a:solidFill>
                <a:srgbClr val="FF0000"/>
              </a:solidFill>
            </a:endParaRPr>
          </a:p>
          <a:p>
            <a:endParaRPr lang="en-US" sz="2400" dirty="0"/>
          </a:p>
        </p:txBody>
      </p:sp>
    </p:spTree>
    <p:extLst>
      <p:ext uri="{BB962C8B-B14F-4D97-AF65-F5344CB8AC3E}">
        <p14:creationId xmlns:p14="http://schemas.microsoft.com/office/powerpoint/2010/main" val="27675639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500"/>
                            </p:stCondLst>
                            <p:childTnLst>
                              <p:par>
                                <p:cTn id="12" presetID="22" presetClass="entr" presetSubtype="1" fill="hold" grpId="0" nodeType="after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1000"/>
                                        <p:tgtEl>
                                          <p:spTgt spid="5"/>
                                        </p:tgtEl>
                                      </p:cBhvr>
                                    </p:animEffect>
                                  </p:childTnLst>
                                </p:cTn>
                              </p:par>
                            </p:childTnLst>
                          </p:cTn>
                        </p:par>
                        <p:par>
                          <p:cTn id="15" fill="hold">
                            <p:stCondLst>
                              <p:cond delay="3000"/>
                            </p:stCondLst>
                            <p:childTnLst>
                              <p:par>
                                <p:cTn id="16" presetID="53" presetClass="entr" presetSubtype="16" fill="hold" grpId="0" nodeType="after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 calcmode="lin" valueType="num">
                                      <p:cBhvr>
                                        <p:cTn id="18"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9" dur="10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0" dur="1000"/>
                                        <p:tgtEl>
                                          <p:spTgt spid="2">
                                            <p:txEl>
                                              <p:pRg st="0" end="0"/>
                                            </p:txEl>
                                          </p:spTgt>
                                        </p:tgtEl>
                                      </p:cBhvr>
                                    </p:animEffect>
                                  </p:childTnLst>
                                </p:cTn>
                              </p:par>
                            </p:childTnLst>
                          </p:cTn>
                        </p:par>
                        <p:par>
                          <p:cTn id="21" fill="hold">
                            <p:stCondLst>
                              <p:cond delay="4000"/>
                            </p:stCondLst>
                            <p:childTnLst>
                              <p:par>
                                <p:cTn id="22" presetID="53" presetClass="entr" presetSubtype="16" fill="hold" grpId="0" nodeType="afterEffect">
                                  <p:stCondLst>
                                    <p:cond delay="0"/>
                                  </p:stCondLst>
                                  <p:childTnLst>
                                    <p:set>
                                      <p:cBhvr>
                                        <p:cTn id="23" dur="1" fill="hold">
                                          <p:stCondLst>
                                            <p:cond delay="0"/>
                                          </p:stCondLst>
                                        </p:cTn>
                                        <p:tgtEl>
                                          <p:spTgt spid="2">
                                            <p:txEl>
                                              <p:pRg st="1" end="1"/>
                                            </p:txEl>
                                          </p:spTgt>
                                        </p:tgtEl>
                                        <p:attrNameLst>
                                          <p:attrName>style.visibility</p:attrName>
                                        </p:attrNameLst>
                                      </p:cBhvr>
                                      <p:to>
                                        <p:strVal val="visible"/>
                                      </p:to>
                                    </p:set>
                                    <p:anim calcmode="lin" valueType="num">
                                      <p:cBhvr>
                                        <p:cTn id="24"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25" dur="10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26" dur="1000"/>
                                        <p:tgtEl>
                                          <p:spTgt spid="2">
                                            <p:txEl>
                                              <p:pRg st="1" end="1"/>
                                            </p:txEl>
                                          </p:spTgt>
                                        </p:tgtEl>
                                      </p:cBhvr>
                                    </p:animEffect>
                                  </p:childTnLst>
                                </p:cTn>
                              </p:par>
                            </p:childTnLst>
                          </p:cTn>
                        </p:par>
                        <p:par>
                          <p:cTn id="27" fill="hold">
                            <p:stCondLst>
                              <p:cond delay="5000"/>
                            </p:stCondLst>
                            <p:childTnLst>
                              <p:par>
                                <p:cTn id="28" presetID="53" presetClass="entr" presetSubtype="16" fill="hold" grpId="0" nodeType="afterEffect">
                                  <p:stCondLst>
                                    <p:cond delay="0"/>
                                  </p:stCondLst>
                                  <p:childTnLst>
                                    <p:set>
                                      <p:cBhvr>
                                        <p:cTn id="29" dur="1" fill="hold">
                                          <p:stCondLst>
                                            <p:cond delay="0"/>
                                          </p:stCondLst>
                                        </p:cTn>
                                        <p:tgtEl>
                                          <p:spTgt spid="2">
                                            <p:txEl>
                                              <p:pRg st="2" end="2"/>
                                            </p:txEl>
                                          </p:spTgt>
                                        </p:tgtEl>
                                        <p:attrNameLst>
                                          <p:attrName>style.visibility</p:attrName>
                                        </p:attrNameLst>
                                      </p:cBhvr>
                                      <p:to>
                                        <p:strVal val="visible"/>
                                      </p:to>
                                    </p:set>
                                    <p:anim calcmode="lin" valueType="num">
                                      <p:cBhvr>
                                        <p:cTn id="30"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32"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05968" y="402919"/>
            <a:ext cx="8684866" cy="830997"/>
          </a:xfrm>
          <a:prstGeom prst="rect">
            <a:avLst/>
          </a:prstGeom>
          <a:noFill/>
        </p:spPr>
        <p:txBody>
          <a:bodyPr wrap="square" rtlCol="0">
            <a:spAutoFit/>
          </a:bodyPr>
          <a:lstStyle/>
          <a:p>
            <a:pPr algn="ctr"/>
            <a:r>
              <a:rPr lang="en-US" sz="4800" b="1" dirty="0" smtClean="0">
                <a:solidFill>
                  <a:schemeClr val="bg2">
                    <a:lumMod val="50000"/>
                  </a:schemeClr>
                </a:solidFill>
              </a:rPr>
              <a:t>RECONCILIATION</a:t>
            </a:r>
            <a:endParaRPr lang="en-US" sz="4800" b="1" dirty="0">
              <a:solidFill>
                <a:schemeClr val="bg2">
                  <a:lumMod val="50000"/>
                </a:schemeClr>
              </a:solidFill>
            </a:endParaRPr>
          </a:p>
        </p:txBody>
      </p:sp>
      <p:sp>
        <p:nvSpPr>
          <p:cNvPr id="5" name="TextBox 4"/>
          <p:cNvSpPr txBox="1"/>
          <p:nvPr/>
        </p:nvSpPr>
        <p:spPr>
          <a:xfrm>
            <a:off x="635060" y="1338562"/>
            <a:ext cx="8049809" cy="769441"/>
          </a:xfrm>
          <a:prstGeom prst="rect">
            <a:avLst/>
          </a:prstGeom>
          <a:noFill/>
        </p:spPr>
        <p:txBody>
          <a:bodyPr wrap="square" rtlCol="0">
            <a:spAutoFit/>
          </a:bodyPr>
          <a:lstStyle/>
          <a:p>
            <a:pPr algn="ctr"/>
            <a:r>
              <a:rPr lang="en-US" sz="2400" dirty="0" smtClean="0">
                <a:solidFill>
                  <a:srgbClr val="FFFFFF"/>
                </a:solidFill>
              </a:rPr>
              <a:t>“</a:t>
            </a:r>
            <a:r>
              <a:rPr lang="en-US" sz="2400" i="1" dirty="0" smtClean="0">
                <a:solidFill>
                  <a:srgbClr val="FFFFFF"/>
                </a:solidFill>
              </a:rPr>
              <a:t>We were reconciled to God by the death of His Son.”</a:t>
            </a:r>
            <a:r>
              <a:rPr lang="en-US" dirty="0" smtClean="0">
                <a:solidFill>
                  <a:srgbClr val="FFFFFF"/>
                </a:solidFill>
              </a:rPr>
              <a:t>  </a:t>
            </a:r>
          </a:p>
          <a:p>
            <a:pPr algn="ctr"/>
            <a:r>
              <a:rPr lang="en-US" sz="2000" dirty="0" smtClean="0">
                <a:solidFill>
                  <a:srgbClr val="BFBFBF"/>
                </a:solidFill>
              </a:rPr>
              <a:t>(Romans 5:10)</a:t>
            </a:r>
            <a:endParaRPr lang="en-US" sz="2000" dirty="0">
              <a:solidFill>
                <a:srgbClr val="BFBFBF"/>
              </a:solidFill>
            </a:endParaRPr>
          </a:p>
        </p:txBody>
      </p:sp>
      <p:sp>
        <p:nvSpPr>
          <p:cNvPr id="7" name="TextBox 6"/>
          <p:cNvSpPr txBox="1"/>
          <p:nvPr/>
        </p:nvSpPr>
        <p:spPr>
          <a:xfrm>
            <a:off x="635060" y="2307025"/>
            <a:ext cx="8049809" cy="1877437"/>
          </a:xfrm>
          <a:prstGeom prst="rect">
            <a:avLst/>
          </a:prstGeom>
          <a:noFill/>
        </p:spPr>
        <p:txBody>
          <a:bodyPr wrap="square" rtlCol="0">
            <a:spAutoFit/>
          </a:bodyPr>
          <a:lstStyle/>
          <a:p>
            <a:pPr algn="ctr"/>
            <a:r>
              <a:rPr lang="en-US" sz="2400" dirty="0" smtClean="0">
                <a:solidFill>
                  <a:schemeClr val="bg1"/>
                </a:solidFill>
              </a:rPr>
              <a:t>“</a:t>
            </a:r>
            <a:r>
              <a:rPr lang="en-US" sz="2400" i="1" dirty="0" smtClean="0">
                <a:solidFill>
                  <a:schemeClr val="bg1"/>
                </a:solidFill>
              </a:rPr>
              <a:t>And all things are of God, who hath reconciled us to himself by Jesus Christ, and hath given to us the ministry of reconciliation; to wit, that God was in Christ, reconciling the world unto himself.”</a:t>
            </a:r>
            <a:r>
              <a:rPr lang="en-US" dirty="0" smtClean="0">
                <a:solidFill>
                  <a:schemeClr val="bg1"/>
                </a:solidFill>
              </a:rPr>
              <a:t>  </a:t>
            </a:r>
          </a:p>
          <a:p>
            <a:pPr algn="ctr"/>
            <a:r>
              <a:rPr lang="en-US" sz="2000" dirty="0" smtClean="0">
                <a:solidFill>
                  <a:srgbClr val="BFBFBF"/>
                </a:solidFill>
              </a:rPr>
              <a:t>(II Corinthians 5:18-19)</a:t>
            </a:r>
            <a:endParaRPr lang="en-US" sz="2000" dirty="0">
              <a:solidFill>
                <a:srgbClr val="BFBFBF"/>
              </a:solidFill>
            </a:endParaRPr>
          </a:p>
        </p:txBody>
      </p:sp>
      <p:sp>
        <p:nvSpPr>
          <p:cNvPr id="8" name="TextBox 7"/>
          <p:cNvSpPr txBox="1"/>
          <p:nvPr/>
        </p:nvSpPr>
        <p:spPr>
          <a:xfrm>
            <a:off x="635060" y="4768730"/>
            <a:ext cx="8049809" cy="769441"/>
          </a:xfrm>
          <a:prstGeom prst="rect">
            <a:avLst/>
          </a:prstGeom>
          <a:noFill/>
        </p:spPr>
        <p:txBody>
          <a:bodyPr wrap="square" rtlCol="0">
            <a:spAutoFit/>
          </a:bodyPr>
          <a:lstStyle/>
          <a:p>
            <a:pPr algn="ctr"/>
            <a:r>
              <a:rPr lang="en-US" sz="2400" dirty="0" smtClean="0">
                <a:solidFill>
                  <a:srgbClr val="FFFFFF"/>
                </a:solidFill>
              </a:rPr>
              <a:t>“</a:t>
            </a:r>
            <a:r>
              <a:rPr lang="en-US" sz="2400" i="1" dirty="0" smtClean="0">
                <a:solidFill>
                  <a:srgbClr val="FFFFFF"/>
                </a:solidFill>
              </a:rPr>
              <a:t>And you . . . </a:t>
            </a:r>
            <a:r>
              <a:rPr lang="en-US" sz="2400" i="1" dirty="0">
                <a:solidFill>
                  <a:srgbClr val="FFFFFF"/>
                </a:solidFill>
              </a:rPr>
              <a:t>y</a:t>
            </a:r>
            <a:r>
              <a:rPr lang="en-US" sz="2400" i="1" dirty="0" smtClean="0">
                <a:solidFill>
                  <a:srgbClr val="FFFFFF"/>
                </a:solidFill>
              </a:rPr>
              <a:t>et now hath he reconciled.”</a:t>
            </a:r>
            <a:r>
              <a:rPr lang="en-US" dirty="0" smtClean="0">
                <a:solidFill>
                  <a:srgbClr val="FFFFFF"/>
                </a:solidFill>
              </a:rPr>
              <a:t>  </a:t>
            </a:r>
          </a:p>
          <a:p>
            <a:pPr algn="ctr"/>
            <a:r>
              <a:rPr lang="en-US" sz="2000" dirty="0" smtClean="0">
                <a:solidFill>
                  <a:srgbClr val="BFBFBF"/>
                </a:solidFill>
              </a:rPr>
              <a:t>(Colossians 1:22)</a:t>
            </a:r>
            <a:endParaRPr lang="en-US" sz="2000" dirty="0">
              <a:solidFill>
                <a:srgbClr val="BFBFBF"/>
              </a:solidFill>
            </a:endParaRPr>
          </a:p>
        </p:txBody>
      </p:sp>
    </p:spTree>
    <p:extLst>
      <p:ext uri="{BB962C8B-B14F-4D97-AF65-F5344CB8AC3E}">
        <p14:creationId xmlns:p14="http://schemas.microsoft.com/office/powerpoint/2010/main" val="165244285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2500"/>
                            </p:stCondLst>
                            <p:childTnLst>
                              <p:par>
                                <p:cTn id="11" presetID="2" presetClass="entr" presetSubtype="9"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1000" fill="hold"/>
                                        <p:tgtEl>
                                          <p:spTgt spid="5"/>
                                        </p:tgtEl>
                                        <p:attrNameLst>
                                          <p:attrName>ppt_x</p:attrName>
                                        </p:attrNameLst>
                                      </p:cBhvr>
                                      <p:tavLst>
                                        <p:tav tm="0">
                                          <p:val>
                                            <p:strVal val="0-#ppt_w/2"/>
                                          </p:val>
                                        </p:tav>
                                        <p:tav tm="100000">
                                          <p:val>
                                            <p:strVal val="#ppt_x"/>
                                          </p:val>
                                        </p:tav>
                                      </p:tavLst>
                                    </p:anim>
                                    <p:anim calcmode="lin" valueType="num">
                                      <p:cBhvr additive="base">
                                        <p:cTn id="14" dur="10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4000"/>
                            </p:stCondLst>
                            <p:childTnLst>
                              <p:par>
                                <p:cTn id="16" presetID="53" presetClass="entr" presetSubtype="16" fill="hold" grpId="0" nodeType="afterEffect">
                                  <p:stCondLst>
                                    <p:cond delay="500"/>
                                  </p:stCondLst>
                                  <p:childTnLst>
                                    <p:set>
                                      <p:cBhvr>
                                        <p:cTn id="17" dur="1" fill="hold">
                                          <p:stCondLst>
                                            <p:cond delay="0"/>
                                          </p:stCondLst>
                                        </p:cTn>
                                        <p:tgtEl>
                                          <p:spTgt spid="7"/>
                                        </p:tgtEl>
                                        <p:attrNameLst>
                                          <p:attrName>style.visibility</p:attrName>
                                        </p:attrNameLst>
                                      </p:cBhvr>
                                      <p:to>
                                        <p:strVal val="visible"/>
                                      </p:to>
                                    </p:set>
                                    <p:anim calcmode="lin" valueType="num">
                                      <p:cBhvr>
                                        <p:cTn id="18" dur="1250" fill="hold"/>
                                        <p:tgtEl>
                                          <p:spTgt spid="7"/>
                                        </p:tgtEl>
                                        <p:attrNameLst>
                                          <p:attrName>ppt_w</p:attrName>
                                        </p:attrNameLst>
                                      </p:cBhvr>
                                      <p:tavLst>
                                        <p:tav tm="0">
                                          <p:val>
                                            <p:fltVal val="0"/>
                                          </p:val>
                                        </p:tav>
                                        <p:tav tm="100000">
                                          <p:val>
                                            <p:strVal val="#ppt_w"/>
                                          </p:val>
                                        </p:tav>
                                      </p:tavLst>
                                    </p:anim>
                                    <p:anim calcmode="lin" valueType="num">
                                      <p:cBhvr>
                                        <p:cTn id="19" dur="1250" fill="hold"/>
                                        <p:tgtEl>
                                          <p:spTgt spid="7"/>
                                        </p:tgtEl>
                                        <p:attrNameLst>
                                          <p:attrName>ppt_h</p:attrName>
                                        </p:attrNameLst>
                                      </p:cBhvr>
                                      <p:tavLst>
                                        <p:tav tm="0">
                                          <p:val>
                                            <p:fltVal val="0"/>
                                          </p:val>
                                        </p:tav>
                                        <p:tav tm="100000">
                                          <p:val>
                                            <p:strVal val="#ppt_h"/>
                                          </p:val>
                                        </p:tav>
                                      </p:tavLst>
                                    </p:anim>
                                    <p:animEffect transition="in" filter="fade">
                                      <p:cBhvr>
                                        <p:cTn id="20" dur="1250"/>
                                        <p:tgtEl>
                                          <p:spTgt spid="7"/>
                                        </p:tgtEl>
                                      </p:cBhvr>
                                    </p:animEffect>
                                  </p:childTnLst>
                                </p:cTn>
                              </p:par>
                            </p:childTnLst>
                          </p:cTn>
                        </p:par>
                        <p:par>
                          <p:cTn id="21" fill="hold">
                            <p:stCondLst>
                              <p:cond delay="5750"/>
                            </p:stCondLst>
                            <p:childTnLst>
                              <p:par>
                                <p:cTn id="22" presetID="2" presetClass="entr" presetSubtype="6" fill="hold" grpId="0" nodeType="afterEffect">
                                  <p:stCondLst>
                                    <p:cond delay="5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000" fill="hold"/>
                                        <p:tgtEl>
                                          <p:spTgt spid="8"/>
                                        </p:tgtEl>
                                        <p:attrNameLst>
                                          <p:attrName>ppt_x</p:attrName>
                                        </p:attrNameLst>
                                      </p:cBhvr>
                                      <p:tavLst>
                                        <p:tav tm="0">
                                          <p:val>
                                            <p:strVal val="1+#ppt_w/2"/>
                                          </p:val>
                                        </p:tav>
                                        <p:tav tm="100000">
                                          <p:val>
                                            <p:strVal val="#ppt_x"/>
                                          </p:val>
                                        </p:tav>
                                      </p:tavLst>
                                    </p:anim>
                                    <p:anim calcmode="lin" valueType="num">
                                      <p:cBhvr additive="base">
                                        <p:cTn id="25"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480583" y="411868"/>
            <a:ext cx="8101302" cy="2308324"/>
          </a:xfrm>
          <a:prstGeom prst="rect">
            <a:avLst/>
          </a:prstGeom>
          <a:noFill/>
        </p:spPr>
        <p:txBody>
          <a:bodyPr wrap="square" rtlCol="0">
            <a:spAutoFit/>
          </a:bodyPr>
          <a:lstStyle/>
          <a:p>
            <a:r>
              <a:rPr lang="en-US" sz="2400" dirty="0" smtClean="0"/>
              <a:t>     The apostle Paul does not say that God was reconciled to man, but that God did something in order to reconcile man to Himself.  The act of reconciliation is a finished work; it is a work that has been done in the interest of men so that in the sight of God the entire world is already reconciled.</a:t>
            </a:r>
            <a:endParaRPr lang="en-US" sz="2400" dirty="0"/>
          </a:p>
        </p:txBody>
      </p:sp>
      <p:sp>
        <p:nvSpPr>
          <p:cNvPr id="4" name="TextBox 3"/>
          <p:cNvSpPr txBox="1"/>
          <p:nvPr/>
        </p:nvSpPr>
        <p:spPr>
          <a:xfrm>
            <a:off x="532075" y="2770718"/>
            <a:ext cx="7946827" cy="830997"/>
          </a:xfrm>
          <a:prstGeom prst="rect">
            <a:avLst/>
          </a:prstGeom>
          <a:noFill/>
        </p:spPr>
        <p:txBody>
          <a:bodyPr wrap="square" rtlCol="0">
            <a:spAutoFit/>
          </a:bodyPr>
          <a:lstStyle/>
          <a:p>
            <a:r>
              <a:rPr lang="en-US" sz="2400" dirty="0" smtClean="0"/>
              <a:t>     Christ’s death has made the reconciliation of all mankind possible; each individual must make it actual.</a:t>
            </a:r>
            <a:endParaRPr lang="en-US" sz="2400" dirty="0"/>
          </a:p>
        </p:txBody>
      </p:sp>
      <p:pic>
        <p:nvPicPr>
          <p:cNvPr id="5" name="Picture 4"/>
          <p:cNvPicPr>
            <a:picLocks noChangeAspect="1"/>
          </p:cNvPicPr>
          <p:nvPr/>
        </p:nvPicPr>
        <p:blipFill>
          <a:blip r:embed="rId2"/>
          <a:stretch>
            <a:fillRect/>
          </a:stretch>
        </p:blipFill>
        <p:spPr>
          <a:xfrm>
            <a:off x="2882900" y="3859130"/>
            <a:ext cx="3378200" cy="2413000"/>
          </a:xfrm>
          <a:prstGeom prst="rect">
            <a:avLst/>
          </a:prstGeom>
        </p:spPr>
      </p:pic>
    </p:spTree>
    <p:extLst>
      <p:ext uri="{BB962C8B-B14F-4D97-AF65-F5344CB8AC3E}">
        <p14:creationId xmlns:p14="http://schemas.microsoft.com/office/powerpoint/2010/main" val="395864522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par>
                          <p:cTn id="8" fill="hold">
                            <p:stCondLst>
                              <p:cond delay="2000"/>
                            </p:stCondLst>
                            <p:childTnLst>
                              <p:par>
                                <p:cTn id="9" presetID="22" presetClass="entr" presetSubtype="1"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par>
                                <p:cTn id="12" presetID="6" presetClass="entr" presetSubtype="16" fill="hold" nodeType="withEffect">
                                  <p:stCondLst>
                                    <p:cond delay="75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20554166">
            <a:off x="804825" y="2584360"/>
            <a:ext cx="6610433" cy="1107996"/>
          </a:xfrm>
          <a:prstGeom prst="rect">
            <a:avLst/>
          </a:prstGeom>
          <a:noFill/>
        </p:spPr>
        <p:txBody>
          <a:bodyPr wrap="square" rtlCol="0">
            <a:spAutoFit/>
          </a:bodyPr>
          <a:lstStyle/>
          <a:p>
            <a:pPr algn="ctr"/>
            <a:r>
              <a:rPr lang="en-US" sz="6600" dirty="0" smtClean="0">
                <a:solidFill>
                  <a:srgbClr val="FFFFFF"/>
                </a:solidFill>
              </a:rPr>
              <a:t>End Lesson 8</a:t>
            </a:r>
            <a:endParaRPr lang="en-US" sz="6600" dirty="0"/>
          </a:p>
        </p:txBody>
      </p:sp>
      <p:sp>
        <p:nvSpPr>
          <p:cNvPr id="4"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51000"/>
          </a:blip>
          <a:stretch>
            <a:fillRect/>
          </a:stretch>
        </p:blipFill>
        <p:spPr>
          <a:xfrm>
            <a:off x="3047749" y="1561659"/>
            <a:ext cx="3251356" cy="4538860"/>
          </a:xfrm>
          <a:prstGeom prst="rect">
            <a:avLst/>
          </a:prstGeom>
        </p:spPr>
      </p:pic>
      <p:sp>
        <p:nvSpPr>
          <p:cNvPr id="6"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308946" y="626012"/>
            <a:ext cx="8530395" cy="769441"/>
          </a:xfrm>
          <a:prstGeom prst="rect">
            <a:avLst/>
          </a:prstGeom>
          <a:noFill/>
        </p:spPr>
        <p:txBody>
          <a:bodyPr wrap="square" rtlCol="0">
            <a:spAutoFit/>
          </a:bodyPr>
          <a:lstStyle/>
          <a:p>
            <a:pPr algn="ctr"/>
            <a:r>
              <a:rPr lang="en-US" sz="4400" dirty="0" smtClean="0">
                <a:solidFill>
                  <a:schemeClr val="bg2">
                    <a:lumMod val="50000"/>
                  </a:schemeClr>
                </a:solidFill>
              </a:rPr>
              <a:t>The Meaning of the Atonement</a:t>
            </a:r>
            <a:endParaRPr lang="en-US" sz="4400" dirty="0">
              <a:solidFill>
                <a:schemeClr val="bg2">
                  <a:lumMod val="50000"/>
                </a:schemeClr>
              </a:solidFill>
            </a:endParaRPr>
          </a:p>
        </p:txBody>
      </p:sp>
      <p:sp>
        <p:nvSpPr>
          <p:cNvPr id="3" name="TextBox 2"/>
          <p:cNvSpPr txBox="1"/>
          <p:nvPr/>
        </p:nvSpPr>
        <p:spPr>
          <a:xfrm>
            <a:off x="772370" y="1441532"/>
            <a:ext cx="7878172" cy="1692771"/>
          </a:xfrm>
          <a:prstGeom prst="rect">
            <a:avLst/>
          </a:prstGeom>
          <a:noFill/>
        </p:spPr>
        <p:txBody>
          <a:bodyPr wrap="square" rtlCol="0">
            <a:spAutoFit/>
          </a:bodyPr>
          <a:lstStyle/>
          <a:p>
            <a:pPr algn="ctr"/>
            <a:r>
              <a:rPr lang="en-US" sz="2800" i="1" dirty="0" smtClean="0">
                <a:solidFill>
                  <a:schemeClr val="bg1">
                    <a:lumMod val="95000"/>
                  </a:schemeClr>
                </a:solidFill>
              </a:rPr>
              <a:t>“And almost all things are by the law purged with blood; and without shedding of blood is no remission.”</a:t>
            </a:r>
          </a:p>
          <a:p>
            <a:pPr algn="ctr"/>
            <a:r>
              <a:rPr lang="en-US" sz="2000" dirty="0" smtClean="0">
                <a:solidFill>
                  <a:schemeClr val="bg1">
                    <a:lumMod val="75000"/>
                  </a:schemeClr>
                </a:solidFill>
              </a:rPr>
              <a:t>Hebrews 9:22</a:t>
            </a:r>
            <a:endParaRPr lang="en-US" sz="2000" dirty="0">
              <a:solidFill>
                <a:schemeClr val="bg1">
                  <a:lumMod val="75000"/>
                </a:schemeClr>
              </a:solidFill>
            </a:endParaRPr>
          </a:p>
        </p:txBody>
      </p:sp>
      <p:sp>
        <p:nvSpPr>
          <p:cNvPr id="5" name="TextBox 4"/>
          <p:cNvSpPr txBox="1"/>
          <p:nvPr/>
        </p:nvSpPr>
        <p:spPr>
          <a:xfrm>
            <a:off x="532083" y="2618173"/>
            <a:ext cx="2807454" cy="3046988"/>
          </a:xfrm>
          <a:prstGeom prst="rect">
            <a:avLst/>
          </a:prstGeom>
          <a:noFill/>
        </p:spPr>
        <p:txBody>
          <a:bodyPr wrap="square" rtlCol="0">
            <a:spAutoFit/>
          </a:bodyPr>
          <a:lstStyle/>
          <a:p>
            <a:r>
              <a:rPr lang="en-US" sz="2400" dirty="0" smtClean="0"/>
              <a:t>The whole doctrine of salvation is built upon the Atone-</a:t>
            </a:r>
            <a:r>
              <a:rPr lang="en-US" sz="2400" dirty="0" err="1" smtClean="0"/>
              <a:t>ment</a:t>
            </a:r>
            <a:r>
              <a:rPr lang="en-US" sz="2400" dirty="0" smtClean="0"/>
              <a:t>, which is accomplished in the sacrificial death of Christ.</a:t>
            </a:r>
            <a:endParaRPr lang="en-US" sz="2400" dirty="0"/>
          </a:p>
        </p:txBody>
      </p:sp>
      <p:sp>
        <p:nvSpPr>
          <p:cNvPr id="7" name="TextBox 6"/>
          <p:cNvSpPr txBox="1"/>
          <p:nvPr/>
        </p:nvSpPr>
        <p:spPr>
          <a:xfrm>
            <a:off x="6426331" y="3594474"/>
            <a:ext cx="2593068" cy="2677656"/>
          </a:xfrm>
          <a:prstGeom prst="rect">
            <a:avLst/>
          </a:prstGeom>
          <a:noFill/>
        </p:spPr>
        <p:txBody>
          <a:bodyPr wrap="square" rtlCol="0">
            <a:spAutoFit/>
          </a:bodyPr>
          <a:lstStyle/>
          <a:p>
            <a:r>
              <a:rPr lang="en-US" sz="2400" dirty="0" smtClean="0"/>
              <a:t>If man could have been saved in any other way, Jesus would never have died the atoning death on Calvary.</a:t>
            </a:r>
            <a:endParaRPr lang="en-US" sz="2400" dirty="0"/>
          </a:p>
        </p:txBody>
      </p:sp>
    </p:spTree>
    <p:extLst>
      <p:ext uri="{BB962C8B-B14F-4D97-AF65-F5344CB8AC3E}">
        <p14:creationId xmlns:p14="http://schemas.microsoft.com/office/powerpoint/2010/main" val="246143390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childTnLst>
                          </p:cTn>
                        </p:par>
                        <p:par>
                          <p:cTn id="8" fill="hold">
                            <p:stCondLst>
                              <p:cond delay="2000"/>
                            </p:stCondLst>
                            <p:childTnLst>
                              <p:par>
                                <p:cTn id="9" presetID="31"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par>
                          <p:cTn id="15" fill="hold">
                            <p:stCondLst>
                              <p:cond delay="3500"/>
                            </p:stCondLst>
                            <p:childTnLst>
                              <p:par>
                                <p:cTn id="16" presetID="42" presetClass="entr" presetSubtype="0"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5000"/>
                            </p:stCondLst>
                            <p:childTnLst>
                              <p:par>
                                <p:cTn id="22" presetID="42" presetClass="entr" presetSubtype="0" fill="hold" grpId="0" nodeType="after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6500"/>
                            </p:stCondLst>
                            <p:childTnLst>
                              <p:par>
                                <p:cTn id="28" presetID="6" presetClass="entr" presetSubtype="32" fill="hold" nodeType="afterEffect">
                                  <p:stCondLst>
                                    <p:cond delay="500"/>
                                  </p:stCondLst>
                                  <p:childTnLst>
                                    <p:set>
                                      <p:cBhvr>
                                        <p:cTn id="29" dur="1" fill="hold">
                                          <p:stCondLst>
                                            <p:cond delay="0"/>
                                          </p:stCondLst>
                                        </p:cTn>
                                        <p:tgtEl>
                                          <p:spTgt spid="4"/>
                                        </p:tgtEl>
                                        <p:attrNameLst>
                                          <p:attrName>style.visibility</p:attrName>
                                        </p:attrNameLst>
                                      </p:cBhvr>
                                      <p:to>
                                        <p:strVal val="visible"/>
                                      </p:to>
                                    </p:set>
                                    <p:animEffect transition="in" filter="circle(out)">
                                      <p:cBhvr>
                                        <p:cTn id="3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308946" y="626012"/>
            <a:ext cx="8530395" cy="769441"/>
          </a:xfrm>
          <a:prstGeom prst="rect">
            <a:avLst/>
          </a:prstGeom>
          <a:noFill/>
        </p:spPr>
        <p:txBody>
          <a:bodyPr wrap="square" rtlCol="0">
            <a:spAutoFit/>
          </a:bodyPr>
          <a:lstStyle/>
          <a:p>
            <a:pPr algn="ctr"/>
            <a:r>
              <a:rPr lang="en-US" sz="4400" dirty="0" smtClean="0">
                <a:solidFill>
                  <a:schemeClr val="bg2">
                    <a:lumMod val="50000"/>
                  </a:schemeClr>
                </a:solidFill>
              </a:rPr>
              <a:t>The Origin of the Atonement</a:t>
            </a:r>
            <a:endParaRPr lang="en-US" sz="4400" dirty="0">
              <a:solidFill>
                <a:schemeClr val="bg2">
                  <a:lumMod val="50000"/>
                </a:schemeClr>
              </a:solidFill>
            </a:endParaRPr>
          </a:p>
        </p:txBody>
      </p:sp>
      <p:sp>
        <p:nvSpPr>
          <p:cNvPr id="5" name="TextBox 4"/>
          <p:cNvSpPr txBox="1"/>
          <p:nvPr/>
        </p:nvSpPr>
        <p:spPr>
          <a:xfrm>
            <a:off x="772370" y="1578820"/>
            <a:ext cx="7878172" cy="1138773"/>
          </a:xfrm>
          <a:prstGeom prst="rect">
            <a:avLst/>
          </a:prstGeom>
          <a:noFill/>
        </p:spPr>
        <p:txBody>
          <a:bodyPr wrap="square" rtlCol="0">
            <a:spAutoFit/>
          </a:bodyPr>
          <a:lstStyle/>
          <a:p>
            <a:pPr algn="ctr"/>
            <a:r>
              <a:rPr lang="en-US" sz="2400" i="1" dirty="0" smtClean="0">
                <a:solidFill>
                  <a:schemeClr val="bg1">
                    <a:lumMod val="95000"/>
                  </a:schemeClr>
                </a:solidFill>
              </a:rPr>
              <a:t>“Unto Adam also and to his wife did the Lord God make coats of skins, and clothed them.”</a:t>
            </a:r>
          </a:p>
          <a:p>
            <a:pPr algn="ctr"/>
            <a:r>
              <a:rPr lang="en-US" dirty="0" smtClean="0">
                <a:solidFill>
                  <a:schemeClr val="bg1">
                    <a:lumMod val="75000"/>
                  </a:schemeClr>
                </a:solidFill>
              </a:rPr>
              <a:t>Genesis 3:21</a:t>
            </a:r>
            <a:endParaRPr lang="en-US" dirty="0">
              <a:solidFill>
                <a:schemeClr val="bg1">
                  <a:lumMod val="75000"/>
                </a:schemeClr>
              </a:solidFill>
            </a:endParaRPr>
          </a:p>
        </p:txBody>
      </p:sp>
      <p:sp>
        <p:nvSpPr>
          <p:cNvPr id="6" name="TextBox 5"/>
          <p:cNvSpPr txBox="1"/>
          <p:nvPr/>
        </p:nvSpPr>
        <p:spPr>
          <a:xfrm>
            <a:off x="770294" y="2812362"/>
            <a:ext cx="7878172" cy="1877437"/>
          </a:xfrm>
          <a:prstGeom prst="rect">
            <a:avLst/>
          </a:prstGeom>
          <a:noFill/>
        </p:spPr>
        <p:txBody>
          <a:bodyPr wrap="square" rtlCol="0">
            <a:spAutoFit/>
          </a:bodyPr>
          <a:lstStyle/>
          <a:p>
            <a:pPr algn="ctr"/>
            <a:r>
              <a:rPr lang="en-US" sz="2400" i="1" dirty="0" smtClean="0">
                <a:solidFill>
                  <a:schemeClr val="bg1">
                    <a:lumMod val="95000"/>
                  </a:schemeClr>
                </a:solidFill>
              </a:rPr>
              <a:t>“But with the precious blood of Christ, as of a lamb without blemish and without spot: who verily was foreordained </a:t>
            </a:r>
            <a:r>
              <a:rPr lang="en-US" sz="2400" i="1" dirty="0" err="1" smtClean="0">
                <a:solidFill>
                  <a:schemeClr val="bg1">
                    <a:lumMod val="95000"/>
                  </a:schemeClr>
                </a:solidFill>
              </a:rPr>
              <a:t>befoe</a:t>
            </a:r>
            <a:r>
              <a:rPr lang="en-US" sz="2400" i="1" dirty="0" smtClean="0">
                <a:solidFill>
                  <a:schemeClr val="bg1">
                    <a:lumMod val="95000"/>
                  </a:schemeClr>
                </a:solidFill>
              </a:rPr>
              <a:t> the foundation of the world, but was manifest in these last times for you.”</a:t>
            </a:r>
          </a:p>
          <a:p>
            <a:pPr algn="ctr"/>
            <a:r>
              <a:rPr lang="en-US" dirty="0" smtClean="0">
                <a:solidFill>
                  <a:schemeClr val="bg1">
                    <a:lumMod val="75000"/>
                  </a:schemeClr>
                </a:solidFill>
              </a:rPr>
              <a:t>I Peter 1:19-20</a:t>
            </a:r>
            <a:endParaRPr lang="en-US" dirty="0">
              <a:solidFill>
                <a:schemeClr val="bg1">
                  <a:lumMod val="75000"/>
                </a:schemeClr>
              </a:solidFill>
            </a:endParaRPr>
          </a:p>
        </p:txBody>
      </p:sp>
      <p:sp>
        <p:nvSpPr>
          <p:cNvPr id="2" name="TextBox 1"/>
          <p:cNvSpPr txBox="1"/>
          <p:nvPr/>
        </p:nvSpPr>
        <p:spPr>
          <a:xfrm>
            <a:off x="892516" y="4890910"/>
            <a:ext cx="7586388" cy="1446550"/>
          </a:xfrm>
          <a:prstGeom prst="rect">
            <a:avLst/>
          </a:prstGeom>
          <a:noFill/>
        </p:spPr>
        <p:txBody>
          <a:bodyPr wrap="square" rtlCol="0">
            <a:spAutoFit/>
          </a:bodyPr>
          <a:lstStyle/>
          <a:p>
            <a:pPr algn="ctr"/>
            <a:r>
              <a:rPr lang="en-US" sz="2400" dirty="0" smtClean="0">
                <a:solidFill>
                  <a:schemeClr val="bg1"/>
                </a:solidFill>
              </a:rPr>
              <a:t>“ Whose names are not written in the book of life of the Lamb slain from the foundation of the world.”</a:t>
            </a:r>
          </a:p>
          <a:p>
            <a:pPr algn="ctr"/>
            <a:r>
              <a:rPr lang="en-US" sz="2000" dirty="0" smtClean="0">
                <a:solidFill>
                  <a:schemeClr val="bg1">
                    <a:lumMod val="75000"/>
                  </a:schemeClr>
                </a:solidFill>
              </a:rPr>
              <a:t>Revelation13:8</a:t>
            </a:r>
            <a:endParaRPr lang="en-US" sz="2000" dirty="0">
              <a:solidFill>
                <a:schemeClr val="bg1">
                  <a:lumMod val="75000"/>
                </a:schemeClr>
              </a:solidFill>
            </a:endParaRPr>
          </a:p>
          <a:p>
            <a:pPr algn="ctr"/>
            <a:endParaRPr lang="en-US" sz="2000" dirty="0"/>
          </a:p>
        </p:txBody>
      </p:sp>
    </p:spTree>
    <p:extLst>
      <p:ext uri="{BB962C8B-B14F-4D97-AF65-F5344CB8AC3E}">
        <p14:creationId xmlns:p14="http://schemas.microsoft.com/office/powerpoint/2010/main" val="318198584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500"/>
                            </p:stCondLst>
                            <p:childTnLst>
                              <p:par>
                                <p:cTn id="9" presetID="2" presetClass="entr" presetSubtype="9"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3000"/>
                            </p:stCondLst>
                            <p:childTnLst>
                              <p:par>
                                <p:cTn id="14" presetID="47" presetClass="entr" presetSubtype="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4500"/>
                            </p:stCondLst>
                            <p:childTnLst>
                              <p:par>
                                <p:cTn id="20" presetID="2" presetClass="entr" presetSubtype="6" fill="hold" grpId="0" nodeType="after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000" fill="hold"/>
                                        <p:tgtEl>
                                          <p:spTgt spid="2"/>
                                        </p:tgtEl>
                                        <p:attrNameLst>
                                          <p:attrName>ppt_x</p:attrName>
                                        </p:attrNameLst>
                                      </p:cBhvr>
                                      <p:tavLst>
                                        <p:tav tm="0">
                                          <p:val>
                                            <p:strVal val="1+#ppt_w/2"/>
                                          </p:val>
                                        </p:tav>
                                        <p:tav tm="100000">
                                          <p:val>
                                            <p:strVal val="#ppt_x"/>
                                          </p:val>
                                        </p:tav>
                                      </p:tavLst>
                                    </p:anim>
                                    <p:anim calcmode="lin" valueType="num">
                                      <p:cBhvr additive="base">
                                        <p:cTn id="23"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532077" y="686444"/>
            <a:ext cx="6625216" cy="584776"/>
          </a:xfrm>
          <a:prstGeom prst="rect">
            <a:avLst/>
          </a:prstGeom>
          <a:noFill/>
        </p:spPr>
        <p:txBody>
          <a:bodyPr wrap="square" rtlCol="0">
            <a:spAutoFit/>
          </a:bodyPr>
          <a:lstStyle/>
          <a:p>
            <a:r>
              <a:rPr lang="en-US" sz="3200" dirty="0" smtClean="0">
                <a:solidFill>
                  <a:srgbClr val="FFFFFF"/>
                </a:solidFill>
              </a:rPr>
              <a:t>1.  It was ordained in Heaven</a:t>
            </a:r>
            <a:endParaRPr lang="en-US" sz="3200" dirty="0">
              <a:solidFill>
                <a:srgbClr val="FFFFFF"/>
              </a:solidFill>
            </a:endParaRPr>
          </a:p>
        </p:txBody>
      </p:sp>
      <p:sp>
        <p:nvSpPr>
          <p:cNvPr id="4" name="TextBox 3"/>
          <p:cNvSpPr txBox="1"/>
          <p:nvPr/>
        </p:nvSpPr>
        <p:spPr>
          <a:xfrm>
            <a:off x="532076" y="1801915"/>
            <a:ext cx="8221447" cy="1569660"/>
          </a:xfrm>
          <a:prstGeom prst="rect">
            <a:avLst/>
          </a:prstGeom>
          <a:noFill/>
        </p:spPr>
        <p:txBody>
          <a:bodyPr wrap="square" rtlCol="0">
            <a:spAutoFit/>
          </a:bodyPr>
          <a:lstStyle/>
          <a:p>
            <a:r>
              <a:rPr lang="en-US" sz="2400" dirty="0" smtClean="0"/>
              <a:t>	In the plan and mind of God, Calvary was from the very beginning.  It is significant to note the difference of meaning in the two phrases: “before the foundation of the world” and “from the foundation of the world.”</a:t>
            </a:r>
            <a:endParaRPr lang="en-US" sz="2400" dirty="0"/>
          </a:p>
        </p:txBody>
      </p:sp>
      <p:sp>
        <p:nvSpPr>
          <p:cNvPr id="6" name="TextBox 5"/>
          <p:cNvSpPr txBox="1"/>
          <p:nvPr/>
        </p:nvSpPr>
        <p:spPr>
          <a:xfrm>
            <a:off x="530000" y="3859186"/>
            <a:ext cx="8221447" cy="1938992"/>
          </a:xfrm>
          <a:prstGeom prst="rect">
            <a:avLst/>
          </a:prstGeom>
          <a:noFill/>
        </p:spPr>
        <p:txBody>
          <a:bodyPr wrap="square" rtlCol="0">
            <a:spAutoFit/>
          </a:bodyPr>
          <a:lstStyle/>
          <a:p>
            <a:r>
              <a:rPr lang="en-US" sz="2400" dirty="0" smtClean="0"/>
              <a:t>	The term “foundation of the world” is referring not to the creation of the universe but the chaotic condition that came into being with the fall of man.  It has reference to this world system that is controlled by the spirit of iniquity and rebellion.</a:t>
            </a:r>
            <a:endParaRPr lang="en-US" sz="2400" dirty="0"/>
          </a:p>
        </p:txBody>
      </p:sp>
    </p:spTree>
    <p:extLst>
      <p:ext uri="{BB962C8B-B14F-4D97-AF65-F5344CB8AC3E}">
        <p14:creationId xmlns:p14="http://schemas.microsoft.com/office/powerpoint/2010/main" val="418856799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1" fill="hold" grpId="0" nodeType="after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1000"/>
                                        <p:tgtEl>
                                          <p:spTgt spid="4"/>
                                        </p:tgtEl>
                                      </p:cBhvr>
                                    </p:animEffect>
                                  </p:childTnLst>
                                </p:cTn>
                              </p:par>
                            </p:childTnLst>
                          </p:cTn>
                        </p:par>
                        <p:par>
                          <p:cTn id="15" fill="hold">
                            <p:stCondLst>
                              <p:cond delay="2500"/>
                            </p:stCondLst>
                            <p:childTnLst>
                              <p:par>
                                <p:cTn id="16" presetID="22" presetClass="entr" presetSubtype="8" fill="hold" grpId="0" nodeType="after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05965" y="497030"/>
            <a:ext cx="3175297" cy="5632310"/>
          </a:xfrm>
          <a:prstGeom prst="rect">
            <a:avLst/>
          </a:prstGeom>
          <a:noFill/>
        </p:spPr>
        <p:txBody>
          <a:bodyPr wrap="square" rtlCol="0">
            <a:spAutoFit/>
          </a:bodyPr>
          <a:lstStyle/>
          <a:p>
            <a:r>
              <a:rPr lang="en-US" sz="2400" dirty="0" smtClean="0"/>
              <a:t>     Before the fall of man took place, God had ordained the plan of salvation in a lamb being slain.  However, no benefit could be derived from this until there was a need for salvation.  From that point on, Jesus became a slain lamb, and all could with faith look forward to Calvary.</a:t>
            </a:r>
            <a:endParaRPr lang="en-US" sz="2400" dirty="0"/>
          </a:p>
        </p:txBody>
      </p:sp>
      <p:pic>
        <p:nvPicPr>
          <p:cNvPr id="2" name="Picture 1"/>
          <p:cNvPicPr>
            <a:picLocks noChangeAspect="1"/>
          </p:cNvPicPr>
          <p:nvPr/>
        </p:nvPicPr>
        <p:blipFill>
          <a:blip r:embed="rId2"/>
          <a:stretch>
            <a:fillRect/>
          </a:stretch>
        </p:blipFill>
        <p:spPr>
          <a:xfrm rot="432955">
            <a:off x="3523951" y="572429"/>
            <a:ext cx="5088151" cy="4663722"/>
          </a:xfrm>
          <a:prstGeom prst="rect">
            <a:avLst/>
          </a:prstGeom>
        </p:spPr>
      </p:pic>
    </p:spTree>
    <p:extLst>
      <p:ext uri="{BB962C8B-B14F-4D97-AF65-F5344CB8AC3E}">
        <p14:creationId xmlns:p14="http://schemas.microsoft.com/office/powerpoint/2010/main" val="206047247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2000" fill="hold"/>
                                        <p:tgtEl>
                                          <p:spTgt spid="2"/>
                                        </p:tgtEl>
                                        <p:attrNameLst>
                                          <p:attrName>ppt_w</p:attrName>
                                        </p:attrNameLst>
                                      </p:cBhvr>
                                      <p:tavLst>
                                        <p:tav tm="0">
                                          <p:val>
                                            <p:fltVal val="0"/>
                                          </p:val>
                                        </p:tav>
                                        <p:tav tm="100000">
                                          <p:val>
                                            <p:strVal val="#ppt_w"/>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Effect transition="in" filter="fade">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pic>
        <p:nvPicPr>
          <p:cNvPr id="6" name="Picture 5"/>
          <p:cNvPicPr>
            <a:picLocks noChangeAspect="1"/>
          </p:cNvPicPr>
          <p:nvPr/>
        </p:nvPicPr>
        <p:blipFill rotWithShape="1">
          <a:blip r:embed="rId2"/>
          <a:srcRect b="10119"/>
          <a:stretch/>
        </p:blipFill>
        <p:spPr>
          <a:xfrm>
            <a:off x="257377" y="703604"/>
            <a:ext cx="6171133" cy="5165488"/>
          </a:xfrm>
          <a:prstGeom prst="rect">
            <a:avLst/>
          </a:prstGeom>
        </p:spPr>
      </p:pic>
      <p:sp>
        <p:nvSpPr>
          <p:cNvPr id="4" name="TextBox 3"/>
          <p:cNvSpPr txBox="1"/>
          <p:nvPr/>
        </p:nvSpPr>
        <p:spPr>
          <a:xfrm>
            <a:off x="6196117" y="428385"/>
            <a:ext cx="2540242" cy="5693867"/>
          </a:xfrm>
          <a:prstGeom prst="rect">
            <a:avLst/>
          </a:prstGeom>
          <a:noFill/>
        </p:spPr>
        <p:txBody>
          <a:bodyPr wrap="square" rtlCol="0">
            <a:spAutoFit/>
          </a:bodyPr>
          <a:lstStyle/>
          <a:p>
            <a:pPr algn="r"/>
            <a:r>
              <a:rPr lang="en-US" sz="2800" dirty="0" smtClean="0"/>
              <a:t>When God clothed Adam and Eve, blood was shed.  This was the beginning of the crimson line of sacrifice that runs through the entire Bible</a:t>
            </a:r>
            <a:r>
              <a:rPr lang="en-US" sz="2400" dirty="0" smtClean="0"/>
              <a:t>.</a:t>
            </a:r>
            <a:endParaRPr lang="en-US" sz="2400" dirty="0"/>
          </a:p>
        </p:txBody>
      </p:sp>
    </p:spTree>
    <p:extLst>
      <p:ext uri="{BB962C8B-B14F-4D97-AF65-F5344CB8AC3E}">
        <p14:creationId xmlns:p14="http://schemas.microsoft.com/office/powerpoint/2010/main" val="98274792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wheel(2)">
                                      <p:cBhvr>
                                        <p:cTn id="7" dur="2000"/>
                                        <p:tgtEl>
                                          <p:spTgt spid="4"/>
                                        </p:tgtEl>
                                      </p:cBhvr>
                                    </p:animEffect>
                                  </p:childTnLst>
                                </p:cTn>
                              </p:par>
                              <p:par>
                                <p:cTn id="8" presetID="6" presetClass="entr" presetSubtype="16" fill="hold" nodeType="withEffect">
                                  <p:stCondLst>
                                    <p:cond delay="75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alphaModFix amt="34000"/>
          </a:blip>
          <a:stretch>
            <a:fillRect/>
          </a:stretch>
        </p:blipFill>
        <p:spPr>
          <a:xfrm>
            <a:off x="154475" y="188772"/>
            <a:ext cx="8847760" cy="6019335"/>
          </a:xfrm>
          <a:prstGeom prst="rect">
            <a:avLst/>
          </a:prstGeom>
        </p:spPr>
      </p:pic>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205968" y="402919"/>
            <a:ext cx="8684866" cy="769441"/>
          </a:xfrm>
          <a:prstGeom prst="rect">
            <a:avLst/>
          </a:prstGeom>
          <a:noFill/>
        </p:spPr>
        <p:txBody>
          <a:bodyPr wrap="square" rtlCol="0">
            <a:spAutoFit/>
          </a:bodyPr>
          <a:lstStyle/>
          <a:p>
            <a:pPr algn="ctr"/>
            <a:r>
              <a:rPr lang="en-US" sz="4400" b="1" dirty="0" smtClean="0">
                <a:solidFill>
                  <a:schemeClr val="bg2">
                    <a:lumMod val="50000"/>
                  </a:schemeClr>
                </a:solidFill>
              </a:rPr>
              <a:t>The Necessity of the Atonement</a:t>
            </a:r>
            <a:endParaRPr lang="en-US" sz="4400" b="1" dirty="0">
              <a:solidFill>
                <a:schemeClr val="bg2">
                  <a:lumMod val="50000"/>
                </a:schemeClr>
              </a:solidFill>
            </a:endParaRPr>
          </a:p>
        </p:txBody>
      </p:sp>
      <p:sp>
        <p:nvSpPr>
          <p:cNvPr id="5" name="TextBox 4"/>
          <p:cNvSpPr txBox="1"/>
          <p:nvPr/>
        </p:nvSpPr>
        <p:spPr>
          <a:xfrm>
            <a:off x="514913" y="1698307"/>
            <a:ext cx="8221446" cy="1569660"/>
          </a:xfrm>
          <a:prstGeom prst="rect">
            <a:avLst/>
          </a:prstGeom>
          <a:noFill/>
        </p:spPr>
        <p:txBody>
          <a:bodyPr wrap="square" rtlCol="0">
            <a:spAutoFit/>
          </a:bodyPr>
          <a:lstStyle/>
          <a:p>
            <a:r>
              <a:rPr lang="en-US" sz="2400" dirty="0" smtClean="0"/>
              <a:t>      The necessity of the Atonement is based upon the facts of God’s holiness and man’s sinfulness.  The reaction of God’s holiness against man’s sinfulness is known as His wrath, which may be averted by the Atonement.</a:t>
            </a:r>
            <a:endParaRPr lang="en-US" sz="2400" dirty="0"/>
          </a:p>
        </p:txBody>
      </p:sp>
      <p:sp>
        <p:nvSpPr>
          <p:cNvPr id="6" name="TextBox 5"/>
          <p:cNvSpPr txBox="1"/>
          <p:nvPr/>
        </p:nvSpPr>
        <p:spPr>
          <a:xfrm>
            <a:off x="530001" y="3635452"/>
            <a:ext cx="8221446" cy="1569660"/>
          </a:xfrm>
          <a:prstGeom prst="rect">
            <a:avLst/>
          </a:prstGeom>
          <a:noFill/>
        </p:spPr>
        <p:txBody>
          <a:bodyPr wrap="square" rtlCol="0">
            <a:spAutoFit/>
          </a:bodyPr>
          <a:lstStyle/>
          <a:p>
            <a:r>
              <a:rPr lang="en-US" sz="2400" dirty="0" smtClean="0"/>
              <a:t>      The Crucifixion revealed the awfulness of sin and pictures the read penalty upon it.  The cross of Jesus declares that he never was, is not and never can be, indifferent to man’s sin.</a:t>
            </a:r>
            <a:endParaRPr lang="en-US" sz="2400" dirty="0"/>
          </a:p>
        </p:txBody>
      </p:sp>
    </p:spTree>
    <p:extLst>
      <p:ext uri="{BB962C8B-B14F-4D97-AF65-F5344CB8AC3E}">
        <p14:creationId xmlns:p14="http://schemas.microsoft.com/office/powerpoint/2010/main" val="208763058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31" presetClass="entr" presetSubtype="0"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 calcmode="lin" valueType="num">
                                      <p:cBhvr>
                                        <p:cTn id="20" dur="1000" fill="hold"/>
                                        <p:tgtEl>
                                          <p:spTgt spid="5"/>
                                        </p:tgtEl>
                                        <p:attrNameLst>
                                          <p:attrName>style.rotation</p:attrName>
                                        </p:attrNameLst>
                                      </p:cBhvr>
                                      <p:tavLst>
                                        <p:tav tm="0">
                                          <p:val>
                                            <p:fltVal val="90"/>
                                          </p:val>
                                        </p:tav>
                                        <p:tav tm="100000">
                                          <p:val>
                                            <p:fltVal val="0"/>
                                          </p:val>
                                        </p:tav>
                                      </p:tavLst>
                                    </p:anim>
                                    <p:animEffect transition="in" filter="fade">
                                      <p:cBhvr>
                                        <p:cTn id="21" dur="1000"/>
                                        <p:tgtEl>
                                          <p:spTgt spid="5"/>
                                        </p:tgtEl>
                                      </p:cBhvr>
                                    </p:animEffect>
                                  </p:childTnLst>
                                </p:cTn>
                              </p:par>
                            </p:childTnLst>
                          </p:cTn>
                        </p:par>
                        <p:par>
                          <p:cTn id="22" fill="hold">
                            <p:stCondLst>
                              <p:cond delay="3000"/>
                            </p:stCondLst>
                            <p:childTnLst>
                              <p:par>
                                <p:cTn id="23" presetID="31" presetClass="entr" presetSubtype="0" fill="hold" grpId="0" nodeType="afterEffect">
                                  <p:stCondLst>
                                    <p:cond delay="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1250" fill="hold"/>
                                        <p:tgtEl>
                                          <p:spTgt spid="6"/>
                                        </p:tgtEl>
                                        <p:attrNameLst>
                                          <p:attrName>ppt_w</p:attrName>
                                        </p:attrNameLst>
                                      </p:cBhvr>
                                      <p:tavLst>
                                        <p:tav tm="0">
                                          <p:val>
                                            <p:fltVal val="0"/>
                                          </p:val>
                                        </p:tav>
                                        <p:tav tm="100000">
                                          <p:val>
                                            <p:strVal val="#ppt_w"/>
                                          </p:val>
                                        </p:tav>
                                      </p:tavLst>
                                    </p:anim>
                                    <p:anim calcmode="lin" valueType="num">
                                      <p:cBhvr>
                                        <p:cTn id="26" dur="1250" fill="hold"/>
                                        <p:tgtEl>
                                          <p:spTgt spid="6"/>
                                        </p:tgtEl>
                                        <p:attrNameLst>
                                          <p:attrName>ppt_h</p:attrName>
                                        </p:attrNameLst>
                                      </p:cBhvr>
                                      <p:tavLst>
                                        <p:tav tm="0">
                                          <p:val>
                                            <p:fltVal val="0"/>
                                          </p:val>
                                        </p:tav>
                                        <p:tav tm="100000">
                                          <p:val>
                                            <p:strVal val="#ppt_h"/>
                                          </p:val>
                                        </p:tav>
                                      </p:tavLst>
                                    </p:anim>
                                    <p:anim calcmode="lin" valueType="num">
                                      <p:cBhvr>
                                        <p:cTn id="27" dur="1250" fill="hold"/>
                                        <p:tgtEl>
                                          <p:spTgt spid="6"/>
                                        </p:tgtEl>
                                        <p:attrNameLst>
                                          <p:attrName>style.rotation</p:attrName>
                                        </p:attrNameLst>
                                      </p:cBhvr>
                                      <p:tavLst>
                                        <p:tav tm="0">
                                          <p:val>
                                            <p:fltVal val="90"/>
                                          </p:val>
                                        </p:tav>
                                        <p:tav tm="100000">
                                          <p:val>
                                            <p:fltVal val="0"/>
                                          </p:val>
                                        </p:tav>
                                      </p:tavLst>
                                    </p:anim>
                                    <p:animEffect transition="in" filter="fade">
                                      <p:cBhvr>
                                        <p:cTn id="28"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2" name="TextBox 1"/>
          <p:cNvSpPr txBox="1"/>
          <p:nvPr/>
        </p:nvSpPr>
        <p:spPr>
          <a:xfrm>
            <a:off x="858188" y="961021"/>
            <a:ext cx="7586387" cy="1508105"/>
          </a:xfrm>
          <a:prstGeom prst="rect">
            <a:avLst/>
          </a:prstGeom>
          <a:noFill/>
        </p:spPr>
        <p:txBody>
          <a:bodyPr wrap="square" rtlCol="0">
            <a:spAutoFit/>
          </a:bodyPr>
          <a:lstStyle/>
          <a:p>
            <a:pPr algn="ctr"/>
            <a:r>
              <a:rPr lang="en-US" sz="2400" dirty="0" smtClean="0">
                <a:solidFill>
                  <a:srgbClr val="FFFFFF"/>
                </a:solidFill>
              </a:rPr>
              <a:t>“</a:t>
            </a:r>
            <a:r>
              <a:rPr lang="en-US" sz="2400" i="1" dirty="0" smtClean="0">
                <a:solidFill>
                  <a:srgbClr val="FFFFFF"/>
                </a:solidFill>
              </a:rPr>
              <a:t>But your iniquities have separated between you and your God, and your sins have hid his face from you, that he will not hear.”</a:t>
            </a:r>
            <a:r>
              <a:rPr lang="en-US" dirty="0" smtClean="0">
                <a:solidFill>
                  <a:srgbClr val="FFFFFF"/>
                </a:solidFill>
              </a:rPr>
              <a:t>  </a:t>
            </a:r>
          </a:p>
          <a:p>
            <a:pPr algn="ctr"/>
            <a:r>
              <a:rPr lang="en-US" sz="2000" dirty="0" smtClean="0">
                <a:solidFill>
                  <a:schemeClr val="bg1">
                    <a:lumMod val="75000"/>
                  </a:schemeClr>
                </a:solidFill>
              </a:rPr>
              <a:t>(Isaiah 59:2)</a:t>
            </a:r>
            <a:endParaRPr lang="en-US" sz="2000" dirty="0">
              <a:solidFill>
                <a:schemeClr val="bg1">
                  <a:lumMod val="75000"/>
                </a:schemeClr>
              </a:solidFill>
            </a:endParaRPr>
          </a:p>
        </p:txBody>
      </p:sp>
      <p:sp>
        <p:nvSpPr>
          <p:cNvPr id="4" name="TextBox 3"/>
          <p:cNvSpPr txBox="1"/>
          <p:nvPr/>
        </p:nvSpPr>
        <p:spPr>
          <a:xfrm>
            <a:off x="532077" y="3104108"/>
            <a:ext cx="8204283" cy="1815882"/>
          </a:xfrm>
          <a:prstGeom prst="rect">
            <a:avLst/>
          </a:prstGeom>
          <a:noFill/>
        </p:spPr>
        <p:txBody>
          <a:bodyPr wrap="square" rtlCol="0">
            <a:spAutoFit/>
          </a:bodyPr>
          <a:lstStyle/>
          <a:p>
            <a:r>
              <a:rPr lang="en-US" sz="2400" dirty="0" smtClean="0"/>
              <a:t>    </a:t>
            </a:r>
            <a:r>
              <a:rPr lang="en-US" sz="2800" dirty="0" smtClean="0"/>
              <a:t>God is holy in nature, which means that He is righteous in character and conduct.  In order to maintain fellowship with God, it is necessary to be holy.</a:t>
            </a:r>
            <a:endParaRPr lang="en-US" sz="2800" dirty="0">
              <a:solidFill>
                <a:schemeClr val="bg1"/>
              </a:solidFill>
            </a:endParaRPr>
          </a:p>
        </p:txBody>
      </p:sp>
    </p:spTree>
    <p:extLst>
      <p:ext uri="{BB962C8B-B14F-4D97-AF65-F5344CB8AC3E}">
        <p14:creationId xmlns:p14="http://schemas.microsoft.com/office/powerpoint/2010/main" val="315779377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50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3"/>
          <p:cNvSpPr txBox="1">
            <a:spLocks/>
          </p:cNvSpPr>
          <p:nvPr/>
        </p:nvSpPr>
        <p:spPr>
          <a:xfrm>
            <a:off x="-249796" y="6272130"/>
            <a:ext cx="9269195" cy="32550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Doctrine 2 – Lesson </a:t>
            </a:r>
            <a:r>
              <a:rPr lang="en-US"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8</a:t>
            </a:r>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Black"/>
                <a:cs typeface="Arial Black"/>
              </a:rPr>
              <a:t>: The Atonement I		</a:t>
            </a:r>
            <a:r>
              <a:rPr lang="en-US" sz="1400" b="1" dirty="0" smtClean="0">
                <a:solidFill>
                  <a:schemeClr val="bg1"/>
                </a:solidFill>
                <a:latin typeface="+mj-lt"/>
              </a:rPr>
              <a:t>Global University of Theological Studie</a:t>
            </a:r>
            <a:r>
              <a:rPr lang="en-US" b="1" dirty="0" smtClean="0">
                <a:solidFill>
                  <a:schemeClr val="bg1"/>
                </a:solidFill>
              </a:rPr>
              <a:t>s</a:t>
            </a:r>
            <a:endParaRPr lang="en-US" b="1" dirty="0">
              <a:solidFill>
                <a:schemeClr val="bg1"/>
              </a:solidFill>
            </a:endParaRPr>
          </a:p>
        </p:txBody>
      </p:sp>
      <p:sp>
        <p:nvSpPr>
          <p:cNvPr id="4" name="TextBox 3"/>
          <p:cNvSpPr txBox="1"/>
          <p:nvPr/>
        </p:nvSpPr>
        <p:spPr>
          <a:xfrm>
            <a:off x="858188" y="961021"/>
            <a:ext cx="7586387" cy="1138773"/>
          </a:xfrm>
          <a:prstGeom prst="rect">
            <a:avLst/>
          </a:prstGeom>
          <a:noFill/>
        </p:spPr>
        <p:txBody>
          <a:bodyPr wrap="square" rtlCol="0">
            <a:spAutoFit/>
          </a:bodyPr>
          <a:lstStyle/>
          <a:p>
            <a:pPr algn="ctr"/>
            <a:r>
              <a:rPr lang="en-US" sz="2400" dirty="0" smtClean="0">
                <a:solidFill>
                  <a:schemeClr val="bg1"/>
                </a:solidFill>
              </a:rPr>
              <a:t>“</a:t>
            </a:r>
            <a:r>
              <a:rPr lang="en-US" sz="2400" i="1" dirty="0" smtClean="0">
                <a:solidFill>
                  <a:schemeClr val="bg1"/>
                </a:solidFill>
              </a:rPr>
              <a:t>For the wages of sin is death; but the gift of God is eternal life through Jesus Christ our Lord.”</a:t>
            </a:r>
            <a:r>
              <a:rPr lang="en-US" dirty="0" smtClean="0">
                <a:solidFill>
                  <a:schemeClr val="bg1"/>
                </a:solidFill>
              </a:rPr>
              <a:t>  </a:t>
            </a:r>
          </a:p>
          <a:p>
            <a:pPr algn="ctr"/>
            <a:r>
              <a:rPr lang="en-US" sz="2000" dirty="0" smtClean="0">
                <a:solidFill>
                  <a:srgbClr val="BFBFBF"/>
                </a:solidFill>
              </a:rPr>
              <a:t>(Romans 6:23)</a:t>
            </a:r>
            <a:endParaRPr lang="en-US" sz="2000" dirty="0">
              <a:solidFill>
                <a:srgbClr val="BFBFBF"/>
              </a:solidFill>
            </a:endParaRPr>
          </a:p>
        </p:txBody>
      </p:sp>
      <p:sp>
        <p:nvSpPr>
          <p:cNvPr id="5" name="TextBox 4"/>
          <p:cNvSpPr txBox="1"/>
          <p:nvPr/>
        </p:nvSpPr>
        <p:spPr>
          <a:xfrm>
            <a:off x="532077" y="2606435"/>
            <a:ext cx="8204283" cy="1815882"/>
          </a:xfrm>
          <a:prstGeom prst="rect">
            <a:avLst/>
          </a:prstGeom>
          <a:noFill/>
        </p:spPr>
        <p:txBody>
          <a:bodyPr wrap="square" rtlCol="0">
            <a:spAutoFit/>
          </a:bodyPr>
          <a:lstStyle/>
          <a:p>
            <a:r>
              <a:rPr lang="en-US" sz="2400" dirty="0" smtClean="0"/>
              <a:t>    </a:t>
            </a:r>
            <a:r>
              <a:rPr lang="en-US" sz="2800" dirty="0" smtClean="0"/>
              <a:t>The judgment of sin is death.  Life is in the blood, and when blood is spilled, life is given this explains the necessity of shed blood for the remission of sins.</a:t>
            </a:r>
          </a:p>
        </p:txBody>
      </p:sp>
      <p:sp>
        <p:nvSpPr>
          <p:cNvPr id="6" name="TextBox 5"/>
          <p:cNvSpPr txBox="1"/>
          <p:nvPr/>
        </p:nvSpPr>
        <p:spPr>
          <a:xfrm>
            <a:off x="564329" y="4676000"/>
            <a:ext cx="8204283" cy="954107"/>
          </a:xfrm>
          <a:prstGeom prst="rect">
            <a:avLst/>
          </a:prstGeom>
          <a:noFill/>
        </p:spPr>
        <p:txBody>
          <a:bodyPr wrap="square" rtlCol="0">
            <a:spAutoFit/>
          </a:bodyPr>
          <a:lstStyle/>
          <a:p>
            <a:r>
              <a:rPr lang="en-US" sz="2400" dirty="0" smtClean="0"/>
              <a:t>     </a:t>
            </a:r>
            <a:r>
              <a:rPr lang="en-US" sz="2800" dirty="0" smtClean="0"/>
              <a:t>When blood is shed it actually is the giving of life.  The wages of sin is being paid.</a:t>
            </a:r>
          </a:p>
        </p:txBody>
      </p:sp>
    </p:spTree>
    <p:extLst>
      <p:ext uri="{BB962C8B-B14F-4D97-AF65-F5344CB8AC3E}">
        <p14:creationId xmlns:p14="http://schemas.microsoft.com/office/powerpoint/2010/main" val="323675409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grpId="0" nodeType="after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Effect transition="in" filter="fade">
                                      <p:cBhvr>
                                        <p:cTn id="15" dur="1000"/>
                                        <p:tgtEl>
                                          <p:spTgt spid="5"/>
                                        </p:tgtEl>
                                      </p:cBhvr>
                                    </p:animEffect>
                                  </p:childTnLst>
                                </p:cTn>
                              </p:par>
                            </p:childTnLst>
                          </p:cTn>
                        </p:par>
                        <p:par>
                          <p:cTn id="16" fill="hold">
                            <p:stCondLst>
                              <p:cond delay="3000"/>
                            </p:stCondLst>
                            <p:childTnLst>
                              <p:par>
                                <p:cTn id="17" presetID="53" presetClass="entr" presetSubtype="16" fill="hold" grpId="0" nodeType="after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4979</TotalTime>
  <Words>961</Words>
  <Application>Microsoft Office PowerPoint</Application>
  <PresentationFormat>On-screen Show (4:3)</PresentationFormat>
  <Paragraphs>70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UPCI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Richardson</dc:creator>
  <cp:lastModifiedBy>Jere Riddick</cp:lastModifiedBy>
  <cp:revision>35</cp:revision>
  <dcterms:created xsi:type="dcterms:W3CDTF">2011-11-09T23:54:42Z</dcterms:created>
  <dcterms:modified xsi:type="dcterms:W3CDTF">2011-12-29T00:13:23Z</dcterms:modified>
</cp:coreProperties>
</file>