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
  </p:notesMasterIdLst>
  <p:sldIdLst>
    <p:sldId id="257" r:id="rId2"/>
    <p:sldId id="258" r:id="rId3"/>
    <p:sldId id="265" r:id="rId4"/>
    <p:sldId id="259" r:id="rId5"/>
    <p:sldId id="260" r:id="rId6"/>
    <p:sldId id="266" r:id="rId7"/>
    <p:sldId id="267" r:id="rId8"/>
    <p:sldId id="261" r:id="rId9"/>
    <p:sldId id="268" r:id="rId10"/>
    <p:sldId id="262" r:id="rId11"/>
    <p:sldId id="269" r:id="rId12"/>
    <p:sldId id="263" r:id="rId13"/>
    <p:sldId id="270" r:id="rId14"/>
    <p:sldId id="264" r:id="rId15"/>
    <p:sldId id="271" r:id="rId16"/>
    <p:sldId id="272" r:id="rId17"/>
    <p:sldId id="273"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361559-E248-DA44-935A-258AA1D62898}" type="datetimeFigureOut">
              <a:rPr lang="en-US" smtClean="0"/>
              <a:t>12/5/2011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A2D5F9-BFC6-CE48-8F40-7FFAF151E60E}" type="slidenum">
              <a:rPr lang="en-US" smtClean="0"/>
              <a:t>‹#›</a:t>
            </a:fld>
            <a:endParaRPr lang="en-US"/>
          </a:p>
        </p:txBody>
      </p:sp>
    </p:spTree>
    <p:extLst>
      <p:ext uri="{BB962C8B-B14F-4D97-AF65-F5344CB8AC3E}">
        <p14:creationId xmlns:p14="http://schemas.microsoft.com/office/powerpoint/2010/main" val="325494241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6A2D5F9-BFC6-CE48-8F40-7FFAF151E60E}" type="slidenum">
              <a:rPr lang="en-US" smtClean="0"/>
              <a:t>1</a:t>
            </a:fld>
            <a:endParaRPr lang="en-US"/>
          </a:p>
        </p:txBody>
      </p:sp>
    </p:spTree>
    <p:extLst>
      <p:ext uri="{BB962C8B-B14F-4D97-AF65-F5344CB8AC3E}">
        <p14:creationId xmlns:p14="http://schemas.microsoft.com/office/powerpoint/2010/main" val="2518435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Overlay-TitleSlide.png"/>
          <p:cNvPicPr>
            <a:picLocks noChangeAspect="1"/>
          </p:cNvPicPr>
          <p:nvPr/>
        </p:nvPicPr>
        <p:blipFill>
          <a:blip r:embed="rId2"/>
          <a:stretch>
            <a:fillRect/>
          </a:stretch>
        </p:blipFill>
        <p:spPr>
          <a:xfrm>
            <a:off x="158367" y="187452"/>
            <a:ext cx="8827266" cy="6483096"/>
          </a:xfrm>
          <a:prstGeom prst="rect">
            <a:avLst/>
          </a:prstGeom>
        </p:spPr>
      </p:pic>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Tree>
    <p:extLst>
      <p:ext uri="{BB962C8B-B14F-4D97-AF65-F5344CB8AC3E}">
        <p14:creationId xmlns:p14="http://schemas.microsoft.com/office/powerpoint/2010/main" val="33399140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Date Placeholder 1"/>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3" name="Footer Placeholder 2"/>
          <p:cNvSpPr>
            <a:spLocks noGrp="1"/>
          </p:cNvSpPr>
          <p:nvPr>
            <p:ph type="ftr" sz="quarter" idx="11"/>
          </p:nvPr>
        </p:nvSpPr>
        <p:spPr/>
        <p:txBody>
          <a:bodyPr/>
          <a:lstStyle/>
          <a:p>
            <a:endParaRPr lang="en-US">
              <a:solidFill>
                <a:srgbClr val="38ABED"/>
              </a:solidFill>
              <a:latin typeface="Trebuchet MS"/>
            </a:endParaRPr>
          </a:p>
        </p:txBody>
      </p:sp>
      <p:sp>
        <p:nvSpPr>
          <p:cNvPr id="4" name="Slide Number Placeholder 3"/>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22469345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Overlay-ContentCaption.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4" y="590550"/>
            <a:ext cx="365760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94361874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Overlay-PictureCaption.png"/>
          <p:cNvPicPr>
            <a:picLocks noChangeAspect="1"/>
          </p:cNvPicPr>
          <p:nvPr/>
        </p:nvPicPr>
        <p:blipFill>
          <a:blip r:embed="rId2"/>
          <a:stretch>
            <a:fillRect/>
          </a:stretch>
        </p:blipFill>
        <p:spPr>
          <a:xfrm>
            <a:off x="448977" y="187452"/>
            <a:ext cx="8536656" cy="6483096"/>
          </a:xfrm>
          <a:prstGeom prst="rect">
            <a:avLst/>
          </a:prstGeom>
        </p:spPr>
      </p:pic>
      <p:sp>
        <p:nvSpPr>
          <p:cNvPr id="2" name="Title 1"/>
          <p:cNvSpPr>
            <a:spLocks noGrp="1"/>
          </p:cNvSpPr>
          <p:nvPr>
            <p:ph type="title"/>
          </p:nvPr>
        </p:nvSpPr>
        <p:spPr>
          <a:xfrm>
            <a:off x="3886200" y="533400"/>
            <a:ext cx="4476750" cy="1252538"/>
          </a:xfrm>
        </p:spPr>
        <p:txBody>
          <a:bodyPr anchor="b"/>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6124" y="6288741"/>
            <a:ext cx="1887537" cy="365125"/>
          </a:xfrm>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6" name="Footer Placeholder 5"/>
          <p:cNvSpPr>
            <a:spLocks noGrp="1"/>
          </p:cNvSpPr>
          <p:nvPr>
            <p:ph type="ftr" sz="quarter" idx="11"/>
          </p:nvPr>
        </p:nvSpPr>
        <p:spPr>
          <a:xfrm>
            <a:off x="5867399" y="6288741"/>
            <a:ext cx="2675965" cy="365125"/>
          </a:xfrm>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extLst>
      <p:ext uri="{BB962C8B-B14F-4D97-AF65-F5344CB8AC3E}">
        <p14:creationId xmlns:p14="http://schemas.microsoft.com/office/powerpoint/2010/main" val="16902018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4710953" y="533400"/>
            <a:ext cx="3657600" cy="125253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6" name="Footer Placeholder 5"/>
          <p:cNvSpPr>
            <a:spLocks noGrp="1"/>
          </p:cNvSpPr>
          <p:nvPr>
            <p:ph type="ftr" sz="quarter" idx="11"/>
          </p:nvPr>
        </p:nvSpPr>
        <p:spPr>
          <a:xfrm>
            <a:off x="3325813" y="6288741"/>
            <a:ext cx="5217551" cy="365125"/>
          </a:xfrm>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421295226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808038" y="3778624"/>
            <a:ext cx="7560515" cy="110265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3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6" name="Footer Placeholder 5"/>
          <p:cNvSpPr>
            <a:spLocks noGrp="1"/>
          </p:cNvSpPr>
          <p:nvPr>
            <p:ph type="ftr" sz="quarter" idx="11"/>
          </p:nvPr>
        </p:nvSpPr>
        <p:spPr>
          <a:xfrm>
            <a:off x="3325813" y="6288741"/>
            <a:ext cx="5217551" cy="365125"/>
          </a:xfrm>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39519291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42919793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21101056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21710310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Overlay-SectionHeader.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3" y="2591360"/>
            <a:ext cx="7583487" cy="1362075"/>
          </a:xfrm>
        </p:spPr>
        <p:txBody>
          <a:bodyPr anchor="b" anchorCtr="0">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nchor="t" anchorCtr="0"/>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5" name="Footer Placeholder 4"/>
          <p:cNvSpPr>
            <a:spLocks noGrp="1"/>
          </p:cNvSpPr>
          <p:nvPr>
            <p:ph type="ftr" sz="quarter" idx="11"/>
          </p:nvPr>
        </p:nvSpPr>
        <p:spPr/>
        <p:txBody>
          <a:bodyPr/>
          <a:lstStyle/>
          <a:p>
            <a:endParaRPr lang="en-US">
              <a:solidFill>
                <a:srgbClr val="38ABED"/>
              </a:solidFill>
              <a:latin typeface="Trebuchet MS"/>
            </a:endParaRPr>
          </a:p>
        </p:txBody>
      </p:sp>
      <p:sp>
        <p:nvSpPr>
          <p:cNvPr id="6" name="Slide Number Placeholder 5"/>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92701572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37245276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4" name="Picture 13"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8" name="Footer Placeholder 7"/>
          <p:cNvSpPr>
            <a:spLocks noGrp="1"/>
          </p:cNvSpPr>
          <p:nvPr>
            <p:ph type="ftr" sz="quarter" idx="11"/>
          </p:nvPr>
        </p:nvSpPr>
        <p:spPr/>
        <p:txBody>
          <a:bodyPr/>
          <a:lstStyle/>
          <a:p>
            <a:endParaRPr lang="en-US">
              <a:solidFill>
                <a:srgbClr val="38ABED"/>
              </a:solidFill>
              <a:latin typeface="Trebuchet MS"/>
            </a:endParaRPr>
          </a:p>
        </p:txBody>
      </p:sp>
      <p:sp>
        <p:nvSpPr>
          <p:cNvPr id="9" name="Slide Number Placeholder 8"/>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cxnSp>
        <p:nvCxnSpPr>
          <p:cNvPr id="12" name="Straight Connector 11"/>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023668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1417233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15349682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6" name="Footer Placeholder 5"/>
          <p:cNvSpPr>
            <a:spLocks noGrp="1"/>
          </p:cNvSpPr>
          <p:nvPr>
            <p:ph type="ftr" sz="quarter" idx="11"/>
          </p:nvPr>
        </p:nvSpPr>
        <p:spPr/>
        <p:txBody>
          <a:bodyPr/>
          <a:lstStyle/>
          <a:p>
            <a:endParaRPr lang="en-US">
              <a:solidFill>
                <a:srgbClr val="38ABED"/>
              </a:solidFill>
              <a:latin typeface="Trebuchet MS"/>
            </a:endParaRPr>
          </a:p>
        </p:txBody>
      </p:sp>
      <p:sp>
        <p:nvSpPr>
          <p:cNvPr id="7" name="Slide Number Placeholder 6"/>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extLst>
      <p:ext uri="{BB962C8B-B14F-4D97-AF65-F5344CB8AC3E}">
        <p14:creationId xmlns:p14="http://schemas.microsoft.com/office/powerpoint/2010/main" val="22868399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140825E-4A15-4D39-8176-1F07E904CB30}" type="datetimeFigureOut">
              <a:rPr lang="en-US" smtClean="0">
                <a:solidFill>
                  <a:srgbClr val="38ABED"/>
                </a:solidFill>
                <a:latin typeface="Trebuchet MS"/>
              </a:rPr>
              <a:pPr/>
              <a:t>12/5/2011</a:t>
            </a:fld>
            <a:endParaRPr lang="en-US">
              <a:solidFill>
                <a:srgbClr val="38ABED"/>
              </a:solidFill>
              <a:latin typeface="Trebuchet MS"/>
            </a:endParaRPr>
          </a:p>
        </p:txBody>
      </p:sp>
      <p:sp>
        <p:nvSpPr>
          <p:cNvPr id="4" name="Footer Placeholder 3"/>
          <p:cNvSpPr>
            <a:spLocks noGrp="1"/>
          </p:cNvSpPr>
          <p:nvPr>
            <p:ph type="ftr" sz="quarter" idx="11"/>
          </p:nvPr>
        </p:nvSpPr>
        <p:spPr/>
        <p:txBody>
          <a:bodyPr/>
          <a:lstStyle/>
          <a:p>
            <a:endParaRPr lang="en-US">
              <a:solidFill>
                <a:srgbClr val="38ABED"/>
              </a:solidFill>
              <a:latin typeface="Trebuchet MS"/>
            </a:endParaRPr>
          </a:p>
        </p:txBody>
      </p:sp>
      <p:sp>
        <p:nvSpPr>
          <p:cNvPr id="5" name="Slide Number Placeholder 4"/>
          <p:cNvSpPr>
            <a:spLocks noGrp="1"/>
          </p:cNvSpPr>
          <p:nvPr>
            <p:ph type="sldNum" sz="quarter" idx="12"/>
          </p:nvPr>
        </p:nvSpPr>
        <p:spPr/>
        <p:txBody>
          <a:bodyPr/>
          <a:lstStyle/>
          <a:p>
            <a:fld id="{93E4AAA4-6363-4581-962D-1ACCC2D600C5}" type="slidenum">
              <a:rPr lang="en-US" smtClean="0">
                <a:solidFill>
                  <a:srgbClr val="1B3861"/>
                </a:solidFill>
                <a:latin typeface="Trebuchet MS"/>
              </a:rPr>
              <a:pPr/>
              <a:t>‹#›</a:t>
            </a:fld>
            <a:endParaRPr lang="en-US">
              <a:solidFill>
                <a:srgbClr val="1B3861"/>
              </a:solidFill>
              <a:latin typeface="Trebuchet MS"/>
            </a:endParaRPr>
          </a:p>
        </p:txBody>
      </p:sp>
    </p:spTree>
    <p:extLst>
      <p:ext uri="{BB962C8B-B14F-4D97-AF65-F5344CB8AC3E}">
        <p14:creationId xmlns:p14="http://schemas.microsoft.com/office/powerpoint/2010/main" val="158262130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89707" y="189707"/>
            <a:ext cx="8764587" cy="6478587"/>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a:solidFill>
                <a:prstClr val="white"/>
              </a:solidFill>
              <a:latin typeface="Trebuchet MS"/>
            </a:endParaRPr>
          </a:p>
        </p:txBody>
      </p:sp>
      <p:sp>
        <p:nvSpPr>
          <p:cNvPr id="2" name="Title Placeholder 1"/>
          <p:cNvSpPr>
            <a:spLocks noGrp="1"/>
          </p:cNvSpPr>
          <p:nvPr>
            <p:ph type="title"/>
          </p:nvPr>
        </p:nvSpPr>
        <p:spPr>
          <a:xfrm>
            <a:off x="779463" y="381000"/>
            <a:ext cx="7583487" cy="104438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779463" y="1828800"/>
            <a:ext cx="7583487" cy="420893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381000" y="6288741"/>
            <a:ext cx="1887537" cy="365125"/>
          </a:xfrm>
          <a:prstGeom prst="rect">
            <a:avLst/>
          </a:prstGeom>
        </p:spPr>
        <p:txBody>
          <a:bodyPr vert="horz" lIns="91440" tIns="45720" rIns="91440" bIns="45720" rtlCol="0" anchor="ctr"/>
          <a:lstStyle>
            <a:lvl1pPr algn="l">
              <a:defRPr sz="1200">
                <a:solidFill>
                  <a:schemeClr val="bg2"/>
                </a:solidFill>
              </a:defRPr>
            </a:lvl1pPr>
          </a:lstStyle>
          <a:p>
            <a:pPr defTabSz="914400"/>
            <a:fld id="{D140825E-4A15-4D39-8176-1F07E904CB30}" type="datetimeFigureOut">
              <a:rPr lang="en-US" smtClean="0">
                <a:solidFill>
                  <a:srgbClr val="38ABED"/>
                </a:solidFill>
                <a:latin typeface="Trebuchet MS"/>
              </a:rPr>
              <a:pPr defTabSz="914400"/>
              <a:t>12/5/2011</a:t>
            </a:fld>
            <a:endParaRPr lang="en-US">
              <a:solidFill>
                <a:srgbClr val="38ABED"/>
              </a:solidFill>
              <a:latin typeface="Trebuchet MS"/>
            </a:endParaRPr>
          </a:p>
        </p:txBody>
      </p:sp>
      <p:sp>
        <p:nvSpPr>
          <p:cNvPr id="5" name="Footer Placeholder 4"/>
          <p:cNvSpPr>
            <a:spLocks noGrp="1"/>
          </p:cNvSpPr>
          <p:nvPr>
            <p:ph type="ftr" sz="quarter" idx="3"/>
          </p:nvPr>
        </p:nvSpPr>
        <p:spPr>
          <a:xfrm>
            <a:off x="3304615" y="6288741"/>
            <a:ext cx="5238750" cy="365125"/>
          </a:xfrm>
          <a:prstGeom prst="rect">
            <a:avLst/>
          </a:prstGeom>
        </p:spPr>
        <p:txBody>
          <a:bodyPr vert="horz" lIns="91440" tIns="45720" rIns="91440" bIns="45720" rtlCol="0" anchor="ctr"/>
          <a:lstStyle>
            <a:lvl1pPr algn="r">
              <a:defRPr sz="1200">
                <a:solidFill>
                  <a:schemeClr val="bg2"/>
                </a:solidFill>
              </a:defRPr>
            </a:lvl1pPr>
          </a:lstStyle>
          <a:p>
            <a:pPr defTabSz="914400"/>
            <a:endParaRPr lang="en-US">
              <a:solidFill>
                <a:srgbClr val="38ABED"/>
              </a:solidFill>
              <a:latin typeface="Trebuchet MS"/>
            </a:endParaRPr>
          </a:p>
        </p:txBody>
      </p:sp>
      <p:sp>
        <p:nvSpPr>
          <p:cNvPr id="6" name="Slide Number Placeholder 5"/>
          <p:cNvSpPr>
            <a:spLocks noGrp="1"/>
          </p:cNvSpPr>
          <p:nvPr>
            <p:ph type="sldNum" sz="quarter" idx="4"/>
          </p:nvPr>
        </p:nvSpPr>
        <p:spPr>
          <a:xfrm>
            <a:off x="8404411" y="219635"/>
            <a:ext cx="493059" cy="365125"/>
          </a:xfrm>
          <a:prstGeom prst="rect">
            <a:avLst/>
          </a:prstGeom>
        </p:spPr>
        <p:txBody>
          <a:bodyPr vert="horz" lIns="91440" tIns="45720" rIns="91440" bIns="45720" rtlCol="0" anchor="ctr"/>
          <a:lstStyle>
            <a:lvl1pPr algn="r">
              <a:defRPr sz="1200">
                <a:solidFill>
                  <a:schemeClr val="tx2"/>
                </a:solidFill>
              </a:defRPr>
            </a:lvl1pPr>
          </a:lstStyle>
          <a:p>
            <a:pPr defTabSz="914400"/>
            <a:fld id="{93E4AAA4-6363-4581-962D-1ACCC2D600C5}" type="slidenum">
              <a:rPr lang="en-US" smtClean="0">
                <a:solidFill>
                  <a:srgbClr val="1B3861"/>
                </a:solidFill>
                <a:latin typeface="Trebuchet MS"/>
              </a:rPr>
              <a:pPr defTabSz="914400"/>
              <a:t>‹#›</a:t>
            </a:fld>
            <a:endParaRPr lang="en-US">
              <a:solidFill>
                <a:srgbClr val="1B3861"/>
              </a:solidFill>
              <a:latin typeface="Trebuchet MS"/>
            </a:endParaRPr>
          </a:p>
        </p:txBody>
      </p:sp>
    </p:spTree>
    <p:extLst>
      <p:ext uri="{BB962C8B-B14F-4D97-AF65-F5344CB8AC3E}">
        <p14:creationId xmlns:p14="http://schemas.microsoft.com/office/powerpoint/2010/main" val="19365260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xStyles>
    <p:titleStyle>
      <a:lvl1pPr algn="l" defTabSz="914400" rtl="0" eaLnBrk="1" latinLnBrk="0" hangingPunct="1">
        <a:spcBef>
          <a:spcPct val="0"/>
        </a:spcBef>
        <a:buNone/>
        <a:defRPr sz="3800" kern="1200">
          <a:solidFill>
            <a:schemeClr val="bg1"/>
          </a:solidFill>
          <a:latin typeface="+mj-lt"/>
          <a:ea typeface="+mj-ea"/>
          <a:cs typeface="+mj-cs"/>
        </a:defRPr>
      </a:lvl1pPr>
    </p:titleStyle>
    <p:body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50696" y="147258"/>
            <a:ext cx="6867418" cy="6460528"/>
          </a:xfrm>
          <a:prstGeom prst="rect">
            <a:avLst/>
          </a:prstGeom>
        </p:spPr>
      </p:pic>
      <p:sp>
        <p:nvSpPr>
          <p:cNvPr id="6" name="Vertical Text Placeholder 5"/>
          <p:cNvSpPr>
            <a:spLocks noGrp="1"/>
          </p:cNvSpPr>
          <p:nvPr>
            <p:ph type="body" orient="vert" idx="1"/>
          </p:nvPr>
        </p:nvSpPr>
        <p:spPr>
          <a:xfrm>
            <a:off x="7461966" y="438335"/>
            <a:ext cx="1437318" cy="6169451"/>
          </a:xfrm>
        </p:spPr>
        <p:txBody>
          <a:bodyPr/>
          <a:lstStyle/>
          <a:p>
            <a:r>
              <a:rPr lang="en-US" dirty="0" smtClean="0"/>
              <a:t>Global University of Theological Studies</a:t>
            </a:r>
            <a:endParaRPr lang="en-US" dirty="0"/>
          </a:p>
        </p:txBody>
      </p:sp>
      <p:sp>
        <p:nvSpPr>
          <p:cNvPr id="5" name="Title 4"/>
          <p:cNvSpPr>
            <a:spLocks noGrp="1"/>
          </p:cNvSpPr>
          <p:nvPr>
            <p:ph type="title"/>
          </p:nvPr>
        </p:nvSpPr>
        <p:spPr>
          <a:xfrm>
            <a:off x="1399317" y="4515172"/>
            <a:ext cx="6307692" cy="8012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8800" b="1" spc="50" dirty="0" smtClean="0">
                <a:ln w="11430"/>
                <a:solidFill>
                  <a:srgbClr val="FF0000"/>
                </a:solidFill>
                <a:effectLst>
                  <a:outerShdw blurRad="76200" dist="50800" dir="5400000" algn="tl" rotWithShape="0">
                    <a:srgbClr val="000000">
                      <a:alpha val="65000"/>
                    </a:srgbClr>
                  </a:outerShdw>
                </a:effectLst>
                <a:latin typeface="Apple Casual"/>
                <a:cs typeface="Apple Casual"/>
              </a:rPr>
              <a:t>The Devil </a:t>
            </a:r>
            <a:endParaRPr lang="en-US" sz="8800" b="1" spc="50" dirty="0">
              <a:ln w="11430"/>
              <a:solidFill>
                <a:srgbClr val="FF0000"/>
              </a:solidFill>
              <a:effectLst>
                <a:outerShdw blurRad="76200" dist="50800" dir="5400000" algn="tl" rotWithShape="0">
                  <a:srgbClr val="000000">
                    <a:alpha val="65000"/>
                  </a:srgbClr>
                </a:outerShdw>
              </a:effectLst>
              <a:latin typeface="Apple Casual"/>
              <a:cs typeface="Apple Casual"/>
            </a:endParaRPr>
          </a:p>
        </p:txBody>
      </p:sp>
    </p:spTree>
    <p:extLst>
      <p:ext uri="{BB962C8B-B14F-4D97-AF65-F5344CB8AC3E}">
        <p14:creationId xmlns:p14="http://schemas.microsoft.com/office/powerpoint/2010/main" val="30241707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500"/>
                                        <p:tgtEl>
                                          <p:spTgt spid="2"/>
                                        </p:tgtEl>
                                      </p:cBhvr>
                                    </p:animEffect>
                                  </p:childTnLst>
                                </p:cTn>
                              </p:par>
                            </p:childTnLst>
                          </p:cTn>
                        </p:par>
                        <p:par>
                          <p:cTn id="8" fill="hold">
                            <p:stCondLst>
                              <p:cond delay="3000"/>
                            </p:stCondLst>
                            <p:childTnLst>
                              <p:par>
                                <p:cTn id="9" presetID="14" presetClass="entr" presetSubtype="5"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randombar(vertical)">
                                      <p:cBhvr>
                                        <p:cTn id="11" dur="2000"/>
                                        <p:tgtEl>
                                          <p:spTgt spid="5"/>
                                        </p:tgtEl>
                                      </p:cBhvr>
                                    </p:animEffect>
                                  </p:childTnLst>
                                </p:cTn>
                              </p:par>
                            </p:childTnLst>
                          </p:cTn>
                        </p:par>
                        <p:par>
                          <p:cTn id="12" fill="hold">
                            <p:stCondLst>
                              <p:cond delay="5500"/>
                            </p:stCondLst>
                            <p:childTnLst>
                              <p:par>
                                <p:cTn id="13" presetID="22" presetClass="entr" presetSubtype="1"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up)">
                                      <p:cBhvr>
                                        <p:cTn id="15"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259752" y="-2983820"/>
            <a:ext cx="2227731" cy="8475131"/>
          </a:xfrm>
        </p:spPr>
        <p:txBody>
          <a:bodyPr>
            <a:normAutofit/>
          </a:bodyPr>
          <a:lstStyle/>
          <a:p>
            <a:pPr marL="0" indent="0" algn="ctr">
              <a:buNone/>
            </a:pPr>
            <a:r>
              <a:rPr lang="en-US" sz="4800" dirty="0" smtClean="0"/>
              <a:t>The Devil is Very Powerful BUT not Omnipotent</a:t>
            </a:r>
          </a:p>
          <a:p>
            <a:pPr marL="0" indent="0">
              <a:buNone/>
            </a:pPr>
            <a:endParaRPr lang="en-US" sz="4800" dirty="0" smtClean="0"/>
          </a:p>
          <a:p>
            <a:pPr marL="0" indent="0">
              <a:buNone/>
            </a:pPr>
            <a:endParaRPr lang="en-US" sz="4800" dirty="0"/>
          </a:p>
        </p:txBody>
      </p:sp>
      <p:sp>
        <p:nvSpPr>
          <p:cNvPr id="6" name="Vertical Text Placeholder 2"/>
          <p:cNvSpPr txBox="1">
            <a:spLocks/>
          </p:cNvSpPr>
          <p:nvPr/>
        </p:nvSpPr>
        <p:spPr>
          <a:xfrm rot="16200000">
            <a:off x="2664433" y="-253700"/>
            <a:ext cx="3874276" cy="8428137"/>
          </a:xfrm>
          <a:prstGeom prst="rect">
            <a:avLst/>
          </a:prstGeom>
        </p:spPr>
        <p:txBody>
          <a:bodyPr vert="eaVert" lIns="91440" tIns="45720" rIns="91440" bIns="45720" rtlCol="0">
            <a:normAutofit/>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Font typeface="Wingdings 2" pitchFamily="18" charset="2"/>
              <a:buNone/>
            </a:pPr>
            <a:r>
              <a:rPr lang="en-US" sz="3800" i="1" dirty="0" smtClean="0">
                <a:solidFill>
                  <a:schemeClr val="tx1"/>
                </a:solidFill>
              </a:rPr>
              <a:t>“</a:t>
            </a:r>
            <a:r>
              <a:rPr lang="en-US" sz="3200" i="1" dirty="0" smtClean="0">
                <a:solidFill>
                  <a:schemeClr val="tx1"/>
                </a:solidFill>
              </a:rPr>
              <a:t>Put on the whole </a:t>
            </a:r>
            <a:r>
              <a:rPr lang="en-US" sz="3200" i="1" dirty="0" err="1" smtClean="0">
                <a:solidFill>
                  <a:schemeClr val="tx1"/>
                </a:solidFill>
              </a:rPr>
              <a:t>armour</a:t>
            </a:r>
            <a:r>
              <a:rPr lang="en-US" sz="3200" i="1" dirty="0" smtClean="0">
                <a:solidFill>
                  <a:schemeClr val="tx1"/>
                </a:solidFill>
              </a:rPr>
              <a:t> of God, that ye may be able to stand against the wiles of the devil.  For we wrestle not against flesh and blood, but against principalities, against powers, against the rulers of the darkness of this world, against spiritual wickedness in high places.”                  </a:t>
            </a:r>
            <a:r>
              <a:rPr lang="en-US" sz="2000" i="1" dirty="0" smtClean="0">
                <a:solidFill>
                  <a:schemeClr val="tx1"/>
                </a:solidFill>
              </a:rPr>
              <a:t>(Ephesians 6:11-12)</a:t>
            </a:r>
          </a:p>
          <a:p>
            <a:pPr marL="0" indent="0">
              <a:buFont typeface="Wingdings 2" pitchFamily="18" charset="2"/>
              <a:buNone/>
            </a:pPr>
            <a:endParaRPr lang="en-US" sz="3000" i="1" dirty="0" smtClean="0">
              <a:solidFill>
                <a:schemeClr val="tx1"/>
              </a:solidFill>
            </a:endParaRPr>
          </a:p>
          <a:p>
            <a:pPr marL="0" indent="0">
              <a:buFont typeface="Wingdings 2" pitchFamily="18" charset="2"/>
              <a:buNone/>
            </a:pPr>
            <a:endParaRPr lang="en-US" sz="4800" dirty="0"/>
          </a:p>
        </p:txBody>
      </p:sp>
    </p:spTree>
    <p:extLst>
      <p:ext uri="{BB962C8B-B14F-4D97-AF65-F5344CB8AC3E}">
        <p14:creationId xmlns:p14="http://schemas.microsoft.com/office/powerpoint/2010/main" val="401048061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259752" y="-2983820"/>
            <a:ext cx="2227731" cy="8475131"/>
          </a:xfrm>
        </p:spPr>
        <p:txBody>
          <a:bodyPr>
            <a:normAutofit/>
          </a:bodyPr>
          <a:lstStyle/>
          <a:p>
            <a:pPr marL="0" indent="0" algn="ctr">
              <a:buNone/>
            </a:pPr>
            <a:r>
              <a:rPr lang="en-US" sz="4800" dirty="0" smtClean="0"/>
              <a:t>The Devil is Very Powerful BUT not Omnipotent</a:t>
            </a:r>
          </a:p>
          <a:p>
            <a:pPr marL="0" indent="0">
              <a:buNone/>
            </a:pPr>
            <a:endParaRPr lang="en-US" sz="4800" dirty="0" smtClean="0"/>
          </a:p>
          <a:p>
            <a:pPr marL="0" indent="0">
              <a:buNone/>
            </a:pPr>
            <a:endParaRPr lang="en-US" sz="4800" dirty="0"/>
          </a:p>
        </p:txBody>
      </p:sp>
      <p:sp>
        <p:nvSpPr>
          <p:cNvPr id="6" name="Vertical Text Placeholder 2"/>
          <p:cNvSpPr txBox="1">
            <a:spLocks/>
          </p:cNvSpPr>
          <p:nvPr/>
        </p:nvSpPr>
        <p:spPr>
          <a:xfrm rot="16200000">
            <a:off x="2664433" y="-253700"/>
            <a:ext cx="3874276" cy="8428137"/>
          </a:xfrm>
          <a:prstGeom prst="rect">
            <a:avLst/>
          </a:prstGeom>
        </p:spPr>
        <p:txBody>
          <a:bodyPr vert="eaVert" lIns="91440" tIns="45720" rIns="91440" bIns="45720" rtlCol="0">
            <a:normAutofit fontScale="92500" lnSpcReduction="20000"/>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Font typeface="Wingdings 2" pitchFamily="18" charset="2"/>
              <a:buNone/>
            </a:pPr>
            <a:r>
              <a:rPr lang="en-US" sz="3800" dirty="0" smtClean="0">
                <a:solidFill>
                  <a:schemeClr val="tx1"/>
                </a:solidFill>
              </a:rPr>
              <a:t>Never underestimate the power of the devil.</a:t>
            </a:r>
          </a:p>
          <a:p>
            <a:pPr marL="0" indent="0">
              <a:buFont typeface="Wingdings 2" pitchFamily="18" charset="2"/>
              <a:buNone/>
            </a:pPr>
            <a:r>
              <a:rPr lang="en-US" sz="3800" dirty="0" smtClean="0">
                <a:solidFill>
                  <a:schemeClr val="tx1"/>
                </a:solidFill>
              </a:rPr>
              <a:t>The devil has many subordinates to do his will.</a:t>
            </a:r>
          </a:p>
          <a:p>
            <a:pPr marL="0" indent="0">
              <a:buFont typeface="Wingdings 2" pitchFamily="18" charset="2"/>
              <a:buNone/>
            </a:pPr>
            <a:r>
              <a:rPr lang="en-US" sz="3800" dirty="0" smtClean="0">
                <a:solidFill>
                  <a:schemeClr val="tx1"/>
                </a:solidFill>
              </a:rPr>
              <a:t>Also, remember that the devil may appear anywhere at anytime, but he is not omnipresent.</a:t>
            </a:r>
            <a:endParaRPr lang="en-US" sz="3000" dirty="0" smtClean="0">
              <a:solidFill>
                <a:schemeClr val="tx1"/>
              </a:solidFill>
            </a:endParaRPr>
          </a:p>
          <a:p>
            <a:pPr marL="0" indent="0">
              <a:buFont typeface="Wingdings 2" pitchFamily="18" charset="2"/>
              <a:buNone/>
            </a:pPr>
            <a:endParaRPr lang="en-US" sz="3000" i="1" dirty="0" smtClean="0">
              <a:solidFill>
                <a:schemeClr val="tx1"/>
              </a:solidFill>
            </a:endParaRPr>
          </a:p>
          <a:p>
            <a:pPr marL="0" indent="0">
              <a:buFont typeface="Wingdings 2" pitchFamily="18" charset="2"/>
              <a:buNone/>
            </a:pPr>
            <a:endParaRPr lang="en-US" sz="4800" dirty="0"/>
          </a:p>
        </p:txBody>
      </p:sp>
    </p:spTree>
    <p:extLst>
      <p:ext uri="{BB962C8B-B14F-4D97-AF65-F5344CB8AC3E}">
        <p14:creationId xmlns:p14="http://schemas.microsoft.com/office/powerpoint/2010/main" val="138964793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4" presetClass="entr" presetSubtype="10" fill="hold" grpId="0" nodeType="afterEffect">
                                  <p:stCondLst>
                                    <p:cond delay="50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3" dur="1000"/>
                                        <p:tgtEl>
                                          <p:spTgt spid="6">
                                            <p:txEl>
                                              <p:pRg st="0" end="0"/>
                                            </p:txEl>
                                          </p:spTgt>
                                        </p:tgtEl>
                                      </p:cBhvr>
                                    </p:animEffect>
                                  </p:childTnLst>
                                </p:cTn>
                              </p:par>
                            </p:childTnLst>
                          </p:cTn>
                        </p:par>
                        <p:par>
                          <p:cTn id="14" fill="hold">
                            <p:stCondLst>
                              <p:cond delay="3000"/>
                            </p:stCondLst>
                            <p:childTnLst>
                              <p:par>
                                <p:cTn id="15" presetID="14" presetClass="entr" presetSubtype="10" fill="hold" grpId="0" nodeType="afterEffect">
                                  <p:stCondLst>
                                    <p:cond delay="50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7" dur="1000"/>
                                        <p:tgtEl>
                                          <p:spTgt spid="6">
                                            <p:txEl>
                                              <p:pRg st="1" end="1"/>
                                            </p:txEl>
                                          </p:spTgt>
                                        </p:tgtEl>
                                      </p:cBhvr>
                                    </p:animEffect>
                                  </p:childTnLst>
                                </p:cTn>
                              </p:par>
                            </p:childTnLst>
                          </p:cTn>
                        </p:par>
                        <p:par>
                          <p:cTn id="18" fill="hold">
                            <p:stCondLst>
                              <p:cond delay="4500"/>
                            </p:stCondLst>
                            <p:childTnLst>
                              <p:par>
                                <p:cTn id="19" presetID="14" presetClass="entr" presetSubtype="10" fill="hold" grpId="0" nodeType="afterEffect">
                                  <p:stCondLst>
                                    <p:cond delay="50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randombar(horizontal)">
                                      <p:cBhvr>
                                        <p:cTn id="21"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259752" y="-2897724"/>
            <a:ext cx="2227731" cy="8475131"/>
          </a:xfrm>
        </p:spPr>
        <p:txBody>
          <a:bodyPr>
            <a:normAutofit lnSpcReduction="10000"/>
          </a:bodyPr>
          <a:lstStyle/>
          <a:p>
            <a:pPr marL="0" indent="0" algn="ctr">
              <a:buNone/>
            </a:pPr>
            <a:r>
              <a:rPr lang="en-US" sz="4800" dirty="0" smtClean="0"/>
              <a:t>The Work of the Devil is to Constantly Attack the Purposes of God</a:t>
            </a:r>
          </a:p>
          <a:p>
            <a:pPr marL="0" indent="0">
              <a:buNone/>
            </a:pPr>
            <a:endParaRPr lang="en-US" sz="4800" dirty="0" smtClean="0"/>
          </a:p>
          <a:p>
            <a:pPr marL="0" indent="0">
              <a:buNone/>
            </a:pPr>
            <a:endParaRPr lang="en-US" sz="4800" dirty="0"/>
          </a:p>
        </p:txBody>
      </p:sp>
      <p:sp>
        <p:nvSpPr>
          <p:cNvPr id="6" name="Vertical Text Placeholder 2"/>
          <p:cNvSpPr txBox="1">
            <a:spLocks/>
          </p:cNvSpPr>
          <p:nvPr/>
        </p:nvSpPr>
        <p:spPr>
          <a:xfrm rot="16200000">
            <a:off x="3047131" y="73439"/>
            <a:ext cx="2957775" cy="8475131"/>
          </a:xfrm>
          <a:prstGeom prst="rect">
            <a:avLst/>
          </a:prstGeom>
        </p:spPr>
        <p:txBody>
          <a:bodyPr vert="eaVert" lIns="91440" tIns="45720" rIns="91440" bIns="45720" rtlCol="0">
            <a:noAutofit/>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514350" indent="-514350">
              <a:buFont typeface="Wingdings 2" pitchFamily="18" charset="2"/>
              <a:buAutoNum type="arabicPeriod"/>
            </a:pPr>
            <a:r>
              <a:rPr lang="en-US" sz="3200" dirty="0" smtClean="0">
                <a:solidFill>
                  <a:srgbClr val="000000"/>
                </a:solidFill>
              </a:rPr>
              <a:t>Sowing tares		Matthew 13:25-39 		(evil doctrine, leaven, etc.)</a:t>
            </a:r>
          </a:p>
          <a:p>
            <a:pPr marL="514350" indent="-514350">
              <a:buFont typeface="Wingdings 2" pitchFamily="18" charset="2"/>
              <a:buAutoNum type="arabicPeriod"/>
            </a:pPr>
            <a:r>
              <a:rPr lang="en-US" sz="3200" dirty="0">
                <a:solidFill>
                  <a:srgbClr val="000000"/>
                </a:solidFill>
              </a:rPr>
              <a:t> </a:t>
            </a:r>
            <a:r>
              <a:rPr lang="en-US" sz="3200" dirty="0" smtClean="0">
                <a:solidFill>
                  <a:srgbClr val="000000"/>
                </a:solidFill>
              </a:rPr>
              <a:t>Sifting as wheat		Luke 22:31</a:t>
            </a:r>
          </a:p>
          <a:p>
            <a:pPr marL="514350" indent="-514350">
              <a:buFont typeface="Wingdings 2" pitchFamily="18" charset="2"/>
              <a:buAutoNum type="arabicPeriod"/>
            </a:pPr>
            <a:r>
              <a:rPr lang="en-US" sz="3200" dirty="0">
                <a:solidFill>
                  <a:srgbClr val="000000"/>
                </a:solidFill>
              </a:rPr>
              <a:t> </a:t>
            </a:r>
            <a:r>
              <a:rPr lang="en-US" sz="3200" dirty="0" smtClean="0">
                <a:solidFill>
                  <a:srgbClr val="000000"/>
                </a:solidFill>
              </a:rPr>
              <a:t>Destroying the flesh	I Corinthians 5:5</a:t>
            </a:r>
          </a:p>
        </p:txBody>
      </p:sp>
    </p:spTree>
    <p:extLst>
      <p:ext uri="{BB962C8B-B14F-4D97-AF65-F5344CB8AC3E}">
        <p14:creationId xmlns:p14="http://schemas.microsoft.com/office/powerpoint/2010/main" val="1801841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50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0" end="0"/>
                                            </p:txEl>
                                          </p:spTgt>
                                        </p:tgtEl>
                                      </p:cBhvr>
                                    </p:animEffect>
                                  </p:childTnLst>
                                </p:cTn>
                              </p:par>
                            </p:childTnLst>
                          </p:cTn>
                        </p:par>
                        <p:par>
                          <p:cTn id="17" fill="hold">
                            <p:stCondLst>
                              <p:cond delay="3000"/>
                            </p:stCondLst>
                            <p:childTnLst>
                              <p:par>
                                <p:cTn id="18" presetID="31" presetClass="entr" presetSubtype="0" fill="hold" grpId="0" nodeType="afterEffect">
                                  <p:stCondLst>
                                    <p:cond delay="500"/>
                                  </p:stCondLst>
                                  <p:childTnLst>
                                    <p:set>
                                      <p:cBhvr>
                                        <p:cTn id="19" dur="1" fill="hold">
                                          <p:stCondLst>
                                            <p:cond delay="0"/>
                                          </p:stCondLst>
                                        </p:cTn>
                                        <p:tgtEl>
                                          <p:spTgt spid="6">
                                            <p:txEl>
                                              <p:pRg st="1" end="1"/>
                                            </p:txEl>
                                          </p:spTgt>
                                        </p:tgtEl>
                                        <p:attrNameLst>
                                          <p:attrName>style.visibility</p:attrName>
                                        </p:attrNameLst>
                                      </p:cBhvr>
                                      <p:to>
                                        <p:strVal val="visible"/>
                                      </p:to>
                                    </p:set>
                                    <p:anim calcmode="lin" valueType="num">
                                      <p:cBhvr>
                                        <p:cTn id="20"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1"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2"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3" dur="1000"/>
                                        <p:tgtEl>
                                          <p:spTgt spid="6">
                                            <p:txEl>
                                              <p:pRg st="1" end="1"/>
                                            </p:txEl>
                                          </p:spTgt>
                                        </p:tgtEl>
                                      </p:cBhvr>
                                    </p:animEffect>
                                  </p:childTnLst>
                                </p:cTn>
                              </p:par>
                            </p:childTnLst>
                          </p:cTn>
                        </p:par>
                        <p:par>
                          <p:cTn id="24" fill="hold">
                            <p:stCondLst>
                              <p:cond delay="4500"/>
                            </p:stCondLst>
                            <p:childTnLst>
                              <p:par>
                                <p:cTn id="25" presetID="31" presetClass="entr" presetSubtype="0" fill="hold" grpId="0" nodeType="afterEffect">
                                  <p:stCondLst>
                                    <p:cond delay="50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p:cTn id="27"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0"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259752" y="-2897724"/>
            <a:ext cx="2227731" cy="8475131"/>
          </a:xfrm>
        </p:spPr>
        <p:txBody>
          <a:bodyPr>
            <a:normAutofit lnSpcReduction="10000"/>
          </a:bodyPr>
          <a:lstStyle/>
          <a:p>
            <a:pPr marL="0" indent="0" algn="ctr">
              <a:buNone/>
            </a:pPr>
            <a:r>
              <a:rPr lang="en-US" sz="4800" dirty="0" smtClean="0"/>
              <a:t>The Work of the Devil is to Constantly Attack the Purposes of God</a:t>
            </a:r>
          </a:p>
          <a:p>
            <a:pPr marL="0" indent="0">
              <a:buNone/>
            </a:pPr>
            <a:endParaRPr lang="en-US" sz="4800" dirty="0" smtClean="0"/>
          </a:p>
          <a:p>
            <a:pPr marL="0" indent="0">
              <a:buNone/>
            </a:pPr>
            <a:endParaRPr lang="en-US" sz="4800" dirty="0"/>
          </a:p>
        </p:txBody>
      </p:sp>
      <p:sp>
        <p:nvSpPr>
          <p:cNvPr id="6" name="Vertical Text Placeholder 2"/>
          <p:cNvSpPr txBox="1">
            <a:spLocks/>
          </p:cNvSpPr>
          <p:nvPr/>
        </p:nvSpPr>
        <p:spPr>
          <a:xfrm rot="16200000">
            <a:off x="3047131" y="73439"/>
            <a:ext cx="2957775" cy="8475131"/>
          </a:xfrm>
          <a:prstGeom prst="rect">
            <a:avLst/>
          </a:prstGeom>
        </p:spPr>
        <p:txBody>
          <a:bodyPr vert="eaVert" lIns="91440" tIns="45720" rIns="91440" bIns="45720" rtlCol="0">
            <a:noAutofit/>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None/>
            </a:pPr>
            <a:r>
              <a:rPr lang="en-US" sz="3200" dirty="0" smtClean="0">
                <a:solidFill>
                  <a:srgbClr val="000000"/>
                </a:solidFill>
              </a:rPr>
              <a:t>4.  Blinding </a:t>
            </a:r>
            <a:r>
              <a:rPr lang="en-US" sz="3200" dirty="0">
                <a:solidFill>
                  <a:srgbClr val="000000"/>
                </a:solidFill>
              </a:rPr>
              <a:t>minds		II Corinthians 4:4</a:t>
            </a:r>
          </a:p>
          <a:p>
            <a:pPr marL="0" indent="0">
              <a:buNone/>
            </a:pPr>
            <a:r>
              <a:rPr lang="en-US" sz="3200" dirty="0" smtClean="0">
                <a:solidFill>
                  <a:srgbClr val="000000"/>
                </a:solidFill>
              </a:rPr>
              <a:t>5.  Seeking </a:t>
            </a:r>
            <a:r>
              <a:rPr lang="en-US" sz="3200" dirty="0">
                <a:solidFill>
                  <a:srgbClr val="000000"/>
                </a:solidFill>
              </a:rPr>
              <a:t>whom he may devour	</a:t>
            </a:r>
            <a:r>
              <a:rPr lang="en-US" sz="3200" dirty="0" smtClean="0">
                <a:solidFill>
                  <a:srgbClr val="000000"/>
                </a:solidFill>
              </a:rPr>
              <a:t>I </a:t>
            </a:r>
            <a:r>
              <a:rPr lang="en-US" sz="3200" dirty="0">
                <a:solidFill>
                  <a:srgbClr val="000000"/>
                </a:solidFill>
              </a:rPr>
              <a:t>Peter 5:8</a:t>
            </a:r>
          </a:p>
          <a:p>
            <a:pPr marL="0" indent="0">
              <a:buNone/>
            </a:pPr>
            <a:r>
              <a:rPr lang="en-US" sz="3200" dirty="0" smtClean="0">
                <a:solidFill>
                  <a:srgbClr val="000000"/>
                </a:solidFill>
              </a:rPr>
              <a:t>6.  Accusing </a:t>
            </a:r>
            <a:r>
              <a:rPr lang="en-US" sz="3200" dirty="0">
                <a:solidFill>
                  <a:srgbClr val="000000"/>
                </a:solidFill>
              </a:rPr>
              <a:t>the </a:t>
            </a:r>
            <a:r>
              <a:rPr lang="en-US" sz="3200" dirty="0" smtClean="0">
                <a:solidFill>
                  <a:srgbClr val="000000"/>
                </a:solidFill>
              </a:rPr>
              <a:t>brethren   Revelation </a:t>
            </a:r>
            <a:r>
              <a:rPr lang="en-US" sz="3200" dirty="0">
                <a:solidFill>
                  <a:srgbClr val="000000"/>
                </a:solidFill>
              </a:rPr>
              <a:t>12:10</a:t>
            </a:r>
            <a:endParaRPr lang="en-US" sz="3200" dirty="0"/>
          </a:p>
        </p:txBody>
      </p:sp>
    </p:spTree>
    <p:extLst>
      <p:ext uri="{BB962C8B-B14F-4D97-AF65-F5344CB8AC3E}">
        <p14:creationId xmlns:p14="http://schemas.microsoft.com/office/powerpoint/2010/main" val="309822318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50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0" end="0"/>
                                            </p:txEl>
                                          </p:spTgt>
                                        </p:tgtEl>
                                      </p:cBhvr>
                                    </p:animEffect>
                                  </p:childTnLst>
                                </p:cTn>
                              </p:par>
                            </p:childTnLst>
                          </p:cTn>
                        </p:par>
                        <p:par>
                          <p:cTn id="17" fill="hold">
                            <p:stCondLst>
                              <p:cond delay="3000"/>
                            </p:stCondLst>
                            <p:childTnLst>
                              <p:par>
                                <p:cTn id="18" presetID="31" presetClass="entr" presetSubtype="0" fill="hold" grpId="0" nodeType="afterEffect">
                                  <p:stCondLst>
                                    <p:cond delay="500"/>
                                  </p:stCondLst>
                                  <p:childTnLst>
                                    <p:set>
                                      <p:cBhvr>
                                        <p:cTn id="19" dur="1" fill="hold">
                                          <p:stCondLst>
                                            <p:cond delay="0"/>
                                          </p:stCondLst>
                                        </p:cTn>
                                        <p:tgtEl>
                                          <p:spTgt spid="6">
                                            <p:txEl>
                                              <p:pRg st="1" end="1"/>
                                            </p:txEl>
                                          </p:spTgt>
                                        </p:tgtEl>
                                        <p:attrNameLst>
                                          <p:attrName>style.visibility</p:attrName>
                                        </p:attrNameLst>
                                      </p:cBhvr>
                                      <p:to>
                                        <p:strVal val="visible"/>
                                      </p:to>
                                    </p:set>
                                    <p:anim calcmode="lin" valueType="num">
                                      <p:cBhvr>
                                        <p:cTn id="20"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1"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2"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3" dur="1000"/>
                                        <p:tgtEl>
                                          <p:spTgt spid="6">
                                            <p:txEl>
                                              <p:pRg st="1" end="1"/>
                                            </p:txEl>
                                          </p:spTgt>
                                        </p:tgtEl>
                                      </p:cBhvr>
                                    </p:animEffect>
                                  </p:childTnLst>
                                </p:cTn>
                              </p:par>
                            </p:childTnLst>
                          </p:cTn>
                        </p:par>
                        <p:par>
                          <p:cTn id="24" fill="hold">
                            <p:stCondLst>
                              <p:cond delay="4500"/>
                            </p:stCondLst>
                            <p:childTnLst>
                              <p:par>
                                <p:cTn id="25" presetID="31" presetClass="entr" presetSubtype="0" fill="hold" grpId="0" nodeType="afterEffect">
                                  <p:stCondLst>
                                    <p:cond delay="50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p:cTn id="27"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0"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259752" y="-2983820"/>
            <a:ext cx="2227731" cy="8475131"/>
          </a:xfrm>
        </p:spPr>
        <p:txBody>
          <a:bodyPr>
            <a:normAutofit lnSpcReduction="10000"/>
          </a:bodyPr>
          <a:lstStyle/>
          <a:p>
            <a:pPr marL="0" indent="0" algn="ctr">
              <a:buNone/>
            </a:pPr>
            <a:r>
              <a:rPr lang="en-US" sz="4800" dirty="0" smtClean="0"/>
              <a:t>The Devil Will Be Judged and Will Be Cast Alive into the Lake of Fire</a:t>
            </a:r>
          </a:p>
          <a:p>
            <a:pPr marL="0" indent="0">
              <a:buNone/>
            </a:pPr>
            <a:endParaRPr lang="en-US" sz="4800" dirty="0" smtClean="0"/>
          </a:p>
          <a:p>
            <a:pPr marL="0" indent="0">
              <a:buNone/>
            </a:pPr>
            <a:endParaRPr lang="en-US" sz="4800" dirty="0"/>
          </a:p>
        </p:txBody>
      </p:sp>
      <p:sp>
        <p:nvSpPr>
          <p:cNvPr id="2" name="TextBox 1"/>
          <p:cNvSpPr txBox="1"/>
          <p:nvPr/>
        </p:nvSpPr>
        <p:spPr>
          <a:xfrm>
            <a:off x="818061" y="2884180"/>
            <a:ext cx="7793121" cy="2585323"/>
          </a:xfrm>
          <a:prstGeom prst="rect">
            <a:avLst/>
          </a:prstGeom>
          <a:noFill/>
        </p:spPr>
        <p:txBody>
          <a:bodyPr wrap="square" rtlCol="0">
            <a:spAutoFit/>
          </a:bodyPr>
          <a:lstStyle/>
          <a:p>
            <a:pPr algn="ctr"/>
            <a:r>
              <a:rPr lang="en-US" sz="3600" dirty="0" smtClean="0"/>
              <a:t>The devil is a conquered enemy.  His judgment is certain and will </a:t>
            </a:r>
          </a:p>
          <a:p>
            <a:pPr algn="ctr"/>
            <a:r>
              <a:rPr lang="en-US" sz="3600" dirty="0" smtClean="0"/>
              <a:t>be final.  There is no </a:t>
            </a:r>
          </a:p>
          <a:p>
            <a:pPr algn="ctr"/>
            <a:r>
              <a:rPr lang="en-US" sz="3600" dirty="0" smtClean="0"/>
              <a:t>redemption for the devil</a:t>
            </a:r>
          </a:p>
          <a:p>
            <a:pPr algn="ctr"/>
            <a:endParaRPr lang="en-US" dirty="0"/>
          </a:p>
        </p:txBody>
      </p:sp>
    </p:spTree>
    <p:extLst>
      <p:ext uri="{BB962C8B-B14F-4D97-AF65-F5344CB8AC3E}">
        <p14:creationId xmlns:p14="http://schemas.microsoft.com/office/powerpoint/2010/main" val="34708789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5"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500"/>
                                        <p:tgtEl>
                                          <p:spTgt spid="2"/>
                                        </p:tgtEl>
                                      </p:cBhvr>
                                    </p:animEffect>
                                    <p:anim calcmode="lin" valueType="num">
                                      <p:cBhvr>
                                        <p:cTn id="14" dur="1500" fill="hold"/>
                                        <p:tgtEl>
                                          <p:spTgt spid="2"/>
                                        </p:tgtEl>
                                        <p:attrNameLst>
                                          <p:attrName>ppt_w</p:attrName>
                                        </p:attrNameLst>
                                      </p:cBhvr>
                                      <p:tavLst>
                                        <p:tav tm="0" fmla="#ppt_w*sin(2.5*pi*$)">
                                          <p:val>
                                            <p:fltVal val="0"/>
                                          </p:val>
                                        </p:tav>
                                        <p:tav tm="100000">
                                          <p:val>
                                            <p:fltVal val="1"/>
                                          </p:val>
                                        </p:tav>
                                      </p:tavLst>
                                    </p:anim>
                                    <p:anim calcmode="lin" valueType="num">
                                      <p:cBhvr>
                                        <p:cTn id="15" dur="1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539566" y="-2639437"/>
            <a:ext cx="1668106" cy="8475131"/>
          </a:xfrm>
        </p:spPr>
        <p:txBody>
          <a:bodyPr>
            <a:normAutofit fontScale="77500" lnSpcReduction="20000"/>
          </a:bodyPr>
          <a:lstStyle/>
          <a:p>
            <a:pPr marL="0" indent="0" algn="ctr">
              <a:buNone/>
            </a:pPr>
            <a:r>
              <a:rPr lang="en-US" sz="5700" dirty="0" smtClean="0">
                <a:solidFill>
                  <a:srgbClr val="FF0000"/>
                </a:solidFill>
              </a:rPr>
              <a:t>The Final Steps in the Judgment</a:t>
            </a:r>
          </a:p>
          <a:p>
            <a:pPr marL="0" indent="0" algn="ctr">
              <a:buNone/>
            </a:pPr>
            <a:r>
              <a:rPr lang="en-US" sz="5700" dirty="0" smtClean="0">
                <a:solidFill>
                  <a:srgbClr val="FF0000"/>
                </a:solidFill>
              </a:rPr>
              <a:t>of the Devil </a:t>
            </a:r>
          </a:p>
          <a:p>
            <a:pPr marL="0" indent="0">
              <a:buNone/>
            </a:pPr>
            <a:endParaRPr lang="en-US" sz="4800" dirty="0" smtClean="0"/>
          </a:p>
          <a:p>
            <a:pPr marL="0" indent="0">
              <a:buNone/>
            </a:pPr>
            <a:endParaRPr lang="en-US" sz="4800" dirty="0"/>
          </a:p>
        </p:txBody>
      </p:sp>
      <p:sp>
        <p:nvSpPr>
          <p:cNvPr id="2" name="TextBox 1"/>
          <p:cNvSpPr txBox="1"/>
          <p:nvPr/>
        </p:nvSpPr>
        <p:spPr>
          <a:xfrm>
            <a:off x="818061" y="2518272"/>
            <a:ext cx="7793121" cy="3693319"/>
          </a:xfrm>
          <a:prstGeom prst="rect">
            <a:avLst/>
          </a:prstGeom>
          <a:noFill/>
        </p:spPr>
        <p:txBody>
          <a:bodyPr wrap="square" rtlCol="0">
            <a:spAutoFit/>
          </a:bodyPr>
          <a:lstStyle/>
          <a:p>
            <a:pPr marL="742950" indent="-742950">
              <a:buAutoNum type="arabicPeriod"/>
            </a:pPr>
            <a:r>
              <a:rPr lang="en-US" sz="3600" dirty="0" smtClean="0"/>
              <a:t>Revelation 12:7-9 – He is cast out of Heaven to the earth.</a:t>
            </a:r>
          </a:p>
          <a:p>
            <a:endParaRPr lang="en-US" sz="3600" dirty="0" smtClean="0"/>
          </a:p>
          <a:p>
            <a:r>
              <a:rPr lang="en-US" sz="3600" dirty="0" smtClean="0"/>
              <a:t>2.  Revelation </a:t>
            </a:r>
            <a:r>
              <a:rPr lang="en-US" sz="3600" dirty="0" smtClean="0"/>
              <a:t>12:23 – He stirs up </a:t>
            </a:r>
            <a:r>
              <a:rPr lang="en-US" sz="3600" dirty="0" smtClean="0"/>
              <a:t>		  man </a:t>
            </a:r>
            <a:r>
              <a:rPr lang="en-US" sz="3600" dirty="0" smtClean="0"/>
              <a:t>against God knowing that </a:t>
            </a:r>
            <a:r>
              <a:rPr lang="en-US" sz="3600" dirty="0" smtClean="0"/>
              <a:t>	  	  his </a:t>
            </a:r>
            <a:r>
              <a:rPr lang="en-US" sz="3600" dirty="0" smtClean="0"/>
              <a:t>time is short.</a:t>
            </a:r>
          </a:p>
          <a:p>
            <a:pPr algn="ctr"/>
            <a:endParaRPr lang="en-US" dirty="0"/>
          </a:p>
        </p:txBody>
      </p:sp>
    </p:spTree>
    <p:extLst>
      <p:ext uri="{BB962C8B-B14F-4D97-AF65-F5344CB8AC3E}">
        <p14:creationId xmlns:p14="http://schemas.microsoft.com/office/powerpoint/2010/main" val="1819394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50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left)">
                                      <p:cBhvr>
                                        <p:cTn id="13" dur="1000"/>
                                        <p:tgtEl>
                                          <p:spTgt spid="2">
                                            <p:txEl>
                                              <p:pRg st="0" end="0"/>
                                            </p:txEl>
                                          </p:spTgt>
                                        </p:tgtEl>
                                      </p:cBhvr>
                                    </p:animEffect>
                                  </p:childTnLst>
                                </p:cTn>
                              </p:par>
                            </p:childTnLst>
                          </p:cTn>
                        </p:par>
                        <p:par>
                          <p:cTn id="14" fill="hold">
                            <p:stCondLst>
                              <p:cond delay="3000"/>
                            </p:stCondLst>
                            <p:childTnLst>
                              <p:par>
                                <p:cTn id="15" presetID="22" presetClass="entr" presetSubtype="8" fill="hold" grpId="0" nodeType="afterEffect">
                                  <p:stCondLst>
                                    <p:cond delay="50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690262" y="-3134489"/>
            <a:ext cx="1668106" cy="8475131"/>
          </a:xfrm>
        </p:spPr>
        <p:txBody>
          <a:bodyPr>
            <a:normAutofit fontScale="77500" lnSpcReduction="20000"/>
          </a:bodyPr>
          <a:lstStyle/>
          <a:p>
            <a:pPr marL="0" indent="0" algn="ctr">
              <a:buNone/>
            </a:pPr>
            <a:r>
              <a:rPr lang="en-US" sz="5700" dirty="0" smtClean="0">
                <a:solidFill>
                  <a:srgbClr val="FF0000"/>
                </a:solidFill>
              </a:rPr>
              <a:t>The Final Steps in the Judgment</a:t>
            </a:r>
          </a:p>
          <a:p>
            <a:pPr marL="0" indent="0" algn="ctr">
              <a:buNone/>
            </a:pPr>
            <a:r>
              <a:rPr lang="en-US" sz="5700" dirty="0" smtClean="0">
                <a:solidFill>
                  <a:srgbClr val="FF0000"/>
                </a:solidFill>
              </a:rPr>
              <a:t>of the Devil </a:t>
            </a:r>
          </a:p>
          <a:p>
            <a:pPr marL="0" indent="0">
              <a:buNone/>
            </a:pPr>
            <a:endParaRPr lang="en-US" sz="4800" dirty="0" smtClean="0"/>
          </a:p>
          <a:p>
            <a:pPr marL="0" indent="0">
              <a:buNone/>
            </a:pPr>
            <a:endParaRPr lang="en-US" sz="4800" dirty="0"/>
          </a:p>
        </p:txBody>
      </p:sp>
      <p:sp>
        <p:nvSpPr>
          <p:cNvPr id="2" name="TextBox 1"/>
          <p:cNvSpPr txBox="1"/>
          <p:nvPr/>
        </p:nvSpPr>
        <p:spPr>
          <a:xfrm>
            <a:off x="326641" y="1872570"/>
            <a:ext cx="8596638" cy="4339650"/>
          </a:xfrm>
          <a:prstGeom prst="rect">
            <a:avLst/>
          </a:prstGeom>
          <a:noFill/>
        </p:spPr>
        <p:txBody>
          <a:bodyPr wrap="square" rtlCol="0">
            <a:spAutoFit/>
          </a:bodyPr>
          <a:lstStyle/>
          <a:p>
            <a:pPr marL="742950" indent="-742950">
              <a:buAutoNum type="arabicPeriod" startAt="3"/>
            </a:pPr>
            <a:r>
              <a:rPr lang="en-US" sz="3600" dirty="0" smtClean="0"/>
              <a:t>Revelation 20:1-3 – He is chained by an angel and cast into the bottom-less pit during Christ’s reign upon earth.</a:t>
            </a:r>
          </a:p>
          <a:p>
            <a:endParaRPr lang="en-US" sz="2400" dirty="0" smtClean="0"/>
          </a:p>
          <a:p>
            <a:r>
              <a:rPr lang="en-US" sz="3600" dirty="0" smtClean="0"/>
              <a:t>4.  Revelation </a:t>
            </a:r>
            <a:r>
              <a:rPr lang="en-US" sz="3600" dirty="0" smtClean="0"/>
              <a:t>20:7-10 – After being </a:t>
            </a:r>
            <a:r>
              <a:rPr lang="en-US" sz="3600" dirty="0" smtClean="0"/>
              <a:t>	  	 	  loosed </a:t>
            </a:r>
            <a:r>
              <a:rPr lang="en-US" sz="3600" dirty="0" smtClean="0"/>
              <a:t>a little season, he is cast into </a:t>
            </a:r>
            <a:r>
              <a:rPr lang="en-US" sz="3600" dirty="0" smtClean="0"/>
              <a:t>	  the </a:t>
            </a:r>
            <a:r>
              <a:rPr lang="en-US" sz="3600" dirty="0" smtClean="0"/>
              <a:t>lake of the fire forever.</a:t>
            </a:r>
          </a:p>
        </p:txBody>
      </p:sp>
    </p:spTree>
    <p:extLst>
      <p:ext uri="{BB962C8B-B14F-4D97-AF65-F5344CB8AC3E}">
        <p14:creationId xmlns:p14="http://schemas.microsoft.com/office/powerpoint/2010/main" val="8059303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50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left)">
                                      <p:cBhvr>
                                        <p:cTn id="13" dur="1000"/>
                                        <p:tgtEl>
                                          <p:spTgt spid="2">
                                            <p:txEl>
                                              <p:pRg st="0" end="0"/>
                                            </p:txEl>
                                          </p:spTgt>
                                        </p:tgtEl>
                                      </p:cBhvr>
                                    </p:animEffect>
                                  </p:childTnLst>
                                </p:cTn>
                              </p:par>
                            </p:childTnLst>
                          </p:cTn>
                        </p:par>
                        <p:par>
                          <p:cTn id="14" fill="hold">
                            <p:stCondLst>
                              <p:cond delay="3000"/>
                            </p:stCondLst>
                            <p:childTnLst>
                              <p:par>
                                <p:cTn id="15" presetID="22" presetClass="entr" presetSubtype="8" fill="hold" grpId="0" nodeType="afterEffect">
                                  <p:stCondLst>
                                    <p:cond delay="50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rot="20554166">
            <a:off x="804825" y="2584360"/>
            <a:ext cx="6610433" cy="1107996"/>
          </a:xfrm>
          <a:prstGeom prst="rect">
            <a:avLst/>
          </a:prstGeom>
          <a:noFill/>
        </p:spPr>
        <p:txBody>
          <a:bodyPr wrap="square" rtlCol="0">
            <a:spAutoFit/>
          </a:bodyPr>
          <a:lstStyle/>
          <a:p>
            <a:pPr algn="ctr"/>
            <a:r>
              <a:rPr lang="en-US" sz="6600" dirty="0" smtClean="0">
                <a:solidFill>
                  <a:srgbClr val="FFFFFF"/>
                </a:solidFill>
              </a:rPr>
              <a:t>End Lesson 2</a:t>
            </a:r>
            <a:endParaRPr lang="en-US" sz="6600" dirty="0"/>
          </a:p>
        </p:txBody>
      </p:sp>
      <p:sp>
        <p:nvSpPr>
          <p:cNvPr id="9"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a:t>
            </a:r>
            <a:r>
              <a:rPr lang="en-US" spc="50" dirty="0" err="1" smtClean="0">
                <a:ln w="11430"/>
                <a:solidFill>
                  <a:srgbClr val="FF0000"/>
                </a:solidFill>
                <a:effectLst>
                  <a:outerShdw blurRad="76200" dist="50800" dir="5400000" algn="tl" rotWithShape="0">
                    <a:srgbClr val="000000">
                      <a:alpha val="65000"/>
                    </a:srgbClr>
                  </a:outerShdw>
                </a:effectLst>
                <a:latin typeface="Arial Black"/>
                <a:cs typeface="Arial Black"/>
              </a:rPr>
              <a:t>Devo</a:t>
            </a:r>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Tree>
    <p:extLst>
      <p:ext uri="{BB962C8B-B14F-4D97-AF65-F5344CB8AC3E}">
        <p14:creationId xmlns:p14="http://schemas.microsoft.com/office/powerpoint/2010/main" val="164508435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500"/>
                                  </p:stCondLst>
                                  <p:childTnLst>
                                    <p:animRot by="21600000">
                                      <p:cBhvr>
                                        <p:cTn id="6" dur="1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87504"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902058" y="-3267035"/>
            <a:ext cx="1302210" cy="8116040"/>
          </a:xfrm>
        </p:spPr>
        <p:txBody>
          <a:bodyPr>
            <a:normAutofit/>
          </a:bodyPr>
          <a:lstStyle/>
          <a:p>
            <a:pPr marL="0" indent="0" algn="ctr">
              <a:buNone/>
            </a:pPr>
            <a:r>
              <a:rPr lang="en-US" sz="4800" dirty="0" smtClean="0"/>
              <a:t>There is a Personal Devil</a:t>
            </a:r>
            <a:endParaRPr lang="en-US" sz="4800" dirty="0"/>
          </a:p>
        </p:txBody>
      </p:sp>
      <p:sp>
        <p:nvSpPr>
          <p:cNvPr id="6" name="Vertical Text Placeholder 2"/>
          <p:cNvSpPr txBox="1">
            <a:spLocks/>
          </p:cNvSpPr>
          <p:nvPr/>
        </p:nvSpPr>
        <p:spPr>
          <a:xfrm rot="16200000">
            <a:off x="4108349" y="-1491245"/>
            <a:ext cx="1817033" cy="7493434"/>
          </a:xfrm>
          <a:prstGeom prst="rect">
            <a:avLst/>
          </a:prstGeom>
        </p:spPr>
        <p:txBody>
          <a:bodyPr vert="eaVert" lIns="91440" tIns="45720" rIns="91440" bIns="45720" rtlCol="0">
            <a:normAutofit fontScale="62500" lnSpcReduction="20000"/>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Font typeface="Wingdings 2" pitchFamily="18" charset="2"/>
              <a:buNone/>
            </a:pPr>
            <a:r>
              <a:rPr lang="en-US" sz="4800" dirty="0" smtClean="0">
                <a:solidFill>
                  <a:schemeClr val="tx1"/>
                </a:solidFill>
              </a:rPr>
              <a:t>The Devil is more than just an impersonal force of influence.  There is a living, personal devil who is our greatest adversary.</a:t>
            </a:r>
            <a:endParaRPr lang="en-US" sz="4800" dirty="0">
              <a:solidFill>
                <a:schemeClr val="tx1"/>
              </a:solidFill>
            </a:endParaRPr>
          </a:p>
        </p:txBody>
      </p:sp>
      <p:sp>
        <p:nvSpPr>
          <p:cNvPr id="7" name="Vertical Text Placeholder 2"/>
          <p:cNvSpPr txBox="1">
            <a:spLocks/>
          </p:cNvSpPr>
          <p:nvPr/>
        </p:nvSpPr>
        <p:spPr>
          <a:xfrm rot="16200000">
            <a:off x="3419277" y="1165531"/>
            <a:ext cx="3175354" cy="7473610"/>
          </a:xfrm>
          <a:prstGeom prst="rect">
            <a:avLst/>
          </a:prstGeom>
        </p:spPr>
        <p:txBody>
          <a:bodyPr vert="eaVert" lIns="91440" tIns="45720" rIns="91440" bIns="45720" rtlCol="0">
            <a:normAutofit/>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Font typeface="Wingdings 2" pitchFamily="18" charset="2"/>
              <a:buNone/>
            </a:pPr>
            <a:r>
              <a:rPr lang="en-US" sz="3000" dirty="0" smtClean="0">
                <a:solidFill>
                  <a:schemeClr val="tx1"/>
                </a:solidFill>
              </a:rPr>
              <a:t>His power and influence should never be underestimated.  We need to learn to know our enemy.  Knowledge of his motives and his tactics will help us in our battle against sin and help to give us the victory.</a:t>
            </a:r>
            <a:endParaRPr lang="en-US" sz="3000" dirty="0">
              <a:solidFill>
                <a:schemeClr val="tx1"/>
              </a:solidFill>
            </a:endParaRPr>
          </a:p>
        </p:txBody>
      </p:sp>
    </p:spTree>
    <p:extLst>
      <p:ext uri="{BB962C8B-B14F-4D97-AF65-F5344CB8AC3E}">
        <p14:creationId xmlns:p14="http://schemas.microsoft.com/office/powerpoint/2010/main" val="42847894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250"/>
                                        <p:tgtEl>
                                          <p:spTgt spid="3">
                                            <p:txEl>
                                              <p:pRg st="0" end="0"/>
                                            </p:txEl>
                                          </p:spTgt>
                                        </p:tgtEl>
                                      </p:cBhvr>
                                    </p:animEffect>
                                    <p:anim calcmode="lin" valueType="num">
                                      <p:cBhvr>
                                        <p:cTn id="8" dur="12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2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750"/>
                            </p:stCondLst>
                            <p:childTnLst>
                              <p:par>
                                <p:cTn id="11" presetID="10" presetClass="entr" presetSubtype="0" fill="hold" grpId="0" nodeType="afterEffect">
                                  <p:stCondLst>
                                    <p:cond delay="7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500"/>
                                        <p:tgtEl>
                                          <p:spTgt spid="6"/>
                                        </p:tgtEl>
                                      </p:cBhvr>
                                    </p:animEffect>
                                  </p:childTnLst>
                                </p:cTn>
                              </p:par>
                            </p:childTnLst>
                          </p:cTn>
                        </p:par>
                        <p:par>
                          <p:cTn id="14" fill="hold">
                            <p:stCondLst>
                              <p:cond delay="4000"/>
                            </p:stCondLst>
                            <p:childTnLst>
                              <p:par>
                                <p:cTn id="15" presetID="10" presetClass="entr" presetSubtype="0" fill="hold" grpId="0" nodeType="after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87504"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902058" y="-3267035"/>
            <a:ext cx="1302210" cy="8116040"/>
          </a:xfrm>
        </p:spPr>
        <p:txBody>
          <a:bodyPr>
            <a:normAutofit/>
          </a:bodyPr>
          <a:lstStyle/>
          <a:p>
            <a:pPr marL="0" indent="0" algn="ctr">
              <a:buNone/>
            </a:pPr>
            <a:r>
              <a:rPr lang="en-US" sz="4800" dirty="0" smtClean="0"/>
              <a:t>There is a Personal Devil</a:t>
            </a:r>
            <a:endParaRPr lang="en-US" sz="4800" dirty="0"/>
          </a:p>
        </p:txBody>
      </p:sp>
      <p:sp>
        <p:nvSpPr>
          <p:cNvPr id="6" name="Vertical Text Placeholder 2"/>
          <p:cNvSpPr txBox="1">
            <a:spLocks/>
          </p:cNvSpPr>
          <p:nvPr/>
        </p:nvSpPr>
        <p:spPr>
          <a:xfrm rot="16200000">
            <a:off x="4129877" y="-974669"/>
            <a:ext cx="1817033" cy="7493434"/>
          </a:xfrm>
          <a:prstGeom prst="rect">
            <a:avLst/>
          </a:prstGeom>
        </p:spPr>
        <p:txBody>
          <a:bodyPr vert="eaVert" lIns="91440" tIns="45720" rIns="91440" bIns="45720" rtlCol="0">
            <a:normAutofit/>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Font typeface="Wingdings 2" pitchFamily="18" charset="2"/>
              <a:buNone/>
            </a:pPr>
            <a:r>
              <a:rPr lang="en-US" sz="3000" dirty="0" smtClean="0">
                <a:solidFill>
                  <a:schemeClr val="tx1"/>
                </a:solidFill>
              </a:rPr>
              <a:t>The Devil is not omnipresent, but his presence is localized.</a:t>
            </a:r>
            <a:endParaRPr lang="en-US" sz="3000" dirty="0">
              <a:solidFill>
                <a:schemeClr val="tx1"/>
              </a:solidFill>
            </a:endParaRPr>
          </a:p>
        </p:txBody>
      </p:sp>
      <p:sp>
        <p:nvSpPr>
          <p:cNvPr id="7" name="Vertical Text Placeholder 2"/>
          <p:cNvSpPr txBox="1">
            <a:spLocks/>
          </p:cNvSpPr>
          <p:nvPr/>
        </p:nvSpPr>
        <p:spPr>
          <a:xfrm rot="16200000">
            <a:off x="3419277" y="1165531"/>
            <a:ext cx="3175354" cy="7473610"/>
          </a:xfrm>
          <a:prstGeom prst="rect">
            <a:avLst/>
          </a:prstGeom>
        </p:spPr>
        <p:txBody>
          <a:bodyPr vert="eaVert" lIns="91440" tIns="45720" rIns="91440" bIns="45720" rtlCol="0">
            <a:normAutofit/>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Font typeface="Wingdings 2" pitchFamily="18" charset="2"/>
              <a:buNone/>
            </a:pPr>
            <a:r>
              <a:rPr lang="en-US" sz="3000" dirty="0" smtClean="0">
                <a:solidFill>
                  <a:schemeClr val="tx1"/>
                </a:solidFill>
              </a:rPr>
              <a:t>However, he may appear anywhere at any time, and in his absence he has a host of demons and fallen angels to do his evil work under his direction</a:t>
            </a:r>
          </a:p>
          <a:p>
            <a:pPr marL="0" indent="0">
              <a:buFont typeface="Wingdings 2" pitchFamily="18" charset="2"/>
              <a:buNone/>
            </a:pPr>
            <a:endParaRPr lang="en-US" sz="3000" dirty="0">
              <a:solidFill>
                <a:schemeClr val="tx1"/>
              </a:solidFill>
            </a:endParaRPr>
          </a:p>
        </p:txBody>
      </p:sp>
    </p:spTree>
    <p:extLst>
      <p:ext uri="{BB962C8B-B14F-4D97-AF65-F5344CB8AC3E}">
        <p14:creationId xmlns:p14="http://schemas.microsoft.com/office/powerpoint/2010/main" val="35909980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7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childTnLst>
                          </p:cTn>
                        </p:par>
                        <p:par>
                          <p:cTn id="14" fill="hold">
                            <p:stCondLst>
                              <p:cond delay="3250"/>
                            </p:stCondLst>
                            <p:childTnLst>
                              <p:par>
                                <p:cTn id="15" presetID="22" presetClass="entr" presetSubtype="8" fill="hold" grpId="0" nodeType="afterEffect">
                                  <p:stCondLst>
                                    <p:cond delay="75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259752" y="-2983820"/>
            <a:ext cx="2227731" cy="8475131"/>
          </a:xfrm>
        </p:spPr>
        <p:txBody>
          <a:bodyPr>
            <a:normAutofit/>
          </a:bodyPr>
          <a:lstStyle/>
          <a:p>
            <a:pPr marL="0" indent="0" algn="ctr">
              <a:buNone/>
            </a:pPr>
            <a:r>
              <a:rPr lang="en-US" sz="4800" dirty="0" smtClean="0"/>
              <a:t>The Devil is a Murderer, </a:t>
            </a:r>
          </a:p>
          <a:p>
            <a:pPr marL="0" indent="0" algn="ctr">
              <a:buNone/>
            </a:pPr>
            <a:r>
              <a:rPr lang="en-US" sz="4800" dirty="0" smtClean="0"/>
              <a:t>a Liar, and a Thief</a:t>
            </a:r>
            <a:endParaRPr lang="en-US" sz="4800" dirty="0"/>
          </a:p>
        </p:txBody>
      </p:sp>
      <p:sp>
        <p:nvSpPr>
          <p:cNvPr id="2" name="TextBox 1"/>
          <p:cNvSpPr txBox="1"/>
          <p:nvPr/>
        </p:nvSpPr>
        <p:spPr>
          <a:xfrm>
            <a:off x="645839" y="2539801"/>
            <a:ext cx="8277440" cy="584776"/>
          </a:xfrm>
          <a:prstGeom prst="rect">
            <a:avLst/>
          </a:prstGeom>
          <a:noFill/>
        </p:spPr>
        <p:txBody>
          <a:bodyPr wrap="square" rtlCol="0">
            <a:spAutoFit/>
          </a:bodyPr>
          <a:lstStyle/>
          <a:p>
            <a:r>
              <a:rPr lang="en-US" sz="3200" dirty="0" smtClean="0"/>
              <a:t>Thief, one who catches away 	</a:t>
            </a:r>
            <a:r>
              <a:rPr lang="en-US" dirty="0" smtClean="0"/>
              <a:t>	</a:t>
            </a:r>
            <a:r>
              <a:rPr lang="en-US" sz="2400" dirty="0" smtClean="0"/>
              <a:t>Matthew 13:19</a:t>
            </a:r>
            <a:endParaRPr lang="en-US" sz="2400" dirty="0"/>
          </a:p>
        </p:txBody>
      </p:sp>
      <p:sp>
        <p:nvSpPr>
          <p:cNvPr id="6" name="TextBox 5"/>
          <p:cNvSpPr txBox="1"/>
          <p:nvPr/>
        </p:nvSpPr>
        <p:spPr>
          <a:xfrm>
            <a:off x="690599" y="3208777"/>
            <a:ext cx="8277440" cy="584776"/>
          </a:xfrm>
          <a:prstGeom prst="rect">
            <a:avLst/>
          </a:prstGeom>
          <a:noFill/>
        </p:spPr>
        <p:txBody>
          <a:bodyPr wrap="square" rtlCol="0">
            <a:spAutoFit/>
          </a:bodyPr>
          <a:lstStyle/>
          <a:p>
            <a:r>
              <a:rPr lang="en-US" sz="3200" dirty="0" smtClean="0"/>
              <a:t>Murderer	</a:t>
            </a:r>
            <a:r>
              <a:rPr lang="en-US" dirty="0" smtClean="0"/>
              <a:t>	</a:t>
            </a:r>
            <a:r>
              <a:rPr lang="en-US" dirty="0"/>
              <a:t>	</a:t>
            </a:r>
            <a:r>
              <a:rPr lang="en-US" dirty="0" smtClean="0"/>
              <a:t>							</a:t>
            </a:r>
            <a:r>
              <a:rPr lang="en-US" sz="2400" dirty="0" smtClean="0"/>
              <a:t>John 8:44</a:t>
            </a:r>
            <a:endParaRPr lang="en-US" sz="2400" dirty="0"/>
          </a:p>
        </p:txBody>
      </p:sp>
      <p:sp>
        <p:nvSpPr>
          <p:cNvPr id="7" name="TextBox 6"/>
          <p:cNvSpPr txBox="1"/>
          <p:nvPr/>
        </p:nvSpPr>
        <p:spPr>
          <a:xfrm>
            <a:off x="692303" y="3920801"/>
            <a:ext cx="8277440" cy="584776"/>
          </a:xfrm>
          <a:prstGeom prst="rect">
            <a:avLst/>
          </a:prstGeom>
          <a:noFill/>
        </p:spPr>
        <p:txBody>
          <a:bodyPr wrap="square" rtlCol="0">
            <a:spAutoFit/>
          </a:bodyPr>
          <a:lstStyle/>
          <a:p>
            <a:r>
              <a:rPr lang="en-US" sz="3200" dirty="0" smtClean="0"/>
              <a:t>Liar			</a:t>
            </a:r>
            <a:r>
              <a:rPr lang="en-US" dirty="0" smtClean="0"/>
              <a:t>	</a:t>
            </a:r>
            <a:r>
              <a:rPr lang="en-US" dirty="0"/>
              <a:t>	</a:t>
            </a:r>
            <a:r>
              <a:rPr lang="en-US" dirty="0" smtClean="0"/>
              <a:t>							</a:t>
            </a:r>
            <a:r>
              <a:rPr lang="en-US" sz="2400" dirty="0" smtClean="0"/>
              <a:t>John 8:44</a:t>
            </a:r>
            <a:endParaRPr lang="en-US" sz="2400" dirty="0"/>
          </a:p>
        </p:txBody>
      </p:sp>
      <p:sp>
        <p:nvSpPr>
          <p:cNvPr id="8" name="TextBox 7"/>
          <p:cNvSpPr txBox="1"/>
          <p:nvPr/>
        </p:nvSpPr>
        <p:spPr>
          <a:xfrm>
            <a:off x="715535" y="4632825"/>
            <a:ext cx="8277440" cy="584776"/>
          </a:xfrm>
          <a:prstGeom prst="rect">
            <a:avLst/>
          </a:prstGeom>
          <a:noFill/>
        </p:spPr>
        <p:txBody>
          <a:bodyPr wrap="square" rtlCol="0">
            <a:spAutoFit/>
          </a:bodyPr>
          <a:lstStyle/>
          <a:p>
            <a:r>
              <a:rPr lang="en-US" sz="3200" dirty="0" smtClean="0"/>
              <a:t>Subtle				</a:t>
            </a:r>
            <a:r>
              <a:rPr lang="en-US" dirty="0" smtClean="0"/>
              <a:t>	</a:t>
            </a:r>
            <a:r>
              <a:rPr lang="en-US" dirty="0"/>
              <a:t>	</a:t>
            </a:r>
            <a:r>
              <a:rPr lang="en-US" dirty="0" smtClean="0"/>
              <a:t>			</a:t>
            </a:r>
            <a:r>
              <a:rPr lang="en-US" sz="2400" dirty="0" smtClean="0"/>
              <a:t>	II Corinthians 11:3</a:t>
            </a:r>
            <a:endParaRPr lang="en-US" sz="2400" dirty="0"/>
          </a:p>
        </p:txBody>
      </p:sp>
    </p:spTree>
    <p:extLst>
      <p:ext uri="{BB962C8B-B14F-4D97-AF65-F5344CB8AC3E}">
        <p14:creationId xmlns:p14="http://schemas.microsoft.com/office/powerpoint/2010/main" val="16628255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9"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250" fill="hold"/>
                                        <p:tgtEl>
                                          <p:spTgt spid="2"/>
                                        </p:tgtEl>
                                        <p:attrNameLst>
                                          <p:attrName>ppt_x</p:attrName>
                                        </p:attrNameLst>
                                      </p:cBhvr>
                                      <p:tavLst>
                                        <p:tav tm="0">
                                          <p:val>
                                            <p:strVal val="0-#ppt_w/2"/>
                                          </p:val>
                                        </p:tav>
                                        <p:tav tm="100000">
                                          <p:val>
                                            <p:strVal val="#ppt_x"/>
                                          </p:val>
                                        </p:tav>
                                      </p:tavLst>
                                    </p:anim>
                                    <p:anim calcmode="lin" valueType="num">
                                      <p:cBhvr additive="base">
                                        <p:cTn id="14" dur="125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3250"/>
                            </p:stCondLst>
                            <p:childTnLst>
                              <p:par>
                                <p:cTn id="16" presetID="2" presetClass="entr" presetSubtype="3" fill="hold" grpId="0" nodeType="after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250" fill="hold"/>
                                        <p:tgtEl>
                                          <p:spTgt spid="6"/>
                                        </p:tgtEl>
                                        <p:attrNameLst>
                                          <p:attrName>ppt_x</p:attrName>
                                        </p:attrNameLst>
                                      </p:cBhvr>
                                      <p:tavLst>
                                        <p:tav tm="0">
                                          <p:val>
                                            <p:strVal val="1+#ppt_w/2"/>
                                          </p:val>
                                        </p:tav>
                                        <p:tav tm="100000">
                                          <p:val>
                                            <p:strVal val="#ppt_x"/>
                                          </p:val>
                                        </p:tav>
                                      </p:tavLst>
                                    </p:anim>
                                    <p:anim calcmode="lin" valueType="num">
                                      <p:cBhvr additive="base">
                                        <p:cTn id="19" dur="125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5000"/>
                            </p:stCondLst>
                            <p:childTnLst>
                              <p:par>
                                <p:cTn id="21" presetID="2" presetClass="entr" presetSubtype="12" fill="hold" grpId="0" nodeType="after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250" fill="hold"/>
                                        <p:tgtEl>
                                          <p:spTgt spid="7"/>
                                        </p:tgtEl>
                                        <p:attrNameLst>
                                          <p:attrName>ppt_x</p:attrName>
                                        </p:attrNameLst>
                                      </p:cBhvr>
                                      <p:tavLst>
                                        <p:tav tm="0">
                                          <p:val>
                                            <p:strVal val="0-#ppt_w/2"/>
                                          </p:val>
                                        </p:tav>
                                        <p:tav tm="100000">
                                          <p:val>
                                            <p:strVal val="#ppt_x"/>
                                          </p:val>
                                        </p:tav>
                                      </p:tavLst>
                                    </p:anim>
                                    <p:anim calcmode="lin" valueType="num">
                                      <p:cBhvr additive="base">
                                        <p:cTn id="24" dur="125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6750"/>
                            </p:stCondLst>
                            <p:childTnLst>
                              <p:par>
                                <p:cTn id="26" presetID="2" presetClass="entr" presetSubtype="6" fill="hold" grpId="0" nodeType="afterEffect">
                                  <p:stCondLst>
                                    <p:cond delay="5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250" fill="hold"/>
                                        <p:tgtEl>
                                          <p:spTgt spid="8"/>
                                        </p:tgtEl>
                                        <p:attrNameLst>
                                          <p:attrName>ppt_x</p:attrName>
                                        </p:attrNameLst>
                                      </p:cBhvr>
                                      <p:tavLst>
                                        <p:tav tm="0">
                                          <p:val>
                                            <p:strVal val="1+#ppt_w/2"/>
                                          </p:val>
                                        </p:tav>
                                        <p:tav tm="100000">
                                          <p:val>
                                            <p:strVal val="#ppt_x"/>
                                          </p:val>
                                        </p:tav>
                                      </p:tavLst>
                                    </p:anim>
                                    <p:anim calcmode="lin" valueType="num">
                                      <p:cBhvr additive="base">
                                        <p:cTn id="29"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259752" y="-2983820"/>
            <a:ext cx="2227731" cy="8475131"/>
          </a:xfrm>
        </p:spPr>
        <p:txBody>
          <a:bodyPr>
            <a:normAutofit/>
          </a:bodyPr>
          <a:lstStyle/>
          <a:p>
            <a:pPr marL="0" indent="0" algn="ctr">
              <a:buNone/>
            </a:pPr>
            <a:r>
              <a:rPr lang="en-US" sz="4800" dirty="0" smtClean="0"/>
              <a:t>The Devil has Many Titles Which Describe His Character</a:t>
            </a:r>
            <a:endParaRPr lang="en-US" sz="4800" dirty="0"/>
          </a:p>
        </p:txBody>
      </p:sp>
      <p:sp>
        <p:nvSpPr>
          <p:cNvPr id="6" name="TextBox 5"/>
          <p:cNvSpPr txBox="1"/>
          <p:nvPr/>
        </p:nvSpPr>
        <p:spPr>
          <a:xfrm>
            <a:off x="645839" y="2318121"/>
            <a:ext cx="8277440" cy="584776"/>
          </a:xfrm>
          <a:prstGeom prst="rect">
            <a:avLst/>
          </a:prstGeom>
          <a:noFill/>
        </p:spPr>
        <p:txBody>
          <a:bodyPr wrap="square" rtlCol="0">
            <a:spAutoFit/>
          </a:bodyPr>
          <a:lstStyle/>
          <a:p>
            <a:r>
              <a:rPr lang="en-US" sz="3200" dirty="0" smtClean="0"/>
              <a:t>Prince of this world				</a:t>
            </a:r>
            <a:r>
              <a:rPr lang="en-US" sz="2400" dirty="0" smtClean="0"/>
              <a:t>John 14:30</a:t>
            </a:r>
            <a:endParaRPr lang="en-US" sz="2400" dirty="0"/>
          </a:p>
        </p:txBody>
      </p:sp>
      <p:sp>
        <p:nvSpPr>
          <p:cNvPr id="7" name="TextBox 6"/>
          <p:cNvSpPr txBox="1"/>
          <p:nvPr/>
        </p:nvSpPr>
        <p:spPr>
          <a:xfrm>
            <a:off x="626015" y="3230301"/>
            <a:ext cx="8277440" cy="954107"/>
          </a:xfrm>
          <a:prstGeom prst="rect">
            <a:avLst/>
          </a:prstGeom>
          <a:noFill/>
        </p:spPr>
        <p:txBody>
          <a:bodyPr wrap="square" rtlCol="0">
            <a:spAutoFit/>
          </a:bodyPr>
          <a:lstStyle/>
          <a:p>
            <a:r>
              <a:rPr lang="en-US" sz="3200" dirty="0" smtClean="0"/>
              <a:t>God of this world</a:t>
            </a:r>
            <a:r>
              <a:rPr lang="en-US" dirty="0" smtClean="0"/>
              <a:t>					</a:t>
            </a:r>
            <a:r>
              <a:rPr lang="en-US" sz="2400" dirty="0" smtClean="0"/>
              <a:t>II Corinthians 4:1</a:t>
            </a:r>
          </a:p>
          <a:p>
            <a:r>
              <a:rPr lang="en-US" sz="2400" dirty="0"/>
              <a:t> </a:t>
            </a:r>
            <a:r>
              <a:rPr lang="en-US" sz="2400" dirty="0" smtClean="0"/>
              <a:t>     (head of its religion)</a:t>
            </a:r>
            <a:endParaRPr lang="en-US" sz="2400" dirty="0"/>
          </a:p>
        </p:txBody>
      </p:sp>
      <p:sp>
        <p:nvSpPr>
          <p:cNvPr id="8" name="TextBox 7"/>
          <p:cNvSpPr txBox="1"/>
          <p:nvPr/>
        </p:nvSpPr>
        <p:spPr>
          <a:xfrm>
            <a:off x="670775" y="4200613"/>
            <a:ext cx="8277440" cy="584776"/>
          </a:xfrm>
          <a:prstGeom prst="rect">
            <a:avLst/>
          </a:prstGeom>
          <a:noFill/>
        </p:spPr>
        <p:txBody>
          <a:bodyPr wrap="square" rtlCol="0">
            <a:spAutoFit/>
          </a:bodyPr>
          <a:lstStyle/>
          <a:p>
            <a:r>
              <a:rPr lang="en-US" sz="3200" dirty="0" smtClean="0"/>
              <a:t>Angel of light		</a:t>
            </a:r>
            <a:r>
              <a:rPr lang="en-US" dirty="0" smtClean="0"/>
              <a:t>			      </a:t>
            </a:r>
            <a:r>
              <a:rPr lang="en-US" sz="2400" dirty="0" smtClean="0"/>
              <a:t>II Corinthians 11:14</a:t>
            </a:r>
          </a:p>
        </p:txBody>
      </p:sp>
      <p:sp>
        <p:nvSpPr>
          <p:cNvPr id="9" name="TextBox 8"/>
          <p:cNvSpPr txBox="1"/>
          <p:nvPr/>
        </p:nvSpPr>
        <p:spPr>
          <a:xfrm>
            <a:off x="629423" y="4955685"/>
            <a:ext cx="8277440" cy="584776"/>
          </a:xfrm>
          <a:prstGeom prst="rect">
            <a:avLst/>
          </a:prstGeom>
          <a:noFill/>
        </p:spPr>
        <p:txBody>
          <a:bodyPr wrap="square" rtlCol="0">
            <a:spAutoFit/>
          </a:bodyPr>
          <a:lstStyle/>
          <a:p>
            <a:r>
              <a:rPr lang="en-US" sz="3200" dirty="0" smtClean="0"/>
              <a:t>Prince of the power of the air	</a:t>
            </a:r>
            <a:r>
              <a:rPr lang="en-US" sz="2400" dirty="0"/>
              <a:t> </a:t>
            </a:r>
            <a:r>
              <a:rPr lang="en-US" sz="2400" dirty="0" smtClean="0"/>
              <a:t> Ephesians 2:2</a:t>
            </a:r>
            <a:endParaRPr lang="en-US" sz="2400" dirty="0"/>
          </a:p>
        </p:txBody>
      </p:sp>
    </p:spTree>
    <p:extLst>
      <p:ext uri="{BB962C8B-B14F-4D97-AF65-F5344CB8AC3E}">
        <p14:creationId xmlns:p14="http://schemas.microsoft.com/office/powerpoint/2010/main" val="31324658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 presetClass="entr" presetSubtype="6"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250" fill="hold"/>
                                        <p:tgtEl>
                                          <p:spTgt spid="6"/>
                                        </p:tgtEl>
                                        <p:attrNameLst>
                                          <p:attrName>ppt_x</p:attrName>
                                        </p:attrNameLst>
                                      </p:cBhvr>
                                      <p:tavLst>
                                        <p:tav tm="0">
                                          <p:val>
                                            <p:strVal val="1+#ppt_w/2"/>
                                          </p:val>
                                        </p:tav>
                                        <p:tav tm="100000">
                                          <p:val>
                                            <p:strVal val="#ppt_x"/>
                                          </p:val>
                                        </p:tav>
                                      </p:tavLst>
                                    </p:anim>
                                    <p:anim calcmode="lin" valueType="num">
                                      <p:cBhvr additive="base">
                                        <p:cTn id="14" dur="125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3250"/>
                            </p:stCondLst>
                            <p:childTnLst>
                              <p:par>
                                <p:cTn id="16" presetID="2" presetClass="entr" presetSubtype="9" fill="hold" grpId="0" nodeType="afterEffect">
                                  <p:stCondLst>
                                    <p:cond delay="5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250" fill="hold"/>
                                        <p:tgtEl>
                                          <p:spTgt spid="7"/>
                                        </p:tgtEl>
                                        <p:attrNameLst>
                                          <p:attrName>ppt_x</p:attrName>
                                        </p:attrNameLst>
                                      </p:cBhvr>
                                      <p:tavLst>
                                        <p:tav tm="0">
                                          <p:val>
                                            <p:strVal val="0-#ppt_w/2"/>
                                          </p:val>
                                        </p:tav>
                                        <p:tav tm="100000">
                                          <p:val>
                                            <p:strVal val="#ppt_x"/>
                                          </p:val>
                                        </p:tav>
                                      </p:tavLst>
                                    </p:anim>
                                    <p:anim calcmode="lin" valueType="num">
                                      <p:cBhvr additive="base">
                                        <p:cTn id="19" dur="1250" fill="hold"/>
                                        <p:tgtEl>
                                          <p:spTgt spid="7"/>
                                        </p:tgtEl>
                                        <p:attrNameLst>
                                          <p:attrName>ppt_y</p:attrName>
                                        </p:attrNameLst>
                                      </p:cBhvr>
                                      <p:tavLst>
                                        <p:tav tm="0">
                                          <p:val>
                                            <p:strVal val="0-#ppt_h/2"/>
                                          </p:val>
                                        </p:tav>
                                        <p:tav tm="100000">
                                          <p:val>
                                            <p:strVal val="#ppt_y"/>
                                          </p:val>
                                        </p:tav>
                                      </p:tavLst>
                                    </p:anim>
                                  </p:childTnLst>
                                </p:cTn>
                              </p:par>
                            </p:childTnLst>
                          </p:cTn>
                        </p:par>
                        <p:par>
                          <p:cTn id="20" fill="hold">
                            <p:stCondLst>
                              <p:cond delay="5000"/>
                            </p:stCondLst>
                            <p:childTnLst>
                              <p:par>
                                <p:cTn id="21" presetID="2" presetClass="entr" presetSubtype="12" fill="hold" grpId="0" nodeType="afterEffect">
                                  <p:stCondLst>
                                    <p:cond delay="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250" fill="hold"/>
                                        <p:tgtEl>
                                          <p:spTgt spid="8"/>
                                        </p:tgtEl>
                                        <p:attrNameLst>
                                          <p:attrName>ppt_x</p:attrName>
                                        </p:attrNameLst>
                                      </p:cBhvr>
                                      <p:tavLst>
                                        <p:tav tm="0">
                                          <p:val>
                                            <p:strVal val="0-#ppt_w/2"/>
                                          </p:val>
                                        </p:tav>
                                        <p:tav tm="100000">
                                          <p:val>
                                            <p:strVal val="#ppt_x"/>
                                          </p:val>
                                        </p:tav>
                                      </p:tavLst>
                                    </p:anim>
                                    <p:anim calcmode="lin" valueType="num">
                                      <p:cBhvr additive="base">
                                        <p:cTn id="24" dur="125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6750"/>
                            </p:stCondLst>
                            <p:childTnLst>
                              <p:par>
                                <p:cTn id="26" presetID="2" presetClass="entr" presetSubtype="3" fill="hold" grpId="0" nodeType="after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250" fill="hold"/>
                                        <p:tgtEl>
                                          <p:spTgt spid="9"/>
                                        </p:tgtEl>
                                        <p:attrNameLst>
                                          <p:attrName>ppt_x</p:attrName>
                                        </p:attrNameLst>
                                      </p:cBhvr>
                                      <p:tavLst>
                                        <p:tav tm="0">
                                          <p:val>
                                            <p:strVal val="1+#ppt_w/2"/>
                                          </p:val>
                                        </p:tav>
                                        <p:tav tm="100000">
                                          <p:val>
                                            <p:strVal val="#ppt_x"/>
                                          </p:val>
                                        </p:tav>
                                      </p:tavLst>
                                    </p:anim>
                                    <p:anim calcmode="lin" valueType="num">
                                      <p:cBhvr additive="base">
                                        <p:cTn id="29" dur="1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259752" y="-2983820"/>
            <a:ext cx="2227731" cy="8475131"/>
          </a:xfrm>
        </p:spPr>
        <p:txBody>
          <a:bodyPr>
            <a:normAutofit/>
          </a:bodyPr>
          <a:lstStyle/>
          <a:p>
            <a:pPr marL="0" indent="0" algn="ctr">
              <a:buNone/>
            </a:pPr>
            <a:r>
              <a:rPr lang="en-US" sz="4800" dirty="0" smtClean="0"/>
              <a:t>The Devil has Many Titles Which Describe His Character</a:t>
            </a:r>
            <a:endParaRPr lang="en-US" sz="4800" dirty="0"/>
          </a:p>
        </p:txBody>
      </p:sp>
      <p:sp>
        <p:nvSpPr>
          <p:cNvPr id="6" name="TextBox 5"/>
          <p:cNvSpPr txBox="1"/>
          <p:nvPr/>
        </p:nvSpPr>
        <p:spPr>
          <a:xfrm>
            <a:off x="645839" y="2539801"/>
            <a:ext cx="8277440" cy="584776"/>
          </a:xfrm>
          <a:prstGeom prst="rect">
            <a:avLst/>
          </a:prstGeom>
          <a:noFill/>
        </p:spPr>
        <p:txBody>
          <a:bodyPr wrap="square" rtlCol="0">
            <a:spAutoFit/>
          </a:bodyPr>
          <a:lstStyle/>
          <a:p>
            <a:r>
              <a:rPr lang="en-US" sz="3200" dirty="0" smtClean="0"/>
              <a:t>Power of Darkness 				</a:t>
            </a:r>
            <a:r>
              <a:rPr lang="en-US" sz="2400" dirty="0" smtClean="0"/>
              <a:t>Colossians 1:13</a:t>
            </a:r>
            <a:endParaRPr lang="en-US" sz="2400" dirty="0"/>
          </a:p>
        </p:txBody>
      </p:sp>
      <p:sp>
        <p:nvSpPr>
          <p:cNvPr id="7" name="TextBox 6"/>
          <p:cNvSpPr txBox="1"/>
          <p:nvPr/>
        </p:nvSpPr>
        <p:spPr>
          <a:xfrm>
            <a:off x="690599" y="3359445"/>
            <a:ext cx="8277440" cy="584776"/>
          </a:xfrm>
          <a:prstGeom prst="rect">
            <a:avLst/>
          </a:prstGeom>
          <a:noFill/>
        </p:spPr>
        <p:txBody>
          <a:bodyPr wrap="square" rtlCol="0">
            <a:spAutoFit/>
          </a:bodyPr>
          <a:lstStyle/>
          <a:p>
            <a:r>
              <a:rPr lang="en-US" sz="3200" dirty="0" smtClean="0"/>
              <a:t>Roaring Lion							</a:t>
            </a:r>
            <a:r>
              <a:rPr lang="en-US" sz="2400" dirty="0" smtClean="0"/>
              <a:t>I Peter </a:t>
            </a:r>
            <a:r>
              <a:rPr lang="en-US" sz="2400" dirty="0"/>
              <a:t>5</a:t>
            </a:r>
            <a:r>
              <a:rPr lang="en-US" sz="2400" dirty="0" smtClean="0"/>
              <a:t>:8</a:t>
            </a:r>
            <a:endParaRPr lang="en-US" sz="2400" dirty="0"/>
          </a:p>
        </p:txBody>
      </p:sp>
      <p:sp>
        <p:nvSpPr>
          <p:cNvPr id="8" name="TextBox 7"/>
          <p:cNvSpPr txBox="1"/>
          <p:nvPr/>
        </p:nvSpPr>
        <p:spPr>
          <a:xfrm>
            <a:off x="692303" y="4049945"/>
            <a:ext cx="8277440" cy="584776"/>
          </a:xfrm>
          <a:prstGeom prst="rect">
            <a:avLst/>
          </a:prstGeom>
          <a:noFill/>
        </p:spPr>
        <p:txBody>
          <a:bodyPr wrap="square" rtlCol="0">
            <a:spAutoFit/>
          </a:bodyPr>
          <a:lstStyle/>
          <a:p>
            <a:r>
              <a:rPr lang="en-US" sz="3200" dirty="0" err="1" smtClean="0"/>
              <a:t>Apollyon</a:t>
            </a:r>
            <a:r>
              <a:rPr lang="en-US" sz="3200" dirty="0" smtClean="0"/>
              <a:t> </a:t>
            </a:r>
            <a:r>
              <a:rPr lang="en-US" sz="2800" dirty="0" smtClean="0"/>
              <a:t>(destroyer)</a:t>
            </a:r>
            <a:r>
              <a:rPr lang="en-US" sz="3200" dirty="0" smtClean="0"/>
              <a:t>		</a:t>
            </a:r>
            <a:r>
              <a:rPr lang="en-US" dirty="0" smtClean="0"/>
              <a:t>	</a:t>
            </a:r>
            <a:r>
              <a:rPr lang="en-US" sz="2400" dirty="0" smtClean="0"/>
              <a:t>      Revelation 9:11</a:t>
            </a:r>
          </a:p>
        </p:txBody>
      </p:sp>
      <p:sp>
        <p:nvSpPr>
          <p:cNvPr id="9" name="TextBox 8"/>
          <p:cNvSpPr txBox="1"/>
          <p:nvPr/>
        </p:nvSpPr>
        <p:spPr>
          <a:xfrm>
            <a:off x="607895" y="4848065"/>
            <a:ext cx="8277440" cy="584776"/>
          </a:xfrm>
          <a:prstGeom prst="rect">
            <a:avLst/>
          </a:prstGeom>
          <a:noFill/>
        </p:spPr>
        <p:txBody>
          <a:bodyPr wrap="square" rtlCol="0">
            <a:spAutoFit/>
          </a:bodyPr>
          <a:lstStyle/>
          <a:p>
            <a:r>
              <a:rPr lang="en-US" sz="3200" dirty="0" smtClean="0"/>
              <a:t>King of bottomless pit     	</a:t>
            </a:r>
            <a:r>
              <a:rPr lang="en-US" sz="2400" dirty="0"/>
              <a:t> </a:t>
            </a:r>
            <a:r>
              <a:rPr lang="en-US" sz="2400" dirty="0" smtClean="0"/>
              <a:t> Revelation 9:11</a:t>
            </a:r>
          </a:p>
        </p:txBody>
      </p:sp>
    </p:spTree>
    <p:extLst>
      <p:ext uri="{BB962C8B-B14F-4D97-AF65-F5344CB8AC3E}">
        <p14:creationId xmlns:p14="http://schemas.microsoft.com/office/powerpoint/2010/main" val="18751133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3000"/>
                            </p:stCondLst>
                            <p:childTnLst>
                              <p:par>
                                <p:cTn id="18" presetID="31" presetClass="entr" presetSubtype="0" fill="hold" grpId="0" nodeType="afterEffect">
                                  <p:stCondLst>
                                    <p:cond delay="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childTnLst>
                          </p:cTn>
                        </p:par>
                        <p:par>
                          <p:cTn id="24" fill="hold">
                            <p:stCondLst>
                              <p:cond delay="4500"/>
                            </p:stCondLst>
                            <p:childTnLst>
                              <p:par>
                                <p:cTn id="25" presetID="31" presetClass="entr" presetSubtype="0" fill="hold" grpId="0" nodeType="after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style.rotation</p:attrName>
                                        </p:attrNameLst>
                                      </p:cBhvr>
                                      <p:tavLst>
                                        <p:tav tm="0">
                                          <p:val>
                                            <p:fltVal val="90"/>
                                          </p:val>
                                        </p:tav>
                                        <p:tav tm="100000">
                                          <p:val>
                                            <p:fltVal val="0"/>
                                          </p:val>
                                        </p:tav>
                                      </p:tavLst>
                                    </p:anim>
                                    <p:animEffect transition="in" filter="fade">
                                      <p:cBhvr>
                                        <p:cTn id="30" dur="1000"/>
                                        <p:tgtEl>
                                          <p:spTgt spid="8"/>
                                        </p:tgtEl>
                                      </p:cBhvr>
                                    </p:animEffect>
                                  </p:childTnLst>
                                </p:cTn>
                              </p:par>
                            </p:childTnLst>
                          </p:cTn>
                        </p:par>
                        <p:par>
                          <p:cTn id="31" fill="hold">
                            <p:stCondLst>
                              <p:cond delay="6000"/>
                            </p:stCondLst>
                            <p:childTnLst>
                              <p:par>
                                <p:cTn id="32" presetID="31" presetClass="entr" presetSubtype="0" fill="hold" grpId="0" nodeType="afterEffect">
                                  <p:stCondLst>
                                    <p:cond delay="50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fltVal val="0"/>
                                          </p:val>
                                        </p:tav>
                                        <p:tav tm="100000">
                                          <p:val>
                                            <p:strVal val="#ppt_w"/>
                                          </p:val>
                                        </p:tav>
                                      </p:tavLst>
                                    </p:anim>
                                    <p:anim calcmode="lin" valueType="num">
                                      <p:cBhvr>
                                        <p:cTn id="35" dur="1000" fill="hold"/>
                                        <p:tgtEl>
                                          <p:spTgt spid="9"/>
                                        </p:tgtEl>
                                        <p:attrNameLst>
                                          <p:attrName>ppt_h</p:attrName>
                                        </p:attrNameLst>
                                      </p:cBhvr>
                                      <p:tavLst>
                                        <p:tav tm="0">
                                          <p:val>
                                            <p:fltVal val="0"/>
                                          </p:val>
                                        </p:tav>
                                        <p:tav tm="100000">
                                          <p:val>
                                            <p:strVal val="#ppt_h"/>
                                          </p:val>
                                        </p:tav>
                                      </p:tavLst>
                                    </p:anim>
                                    <p:anim calcmode="lin" valueType="num">
                                      <p:cBhvr>
                                        <p:cTn id="36" dur="1000" fill="hold"/>
                                        <p:tgtEl>
                                          <p:spTgt spid="9"/>
                                        </p:tgtEl>
                                        <p:attrNameLst>
                                          <p:attrName>style.rotation</p:attrName>
                                        </p:attrNameLst>
                                      </p:cBhvr>
                                      <p:tavLst>
                                        <p:tav tm="0">
                                          <p:val>
                                            <p:fltVal val="90"/>
                                          </p:val>
                                        </p:tav>
                                        <p:tav tm="100000">
                                          <p:val>
                                            <p:fltVal val="0"/>
                                          </p:val>
                                        </p:tav>
                                      </p:tavLst>
                                    </p:anim>
                                    <p:animEffect transition="in" filter="fade">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582672" y="-2811628"/>
            <a:ext cx="2227731" cy="8475131"/>
          </a:xfrm>
        </p:spPr>
        <p:txBody>
          <a:bodyPr>
            <a:normAutofit/>
          </a:bodyPr>
          <a:lstStyle/>
          <a:p>
            <a:pPr marL="0" indent="0" algn="ctr">
              <a:buNone/>
            </a:pPr>
            <a:r>
              <a:rPr lang="en-US" sz="4800" dirty="0" smtClean="0"/>
              <a:t>The Devil has Many Titles Which Describe His Character</a:t>
            </a:r>
            <a:endParaRPr lang="en-US" sz="4800" dirty="0"/>
          </a:p>
        </p:txBody>
      </p:sp>
      <p:sp>
        <p:nvSpPr>
          <p:cNvPr id="6" name="TextBox 5"/>
          <p:cNvSpPr txBox="1"/>
          <p:nvPr/>
        </p:nvSpPr>
        <p:spPr>
          <a:xfrm>
            <a:off x="645839" y="2539801"/>
            <a:ext cx="8277440" cy="584776"/>
          </a:xfrm>
          <a:prstGeom prst="rect">
            <a:avLst/>
          </a:prstGeom>
          <a:noFill/>
        </p:spPr>
        <p:txBody>
          <a:bodyPr wrap="square" rtlCol="0">
            <a:spAutoFit/>
          </a:bodyPr>
          <a:lstStyle/>
          <a:p>
            <a:r>
              <a:rPr lang="en-US" sz="3200" dirty="0" smtClean="0"/>
              <a:t>Devil  </a:t>
            </a:r>
            <a:r>
              <a:rPr lang="en-US" sz="2800" dirty="0" smtClean="0"/>
              <a:t>(tempter)	</a:t>
            </a:r>
            <a:r>
              <a:rPr lang="en-US" sz="3200" dirty="0" smtClean="0"/>
              <a:t>					 </a:t>
            </a:r>
            <a:r>
              <a:rPr lang="en-US" sz="2400" dirty="0" smtClean="0"/>
              <a:t>Revelation 12:9</a:t>
            </a:r>
            <a:endParaRPr lang="en-US" sz="2400" dirty="0"/>
          </a:p>
        </p:txBody>
      </p:sp>
      <p:sp>
        <p:nvSpPr>
          <p:cNvPr id="7" name="TextBox 6"/>
          <p:cNvSpPr txBox="1"/>
          <p:nvPr/>
        </p:nvSpPr>
        <p:spPr>
          <a:xfrm>
            <a:off x="645839" y="3359445"/>
            <a:ext cx="8277440" cy="584776"/>
          </a:xfrm>
          <a:prstGeom prst="rect">
            <a:avLst/>
          </a:prstGeom>
          <a:noFill/>
        </p:spPr>
        <p:txBody>
          <a:bodyPr wrap="square" rtlCol="0">
            <a:spAutoFit/>
          </a:bodyPr>
          <a:lstStyle/>
          <a:p>
            <a:r>
              <a:rPr lang="en-US" sz="3200" dirty="0" smtClean="0"/>
              <a:t>Great Dragon	</a:t>
            </a:r>
            <a:r>
              <a:rPr lang="en-US" sz="2800" dirty="0" smtClean="0"/>
              <a:t>(cruelty)</a:t>
            </a:r>
            <a:r>
              <a:rPr lang="en-US" sz="3200" dirty="0" smtClean="0"/>
              <a:t>		 </a:t>
            </a:r>
            <a:r>
              <a:rPr lang="en-US" sz="2400" dirty="0" smtClean="0"/>
              <a:t>Revelation 12:9</a:t>
            </a:r>
            <a:endParaRPr lang="en-US" sz="2400" dirty="0"/>
          </a:p>
        </p:txBody>
      </p:sp>
      <p:sp>
        <p:nvSpPr>
          <p:cNvPr id="8" name="TextBox 7"/>
          <p:cNvSpPr txBox="1"/>
          <p:nvPr/>
        </p:nvSpPr>
        <p:spPr>
          <a:xfrm>
            <a:off x="692303" y="4049945"/>
            <a:ext cx="8277440" cy="584776"/>
          </a:xfrm>
          <a:prstGeom prst="rect">
            <a:avLst/>
          </a:prstGeom>
          <a:noFill/>
        </p:spPr>
        <p:txBody>
          <a:bodyPr wrap="square" rtlCol="0">
            <a:spAutoFit/>
          </a:bodyPr>
          <a:lstStyle/>
          <a:p>
            <a:r>
              <a:rPr lang="en-US" sz="3200" dirty="0" smtClean="0"/>
              <a:t>Satan  </a:t>
            </a:r>
            <a:r>
              <a:rPr lang="en-US" sz="2800" dirty="0" smtClean="0"/>
              <a:t>(adversary)</a:t>
            </a:r>
            <a:r>
              <a:rPr lang="en-US" sz="3200" dirty="0" smtClean="0"/>
              <a:t>		</a:t>
            </a:r>
            <a:r>
              <a:rPr lang="en-US" dirty="0" smtClean="0"/>
              <a:t>	</a:t>
            </a:r>
            <a:r>
              <a:rPr lang="en-US" sz="2400" dirty="0" smtClean="0"/>
              <a:t>          Revelation 12:9</a:t>
            </a:r>
            <a:endParaRPr lang="en-US" sz="2400" dirty="0"/>
          </a:p>
        </p:txBody>
      </p:sp>
      <p:sp>
        <p:nvSpPr>
          <p:cNvPr id="9" name="TextBox 8"/>
          <p:cNvSpPr txBox="1"/>
          <p:nvPr/>
        </p:nvSpPr>
        <p:spPr>
          <a:xfrm>
            <a:off x="607895" y="4848065"/>
            <a:ext cx="8277440" cy="646331"/>
          </a:xfrm>
          <a:prstGeom prst="rect">
            <a:avLst/>
          </a:prstGeom>
          <a:noFill/>
        </p:spPr>
        <p:txBody>
          <a:bodyPr wrap="square" rtlCol="0">
            <a:spAutoFit/>
          </a:bodyPr>
          <a:lstStyle/>
          <a:p>
            <a:r>
              <a:rPr lang="en-US" sz="3200" dirty="0" smtClean="0"/>
              <a:t>Serpent  </a:t>
            </a:r>
            <a:r>
              <a:rPr lang="en-US" sz="2800" dirty="0" smtClean="0"/>
              <a:t>(seducer)</a:t>
            </a:r>
            <a:r>
              <a:rPr lang="en-US" sz="3600" dirty="0" smtClean="0"/>
              <a:t>	</a:t>
            </a:r>
            <a:r>
              <a:rPr lang="en-US" sz="3200" dirty="0" smtClean="0"/>
              <a:t>	            </a:t>
            </a:r>
            <a:r>
              <a:rPr lang="en-US" sz="2400" dirty="0" smtClean="0"/>
              <a:t>Revelation 12:9</a:t>
            </a:r>
            <a:endParaRPr lang="en-US" sz="2400" dirty="0"/>
          </a:p>
        </p:txBody>
      </p:sp>
    </p:spTree>
    <p:extLst>
      <p:ext uri="{BB962C8B-B14F-4D97-AF65-F5344CB8AC3E}">
        <p14:creationId xmlns:p14="http://schemas.microsoft.com/office/powerpoint/2010/main" val="164042667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childTnLst>
                                </p:cTn>
                              </p:par>
                            </p:childTnLst>
                          </p:cTn>
                        </p:par>
                        <p:par>
                          <p:cTn id="22" fill="hold">
                            <p:stCondLst>
                              <p:cond delay="4500"/>
                            </p:stCondLst>
                            <p:childTnLst>
                              <p:par>
                                <p:cTn id="23" presetID="53" presetClass="entr" presetSubtype="16"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Effect transition="in" filter="fade">
                                      <p:cBhvr>
                                        <p:cTn id="27" dur="1000"/>
                                        <p:tgtEl>
                                          <p:spTgt spid="8"/>
                                        </p:tgtEl>
                                      </p:cBhvr>
                                    </p:animEffect>
                                  </p:childTnLst>
                                </p:cTn>
                              </p:par>
                            </p:childTnLst>
                          </p:cTn>
                        </p:par>
                        <p:par>
                          <p:cTn id="28" fill="hold">
                            <p:stCondLst>
                              <p:cond delay="6000"/>
                            </p:stCondLst>
                            <p:childTnLst>
                              <p:par>
                                <p:cTn id="29" presetID="53" presetClass="entr" presetSubtype="16"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Effect transition="in" filter="fade">
                                      <p:cBhvr>
                                        <p:cTn id="3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561144" y="-2897724"/>
            <a:ext cx="2227731" cy="8475131"/>
          </a:xfrm>
        </p:spPr>
        <p:txBody>
          <a:bodyPr>
            <a:normAutofit/>
          </a:bodyPr>
          <a:lstStyle/>
          <a:p>
            <a:pPr marL="0" indent="0" algn="ctr">
              <a:buNone/>
            </a:pPr>
            <a:r>
              <a:rPr lang="en-US" sz="4800" dirty="0" smtClean="0"/>
              <a:t>The Devil Fell Through Pride and Rebellion</a:t>
            </a:r>
          </a:p>
          <a:p>
            <a:pPr marL="0" indent="0">
              <a:buNone/>
            </a:pPr>
            <a:endParaRPr lang="en-US" sz="4800" dirty="0"/>
          </a:p>
        </p:txBody>
      </p:sp>
      <p:sp>
        <p:nvSpPr>
          <p:cNvPr id="6" name="Vertical Text Placeholder 2"/>
          <p:cNvSpPr txBox="1">
            <a:spLocks/>
          </p:cNvSpPr>
          <p:nvPr/>
        </p:nvSpPr>
        <p:spPr>
          <a:xfrm rot="16200000">
            <a:off x="1968355" y="-2775"/>
            <a:ext cx="5251792" cy="8787227"/>
          </a:xfrm>
          <a:prstGeom prst="rect">
            <a:avLst/>
          </a:prstGeom>
        </p:spPr>
        <p:txBody>
          <a:bodyPr vert="eaVert" lIns="91440" tIns="45720" rIns="91440" bIns="45720" rtlCol="0">
            <a:normAutofit fontScale="47500" lnSpcReduction="20000"/>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Font typeface="Wingdings 2" pitchFamily="18" charset="2"/>
              <a:buNone/>
            </a:pPr>
            <a:r>
              <a:rPr lang="en-US" sz="6700" i="1" dirty="0" smtClean="0">
                <a:solidFill>
                  <a:schemeClr val="tx1"/>
                </a:solidFill>
              </a:rPr>
              <a:t>	</a:t>
            </a:r>
            <a:r>
              <a:rPr lang="en-US" sz="6300" i="1" dirty="0" smtClean="0">
                <a:solidFill>
                  <a:schemeClr val="tx1"/>
                </a:solidFill>
              </a:rPr>
              <a:t>“How art thou fallen from heaven, O Lucifer, son of the morning! How art thou cut down to the ground, which didst weaken the nations.  For thou hast said in </a:t>
            </a:r>
            <a:r>
              <a:rPr lang="en-US" sz="6300" i="1" dirty="0" err="1" smtClean="0">
                <a:solidFill>
                  <a:schemeClr val="tx1"/>
                </a:solidFill>
              </a:rPr>
              <a:t>thine</a:t>
            </a:r>
            <a:r>
              <a:rPr lang="en-US" sz="6300" i="1" dirty="0" smtClean="0">
                <a:solidFill>
                  <a:schemeClr val="tx1"/>
                </a:solidFill>
              </a:rPr>
              <a:t> heart, I will ascend into heaven, I will exalt my throne above the stars of God: I will sit also upon the mount of the congregation, in the sides of the north: I will ascend above the heights of the clouds; I will be like the most High.  Yet thou shalt be, brought down to hell, to the sides of the pit.”   </a:t>
            </a:r>
            <a:r>
              <a:rPr lang="en-US" sz="4500" i="1" dirty="0" smtClean="0">
                <a:solidFill>
                  <a:schemeClr val="tx1"/>
                </a:solidFill>
              </a:rPr>
              <a:t>	</a:t>
            </a:r>
          </a:p>
          <a:p>
            <a:pPr marL="0" indent="0">
              <a:buFont typeface="Wingdings 2" pitchFamily="18" charset="2"/>
              <a:buNone/>
            </a:pPr>
            <a:r>
              <a:rPr lang="en-US" sz="4500" i="1" dirty="0">
                <a:solidFill>
                  <a:schemeClr val="tx1"/>
                </a:solidFill>
              </a:rPr>
              <a:t>	</a:t>
            </a:r>
            <a:r>
              <a:rPr lang="en-US" sz="4500" i="1" dirty="0" smtClean="0">
                <a:solidFill>
                  <a:schemeClr val="tx1"/>
                </a:solidFill>
              </a:rPr>
              <a:t>						</a:t>
            </a:r>
            <a:r>
              <a:rPr lang="en-US" sz="3800" i="1" dirty="0" smtClean="0">
                <a:solidFill>
                  <a:schemeClr val="tx1"/>
                </a:solidFill>
              </a:rPr>
              <a:t>(Isaiah 14:12-15)</a:t>
            </a:r>
          </a:p>
          <a:p>
            <a:pPr marL="0" indent="0">
              <a:buFont typeface="Wingdings 2" pitchFamily="18" charset="2"/>
              <a:buNone/>
            </a:pPr>
            <a:endParaRPr lang="en-US" sz="4800" dirty="0"/>
          </a:p>
        </p:txBody>
      </p:sp>
    </p:spTree>
    <p:extLst>
      <p:ext uri="{BB962C8B-B14F-4D97-AF65-F5344CB8AC3E}">
        <p14:creationId xmlns:p14="http://schemas.microsoft.com/office/powerpoint/2010/main" val="211520705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10000"/>
          </a:blip>
          <a:stretch>
            <a:fillRect/>
          </a:stretch>
        </p:blipFill>
        <p:spPr>
          <a:xfrm>
            <a:off x="326641" y="204451"/>
            <a:ext cx="8596638" cy="6544761"/>
          </a:xfrm>
          <a:prstGeom prst="rect">
            <a:avLst/>
          </a:prstGeom>
        </p:spPr>
      </p:pic>
      <p:sp>
        <p:nvSpPr>
          <p:cNvPr id="5" name="Footer Placeholder 3"/>
          <p:cNvSpPr txBox="1">
            <a:spLocks/>
          </p:cNvSpPr>
          <p:nvPr/>
        </p:nvSpPr>
        <p:spPr>
          <a:xfrm>
            <a:off x="136053" y="6272130"/>
            <a:ext cx="8679586"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pc="50" dirty="0" smtClean="0">
                <a:ln w="11430"/>
                <a:solidFill>
                  <a:srgbClr val="FF0000"/>
                </a:solidFill>
                <a:effectLst>
                  <a:outerShdw blurRad="76200" dist="50800" dir="5400000" algn="tl" rotWithShape="0">
                    <a:srgbClr val="000000">
                      <a:alpha val="65000"/>
                    </a:srgbClr>
                  </a:outerShdw>
                </a:effectLst>
                <a:latin typeface="Arial Black"/>
                <a:cs typeface="Arial Black"/>
              </a:rPr>
              <a:t>Doctrine 2 – Lesson 2: The Devil                          </a:t>
            </a:r>
            <a:r>
              <a:rPr lang="en-US" sz="1400" b="1" spc="50" dirty="0" smtClean="0">
                <a:ln w="11430"/>
                <a:solidFill>
                  <a:srgbClr val="FF0000"/>
                </a:solidFill>
                <a:effectLst>
                  <a:outerShdw blurRad="76200" dist="50800" dir="5400000" algn="tl" rotWithShape="0">
                    <a:srgbClr val="000000">
                      <a:alpha val="65000"/>
                    </a:srgbClr>
                  </a:outerShdw>
                </a:effectLst>
                <a:latin typeface="+mj-lt"/>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Vertical Text Placeholder 2"/>
          <p:cNvSpPr>
            <a:spLocks noGrp="1"/>
          </p:cNvSpPr>
          <p:nvPr>
            <p:ph type="body" orient="vert" idx="1"/>
          </p:nvPr>
        </p:nvSpPr>
        <p:spPr>
          <a:xfrm rot="16200000">
            <a:off x="3561144" y="-2897724"/>
            <a:ext cx="2227731" cy="8475131"/>
          </a:xfrm>
        </p:spPr>
        <p:txBody>
          <a:bodyPr>
            <a:normAutofit/>
          </a:bodyPr>
          <a:lstStyle/>
          <a:p>
            <a:pPr marL="0" indent="0" algn="ctr">
              <a:buNone/>
            </a:pPr>
            <a:r>
              <a:rPr lang="en-US" sz="4800" dirty="0" smtClean="0"/>
              <a:t>The Devil Fell Through Pride and Rebellion</a:t>
            </a:r>
          </a:p>
          <a:p>
            <a:pPr marL="0" indent="0">
              <a:buNone/>
            </a:pPr>
            <a:endParaRPr lang="en-US" sz="4800" dirty="0"/>
          </a:p>
        </p:txBody>
      </p:sp>
      <p:sp>
        <p:nvSpPr>
          <p:cNvPr id="6" name="Vertical Text Placeholder 2"/>
          <p:cNvSpPr txBox="1">
            <a:spLocks/>
          </p:cNvSpPr>
          <p:nvPr/>
        </p:nvSpPr>
        <p:spPr>
          <a:xfrm rot="16200000">
            <a:off x="3797874" y="-2026011"/>
            <a:ext cx="1592758" cy="8787227"/>
          </a:xfrm>
          <a:prstGeom prst="rect">
            <a:avLst/>
          </a:prstGeom>
        </p:spPr>
        <p:txBody>
          <a:bodyPr vert="eaVert" lIns="91440" tIns="45720" rIns="91440" bIns="45720" rtlCol="0">
            <a:normAutofit lnSpcReduction="10000"/>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0" indent="0">
              <a:buFont typeface="Wingdings 2" pitchFamily="18" charset="2"/>
              <a:buNone/>
            </a:pPr>
            <a:r>
              <a:rPr lang="en-US" sz="6700" i="1" dirty="0" smtClean="0">
                <a:solidFill>
                  <a:schemeClr val="tx1"/>
                </a:solidFill>
              </a:rPr>
              <a:t>	</a:t>
            </a:r>
            <a:r>
              <a:rPr lang="en-US" sz="3200" dirty="0" smtClean="0">
                <a:solidFill>
                  <a:schemeClr val="tx1"/>
                </a:solidFill>
              </a:rPr>
              <a:t>Five times he states his determination to be equal with his Creator:</a:t>
            </a:r>
          </a:p>
          <a:p>
            <a:pPr marL="0" indent="0">
              <a:buFont typeface="Wingdings 2" pitchFamily="18" charset="2"/>
              <a:buNone/>
            </a:pPr>
            <a:endParaRPr lang="en-US" sz="4800" dirty="0"/>
          </a:p>
        </p:txBody>
      </p:sp>
      <p:sp>
        <p:nvSpPr>
          <p:cNvPr id="7" name="Vertical Text Placeholder 2"/>
          <p:cNvSpPr txBox="1">
            <a:spLocks/>
          </p:cNvSpPr>
          <p:nvPr/>
        </p:nvSpPr>
        <p:spPr>
          <a:xfrm rot="16200000">
            <a:off x="3182693" y="314555"/>
            <a:ext cx="3127922" cy="8787227"/>
          </a:xfrm>
          <a:prstGeom prst="rect">
            <a:avLst/>
          </a:prstGeom>
        </p:spPr>
        <p:txBody>
          <a:bodyPr vert="eaVert" lIns="91440" tIns="45720" rIns="91440" bIns="45720" rtlCol="0">
            <a:normAutofit fontScale="55000" lnSpcReduction="20000"/>
          </a:bodyPr>
          <a:lst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a:lstStyle>
          <a:p>
            <a:pPr marL="914400" indent="-914400">
              <a:buFont typeface="+mj-lt"/>
              <a:buAutoNum type="arabicPeriod"/>
            </a:pPr>
            <a:r>
              <a:rPr lang="en-US" sz="4800" dirty="0" smtClean="0">
                <a:solidFill>
                  <a:srgbClr val="000000"/>
                </a:solidFill>
              </a:rPr>
              <a:t>I will ascend into heaven</a:t>
            </a:r>
          </a:p>
          <a:p>
            <a:pPr marL="914400" indent="-914400">
              <a:buFont typeface="+mj-lt"/>
              <a:buAutoNum type="arabicPeriod"/>
            </a:pPr>
            <a:r>
              <a:rPr lang="en-US" sz="4800" dirty="0" smtClean="0">
                <a:solidFill>
                  <a:srgbClr val="000000"/>
                </a:solidFill>
              </a:rPr>
              <a:t>I will exalt my throne above the stars of God</a:t>
            </a:r>
          </a:p>
          <a:p>
            <a:pPr marL="914400" indent="-914400">
              <a:buFont typeface="+mj-lt"/>
              <a:buAutoNum type="arabicPeriod"/>
            </a:pPr>
            <a:r>
              <a:rPr lang="en-US" sz="4800" dirty="0" smtClean="0">
                <a:solidFill>
                  <a:srgbClr val="000000"/>
                </a:solidFill>
              </a:rPr>
              <a:t>I will sit also upon the mount of the congregation</a:t>
            </a:r>
          </a:p>
          <a:p>
            <a:pPr marL="914400" indent="-914400">
              <a:buFont typeface="+mj-lt"/>
              <a:buAutoNum type="arabicPeriod"/>
            </a:pPr>
            <a:r>
              <a:rPr lang="en-US" sz="4800" dirty="0" smtClean="0">
                <a:solidFill>
                  <a:srgbClr val="000000"/>
                </a:solidFill>
              </a:rPr>
              <a:t>I will ascend above the heights of the clouds</a:t>
            </a:r>
          </a:p>
          <a:p>
            <a:pPr marL="914400" indent="-914400">
              <a:buFont typeface="+mj-lt"/>
              <a:buAutoNum type="arabicPeriod"/>
            </a:pPr>
            <a:r>
              <a:rPr lang="en-US" sz="4800" dirty="0" smtClean="0">
                <a:solidFill>
                  <a:srgbClr val="000000"/>
                </a:solidFill>
              </a:rPr>
              <a:t>I will be like the most High</a:t>
            </a:r>
          </a:p>
        </p:txBody>
      </p:sp>
    </p:spTree>
    <p:extLst>
      <p:ext uri="{BB962C8B-B14F-4D97-AF65-F5344CB8AC3E}">
        <p14:creationId xmlns:p14="http://schemas.microsoft.com/office/powerpoint/2010/main" val="27649114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7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3250"/>
                            </p:stCondLst>
                            <p:childTnLst>
                              <p:par>
                                <p:cTn id="17" presetID="14" presetClass="entr" presetSubtype="10" fill="hold" grpId="0" nodeType="afterEffect">
                                  <p:stCondLst>
                                    <p:cond delay="50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9" dur="1000"/>
                                        <p:tgtEl>
                                          <p:spTgt spid="7">
                                            <p:txEl>
                                              <p:pRg st="0" end="0"/>
                                            </p:txEl>
                                          </p:spTgt>
                                        </p:tgtEl>
                                      </p:cBhvr>
                                    </p:animEffect>
                                  </p:childTnLst>
                                </p:cTn>
                              </p:par>
                            </p:childTnLst>
                          </p:cTn>
                        </p:par>
                        <p:par>
                          <p:cTn id="20" fill="hold">
                            <p:stCondLst>
                              <p:cond delay="4750"/>
                            </p:stCondLst>
                            <p:childTnLst>
                              <p:par>
                                <p:cTn id="21" presetID="14" presetClass="entr" presetSubtype="10" fill="hold" grpId="0" nodeType="afterEffect">
                                  <p:stCondLst>
                                    <p:cond delay="500"/>
                                  </p:stCondLst>
                                  <p:childTnLst>
                                    <p:set>
                                      <p:cBhvr>
                                        <p:cTn id="22" dur="1" fill="hold">
                                          <p:stCondLst>
                                            <p:cond delay="0"/>
                                          </p:stCondLst>
                                        </p:cTn>
                                        <p:tgtEl>
                                          <p:spTgt spid="7">
                                            <p:txEl>
                                              <p:pRg st="1" end="1"/>
                                            </p:txEl>
                                          </p:spTgt>
                                        </p:tgtEl>
                                        <p:attrNameLst>
                                          <p:attrName>style.visibility</p:attrName>
                                        </p:attrNameLst>
                                      </p:cBhvr>
                                      <p:to>
                                        <p:strVal val="visible"/>
                                      </p:to>
                                    </p:set>
                                    <p:animEffect transition="in" filter="randombar(horizontal)">
                                      <p:cBhvr>
                                        <p:cTn id="23" dur="1000"/>
                                        <p:tgtEl>
                                          <p:spTgt spid="7">
                                            <p:txEl>
                                              <p:pRg st="1" end="1"/>
                                            </p:txEl>
                                          </p:spTgt>
                                        </p:tgtEl>
                                      </p:cBhvr>
                                    </p:animEffect>
                                  </p:childTnLst>
                                </p:cTn>
                              </p:par>
                            </p:childTnLst>
                          </p:cTn>
                        </p:par>
                        <p:par>
                          <p:cTn id="24" fill="hold">
                            <p:stCondLst>
                              <p:cond delay="6250"/>
                            </p:stCondLst>
                            <p:childTnLst>
                              <p:par>
                                <p:cTn id="25" presetID="14" presetClass="entr" presetSubtype="10" fill="hold" grpId="0" nodeType="afterEffect">
                                  <p:stCondLst>
                                    <p:cond delay="50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7" dur="1000"/>
                                        <p:tgtEl>
                                          <p:spTgt spid="7">
                                            <p:txEl>
                                              <p:pRg st="2" end="2"/>
                                            </p:txEl>
                                          </p:spTgt>
                                        </p:tgtEl>
                                      </p:cBhvr>
                                    </p:animEffect>
                                  </p:childTnLst>
                                </p:cTn>
                              </p:par>
                            </p:childTnLst>
                          </p:cTn>
                        </p:par>
                        <p:par>
                          <p:cTn id="28" fill="hold">
                            <p:stCondLst>
                              <p:cond delay="7750"/>
                            </p:stCondLst>
                            <p:childTnLst>
                              <p:par>
                                <p:cTn id="29" presetID="14" presetClass="entr" presetSubtype="10" fill="hold" grpId="0" nodeType="afterEffect">
                                  <p:stCondLst>
                                    <p:cond delay="50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randombar(horizontal)">
                                      <p:cBhvr>
                                        <p:cTn id="31" dur="1000"/>
                                        <p:tgtEl>
                                          <p:spTgt spid="7">
                                            <p:txEl>
                                              <p:pRg st="3" end="3"/>
                                            </p:txEl>
                                          </p:spTgt>
                                        </p:tgtEl>
                                      </p:cBhvr>
                                    </p:animEffect>
                                  </p:childTnLst>
                                </p:cTn>
                              </p:par>
                            </p:childTnLst>
                          </p:cTn>
                        </p:par>
                        <p:par>
                          <p:cTn id="32" fill="hold">
                            <p:stCondLst>
                              <p:cond delay="9250"/>
                            </p:stCondLst>
                            <p:childTnLst>
                              <p:par>
                                <p:cTn id="33" presetID="14" presetClass="entr" presetSubtype="10" fill="hold" grpId="0" nodeType="afterEffect">
                                  <p:stCondLst>
                                    <p:cond delay="500"/>
                                  </p:stCondLst>
                                  <p:childTnLst>
                                    <p:set>
                                      <p:cBhvr>
                                        <p:cTn id="34" dur="1" fill="hold">
                                          <p:stCondLst>
                                            <p:cond delay="0"/>
                                          </p:stCondLst>
                                        </p:cTn>
                                        <p:tgtEl>
                                          <p:spTgt spid="7">
                                            <p:txEl>
                                              <p:pRg st="4" end="4"/>
                                            </p:txEl>
                                          </p:spTgt>
                                        </p:tgtEl>
                                        <p:attrNameLst>
                                          <p:attrName>style.visibility</p:attrName>
                                        </p:attrNameLst>
                                      </p:cBhvr>
                                      <p:to>
                                        <p:strVal val="visible"/>
                                      </p:to>
                                    </p:set>
                                    <p:animEffect transition="in" filter="randombar(horizontal)">
                                      <p:cBhvr>
                                        <p:cTn id="35" dur="1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build="p"/>
    </p:bldLst>
  </p:timing>
</p:sld>
</file>

<file path=ppt/theme/theme1.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172</TotalTime>
  <Words>736</Words>
  <Application>Microsoft Office PowerPoint</Application>
  <PresentationFormat>On-screen Show (4:3)</PresentationFormat>
  <Paragraphs>86</Paragraphs>
  <Slides>17</Slides>
  <Notes>1</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Revolution</vt:lpstr>
      <vt:lpstr>The Devil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UPCI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Devil </dc:title>
  <dc:creator>Jere Riddick</dc:creator>
  <cp:lastModifiedBy>Jere Riddick</cp:lastModifiedBy>
  <cp:revision>20</cp:revision>
  <dcterms:created xsi:type="dcterms:W3CDTF">2011-10-22T01:32:58Z</dcterms:created>
  <dcterms:modified xsi:type="dcterms:W3CDTF">2011-12-06T01:16:24Z</dcterms:modified>
</cp:coreProperties>
</file>