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57" r:id="rId2"/>
    <p:sldId id="258" r:id="rId3"/>
    <p:sldId id="259" r:id="rId4"/>
    <p:sldId id="260" r:id="rId5"/>
    <p:sldId id="261" r:id="rId6"/>
    <p:sldId id="262" r:id="rId7"/>
    <p:sldId id="263" r:id="rId8"/>
    <p:sldId id="264" r:id="rId9"/>
    <p:sldId id="265" r:id="rId10"/>
    <p:sldId id="266" r:id="rId11"/>
    <p:sldId id="267" r:id="rId12"/>
    <p:sldId id="269" r:id="rId13"/>
    <p:sldId id="270" r:id="rId14"/>
    <p:sldId id="272" r:id="rId15"/>
    <p:sldId id="273" r:id="rId16"/>
    <p:sldId id="274" r:id="rId17"/>
    <p:sldId id="275" r:id="rId18"/>
    <p:sldId id="276" r:id="rId19"/>
    <p:sldId id="277" r:id="rId20"/>
    <p:sldId id="278" r:id="rId21"/>
    <p:sldId id="279" r:id="rId22"/>
    <p:sldId id="280" r:id="rId23"/>
    <p:sldId id="271" r:id="rId24"/>
    <p:sldId id="281" r:id="rId25"/>
    <p:sldId id="282" r:id="rId26"/>
    <p:sldId id="28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8CA5A8-120D-3F4F-89AE-4403F00EBEEB}" type="datetimeFigureOut">
              <a:rPr lang="en-US" smtClean="0"/>
              <a:t>12/6/2011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3BD28C-BB19-BF44-967A-02350999EDB8}" type="slidenum">
              <a:rPr lang="en-US" smtClean="0"/>
              <a:t>‹#›</a:t>
            </a:fld>
            <a:endParaRPr lang="en-US"/>
          </a:p>
        </p:txBody>
      </p:sp>
    </p:spTree>
    <p:extLst>
      <p:ext uri="{BB962C8B-B14F-4D97-AF65-F5344CB8AC3E}">
        <p14:creationId xmlns:p14="http://schemas.microsoft.com/office/powerpoint/2010/main" val="204722458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A2D5F9-BFC6-CE48-8F40-7FFAF151E60E}" type="slidenum">
              <a:rPr lang="en-US">
                <a:solidFill>
                  <a:prstClr val="black"/>
                </a:solidFill>
                <a:latin typeface="Calibri"/>
              </a:rPr>
              <a:pPr/>
              <a:t>1</a:t>
            </a:fld>
            <a:endParaRPr lang="en-US">
              <a:solidFill>
                <a:prstClr val="black"/>
              </a:solidFill>
              <a:latin typeface="Calibri"/>
            </a:endParaRPr>
          </a:p>
        </p:txBody>
      </p:sp>
    </p:spTree>
    <p:extLst>
      <p:ext uri="{BB962C8B-B14F-4D97-AF65-F5344CB8AC3E}">
        <p14:creationId xmlns:p14="http://schemas.microsoft.com/office/powerpoint/2010/main" val="251843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Tree>
    <p:extLst>
      <p:ext uri="{BB962C8B-B14F-4D97-AF65-F5344CB8AC3E}">
        <p14:creationId xmlns:p14="http://schemas.microsoft.com/office/powerpoint/2010/main" val="2531625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3" name="Footer Placeholder 2"/>
          <p:cNvSpPr>
            <a:spLocks noGrp="1"/>
          </p:cNvSpPr>
          <p:nvPr>
            <p:ph type="ftr" sz="quarter" idx="11"/>
          </p:nvPr>
        </p:nvSpPr>
        <p:spPr/>
        <p:txBody>
          <a:bodyPr/>
          <a:lstStyle/>
          <a:p>
            <a:endParaRPr lang="en-US">
              <a:solidFill>
                <a:srgbClr val="38ABED"/>
              </a:solidFill>
              <a:latin typeface="Trebuchet MS"/>
            </a:endParaRPr>
          </a:p>
        </p:txBody>
      </p:sp>
      <p:sp>
        <p:nvSpPr>
          <p:cNvPr id="4" name="Slide Number Placeholder 3"/>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413795543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8847181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a:xfrm>
            <a:off x="5867399" y="6288741"/>
            <a:ext cx="2675965"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extLst>
      <p:ext uri="{BB962C8B-B14F-4D97-AF65-F5344CB8AC3E}">
        <p14:creationId xmlns:p14="http://schemas.microsoft.com/office/powerpoint/2010/main" val="7230483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7966452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6533941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2445701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4392074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59949326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0622537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5644475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8" name="Footer Placeholder 7"/>
          <p:cNvSpPr>
            <a:spLocks noGrp="1"/>
          </p:cNvSpPr>
          <p:nvPr>
            <p:ph type="ftr" sz="quarter" idx="11"/>
          </p:nvPr>
        </p:nvSpPr>
        <p:spPr/>
        <p:txBody>
          <a:bodyPr/>
          <a:lstStyle/>
          <a:p>
            <a:endParaRPr lang="en-US">
              <a:solidFill>
                <a:srgbClr val="38ABED"/>
              </a:solidFill>
              <a:latin typeface="Trebuchet MS"/>
            </a:endParaRPr>
          </a:p>
        </p:txBody>
      </p:sp>
      <p:sp>
        <p:nvSpPr>
          <p:cNvPr id="9" name="Slide Number Placeholder 8"/>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187901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36824667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5033123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11899900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12/6/2011</a:t>
            </a:fld>
            <a:endParaRPr lang="en-US">
              <a:solidFill>
                <a:srgbClr val="38ABED"/>
              </a:solidFill>
              <a:latin typeface="Trebuchet MS"/>
            </a:endParaRPr>
          </a:p>
        </p:txBody>
      </p:sp>
      <p:sp>
        <p:nvSpPr>
          <p:cNvPr id="4" name="Footer Placeholder 3"/>
          <p:cNvSpPr>
            <a:spLocks noGrp="1"/>
          </p:cNvSpPr>
          <p:nvPr>
            <p:ph type="ftr" sz="quarter" idx="11"/>
          </p:nvPr>
        </p:nvSpPr>
        <p:spPr/>
        <p:txBody>
          <a:bodyPr/>
          <a:lstStyle/>
          <a:p>
            <a:endParaRPr lang="en-US">
              <a:solidFill>
                <a:srgbClr val="38ABED"/>
              </a:solidFill>
              <a:latin typeface="Trebuchet MS"/>
            </a:endParaRPr>
          </a:p>
        </p:txBody>
      </p:sp>
      <p:sp>
        <p:nvSpPr>
          <p:cNvPr id="5" name="Slide Number Placeholder 4"/>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40447322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a:solidFill>
                <a:prstClr val="white"/>
              </a:solidFill>
              <a:latin typeface="Trebuchet MS"/>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pPr defTabSz="914400"/>
            <a:fld id="{D140825E-4A15-4D39-8176-1F07E904CB30}" type="datetimeFigureOut">
              <a:rPr lang="en-US" smtClean="0">
                <a:solidFill>
                  <a:srgbClr val="38ABED"/>
                </a:solidFill>
                <a:latin typeface="Trebuchet MS"/>
              </a:rPr>
              <a:pPr defTabSz="914400"/>
              <a:t>12/6/2011</a:t>
            </a:fld>
            <a:endParaRPr lang="en-US">
              <a:solidFill>
                <a:srgbClr val="38ABED"/>
              </a:solidFill>
              <a:latin typeface="Trebuchet MS"/>
            </a:endParaRPr>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pPr defTabSz="914400"/>
            <a:endParaRPr lang="en-US">
              <a:solidFill>
                <a:srgbClr val="38ABED"/>
              </a:solidFill>
              <a:latin typeface="Trebuchet MS"/>
            </a:endParaRPr>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pPr defTabSz="914400"/>
            <a:fld id="{93E4AAA4-6363-4581-962D-1ACCC2D600C5}" type="slidenum">
              <a:rPr lang="en-US" smtClean="0">
                <a:solidFill>
                  <a:srgbClr val="1B3861"/>
                </a:solidFill>
                <a:latin typeface="Trebuchet MS"/>
              </a:rPr>
              <a:pPr defTabSz="914400"/>
              <a:t>‹#›</a:t>
            </a:fld>
            <a:endParaRPr lang="en-US">
              <a:solidFill>
                <a:srgbClr val="1B3861"/>
              </a:solidFill>
              <a:latin typeface="Trebuchet MS"/>
            </a:endParaRPr>
          </a:p>
        </p:txBody>
      </p:sp>
    </p:spTree>
    <p:extLst>
      <p:ext uri="{BB962C8B-B14F-4D97-AF65-F5344CB8AC3E}">
        <p14:creationId xmlns:p14="http://schemas.microsoft.com/office/powerpoint/2010/main" val="18432080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Vertical Text Placeholder 5"/>
          <p:cNvSpPr>
            <a:spLocks noGrp="1"/>
          </p:cNvSpPr>
          <p:nvPr>
            <p:ph type="body" orient="vert" idx="1"/>
          </p:nvPr>
        </p:nvSpPr>
        <p:spPr>
          <a:xfrm>
            <a:off x="7461966" y="438335"/>
            <a:ext cx="1437318" cy="6169451"/>
          </a:xfrm>
        </p:spPr>
        <p:txBody>
          <a:bodyPr/>
          <a:lstStyle/>
          <a:p>
            <a:r>
              <a:rPr lang="en-US" dirty="0" smtClean="0"/>
              <a:t>Global University of Theological Studies</a:t>
            </a:r>
            <a:endParaRPr lang="en-US" dirty="0"/>
          </a:p>
        </p:txBody>
      </p:sp>
      <p:pic>
        <p:nvPicPr>
          <p:cNvPr id="3" name="Picture 2"/>
          <p:cNvPicPr>
            <a:picLocks noChangeAspect="1"/>
          </p:cNvPicPr>
          <p:nvPr/>
        </p:nvPicPr>
        <p:blipFill>
          <a:blip r:embed="rId3"/>
          <a:stretch>
            <a:fillRect/>
          </a:stretch>
        </p:blipFill>
        <p:spPr>
          <a:xfrm>
            <a:off x="235574" y="127000"/>
            <a:ext cx="6464300" cy="6330400"/>
          </a:xfrm>
          <a:prstGeom prst="rect">
            <a:avLst/>
          </a:prstGeom>
        </p:spPr>
      </p:pic>
      <p:sp>
        <p:nvSpPr>
          <p:cNvPr id="5" name="Title 4"/>
          <p:cNvSpPr>
            <a:spLocks noGrp="1"/>
          </p:cNvSpPr>
          <p:nvPr>
            <p:ph type="title"/>
          </p:nvPr>
        </p:nvSpPr>
        <p:spPr>
          <a:xfrm>
            <a:off x="1981201" y="4412645"/>
            <a:ext cx="2862590" cy="801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8800" b="1" spc="50" dirty="0" smtClean="0">
                <a:ln w="11430"/>
                <a:solidFill>
                  <a:srgbClr val="FF0000"/>
                </a:solidFill>
                <a:effectLst>
                  <a:outerShdw blurRad="76200" dist="50800" dir="5400000" algn="tl" rotWithShape="0">
                    <a:srgbClr val="000000">
                      <a:alpha val="65000"/>
                    </a:srgbClr>
                  </a:outerShdw>
                </a:effectLst>
                <a:latin typeface="Apple Casual"/>
                <a:cs typeface="Apple Casual"/>
              </a:rPr>
              <a:t>Sin</a:t>
            </a:r>
            <a:endParaRPr lang="en-US" sz="8800" b="1" spc="50" dirty="0">
              <a:ln w="11430"/>
              <a:solidFill>
                <a:srgbClr val="FF0000"/>
              </a:solidFill>
              <a:effectLst>
                <a:outerShdw blurRad="76200" dist="50800" dir="5400000" algn="tl" rotWithShape="0">
                  <a:srgbClr val="000000">
                    <a:alpha val="65000"/>
                  </a:srgbClr>
                </a:outerShdw>
              </a:effectLst>
              <a:latin typeface="Apple Casual"/>
              <a:cs typeface="Apple Casual"/>
            </a:endParaRPr>
          </a:p>
        </p:txBody>
      </p:sp>
    </p:spTree>
    <p:extLst>
      <p:ext uri="{BB962C8B-B14F-4D97-AF65-F5344CB8AC3E}">
        <p14:creationId xmlns:p14="http://schemas.microsoft.com/office/powerpoint/2010/main" val="34903224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2000"/>
                                        <p:tgtEl>
                                          <p:spTgt spid="3"/>
                                        </p:tgtEl>
                                      </p:cBhvr>
                                    </p:animEffect>
                                  </p:childTnLst>
                                </p:cTn>
                              </p:par>
                            </p:childTnLst>
                          </p:cTn>
                        </p:par>
                        <p:par>
                          <p:cTn id="8" fill="hold">
                            <p:stCondLst>
                              <p:cond delay="2500"/>
                            </p:stCondLst>
                            <p:childTnLst>
                              <p:par>
                                <p:cTn id="9" presetID="42"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4000"/>
                            </p:stCondLst>
                            <p:childTnLst>
                              <p:par>
                                <p:cTn id="15" presetID="22" presetClass="entr" presetSubtype="1" fill="hold" grpId="0" nodeType="afterEffect">
                                  <p:stCondLst>
                                    <p:cond delay="5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up)">
                                      <p:cBhvr>
                                        <p:cTn id="17"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11" name="TextBox 10"/>
          <p:cNvSpPr txBox="1"/>
          <p:nvPr/>
        </p:nvSpPr>
        <p:spPr>
          <a:xfrm>
            <a:off x="551397" y="374555"/>
            <a:ext cx="8037029" cy="1754327"/>
          </a:xfrm>
          <a:prstGeom prst="rect">
            <a:avLst/>
          </a:prstGeom>
          <a:noFill/>
        </p:spPr>
        <p:txBody>
          <a:bodyPr wrap="square" rtlCol="0">
            <a:spAutoFit/>
          </a:bodyPr>
          <a:lstStyle/>
          <a:p>
            <a:pPr algn="ctr"/>
            <a:r>
              <a:rPr lang="en-US" sz="3600" dirty="0" smtClean="0">
                <a:solidFill>
                  <a:srgbClr val="FFFFFF"/>
                </a:solidFill>
              </a:rPr>
              <a:t>In attempting to define sin,</a:t>
            </a:r>
          </a:p>
          <a:p>
            <a:pPr algn="ctr"/>
            <a:r>
              <a:rPr lang="en-US" sz="3600" dirty="0" smtClean="0">
                <a:solidFill>
                  <a:srgbClr val="FFFFFF"/>
                </a:solidFill>
              </a:rPr>
              <a:t>we can only arrive at a partial</a:t>
            </a:r>
          </a:p>
          <a:p>
            <a:pPr algn="ctr"/>
            <a:r>
              <a:rPr lang="en-US" sz="3600" dirty="0" smtClean="0">
                <a:solidFill>
                  <a:srgbClr val="FFFFFF"/>
                </a:solidFill>
              </a:rPr>
              <a:t>Understanding of its true nature. </a:t>
            </a:r>
            <a:endParaRPr lang="en-US" sz="3600" dirty="0">
              <a:solidFill>
                <a:srgbClr val="FFFFFF"/>
              </a:solidFill>
            </a:endParaRPr>
          </a:p>
        </p:txBody>
      </p:sp>
      <p:sp>
        <p:nvSpPr>
          <p:cNvPr id="12" name="TextBox 11"/>
          <p:cNvSpPr txBox="1"/>
          <p:nvPr/>
        </p:nvSpPr>
        <p:spPr>
          <a:xfrm>
            <a:off x="2122043" y="1614074"/>
            <a:ext cx="4745356" cy="2400657"/>
          </a:xfrm>
          <a:prstGeom prst="rect">
            <a:avLst/>
          </a:prstGeom>
          <a:noFill/>
        </p:spPr>
        <p:txBody>
          <a:bodyPr wrap="square" rtlCol="0">
            <a:spAutoFit/>
          </a:bodyPr>
          <a:lstStyle/>
          <a:p>
            <a:pPr algn="ctr"/>
            <a:r>
              <a:rPr lang="en-US" sz="15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innerShdw blurRad="63500" dist="50800" dir="10800000">
                    <a:prstClr val="black">
                      <a:alpha val="50000"/>
                    </a:prstClr>
                  </a:innerShdw>
                </a:effectLst>
              </a:rPr>
              <a:t>S I N</a:t>
            </a:r>
            <a:endParaRPr lang="en-US" sz="15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innerShdw blurRad="63500" dist="50800" dir="10800000">
                  <a:prstClr val="black">
                    <a:alpha val="50000"/>
                  </a:prstClr>
                </a:innerShdw>
              </a:effectLst>
            </a:endParaRPr>
          </a:p>
        </p:txBody>
      </p:sp>
      <p:sp>
        <p:nvSpPr>
          <p:cNvPr id="6" name="TextBox 5"/>
          <p:cNvSpPr txBox="1"/>
          <p:nvPr/>
        </p:nvSpPr>
        <p:spPr>
          <a:xfrm>
            <a:off x="551397" y="3702141"/>
            <a:ext cx="8037029" cy="2308324"/>
          </a:xfrm>
          <a:prstGeom prst="rect">
            <a:avLst/>
          </a:prstGeom>
          <a:noFill/>
        </p:spPr>
        <p:txBody>
          <a:bodyPr wrap="square" rtlCol="0">
            <a:spAutoFit/>
          </a:bodyPr>
          <a:lstStyle/>
          <a:p>
            <a:pPr algn="ctr"/>
            <a:r>
              <a:rPr lang="en-US" sz="3600" dirty="0"/>
              <a:t>The exceeding blackness and the terrible horribleness of sin can never be fully grasped by our finite minds and limited understanding. </a:t>
            </a:r>
          </a:p>
        </p:txBody>
      </p:sp>
    </p:spTree>
    <p:extLst>
      <p:ext uri="{BB962C8B-B14F-4D97-AF65-F5344CB8AC3E}">
        <p14:creationId xmlns:p14="http://schemas.microsoft.com/office/powerpoint/2010/main" val="3563049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6"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80">
                                          <p:stCondLst>
                                            <p:cond delay="0"/>
                                          </p:stCondLst>
                                        </p:cTn>
                                        <p:tgtEl>
                                          <p:spTgt spid="12"/>
                                        </p:tgtEl>
                                      </p:cBhvr>
                                    </p:animEffect>
                                    <p:anim calcmode="lin" valueType="num">
                                      <p:cBhvr>
                                        <p:cTn id="1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9" dur="26">
                                          <p:stCondLst>
                                            <p:cond delay="650"/>
                                          </p:stCondLst>
                                        </p:cTn>
                                        <p:tgtEl>
                                          <p:spTgt spid="12"/>
                                        </p:tgtEl>
                                      </p:cBhvr>
                                      <p:to x="100000" y="60000"/>
                                    </p:animScale>
                                    <p:animScale>
                                      <p:cBhvr>
                                        <p:cTn id="20" dur="166" decel="50000">
                                          <p:stCondLst>
                                            <p:cond delay="676"/>
                                          </p:stCondLst>
                                        </p:cTn>
                                        <p:tgtEl>
                                          <p:spTgt spid="12"/>
                                        </p:tgtEl>
                                      </p:cBhvr>
                                      <p:to x="100000" y="100000"/>
                                    </p:animScale>
                                    <p:animScale>
                                      <p:cBhvr>
                                        <p:cTn id="21" dur="26">
                                          <p:stCondLst>
                                            <p:cond delay="1312"/>
                                          </p:stCondLst>
                                        </p:cTn>
                                        <p:tgtEl>
                                          <p:spTgt spid="12"/>
                                        </p:tgtEl>
                                      </p:cBhvr>
                                      <p:to x="100000" y="80000"/>
                                    </p:animScale>
                                    <p:animScale>
                                      <p:cBhvr>
                                        <p:cTn id="22" dur="166" decel="50000">
                                          <p:stCondLst>
                                            <p:cond delay="1338"/>
                                          </p:stCondLst>
                                        </p:cTn>
                                        <p:tgtEl>
                                          <p:spTgt spid="12"/>
                                        </p:tgtEl>
                                      </p:cBhvr>
                                      <p:to x="100000" y="100000"/>
                                    </p:animScale>
                                    <p:animScale>
                                      <p:cBhvr>
                                        <p:cTn id="23" dur="26">
                                          <p:stCondLst>
                                            <p:cond delay="1642"/>
                                          </p:stCondLst>
                                        </p:cTn>
                                        <p:tgtEl>
                                          <p:spTgt spid="12"/>
                                        </p:tgtEl>
                                      </p:cBhvr>
                                      <p:to x="100000" y="90000"/>
                                    </p:animScale>
                                    <p:animScale>
                                      <p:cBhvr>
                                        <p:cTn id="24" dur="166" decel="50000">
                                          <p:stCondLst>
                                            <p:cond delay="1668"/>
                                          </p:stCondLst>
                                        </p:cTn>
                                        <p:tgtEl>
                                          <p:spTgt spid="12"/>
                                        </p:tgtEl>
                                      </p:cBhvr>
                                      <p:to x="100000" y="100000"/>
                                    </p:animScale>
                                    <p:animScale>
                                      <p:cBhvr>
                                        <p:cTn id="25" dur="26">
                                          <p:stCondLst>
                                            <p:cond delay="1808"/>
                                          </p:stCondLst>
                                        </p:cTn>
                                        <p:tgtEl>
                                          <p:spTgt spid="12"/>
                                        </p:tgtEl>
                                      </p:cBhvr>
                                      <p:to x="100000" y="95000"/>
                                    </p:animScale>
                                    <p:animScale>
                                      <p:cBhvr>
                                        <p:cTn id="26" dur="166" decel="50000">
                                          <p:stCondLst>
                                            <p:cond delay="1834"/>
                                          </p:stCondLst>
                                        </p:cTn>
                                        <p:tgtEl>
                                          <p:spTgt spid="12"/>
                                        </p:tgtEl>
                                      </p:cBhvr>
                                      <p:to x="100000" y="100000"/>
                                    </p:animScale>
                                  </p:childTnLst>
                                </p:cTn>
                              </p:par>
                            </p:childTnLst>
                          </p:cTn>
                        </p:par>
                        <p:par>
                          <p:cTn id="27" fill="hold">
                            <p:stCondLst>
                              <p:cond delay="4000"/>
                            </p:stCondLst>
                            <p:childTnLst>
                              <p:par>
                                <p:cTn id="28" presetID="31" presetClass="entr" presetSubtype="0" fill="hold" grpId="0" nodeType="afterEffect">
                                  <p:stCondLst>
                                    <p:cond delay="500"/>
                                  </p:stCondLst>
                                  <p:childTnLst>
                                    <p:set>
                                      <p:cBhvr>
                                        <p:cTn id="29" dur="1" fill="hold">
                                          <p:stCondLst>
                                            <p:cond delay="0"/>
                                          </p:stCondLst>
                                        </p:cTn>
                                        <p:tgtEl>
                                          <p:spTgt spid="6"/>
                                        </p:tgtEl>
                                        <p:attrNameLst>
                                          <p:attrName>style.visibility</p:attrName>
                                        </p:attrNameLst>
                                      </p:cBhvr>
                                      <p:to>
                                        <p:strVal val="visible"/>
                                      </p:to>
                                    </p:set>
                                    <p:anim calcmode="lin" valueType="num">
                                      <p:cBhvr>
                                        <p:cTn id="30" dur="1000" fill="hold"/>
                                        <p:tgtEl>
                                          <p:spTgt spid="6"/>
                                        </p:tgtEl>
                                        <p:attrNameLst>
                                          <p:attrName>ppt_w</p:attrName>
                                        </p:attrNameLst>
                                      </p:cBhvr>
                                      <p:tavLst>
                                        <p:tav tm="0">
                                          <p:val>
                                            <p:fltVal val="0"/>
                                          </p:val>
                                        </p:tav>
                                        <p:tav tm="100000">
                                          <p:val>
                                            <p:strVal val="#ppt_w"/>
                                          </p:val>
                                        </p:tav>
                                      </p:tavLst>
                                    </p:anim>
                                    <p:anim calcmode="lin" valueType="num">
                                      <p:cBhvr>
                                        <p:cTn id="31" dur="1000" fill="hold"/>
                                        <p:tgtEl>
                                          <p:spTgt spid="6"/>
                                        </p:tgtEl>
                                        <p:attrNameLst>
                                          <p:attrName>ppt_h</p:attrName>
                                        </p:attrNameLst>
                                      </p:cBhvr>
                                      <p:tavLst>
                                        <p:tav tm="0">
                                          <p:val>
                                            <p:fltVal val="0"/>
                                          </p:val>
                                        </p:tav>
                                        <p:tav tm="100000">
                                          <p:val>
                                            <p:strVal val="#ppt_h"/>
                                          </p:val>
                                        </p:tav>
                                      </p:tavLst>
                                    </p:anim>
                                    <p:anim calcmode="lin" valueType="num">
                                      <p:cBhvr>
                                        <p:cTn id="32" dur="1000" fill="hold"/>
                                        <p:tgtEl>
                                          <p:spTgt spid="6"/>
                                        </p:tgtEl>
                                        <p:attrNameLst>
                                          <p:attrName>style.rotation</p:attrName>
                                        </p:attrNameLst>
                                      </p:cBhvr>
                                      <p:tavLst>
                                        <p:tav tm="0">
                                          <p:val>
                                            <p:fltVal val="90"/>
                                          </p:val>
                                        </p:tav>
                                        <p:tav tm="100000">
                                          <p:val>
                                            <p:fltVal val="0"/>
                                          </p:val>
                                        </p:tav>
                                      </p:tavLst>
                                    </p:anim>
                                    <p:animEffect transition="in" filter="fade">
                                      <p:cBhvr>
                                        <p:cTn id="3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3791557" y="-3156536"/>
            <a:ext cx="1366781" cy="7959612"/>
          </a:xfrm>
        </p:spPr>
        <p:txBody>
          <a:bodyPr>
            <a:noAutofit/>
          </a:bodyPr>
          <a:lstStyle/>
          <a:p>
            <a:pPr marL="0" indent="0">
              <a:buNone/>
            </a:pPr>
            <a:r>
              <a:rPr lang="en-US" sz="6000" dirty="0" smtClean="0">
                <a:effectLst>
                  <a:outerShdw blurRad="50800" dist="38100" dir="16200000" rotWithShape="0">
                    <a:prstClr val="black">
                      <a:alpha val="40000"/>
                    </a:prstClr>
                  </a:outerShdw>
                </a:effectLst>
              </a:rPr>
              <a:t>B.  God Hates Sin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8371522"/>
          </a:xfrm>
          <a:prstGeom prst="rect">
            <a:avLst/>
          </a:prstGeom>
          <a:noFill/>
        </p:spPr>
        <p:txBody>
          <a:bodyPr wrap="square" rtlCol="0">
            <a:spAutoFit/>
          </a:bodyPr>
          <a:lstStyle/>
          <a:p>
            <a:endParaRPr lang="en-US" sz="52000" dirty="0">
              <a:solidFill>
                <a:schemeClr val="bg1"/>
              </a:solidFill>
              <a:effectLst>
                <a:outerShdw blurRad="50800" dist="38100" dir="10800000" algn="r" rotWithShape="0">
                  <a:prstClr val="black">
                    <a:alpha val="40000"/>
                  </a:prstClr>
                </a:outerShdw>
              </a:effectLst>
            </a:endParaRPr>
          </a:p>
          <a:p>
            <a:endParaRPr lang="en-US" dirty="0"/>
          </a:p>
        </p:txBody>
      </p:sp>
      <p:sp>
        <p:nvSpPr>
          <p:cNvPr id="6" name="TextBox 5"/>
          <p:cNvSpPr txBox="1"/>
          <p:nvPr/>
        </p:nvSpPr>
        <p:spPr>
          <a:xfrm>
            <a:off x="460313" y="1757342"/>
            <a:ext cx="8488998" cy="954107"/>
          </a:xfrm>
          <a:prstGeom prst="rect">
            <a:avLst/>
          </a:prstGeom>
          <a:noFill/>
        </p:spPr>
        <p:txBody>
          <a:bodyPr wrap="square" rtlCol="0">
            <a:spAutoFit/>
          </a:bodyPr>
          <a:lstStyle/>
          <a:p>
            <a:r>
              <a:rPr lang="en-US" sz="2800" dirty="0"/>
              <a:t>The fact that God is love and that God is light demands that He hates sin. </a:t>
            </a:r>
            <a:endParaRPr lang="en-US" sz="2400" dirty="0"/>
          </a:p>
        </p:txBody>
      </p:sp>
      <p:sp>
        <p:nvSpPr>
          <p:cNvPr id="8" name="TextBox 7"/>
          <p:cNvSpPr txBox="1"/>
          <p:nvPr/>
        </p:nvSpPr>
        <p:spPr>
          <a:xfrm>
            <a:off x="1102794" y="3108358"/>
            <a:ext cx="7535759" cy="954107"/>
          </a:xfrm>
          <a:prstGeom prst="rect">
            <a:avLst/>
          </a:prstGeom>
          <a:noFill/>
        </p:spPr>
        <p:txBody>
          <a:bodyPr wrap="square" rtlCol="0">
            <a:spAutoFit/>
          </a:bodyPr>
          <a:lstStyle/>
          <a:p>
            <a:r>
              <a:rPr lang="en-US" sz="2800" dirty="0"/>
              <a:t>It is impossible for God to love the soul of the sinner without at the same time hating </a:t>
            </a:r>
            <a:r>
              <a:rPr lang="en-US" sz="2800" dirty="0" smtClean="0"/>
              <a:t>sin.</a:t>
            </a:r>
            <a:endParaRPr lang="en-US" sz="2400" dirty="0"/>
          </a:p>
        </p:txBody>
      </p:sp>
      <p:sp>
        <p:nvSpPr>
          <p:cNvPr id="9" name="TextBox 8"/>
          <p:cNvSpPr txBox="1"/>
          <p:nvPr/>
        </p:nvSpPr>
        <p:spPr>
          <a:xfrm>
            <a:off x="2021789" y="4461992"/>
            <a:ext cx="6299293" cy="954107"/>
          </a:xfrm>
          <a:prstGeom prst="rect">
            <a:avLst/>
          </a:prstGeom>
          <a:noFill/>
        </p:spPr>
        <p:txBody>
          <a:bodyPr wrap="square" rtlCol="0">
            <a:spAutoFit/>
          </a:bodyPr>
          <a:lstStyle/>
          <a:p>
            <a:r>
              <a:rPr lang="en-US" sz="2800" dirty="0"/>
              <a:t>The absolute pure and spotless nature of God revolts at the sight of sin. </a:t>
            </a:r>
            <a:endParaRPr lang="en-US" sz="2400" dirty="0"/>
          </a:p>
        </p:txBody>
      </p:sp>
    </p:spTree>
    <p:extLst>
      <p:ext uri="{BB962C8B-B14F-4D97-AF65-F5344CB8AC3E}">
        <p14:creationId xmlns:p14="http://schemas.microsoft.com/office/powerpoint/2010/main" val="414846262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6"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50" fill="hold"/>
                                        <p:tgtEl>
                                          <p:spTgt spid="6"/>
                                        </p:tgtEl>
                                        <p:attrNameLst>
                                          <p:attrName>ppt_x</p:attrName>
                                        </p:attrNameLst>
                                      </p:cBhvr>
                                      <p:tavLst>
                                        <p:tav tm="0">
                                          <p:val>
                                            <p:strVal val="1+#ppt_w/2"/>
                                          </p:val>
                                        </p:tav>
                                        <p:tav tm="100000">
                                          <p:val>
                                            <p:strVal val="#ppt_x"/>
                                          </p:val>
                                        </p:tav>
                                      </p:tavLst>
                                    </p:anim>
                                    <p:anim calcmode="lin" valueType="num">
                                      <p:cBhvr additive="base">
                                        <p:cTn id="14" dur="125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 presetClass="entr" presetSubtype="3" fill="hold" grpId="0" nodeType="afterEffect">
                                  <p:stCondLst>
                                    <p:cond delay="5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250" fill="hold"/>
                                        <p:tgtEl>
                                          <p:spTgt spid="8"/>
                                        </p:tgtEl>
                                        <p:attrNameLst>
                                          <p:attrName>ppt_x</p:attrName>
                                        </p:attrNameLst>
                                      </p:cBhvr>
                                      <p:tavLst>
                                        <p:tav tm="0">
                                          <p:val>
                                            <p:strVal val="1+#ppt_w/2"/>
                                          </p:val>
                                        </p:tav>
                                        <p:tav tm="100000">
                                          <p:val>
                                            <p:strVal val="#ppt_x"/>
                                          </p:val>
                                        </p:tav>
                                      </p:tavLst>
                                    </p:anim>
                                    <p:anim calcmode="lin" valueType="num">
                                      <p:cBhvr additive="base">
                                        <p:cTn id="19" dur="125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5000"/>
                            </p:stCondLst>
                            <p:childTnLst>
                              <p:par>
                                <p:cTn id="21" presetID="2" presetClass="entr" presetSubtype="12"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250" fill="hold"/>
                                        <p:tgtEl>
                                          <p:spTgt spid="9"/>
                                        </p:tgtEl>
                                        <p:attrNameLst>
                                          <p:attrName>ppt_x</p:attrName>
                                        </p:attrNameLst>
                                      </p:cBhvr>
                                      <p:tavLst>
                                        <p:tav tm="0">
                                          <p:val>
                                            <p:strVal val="0-#ppt_w/2"/>
                                          </p:val>
                                        </p:tav>
                                        <p:tav tm="100000">
                                          <p:val>
                                            <p:strVal val="#ppt_x"/>
                                          </p:val>
                                        </p:tav>
                                      </p:tavLst>
                                    </p:anim>
                                    <p:anim calcmode="lin" valueType="num">
                                      <p:cBhvr additive="base">
                                        <p:cTn id="24" dur="1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2233648" y="-1598626"/>
            <a:ext cx="1366781" cy="4843793"/>
          </a:xfrm>
        </p:spPr>
        <p:txBody>
          <a:bodyPr>
            <a:noAutofit/>
          </a:bodyPr>
          <a:lstStyle/>
          <a:p>
            <a:pPr marL="0" indent="0">
              <a:buNone/>
            </a:pPr>
            <a:r>
              <a:rPr lang="en-US" sz="6000" dirty="0" smtClean="0">
                <a:effectLst>
                  <a:outerShdw blurRad="50800" dist="38100" dir="16200000" rotWithShape="0">
                    <a:prstClr val="black">
                      <a:alpha val="40000"/>
                    </a:prstClr>
                  </a:outerShdw>
                </a:effectLst>
              </a:rPr>
              <a:t>God Hates Sin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8371522"/>
          </a:xfrm>
          <a:prstGeom prst="rect">
            <a:avLst/>
          </a:prstGeom>
          <a:noFill/>
        </p:spPr>
        <p:txBody>
          <a:bodyPr wrap="square" rtlCol="0">
            <a:spAutoFit/>
          </a:bodyPr>
          <a:lstStyle/>
          <a:p>
            <a:endParaRPr lang="en-US" sz="52000" dirty="0">
              <a:solidFill>
                <a:schemeClr val="bg1"/>
              </a:solidFill>
              <a:effectLst>
                <a:outerShdw blurRad="50800" dist="38100" dir="10800000" algn="r" rotWithShape="0">
                  <a:prstClr val="black">
                    <a:alpha val="40000"/>
                  </a:prstClr>
                </a:outerShdw>
              </a:effectLst>
            </a:endParaRPr>
          </a:p>
          <a:p>
            <a:endParaRPr lang="en-US" dirty="0"/>
          </a:p>
        </p:txBody>
      </p:sp>
      <p:sp>
        <p:nvSpPr>
          <p:cNvPr id="6" name="TextBox 5"/>
          <p:cNvSpPr txBox="1"/>
          <p:nvPr/>
        </p:nvSpPr>
        <p:spPr>
          <a:xfrm>
            <a:off x="495141" y="1757342"/>
            <a:ext cx="8143412" cy="954107"/>
          </a:xfrm>
          <a:prstGeom prst="rect">
            <a:avLst/>
          </a:prstGeom>
          <a:noFill/>
        </p:spPr>
        <p:txBody>
          <a:bodyPr wrap="square" rtlCol="0">
            <a:spAutoFit/>
          </a:bodyPr>
          <a:lstStyle/>
          <a:p>
            <a:r>
              <a:rPr lang="en-US" sz="2800" dirty="0"/>
              <a:t>Every true child of God should share in </a:t>
            </a:r>
            <a:r>
              <a:rPr lang="en-US" sz="2800" dirty="0" smtClean="0"/>
              <a:t>this hatred </a:t>
            </a:r>
            <a:r>
              <a:rPr lang="en-US" sz="2800" dirty="0"/>
              <a:t>for that which is wrong. </a:t>
            </a:r>
          </a:p>
        </p:txBody>
      </p:sp>
      <p:sp>
        <p:nvSpPr>
          <p:cNvPr id="8" name="TextBox 7"/>
          <p:cNvSpPr txBox="1"/>
          <p:nvPr/>
        </p:nvSpPr>
        <p:spPr>
          <a:xfrm>
            <a:off x="1553938" y="3108358"/>
            <a:ext cx="7261702" cy="954107"/>
          </a:xfrm>
          <a:prstGeom prst="rect">
            <a:avLst/>
          </a:prstGeom>
          <a:noFill/>
        </p:spPr>
        <p:txBody>
          <a:bodyPr wrap="square" rtlCol="0">
            <a:spAutoFit/>
          </a:bodyPr>
          <a:lstStyle/>
          <a:p>
            <a:r>
              <a:rPr lang="en-US" sz="2800" dirty="0"/>
              <a:t>The moment that we can smile upon iniquity we are far from God. </a:t>
            </a:r>
          </a:p>
        </p:txBody>
      </p:sp>
      <p:sp>
        <p:nvSpPr>
          <p:cNvPr id="9" name="TextBox 8"/>
          <p:cNvSpPr txBox="1"/>
          <p:nvPr/>
        </p:nvSpPr>
        <p:spPr>
          <a:xfrm>
            <a:off x="495141" y="4411856"/>
            <a:ext cx="8428138" cy="1384995"/>
          </a:xfrm>
          <a:prstGeom prst="rect">
            <a:avLst/>
          </a:prstGeom>
          <a:noFill/>
        </p:spPr>
        <p:txBody>
          <a:bodyPr wrap="square" rtlCol="0">
            <a:spAutoFit/>
          </a:bodyPr>
          <a:lstStyle/>
          <a:p>
            <a:r>
              <a:rPr lang="en-US" sz="2800" dirty="0"/>
              <a:t>Willful, known sin will separate man </a:t>
            </a:r>
            <a:r>
              <a:rPr lang="en-US" sz="2800" dirty="0" smtClean="0"/>
              <a:t>from God</a:t>
            </a:r>
            <a:r>
              <a:rPr lang="en-US" sz="2800" dirty="0"/>
              <a:t>, hinder his prayers from being answered, and finally will mean eternal damnation. </a:t>
            </a:r>
          </a:p>
        </p:txBody>
      </p:sp>
    </p:spTree>
    <p:extLst>
      <p:ext uri="{BB962C8B-B14F-4D97-AF65-F5344CB8AC3E}">
        <p14:creationId xmlns:p14="http://schemas.microsoft.com/office/powerpoint/2010/main" val="186582535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 presetClass="entr" presetSubtype="2" fill="hold" grpId="0" nodeType="afterEffect">
                                  <p:stCondLst>
                                    <p:cond delay="5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1+#ppt_w/2"/>
                                          </p:val>
                                        </p:tav>
                                        <p:tav tm="100000">
                                          <p:val>
                                            <p:strVal val="#ppt_x"/>
                                          </p:val>
                                        </p:tav>
                                      </p:tavLst>
                                    </p:anim>
                                    <p:anim calcmode="lin" valueType="num">
                                      <p:cBhvr additive="base">
                                        <p:cTn id="19"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8371522"/>
          </a:xfrm>
          <a:prstGeom prst="rect">
            <a:avLst/>
          </a:prstGeom>
          <a:noFill/>
        </p:spPr>
        <p:txBody>
          <a:bodyPr wrap="square" rtlCol="0">
            <a:spAutoFit/>
          </a:bodyPr>
          <a:lstStyle/>
          <a:p>
            <a:endParaRPr lang="en-US" sz="52000" dirty="0">
              <a:solidFill>
                <a:schemeClr val="bg1"/>
              </a:solidFill>
              <a:effectLst>
                <a:outerShdw blurRad="50800" dist="38100" dir="10800000" algn="r" rotWithShape="0">
                  <a:prstClr val="black">
                    <a:alpha val="40000"/>
                  </a:prstClr>
                </a:outerShdw>
              </a:effectLst>
            </a:endParaRPr>
          </a:p>
          <a:p>
            <a:endParaRPr lang="en-US" dirty="0"/>
          </a:p>
        </p:txBody>
      </p:sp>
      <p:pic>
        <p:nvPicPr>
          <p:cNvPr id="7" name="Picture 6"/>
          <p:cNvPicPr>
            <a:picLocks noChangeAspect="1"/>
          </p:cNvPicPr>
          <p:nvPr/>
        </p:nvPicPr>
        <p:blipFill>
          <a:blip r:embed="rId3"/>
          <a:stretch>
            <a:fillRect/>
          </a:stretch>
        </p:blipFill>
        <p:spPr>
          <a:xfrm>
            <a:off x="204709" y="204452"/>
            <a:ext cx="8718570" cy="6054604"/>
          </a:xfrm>
          <a:prstGeom prst="rect">
            <a:avLst/>
          </a:prstGeom>
        </p:spPr>
      </p:pic>
      <p:sp>
        <p:nvSpPr>
          <p:cNvPr id="6" name="TextBox 5"/>
          <p:cNvSpPr txBox="1"/>
          <p:nvPr/>
        </p:nvSpPr>
        <p:spPr>
          <a:xfrm>
            <a:off x="290529" y="204451"/>
            <a:ext cx="7061172" cy="769441"/>
          </a:xfrm>
          <a:prstGeom prst="rect">
            <a:avLst/>
          </a:prstGeom>
          <a:noFill/>
        </p:spPr>
        <p:txBody>
          <a:bodyPr wrap="square" rtlCol="0">
            <a:spAutoFit/>
          </a:bodyPr>
          <a:lstStyle/>
          <a:p>
            <a:r>
              <a:rPr lang="en-US" sz="4400" dirty="0"/>
              <a:t>No sin will enter Heaven</a:t>
            </a:r>
            <a:r>
              <a:rPr lang="en-US" sz="2800" dirty="0" smtClean="0"/>
              <a:t>. </a:t>
            </a:r>
            <a:endParaRPr lang="en-US" sz="2800" dirty="0"/>
          </a:p>
        </p:txBody>
      </p:sp>
      <p:sp>
        <p:nvSpPr>
          <p:cNvPr id="8" name="TextBox 7"/>
          <p:cNvSpPr txBox="1"/>
          <p:nvPr/>
        </p:nvSpPr>
        <p:spPr>
          <a:xfrm>
            <a:off x="2557402" y="4546433"/>
            <a:ext cx="6436428" cy="1446550"/>
          </a:xfrm>
          <a:prstGeom prst="rect">
            <a:avLst/>
          </a:prstGeom>
          <a:noFill/>
        </p:spPr>
        <p:txBody>
          <a:bodyPr wrap="square" rtlCol="0">
            <a:spAutoFit/>
          </a:bodyPr>
          <a:lstStyle/>
          <a:p>
            <a:pPr algn="r"/>
            <a:r>
              <a:rPr lang="en-US" sz="4400" dirty="0" smtClean="0"/>
              <a:t>Sin </a:t>
            </a:r>
            <a:r>
              <a:rPr lang="en-US" sz="4400" dirty="0"/>
              <a:t>must be confessed, forgiven, and remitted. </a:t>
            </a:r>
          </a:p>
        </p:txBody>
      </p:sp>
    </p:spTree>
    <p:extLst>
      <p:ext uri="{BB962C8B-B14F-4D97-AF65-F5344CB8AC3E}">
        <p14:creationId xmlns:p14="http://schemas.microsoft.com/office/powerpoint/2010/main" val="33477753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plus(out)">
                                      <p:cBhvr>
                                        <p:cTn id="7" dur="2750"/>
                                        <p:tgtEl>
                                          <p:spTgt spid="7"/>
                                        </p:tgtEl>
                                      </p:cBhvr>
                                    </p:animEffect>
                                  </p:childTnLst>
                                </p:cTn>
                              </p:par>
                            </p:childTnLst>
                          </p:cTn>
                        </p:par>
                        <p:par>
                          <p:cTn id="8" fill="hold">
                            <p:stCondLst>
                              <p:cond delay="3250"/>
                            </p:stCondLst>
                            <p:childTnLst>
                              <p:par>
                                <p:cTn id="9" presetID="47"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4750"/>
                            </p:stCondLst>
                            <p:childTnLst>
                              <p:par>
                                <p:cTn id="15" presetID="42" presetClass="entr" presetSubtype="0" fill="hold" grpId="0" nodeType="after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3871746" y="-3437237"/>
            <a:ext cx="1366781" cy="8521007"/>
          </a:xfrm>
        </p:spPr>
        <p:txBody>
          <a:bodyPr>
            <a:noAutofit/>
          </a:bodyPr>
          <a:lstStyle/>
          <a:p>
            <a:pPr marL="0" indent="0">
              <a:buNone/>
            </a:pPr>
            <a:r>
              <a:rPr lang="en-US" sz="6000" dirty="0" smtClean="0">
                <a:effectLst>
                  <a:outerShdw blurRad="50800" dist="38100" dir="16200000" rotWithShape="0">
                    <a:prstClr val="black">
                      <a:alpha val="40000"/>
                    </a:prstClr>
                  </a:outerShdw>
                </a:effectLst>
              </a:rPr>
              <a:t>C.  Can Sin Be Hidden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455506" y="-522156"/>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6" name="TextBox 5"/>
          <p:cNvSpPr txBox="1"/>
          <p:nvPr/>
        </p:nvSpPr>
        <p:spPr>
          <a:xfrm>
            <a:off x="410186" y="1891038"/>
            <a:ext cx="6390377" cy="523220"/>
          </a:xfrm>
          <a:prstGeom prst="rect">
            <a:avLst/>
          </a:prstGeom>
          <a:noFill/>
        </p:spPr>
        <p:txBody>
          <a:bodyPr wrap="square" rtlCol="0">
            <a:spAutoFit/>
          </a:bodyPr>
          <a:lstStyle/>
          <a:p>
            <a:r>
              <a:rPr lang="en-US" sz="2800" i="1" dirty="0"/>
              <a:t>“Thou God </a:t>
            </a:r>
            <a:r>
              <a:rPr lang="en-US" sz="2800" i="1" dirty="0" err="1"/>
              <a:t>seest</a:t>
            </a:r>
            <a:r>
              <a:rPr lang="en-US" sz="2800" i="1" dirty="0"/>
              <a:t> </a:t>
            </a:r>
            <a:r>
              <a:rPr lang="en-US" sz="2800" i="1" dirty="0" smtClean="0"/>
              <a:t>me.” </a:t>
            </a:r>
            <a:r>
              <a:rPr lang="en-US" sz="2400" dirty="0" smtClean="0"/>
              <a:t>(Genesis 16:13) </a:t>
            </a:r>
            <a:endParaRPr lang="en-US" sz="2400" dirty="0"/>
          </a:p>
        </p:txBody>
      </p:sp>
      <p:sp>
        <p:nvSpPr>
          <p:cNvPr id="8" name="TextBox 7"/>
          <p:cNvSpPr txBox="1"/>
          <p:nvPr/>
        </p:nvSpPr>
        <p:spPr>
          <a:xfrm>
            <a:off x="451143" y="2807548"/>
            <a:ext cx="6325173" cy="954107"/>
          </a:xfrm>
          <a:prstGeom prst="rect">
            <a:avLst/>
          </a:prstGeom>
          <a:noFill/>
        </p:spPr>
        <p:txBody>
          <a:bodyPr wrap="square" rtlCol="0">
            <a:spAutoFit/>
          </a:bodyPr>
          <a:lstStyle/>
          <a:p>
            <a:r>
              <a:rPr lang="en-US" sz="2800" dirty="0" smtClean="0"/>
              <a:t>”</a:t>
            </a:r>
            <a:r>
              <a:rPr lang="en-US" sz="2800" i="1" dirty="0" smtClean="0"/>
              <a:t>Be sure your sins will find you out.” </a:t>
            </a:r>
          </a:p>
          <a:p>
            <a:pPr algn="r"/>
            <a:r>
              <a:rPr lang="en-US" sz="2800" i="1" dirty="0" smtClean="0"/>
              <a:t> </a:t>
            </a:r>
            <a:r>
              <a:rPr lang="en-US" sz="2400" dirty="0" smtClean="0"/>
              <a:t>(Numbers 32:23)</a:t>
            </a:r>
            <a:endParaRPr lang="en-US" sz="2400" dirty="0"/>
          </a:p>
        </p:txBody>
      </p:sp>
      <p:sp>
        <p:nvSpPr>
          <p:cNvPr id="9" name="TextBox 8"/>
          <p:cNvSpPr txBox="1"/>
          <p:nvPr/>
        </p:nvSpPr>
        <p:spPr>
          <a:xfrm>
            <a:off x="451143" y="4129316"/>
            <a:ext cx="6549931" cy="1384995"/>
          </a:xfrm>
          <a:prstGeom prst="rect">
            <a:avLst/>
          </a:prstGeom>
          <a:noFill/>
        </p:spPr>
        <p:txBody>
          <a:bodyPr wrap="square" rtlCol="0">
            <a:spAutoFit/>
          </a:bodyPr>
          <a:lstStyle/>
          <a:p>
            <a:r>
              <a:rPr lang="en-US" sz="2800" i="1" dirty="0" smtClean="0"/>
              <a:t>“</a:t>
            </a:r>
            <a:r>
              <a:rPr lang="en-US" sz="2800" i="1" dirty="0"/>
              <a:t>Be not deceived; God is not mocked: for whatsoever a man </a:t>
            </a:r>
            <a:r>
              <a:rPr lang="en-US" sz="2800" i="1" dirty="0" err="1"/>
              <a:t>soweth</a:t>
            </a:r>
            <a:r>
              <a:rPr lang="en-US" sz="2800" i="1" dirty="0"/>
              <a:t>, that shall he also </a:t>
            </a:r>
            <a:r>
              <a:rPr lang="en-US" sz="2800" i="1" dirty="0" smtClean="0"/>
              <a:t>reap.” </a:t>
            </a:r>
            <a:r>
              <a:rPr lang="en-US" sz="2800" dirty="0" smtClean="0"/>
              <a:t>          </a:t>
            </a:r>
            <a:r>
              <a:rPr lang="en-US" sz="2400" dirty="0" smtClean="0"/>
              <a:t>(Galatians 6:7)</a:t>
            </a:r>
            <a:r>
              <a:rPr lang="en-US" sz="2400" i="1" dirty="0" smtClean="0"/>
              <a:t> </a:t>
            </a:r>
            <a:endParaRPr lang="en-US" sz="2400" dirty="0"/>
          </a:p>
        </p:txBody>
      </p:sp>
    </p:spTree>
    <p:extLst>
      <p:ext uri="{BB962C8B-B14F-4D97-AF65-F5344CB8AC3E}">
        <p14:creationId xmlns:p14="http://schemas.microsoft.com/office/powerpoint/2010/main" val="299846457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 presetClass="entr" presetSubtype="8"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500"/>
                            </p:stCondLst>
                            <p:childTnLst>
                              <p:par>
                                <p:cTn id="22" presetID="2" presetClass="entr" presetSubtype="2" fill="hold" grpId="0" nodeType="after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1+#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7000"/>
                            </p:stCondLst>
                            <p:childTnLst>
                              <p:par>
                                <p:cTn id="27" presetID="2" presetClass="entr" presetSubtype="4" fill="hold" grpId="0" nodeType="after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ppt_x"/>
                                          </p:val>
                                        </p:tav>
                                        <p:tav tm="100000">
                                          <p:val>
                                            <p:strVal val="#ppt_x"/>
                                          </p:val>
                                        </p:tav>
                                      </p:tavLst>
                                    </p:anim>
                                    <p:anim calcmode="lin" valueType="num">
                                      <p:cBhvr additive="base">
                                        <p:cTn id="30"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2964463" y="-2529952"/>
            <a:ext cx="1366781" cy="6706440"/>
          </a:xfrm>
        </p:spPr>
        <p:txBody>
          <a:bodyPr>
            <a:noAutofit/>
          </a:bodyPr>
          <a:lstStyle/>
          <a:p>
            <a:pPr marL="0" indent="0">
              <a:buNone/>
            </a:pPr>
            <a:r>
              <a:rPr lang="en-US" sz="6000" dirty="0" smtClean="0">
                <a:solidFill>
                  <a:srgbClr val="FF0000"/>
                </a:solidFill>
                <a:effectLst>
                  <a:outerShdw blurRad="50800" dist="38100" dir="16200000" rotWithShape="0">
                    <a:prstClr val="black">
                      <a:alpha val="40000"/>
                    </a:prstClr>
                  </a:outerShdw>
                </a:effectLst>
              </a:rPr>
              <a:t>NO!</a:t>
            </a:r>
            <a:r>
              <a:rPr lang="en-US" sz="6000" dirty="0" smtClean="0">
                <a:effectLst>
                  <a:outerShdw blurRad="50800" dist="38100" dir="16200000" rotWithShape="0">
                    <a:prstClr val="black">
                      <a:alpha val="40000"/>
                    </a:prstClr>
                  </a:outerShdw>
                </a:effectLst>
              </a:rPr>
              <a:t> Sin Cannot Be Hidden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455506" y="-939956"/>
            <a:ext cx="1334733" cy="16373713"/>
          </a:xfrm>
          <a:prstGeom prst="rect">
            <a:avLst/>
          </a:prstGeom>
          <a:noFill/>
        </p:spPr>
        <p:txBody>
          <a:bodyPr wrap="square" rtlCol="0">
            <a:spAutoFit/>
          </a:bodyPr>
          <a:lstStyle/>
          <a:p>
            <a:r>
              <a:rPr lang="en-US" sz="52000" dirty="0" smtClean="0">
                <a:solidFill>
                  <a:srgbClr val="FF0000"/>
                </a:solidFill>
                <a:effectLst>
                  <a:outerShdw blurRad="50800" dist="38100" dir="10800000" algn="r" rotWithShape="0">
                    <a:prstClr val="black">
                      <a:alpha val="40000"/>
                    </a:prstClr>
                  </a:outerShdw>
                </a:effectLst>
              </a:rPr>
              <a:t>!</a:t>
            </a:r>
            <a:endParaRPr lang="en-US" sz="52000" dirty="0">
              <a:solidFill>
                <a:srgbClr val="FF0000"/>
              </a:solidFill>
              <a:effectLst>
                <a:outerShdw blurRad="50800" dist="38100" dir="10800000" algn="r" rotWithShape="0">
                  <a:prstClr val="black">
                    <a:alpha val="40000"/>
                  </a:prstClr>
                </a:outerShdw>
              </a:effectLst>
            </a:endParaRPr>
          </a:p>
          <a:p>
            <a:endParaRPr lang="en-US" dirty="0"/>
          </a:p>
        </p:txBody>
      </p:sp>
      <p:sp>
        <p:nvSpPr>
          <p:cNvPr id="6" name="TextBox 5"/>
          <p:cNvSpPr txBox="1"/>
          <p:nvPr/>
        </p:nvSpPr>
        <p:spPr>
          <a:xfrm>
            <a:off x="527149" y="2258702"/>
            <a:ext cx="6390377" cy="954107"/>
          </a:xfrm>
          <a:prstGeom prst="rect">
            <a:avLst/>
          </a:prstGeom>
          <a:noFill/>
        </p:spPr>
        <p:txBody>
          <a:bodyPr wrap="square" rtlCol="0">
            <a:spAutoFit/>
          </a:bodyPr>
          <a:lstStyle/>
          <a:p>
            <a:r>
              <a:rPr lang="en-US" sz="2800" dirty="0" smtClean="0"/>
              <a:t>Sin </a:t>
            </a:r>
            <a:r>
              <a:rPr lang="en-US" sz="2800" dirty="0"/>
              <a:t>will always be </a:t>
            </a:r>
            <a:r>
              <a:rPr lang="en-US" sz="2800" dirty="0" smtClean="0"/>
              <a:t>exposed because Sin is against God.</a:t>
            </a:r>
            <a:endParaRPr lang="en-US" sz="2400" dirty="0"/>
          </a:p>
        </p:txBody>
      </p:sp>
      <p:sp>
        <p:nvSpPr>
          <p:cNvPr id="8" name="TextBox 7"/>
          <p:cNvSpPr txBox="1"/>
          <p:nvPr/>
        </p:nvSpPr>
        <p:spPr>
          <a:xfrm>
            <a:off x="568106" y="3399714"/>
            <a:ext cx="6783854" cy="954107"/>
          </a:xfrm>
          <a:prstGeom prst="rect">
            <a:avLst/>
          </a:prstGeom>
          <a:noFill/>
        </p:spPr>
        <p:txBody>
          <a:bodyPr wrap="square" rtlCol="0">
            <a:spAutoFit/>
          </a:bodyPr>
          <a:lstStyle/>
          <a:p>
            <a:r>
              <a:rPr lang="en-US" sz="2800" dirty="0" smtClean="0"/>
              <a:t>God sees not only the outward act, but also the inward thought and desire.</a:t>
            </a:r>
            <a:r>
              <a:rPr lang="en-US" sz="2800" i="1" dirty="0" smtClean="0"/>
              <a:t>” </a:t>
            </a:r>
          </a:p>
        </p:txBody>
      </p:sp>
      <p:sp>
        <p:nvSpPr>
          <p:cNvPr id="9" name="TextBox 8"/>
          <p:cNvSpPr txBox="1"/>
          <p:nvPr/>
        </p:nvSpPr>
        <p:spPr>
          <a:xfrm>
            <a:off x="1163798" y="4752849"/>
            <a:ext cx="5753728" cy="1200329"/>
          </a:xfrm>
          <a:prstGeom prst="rect">
            <a:avLst/>
          </a:prstGeom>
          <a:noFill/>
        </p:spPr>
        <p:txBody>
          <a:bodyPr wrap="square" rtlCol="0">
            <a:spAutoFit/>
          </a:bodyPr>
          <a:lstStyle/>
          <a:p>
            <a:r>
              <a:rPr lang="en-US" sz="3600" dirty="0" smtClean="0">
                <a:solidFill>
                  <a:srgbClr val="FF0000"/>
                </a:solidFill>
              </a:rPr>
              <a:t>It is impossible to sin and get by with it.</a:t>
            </a:r>
            <a:endParaRPr lang="en-US" sz="3600" dirty="0"/>
          </a:p>
        </p:txBody>
      </p:sp>
    </p:spTree>
    <p:extLst>
      <p:ext uri="{BB962C8B-B14F-4D97-AF65-F5344CB8AC3E}">
        <p14:creationId xmlns:p14="http://schemas.microsoft.com/office/powerpoint/2010/main" val="75792292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6"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par>
                          <p:cTn id="27" fill="hold">
                            <p:stCondLst>
                              <p:cond delay="4000"/>
                            </p:stCondLst>
                            <p:childTnLst>
                              <p:par>
                                <p:cTn id="28" presetID="22" presetClass="entr" presetSubtype="8" fill="hold" grpId="0" nodeType="after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1000"/>
                                        <p:tgtEl>
                                          <p:spTgt spid="6"/>
                                        </p:tgtEl>
                                      </p:cBhvr>
                                    </p:animEffect>
                                  </p:childTnLst>
                                </p:cTn>
                              </p:par>
                            </p:childTnLst>
                          </p:cTn>
                        </p:par>
                        <p:par>
                          <p:cTn id="31" fill="hold">
                            <p:stCondLst>
                              <p:cond delay="5500"/>
                            </p:stCondLst>
                            <p:childTnLst>
                              <p:par>
                                <p:cTn id="32" presetID="22" presetClass="entr" presetSubtype="8" fill="hold" grpId="0" nodeType="after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1000"/>
                                        <p:tgtEl>
                                          <p:spTgt spid="8"/>
                                        </p:tgtEl>
                                      </p:cBhvr>
                                    </p:animEffect>
                                  </p:childTnLst>
                                </p:cTn>
                              </p:par>
                            </p:childTnLst>
                          </p:cTn>
                        </p:par>
                        <p:par>
                          <p:cTn id="35" fill="hold">
                            <p:stCondLst>
                              <p:cond delay="7000"/>
                            </p:stCondLst>
                            <p:childTnLst>
                              <p:par>
                                <p:cTn id="36" presetID="31" presetClass="entr" presetSubtype="0" fill="hold" grpId="0" nodeType="afterEffect">
                                  <p:stCondLst>
                                    <p:cond delay="50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 calcmode="lin" valueType="num">
                                      <p:cBhvr>
                                        <p:cTn id="40" dur="1000" fill="hold"/>
                                        <p:tgtEl>
                                          <p:spTgt spid="9"/>
                                        </p:tgtEl>
                                        <p:attrNameLst>
                                          <p:attrName>style.rotation</p:attrName>
                                        </p:attrNameLst>
                                      </p:cBhvr>
                                      <p:tavLst>
                                        <p:tav tm="0">
                                          <p:val>
                                            <p:fltVal val="90"/>
                                          </p:val>
                                        </p:tav>
                                        <p:tav tm="100000">
                                          <p:val>
                                            <p:fltVal val="0"/>
                                          </p:val>
                                        </p:tav>
                                      </p:tavLst>
                                    </p:anim>
                                    <p:animEffect transition="in" filter="fade">
                                      <p:cBhvr>
                                        <p:cTn id="4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3950294" y="-3131465"/>
            <a:ext cx="1366781" cy="8043160"/>
          </a:xfrm>
        </p:spPr>
        <p:txBody>
          <a:bodyPr>
            <a:noAutofit/>
          </a:bodyPr>
          <a:lstStyle/>
          <a:p>
            <a:pPr marL="0" indent="0">
              <a:buNone/>
            </a:pPr>
            <a:r>
              <a:rPr lang="en-US" sz="6000" dirty="0">
                <a:effectLst>
                  <a:outerShdw blurRad="50800" dist="38100" dir="16200000" rotWithShape="0">
                    <a:prstClr val="black">
                      <a:alpha val="40000"/>
                    </a:prstClr>
                  </a:outerShdw>
                </a:effectLst>
              </a:rPr>
              <a:t>D</a:t>
            </a:r>
            <a:r>
              <a:rPr lang="en-US" sz="6000" dirty="0" smtClean="0">
                <a:effectLst>
                  <a:outerShdw blurRad="50800" dist="38100" dir="16200000" rotWithShape="0">
                    <a:prstClr val="black">
                      <a:alpha val="40000"/>
                    </a:prstClr>
                  </a:outerShdw>
                </a:effectLst>
              </a:rPr>
              <a:t>.  Who Are Sinners</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605887" y="-605720"/>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6" name="TextBox 5"/>
          <p:cNvSpPr txBox="1"/>
          <p:nvPr/>
        </p:nvSpPr>
        <p:spPr>
          <a:xfrm>
            <a:off x="385939" y="1248947"/>
            <a:ext cx="6615135" cy="2185214"/>
          </a:xfrm>
          <a:prstGeom prst="rect">
            <a:avLst/>
          </a:prstGeom>
          <a:noFill/>
        </p:spPr>
        <p:txBody>
          <a:bodyPr wrap="square" rtlCol="0">
            <a:spAutoFit/>
          </a:bodyPr>
          <a:lstStyle/>
          <a:p>
            <a:r>
              <a:rPr lang="en-US" sz="2800" i="1" dirty="0"/>
              <a:t>“As it is written, There is none righteous, no, not one. There is none that </a:t>
            </a:r>
            <a:r>
              <a:rPr lang="en-US" sz="2800" i="1" dirty="0" err="1" smtClean="0"/>
              <a:t>understandeth</a:t>
            </a:r>
            <a:r>
              <a:rPr lang="en-US" sz="2800" i="1" dirty="0" smtClean="0"/>
              <a:t> </a:t>
            </a:r>
            <a:r>
              <a:rPr lang="en-US" sz="2800" i="1" dirty="0"/>
              <a:t>. . . all the world may become guilty before </a:t>
            </a:r>
            <a:r>
              <a:rPr lang="en-US" sz="2800" i="1" dirty="0" smtClean="0"/>
              <a:t>God.” </a:t>
            </a:r>
            <a:endParaRPr lang="en-US" sz="2800" dirty="0"/>
          </a:p>
          <a:p>
            <a:pPr algn="r"/>
            <a:r>
              <a:rPr lang="en-US" sz="2400" dirty="0" smtClean="0"/>
              <a:t>(Romans 3-23) </a:t>
            </a:r>
            <a:endParaRPr lang="en-US" sz="2400" dirty="0"/>
          </a:p>
        </p:txBody>
      </p:sp>
      <p:sp>
        <p:nvSpPr>
          <p:cNvPr id="8" name="TextBox 7"/>
          <p:cNvSpPr txBox="1"/>
          <p:nvPr/>
        </p:nvSpPr>
        <p:spPr>
          <a:xfrm>
            <a:off x="451143" y="3506731"/>
            <a:ext cx="6549931" cy="1384995"/>
          </a:xfrm>
          <a:prstGeom prst="rect">
            <a:avLst/>
          </a:prstGeom>
          <a:noFill/>
        </p:spPr>
        <p:txBody>
          <a:bodyPr wrap="square" rtlCol="0">
            <a:spAutoFit/>
          </a:bodyPr>
          <a:lstStyle/>
          <a:p>
            <a:r>
              <a:rPr lang="en-US" sz="2800" i="1" dirty="0"/>
              <a:t>And so death passed upon all man, for that all have </a:t>
            </a:r>
            <a:r>
              <a:rPr lang="en-US" sz="2800" i="1" dirty="0" smtClean="0"/>
              <a:t>sinned.”        </a:t>
            </a:r>
            <a:endParaRPr lang="en-US" sz="2800" i="1" dirty="0" smtClean="0"/>
          </a:p>
          <a:p>
            <a:r>
              <a:rPr lang="en-US" sz="2800" i="1" dirty="0"/>
              <a:t>	</a:t>
            </a:r>
            <a:r>
              <a:rPr lang="en-US" sz="2800" i="1" dirty="0" smtClean="0"/>
              <a:t>								  </a:t>
            </a:r>
            <a:r>
              <a:rPr lang="en-US" sz="2400" dirty="0" smtClean="0"/>
              <a:t>(</a:t>
            </a:r>
            <a:r>
              <a:rPr lang="en-US" sz="2400" dirty="0"/>
              <a:t>Romans 5:12</a:t>
            </a:r>
            <a:r>
              <a:rPr lang="en-US" sz="2400" dirty="0" smtClean="0"/>
              <a:t>)</a:t>
            </a:r>
            <a:endParaRPr lang="en-US" sz="2400" dirty="0"/>
          </a:p>
        </p:txBody>
      </p:sp>
      <p:sp>
        <p:nvSpPr>
          <p:cNvPr id="9" name="TextBox 8"/>
          <p:cNvSpPr txBox="1"/>
          <p:nvPr/>
        </p:nvSpPr>
        <p:spPr>
          <a:xfrm>
            <a:off x="451143" y="4966953"/>
            <a:ext cx="6549931" cy="1384995"/>
          </a:xfrm>
          <a:prstGeom prst="rect">
            <a:avLst/>
          </a:prstGeom>
          <a:noFill/>
        </p:spPr>
        <p:txBody>
          <a:bodyPr wrap="square" rtlCol="0">
            <a:spAutoFit/>
          </a:bodyPr>
          <a:lstStyle/>
          <a:p>
            <a:r>
              <a:rPr lang="en-US" sz="2800" i="1" dirty="0"/>
              <a:t>“But the scripture hath concluded all under </a:t>
            </a:r>
            <a:r>
              <a:rPr lang="en-US" sz="2800" i="1" dirty="0" smtClean="0"/>
              <a:t>sin.”                      </a:t>
            </a:r>
            <a:endParaRPr lang="en-US" sz="2800" i="1" dirty="0" smtClean="0"/>
          </a:p>
          <a:p>
            <a:r>
              <a:rPr lang="en-US" sz="2800" i="1" dirty="0"/>
              <a:t>	</a:t>
            </a:r>
            <a:r>
              <a:rPr lang="en-US" sz="2800" i="1" dirty="0" smtClean="0"/>
              <a:t>								</a:t>
            </a:r>
            <a:r>
              <a:rPr lang="en-US" sz="2400" dirty="0" smtClean="0"/>
              <a:t>(</a:t>
            </a:r>
            <a:r>
              <a:rPr lang="en-US" sz="2400" dirty="0" smtClean="0"/>
              <a:t>Galatians 3:22)</a:t>
            </a:r>
            <a:r>
              <a:rPr lang="en-US" sz="2400" i="1" dirty="0" smtClean="0"/>
              <a:t> </a:t>
            </a:r>
            <a:endParaRPr lang="en-US" sz="2400" dirty="0"/>
          </a:p>
        </p:txBody>
      </p:sp>
    </p:spTree>
    <p:extLst>
      <p:ext uri="{BB962C8B-B14F-4D97-AF65-F5344CB8AC3E}">
        <p14:creationId xmlns:p14="http://schemas.microsoft.com/office/powerpoint/2010/main" val="251767942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2" presetClass="entr" presetSubtype="8" fill="hold" grpId="0" nodeType="afterEffect">
                                  <p:stCondLst>
                                    <p:cond delay="5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left)">
                                      <p:cBhvr>
                                        <p:cTn id="19" dur="1000"/>
                                        <p:tgtEl>
                                          <p:spTgt spid="6">
                                            <p:txEl>
                                              <p:pRg st="0" end="0"/>
                                            </p:txEl>
                                          </p:spTgt>
                                        </p:tgtEl>
                                      </p:cBhvr>
                                    </p:animEffect>
                                  </p:childTnLst>
                                </p:cTn>
                              </p:par>
                            </p:childTnLst>
                          </p:cTn>
                        </p:par>
                        <p:par>
                          <p:cTn id="20" fill="hold">
                            <p:stCondLst>
                              <p:cond delay="5500"/>
                            </p:stCondLst>
                            <p:childTnLst>
                              <p:par>
                                <p:cTn id="21" presetID="22" presetClass="entr" presetSubtype="8" fill="hold" grpId="0" nodeType="afterEffect">
                                  <p:stCondLst>
                                    <p:cond delay="50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wipe(left)">
                                      <p:cBhvr>
                                        <p:cTn id="23" dur="1000"/>
                                        <p:tgtEl>
                                          <p:spTgt spid="6">
                                            <p:txEl>
                                              <p:pRg st="1" end="1"/>
                                            </p:txEl>
                                          </p:spTgt>
                                        </p:tgtEl>
                                      </p:cBhvr>
                                    </p:animEffect>
                                  </p:childTnLst>
                                </p:cTn>
                              </p:par>
                            </p:childTnLst>
                          </p:cTn>
                        </p:par>
                        <p:par>
                          <p:cTn id="24" fill="hold">
                            <p:stCondLst>
                              <p:cond delay="7000"/>
                            </p:stCondLst>
                            <p:childTnLst>
                              <p:par>
                                <p:cTn id="25" presetID="22" presetClass="entr" presetSubtype="8" fill="hold" grpId="0" nodeType="afterEffect">
                                  <p:stCondLst>
                                    <p:cond delay="75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left)">
                                      <p:cBhvr>
                                        <p:cTn id="27" dur="1000"/>
                                        <p:tgtEl>
                                          <p:spTgt spid="8">
                                            <p:txEl>
                                              <p:pRg st="0" end="0"/>
                                            </p:txEl>
                                          </p:spTgt>
                                        </p:tgtEl>
                                      </p:cBhvr>
                                    </p:animEffect>
                                  </p:childTnLst>
                                </p:cTn>
                              </p:par>
                            </p:childTnLst>
                          </p:cTn>
                        </p:par>
                        <p:par>
                          <p:cTn id="28" fill="hold">
                            <p:stCondLst>
                              <p:cond delay="8750"/>
                            </p:stCondLst>
                            <p:childTnLst>
                              <p:par>
                                <p:cTn id="29" presetID="22" presetClass="entr" presetSubtype="8" fill="hold" grpId="0" nodeType="afterEffect">
                                  <p:stCondLst>
                                    <p:cond delay="750"/>
                                  </p:stCondLst>
                                  <p:childTnLst>
                                    <p:set>
                                      <p:cBhvr>
                                        <p:cTn id="30" dur="1" fill="hold">
                                          <p:stCondLst>
                                            <p:cond delay="0"/>
                                          </p:stCondLst>
                                        </p:cTn>
                                        <p:tgtEl>
                                          <p:spTgt spid="8">
                                            <p:txEl>
                                              <p:pRg st="1" end="1"/>
                                            </p:txEl>
                                          </p:spTgt>
                                        </p:tgtEl>
                                        <p:attrNameLst>
                                          <p:attrName>style.visibility</p:attrName>
                                        </p:attrNameLst>
                                      </p:cBhvr>
                                      <p:to>
                                        <p:strVal val="visible"/>
                                      </p:to>
                                    </p:set>
                                    <p:animEffect transition="in" filter="wipe(left)">
                                      <p:cBhvr>
                                        <p:cTn id="31" dur="1000"/>
                                        <p:tgtEl>
                                          <p:spTgt spid="8">
                                            <p:txEl>
                                              <p:pRg st="1" end="1"/>
                                            </p:txEl>
                                          </p:spTgt>
                                        </p:tgtEl>
                                      </p:cBhvr>
                                    </p:animEffect>
                                  </p:childTnLst>
                                </p:cTn>
                              </p:par>
                            </p:childTnLst>
                          </p:cTn>
                        </p:par>
                        <p:par>
                          <p:cTn id="32" fill="hold">
                            <p:stCondLst>
                              <p:cond delay="10500"/>
                            </p:stCondLst>
                            <p:childTnLst>
                              <p:par>
                                <p:cTn id="33" presetID="22" presetClass="entr" presetSubtype="8" fill="hold" grpId="0" nodeType="after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wipe(left)">
                                      <p:cBhvr>
                                        <p:cTn id="35" dur="1000"/>
                                        <p:tgtEl>
                                          <p:spTgt spid="9">
                                            <p:txEl>
                                              <p:pRg st="0" end="0"/>
                                            </p:txEl>
                                          </p:spTgt>
                                        </p:tgtEl>
                                      </p:cBhvr>
                                    </p:animEffect>
                                  </p:childTnLst>
                                </p:cTn>
                              </p:par>
                            </p:childTnLst>
                          </p:cTn>
                        </p:par>
                        <p:par>
                          <p:cTn id="36" fill="hold">
                            <p:stCondLst>
                              <p:cond delay="11500"/>
                            </p:stCondLst>
                            <p:childTnLst>
                              <p:par>
                                <p:cTn id="37" presetID="22" presetClass="entr" presetSubtype="8" fill="hold" grpId="0" nodeType="after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Effect transition="in" filter="wipe(left)">
                                      <p:cBhvr>
                                        <p:cTn id="39" dur="1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build="p"/>
      <p:bldP spid="8" grpId="0" build="p"/>
      <p:bldP spid="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3950001" y="-3292135"/>
            <a:ext cx="1366781" cy="8364499"/>
          </a:xfrm>
        </p:spPr>
        <p:txBody>
          <a:bodyPr>
            <a:noAutofit/>
          </a:bodyPr>
          <a:lstStyle/>
          <a:p>
            <a:pPr marL="0" indent="0">
              <a:buNone/>
            </a:pPr>
            <a:r>
              <a:rPr lang="en-US" sz="6000" dirty="0"/>
              <a:t>Every man is a sinner and needs to be saved </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8" name="TextBox 7"/>
          <p:cNvSpPr txBox="1"/>
          <p:nvPr/>
        </p:nvSpPr>
        <p:spPr>
          <a:xfrm>
            <a:off x="785323" y="2856309"/>
            <a:ext cx="7752976" cy="2062103"/>
          </a:xfrm>
          <a:prstGeom prst="rect">
            <a:avLst/>
          </a:prstGeom>
          <a:noFill/>
        </p:spPr>
        <p:txBody>
          <a:bodyPr wrap="square" rtlCol="0">
            <a:spAutoFit/>
          </a:bodyPr>
          <a:lstStyle/>
          <a:p>
            <a:r>
              <a:rPr lang="en-US" sz="2800" dirty="0" smtClean="0"/>
              <a:t>	</a:t>
            </a:r>
            <a:r>
              <a:rPr lang="en-US" sz="3200" dirty="0" smtClean="0"/>
              <a:t>If </a:t>
            </a:r>
            <a:r>
              <a:rPr lang="en-US" sz="3200" dirty="0"/>
              <a:t>one individual could have made himself righteous by the deeds of the Law and his own good works, then every man could also become righteous. </a:t>
            </a:r>
          </a:p>
        </p:txBody>
      </p:sp>
    </p:spTree>
    <p:extLst>
      <p:ext uri="{BB962C8B-B14F-4D97-AF65-F5344CB8AC3E}">
        <p14:creationId xmlns:p14="http://schemas.microsoft.com/office/powerpoint/2010/main" val="77319579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1250" fill="hold"/>
                                        <p:tgtEl>
                                          <p:spTgt spid="8"/>
                                        </p:tgtEl>
                                        <p:attrNameLst>
                                          <p:attrName>ppt_w</p:attrName>
                                        </p:attrNameLst>
                                      </p:cBhvr>
                                      <p:tavLst>
                                        <p:tav tm="0">
                                          <p:val>
                                            <p:fltVal val="0"/>
                                          </p:val>
                                        </p:tav>
                                        <p:tav tm="100000">
                                          <p:val>
                                            <p:strVal val="#ppt_w"/>
                                          </p:val>
                                        </p:tav>
                                      </p:tavLst>
                                    </p:anim>
                                    <p:anim calcmode="lin" valueType="num">
                                      <p:cBhvr>
                                        <p:cTn id="14" dur="1250" fill="hold"/>
                                        <p:tgtEl>
                                          <p:spTgt spid="8"/>
                                        </p:tgtEl>
                                        <p:attrNameLst>
                                          <p:attrName>ppt_h</p:attrName>
                                        </p:attrNameLst>
                                      </p:cBhvr>
                                      <p:tavLst>
                                        <p:tav tm="0">
                                          <p:val>
                                            <p:fltVal val="0"/>
                                          </p:val>
                                        </p:tav>
                                        <p:tav tm="100000">
                                          <p:val>
                                            <p:strVal val="#ppt_h"/>
                                          </p:val>
                                        </p:tav>
                                      </p:tavLst>
                                    </p:anim>
                                    <p:animEffect transition="in" filter="fade">
                                      <p:cBhvr>
                                        <p:cTn id="15"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8" name="TextBox 7"/>
          <p:cNvSpPr txBox="1"/>
          <p:nvPr/>
        </p:nvSpPr>
        <p:spPr>
          <a:xfrm>
            <a:off x="5480552" y="1168465"/>
            <a:ext cx="3559690" cy="3970318"/>
          </a:xfrm>
          <a:prstGeom prst="rect">
            <a:avLst/>
          </a:prstGeom>
          <a:noFill/>
        </p:spPr>
        <p:txBody>
          <a:bodyPr wrap="square" rtlCol="0">
            <a:spAutoFit/>
          </a:bodyPr>
          <a:lstStyle/>
          <a:p>
            <a:r>
              <a:rPr lang="en-US" sz="3600" dirty="0" smtClean="0"/>
              <a:t>    Because </a:t>
            </a:r>
            <a:r>
              <a:rPr lang="en-US" sz="3600" dirty="0"/>
              <a:t>this could not be, it was necessary for Jesus Christ to provide salvation for man. </a:t>
            </a:r>
          </a:p>
        </p:txBody>
      </p:sp>
      <p:pic>
        <p:nvPicPr>
          <p:cNvPr id="6" name="Picture 5"/>
          <p:cNvPicPr>
            <a:picLocks noChangeAspect="1"/>
          </p:cNvPicPr>
          <p:nvPr/>
        </p:nvPicPr>
        <p:blipFill>
          <a:blip r:embed="rId3"/>
          <a:stretch>
            <a:fillRect/>
          </a:stretch>
        </p:blipFill>
        <p:spPr>
          <a:xfrm>
            <a:off x="186179" y="204451"/>
            <a:ext cx="5227537" cy="5711436"/>
          </a:xfrm>
          <a:prstGeom prst="rect">
            <a:avLst/>
          </a:prstGeom>
        </p:spPr>
      </p:pic>
    </p:spTree>
    <p:extLst>
      <p:ext uri="{BB962C8B-B14F-4D97-AF65-F5344CB8AC3E}">
        <p14:creationId xmlns:p14="http://schemas.microsoft.com/office/powerpoint/2010/main" val="380565726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par>
                          <p:cTn id="8" fill="hold">
                            <p:stCondLst>
                              <p:cond delay="2500"/>
                            </p:stCondLst>
                            <p:childTnLst>
                              <p:par>
                                <p:cTn id="9" presetID="2" presetClass="entr" presetSubtype="2"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3941570" y="-3408207"/>
            <a:ext cx="1366781" cy="8596638"/>
          </a:xfrm>
        </p:spPr>
        <p:txBody>
          <a:bodyPr>
            <a:noAutofit/>
          </a:bodyPr>
          <a:lstStyle/>
          <a:p>
            <a:pPr marL="0" indent="0">
              <a:buNone/>
            </a:pPr>
            <a:r>
              <a:rPr lang="en-US" sz="4800" dirty="0" smtClean="0"/>
              <a:t>E.  Can Sin be Listed or Named</a:t>
            </a:r>
            <a:endParaRPr lang="en-US" sz="48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605887" y="-655856"/>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6" name="TextBox 5"/>
          <p:cNvSpPr txBox="1"/>
          <p:nvPr/>
        </p:nvSpPr>
        <p:spPr>
          <a:xfrm>
            <a:off x="385939" y="2084834"/>
            <a:ext cx="6615135" cy="1015663"/>
          </a:xfrm>
          <a:prstGeom prst="rect">
            <a:avLst/>
          </a:prstGeom>
          <a:noFill/>
        </p:spPr>
        <p:txBody>
          <a:bodyPr wrap="square" rtlCol="0">
            <a:spAutoFit/>
          </a:bodyPr>
          <a:lstStyle/>
          <a:p>
            <a:r>
              <a:rPr lang="en-US" sz="2800" b="1" dirty="0" smtClean="0"/>
              <a:t>1</a:t>
            </a:r>
            <a:r>
              <a:rPr lang="en-US" sz="2800" b="1" dirty="0"/>
              <a:t>. </a:t>
            </a:r>
            <a:r>
              <a:rPr lang="en-US" sz="3200" b="1" dirty="0">
                <a:solidFill>
                  <a:srgbClr val="FF0000"/>
                </a:solidFill>
              </a:rPr>
              <a:t>Works of the Flesh </a:t>
            </a:r>
            <a:endParaRPr lang="en-US" sz="3200" b="1" dirty="0" smtClean="0">
              <a:solidFill>
                <a:srgbClr val="FF0000"/>
              </a:solidFill>
            </a:endParaRPr>
          </a:p>
          <a:p>
            <a:r>
              <a:rPr lang="en-US" sz="2800" b="1" dirty="0"/>
              <a:t>	</a:t>
            </a:r>
            <a:r>
              <a:rPr lang="en-US" sz="2800" b="1" dirty="0" smtClean="0"/>
              <a:t>	(</a:t>
            </a:r>
            <a:r>
              <a:rPr lang="en-US" sz="2800" b="1" dirty="0"/>
              <a:t>Galatians 5:19) </a:t>
            </a:r>
            <a:endParaRPr lang="en-US" sz="2800" dirty="0"/>
          </a:p>
        </p:txBody>
      </p:sp>
      <p:sp>
        <p:nvSpPr>
          <p:cNvPr id="8" name="TextBox 7"/>
          <p:cNvSpPr txBox="1"/>
          <p:nvPr/>
        </p:nvSpPr>
        <p:spPr>
          <a:xfrm>
            <a:off x="861329" y="3310370"/>
            <a:ext cx="6139745" cy="2677656"/>
          </a:xfrm>
          <a:prstGeom prst="rect">
            <a:avLst/>
          </a:prstGeom>
          <a:noFill/>
        </p:spPr>
        <p:txBody>
          <a:bodyPr wrap="square" rtlCol="0">
            <a:spAutoFit/>
          </a:bodyPr>
          <a:lstStyle/>
          <a:p>
            <a:r>
              <a:rPr lang="en-US" sz="2800" dirty="0"/>
              <a:t>Adultery, fornication, uncleanness, lasciviousness, idolatry, witchcraft, hatred, variance, emulations, wrath, strife, seditions, heresies, </a:t>
            </a:r>
            <a:r>
              <a:rPr lang="en-US" sz="2800" dirty="0" err="1"/>
              <a:t>envyings</a:t>
            </a:r>
            <a:r>
              <a:rPr lang="en-US" sz="2800" dirty="0"/>
              <a:t>, murders, drunken- ness, </a:t>
            </a:r>
            <a:r>
              <a:rPr lang="en-US" sz="2800" dirty="0" err="1"/>
              <a:t>revellings</a:t>
            </a:r>
            <a:r>
              <a:rPr lang="en-US" sz="2800" dirty="0"/>
              <a:t>, and such like </a:t>
            </a:r>
          </a:p>
        </p:txBody>
      </p:sp>
    </p:spTree>
    <p:extLst>
      <p:ext uri="{BB962C8B-B14F-4D97-AF65-F5344CB8AC3E}">
        <p14:creationId xmlns:p14="http://schemas.microsoft.com/office/powerpoint/2010/main" val="76439295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 presetClass="entr" presetSubtype="8" fill="hold" grpId="0" nodeType="afterEffect">
                                  <p:stCondLst>
                                    <p:cond delay="50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125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20" dur="125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1" fill="hold">
                            <p:stCondLst>
                              <p:cond delay="5750"/>
                            </p:stCondLst>
                            <p:childTnLst>
                              <p:par>
                                <p:cTn id="22" presetID="2" presetClass="entr" presetSubtype="8" fill="hold" grpId="0" nodeType="afterEffect">
                                  <p:stCondLst>
                                    <p:cond delay="500"/>
                                  </p:stCondLst>
                                  <p:childTnLst>
                                    <p:set>
                                      <p:cBhvr>
                                        <p:cTn id="23" dur="1" fill="hold">
                                          <p:stCondLst>
                                            <p:cond delay="0"/>
                                          </p:stCondLst>
                                        </p:cTn>
                                        <p:tgtEl>
                                          <p:spTgt spid="6">
                                            <p:txEl>
                                              <p:pRg st="1" end="1"/>
                                            </p:txEl>
                                          </p:spTgt>
                                        </p:tgtEl>
                                        <p:attrNameLst>
                                          <p:attrName>style.visibility</p:attrName>
                                        </p:attrNameLst>
                                      </p:cBhvr>
                                      <p:to>
                                        <p:strVal val="visible"/>
                                      </p:to>
                                    </p:set>
                                    <p:anim calcmode="lin" valueType="num">
                                      <p:cBhvr additive="base">
                                        <p:cTn id="24" dur="125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25" dur="125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par>
                          <p:cTn id="26" fill="hold">
                            <p:stCondLst>
                              <p:cond delay="7500"/>
                            </p:stCondLst>
                            <p:childTnLst>
                              <p:par>
                                <p:cTn id="27" presetID="53" presetClass="entr" presetSubtype="16" fill="hold" grpId="0" nodeType="afterEffect">
                                  <p:stCondLst>
                                    <p:cond delay="500"/>
                                  </p:stCondLst>
                                  <p:childTnLst>
                                    <p:set>
                                      <p:cBhvr>
                                        <p:cTn id="28" dur="1" fill="hold">
                                          <p:stCondLst>
                                            <p:cond delay="0"/>
                                          </p:stCondLst>
                                        </p:cTn>
                                        <p:tgtEl>
                                          <p:spTgt spid="8">
                                            <p:txEl>
                                              <p:pRg st="0" end="0"/>
                                            </p:txEl>
                                          </p:spTgt>
                                        </p:tgtEl>
                                        <p:attrNameLst>
                                          <p:attrName>style.visibility</p:attrName>
                                        </p:attrNameLst>
                                      </p:cBhvr>
                                      <p:to>
                                        <p:strVal val="visible"/>
                                      </p:to>
                                    </p:set>
                                    <p:anim calcmode="lin" valueType="num">
                                      <p:cBhvr>
                                        <p:cTn id="29" dur="1250" fill="hold"/>
                                        <p:tgtEl>
                                          <p:spTgt spid="8">
                                            <p:txEl>
                                              <p:pRg st="0" end="0"/>
                                            </p:txEl>
                                          </p:spTgt>
                                        </p:tgtEl>
                                        <p:attrNameLst>
                                          <p:attrName>ppt_w</p:attrName>
                                        </p:attrNameLst>
                                      </p:cBhvr>
                                      <p:tavLst>
                                        <p:tav tm="0">
                                          <p:val>
                                            <p:fltVal val="0"/>
                                          </p:val>
                                        </p:tav>
                                        <p:tav tm="100000">
                                          <p:val>
                                            <p:strVal val="#ppt_w"/>
                                          </p:val>
                                        </p:tav>
                                      </p:tavLst>
                                    </p:anim>
                                    <p:anim calcmode="lin" valueType="num">
                                      <p:cBhvr>
                                        <p:cTn id="30" dur="125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1" dur="125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build="p"/>
      <p:bldP spid="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2471546" y="-1836525"/>
            <a:ext cx="1366781" cy="5319590"/>
          </a:xfrm>
        </p:spPr>
        <p:txBody>
          <a:bodyPr>
            <a:noAutofit/>
          </a:bodyPr>
          <a:lstStyle/>
          <a:p>
            <a:pPr marL="0" indent="0">
              <a:buNone/>
            </a:pPr>
            <a:r>
              <a:rPr lang="en-US" sz="6000" dirty="0" smtClean="0">
                <a:effectLst>
                  <a:outerShdw blurRad="50800" dist="38100" dir="16200000" rotWithShape="0">
                    <a:prstClr val="black">
                      <a:alpha val="40000"/>
                    </a:prstClr>
                  </a:outerShdw>
                </a:effectLst>
              </a:rPr>
              <a:t>A.  What is Sin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6" name="TextBox 5"/>
          <p:cNvSpPr txBox="1"/>
          <p:nvPr/>
        </p:nvSpPr>
        <p:spPr>
          <a:xfrm>
            <a:off x="326641" y="1523374"/>
            <a:ext cx="6390377" cy="1323439"/>
          </a:xfrm>
          <a:prstGeom prst="rect">
            <a:avLst/>
          </a:prstGeom>
          <a:noFill/>
        </p:spPr>
        <p:txBody>
          <a:bodyPr wrap="square" rtlCol="0">
            <a:spAutoFit/>
          </a:bodyPr>
          <a:lstStyle/>
          <a:p>
            <a:r>
              <a:rPr lang="en-US" sz="2800" i="1" dirty="0" smtClean="0"/>
              <a:t>“An </a:t>
            </a:r>
            <a:r>
              <a:rPr lang="en-US" sz="2800" i="1" dirty="0"/>
              <a:t>high look, and a proud heart, and the plowing of the wicked, is </a:t>
            </a:r>
            <a:r>
              <a:rPr lang="en-US" sz="2800" i="1" dirty="0" smtClean="0"/>
              <a:t>sin.” </a:t>
            </a:r>
          </a:p>
          <a:p>
            <a:pPr algn="r"/>
            <a:r>
              <a:rPr lang="en-US" sz="2400" dirty="0" smtClean="0"/>
              <a:t>(</a:t>
            </a:r>
            <a:r>
              <a:rPr lang="en-US" sz="2400" dirty="0"/>
              <a:t>Proverbs 21:4) </a:t>
            </a:r>
          </a:p>
        </p:txBody>
      </p:sp>
      <p:sp>
        <p:nvSpPr>
          <p:cNvPr id="8" name="TextBox 7"/>
          <p:cNvSpPr txBox="1"/>
          <p:nvPr/>
        </p:nvSpPr>
        <p:spPr>
          <a:xfrm>
            <a:off x="884177" y="3058212"/>
            <a:ext cx="5832841" cy="892552"/>
          </a:xfrm>
          <a:prstGeom prst="rect">
            <a:avLst/>
          </a:prstGeom>
          <a:noFill/>
        </p:spPr>
        <p:txBody>
          <a:bodyPr wrap="square" rtlCol="0">
            <a:spAutoFit/>
          </a:bodyPr>
          <a:lstStyle/>
          <a:p>
            <a:r>
              <a:rPr lang="en-US" dirty="0" smtClean="0"/>
              <a:t>“</a:t>
            </a:r>
            <a:r>
              <a:rPr lang="en-US" sz="2800" i="1" dirty="0" smtClean="0"/>
              <a:t>The thought of foolishness is sin.</a:t>
            </a:r>
            <a:r>
              <a:rPr lang="en-US" i="1" dirty="0" smtClean="0"/>
              <a:t>”</a:t>
            </a:r>
          </a:p>
          <a:p>
            <a:pPr algn="r"/>
            <a:r>
              <a:rPr lang="en-US" sz="2400" dirty="0" smtClean="0"/>
              <a:t>( Proverbs 24:9)</a:t>
            </a:r>
            <a:endParaRPr lang="en-US" sz="2400" dirty="0"/>
          </a:p>
        </p:txBody>
      </p:sp>
      <p:sp>
        <p:nvSpPr>
          <p:cNvPr id="9" name="TextBox 8"/>
          <p:cNvSpPr txBox="1"/>
          <p:nvPr/>
        </p:nvSpPr>
        <p:spPr>
          <a:xfrm>
            <a:off x="794493" y="4077616"/>
            <a:ext cx="5894939" cy="892552"/>
          </a:xfrm>
          <a:prstGeom prst="rect">
            <a:avLst/>
          </a:prstGeom>
          <a:noFill/>
        </p:spPr>
        <p:txBody>
          <a:bodyPr wrap="square" rtlCol="0">
            <a:spAutoFit/>
          </a:bodyPr>
          <a:lstStyle/>
          <a:p>
            <a:r>
              <a:rPr lang="en-US" sz="2800" i="1" dirty="0"/>
              <a:t>“Whatsoever is not of faith is </a:t>
            </a:r>
            <a:r>
              <a:rPr lang="en-US" sz="2800" i="1" dirty="0" smtClean="0"/>
              <a:t>sin.”</a:t>
            </a:r>
          </a:p>
          <a:p>
            <a:pPr algn="r"/>
            <a:r>
              <a:rPr lang="en-US" sz="2400" dirty="0" smtClean="0"/>
              <a:t>(Romans 14:23)</a:t>
            </a:r>
            <a:r>
              <a:rPr lang="en-US" sz="2400" i="1" dirty="0" smtClean="0"/>
              <a:t> </a:t>
            </a:r>
            <a:endParaRPr lang="en-US" sz="2400" dirty="0"/>
          </a:p>
        </p:txBody>
      </p:sp>
      <p:sp>
        <p:nvSpPr>
          <p:cNvPr id="10" name="TextBox 9"/>
          <p:cNvSpPr txBox="1"/>
          <p:nvPr/>
        </p:nvSpPr>
        <p:spPr>
          <a:xfrm>
            <a:off x="577276" y="5112186"/>
            <a:ext cx="6199040" cy="892552"/>
          </a:xfrm>
          <a:prstGeom prst="rect">
            <a:avLst/>
          </a:prstGeom>
          <a:noFill/>
        </p:spPr>
        <p:txBody>
          <a:bodyPr wrap="square" rtlCol="0">
            <a:spAutoFit/>
          </a:bodyPr>
          <a:lstStyle/>
          <a:p>
            <a:r>
              <a:rPr lang="en-US" sz="2800" i="1" dirty="0"/>
              <a:t>“Sin is the transgression of the </a:t>
            </a:r>
            <a:r>
              <a:rPr lang="en-US" sz="2800" i="1" dirty="0" smtClean="0"/>
              <a:t>law.” </a:t>
            </a:r>
          </a:p>
          <a:p>
            <a:pPr algn="r"/>
            <a:r>
              <a:rPr lang="en-US" sz="2400" dirty="0" smtClean="0"/>
              <a:t>(I John 3:4)</a:t>
            </a:r>
            <a:endParaRPr lang="en-US" sz="2400" dirty="0"/>
          </a:p>
        </p:txBody>
      </p:sp>
    </p:spTree>
    <p:extLst>
      <p:ext uri="{BB962C8B-B14F-4D97-AF65-F5344CB8AC3E}">
        <p14:creationId xmlns:p14="http://schemas.microsoft.com/office/powerpoint/2010/main" val="366638721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53" presetClass="entr" presetSubtype="16" fill="hold" grpId="0" nodeType="afterEffect">
                                  <p:stCondLst>
                                    <p:cond delay="50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1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1000"/>
                                        <p:tgtEl>
                                          <p:spTgt spid="6">
                                            <p:txEl>
                                              <p:pRg st="0" end="0"/>
                                            </p:txEl>
                                          </p:spTgt>
                                        </p:tgtEl>
                                      </p:cBhvr>
                                    </p:animEffect>
                                  </p:childTnLst>
                                </p:cTn>
                              </p:par>
                            </p:childTnLst>
                          </p:cTn>
                        </p:par>
                        <p:par>
                          <p:cTn id="22" fill="hold">
                            <p:stCondLst>
                              <p:cond delay="5500"/>
                            </p:stCondLst>
                            <p:childTnLst>
                              <p:par>
                                <p:cTn id="23" presetID="53" presetClass="entr" presetSubtype="16" fill="hold" grpId="0" nodeType="afterEffect">
                                  <p:stCondLst>
                                    <p:cond delay="50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27" dur="1000"/>
                                        <p:tgtEl>
                                          <p:spTgt spid="6">
                                            <p:txEl>
                                              <p:pRg st="1" end="1"/>
                                            </p:txEl>
                                          </p:spTgt>
                                        </p:tgtEl>
                                      </p:cBhvr>
                                    </p:animEffect>
                                  </p:childTnLst>
                                </p:cTn>
                              </p:par>
                            </p:childTnLst>
                          </p:cTn>
                        </p:par>
                        <p:par>
                          <p:cTn id="28" fill="hold">
                            <p:stCondLst>
                              <p:cond delay="7000"/>
                            </p:stCondLst>
                            <p:childTnLst>
                              <p:par>
                                <p:cTn id="29" presetID="53" presetClass="entr" presetSubtype="16" fill="hold" grpId="0" nodeType="afterEffect">
                                  <p:stCondLst>
                                    <p:cond delay="50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p:cTn id="31"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2"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3" dur="1000"/>
                                        <p:tgtEl>
                                          <p:spTgt spid="8">
                                            <p:txEl>
                                              <p:pRg st="0" end="0"/>
                                            </p:txEl>
                                          </p:spTgt>
                                        </p:tgtEl>
                                      </p:cBhvr>
                                    </p:animEffect>
                                  </p:childTnLst>
                                </p:cTn>
                              </p:par>
                            </p:childTnLst>
                          </p:cTn>
                        </p:par>
                        <p:par>
                          <p:cTn id="34" fill="hold">
                            <p:stCondLst>
                              <p:cond delay="8500"/>
                            </p:stCondLst>
                            <p:childTnLst>
                              <p:par>
                                <p:cTn id="35" presetID="53" presetClass="entr" presetSubtype="16" fill="hold" grpId="0" nodeType="afterEffect">
                                  <p:stCondLst>
                                    <p:cond delay="500"/>
                                  </p:stCondLst>
                                  <p:childTnLst>
                                    <p:set>
                                      <p:cBhvr>
                                        <p:cTn id="36" dur="1" fill="hold">
                                          <p:stCondLst>
                                            <p:cond delay="0"/>
                                          </p:stCondLst>
                                        </p:cTn>
                                        <p:tgtEl>
                                          <p:spTgt spid="8">
                                            <p:txEl>
                                              <p:pRg st="1" end="1"/>
                                            </p:txEl>
                                          </p:spTgt>
                                        </p:tgtEl>
                                        <p:attrNameLst>
                                          <p:attrName>style.visibility</p:attrName>
                                        </p:attrNameLst>
                                      </p:cBhvr>
                                      <p:to>
                                        <p:strVal val="visible"/>
                                      </p:to>
                                    </p:set>
                                    <p:anim calcmode="lin" valueType="num">
                                      <p:cBhvr>
                                        <p:cTn id="37" dur="1000" fill="hold"/>
                                        <p:tgtEl>
                                          <p:spTgt spid="8">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39" dur="1000"/>
                                        <p:tgtEl>
                                          <p:spTgt spid="8">
                                            <p:txEl>
                                              <p:pRg st="1" end="1"/>
                                            </p:txEl>
                                          </p:spTgt>
                                        </p:tgtEl>
                                      </p:cBhvr>
                                    </p:animEffect>
                                  </p:childTnLst>
                                </p:cTn>
                              </p:par>
                            </p:childTnLst>
                          </p:cTn>
                        </p:par>
                        <p:par>
                          <p:cTn id="40" fill="hold">
                            <p:stCondLst>
                              <p:cond delay="10000"/>
                            </p:stCondLst>
                            <p:childTnLst>
                              <p:par>
                                <p:cTn id="41" presetID="53" presetClass="entr" presetSubtype="16" fill="hold" grpId="0" nodeType="afterEffect">
                                  <p:stCondLst>
                                    <p:cond delay="500"/>
                                  </p:stCondLst>
                                  <p:childTnLst>
                                    <p:set>
                                      <p:cBhvr>
                                        <p:cTn id="42" dur="1" fill="hold">
                                          <p:stCondLst>
                                            <p:cond delay="0"/>
                                          </p:stCondLst>
                                        </p:cTn>
                                        <p:tgtEl>
                                          <p:spTgt spid="9">
                                            <p:txEl>
                                              <p:pRg st="0" end="0"/>
                                            </p:txEl>
                                          </p:spTgt>
                                        </p:tgtEl>
                                        <p:attrNameLst>
                                          <p:attrName>style.visibility</p:attrName>
                                        </p:attrNameLst>
                                      </p:cBhvr>
                                      <p:to>
                                        <p:strVal val="visible"/>
                                      </p:to>
                                    </p:set>
                                    <p:anim calcmode="lin" valueType="num">
                                      <p:cBhvr>
                                        <p:cTn id="43"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44" dur="10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45" dur="1000"/>
                                        <p:tgtEl>
                                          <p:spTgt spid="9">
                                            <p:txEl>
                                              <p:pRg st="0" end="0"/>
                                            </p:txEl>
                                          </p:spTgt>
                                        </p:tgtEl>
                                      </p:cBhvr>
                                    </p:animEffect>
                                  </p:childTnLst>
                                </p:cTn>
                              </p:par>
                            </p:childTnLst>
                          </p:cTn>
                        </p:par>
                        <p:par>
                          <p:cTn id="46" fill="hold">
                            <p:stCondLst>
                              <p:cond delay="11500"/>
                            </p:stCondLst>
                            <p:childTnLst>
                              <p:par>
                                <p:cTn id="47" presetID="53" presetClass="entr" presetSubtype="16" fill="hold" grpId="0" nodeType="afterEffect">
                                  <p:stCondLst>
                                    <p:cond delay="500"/>
                                  </p:stCondLst>
                                  <p:childTnLst>
                                    <p:set>
                                      <p:cBhvr>
                                        <p:cTn id="48" dur="1" fill="hold">
                                          <p:stCondLst>
                                            <p:cond delay="0"/>
                                          </p:stCondLst>
                                        </p:cTn>
                                        <p:tgtEl>
                                          <p:spTgt spid="9">
                                            <p:txEl>
                                              <p:pRg st="1" end="1"/>
                                            </p:txEl>
                                          </p:spTgt>
                                        </p:tgtEl>
                                        <p:attrNameLst>
                                          <p:attrName>style.visibility</p:attrName>
                                        </p:attrNameLst>
                                      </p:cBhvr>
                                      <p:to>
                                        <p:strVal val="visible"/>
                                      </p:to>
                                    </p:set>
                                    <p:anim calcmode="lin" valueType="num">
                                      <p:cBhvr>
                                        <p:cTn id="49" dur="1000" fill="hold"/>
                                        <p:tgtEl>
                                          <p:spTgt spid="9">
                                            <p:txEl>
                                              <p:pRg st="1" end="1"/>
                                            </p:txEl>
                                          </p:spTgt>
                                        </p:tgtEl>
                                        <p:attrNameLst>
                                          <p:attrName>ppt_w</p:attrName>
                                        </p:attrNameLst>
                                      </p:cBhvr>
                                      <p:tavLst>
                                        <p:tav tm="0">
                                          <p:val>
                                            <p:fltVal val="0"/>
                                          </p:val>
                                        </p:tav>
                                        <p:tav tm="100000">
                                          <p:val>
                                            <p:strVal val="#ppt_w"/>
                                          </p:val>
                                        </p:tav>
                                      </p:tavLst>
                                    </p:anim>
                                    <p:anim calcmode="lin" valueType="num">
                                      <p:cBhvr>
                                        <p:cTn id="50" dur="10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51" dur="1000"/>
                                        <p:tgtEl>
                                          <p:spTgt spid="9">
                                            <p:txEl>
                                              <p:pRg st="1" end="1"/>
                                            </p:txEl>
                                          </p:spTgt>
                                        </p:tgtEl>
                                      </p:cBhvr>
                                    </p:animEffect>
                                  </p:childTnLst>
                                </p:cTn>
                              </p:par>
                            </p:childTnLst>
                          </p:cTn>
                        </p:par>
                        <p:par>
                          <p:cTn id="52" fill="hold">
                            <p:stCondLst>
                              <p:cond delay="13000"/>
                            </p:stCondLst>
                            <p:childTnLst>
                              <p:par>
                                <p:cTn id="53" presetID="53" presetClass="entr" presetSubtype="16" fill="hold" grpId="0" nodeType="afterEffect">
                                  <p:stCondLst>
                                    <p:cond delay="500"/>
                                  </p:stCondLst>
                                  <p:childTnLst>
                                    <p:set>
                                      <p:cBhvr>
                                        <p:cTn id="54" dur="1" fill="hold">
                                          <p:stCondLst>
                                            <p:cond delay="0"/>
                                          </p:stCondLst>
                                        </p:cTn>
                                        <p:tgtEl>
                                          <p:spTgt spid="10">
                                            <p:txEl>
                                              <p:pRg st="0" end="0"/>
                                            </p:txEl>
                                          </p:spTgt>
                                        </p:tgtEl>
                                        <p:attrNameLst>
                                          <p:attrName>style.visibility</p:attrName>
                                        </p:attrNameLst>
                                      </p:cBhvr>
                                      <p:to>
                                        <p:strVal val="visible"/>
                                      </p:to>
                                    </p:set>
                                    <p:anim calcmode="lin" valueType="num">
                                      <p:cBhvr>
                                        <p:cTn id="55"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56" dur="10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57" dur="1000"/>
                                        <p:tgtEl>
                                          <p:spTgt spid="10">
                                            <p:txEl>
                                              <p:pRg st="0" end="0"/>
                                            </p:txEl>
                                          </p:spTgt>
                                        </p:tgtEl>
                                      </p:cBhvr>
                                    </p:animEffect>
                                  </p:childTnLst>
                                </p:cTn>
                              </p:par>
                            </p:childTnLst>
                          </p:cTn>
                        </p:par>
                        <p:par>
                          <p:cTn id="58" fill="hold">
                            <p:stCondLst>
                              <p:cond delay="14500"/>
                            </p:stCondLst>
                            <p:childTnLst>
                              <p:par>
                                <p:cTn id="59" presetID="53" presetClass="entr" presetSubtype="16" fill="hold" grpId="0" nodeType="afterEffect">
                                  <p:stCondLst>
                                    <p:cond delay="500"/>
                                  </p:stCondLst>
                                  <p:childTnLst>
                                    <p:set>
                                      <p:cBhvr>
                                        <p:cTn id="60" dur="1" fill="hold">
                                          <p:stCondLst>
                                            <p:cond delay="0"/>
                                          </p:stCondLst>
                                        </p:cTn>
                                        <p:tgtEl>
                                          <p:spTgt spid="10">
                                            <p:txEl>
                                              <p:pRg st="1" end="1"/>
                                            </p:txEl>
                                          </p:spTgt>
                                        </p:tgtEl>
                                        <p:attrNameLst>
                                          <p:attrName>style.visibility</p:attrName>
                                        </p:attrNameLst>
                                      </p:cBhvr>
                                      <p:to>
                                        <p:strVal val="visible"/>
                                      </p:to>
                                    </p:set>
                                    <p:anim calcmode="lin" valueType="num">
                                      <p:cBhvr>
                                        <p:cTn id="61" dur="10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62" dur="10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63" dur="1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build="p"/>
      <p:bldP spid="8" grpId="0" build="p"/>
      <p:bldP spid="9" grpId="0" build="p"/>
      <p:bldP spid="1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605887" y="-622432"/>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6" name="TextBox 5"/>
          <p:cNvSpPr txBox="1"/>
          <p:nvPr/>
        </p:nvSpPr>
        <p:spPr>
          <a:xfrm>
            <a:off x="385939" y="2084834"/>
            <a:ext cx="6615135" cy="584776"/>
          </a:xfrm>
          <a:prstGeom prst="rect">
            <a:avLst/>
          </a:prstGeom>
          <a:noFill/>
        </p:spPr>
        <p:txBody>
          <a:bodyPr wrap="square" rtlCol="0">
            <a:spAutoFit/>
          </a:bodyPr>
          <a:lstStyle/>
          <a:p>
            <a:r>
              <a:rPr lang="en-US" sz="3200" b="1" dirty="0"/>
              <a:t>2. </a:t>
            </a:r>
            <a:r>
              <a:rPr lang="en-US" sz="3200" b="1" dirty="0">
                <a:solidFill>
                  <a:srgbClr val="FF0000"/>
                </a:solidFill>
              </a:rPr>
              <a:t>Worldliness </a:t>
            </a:r>
            <a:r>
              <a:rPr lang="en-US" sz="2800" b="1" dirty="0"/>
              <a:t>	</a:t>
            </a:r>
            <a:r>
              <a:rPr lang="en-US" sz="2800" b="1" dirty="0" smtClean="0"/>
              <a:t>	 </a:t>
            </a:r>
            <a:endParaRPr lang="en-US" sz="2800" dirty="0"/>
          </a:p>
        </p:txBody>
      </p:sp>
      <p:sp>
        <p:nvSpPr>
          <p:cNvPr id="8" name="TextBox 7"/>
          <p:cNvSpPr txBox="1"/>
          <p:nvPr/>
        </p:nvSpPr>
        <p:spPr>
          <a:xfrm>
            <a:off x="1011710" y="2669610"/>
            <a:ext cx="6139745" cy="1384995"/>
          </a:xfrm>
          <a:prstGeom prst="rect">
            <a:avLst/>
          </a:prstGeom>
          <a:noFill/>
        </p:spPr>
        <p:txBody>
          <a:bodyPr wrap="square" rtlCol="0">
            <a:spAutoFit/>
          </a:bodyPr>
          <a:lstStyle/>
          <a:p>
            <a:r>
              <a:rPr lang="en-US" sz="2800" dirty="0"/>
              <a:t>Lust of the flesh, lust of the eyes, pride of life, love of money, love of </a:t>
            </a:r>
            <a:r>
              <a:rPr lang="en-US" sz="2800" dirty="0" smtClean="0"/>
              <a:t>pleasure ….</a:t>
            </a:r>
            <a:endParaRPr lang="en-US" sz="2800" dirty="0"/>
          </a:p>
        </p:txBody>
      </p:sp>
      <p:sp>
        <p:nvSpPr>
          <p:cNvPr id="9" name="TextBox 8"/>
          <p:cNvSpPr txBox="1"/>
          <p:nvPr/>
        </p:nvSpPr>
        <p:spPr>
          <a:xfrm>
            <a:off x="385939" y="4192485"/>
            <a:ext cx="6615135" cy="584776"/>
          </a:xfrm>
          <a:prstGeom prst="rect">
            <a:avLst/>
          </a:prstGeom>
          <a:noFill/>
        </p:spPr>
        <p:txBody>
          <a:bodyPr wrap="square" rtlCol="0">
            <a:spAutoFit/>
          </a:bodyPr>
          <a:lstStyle/>
          <a:p>
            <a:r>
              <a:rPr lang="en-US" sz="3200" b="1" dirty="0" smtClean="0"/>
              <a:t>3. </a:t>
            </a:r>
            <a:r>
              <a:rPr lang="en-US" sz="3200" b="1" dirty="0">
                <a:solidFill>
                  <a:srgbClr val="FF0000"/>
                </a:solidFill>
              </a:rPr>
              <a:t>Carnality </a:t>
            </a:r>
            <a:r>
              <a:rPr lang="en-US" sz="2800" b="1" dirty="0"/>
              <a:t>	</a:t>
            </a:r>
            <a:r>
              <a:rPr lang="en-US" sz="2800" b="1" dirty="0" smtClean="0"/>
              <a:t>	 </a:t>
            </a:r>
            <a:endParaRPr lang="en-US" sz="2800" dirty="0"/>
          </a:p>
        </p:txBody>
      </p:sp>
      <p:sp>
        <p:nvSpPr>
          <p:cNvPr id="10" name="TextBox 9"/>
          <p:cNvSpPr txBox="1"/>
          <p:nvPr/>
        </p:nvSpPr>
        <p:spPr>
          <a:xfrm>
            <a:off x="1011710" y="4791860"/>
            <a:ext cx="6139745" cy="954107"/>
          </a:xfrm>
          <a:prstGeom prst="rect">
            <a:avLst/>
          </a:prstGeom>
          <a:noFill/>
        </p:spPr>
        <p:txBody>
          <a:bodyPr wrap="square" rtlCol="0">
            <a:spAutoFit/>
          </a:bodyPr>
          <a:lstStyle/>
          <a:p>
            <a:r>
              <a:rPr lang="en-US" sz="2800" dirty="0"/>
              <a:t>Pride, malice, envy, selfishness, backbiting, gossiping </a:t>
            </a:r>
            <a:r>
              <a:rPr lang="en-US" sz="2800" dirty="0" smtClean="0"/>
              <a:t>….</a:t>
            </a:r>
            <a:endParaRPr lang="en-US" sz="2800" dirty="0"/>
          </a:p>
        </p:txBody>
      </p:sp>
      <p:sp>
        <p:nvSpPr>
          <p:cNvPr id="11" name="Vertical Text Placeholder 2"/>
          <p:cNvSpPr txBox="1">
            <a:spLocks/>
          </p:cNvSpPr>
          <p:nvPr/>
        </p:nvSpPr>
        <p:spPr>
          <a:xfrm rot="16200000">
            <a:off x="3941570" y="-3408207"/>
            <a:ext cx="1366781" cy="8596638"/>
          </a:xfrm>
          <a:prstGeom prst="rect">
            <a:avLst/>
          </a:prstGeom>
        </p:spPr>
        <p:txBody>
          <a:bodyPr vert="eaVert" lIns="91440" tIns="45720" rIns="91440" bIns="45720" rtlCol="0">
            <a:no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4800" dirty="0" smtClean="0"/>
              <a:t>E.  Can Sin be Listed or Named</a:t>
            </a:r>
            <a:endParaRPr lang="en-US" sz="4800" dirty="0">
              <a:effectLst>
                <a:outerShdw blurRad="50800" dist="38100" dir="16200000" rotWithShape="0">
                  <a:prstClr val="black">
                    <a:alpha val="40000"/>
                  </a:prstClr>
                </a:outerShdw>
              </a:effectLst>
            </a:endParaRPr>
          </a:p>
        </p:txBody>
      </p:sp>
    </p:spTree>
    <p:extLst>
      <p:ext uri="{BB962C8B-B14F-4D97-AF65-F5344CB8AC3E}">
        <p14:creationId xmlns:p14="http://schemas.microsoft.com/office/powerpoint/2010/main" val="23230788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 presetClass="entr" presetSubtype="8"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500"/>
                            </p:stCondLst>
                            <p:childTnLst>
                              <p:par>
                                <p:cTn id="22" presetID="53" presetClass="entr" presetSubtype="16" fill="hold" grpId="0" nodeType="after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250" fill="hold"/>
                                        <p:tgtEl>
                                          <p:spTgt spid="8"/>
                                        </p:tgtEl>
                                        <p:attrNameLst>
                                          <p:attrName>ppt_w</p:attrName>
                                        </p:attrNameLst>
                                      </p:cBhvr>
                                      <p:tavLst>
                                        <p:tav tm="0">
                                          <p:val>
                                            <p:fltVal val="0"/>
                                          </p:val>
                                        </p:tav>
                                        <p:tav tm="100000">
                                          <p:val>
                                            <p:strVal val="#ppt_w"/>
                                          </p:val>
                                        </p:tav>
                                      </p:tavLst>
                                    </p:anim>
                                    <p:anim calcmode="lin" valueType="num">
                                      <p:cBhvr>
                                        <p:cTn id="25" dur="1250" fill="hold"/>
                                        <p:tgtEl>
                                          <p:spTgt spid="8"/>
                                        </p:tgtEl>
                                        <p:attrNameLst>
                                          <p:attrName>ppt_h</p:attrName>
                                        </p:attrNameLst>
                                      </p:cBhvr>
                                      <p:tavLst>
                                        <p:tav tm="0">
                                          <p:val>
                                            <p:fltVal val="0"/>
                                          </p:val>
                                        </p:tav>
                                        <p:tav tm="100000">
                                          <p:val>
                                            <p:strVal val="#ppt_h"/>
                                          </p:val>
                                        </p:tav>
                                      </p:tavLst>
                                    </p:anim>
                                    <p:animEffect transition="in" filter="fade">
                                      <p:cBhvr>
                                        <p:cTn id="26" dur="1250"/>
                                        <p:tgtEl>
                                          <p:spTgt spid="8"/>
                                        </p:tgtEl>
                                      </p:cBhvr>
                                    </p:animEffect>
                                  </p:childTnLst>
                                </p:cTn>
                              </p:par>
                            </p:childTnLst>
                          </p:cTn>
                        </p:par>
                        <p:par>
                          <p:cTn id="27" fill="hold">
                            <p:stCondLst>
                              <p:cond delay="7250"/>
                            </p:stCondLst>
                            <p:childTnLst>
                              <p:par>
                                <p:cTn id="28" presetID="2" presetClass="entr" presetSubtype="8" fill="hold" grpId="0" nodeType="afterEffect">
                                  <p:stCondLst>
                                    <p:cond delay="5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000" fill="hold"/>
                                        <p:tgtEl>
                                          <p:spTgt spid="9"/>
                                        </p:tgtEl>
                                        <p:attrNameLst>
                                          <p:attrName>ppt_x</p:attrName>
                                        </p:attrNameLst>
                                      </p:cBhvr>
                                      <p:tavLst>
                                        <p:tav tm="0">
                                          <p:val>
                                            <p:strVal val="0-#ppt_w/2"/>
                                          </p:val>
                                        </p:tav>
                                        <p:tav tm="100000">
                                          <p:val>
                                            <p:strVal val="#ppt_x"/>
                                          </p:val>
                                        </p:tav>
                                      </p:tavLst>
                                    </p:anim>
                                    <p:anim calcmode="lin" valueType="num">
                                      <p:cBhvr additive="base">
                                        <p:cTn id="31" dur="10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8750"/>
                            </p:stCondLst>
                            <p:childTnLst>
                              <p:par>
                                <p:cTn id="33" presetID="53" presetClass="entr" presetSubtype="16" fill="hold" grpId="0" nodeType="after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Effect transition="in" filter="fade">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6" name="TextBox 5"/>
          <p:cNvSpPr txBox="1"/>
          <p:nvPr/>
        </p:nvSpPr>
        <p:spPr>
          <a:xfrm>
            <a:off x="385939" y="2084834"/>
            <a:ext cx="6615135" cy="584776"/>
          </a:xfrm>
          <a:prstGeom prst="rect">
            <a:avLst/>
          </a:prstGeom>
          <a:noFill/>
        </p:spPr>
        <p:txBody>
          <a:bodyPr wrap="square" rtlCol="0">
            <a:spAutoFit/>
          </a:bodyPr>
          <a:lstStyle/>
          <a:p>
            <a:r>
              <a:rPr lang="en-US" sz="3200" b="1" dirty="0"/>
              <a:t>4. </a:t>
            </a:r>
            <a:r>
              <a:rPr lang="en-US" sz="3200" b="1" dirty="0">
                <a:solidFill>
                  <a:srgbClr val="FF0000"/>
                </a:solidFill>
              </a:rPr>
              <a:t>Sins of Omission </a:t>
            </a:r>
            <a:r>
              <a:rPr lang="en-US" sz="2800" b="1" dirty="0"/>
              <a:t>	</a:t>
            </a:r>
            <a:r>
              <a:rPr lang="en-US" sz="2800" b="1" dirty="0" smtClean="0"/>
              <a:t>	 </a:t>
            </a:r>
            <a:endParaRPr lang="en-US" sz="2800" dirty="0"/>
          </a:p>
        </p:txBody>
      </p:sp>
      <p:sp>
        <p:nvSpPr>
          <p:cNvPr id="8" name="TextBox 7"/>
          <p:cNvSpPr txBox="1"/>
          <p:nvPr/>
        </p:nvSpPr>
        <p:spPr>
          <a:xfrm>
            <a:off x="1011710" y="2669610"/>
            <a:ext cx="6139745" cy="954107"/>
          </a:xfrm>
          <a:prstGeom prst="rect">
            <a:avLst/>
          </a:prstGeom>
          <a:noFill/>
        </p:spPr>
        <p:txBody>
          <a:bodyPr wrap="square" rtlCol="0">
            <a:spAutoFit/>
          </a:bodyPr>
          <a:lstStyle/>
          <a:p>
            <a:r>
              <a:rPr lang="en-US" sz="2800" dirty="0"/>
              <a:t>Lack of prayer, church attendance, </a:t>
            </a:r>
            <a:r>
              <a:rPr lang="en-US" sz="2800" dirty="0" smtClean="0"/>
              <a:t>witnessing</a:t>
            </a:r>
            <a:r>
              <a:rPr lang="en-US" sz="2800" dirty="0"/>
              <a:t> </a:t>
            </a:r>
            <a:r>
              <a:rPr lang="en-US" sz="2800" dirty="0" smtClean="0"/>
              <a:t>….</a:t>
            </a:r>
            <a:endParaRPr lang="en-US" sz="2800" dirty="0"/>
          </a:p>
        </p:txBody>
      </p:sp>
      <p:sp>
        <p:nvSpPr>
          <p:cNvPr id="10" name="TextBox 9"/>
          <p:cNvSpPr txBox="1"/>
          <p:nvPr/>
        </p:nvSpPr>
        <p:spPr>
          <a:xfrm>
            <a:off x="1011710" y="5059252"/>
            <a:ext cx="6139745" cy="954107"/>
          </a:xfrm>
          <a:prstGeom prst="rect">
            <a:avLst/>
          </a:prstGeom>
          <a:noFill/>
        </p:spPr>
        <p:txBody>
          <a:bodyPr wrap="square" rtlCol="0">
            <a:spAutoFit/>
          </a:bodyPr>
          <a:lstStyle/>
          <a:p>
            <a:r>
              <a:rPr lang="en-US" sz="2800" dirty="0" err="1"/>
              <a:t>pre·sump·tion</a:t>
            </a:r>
            <a:r>
              <a:rPr lang="en-US" sz="2800" dirty="0"/>
              <a:t> (noun) – </a:t>
            </a:r>
            <a:r>
              <a:rPr lang="en-US" sz="2800" dirty="0" smtClean="0"/>
              <a:t> </a:t>
            </a:r>
            <a:r>
              <a:rPr lang="en-US" sz="2800" dirty="0"/>
              <a:t>something believed without actual evidence </a:t>
            </a:r>
          </a:p>
        </p:txBody>
      </p:sp>
      <p:sp>
        <p:nvSpPr>
          <p:cNvPr id="11" name="TextBox 10"/>
          <p:cNvSpPr txBox="1"/>
          <p:nvPr/>
        </p:nvSpPr>
        <p:spPr>
          <a:xfrm>
            <a:off x="385939" y="3923154"/>
            <a:ext cx="6615135" cy="1015663"/>
          </a:xfrm>
          <a:prstGeom prst="rect">
            <a:avLst/>
          </a:prstGeom>
          <a:noFill/>
        </p:spPr>
        <p:txBody>
          <a:bodyPr wrap="square" rtlCol="0">
            <a:spAutoFit/>
          </a:bodyPr>
          <a:lstStyle/>
          <a:p>
            <a:r>
              <a:rPr lang="en-US" sz="2800" b="1" dirty="0" smtClean="0"/>
              <a:t>5. </a:t>
            </a:r>
            <a:r>
              <a:rPr lang="en-US" sz="3200" b="1" dirty="0">
                <a:solidFill>
                  <a:srgbClr val="FF0000"/>
                </a:solidFill>
              </a:rPr>
              <a:t>Presumption </a:t>
            </a:r>
            <a:endParaRPr lang="en-US" sz="3200" b="1" dirty="0" smtClean="0">
              <a:solidFill>
                <a:srgbClr val="FF0000"/>
              </a:solidFill>
            </a:endParaRPr>
          </a:p>
          <a:p>
            <a:r>
              <a:rPr lang="en-US" sz="2800" b="1" dirty="0"/>
              <a:t>	</a:t>
            </a:r>
            <a:r>
              <a:rPr lang="en-US" sz="2800" b="1" dirty="0" smtClean="0"/>
              <a:t>	(Psalm19:13) </a:t>
            </a:r>
            <a:endParaRPr lang="en-US" sz="2800" dirty="0"/>
          </a:p>
        </p:txBody>
      </p:sp>
      <p:sp>
        <p:nvSpPr>
          <p:cNvPr id="12" name="Vertical Text Placeholder 2"/>
          <p:cNvSpPr>
            <a:spLocks noGrp="1"/>
          </p:cNvSpPr>
          <p:nvPr>
            <p:ph type="body" orient="vert" idx="1"/>
          </p:nvPr>
        </p:nvSpPr>
        <p:spPr>
          <a:xfrm rot="16200000">
            <a:off x="3941570" y="-3408207"/>
            <a:ext cx="1366781" cy="8596638"/>
          </a:xfrm>
        </p:spPr>
        <p:txBody>
          <a:bodyPr>
            <a:noAutofit/>
          </a:bodyPr>
          <a:lstStyle/>
          <a:p>
            <a:pPr marL="0" indent="0">
              <a:buNone/>
            </a:pPr>
            <a:r>
              <a:rPr lang="en-US" sz="4800" dirty="0" smtClean="0"/>
              <a:t>E.  Can Sin be Listed or Named</a:t>
            </a:r>
            <a:endParaRPr lang="en-US" sz="4800" dirty="0">
              <a:effectLst>
                <a:outerShdw blurRad="50800" dist="38100" dir="16200000" rotWithShape="0">
                  <a:prstClr val="black">
                    <a:alpha val="40000"/>
                  </a:prstClr>
                </a:outerShdw>
              </a:effectLst>
            </a:endParaRPr>
          </a:p>
        </p:txBody>
      </p:sp>
      <p:sp>
        <p:nvSpPr>
          <p:cNvPr id="13" name="TextBox 12"/>
          <p:cNvSpPr txBox="1"/>
          <p:nvPr/>
        </p:nvSpPr>
        <p:spPr>
          <a:xfrm>
            <a:off x="6605887" y="-655856"/>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Tree>
    <p:extLst>
      <p:ext uri="{BB962C8B-B14F-4D97-AF65-F5344CB8AC3E}">
        <p14:creationId xmlns:p14="http://schemas.microsoft.com/office/powerpoint/2010/main" val="26733108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1000"/>
                                        <p:tgtEl>
                                          <p:spTgt spid="12">
                                            <p:txEl>
                                              <p:pRg st="0" end="0"/>
                                            </p:txEl>
                                          </p:spTgt>
                                        </p:tgtEl>
                                      </p:cBhvr>
                                    </p:animEffect>
                                    <p:anim calcmode="lin" valueType="num">
                                      <p:cBhvr>
                                        <p:cTn id="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anim calcmode="lin" valueType="num">
                                      <p:cBhvr>
                                        <p:cTn id="14" dur="2000" fill="hold"/>
                                        <p:tgtEl>
                                          <p:spTgt spid="13"/>
                                        </p:tgtEl>
                                        <p:attrNameLst>
                                          <p:attrName>ppt_w</p:attrName>
                                        </p:attrNameLst>
                                      </p:cBhvr>
                                      <p:tavLst>
                                        <p:tav tm="0" fmla="#ppt_w*sin(2.5*pi*$)">
                                          <p:val>
                                            <p:fltVal val="0"/>
                                          </p:val>
                                        </p:tav>
                                        <p:tav tm="100000">
                                          <p:val>
                                            <p:fltVal val="1"/>
                                          </p:val>
                                        </p:tav>
                                      </p:tavLst>
                                    </p:anim>
                                    <p:anim calcmode="lin" valueType="num">
                                      <p:cBhvr>
                                        <p:cTn id="15" dur="2000" fill="hold"/>
                                        <p:tgtEl>
                                          <p:spTgt spid="13"/>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 presetClass="entr" presetSubtype="8"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500"/>
                            </p:stCondLst>
                            <p:childTnLst>
                              <p:par>
                                <p:cTn id="22" presetID="53" presetClass="entr" presetSubtype="16" fill="hold" grpId="0" nodeType="after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Effect transition="in" filter="fade">
                                      <p:cBhvr>
                                        <p:cTn id="26" dur="1000"/>
                                        <p:tgtEl>
                                          <p:spTgt spid="8"/>
                                        </p:tgtEl>
                                      </p:cBhvr>
                                    </p:animEffect>
                                  </p:childTnLst>
                                </p:cTn>
                              </p:par>
                            </p:childTnLst>
                          </p:cTn>
                        </p:par>
                        <p:par>
                          <p:cTn id="27" fill="hold">
                            <p:stCondLst>
                              <p:cond delay="7000"/>
                            </p:stCondLst>
                            <p:childTnLst>
                              <p:par>
                                <p:cTn id="28" presetID="2" presetClass="entr" presetSubtype="8" fill="hold" grpId="0" nodeType="afterEffect">
                                  <p:stCondLst>
                                    <p:cond delay="500"/>
                                  </p:stCondLst>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additive="base">
                                        <p:cTn id="30" dur="10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31" dur="1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par>
                          <p:cTn id="32" fill="hold">
                            <p:stCondLst>
                              <p:cond delay="8500"/>
                            </p:stCondLst>
                            <p:childTnLst>
                              <p:par>
                                <p:cTn id="33" presetID="2" presetClass="entr" presetSubtype="8" fill="hold" grpId="0" nodeType="afterEffect">
                                  <p:stCondLst>
                                    <p:cond delay="500"/>
                                  </p:stCondLst>
                                  <p:childTnLst>
                                    <p:set>
                                      <p:cBhvr>
                                        <p:cTn id="34" dur="1" fill="hold">
                                          <p:stCondLst>
                                            <p:cond delay="0"/>
                                          </p:stCondLst>
                                        </p:cTn>
                                        <p:tgtEl>
                                          <p:spTgt spid="11">
                                            <p:txEl>
                                              <p:pRg st="1" end="1"/>
                                            </p:txEl>
                                          </p:spTgt>
                                        </p:tgtEl>
                                        <p:attrNameLst>
                                          <p:attrName>style.visibility</p:attrName>
                                        </p:attrNameLst>
                                      </p:cBhvr>
                                      <p:to>
                                        <p:strVal val="visible"/>
                                      </p:to>
                                    </p:set>
                                    <p:anim calcmode="lin" valueType="num">
                                      <p:cBhvr additive="base">
                                        <p:cTn id="35" dur="1000" fill="hold"/>
                                        <p:tgtEl>
                                          <p:spTgt spid="11">
                                            <p:txEl>
                                              <p:pRg st="1" end="1"/>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11">
                                            <p:txEl>
                                              <p:pRg st="1" end="1"/>
                                            </p:txEl>
                                          </p:spTgt>
                                        </p:tgtEl>
                                        <p:attrNameLst>
                                          <p:attrName>ppt_y</p:attrName>
                                        </p:attrNameLst>
                                      </p:cBhvr>
                                      <p:tavLst>
                                        <p:tav tm="0">
                                          <p:val>
                                            <p:strVal val="#ppt_y"/>
                                          </p:val>
                                        </p:tav>
                                        <p:tav tm="100000">
                                          <p:val>
                                            <p:strVal val="#ppt_y"/>
                                          </p:val>
                                        </p:tav>
                                      </p:tavLst>
                                    </p:anim>
                                  </p:childTnLst>
                                </p:cTn>
                              </p:par>
                            </p:childTnLst>
                          </p:cTn>
                        </p:par>
                        <p:par>
                          <p:cTn id="37" fill="hold">
                            <p:stCondLst>
                              <p:cond delay="10000"/>
                            </p:stCondLst>
                            <p:childTnLst>
                              <p:par>
                                <p:cTn id="38" presetID="53" presetClass="entr" presetSubtype="16" fill="hold" grpId="0" nodeType="afterEffect">
                                  <p:stCondLst>
                                    <p:cond delay="5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Effect transition="in" filter="fade">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build="p"/>
      <p:bldP spid="12" grpId="0" build="p"/>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4003820" y="-3345955"/>
            <a:ext cx="1366781" cy="8472137"/>
          </a:xfrm>
        </p:spPr>
        <p:txBody>
          <a:bodyPr>
            <a:noAutofit/>
          </a:bodyPr>
          <a:lstStyle/>
          <a:p>
            <a:pPr marL="0" indent="0">
              <a:buNone/>
            </a:pPr>
            <a:r>
              <a:rPr lang="en-US" sz="5400" dirty="0" smtClean="0"/>
              <a:t>F.  The Consequence Of Sin </a:t>
            </a:r>
            <a:endParaRPr lang="en-US" sz="54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8" name="TextBox 7"/>
          <p:cNvSpPr txBox="1"/>
          <p:nvPr/>
        </p:nvSpPr>
        <p:spPr>
          <a:xfrm>
            <a:off x="451142" y="2708556"/>
            <a:ext cx="8087157" cy="3354765"/>
          </a:xfrm>
          <a:prstGeom prst="rect">
            <a:avLst/>
          </a:prstGeom>
          <a:noFill/>
        </p:spPr>
        <p:txBody>
          <a:bodyPr wrap="square" rtlCol="0">
            <a:spAutoFit/>
          </a:bodyPr>
          <a:lstStyle/>
          <a:p>
            <a:r>
              <a:rPr lang="en-US" sz="2800" dirty="0" smtClean="0"/>
              <a:t>	</a:t>
            </a:r>
            <a:r>
              <a:rPr lang="en-US" sz="2800" i="1" dirty="0"/>
              <a:t>“If I regard iniquity in my heart, the LORD will not hear </a:t>
            </a:r>
            <a:r>
              <a:rPr lang="en-US" sz="2800" i="1" dirty="0" smtClean="0"/>
              <a:t>me.”  </a:t>
            </a:r>
            <a:r>
              <a:rPr lang="en-US" sz="3200" i="1" dirty="0" smtClean="0"/>
              <a:t>							</a:t>
            </a:r>
            <a:r>
              <a:rPr lang="en-US" sz="2400" dirty="0" smtClean="0"/>
              <a:t>(</a:t>
            </a:r>
            <a:r>
              <a:rPr lang="en-US" sz="2400" dirty="0"/>
              <a:t>Psalm 66:18</a:t>
            </a:r>
            <a:r>
              <a:rPr lang="en-US" sz="2400" dirty="0" smtClean="0"/>
              <a:t>) </a:t>
            </a:r>
            <a:endParaRPr lang="en-US" sz="2400" dirty="0"/>
          </a:p>
          <a:p>
            <a:endParaRPr lang="en-US" sz="3200" i="1" dirty="0" smtClean="0"/>
          </a:p>
          <a:p>
            <a:r>
              <a:rPr lang="en-US" sz="3200" i="1" dirty="0"/>
              <a:t>	</a:t>
            </a:r>
            <a:r>
              <a:rPr lang="en-US" sz="2800" i="1" dirty="0" smtClean="0"/>
              <a:t>“</a:t>
            </a:r>
            <a:r>
              <a:rPr lang="en-US" sz="2800" i="1" dirty="0"/>
              <a:t>But your iniquities have separated between you and your God, and your sins have hid his face from you, that he will not </a:t>
            </a:r>
            <a:r>
              <a:rPr lang="en-US" sz="2800" i="1" dirty="0" smtClean="0"/>
              <a:t>hear.” </a:t>
            </a:r>
            <a:r>
              <a:rPr lang="en-US" sz="3200" i="1" dirty="0" smtClean="0"/>
              <a:t>							 						</a:t>
            </a:r>
            <a:r>
              <a:rPr lang="en-US" sz="2400" dirty="0" smtClean="0"/>
              <a:t>(</a:t>
            </a:r>
            <a:r>
              <a:rPr lang="en-US" sz="2400" dirty="0"/>
              <a:t>Isaiah 59:2</a:t>
            </a:r>
            <a:r>
              <a:rPr lang="en-US" sz="2400" dirty="0" smtClean="0"/>
              <a:t>) </a:t>
            </a:r>
            <a:endParaRPr lang="en-US" sz="2400" dirty="0"/>
          </a:p>
        </p:txBody>
      </p:sp>
      <p:sp>
        <p:nvSpPr>
          <p:cNvPr id="6" name="TextBox 5"/>
          <p:cNvSpPr txBox="1"/>
          <p:nvPr/>
        </p:nvSpPr>
        <p:spPr>
          <a:xfrm>
            <a:off x="451142" y="1415260"/>
            <a:ext cx="6615135" cy="1015663"/>
          </a:xfrm>
          <a:prstGeom prst="rect">
            <a:avLst/>
          </a:prstGeom>
          <a:noFill/>
        </p:spPr>
        <p:txBody>
          <a:bodyPr wrap="square" rtlCol="0">
            <a:spAutoFit/>
          </a:bodyPr>
          <a:lstStyle/>
          <a:p>
            <a:r>
              <a:rPr lang="en-US" sz="3200" b="1" dirty="0" smtClean="0"/>
              <a:t>1</a:t>
            </a:r>
            <a:r>
              <a:rPr lang="en-US" sz="3200" b="1" dirty="0"/>
              <a:t>. </a:t>
            </a:r>
            <a:r>
              <a:rPr lang="en-US" sz="3200" dirty="0" smtClean="0">
                <a:solidFill>
                  <a:srgbClr val="FF0000"/>
                </a:solidFill>
              </a:rPr>
              <a:t>Separation from God</a:t>
            </a:r>
          </a:p>
          <a:p>
            <a:r>
              <a:rPr lang="en-US" sz="2800" b="1" dirty="0"/>
              <a:t>	</a:t>
            </a:r>
            <a:r>
              <a:rPr lang="en-US" sz="2800" b="1" dirty="0" smtClean="0"/>
              <a:t>	</a:t>
            </a:r>
            <a:endParaRPr lang="en-US" sz="2800" dirty="0"/>
          </a:p>
        </p:txBody>
      </p:sp>
    </p:spTree>
    <p:extLst>
      <p:ext uri="{BB962C8B-B14F-4D97-AF65-F5344CB8AC3E}">
        <p14:creationId xmlns:p14="http://schemas.microsoft.com/office/powerpoint/2010/main" val="334367608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2" presetClass="entr" presetSubtype="8" fill="hold" grpId="0" nodeType="afterEffect">
                                  <p:stCondLst>
                                    <p:cond delay="50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1000"/>
                                        <p:tgtEl>
                                          <p:spTgt spid="8">
                                            <p:txEl>
                                              <p:pRg st="0" end="0"/>
                                            </p:txEl>
                                          </p:spTgt>
                                        </p:tgtEl>
                                      </p:cBhvr>
                                    </p:animEffect>
                                  </p:childTnLst>
                                </p:cTn>
                              </p:par>
                            </p:childTnLst>
                          </p:cTn>
                        </p:par>
                        <p:par>
                          <p:cTn id="19" fill="hold">
                            <p:stCondLst>
                              <p:cond delay="4500"/>
                            </p:stCondLst>
                            <p:childTnLst>
                              <p:par>
                                <p:cTn id="20" presetID="22" presetClass="entr" presetSubtype="8" fill="hold" grpId="0" nodeType="afterEffect">
                                  <p:stCondLst>
                                    <p:cond delay="50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wipe(left)">
                                      <p:cBhvr>
                                        <p:cTn id="22"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8371522"/>
          </a:xfrm>
          <a:prstGeom prst="rect">
            <a:avLst/>
          </a:prstGeom>
          <a:noFill/>
        </p:spPr>
        <p:txBody>
          <a:bodyPr wrap="square" rtlCol="0">
            <a:spAutoFit/>
          </a:bodyPr>
          <a:lstStyle/>
          <a:p>
            <a:endParaRPr lang="en-US" sz="52000" dirty="0">
              <a:solidFill>
                <a:schemeClr val="bg1"/>
              </a:solidFill>
              <a:effectLst>
                <a:outerShdw blurRad="50800" dist="38100" dir="10800000" algn="r" rotWithShape="0">
                  <a:prstClr val="black">
                    <a:alpha val="40000"/>
                  </a:prstClr>
                </a:outerShdw>
              </a:effectLst>
            </a:endParaRPr>
          </a:p>
          <a:p>
            <a:endParaRPr lang="en-US" dirty="0"/>
          </a:p>
        </p:txBody>
      </p:sp>
      <p:pic>
        <p:nvPicPr>
          <p:cNvPr id="3" name="Picture 2"/>
          <p:cNvPicPr>
            <a:picLocks noChangeAspect="1"/>
          </p:cNvPicPr>
          <p:nvPr/>
        </p:nvPicPr>
        <p:blipFill>
          <a:blip r:embed="rId3"/>
          <a:stretch>
            <a:fillRect/>
          </a:stretch>
        </p:blipFill>
        <p:spPr>
          <a:xfrm>
            <a:off x="4297921" y="155844"/>
            <a:ext cx="4625357" cy="5837139"/>
          </a:xfrm>
          <a:prstGeom prst="rect">
            <a:avLst/>
          </a:prstGeom>
        </p:spPr>
      </p:pic>
      <p:sp>
        <p:nvSpPr>
          <p:cNvPr id="8" name="TextBox 7"/>
          <p:cNvSpPr txBox="1"/>
          <p:nvPr/>
        </p:nvSpPr>
        <p:spPr>
          <a:xfrm>
            <a:off x="326641" y="623142"/>
            <a:ext cx="3971281" cy="4893647"/>
          </a:xfrm>
          <a:prstGeom prst="rect">
            <a:avLst/>
          </a:prstGeom>
          <a:noFill/>
        </p:spPr>
        <p:txBody>
          <a:bodyPr wrap="square" rtlCol="0">
            <a:spAutoFit/>
          </a:bodyPr>
          <a:lstStyle/>
          <a:p>
            <a:r>
              <a:rPr lang="en-US" sz="3200" dirty="0" smtClean="0">
                <a:solidFill>
                  <a:schemeClr val="bg1"/>
                </a:solidFill>
              </a:rPr>
              <a:t>This separation broke the fellowship between God and man and created a gulf that the grace of God had to span in order to redeem sinful man</a:t>
            </a:r>
            <a:r>
              <a:rPr lang="en-US" sz="4400" dirty="0" smtClean="0">
                <a:solidFill>
                  <a:schemeClr val="bg1"/>
                </a:solidFill>
              </a:rPr>
              <a:t>. </a:t>
            </a:r>
          </a:p>
          <a:p>
            <a:endParaRPr lang="en-US" sz="4400" dirty="0">
              <a:solidFill>
                <a:schemeClr val="bg1"/>
              </a:solidFill>
            </a:endParaRPr>
          </a:p>
        </p:txBody>
      </p:sp>
    </p:spTree>
    <p:extLst>
      <p:ext uri="{BB962C8B-B14F-4D97-AF65-F5344CB8AC3E}">
        <p14:creationId xmlns:p14="http://schemas.microsoft.com/office/powerpoint/2010/main" val="3162698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2000"/>
                                        <p:tgtEl>
                                          <p:spTgt spid="3"/>
                                        </p:tgtEl>
                                      </p:cBhvr>
                                    </p:animEffect>
                                  </p:childTnLst>
                                </p:cTn>
                              </p:par>
                            </p:childTnLst>
                          </p:cTn>
                        </p:par>
                        <p:par>
                          <p:cTn id="8" fill="hold">
                            <p:stCondLst>
                              <p:cond delay="2500"/>
                            </p:stCondLst>
                            <p:childTnLst>
                              <p:par>
                                <p:cTn id="9" presetID="2" presetClass="entr" presetSubtype="8"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8" name="TextBox 7"/>
          <p:cNvSpPr txBox="1"/>
          <p:nvPr/>
        </p:nvSpPr>
        <p:spPr>
          <a:xfrm>
            <a:off x="326641" y="3143068"/>
            <a:ext cx="8596637" cy="2246769"/>
          </a:xfrm>
          <a:prstGeom prst="rect">
            <a:avLst/>
          </a:prstGeom>
          <a:noFill/>
        </p:spPr>
        <p:txBody>
          <a:bodyPr wrap="square" rtlCol="0">
            <a:spAutoFit/>
          </a:bodyPr>
          <a:lstStyle/>
          <a:p>
            <a:r>
              <a:rPr lang="en-US" sz="2800" dirty="0" smtClean="0"/>
              <a:t>	</a:t>
            </a:r>
            <a:r>
              <a:rPr lang="en-US" sz="2800" i="1" dirty="0"/>
              <a:t>“Wherefore, as by one man sin entered into the world, and death by sin; and so death passed upon all men, for that all have </a:t>
            </a:r>
            <a:r>
              <a:rPr lang="en-US" sz="2800" i="1" dirty="0" smtClean="0"/>
              <a:t>sinned.” 		</a:t>
            </a:r>
            <a:r>
              <a:rPr lang="en-US" sz="2400" dirty="0" smtClean="0"/>
              <a:t>(</a:t>
            </a:r>
            <a:r>
              <a:rPr lang="en-US" sz="2400" dirty="0"/>
              <a:t>Romans 5:12</a:t>
            </a:r>
            <a:r>
              <a:rPr lang="en-US" sz="2400" dirty="0" smtClean="0"/>
              <a:t>) </a:t>
            </a:r>
            <a:endParaRPr lang="en-US" sz="2400" dirty="0"/>
          </a:p>
          <a:p>
            <a:endParaRPr lang="en-US" sz="2800" i="1" dirty="0" smtClean="0"/>
          </a:p>
          <a:p>
            <a:r>
              <a:rPr lang="en-US" sz="2800" i="1" dirty="0" smtClean="0"/>
              <a:t>	“</a:t>
            </a:r>
            <a:r>
              <a:rPr lang="en-US" sz="2800" i="1" dirty="0"/>
              <a:t>For the wages of sin is </a:t>
            </a:r>
            <a:r>
              <a:rPr lang="en-US" sz="2800" i="1" dirty="0" smtClean="0"/>
              <a:t>death.” 		</a:t>
            </a:r>
            <a:r>
              <a:rPr lang="en-US" sz="2400" dirty="0" smtClean="0"/>
              <a:t>(</a:t>
            </a:r>
            <a:r>
              <a:rPr lang="en-US" sz="2400" dirty="0"/>
              <a:t>Romans 6:23</a:t>
            </a:r>
            <a:r>
              <a:rPr lang="en-US" sz="2400" dirty="0" smtClean="0"/>
              <a:t>)</a:t>
            </a:r>
            <a:endParaRPr lang="en-US" sz="2400" dirty="0"/>
          </a:p>
        </p:txBody>
      </p:sp>
      <p:sp>
        <p:nvSpPr>
          <p:cNvPr id="6" name="TextBox 5"/>
          <p:cNvSpPr txBox="1"/>
          <p:nvPr/>
        </p:nvSpPr>
        <p:spPr>
          <a:xfrm>
            <a:off x="451142" y="1849772"/>
            <a:ext cx="6615135" cy="1015663"/>
          </a:xfrm>
          <a:prstGeom prst="rect">
            <a:avLst/>
          </a:prstGeom>
          <a:noFill/>
        </p:spPr>
        <p:txBody>
          <a:bodyPr wrap="square" rtlCol="0">
            <a:spAutoFit/>
          </a:bodyPr>
          <a:lstStyle/>
          <a:p>
            <a:r>
              <a:rPr lang="en-US" sz="3200" b="1" dirty="0"/>
              <a:t>2</a:t>
            </a:r>
            <a:r>
              <a:rPr lang="en-US" sz="3200" b="1" dirty="0" smtClean="0"/>
              <a:t>. </a:t>
            </a:r>
            <a:r>
              <a:rPr lang="en-US" sz="3200" dirty="0" smtClean="0">
                <a:solidFill>
                  <a:srgbClr val="FF0000"/>
                </a:solidFill>
              </a:rPr>
              <a:t>Death, Physical and Spiritual</a:t>
            </a:r>
          </a:p>
          <a:p>
            <a:r>
              <a:rPr lang="en-US" sz="2800" b="1" dirty="0"/>
              <a:t>	</a:t>
            </a:r>
            <a:r>
              <a:rPr lang="en-US" sz="2800" b="1" dirty="0" smtClean="0"/>
              <a:t>	</a:t>
            </a:r>
            <a:endParaRPr lang="en-US" sz="2800" dirty="0"/>
          </a:p>
        </p:txBody>
      </p:sp>
      <p:sp>
        <p:nvSpPr>
          <p:cNvPr id="9" name="Vertical Text Placeholder 2"/>
          <p:cNvSpPr>
            <a:spLocks noGrp="1"/>
          </p:cNvSpPr>
          <p:nvPr>
            <p:ph type="body" orient="vert" idx="1"/>
          </p:nvPr>
        </p:nvSpPr>
        <p:spPr>
          <a:xfrm rot="16200000">
            <a:off x="4003820" y="-3345955"/>
            <a:ext cx="1366781" cy="8472137"/>
          </a:xfrm>
        </p:spPr>
        <p:txBody>
          <a:bodyPr>
            <a:noAutofit/>
          </a:bodyPr>
          <a:lstStyle/>
          <a:p>
            <a:pPr marL="0" indent="0">
              <a:buNone/>
            </a:pPr>
            <a:r>
              <a:rPr lang="en-US" sz="5400" dirty="0" smtClean="0"/>
              <a:t>F.  The Consequence Of Sin </a:t>
            </a:r>
            <a:endParaRPr lang="en-US" sz="5400" dirty="0">
              <a:effectLst>
                <a:outerShdw blurRad="50800" dist="38100" dir="16200000" rotWithShape="0">
                  <a:prstClr val="black">
                    <a:alpha val="40000"/>
                  </a:prstClr>
                </a:outerShdw>
              </a:effectLst>
            </a:endParaRPr>
          </a:p>
        </p:txBody>
      </p:sp>
    </p:spTree>
    <p:extLst>
      <p:ext uri="{BB962C8B-B14F-4D97-AF65-F5344CB8AC3E}">
        <p14:creationId xmlns:p14="http://schemas.microsoft.com/office/powerpoint/2010/main" val="449445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8"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3000"/>
                            </p:stCondLst>
                            <p:childTnLst>
                              <p:par>
                                <p:cTn id="16" presetID="22" presetClass="entr" presetSubtype="8" fill="hold" grpId="0" nodeType="afterEffect">
                                  <p:stCondLst>
                                    <p:cond delay="50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left)">
                                      <p:cBhvr>
                                        <p:cTn id="18" dur="1000"/>
                                        <p:tgtEl>
                                          <p:spTgt spid="8">
                                            <p:txEl>
                                              <p:pRg st="0" end="0"/>
                                            </p:txEl>
                                          </p:spTgt>
                                        </p:tgtEl>
                                      </p:cBhvr>
                                    </p:animEffect>
                                  </p:childTnLst>
                                </p:cTn>
                              </p:par>
                            </p:childTnLst>
                          </p:cTn>
                        </p:par>
                        <p:par>
                          <p:cTn id="19" fill="hold">
                            <p:stCondLst>
                              <p:cond delay="4500"/>
                            </p:stCondLst>
                            <p:childTnLst>
                              <p:par>
                                <p:cTn id="20" presetID="22" presetClass="entr" presetSubtype="8" fill="hold" grpId="0" nodeType="afterEffect">
                                  <p:stCondLst>
                                    <p:cond delay="50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wipe(left)">
                                      <p:cBhvr>
                                        <p:cTn id="22"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6" grpId="0"/>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3" name="Vertical Text Placeholder 2"/>
          <p:cNvSpPr>
            <a:spLocks noGrp="1"/>
          </p:cNvSpPr>
          <p:nvPr>
            <p:ph type="body" orient="vert" idx="1"/>
          </p:nvPr>
        </p:nvSpPr>
        <p:spPr>
          <a:xfrm rot="16200000">
            <a:off x="3082311" y="-1973222"/>
            <a:ext cx="3102162" cy="8364499"/>
          </a:xfrm>
        </p:spPr>
        <p:txBody>
          <a:bodyPr>
            <a:noAutofit/>
          </a:bodyPr>
          <a:lstStyle/>
          <a:p>
            <a:pPr marL="0" indent="0" algn="ctr">
              <a:buNone/>
            </a:pPr>
            <a:r>
              <a:rPr lang="en-US" sz="4800" dirty="0" smtClean="0"/>
              <a:t>All Sin Is Fundamentally an Attitude and </a:t>
            </a:r>
            <a:r>
              <a:rPr lang="en-US" sz="4800" dirty="0"/>
              <a:t>a</a:t>
            </a:r>
            <a:r>
              <a:rPr lang="en-US" sz="4800" dirty="0" smtClean="0"/>
              <a:t>n Act of Rebellion Against God</a:t>
            </a:r>
            <a:endParaRPr lang="en-US" sz="48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1637482" y="3292174"/>
            <a:ext cx="5764605" cy="2585323"/>
          </a:xfrm>
          <a:prstGeom prst="rect">
            <a:avLst/>
          </a:prstGeom>
          <a:noFill/>
        </p:spPr>
        <p:txBody>
          <a:bodyPr wrap="square" rtlCol="0">
            <a:spAutoFit/>
          </a:bodyPr>
          <a:lstStyle/>
          <a:p>
            <a:pPr algn="ctr"/>
            <a:r>
              <a:rPr lang="en-US" sz="4800" dirty="0" smtClean="0">
                <a:solidFill>
                  <a:srgbClr val="FF0000"/>
                </a:solidFill>
              </a:rPr>
              <a:t>It Is a Challenge to </a:t>
            </a:r>
            <a:r>
              <a:rPr lang="en-US" sz="4800" dirty="0">
                <a:solidFill>
                  <a:srgbClr val="FF0000"/>
                </a:solidFill>
              </a:rPr>
              <a:t>t</a:t>
            </a:r>
            <a:r>
              <a:rPr lang="en-US" sz="4800" dirty="0" smtClean="0">
                <a:solidFill>
                  <a:srgbClr val="FF0000"/>
                </a:solidFill>
              </a:rPr>
              <a:t>he Supremacy and Lordship of God. </a:t>
            </a:r>
          </a:p>
          <a:p>
            <a:endParaRPr lang="en-US" dirty="0"/>
          </a:p>
        </p:txBody>
      </p:sp>
    </p:spTree>
    <p:extLst>
      <p:ext uri="{BB962C8B-B14F-4D97-AF65-F5344CB8AC3E}">
        <p14:creationId xmlns:p14="http://schemas.microsoft.com/office/powerpoint/2010/main" val="25882296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par>
                          <p:cTn id="8" fill="hold">
                            <p:stCondLst>
                              <p:cond delay="2500"/>
                            </p:stCondLst>
                            <p:childTnLst>
                              <p:par>
                                <p:cTn id="9" presetID="31"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8" name="TextBox 7"/>
          <p:cNvSpPr txBox="1"/>
          <p:nvPr/>
        </p:nvSpPr>
        <p:spPr>
          <a:xfrm rot="20554166">
            <a:off x="804825" y="2584360"/>
            <a:ext cx="6610433" cy="1107996"/>
          </a:xfrm>
          <a:prstGeom prst="rect">
            <a:avLst/>
          </a:prstGeom>
          <a:noFill/>
        </p:spPr>
        <p:txBody>
          <a:bodyPr wrap="square" rtlCol="0">
            <a:spAutoFit/>
          </a:bodyPr>
          <a:lstStyle/>
          <a:p>
            <a:pPr algn="ctr"/>
            <a:r>
              <a:rPr lang="en-US" sz="6600" dirty="0" smtClean="0">
                <a:solidFill>
                  <a:srgbClr val="FFFFFF"/>
                </a:solidFill>
              </a:rPr>
              <a:t>End Lesson 3</a:t>
            </a:r>
            <a:endParaRPr lang="en-US" sz="6600" dirty="0"/>
          </a:p>
        </p:txBody>
      </p:sp>
    </p:spTree>
    <p:extLst>
      <p:ext uri="{BB962C8B-B14F-4D97-AF65-F5344CB8AC3E}">
        <p14:creationId xmlns:p14="http://schemas.microsoft.com/office/powerpoint/2010/main" val="103068840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2233648" y="-1598626"/>
            <a:ext cx="1366781" cy="4843793"/>
          </a:xfrm>
        </p:spPr>
        <p:txBody>
          <a:bodyPr>
            <a:noAutofit/>
          </a:bodyPr>
          <a:lstStyle/>
          <a:p>
            <a:pPr marL="0" indent="0">
              <a:buNone/>
            </a:pPr>
            <a:r>
              <a:rPr lang="en-US" sz="6000" dirty="0" smtClean="0">
                <a:effectLst>
                  <a:outerShdw blurRad="50800" dist="38100" dir="16200000" rotWithShape="0">
                    <a:prstClr val="black">
                      <a:alpha val="40000"/>
                    </a:prstClr>
                  </a:outerShdw>
                </a:effectLst>
              </a:rPr>
              <a:t>What is Sin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7" name="Rectangle 6"/>
          <p:cNvSpPr/>
          <p:nvPr/>
        </p:nvSpPr>
        <p:spPr>
          <a:xfrm>
            <a:off x="377371" y="2198511"/>
            <a:ext cx="6371772" cy="2862322"/>
          </a:xfrm>
          <a:prstGeom prst="rect">
            <a:avLst/>
          </a:prstGeom>
        </p:spPr>
        <p:txBody>
          <a:bodyPr wrap="square">
            <a:spAutoFit/>
          </a:bodyPr>
          <a:lstStyle/>
          <a:p>
            <a:pPr algn="ctr"/>
            <a:r>
              <a:rPr lang="en-US" sz="6000" baseline="30000" dirty="0" smtClean="0">
                <a:latin typeface="Trebuchet MS" pitchFamily="34" charset="0"/>
              </a:rPr>
              <a:t>Sin </a:t>
            </a:r>
            <a:r>
              <a:rPr lang="en-US" sz="6000" baseline="30000" dirty="0">
                <a:latin typeface="Trebuchet MS" pitchFamily="34" charset="0"/>
              </a:rPr>
              <a:t>is deep seated, embedded in the very heart of man’s fallen </a:t>
            </a:r>
            <a:r>
              <a:rPr lang="en-US" sz="6000" baseline="30000" dirty="0" smtClean="0">
                <a:latin typeface="Trebuchet MS" pitchFamily="34" charset="0"/>
              </a:rPr>
              <a:t>nature</a:t>
            </a:r>
            <a:r>
              <a:rPr lang="en-US" sz="6000" baseline="30000" dirty="0">
                <a:latin typeface="Trebuchet MS" pitchFamily="34" charset="0"/>
              </a:rPr>
              <a:t>.</a:t>
            </a:r>
            <a:endParaRPr lang="en-US" sz="6000" dirty="0">
              <a:latin typeface="Trebuchet MS" pitchFamily="34" charset="0"/>
            </a:endParaRPr>
          </a:p>
        </p:txBody>
      </p:sp>
    </p:spTree>
    <p:extLst>
      <p:ext uri="{BB962C8B-B14F-4D97-AF65-F5344CB8AC3E}">
        <p14:creationId xmlns:p14="http://schemas.microsoft.com/office/powerpoint/2010/main" val="12271286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2" presetClass="entr" presetSubtype="1"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rot="16200000">
            <a:off x="2233648" y="-1598626"/>
            <a:ext cx="1366781" cy="4843793"/>
          </a:xfrm>
        </p:spPr>
        <p:txBody>
          <a:bodyPr>
            <a:noAutofit/>
          </a:bodyPr>
          <a:lstStyle/>
          <a:p>
            <a:pPr marL="0" indent="0">
              <a:buNone/>
            </a:pPr>
            <a:r>
              <a:rPr lang="en-US" sz="6000" dirty="0" smtClean="0">
                <a:effectLst>
                  <a:outerShdw blurRad="50800" dist="38100" dir="16200000" rotWithShape="0">
                    <a:prstClr val="black">
                      <a:alpha val="40000"/>
                    </a:prstClr>
                  </a:outerShdw>
                </a:effectLst>
              </a:rPr>
              <a:t>What is Sin</a:t>
            </a:r>
            <a:endParaRPr lang="en-US" sz="6000" dirty="0">
              <a:effectLst>
                <a:outerShdw blurRad="50800" dist="38100" dir="16200000" rotWithShape="0">
                  <a:prstClr val="black">
                    <a:alpha val="40000"/>
                  </a:prstClr>
                </a:outerShdw>
              </a:effectLst>
            </a:endParaRPr>
          </a:p>
        </p:txBody>
      </p:sp>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16373713"/>
          </a:xfrm>
          <a:prstGeom prst="rect">
            <a:avLst/>
          </a:prstGeom>
          <a:noFill/>
        </p:spPr>
        <p:txBody>
          <a:bodyPr wrap="square" rtlCol="0">
            <a:spAutoFit/>
          </a:bodyPr>
          <a:lstStyle/>
          <a:p>
            <a:r>
              <a:rPr lang="en-US" sz="52000" dirty="0">
                <a:solidFill>
                  <a:schemeClr val="bg1"/>
                </a:solidFill>
                <a:effectLst>
                  <a:outerShdw blurRad="50800" dist="38100" dir="10800000" algn="r" rotWithShape="0">
                    <a:prstClr val="black">
                      <a:alpha val="40000"/>
                    </a:prstClr>
                  </a:outerShdw>
                </a:effectLst>
              </a:rPr>
              <a:t>?</a:t>
            </a:r>
          </a:p>
          <a:p>
            <a:endParaRPr lang="en-US" dirty="0"/>
          </a:p>
        </p:txBody>
      </p:sp>
      <p:sp>
        <p:nvSpPr>
          <p:cNvPr id="4" name="Rectangle 3"/>
          <p:cNvSpPr/>
          <p:nvPr/>
        </p:nvSpPr>
        <p:spPr>
          <a:xfrm>
            <a:off x="230349" y="1576618"/>
            <a:ext cx="6870976" cy="1754327"/>
          </a:xfrm>
          <a:prstGeom prst="rect">
            <a:avLst/>
          </a:prstGeom>
        </p:spPr>
        <p:txBody>
          <a:bodyPr wrap="square">
            <a:spAutoFit/>
          </a:bodyPr>
          <a:lstStyle/>
          <a:p>
            <a:pPr algn="ctr"/>
            <a:r>
              <a:rPr lang="en-US" sz="5400" baseline="30000" dirty="0" smtClean="0"/>
              <a:t>Sin’s beginning was in the </a:t>
            </a:r>
          </a:p>
          <a:p>
            <a:pPr algn="ctr"/>
            <a:r>
              <a:rPr lang="en-US" sz="5400" baseline="30000" dirty="0" smtClean="0"/>
              <a:t>fall </a:t>
            </a:r>
            <a:r>
              <a:rPr lang="en-US" sz="5400" baseline="30000" dirty="0"/>
              <a:t>of </a:t>
            </a:r>
            <a:r>
              <a:rPr lang="en-US" sz="5400" baseline="30000" dirty="0" smtClean="0"/>
              <a:t>Satan and continued in the fall of Adam and Eve</a:t>
            </a:r>
            <a:endParaRPr lang="en-US" sz="5400" dirty="0"/>
          </a:p>
        </p:txBody>
      </p:sp>
      <p:sp>
        <p:nvSpPr>
          <p:cNvPr id="6" name="Rectangle 5"/>
          <p:cNvSpPr/>
          <p:nvPr/>
        </p:nvSpPr>
        <p:spPr>
          <a:xfrm>
            <a:off x="330604" y="3482588"/>
            <a:ext cx="6622893" cy="913070"/>
          </a:xfrm>
          <a:prstGeom prst="rect">
            <a:avLst/>
          </a:prstGeom>
        </p:spPr>
        <p:txBody>
          <a:bodyPr wrap="square">
            <a:spAutoFit/>
          </a:bodyPr>
          <a:lstStyle/>
          <a:p>
            <a:r>
              <a:rPr lang="en-US" sz="4000" baseline="30000" dirty="0"/>
              <a:t>I</a:t>
            </a:r>
            <a:r>
              <a:rPr lang="en-US" sz="4000" baseline="30000" dirty="0" smtClean="0"/>
              <a:t>t </a:t>
            </a:r>
            <a:r>
              <a:rPr lang="en-US" sz="4000" baseline="30000" dirty="0"/>
              <a:t>is possible to summarize in a threefold manner:</a:t>
            </a:r>
            <a:endParaRPr lang="en-US" sz="4000" dirty="0"/>
          </a:p>
        </p:txBody>
      </p:sp>
      <p:sp>
        <p:nvSpPr>
          <p:cNvPr id="8" name="Rectangle 7"/>
          <p:cNvSpPr/>
          <p:nvPr/>
        </p:nvSpPr>
        <p:spPr>
          <a:xfrm>
            <a:off x="586050" y="4326618"/>
            <a:ext cx="2148269" cy="769441"/>
          </a:xfrm>
          <a:prstGeom prst="rect">
            <a:avLst/>
          </a:prstGeom>
        </p:spPr>
        <p:txBody>
          <a:bodyPr wrap="none">
            <a:spAutoFit/>
          </a:bodyPr>
          <a:lstStyle/>
          <a:p>
            <a:r>
              <a:rPr lang="en-US" sz="6600" baseline="30000" dirty="0">
                <a:solidFill>
                  <a:srgbClr val="FF0000"/>
                </a:solidFill>
              </a:rPr>
              <a:t>1. Pride</a:t>
            </a:r>
            <a:endParaRPr lang="en-US" sz="6600" dirty="0">
              <a:solidFill>
                <a:srgbClr val="FF0000"/>
              </a:solidFill>
            </a:endParaRPr>
          </a:p>
        </p:txBody>
      </p:sp>
      <p:sp>
        <p:nvSpPr>
          <p:cNvPr id="9" name="Rectangle 8"/>
          <p:cNvSpPr/>
          <p:nvPr/>
        </p:nvSpPr>
        <p:spPr>
          <a:xfrm>
            <a:off x="1723704" y="4907423"/>
            <a:ext cx="2749471" cy="707886"/>
          </a:xfrm>
          <a:prstGeom prst="rect">
            <a:avLst/>
          </a:prstGeom>
        </p:spPr>
        <p:txBody>
          <a:bodyPr wrap="none">
            <a:spAutoFit/>
          </a:bodyPr>
          <a:lstStyle/>
          <a:p>
            <a:r>
              <a:rPr lang="en-US" sz="6000" baseline="30000" dirty="0">
                <a:solidFill>
                  <a:srgbClr val="FF0000"/>
                </a:solidFill>
              </a:rPr>
              <a:t>2. Unbelief</a:t>
            </a:r>
            <a:endParaRPr lang="en-US" sz="6000" dirty="0">
              <a:solidFill>
                <a:srgbClr val="FF0000"/>
              </a:solidFill>
            </a:endParaRPr>
          </a:p>
        </p:txBody>
      </p:sp>
      <p:sp>
        <p:nvSpPr>
          <p:cNvPr id="10" name="Rectangle 9"/>
          <p:cNvSpPr/>
          <p:nvPr/>
        </p:nvSpPr>
        <p:spPr>
          <a:xfrm>
            <a:off x="2980191" y="5489553"/>
            <a:ext cx="3831748" cy="707886"/>
          </a:xfrm>
          <a:prstGeom prst="rect">
            <a:avLst/>
          </a:prstGeom>
        </p:spPr>
        <p:txBody>
          <a:bodyPr wrap="none">
            <a:spAutoFit/>
          </a:bodyPr>
          <a:lstStyle/>
          <a:p>
            <a:r>
              <a:rPr lang="en-US" sz="6000" baseline="30000" dirty="0">
                <a:solidFill>
                  <a:srgbClr val="FF0000"/>
                </a:solidFill>
              </a:rPr>
              <a:t>3. Disobedience</a:t>
            </a:r>
            <a:endParaRPr lang="en-US" sz="6000" dirty="0">
              <a:solidFill>
                <a:srgbClr val="FF0000"/>
              </a:solidFill>
            </a:endParaRPr>
          </a:p>
        </p:txBody>
      </p:sp>
    </p:spTree>
    <p:extLst>
      <p:ext uri="{BB962C8B-B14F-4D97-AF65-F5344CB8AC3E}">
        <p14:creationId xmlns:p14="http://schemas.microsoft.com/office/powerpoint/2010/main" val="353792059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anim calcmode="lin" valueType="num">
                                      <p:cBhvr>
                                        <p:cTn id="14" dur="2000" fill="hold"/>
                                        <p:tgtEl>
                                          <p:spTgt spid="2"/>
                                        </p:tgtEl>
                                        <p:attrNameLst>
                                          <p:attrName>ppt_w</p:attrName>
                                        </p:attrNameLst>
                                      </p:cBhvr>
                                      <p:tavLst>
                                        <p:tav tm="0" fmla="#ppt_w*sin(2.5*pi*$)">
                                          <p:val>
                                            <p:fltVal val="0"/>
                                          </p:val>
                                        </p:tav>
                                        <p:tav tm="100000">
                                          <p:val>
                                            <p:fltVal val="1"/>
                                          </p:val>
                                        </p:tav>
                                      </p:tavLst>
                                    </p:anim>
                                    <p:anim calcmode="lin" valueType="num">
                                      <p:cBhvr>
                                        <p:cTn id="15" dur="20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22" presetClass="entr" presetSubtype="1" fill="hold" grpId="0"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1000"/>
                                        <p:tgtEl>
                                          <p:spTgt spid="4"/>
                                        </p:tgtEl>
                                      </p:cBhvr>
                                    </p:animEffect>
                                  </p:childTnLst>
                                </p:cTn>
                              </p:par>
                            </p:childTnLst>
                          </p:cTn>
                        </p:par>
                        <p:par>
                          <p:cTn id="20" fill="hold">
                            <p:stCondLst>
                              <p:cond delay="5500"/>
                            </p:stCondLst>
                            <p:childTnLst>
                              <p:par>
                                <p:cTn id="21" presetID="31" presetClass="entr" presetSubtype="0" fill="hold" grpId="0" nodeType="after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7000"/>
                            </p:stCondLst>
                            <p:childTnLst>
                              <p:par>
                                <p:cTn id="28" presetID="2" presetClass="entr" presetSubtype="8" fill="hold" grpId="0" nodeType="afterEffect">
                                  <p:stCondLst>
                                    <p:cond delay="50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0-#ppt_w/2"/>
                                          </p:val>
                                        </p:tav>
                                        <p:tav tm="100000">
                                          <p:val>
                                            <p:strVal val="#ppt_x"/>
                                          </p:val>
                                        </p:tav>
                                      </p:tavLst>
                                    </p:anim>
                                    <p:anim calcmode="lin" valueType="num">
                                      <p:cBhvr additive="base">
                                        <p:cTn id="31" dur="10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8500"/>
                            </p:stCondLst>
                            <p:childTnLst>
                              <p:par>
                                <p:cTn id="33" presetID="2" presetClass="entr" presetSubtype="8" fill="hold" grpId="0" nodeType="after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0-#ppt_w/2"/>
                                          </p:val>
                                        </p:tav>
                                        <p:tav tm="100000">
                                          <p:val>
                                            <p:strVal val="#ppt_x"/>
                                          </p:val>
                                        </p:tav>
                                      </p:tavLst>
                                    </p:anim>
                                    <p:anim calcmode="lin" valueType="num">
                                      <p:cBhvr additive="base">
                                        <p:cTn id="36" dur="10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10000"/>
                            </p:stCondLst>
                            <p:childTnLst>
                              <p:par>
                                <p:cTn id="38" presetID="2" presetClass="entr" presetSubtype="8" fill="hold" grpId="0" nodeType="afterEffect">
                                  <p:stCondLst>
                                    <p:cond delay="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1000" fill="hold"/>
                                        <p:tgtEl>
                                          <p:spTgt spid="10"/>
                                        </p:tgtEl>
                                        <p:attrNameLst>
                                          <p:attrName>ppt_x</p:attrName>
                                        </p:attrNameLst>
                                      </p:cBhvr>
                                      <p:tavLst>
                                        <p:tav tm="0">
                                          <p:val>
                                            <p:strVal val="0-#ppt_w/2"/>
                                          </p:val>
                                        </p:tav>
                                        <p:tav tm="100000">
                                          <p:val>
                                            <p:strVal val="#ppt_x"/>
                                          </p:val>
                                        </p:tav>
                                      </p:tavLst>
                                    </p:anim>
                                    <p:anim calcmode="lin" valueType="num">
                                      <p:cBhvr additive="base">
                                        <p:cTn id="41"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4" grpId="0"/>
      <p:bldP spid="6"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2" name="TextBox 1"/>
          <p:cNvSpPr txBox="1"/>
          <p:nvPr/>
        </p:nvSpPr>
        <p:spPr>
          <a:xfrm>
            <a:off x="6221580" y="-990092"/>
            <a:ext cx="1334733" cy="8371522"/>
          </a:xfrm>
          <a:prstGeom prst="rect">
            <a:avLst/>
          </a:prstGeom>
          <a:noFill/>
        </p:spPr>
        <p:txBody>
          <a:bodyPr wrap="square" rtlCol="0">
            <a:spAutoFit/>
          </a:bodyPr>
          <a:lstStyle/>
          <a:p>
            <a:endParaRPr lang="en-US" sz="52000" dirty="0">
              <a:solidFill>
                <a:schemeClr val="bg1"/>
              </a:solidFill>
              <a:effectLst>
                <a:outerShdw blurRad="50800" dist="38100" dir="10800000" algn="r" rotWithShape="0">
                  <a:prstClr val="black">
                    <a:alpha val="40000"/>
                  </a:prstClr>
                </a:outerShdw>
              </a:effectLst>
            </a:endParaRPr>
          </a:p>
          <a:p>
            <a:endParaRPr lang="en-US" dirty="0"/>
          </a:p>
        </p:txBody>
      </p:sp>
      <p:sp>
        <p:nvSpPr>
          <p:cNvPr id="8" name="Rectangle 7"/>
          <p:cNvSpPr/>
          <p:nvPr/>
        </p:nvSpPr>
        <p:spPr>
          <a:xfrm>
            <a:off x="285288" y="850607"/>
            <a:ext cx="2148269" cy="769441"/>
          </a:xfrm>
          <a:prstGeom prst="rect">
            <a:avLst/>
          </a:prstGeom>
        </p:spPr>
        <p:txBody>
          <a:bodyPr wrap="none">
            <a:spAutoFit/>
          </a:bodyPr>
          <a:lstStyle/>
          <a:p>
            <a:r>
              <a:rPr lang="en-US" sz="6600" baseline="30000" dirty="0">
                <a:solidFill>
                  <a:srgbClr val="FF0000"/>
                </a:solidFill>
              </a:rPr>
              <a:t>1. Pride</a:t>
            </a:r>
            <a:endParaRPr lang="en-US" sz="6600" dirty="0">
              <a:solidFill>
                <a:srgbClr val="FF0000"/>
              </a:solidFill>
            </a:endParaRPr>
          </a:p>
        </p:txBody>
      </p:sp>
      <p:sp>
        <p:nvSpPr>
          <p:cNvPr id="11" name="TextBox 10"/>
          <p:cNvSpPr txBox="1"/>
          <p:nvPr/>
        </p:nvSpPr>
        <p:spPr>
          <a:xfrm>
            <a:off x="2372678" y="633357"/>
            <a:ext cx="6650182" cy="1569660"/>
          </a:xfrm>
          <a:prstGeom prst="rect">
            <a:avLst/>
          </a:prstGeom>
          <a:noFill/>
        </p:spPr>
        <p:txBody>
          <a:bodyPr wrap="square" rtlCol="0">
            <a:spAutoFit/>
          </a:bodyPr>
          <a:lstStyle/>
          <a:p>
            <a:r>
              <a:rPr lang="en-US" sz="3200" dirty="0"/>
              <a:t>This was undoubtedly the original sin as Satan exalted himself and reached for deification. </a:t>
            </a:r>
          </a:p>
        </p:txBody>
      </p:sp>
      <p:sp>
        <p:nvSpPr>
          <p:cNvPr id="12" name="TextBox 11"/>
          <p:cNvSpPr txBox="1"/>
          <p:nvPr/>
        </p:nvSpPr>
        <p:spPr>
          <a:xfrm>
            <a:off x="448475" y="2397004"/>
            <a:ext cx="8367163" cy="3693319"/>
          </a:xfrm>
          <a:prstGeom prst="rect">
            <a:avLst/>
          </a:prstGeom>
          <a:noFill/>
        </p:spPr>
        <p:txBody>
          <a:bodyPr wrap="square" rtlCol="0">
            <a:spAutoFit/>
          </a:bodyPr>
          <a:lstStyle/>
          <a:p>
            <a:r>
              <a:rPr lang="en-US" sz="2400" dirty="0" smtClean="0"/>
              <a:t>Isaiah </a:t>
            </a:r>
            <a:r>
              <a:rPr lang="en-US" sz="2400" dirty="0"/>
              <a:t>14:12-</a:t>
            </a:r>
            <a:r>
              <a:rPr lang="en-US" sz="2400" dirty="0" smtClean="0"/>
              <a:t>15—</a:t>
            </a:r>
            <a:r>
              <a:rPr lang="en-US" sz="2400" dirty="0" smtClean="0">
                <a:solidFill>
                  <a:schemeClr val="bg1"/>
                </a:solidFill>
              </a:rPr>
              <a:t>”</a:t>
            </a:r>
            <a:r>
              <a:rPr lang="en-US" sz="2400" i="1" dirty="0" smtClean="0">
                <a:solidFill>
                  <a:schemeClr val="bg1"/>
                </a:solidFill>
              </a:rPr>
              <a:t>How art thou fallen from heaven, O Lucifer, son of the morning! How art thou cut down to the ground, which didst weaken the nations!  For thou hast said in </a:t>
            </a:r>
            <a:r>
              <a:rPr lang="en-US" sz="2400" i="1" dirty="0" err="1" smtClean="0">
                <a:solidFill>
                  <a:schemeClr val="bg1"/>
                </a:solidFill>
              </a:rPr>
              <a:t>thine</a:t>
            </a:r>
            <a:r>
              <a:rPr lang="en-US" sz="2400" i="1" dirty="0" smtClean="0">
                <a:solidFill>
                  <a:schemeClr val="bg1"/>
                </a:solidFill>
              </a:rPr>
              <a:t> heart, I will ascend into heaven, I will exalt my throne above the stars of God; I will sit also upon the mount of the congregation, in the sides of the north:  I will ascend above the heights of the clouds; I will like the most High.  Yet thou shalt be brought down to hell, to the sides of the pit</a:t>
            </a:r>
            <a:r>
              <a:rPr lang="en-US" sz="2400" dirty="0" smtClean="0">
                <a:solidFill>
                  <a:schemeClr val="bg1"/>
                </a:solidFill>
              </a:rPr>
              <a:t>.” </a:t>
            </a:r>
            <a:endParaRPr lang="en-US" sz="2400" dirty="0">
              <a:solidFill>
                <a:schemeClr val="bg1"/>
              </a:solidFill>
            </a:endParaRPr>
          </a:p>
          <a:p>
            <a:endParaRPr lang="en-US" dirty="0"/>
          </a:p>
        </p:txBody>
      </p:sp>
    </p:spTree>
    <p:extLst>
      <p:ext uri="{BB962C8B-B14F-4D97-AF65-F5344CB8AC3E}">
        <p14:creationId xmlns:p14="http://schemas.microsoft.com/office/powerpoint/2010/main" val="85715643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1" presetClass="entr" presetSubtype="4" fill="hold" grpId="0" nodeType="after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heel(4)">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9" name="Rectangle 8"/>
          <p:cNvSpPr/>
          <p:nvPr/>
        </p:nvSpPr>
        <p:spPr>
          <a:xfrm>
            <a:off x="282132" y="762954"/>
            <a:ext cx="2749471" cy="707886"/>
          </a:xfrm>
          <a:prstGeom prst="rect">
            <a:avLst/>
          </a:prstGeom>
        </p:spPr>
        <p:txBody>
          <a:bodyPr wrap="none">
            <a:spAutoFit/>
          </a:bodyPr>
          <a:lstStyle/>
          <a:p>
            <a:r>
              <a:rPr lang="en-US" sz="6000" baseline="30000" dirty="0">
                <a:solidFill>
                  <a:srgbClr val="FF0000"/>
                </a:solidFill>
              </a:rPr>
              <a:t>2. Unbelief</a:t>
            </a:r>
            <a:endParaRPr lang="en-US" sz="6000" dirty="0">
              <a:solidFill>
                <a:srgbClr val="FF0000"/>
              </a:solidFill>
            </a:endParaRPr>
          </a:p>
        </p:txBody>
      </p:sp>
      <p:sp>
        <p:nvSpPr>
          <p:cNvPr id="11" name="TextBox 10"/>
          <p:cNvSpPr txBox="1"/>
          <p:nvPr/>
        </p:nvSpPr>
        <p:spPr>
          <a:xfrm>
            <a:off x="3282238" y="569308"/>
            <a:ext cx="5784036" cy="2062103"/>
          </a:xfrm>
          <a:prstGeom prst="rect">
            <a:avLst/>
          </a:prstGeom>
          <a:noFill/>
        </p:spPr>
        <p:txBody>
          <a:bodyPr wrap="square" rtlCol="0">
            <a:spAutoFit/>
          </a:bodyPr>
          <a:lstStyle/>
          <a:p>
            <a:r>
              <a:rPr lang="en-US" sz="3200" dirty="0"/>
              <a:t>This sin had to be planted in Eve’s heart before she could be deceived in the transgression. </a:t>
            </a:r>
          </a:p>
        </p:txBody>
      </p:sp>
      <p:sp>
        <p:nvSpPr>
          <p:cNvPr id="12" name="TextBox 11"/>
          <p:cNvSpPr txBox="1"/>
          <p:nvPr/>
        </p:nvSpPr>
        <p:spPr>
          <a:xfrm>
            <a:off x="534688" y="3319723"/>
            <a:ext cx="7970193" cy="1846659"/>
          </a:xfrm>
          <a:prstGeom prst="rect">
            <a:avLst/>
          </a:prstGeom>
          <a:noFill/>
        </p:spPr>
        <p:txBody>
          <a:bodyPr wrap="square" rtlCol="0">
            <a:spAutoFit/>
          </a:bodyPr>
          <a:lstStyle/>
          <a:p>
            <a:r>
              <a:rPr lang="en-US" sz="2400" dirty="0" smtClean="0"/>
              <a:t>Genesis </a:t>
            </a:r>
            <a:r>
              <a:rPr lang="en-US" sz="2400" dirty="0"/>
              <a:t>3:</a:t>
            </a:r>
            <a:r>
              <a:rPr lang="en-US" sz="2400" dirty="0" smtClean="0"/>
              <a:t>1—</a:t>
            </a:r>
            <a:r>
              <a:rPr lang="en-US" sz="2400" dirty="0" smtClean="0">
                <a:solidFill>
                  <a:srgbClr val="FFFFFF"/>
                </a:solidFill>
              </a:rPr>
              <a:t>”</a:t>
            </a:r>
            <a:r>
              <a:rPr lang="en-US" sz="2400" i="1" dirty="0" smtClean="0">
                <a:solidFill>
                  <a:srgbClr val="FFFFFF"/>
                </a:solidFill>
              </a:rPr>
              <a:t>Now the serpent was more </a:t>
            </a:r>
            <a:r>
              <a:rPr lang="en-US" sz="2400" i="1" dirty="0" err="1" smtClean="0">
                <a:solidFill>
                  <a:srgbClr val="FFFFFF"/>
                </a:solidFill>
              </a:rPr>
              <a:t>subtil</a:t>
            </a:r>
            <a:r>
              <a:rPr lang="en-US" sz="2400" i="1" dirty="0" smtClean="0">
                <a:solidFill>
                  <a:srgbClr val="FFFFFF"/>
                </a:solidFill>
              </a:rPr>
              <a:t> than any beast of the field which the LORD God had made.  And he said unto the woman, Yea, hath God said, Ye shall not eat of every tree of the garden?”</a:t>
            </a:r>
            <a:endParaRPr lang="en-US" sz="2400" dirty="0">
              <a:solidFill>
                <a:srgbClr val="FFFFFF"/>
              </a:solidFill>
            </a:endParaRPr>
          </a:p>
          <a:p>
            <a:endParaRPr lang="en-US" dirty="0"/>
          </a:p>
        </p:txBody>
      </p:sp>
    </p:spTree>
    <p:extLst>
      <p:ext uri="{BB962C8B-B14F-4D97-AF65-F5344CB8AC3E}">
        <p14:creationId xmlns:p14="http://schemas.microsoft.com/office/powerpoint/2010/main" val="17680659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1" presetClass="entr" presetSubtype="4" fill="hold" grpId="0" nodeType="after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heel(4)">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11" name="TextBox 10"/>
          <p:cNvSpPr txBox="1"/>
          <p:nvPr/>
        </p:nvSpPr>
        <p:spPr>
          <a:xfrm>
            <a:off x="4528139" y="801129"/>
            <a:ext cx="4287500" cy="1569660"/>
          </a:xfrm>
          <a:prstGeom prst="rect">
            <a:avLst/>
          </a:prstGeom>
          <a:noFill/>
        </p:spPr>
        <p:txBody>
          <a:bodyPr wrap="square" rtlCol="0">
            <a:spAutoFit/>
          </a:bodyPr>
          <a:lstStyle/>
          <a:p>
            <a:r>
              <a:rPr lang="en-US" sz="3200" dirty="0"/>
              <a:t>This was the natural result of the other two. </a:t>
            </a:r>
          </a:p>
        </p:txBody>
      </p:sp>
      <p:sp>
        <p:nvSpPr>
          <p:cNvPr id="12" name="TextBox 11"/>
          <p:cNvSpPr txBox="1"/>
          <p:nvPr/>
        </p:nvSpPr>
        <p:spPr>
          <a:xfrm>
            <a:off x="607513" y="2985498"/>
            <a:ext cx="7763696" cy="2215991"/>
          </a:xfrm>
          <a:prstGeom prst="rect">
            <a:avLst/>
          </a:prstGeom>
          <a:noFill/>
        </p:spPr>
        <p:txBody>
          <a:bodyPr wrap="square" rtlCol="0">
            <a:spAutoFit/>
          </a:bodyPr>
          <a:lstStyle/>
          <a:p>
            <a:r>
              <a:rPr lang="en-US" sz="2400" dirty="0" smtClean="0"/>
              <a:t>Genesis </a:t>
            </a:r>
            <a:r>
              <a:rPr lang="en-US" sz="2400" dirty="0"/>
              <a:t>3:</a:t>
            </a:r>
            <a:r>
              <a:rPr lang="en-US" sz="2400" dirty="0" smtClean="0"/>
              <a:t>6—</a:t>
            </a:r>
            <a:r>
              <a:rPr lang="en-US" sz="2400" dirty="0" smtClean="0">
                <a:solidFill>
                  <a:srgbClr val="FFFFFF"/>
                </a:solidFill>
              </a:rPr>
              <a:t>”</a:t>
            </a:r>
            <a:r>
              <a:rPr lang="en-US" sz="2400" i="1" dirty="0" smtClean="0">
                <a:solidFill>
                  <a:srgbClr val="FFFFFF"/>
                </a:solidFill>
              </a:rPr>
              <a:t>And when the woman saw that the tree was god for food, and that it was pleasant to the eyes, and a tree to be desired to make one wise, she took of the fruit thereof, and did eat, and agave also unto her husband with her; and he did eat.”</a:t>
            </a:r>
            <a:endParaRPr lang="en-US" sz="2400" dirty="0">
              <a:solidFill>
                <a:srgbClr val="FFFFFF"/>
              </a:solidFill>
            </a:endParaRPr>
          </a:p>
          <a:p>
            <a:endParaRPr lang="en-US" dirty="0"/>
          </a:p>
        </p:txBody>
      </p:sp>
      <p:sp>
        <p:nvSpPr>
          <p:cNvPr id="6" name="Rectangle 5"/>
          <p:cNvSpPr/>
          <p:nvPr/>
        </p:nvSpPr>
        <p:spPr>
          <a:xfrm>
            <a:off x="457132" y="878073"/>
            <a:ext cx="3831748" cy="707886"/>
          </a:xfrm>
          <a:prstGeom prst="rect">
            <a:avLst/>
          </a:prstGeom>
        </p:spPr>
        <p:txBody>
          <a:bodyPr wrap="none">
            <a:spAutoFit/>
          </a:bodyPr>
          <a:lstStyle/>
          <a:p>
            <a:r>
              <a:rPr lang="en-US" sz="6000" baseline="30000" dirty="0">
                <a:solidFill>
                  <a:srgbClr val="FF0000"/>
                </a:solidFill>
              </a:rPr>
              <a:t>3. Disobedience</a:t>
            </a:r>
            <a:endParaRPr lang="en-US" sz="6000" dirty="0">
              <a:solidFill>
                <a:srgbClr val="FF0000"/>
              </a:solidFill>
            </a:endParaRPr>
          </a:p>
        </p:txBody>
      </p:sp>
    </p:spTree>
    <p:extLst>
      <p:ext uri="{BB962C8B-B14F-4D97-AF65-F5344CB8AC3E}">
        <p14:creationId xmlns:p14="http://schemas.microsoft.com/office/powerpoint/2010/main" val="12545888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1" presetClass="entr" presetSubtype="4" fill="hold" grpId="0" nodeType="after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wheel(4)">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11" name="TextBox 10"/>
          <p:cNvSpPr txBox="1"/>
          <p:nvPr/>
        </p:nvSpPr>
        <p:spPr>
          <a:xfrm>
            <a:off x="551397" y="474827"/>
            <a:ext cx="8037029" cy="1754327"/>
          </a:xfrm>
          <a:prstGeom prst="rect">
            <a:avLst/>
          </a:prstGeom>
          <a:noFill/>
        </p:spPr>
        <p:txBody>
          <a:bodyPr wrap="square" rtlCol="0">
            <a:spAutoFit/>
          </a:bodyPr>
          <a:lstStyle/>
          <a:p>
            <a:pPr algn="ctr"/>
            <a:r>
              <a:rPr lang="en-US" sz="3600" dirty="0">
                <a:solidFill>
                  <a:srgbClr val="FFFFFF"/>
                </a:solidFill>
              </a:rPr>
              <a:t>Many Hebrew words were </a:t>
            </a:r>
            <a:r>
              <a:rPr lang="en-US" sz="3600" dirty="0" smtClean="0">
                <a:solidFill>
                  <a:srgbClr val="FFFFFF"/>
                </a:solidFill>
              </a:rPr>
              <a:t>used</a:t>
            </a:r>
          </a:p>
          <a:p>
            <a:pPr algn="ctr"/>
            <a:r>
              <a:rPr lang="en-US" sz="3600" dirty="0" smtClean="0">
                <a:solidFill>
                  <a:srgbClr val="FFFFFF"/>
                </a:solidFill>
              </a:rPr>
              <a:t>in </a:t>
            </a:r>
            <a:r>
              <a:rPr lang="en-US" sz="3600" dirty="0">
                <a:solidFill>
                  <a:srgbClr val="FFFFFF"/>
                </a:solidFill>
              </a:rPr>
              <a:t>the Old Testament to express </a:t>
            </a:r>
            <a:endParaRPr lang="en-US" sz="3600" dirty="0" smtClean="0">
              <a:solidFill>
                <a:srgbClr val="FFFFFF"/>
              </a:solidFill>
            </a:endParaRPr>
          </a:p>
          <a:p>
            <a:pPr algn="ctr"/>
            <a:r>
              <a:rPr lang="en-US" sz="3600" dirty="0" smtClean="0">
                <a:solidFill>
                  <a:srgbClr val="FFFFFF"/>
                </a:solidFill>
              </a:rPr>
              <a:t>the </a:t>
            </a:r>
            <a:r>
              <a:rPr lang="en-US" sz="3600" dirty="0">
                <a:solidFill>
                  <a:srgbClr val="FFFFFF"/>
                </a:solidFill>
              </a:rPr>
              <a:t>thought of </a:t>
            </a:r>
            <a:r>
              <a:rPr lang="en-US" sz="3600" dirty="0" smtClean="0">
                <a:solidFill>
                  <a:srgbClr val="FFFFFF"/>
                </a:solidFill>
              </a:rPr>
              <a:t>sin: </a:t>
            </a:r>
            <a:endParaRPr lang="en-US" sz="3600" dirty="0">
              <a:solidFill>
                <a:srgbClr val="FFFFFF"/>
              </a:solidFill>
            </a:endParaRPr>
          </a:p>
        </p:txBody>
      </p:sp>
      <p:sp>
        <p:nvSpPr>
          <p:cNvPr id="12" name="TextBox 11"/>
          <p:cNvSpPr txBox="1"/>
          <p:nvPr/>
        </p:nvSpPr>
        <p:spPr>
          <a:xfrm>
            <a:off x="1002540" y="2751530"/>
            <a:ext cx="7218288" cy="2893100"/>
          </a:xfrm>
          <a:prstGeom prst="rect">
            <a:avLst/>
          </a:prstGeom>
          <a:noFill/>
        </p:spPr>
        <p:txBody>
          <a:bodyPr wrap="square" rtlCol="0">
            <a:spAutoFit/>
          </a:bodyPr>
          <a:lstStyle/>
          <a:p>
            <a:r>
              <a:rPr lang="en-US" sz="2800" dirty="0" smtClean="0"/>
              <a:t>confusion		iniquity				perversion </a:t>
            </a:r>
          </a:p>
          <a:p>
            <a:r>
              <a:rPr lang="en-US" sz="2800" dirty="0"/>
              <a:t>g</a:t>
            </a:r>
            <a:r>
              <a:rPr lang="en-US" sz="2800" dirty="0" smtClean="0"/>
              <a:t>uilt 				transgression 		rebellion </a:t>
            </a:r>
          </a:p>
          <a:p>
            <a:r>
              <a:rPr lang="en-US" sz="2800" dirty="0"/>
              <a:t>vanity </a:t>
            </a:r>
            <a:r>
              <a:rPr lang="en-US" sz="2800" dirty="0" smtClean="0"/>
              <a:t>			lying</a:t>
            </a:r>
            <a:r>
              <a:rPr lang="en-US" sz="2800" dirty="0"/>
              <a:t>	</a:t>
            </a:r>
            <a:r>
              <a:rPr lang="en-US" sz="2800" dirty="0" smtClean="0"/>
              <a:t>				</a:t>
            </a:r>
            <a:r>
              <a:rPr lang="en-US" sz="2800" dirty="0" smtClean="0"/>
              <a:t>deceit</a:t>
            </a:r>
          </a:p>
          <a:p>
            <a:r>
              <a:rPr lang="en-US" sz="2800" dirty="0" smtClean="0"/>
              <a:t>evil</a:t>
            </a:r>
            <a:r>
              <a:rPr lang="en-US" sz="2800" dirty="0" smtClean="0"/>
              <a:t>				error					wickedness</a:t>
            </a:r>
          </a:p>
          <a:p>
            <a:r>
              <a:rPr lang="en-US" sz="2800" dirty="0" smtClean="0"/>
              <a:t>a </a:t>
            </a:r>
            <a:r>
              <a:rPr lang="en-US" sz="2800" dirty="0"/>
              <a:t>missing </a:t>
            </a:r>
            <a:r>
              <a:rPr lang="en-US" sz="2800" dirty="0" smtClean="0"/>
              <a:t>		a </a:t>
            </a:r>
            <a:r>
              <a:rPr lang="en-US" sz="2800" dirty="0"/>
              <a:t>failing </a:t>
            </a:r>
          </a:p>
          <a:p>
            <a:endParaRPr lang="en-US" sz="2400" dirty="0"/>
          </a:p>
          <a:p>
            <a:endParaRPr lang="en-US" dirty="0"/>
          </a:p>
        </p:txBody>
      </p:sp>
    </p:spTree>
    <p:extLst>
      <p:ext uri="{BB962C8B-B14F-4D97-AF65-F5344CB8AC3E}">
        <p14:creationId xmlns:p14="http://schemas.microsoft.com/office/powerpoint/2010/main" val="24064948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par>
                          <p:cTn id="8" fill="hold">
                            <p:stCondLst>
                              <p:cond delay="1500"/>
                            </p:stCondLst>
                            <p:childTnLst>
                              <p:par>
                                <p:cTn id="9" presetID="47" presetClass="entr" presetSubtype="0" fill="hold" grpId="0"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1000"/>
                                        <p:tgtEl>
                                          <p:spTgt spid="12">
                                            <p:txEl>
                                              <p:pRg st="0" end="0"/>
                                            </p:txEl>
                                          </p:spTgt>
                                        </p:tgtEl>
                                      </p:cBhvr>
                                    </p:animEffect>
                                    <p:anim calcmode="lin" valueType="num">
                                      <p:cBhvr>
                                        <p:cTn id="12"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50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fade">
                                      <p:cBhvr>
                                        <p:cTn id="17" dur="1000"/>
                                        <p:tgtEl>
                                          <p:spTgt spid="12">
                                            <p:txEl>
                                              <p:pRg st="1" end="1"/>
                                            </p:txEl>
                                          </p:spTgt>
                                        </p:tgtEl>
                                      </p:cBhvr>
                                    </p:animEffect>
                                    <p:anim calcmode="lin" valueType="num">
                                      <p:cBhvr>
                                        <p:cTn id="18"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4500"/>
                            </p:stCondLst>
                            <p:childTnLst>
                              <p:par>
                                <p:cTn id="21" presetID="47" presetClass="entr" presetSubtype="0" fill="hold" grpId="0" nodeType="afterEffect">
                                  <p:stCondLst>
                                    <p:cond delay="50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fade">
                                      <p:cBhvr>
                                        <p:cTn id="23" dur="1000"/>
                                        <p:tgtEl>
                                          <p:spTgt spid="12">
                                            <p:txEl>
                                              <p:pRg st="2" end="2"/>
                                            </p:txEl>
                                          </p:spTgt>
                                        </p:tgtEl>
                                      </p:cBhvr>
                                    </p:animEffect>
                                    <p:anim calcmode="lin" valueType="num">
                                      <p:cBhvr>
                                        <p:cTn id="24"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6000"/>
                            </p:stCondLst>
                            <p:childTnLst>
                              <p:par>
                                <p:cTn id="27" presetID="47" presetClass="entr" presetSubtype="0" fill="hold" grpId="0" nodeType="afterEffect">
                                  <p:stCondLst>
                                    <p:cond delay="500"/>
                                  </p:stCondLst>
                                  <p:childTnLst>
                                    <p:set>
                                      <p:cBhvr>
                                        <p:cTn id="28" dur="1" fill="hold">
                                          <p:stCondLst>
                                            <p:cond delay="0"/>
                                          </p:stCondLst>
                                        </p:cTn>
                                        <p:tgtEl>
                                          <p:spTgt spid="12">
                                            <p:txEl>
                                              <p:pRg st="3" end="3"/>
                                            </p:txEl>
                                          </p:spTgt>
                                        </p:tgtEl>
                                        <p:attrNameLst>
                                          <p:attrName>style.visibility</p:attrName>
                                        </p:attrNameLst>
                                      </p:cBhvr>
                                      <p:to>
                                        <p:strVal val="visible"/>
                                      </p:to>
                                    </p:set>
                                    <p:animEffect transition="in" filter="fade">
                                      <p:cBhvr>
                                        <p:cTn id="29" dur="1000"/>
                                        <p:tgtEl>
                                          <p:spTgt spid="12">
                                            <p:txEl>
                                              <p:pRg st="3" end="3"/>
                                            </p:txEl>
                                          </p:spTgt>
                                        </p:tgtEl>
                                      </p:cBhvr>
                                    </p:animEffect>
                                    <p:anim calcmode="lin" valueType="num">
                                      <p:cBhvr>
                                        <p:cTn id="30" dur="10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12">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7" presetClass="entr" presetSubtype="0" fill="hold" grpId="0" nodeType="afterEffect">
                                  <p:stCondLst>
                                    <p:cond delay="500"/>
                                  </p:stCondLst>
                                  <p:childTnLst>
                                    <p:set>
                                      <p:cBhvr>
                                        <p:cTn id="34" dur="1" fill="hold">
                                          <p:stCondLst>
                                            <p:cond delay="0"/>
                                          </p:stCondLst>
                                        </p:cTn>
                                        <p:tgtEl>
                                          <p:spTgt spid="12">
                                            <p:txEl>
                                              <p:pRg st="4" end="4"/>
                                            </p:txEl>
                                          </p:spTgt>
                                        </p:tgtEl>
                                        <p:attrNameLst>
                                          <p:attrName>style.visibility</p:attrName>
                                        </p:attrNameLst>
                                      </p:cBhvr>
                                      <p:to>
                                        <p:strVal val="visible"/>
                                      </p:to>
                                    </p:set>
                                    <p:animEffect transition="in" filter="fade">
                                      <p:cBhvr>
                                        <p:cTn id="35" dur="1000"/>
                                        <p:tgtEl>
                                          <p:spTgt spid="12">
                                            <p:txEl>
                                              <p:pRg st="4" end="4"/>
                                            </p:txEl>
                                          </p:spTgt>
                                        </p:tgtEl>
                                      </p:cBhvr>
                                    </p:animEffect>
                                    <p:anim calcmode="lin" valueType="num">
                                      <p:cBhvr>
                                        <p:cTn id="36" dur="10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3</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Sin                          </a:t>
            </a:r>
            <a:r>
              <a:rPr lang="en-US" sz="1400" b="1" spc="50" dirty="0" smtClean="0">
                <a:ln w="11430"/>
                <a:solidFill>
                  <a:schemeClr val="bg1"/>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11" name="TextBox 10"/>
          <p:cNvSpPr txBox="1"/>
          <p:nvPr/>
        </p:nvSpPr>
        <p:spPr>
          <a:xfrm>
            <a:off x="551397" y="474827"/>
            <a:ext cx="8037029" cy="1754327"/>
          </a:xfrm>
          <a:prstGeom prst="rect">
            <a:avLst/>
          </a:prstGeom>
          <a:noFill/>
        </p:spPr>
        <p:txBody>
          <a:bodyPr wrap="square" rtlCol="0">
            <a:spAutoFit/>
          </a:bodyPr>
          <a:lstStyle/>
          <a:p>
            <a:pPr algn="ctr"/>
            <a:r>
              <a:rPr lang="en-US" sz="3600" dirty="0">
                <a:solidFill>
                  <a:srgbClr val="FFFFFF"/>
                </a:solidFill>
              </a:rPr>
              <a:t>The main New Testament Greek words for sin express the following concepts: </a:t>
            </a:r>
          </a:p>
        </p:txBody>
      </p:sp>
      <p:sp>
        <p:nvSpPr>
          <p:cNvPr id="12" name="TextBox 11"/>
          <p:cNvSpPr txBox="1"/>
          <p:nvPr/>
        </p:nvSpPr>
        <p:spPr>
          <a:xfrm>
            <a:off x="551397" y="3228583"/>
            <a:ext cx="8404627" cy="2123658"/>
          </a:xfrm>
          <a:prstGeom prst="rect">
            <a:avLst/>
          </a:prstGeom>
          <a:noFill/>
        </p:spPr>
        <p:txBody>
          <a:bodyPr wrap="square" rtlCol="0">
            <a:spAutoFit/>
          </a:bodyPr>
          <a:lstStyle/>
          <a:p>
            <a:r>
              <a:rPr lang="en-US" sz="4400" baseline="30000" dirty="0"/>
              <a:t>depravity </a:t>
            </a:r>
            <a:r>
              <a:rPr lang="en-US" sz="4400" baseline="30000" dirty="0" smtClean="0"/>
              <a:t>					desire	 			</a:t>
            </a:r>
            <a:endParaRPr lang="en-US" sz="4400" baseline="30000" dirty="0" smtClean="0"/>
          </a:p>
          <a:p>
            <a:r>
              <a:rPr lang="en-US" sz="4400" baseline="30000" dirty="0" smtClean="0"/>
              <a:t>missing </a:t>
            </a:r>
            <a:r>
              <a:rPr lang="en-US" sz="4400" baseline="30000" dirty="0"/>
              <a:t>the mark </a:t>
            </a:r>
            <a:r>
              <a:rPr lang="en-US" sz="4400" baseline="30000" dirty="0" smtClean="0"/>
              <a:t>		disobedience</a:t>
            </a:r>
          </a:p>
          <a:p>
            <a:r>
              <a:rPr lang="en-US" sz="4400" baseline="30000" dirty="0" smtClean="0"/>
              <a:t>lawlessness </a:t>
            </a:r>
            <a:r>
              <a:rPr lang="en-US" sz="4400" baseline="30000" dirty="0" smtClean="0"/>
              <a:t>	</a:t>
            </a:r>
            <a:r>
              <a:rPr lang="en-US" sz="4400" baseline="30000" dirty="0" smtClean="0"/>
              <a:t>			unrighteousness</a:t>
            </a:r>
          </a:p>
          <a:p>
            <a:r>
              <a:rPr lang="en-US" sz="4400" baseline="30000" dirty="0" smtClean="0"/>
              <a:t>lust</a:t>
            </a:r>
            <a:endParaRPr lang="en-US" sz="4400" dirty="0"/>
          </a:p>
        </p:txBody>
      </p:sp>
    </p:spTree>
    <p:extLst>
      <p:ext uri="{BB962C8B-B14F-4D97-AF65-F5344CB8AC3E}">
        <p14:creationId xmlns:p14="http://schemas.microsoft.com/office/powerpoint/2010/main" val="10993943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1000"/>
                                        <p:tgtEl>
                                          <p:spTgt spid="11"/>
                                        </p:tgtEl>
                                      </p:cBhvr>
                                    </p:animEffect>
                                  </p:childTnLst>
                                </p:cTn>
                              </p:par>
                            </p:childTnLst>
                          </p:cTn>
                        </p:par>
                        <p:par>
                          <p:cTn id="8" fill="hold">
                            <p:stCondLst>
                              <p:cond delay="1500"/>
                            </p:stCondLst>
                            <p:childTnLst>
                              <p:par>
                                <p:cTn id="9" presetID="22" presetClass="entr" presetSubtype="8" fill="hold" grpId="0" nodeType="afterEffect">
                                  <p:stCondLst>
                                    <p:cond delay="50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wipe(left)">
                                      <p:cBhvr>
                                        <p:cTn id="11" dur="1000"/>
                                        <p:tgtEl>
                                          <p:spTgt spid="12">
                                            <p:txEl>
                                              <p:pRg st="0" end="0"/>
                                            </p:txEl>
                                          </p:spTgt>
                                        </p:tgtEl>
                                      </p:cBhvr>
                                    </p:animEffect>
                                  </p:childTnLst>
                                </p:cTn>
                              </p:par>
                            </p:childTnLst>
                          </p:cTn>
                        </p:par>
                        <p:par>
                          <p:cTn id="12" fill="hold">
                            <p:stCondLst>
                              <p:cond delay="3000"/>
                            </p:stCondLst>
                            <p:childTnLst>
                              <p:par>
                                <p:cTn id="13" presetID="22" presetClass="entr" presetSubtype="8" fill="hold" grpId="0" nodeType="afterEffect">
                                  <p:stCondLst>
                                    <p:cond delay="50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wipe(left)">
                                      <p:cBhvr>
                                        <p:cTn id="15" dur="1000"/>
                                        <p:tgtEl>
                                          <p:spTgt spid="12">
                                            <p:txEl>
                                              <p:pRg st="1" end="1"/>
                                            </p:txEl>
                                          </p:spTgt>
                                        </p:tgtEl>
                                      </p:cBhvr>
                                    </p:animEffect>
                                  </p:childTnLst>
                                </p:cTn>
                              </p:par>
                            </p:childTnLst>
                          </p:cTn>
                        </p:par>
                        <p:par>
                          <p:cTn id="16" fill="hold">
                            <p:stCondLst>
                              <p:cond delay="4500"/>
                            </p:stCondLst>
                            <p:childTnLst>
                              <p:par>
                                <p:cTn id="17" presetID="22" presetClass="entr" presetSubtype="8" fill="hold" grpId="0" nodeType="afterEffect">
                                  <p:stCondLst>
                                    <p:cond delay="50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left)">
                                      <p:cBhvr>
                                        <p:cTn id="19" dur="1000"/>
                                        <p:tgtEl>
                                          <p:spTgt spid="12">
                                            <p:txEl>
                                              <p:pRg st="2" end="2"/>
                                            </p:txEl>
                                          </p:spTgt>
                                        </p:tgtEl>
                                      </p:cBhvr>
                                    </p:animEffect>
                                  </p:childTnLst>
                                </p:cTn>
                              </p:par>
                            </p:childTnLst>
                          </p:cTn>
                        </p:par>
                        <p:par>
                          <p:cTn id="20" fill="hold">
                            <p:stCondLst>
                              <p:cond delay="6000"/>
                            </p:stCondLst>
                            <p:childTnLst>
                              <p:par>
                                <p:cTn id="21" presetID="22" presetClass="entr" presetSubtype="8" fill="hold" grpId="0" nodeType="afterEffect">
                                  <p:stCondLst>
                                    <p:cond delay="500"/>
                                  </p:stCondLst>
                                  <p:childTnLst>
                                    <p:set>
                                      <p:cBhvr>
                                        <p:cTn id="22" dur="1" fill="hold">
                                          <p:stCondLst>
                                            <p:cond delay="0"/>
                                          </p:stCondLst>
                                        </p:cTn>
                                        <p:tgtEl>
                                          <p:spTgt spid="12">
                                            <p:txEl>
                                              <p:pRg st="3" end="3"/>
                                            </p:txEl>
                                          </p:spTgt>
                                        </p:tgtEl>
                                        <p:attrNameLst>
                                          <p:attrName>style.visibility</p:attrName>
                                        </p:attrNameLst>
                                      </p:cBhvr>
                                      <p:to>
                                        <p:strVal val="visible"/>
                                      </p:to>
                                    </p:set>
                                    <p:animEffect transition="in" filter="wipe(left)">
                                      <p:cBhvr>
                                        <p:cTn id="23" dur="10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uild="p"/>
    </p:bldLst>
  </p:timing>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5672</TotalTime>
  <Words>1325</Words>
  <Application>Microsoft Office PowerPoint</Application>
  <PresentationFormat>On-screen Show (4:3)</PresentationFormat>
  <Paragraphs>142</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Revolution</vt:lpstr>
      <vt:lpstr>Sin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dc:title>
  <dc:creator>Jerry Richardson</dc:creator>
  <cp:lastModifiedBy>Jere Riddick</cp:lastModifiedBy>
  <cp:revision>33</cp:revision>
  <dcterms:created xsi:type="dcterms:W3CDTF">2011-10-22T01:42:11Z</dcterms:created>
  <dcterms:modified xsi:type="dcterms:W3CDTF">2011-12-06T22:09:32Z</dcterms:modified>
</cp:coreProperties>
</file>