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81" r:id="rId4"/>
    <p:sldId id="259" r:id="rId5"/>
    <p:sldId id="282" r:id="rId6"/>
    <p:sldId id="260" r:id="rId7"/>
    <p:sldId id="283" r:id="rId8"/>
    <p:sldId id="261" r:id="rId9"/>
    <p:sldId id="284" r:id="rId10"/>
    <p:sldId id="262" r:id="rId11"/>
    <p:sldId id="285" r:id="rId12"/>
    <p:sldId id="286" r:id="rId13"/>
    <p:sldId id="287" r:id="rId14"/>
    <p:sldId id="266"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Overlay-TitleSlide.png"/>
          <p:cNvPicPr>
            <a:picLocks noChangeAspect="1"/>
          </p:cNvPicPr>
          <p:nvPr/>
        </p:nvPicPr>
        <p:blipFill>
          <a:blip r:embed="rId2"/>
          <a:stretch>
            <a:fillRect/>
          </a:stretch>
        </p:blipFill>
        <p:spPr>
          <a:xfrm>
            <a:off x="158367" y="187452"/>
            <a:ext cx="8827266" cy="6483096"/>
          </a:xfrm>
          <a:prstGeom prst="rect">
            <a:avLst/>
          </a:prstGeom>
        </p:spPr>
      </p:pic>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
        <p:nvSpPr>
          <p:cNvPr id="2" name="Title 1"/>
          <p:cNvSpPr>
            <a:spLocks noGrp="1"/>
          </p:cNvSpPr>
          <p:nvPr>
            <p:ph type="ctrTitle"/>
          </p:nvPr>
        </p:nvSpPr>
        <p:spPr>
          <a:xfrm>
            <a:off x="1600200" y="2492375"/>
            <a:ext cx="6762749" cy="1470025"/>
          </a:xfrm>
        </p:spPr>
        <p:txBody>
          <a:bodyPr/>
          <a:lstStyle>
            <a:lvl1pPr algn="r">
              <a:defRPr sz="4400"/>
            </a:lvl1pPr>
          </a:lstStyle>
          <a:p>
            <a:r>
              <a:rPr lang="en-US" smtClean="0"/>
              <a:t>Click to edit Master title style</a:t>
            </a:r>
            <a:endParaRPr/>
          </a:p>
        </p:txBody>
      </p:sp>
      <p:sp>
        <p:nvSpPr>
          <p:cNvPr id="3" name="Subtitle 2"/>
          <p:cNvSpPr>
            <a:spLocks noGrp="1"/>
          </p:cNvSpPr>
          <p:nvPr>
            <p:ph type="subTitle" idx="1"/>
          </p:nvPr>
        </p:nvSpPr>
        <p:spPr>
          <a:xfrm>
            <a:off x="1600201" y="3966882"/>
            <a:ext cx="6762749" cy="1752600"/>
          </a:xfrm>
        </p:spPr>
        <p:txBody>
          <a:bodyPr>
            <a:normAutofit/>
          </a:bodyPr>
          <a:lstStyle>
            <a:lvl1pPr marL="0" indent="0" algn="r">
              <a:spcBef>
                <a:spcPts val="60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12/28/2011</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Date Placeholder 1"/>
          <p:cNvSpPr>
            <a:spLocks noGrp="1"/>
          </p:cNvSpPr>
          <p:nvPr>
            <p:ph type="dt" sz="half" idx="10"/>
          </p:nvPr>
        </p:nvSpPr>
        <p:spPr/>
        <p:txBody>
          <a:bodyPr/>
          <a:lstStyle/>
          <a:p>
            <a:fld id="{D140825E-4A15-4D39-8176-1F07E904CB30}" type="datetimeFigureOut">
              <a:rPr lang="en-US" smtClean="0"/>
              <a:t>12/28/2011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Overlay-ContentCaption.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4" y="590550"/>
            <a:ext cx="365760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693023" y="739588"/>
            <a:ext cx="3657600" cy="5308787"/>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779464" y="1816100"/>
            <a:ext cx="3657600" cy="3822700"/>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40825E-4A15-4D39-8176-1F07E904CB30}" type="datetimeFigureOut">
              <a:rPr lang="en-US" smtClean="0"/>
              <a:t>12/28/2011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Overlay-PictureCaption.png"/>
          <p:cNvPicPr>
            <a:picLocks noChangeAspect="1"/>
          </p:cNvPicPr>
          <p:nvPr/>
        </p:nvPicPr>
        <p:blipFill>
          <a:blip r:embed="rId2"/>
          <a:stretch>
            <a:fillRect/>
          </a:stretch>
        </p:blipFill>
        <p:spPr>
          <a:xfrm>
            <a:off x="448977" y="187452"/>
            <a:ext cx="8536656" cy="6483096"/>
          </a:xfrm>
          <a:prstGeom prst="rect">
            <a:avLst/>
          </a:prstGeom>
        </p:spPr>
      </p:pic>
      <p:sp>
        <p:nvSpPr>
          <p:cNvPr id="2" name="Title 1"/>
          <p:cNvSpPr>
            <a:spLocks noGrp="1"/>
          </p:cNvSpPr>
          <p:nvPr>
            <p:ph type="title"/>
          </p:nvPr>
        </p:nvSpPr>
        <p:spPr>
          <a:xfrm>
            <a:off x="3886200" y="533400"/>
            <a:ext cx="4476750" cy="1252538"/>
          </a:xfrm>
        </p:spPr>
        <p:txBody>
          <a:bodyPr anchor="b"/>
          <a:lstStyle>
            <a:lvl1pPr algn="l">
              <a:defRPr sz="3600" b="0"/>
            </a:lvl1pPr>
          </a:lstStyle>
          <a:p>
            <a:r>
              <a:rPr lang="en-US" smtClean="0"/>
              <a:t>Click to edit Master title style</a:t>
            </a:r>
            <a:endParaRPr/>
          </a:p>
        </p:txBody>
      </p:sp>
      <p:sp>
        <p:nvSpPr>
          <p:cNvPr id="4" name="Text Placeholder 3"/>
          <p:cNvSpPr>
            <a:spLocks noGrp="1"/>
          </p:cNvSpPr>
          <p:nvPr>
            <p:ph type="body" sz="half" idx="2"/>
          </p:nvPr>
        </p:nvSpPr>
        <p:spPr>
          <a:xfrm>
            <a:off x="3886124" y="1828800"/>
            <a:ext cx="4474539"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86124" y="6288741"/>
            <a:ext cx="1887537" cy="365125"/>
          </a:xfrm>
        </p:spPr>
        <p:txBody>
          <a:bodyPr/>
          <a:lstStyle/>
          <a:p>
            <a:fld id="{D140825E-4A15-4D39-8176-1F07E904CB30}" type="datetimeFigureOut">
              <a:rPr lang="en-US" smtClean="0"/>
              <a:t>12/28/2011</a:t>
            </a:fld>
            <a:endParaRPr lang="en-US"/>
          </a:p>
        </p:txBody>
      </p:sp>
      <p:sp>
        <p:nvSpPr>
          <p:cNvPr id="6" name="Footer Placeholder 5"/>
          <p:cNvSpPr>
            <a:spLocks noGrp="1"/>
          </p:cNvSpPr>
          <p:nvPr>
            <p:ph type="ftr" sz="quarter" idx="11"/>
          </p:nvPr>
        </p:nvSpPr>
        <p:spPr>
          <a:xfrm>
            <a:off x="5867399" y="6288741"/>
            <a:ext cx="2675965"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3" name="Picture Placeholder 2"/>
          <p:cNvSpPr>
            <a:spLocks noGrp="1"/>
          </p:cNvSpPr>
          <p:nvPr>
            <p:ph type="pic" idx="1"/>
          </p:nvPr>
        </p:nvSpPr>
        <p:spPr>
          <a:xfrm flipH="1">
            <a:off x="188253" y="179292"/>
            <a:ext cx="3281087" cy="6483096"/>
          </a:xfrm>
          <a:prstGeom prst="round1Rect">
            <a:avLst>
              <a:gd name="adj" fmla="val 17325"/>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4710953" y="533400"/>
            <a:ext cx="3657600" cy="125253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596153" y="1600199"/>
            <a:ext cx="3657600" cy="3657601"/>
          </a:xfrm>
          <a:prstGeom prst="ellipse">
            <a:avLst/>
          </a:prstGeom>
          <a:blipFill dpi="0" rotWithShape="0">
            <a:blip r:embed="rId3" cstate="print"/>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710412" y="1828800"/>
            <a:ext cx="3657600"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D140825E-4A15-4D39-8176-1F07E904CB30}" type="datetimeFigureOut">
              <a:rPr lang="en-US" smtClean="0"/>
              <a:t>12/28/2011</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808038" y="3778624"/>
            <a:ext cx="7560515" cy="110265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871584" y="762000"/>
            <a:ext cx="7427726" cy="2989730"/>
          </a:xfrm>
          <a:prstGeom prst="roundRect">
            <a:avLst>
              <a:gd name="adj" fmla="val 7476"/>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808034" y="4827493"/>
            <a:ext cx="7559977" cy="1220881"/>
          </a:xfrm>
        </p:spPr>
        <p:txBody>
          <a:bodyPr>
            <a:normAutofit/>
          </a:bodyPr>
          <a:lstStyle>
            <a:lvl1pPr marL="0" indent="0">
              <a:spcBef>
                <a:spcPts val="3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D140825E-4A15-4D39-8176-1F07E904CB30}" type="datetimeFigureOut">
              <a:rPr lang="en-US" smtClean="0"/>
              <a:t>12/28/2011</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12/28/2011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Vertical Title 1"/>
          <p:cNvSpPr>
            <a:spLocks noGrp="1"/>
          </p:cNvSpPr>
          <p:nvPr>
            <p:ph type="title" orient="vert"/>
          </p:nvPr>
        </p:nvSpPr>
        <p:spPr>
          <a:xfrm>
            <a:off x="7328646" y="779463"/>
            <a:ext cx="1358153" cy="5268912"/>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779464"/>
            <a:ext cx="6170613" cy="5268911"/>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12/28/2011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12/28/2011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Overlay-SectionHeader.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3" y="2591360"/>
            <a:ext cx="7583487" cy="1362075"/>
          </a:xfrm>
        </p:spPr>
        <p:txBody>
          <a:bodyPr anchor="b" anchorCtr="0">
            <a:noAutofit/>
          </a:bodyPr>
          <a:lstStyle>
            <a:lvl1pPr algn="l">
              <a:defRPr sz="4400" b="1"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779463" y="3950354"/>
            <a:ext cx="7583487" cy="1500187"/>
          </a:xfrm>
        </p:spPr>
        <p:txBody>
          <a:bodyPr anchor="t" anchorCtr="0"/>
          <a:lstStyle>
            <a:lvl1pPr marL="0" indent="0" algn="l">
              <a:spcBef>
                <a:spcPts val="600"/>
              </a:spcBef>
              <a:buNone/>
              <a:defRPr sz="20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140825E-4A15-4D39-8176-1F07E904CB30}" type="datetimeFigureOut">
              <a:rPr lang="en-US" smtClean="0"/>
              <a:t>12/28/2011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688541"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t>12/28/2011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4" name="Picture 13"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a:xfrm>
            <a:off x="779463" y="381000"/>
            <a:ext cx="7583487" cy="104438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05350"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0"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D140825E-4A15-4D39-8176-1F07E904CB30}" type="datetimeFigureOut">
              <a:rPr lang="en-US" smtClean="0"/>
              <a:t>12/28/2011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E4AAA4-6363-4581-962D-1ACCC2D600C5}" type="slidenum">
              <a:rPr lang="en-US" smtClean="0"/>
              <a:t>‹#›</a:t>
            </a:fld>
            <a:endParaRPr lang="en-US"/>
          </a:p>
        </p:txBody>
      </p:sp>
      <p:cxnSp>
        <p:nvCxnSpPr>
          <p:cNvPr id="12" name="Straight Connector 11"/>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1"/>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t>12/28/2011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0" name="Content Placeholder 2"/>
          <p:cNvSpPr>
            <a:spLocks noGrp="1"/>
          </p:cNvSpPr>
          <p:nvPr>
            <p:ph sz="half" idx="13"/>
          </p:nvPr>
        </p:nvSpPr>
        <p:spPr>
          <a:xfrm>
            <a:off x="779462" y="3991816"/>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t>12/28/2011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0"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4"/>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D140825E-4A15-4D39-8176-1F07E904CB30}" type="datetimeFigureOut">
              <a:rPr lang="en-US" smtClean="0"/>
              <a:t>12/28/2011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2" name="Content Placeholder 2"/>
          <p:cNvSpPr>
            <a:spLocks noGrp="1"/>
          </p:cNvSpPr>
          <p:nvPr>
            <p:ph sz="half" idx="14"/>
          </p:nvPr>
        </p:nvSpPr>
        <p:spPr>
          <a:xfrm>
            <a:off x="77946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Content Placeholder 2"/>
          <p:cNvSpPr>
            <a:spLocks noGrp="1"/>
          </p:cNvSpPr>
          <p:nvPr>
            <p:ph sz="half" idx="15"/>
          </p:nvPr>
        </p:nvSpPr>
        <p:spPr>
          <a:xfrm>
            <a:off x="77946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D140825E-4A15-4D39-8176-1F07E904CB30}" type="datetimeFigureOut">
              <a:rPr lang="en-US" smtClean="0"/>
              <a:t>12/28/2011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ound Diagonal Corner Rectangle 7"/>
          <p:cNvSpPr/>
          <p:nvPr/>
        </p:nvSpPr>
        <p:spPr>
          <a:xfrm>
            <a:off x="189707" y="189707"/>
            <a:ext cx="8764587" cy="6478587"/>
          </a:xfrm>
          <a:prstGeom prst="round2DiagRect">
            <a:avLst>
              <a:gd name="adj1" fmla="val 9416"/>
              <a:gd name="adj2" fmla="val 0"/>
            </a:avLst>
          </a:prstGeom>
          <a:gradFill>
            <a:gsLst>
              <a:gs pos="1700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779463" y="381000"/>
            <a:ext cx="7583487" cy="1044388"/>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779463" y="1828800"/>
            <a:ext cx="7583487" cy="420893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381000" y="6288741"/>
            <a:ext cx="1887537" cy="365125"/>
          </a:xfrm>
          <a:prstGeom prst="rect">
            <a:avLst/>
          </a:prstGeom>
        </p:spPr>
        <p:txBody>
          <a:bodyPr vert="horz" lIns="91440" tIns="45720" rIns="91440" bIns="45720" rtlCol="0" anchor="ctr"/>
          <a:lstStyle>
            <a:lvl1pPr algn="l">
              <a:defRPr sz="1200">
                <a:solidFill>
                  <a:schemeClr val="bg2"/>
                </a:solidFill>
              </a:defRPr>
            </a:lvl1pPr>
          </a:lstStyle>
          <a:p>
            <a:fld id="{D140825E-4A15-4D39-8176-1F07E904CB30}" type="datetimeFigureOut">
              <a:rPr lang="en-US" smtClean="0"/>
              <a:t>12/28/2011</a:t>
            </a:fld>
            <a:endParaRPr lang="en-US"/>
          </a:p>
        </p:txBody>
      </p:sp>
      <p:sp>
        <p:nvSpPr>
          <p:cNvPr id="5" name="Footer Placeholder 4"/>
          <p:cNvSpPr>
            <a:spLocks noGrp="1"/>
          </p:cNvSpPr>
          <p:nvPr>
            <p:ph type="ftr" sz="quarter" idx="3"/>
          </p:nvPr>
        </p:nvSpPr>
        <p:spPr>
          <a:xfrm>
            <a:off x="3304615" y="6288741"/>
            <a:ext cx="5238750" cy="365125"/>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6" name="Slide Number Placeholder 5"/>
          <p:cNvSpPr>
            <a:spLocks noGrp="1"/>
          </p:cNvSpPr>
          <p:nvPr>
            <p:ph type="sldNum" sz="quarter" idx="4"/>
          </p:nvPr>
        </p:nvSpPr>
        <p:spPr>
          <a:xfrm>
            <a:off x="8404411" y="219635"/>
            <a:ext cx="493059" cy="365125"/>
          </a:xfrm>
          <a:prstGeom prst="rect">
            <a:avLst/>
          </a:prstGeom>
        </p:spPr>
        <p:txBody>
          <a:bodyPr vert="horz" lIns="91440" tIns="45720" rIns="91440" bIns="45720" rtlCol="0" anchor="ctr"/>
          <a:lstStyle>
            <a:lvl1pPr algn="r">
              <a:defRPr sz="1200">
                <a:solidFill>
                  <a:schemeClr val="tx2"/>
                </a:solidFill>
              </a:defRPr>
            </a:lvl1pPr>
          </a:lstStyle>
          <a:p>
            <a:fld id="{93E4AAA4-6363-4581-962D-1ACCC2D600C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xStyles>
    <p:titleStyle>
      <a:lvl1pPr algn="l" defTabSz="914400" rtl="0" eaLnBrk="1" latinLnBrk="0" hangingPunct="1">
        <a:spcBef>
          <a:spcPct val="0"/>
        </a:spcBef>
        <a:buNone/>
        <a:defRPr sz="3800" kern="1200">
          <a:solidFill>
            <a:schemeClr val="bg1"/>
          </a:solidFill>
          <a:latin typeface="+mj-lt"/>
          <a:ea typeface="+mj-ea"/>
          <a:cs typeface="+mj-cs"/>
        </a:defRPr>
      </a:lvl1pPr>
    </p:titleStyle>
    <p:body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1711325"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6pPr>
      <a:lvl7pPr marL="2000250"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7pPr>
      <a:lvl8pPr marL="2290763"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8pPr>
      <a:lvl9pPr marL="2571750" indent="-288925" algn="l" defTabSz="914400" rtl="0" eaLnBrk="1" latinLnBrk="0" hangingPunct="1">
        <a:spcBef>
          <a:spcPct val="20000"/>
        </a:spcBef>
        <a:buFont typeface="Wingdings 2" pitchFamily="18" charset="2"/>
        <a:buChar char=""/>
        <a:defRPr lang="en-US" sz="1800" kern="1200" dirty="0">
          <a:solidFill>
            <a:schemeClr val="bg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ertical Text Placeholder 5"/>
          <p:cNvSpPr>
            <a:spLocks noGrp="1"/>
          </p:cNvSpPr>
          <p:nvPr/>
        </p:nvSpPr>
        <p:spPr>
          <a:xfrm>
            <a:off x="7483620" y="219993"/>
            <a:ext cx="1437318" cy="6638007"/>
          </a:xfrm>
          <a:prstGeom prst="rect">
            <a:avLst/>
          </a:prstGeom>
        </p:spPr>
        <p:txBody>
          <a:bodyPr vert="eaVert"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200" kern="1200" dirty="0" smtClean="0">
                <a:solidFill>
                  <a:schemeClr val="bg1"/>
                </a:solidFill>
              </a:rPr>
              <a:t>Global University of Theological Studies</a:t>
            </a:r>
            <a:endParaRPr lang="en-US" sz="2200" kern="1200" dirty="0">
              <a:solidFill>
                <a:schemeClr val="bg1"/>
              </a:solidFill>
            </a:endParaRPr>
          </a:p>
        </p:txBody>
      </p:sp>
      <p:pic>
        <p:nvPicPr>
          <p:cNvPr id="4" name="Picture 3"/>
          <p:cNvPicPr>
            <a:picLocks noChangeAspect="1"/>
          </p:cNvPicPr>
          <p:nvPr/>
        </p:nvPicPr>
        <p:blipFill>
          <a:blip r:embed="rId2"/>
          <a:stretch>
            <a:fillRect/>
          </a:stretch>
        </p:blipFill>
        <p:spPr>
          <a:xfrm>
            <a:off x="190246" y="171768"/>
            <a:ext cx="6705600" cy="6473629"/>
          </a:xfrm>
          <a:prstGeom prst="rect">
            <a:avLst/>
          </a:prstGeom>
        </p:spPr>
      </p:pic>
      <p:sp>
        <p:nvSpPr>
          <p:cNvPr id="6" name="Title 4"/>
          <p:cNvSpPr txBox="1">
            <a:spLocks/>
          </p:cNvSpPr>
          <p:nvPr/>
        </p:nvSpPr>
        <p:spPr>
          <a:xfrm>
            <a:off x="1089903" y="3781699"/>
            <a:ext cx="5005986" cy="2602116"/>
          </a:xfrm>
          <a:prstGeom prst="rect">
            <a:avLst/>
          </a:prstGeo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algn="l" defTabSz="914400" rtl="0" eaLnBrk="1" latinLnBrk="0" hangingPunct="1">
              <a:spcBef>
                <a:spcPct val="0"/>
              </a:spcBef>
              <a:buNone/>
              <a:defRPr sz="3800" kern="1200">
                <a:solidFill>
                  <a:schemeClr val="bg1"/>
                </a:solidFill>
                <a:latin typeface="+mj-lt"/>
                <a:ea typeface="+mj-ea"/>
                <a:cs typeface="+mj-cs"/>
              </a:defRPr>
            </a:lvl1pPr>
          </a:lstStyle>
          <a:p>
            <a:pPr algn="ctr"/>
            <a:r>
              <a:rPr lang="en-US" sz="8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pple Casual"/>
                <a:cs typeface="Apple Casual"/>
              </a:rPr>
              <a:t>The Love</a:t>
            </a:r>
          </a:p>
          <a:p>
            <a:pPr algn="ctr"/>
            <a:r>
              <a:rPr lang="en-US" sz="8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pple Casual"/>
                <a:cs typeface="Apple Casual"/>
              </a:rPr>
              <a:t>of God</a:t>
            </a:r>
            <a:endParaRPr lang="en-US" sz="8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pple Casual"/>
              <a:cs typeface="Apple Casual"/>
            </a:endParaRPr>
          </a:p>
        </p:txBody>
      </p:sp>
    </p:spTree>
    <p:extLst>
      <p:ext uri="{BB962C8B-B14F-4D97-AF65-F5344CB8AC3E}">
        <p14:creationId xmlns:p14="http://schemas.microsoft.com/office/powerpoint/2010/main" val="1870251266"/>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p:cTn id="7" dur="1250" fill="hold"/>
                                        <p:tgtEl>
                                          <p:spTgt spid="4"/>
                                        </p:tgtEl>
                                        <p:attrNameLst>
                                          <p:attrName>ppt_w</p:attrName>
                                        </p:attrNameLst>
                                      </p:cBhvr>
                                      <p:tavLst>
                                        <p:tav tm="0">
                                          <p:val>
                                            <p:fltVal val="0"/>
                                          </p:val>
                                        </p:tav>
                                        <p:tav tm="100000">
                                          <p:val>
                                            <p:strVal val="#ppt_w"/>
                                          </p:val>
                                        </p:tav>
                                      </p:tavLst>
                                    </p:anim>
                                    <p:anim calcmode="lin" valueType="num">
                                      <p:cBhvr>
                                        <p:cTn id="8" dur="1250" fill="hold"/>
                                        <p:tgtEl>
                                          <p:spTgt spid="4"/>
                                        </p:tgtEl>
                                        <p:attrNameLst>
                                          <p:attrName>ppt_h</p:attrName>
                                        </p:attrNameLst>
                                      </p:cBhvr>
                                      <p:tavLst>
                                        <p:tav tm="0">
                                          <p:val>
                                            <p:fltVal val="0"/>
                                          </p:val>
                                        </p:tav>
                                        <p:tav tm="100000">
                                          <p:val>
                                            <p:strVal val="#ppt_h"/>
                                          </p:val>
                                        </p:tav>
                                      </p:tavLst>
                                    </p:anim>
                                    <p:animEffect transition="in" filter="fade">
                                      <p:cBhvr>
                                        <p:cTn id="9" dur="1250"/>
                                        <p:tgtEl>
                                          <p:spTgt spid="4"/>
                                        </p:tgtEl>
                                      </p:cBhvr>
                                    </p:animEffect>
                                  </p:childTnLst>
                                </p:cTn>
                              </p:par>
                            </p:childTnLst>
                          </p:cTn>
                        </p:par>
                        <p:par>
                          <p:cTn id="10" fill="hold">
                            <p:stCondLst>
                              <p:cond delay="1750"/>
                            </p:stCondLst>
                            <p:childTnLst>
                              <p:par>
                                <p:cTn id="11" presetID="21" presetClass="entr" presetSubtype="2" fill="hold" grpId="0" nodeType="afterEffect">
                                  <p:stCondLst>
                                    <p:cond delay="500"/>
                                  </p:stCondLst>
                                  <p:childTnLst>
                                    <p:set>
                                      <p:cBhvr>
                                        <p:cTn id="12" dur="1" fill="hold">
                                          <p:stCondLst>
                                            <p:cond delay="0"/>
                                          </p:stCondLst>
                                        </p:cTn>
                                        <p:tgtEl>
                                          <p:spTgt spid="6"/>
                                        </p:tgtEl>
                                        <p:attrNameLst>
                                          <p:attrName>style.visibility</p:attrName>
                                        </p:attrNameLst>
                                      </p:cBhvr>
                                      <p:to>
                                        <p:strVal val="visible"/>
                                      </p:to>
                                    </p:set>
                                    <p:animEffect transition="in" filter="wheel(2)">
                                      <p:cBhvr>
                                        <p:cTn id="13" dur="2000"/>
                                        <p:tgtEl>
                                          <p:spTgt spid="6"/>
                                        </p:tgtEl>
                                      </p:cBhvr>
                                    </p:animEffect>
                                  </p:childTnLst>
                                </p:cTn>
                              </p:par>
                            </p:childTnLst>
                          </p:cTn>
                        </p:par>
                        <p:par>
                          <p:cTn id="14" fill="hold">
                            <p:stCondLst>
                              <p:cond delay="4250"/>
                            </p:stCondLst>
                            <p:childTnLst>
                              <p:par>
                                <p:cTn id="15" presetID="2" presetClass="entr" presetSubtype="4" fill="hold" grpId="0" nodeType="afterEffect">
                                  <p:stCondLst>
                                    <p:cond delay="50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1250" fill="hold"/>
                                        <p:tgtEl>
                                          <p:spTgt spid="3"/>
                                        </p:tgtEl>
                                        <p:attrNameLst>
                                          <p:attrName>ppt_x</p:attrName>
                                        </p:attrNameLst>
                                      </p:cBhvr>
                                      <p:tavLst>
                                        <p:tav tm="0">
                                          <p:val>
                                            <p:strVal val="#ppt_x"/>
                                          </p:val>
                                        </p:tav>
                                        <p:tav tm="100000">
                                          <p:val>
                                            <p:strVal val="#ppt_x"/>
                                          </p:val>
                                        </p:tav>
                                      </p:tavLst>
                                    </p:anim>
                                    <p:anim calcmode="lin" valueType="num">
                                      <p:cBhvr additive="base">
                                        <p:cTn id="18" dur="125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a:t>
            </a:r>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7</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The Love of God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3" name="TextBox 2"/>
          <p:cNvSpPr txBox="1"/>
          <p:nvPr/>
        </p:nvSpPr>
        <p:spPr>
          <a:xfrm>
            <a:off x="868177" y="514400"/>
            <a:ext cx="7475973" cy="1446550"/>
          </a:xfrm>
          <a:prstGeom prst="rect">
            <a:avLst/>
          </a:prstGeom>
          <a:noFill/>
        </p:spPr>
        <p:txBody>
          <a:bodyPr wrap="square" rtlCol="0">
            <a:spAutoFit/>
          </a:bodyPr>
          <a:lstStyle/>
          <a:p>
            <a:pPr algn="ctr"/>
            <a:r>
              <a:rPr lang="en-US" sz="4400" dirty="0" smtClean="0">
                <a:solidFill>
                  <a:schemeClr val="bg1">
                    <a:lumMod val="95000"/>
                  </a:schemeClr>
                </a:solidFill>
              </a:rPr>
              <a:t>Calvary is the highest expression of God’s love</a:t>
            </a:r>
            <a:endParaRPr lang="en-US" sz="4400" dirty="0">
              <a:solidFill>
                <a:schemeClr val="bg1">
                  <a:lumMod val="95000"/>
                </a:schemeClr>
              </a:solidFill>
            </a:endParaRPr>
          </a:p>
        </p:txBody>
      </p:sp>
      <p:pic>
        <p:nvPicPr>
          <p:cNvPr id="2" name="Picture 1"/>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575244" y="3727786"/>
            <a:ext cx="4136377" cy="2544344"/>
          </a:xfrm>
          <a:prstGeom prst="roundRect">
            <a:avLst>
              <a:gd name="adj" fmla="val 8594"/>
            </a:avLst>
          </a:prstGeom>
          <a:solidFill>
            <a:srgbClr val="FFFFFF">
              <a:shade val="85000"/>
            </a:srgbClr>
          </a:solidFill>
          <a:ln>
            <a:noFill/>
          </a:ln>
          <a:effectLst>
            <a:reflection blurRad="12700" endPos="0" dist="5000" dir="5400000" sy="-100000" algn="bl" rotWithShape="0"/>
          </a:effectLst>
        </p:spPr>
      </p:pic>
      <p:sp>
        <p:nvSpPr>
          <p:cNvPr id="4" name="TextBox 3"/>
          <p:cNvSpPr txBox="1"/>
          <p:nvPr/>
        </p:nvSpPr>
        <p:spPr>
          <a:xfrm>
            <a:off x="284501" y="2139775"/>
            <a:ext cx="8581488" cy="2308324"/>
          </a:xfrm>
          <a:prstGeom prst="rect">
            <a:avLst/>
          </a:prstGeom>
          <a:noFill/>
        </p:spPr>
        <p:txBody>
          <a:bodyPr wrap="square" rtlCol="0">
            <a:spAutoFit/>
          </a:bodyPr>
          <a:lstStyle/>
          <a:p>
            <a:r>
              <a:rPr lang="en-US" sz="2400" dirty="0" smtClean="0"/>
              <a:t>“In this was manifested the love of God toward us, because that God sent his only begotten Son into the world, that we might live through him.  Herein is love, not that we loved God, but that he loved us, and sent his Son to be propitiation for our sins.”</a:t>
            </a:r>
            <a:endParaRPr lang="en-US" sz="2400" i="1" dirty="0"/>
          </a:p>
          <a:p>
            <a:r>
              <a:rPr lang="en-US" sz="2400" i="1" dirty="0" smtClean="0">
                <a:solidFill>
                  <a:schemeClr val="bg1">
                    <a:lumMod val="75000"/>
                  </a:schemeClr>
                </a:solidFill>
              </a:rPr>
              <a:t>		       </a:t>
            </a:r>
            <a:r>
              <a:rPr lang="en-US" sz="2000" dirty="0" smtClean="0">
                <a:solidFill>
                  <a:schemeClr val="bg1">
                    <a:lumMod val="75000"/>
                  </a:schemeClr>
                </a:solidFill>
              </a:rPr>
              <a:t>(1 John 4:9-10)</a:t>
            </a:r>
            <a:endParaRPr lang="en-US" sz="2000" dirty="0">
              <a:solidFill>
                <a:schemeClr val="bg1">
                  <a:lumMod val="75000"/>
                </a:schemeClr>
              </a:solidFill>
            </a:endParaRPr>
          </a:p>
        </p:txBody>
      </p:sp>
    </p:spTree>
    <p:extLst>
      <p:ext uri="{BB962C8B-B14F-4D97-AF65-F5344CB8AC3E}">
        <p14:creationId xmlns:p14="http://schemas.microsoft.com/office/powerpoint/2010/main" val="982747921"/>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14" presetClass="entr" presetSubtype="5" fill="hold" nodeType="afterEffect">
                                  <p:stCondLst>
                                    <p:cond delay="500"/>
                                  </p:stCondLst>
                                  <p:childTnLst>
                                    <p:set>
                                      <p:cBhvr>
                                        <p:cTn id="12" dur="1" fill="hold">
                                          <p:stCondLst>
                                            <p:cond delay="0"/>
                                          </p:stCondLst>
                                        </p:cTn>
                                        <p:tgtEl>
                                          <p:spTgt spid="2"/>
                                        </p:tgtEl>
                                        <p:attrNameLst>
                                          <p:attrName>style.visibility</p:attrName>
                                        </p:attrNameLst>
                                      </p:cBhvr>
                                      <p:to>
                                        <p:strVal val="visible"/>
                                      </p:to>
                                    </p:set>
                                    <p:animEffect transition="in" filter="randombar(vertical)">
                                      <p:cBhvr>
                                        <p:cTn id="13" dur="1250"/>
                                        <p:tgtEl>
                                          <p:spTgt spid="2"/>
                                        </p:tgtEl>
                                      </p:cBhvr>
                                    </p:animEffect>
                                  </p:childTnLst>
                                </p:cTn>
                              </p:par>
                            </p:childTnLst>
                          </p:cTn>
                        </p:par>
                        <p:par>
                          <p:cTn id="14" fill="hold">
                            <p:stCondLst>
                              <p:cond delay="3250"/>
                            </p:stCondLst>
                            <p:childTnLst>
                              <p:par>
                                <p:cTn id="15" presetID="53" presetClass="entr" presetSubtype="16" fill="hold" grpId="0" nodeType="afterEffect">
                                  <p:stCondLst>
                                    <p:cond delay="50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fltVal val="0"/>
                                          </p:val>
                                        </p:tav>
                                        <p:tav tm="100000">
                                          <p:val>
                                            <p:strVal val="#ppt_w"/>
                                          </p:val>
                                        </p:tav>
                                      </p:tavLst>
                                    </p:anim>
                                    <p:anim calcmode="lin" valueType="num">
                                      <p:cBhvr>
                                        <p:cTn id="18" dur="1000" fill="hold"/>
                                        <p:tgtEl>
                                          <p:spTgt spid="4"/>
                                        </p:tgtEl>
                                        <p:attrNameLst>
                                          <p:attrName>ppt_h</p:attrName>
                                        </p:attrNameLst>
                                      </p:cBhvr>
                                      <p:tavLst>
                                        <p:tav tm="0">
                                          <p:val>
                                            <p:fltVal val="0"/>
                                          </p:val>
                                        </p:tav>
                                        <p:tav tm="100000">
                                          <p:val>
                                            <p:strVal val="#ppt_h"/>
                                          </p:val>
                                        </p:tav>
                                      </p:tavLst>
                                    </p:anim>
                                    <p:animEffect transition="in" filter="fade">
                                      <p:cBhvr>
                                        <p:cTn id="1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a:t>
            </a:r>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7</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The Love of God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3" name="TextBox 2"/>
          <p:cNvSpPr txBox="1"/>
          <p:nvPr/>
        </p:nvSpPr>
        <p:spPr>
          <a:xfrm>
            <a:off x="868177" y="514400"/>
            <a:ext cx="7475973" cy="1446550"/>
          </a:xfrm>
          <a:prstGeom prst="rect">
            <a:avLst/>
          </a:prstGeom>
          <a:noFill/>
        </p:spPr>
        <p:txBody>
          <a:bodyPr wrap="square" rtlCol="0">
            <a:spAutoFit/>
          </a:bodyPr>
          <a:lstStyle/>
          <a:p>
            <a:pPr algn="ctr"/>
            <a:r>
              <a:rPr lang="en-US" sz="4400" dirty="0" smtClean="0">
                <a:solidFill>
                  <a:schemeClr val="bg1">
                    <a:lumMod val="95000"/>
                  </a:schemeClr>
                </a:solidFill>
              </a:rPr>
              <a:t>Calvary is the highest expression of God’s love</a:t>
            </a:r>
            <a:endParaRPr lang="en-US" sz="4400" dirty="0">
              <a:solidFill>
                <a:schemeClr val="bg1">
                  <a:lumMod val="95000"/>
                </a:schemeClr>
              </a:solidFill>
            </a:endParaRPr>
          </a:p>
        </p:txBody>
      </p:sp>
      <p:sp>
        <p:nvSpPr>
          <p:cNvPr id="4" name="TextBox 3"/>
          <p:cNvSpPr txBox="1"/>
          <p:nvPr/>
        </p:nvSpPr>
        <p:spPr>
          <a:xfrm>
            <a:off x="284501" y="2139775"/>
            <a:ext cx="8581488" cy="1200329"/>
          </a:xfrm>
          <a:prstGeom prst="rect">
            <a:avLst/>
          </a:prstGeom>
          <a:noFill/>
        </p:spPr>
        <p:txBody>
          <a:bodyPr wrap="square" rtlCol="0">
            <a:spAutoFit/>
          </a:bodyPr>
          <a:lstStyle/>
          <a:p>
            <a:pPr algn="ctr"/>
            <a:r>
              <a:rPr lang="en-US" sz="2400" dirty="0" smtClean="0"/>
              <a:t>There is no greater evidence of God’s love than that revealed on the cross of Calvary.  Greater love hath no man than that a man lay down his life for his friends.</a:t>
            </a:r>
            <a:endParaRPr lang="en-US" sz="2000" dirty="0">
              <a:solidFill>
                <a:schemeClr val="bg1">
                  <a:lumMod val="75000"/>
                </a:schemeClr>
              </a:solidFill>
            </a:endParaRPr>
          </a:p>
        </p:txBody>
      </p:sp>
      <p:sp>
        <p:nvSpPr>
          <p:cNvPr id="5" name="TextBox 4"/>
          <p:cNvSpPr txBox="1"/>
          <p:nvPr/>
        </p:nvSpPr>
        <p:spPr>
          <a:xfrm>
            <a:off x="284501" y="5031430"/>
            <a:ext cx="8581488" cy="830997"/>
          </a:xfrm>
          <a:prstGeom prst="rect">
            <a:avLst/>
          </a:prstGeom>
          <a:noFill/>
        </p:spPr>
        <p:txBody>
          <a:bodyPr wrap="square" rtlCol="0">
            <a:spAutoFit/>
          </a:bodyPr>
          <a:lstStyle/>
          <a:p>
            <a:pPr algn="ctr"/>
            <a:r>
              <a:rPr lang="en-US" sz="2400" i="1" dirty="0" smtClean="0"/>
              <a:t>The gospel message of the death, burial, and resurrection of Jesus is centered around God’s love for the lost. </a:t>
            </a:r>
            <a:endParaRPr lang="en-US" sz="2000" i="1" dirty="0">
              <a:solidFill>
                <a:schemeClr val="bg1">
                  <a:lumMod val="75000"/>
                </a:schemeClr>
              </a:solidFill>
            </a:endParaRPr>
          </a:p>
        </p:txBody>
      </p:sp>
      <p:sp>
        <p:nvSpPr>
          <p:cNvPr id="7" name="TextBox 6"/>
          <p:cNvSpPr txBox="1"/>
          <p:nvPr/>
        </p:nvSpPr>
        <p:spPr>
          <a:xfrm>
            <a:off x="284496" y="3705385"/>
            <a:ext cx="8581488" cy="830997"/>
          </a:xfrm>
          <a:prstGeom prst="rect">
            <a:avLst/>
          </a:prstGeom>
          <a:noFill/>
        </p:spPr>
        <p:txBody>
          <a:bodyPr wrap="square" rtlCol="0">
            <a:spAutoFit/>
          </a:bodyPr>
          <a:lstStyle/>
          <a:p>
            <a:pPr algn="ctr"/>
            <a:r>
              <a:rPr lang="en-US" sz="2400" dirty="0" smtClean="0"/>
              <a:t>Sacrifice is the measure of love.  Sacrifice is the measure of God’s love for sinners</a:t>
            </a:r>
            <a:endParaRPr lang="en-US" sz="2000" dirty="0">
              <a:solidFill>
                <a:schemeClr val="bg1">
                  <a:lumMod val="75000"/>
                </a:schemeClr>
              </a:solidFill>
            </a:endParaRPr>
          </a:p>
        </p:txBody>
      </p:sp>
    </p:spTree>
    <p:extLst>
      <p:ext uri="{BB962C8B-B14F-4D97-AF65-F5344CB8AC3E}">
        <p14:creationId xmlns:p14="http://schemas.microsoft.com/office/powerpoint/2010/main" val="1534102922"/>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31" presetClass="entr" presetSubtype="0" fill="hold" grpId="0" nodeType="afterEffect">
                                  <p:stCondLst>
                                    <p:cond delay="50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childTnLst>
                          </p:cTn>
                        </p:par>
                        <p:par>
                          <p:cTn id="17" fill="hold">
                            <p:stCondLst>
                              <p:cond delay="3000"/>
                            </p:stCondLst>
                            <p:childTnLst>
                              <p:par>
                                <p:cTn id="18" presetID="31" presetClass="entr" presetSubtype="0" fill="hold" grpId="0" nodeType="afterEffect">
                                  <p:stCondLst>
                                    <p:cond delay="50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p:cTn id="20" dur="1000" fill="hold"/>
                                        <p:tgtEl>
                                          <p:spTgt spid="7">
                                            <p:txEl>
                                              <p:pRg st="0" end="0"/>
                                            </p:txEl>
                                          </p:spTgt>
                                        </p:tgtEl>
                                        <p:attrNameLst>
                                          <p:attrName>ppt_w</p:attrName>
                                        </p:attrNameLst>
                                      </p:cBhvr>
                                      <p:tavLst>
                                        <p:tav tm="0">
                                          <p:val>
                                            <p:fltVal val="0"/>
                                          </p:val>
                                        </p:tav>
                                        <p:tav tm="100000">
                                          <p:val>
                                            <p:strVal val="#ppt_w"/>
                                          </p:val>
                                        </p:tav>
                                      </p:tavLst>
                                    </p:anim>
                                    <p:anim calcmode="lin" valueType="num">
                                      <p:cBhvr>
                                        <p:cTn id="21" dur="1000" fill="hold"/>
                                        <p:tgtEl>
                                          <p:spTgt spid="7">
                                            <p:txEl>
                                              <p:pRg st="0" end="0"/>
                                            </p:txEl>
                                          </p:spTgt>
                                        </p:tgtEl>
                                        <p:attrNameLst>
                                          <p:attrName>ppt_h</p:attrName>
                                        </p:attrNameLst>
                                      </p:cBhvr>
                                      <p:tavLst>
                                        <p:tav tm="0">
                                          <p:val>
                                            <p:fltVal val="0"/>
                                          </p:val>
                                        </p:tav>
                                        <p:tav tm="100000">
                                          <p:val>
                                            <p:strVal val="#ppt_h"/>
                                          </p:val>
                                        </p:tav>
                                      </p:tavLst>
                                    </p:anim>
                                    <p:anim calcmode="lin" valueType="num">
                                      <p:cBhvr>
                                        <p:cTn id="22" dur="1000" fill="hold"/>
                                        <p:tgtEl>
                                          <p:spTgt spid="7">
                                            <p:txEl>
                                              <p:pRg st="0" end="0"/>
                                            </p:txEl>
                                          </p:spTgt>
                                        </p:tgtEl>
                                        <p:attrNameLst>
                                          <p:attrName>style.rotation</p:attrName>
                                        </p:attrNameLst>
                                      </p:cBhvr>
                                      <p:tavLst>
                                        <p:tav tm="0">
                                          <p:val>
                                            <p:fltVal val="90"/>
                                          </p:val>
                                        </p:tav>
                                        <p:tav tm="100000">
                                          <p:val>
                                            <p:fltVal val="0"/>
                                          </p:val>
                                        </p:tav>
                                      </p:tavLst>
                                    </p:anim>
                                    <p:animEffect transition="in" filter="fade">
                                      <p:cBhvr>
                                        <p:cTn id="23" dur="1000"/>
                                        <p:tgtEl>
                                          <p:spTgt spid="7">
                                            <p:txEl>
                                              <p:pRg st="0" end="0"/>
                                            </p:txEl>
                                          </p:spTgt>
                                        </p:tgtEl>
                                      </p:cBhvr>
                                    </p:animEffect>
                                  </p:childTnLst>
                                </p:cTn>
                              </p:par>
                            </p:childTnLst>
                          </p:cTn>
                        </p:par>
                        <p:par>
                          <p:cTn id="24" fill="hold">
                            <p:stCondLst>
                              <p:cond delay="4500"/>
                            </p:stCondLst>
                            <p:childTnLst>
                              <p:par>
                                <p:cTn id="25" presetID="10" presetClass="entr" presetSubtype="0" fill="hold" grpId="0" nodeType="afterEffect">
                                  <p:stCondLst>
                                    <p:cond delay="50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1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a:t>
            </a:r>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7</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The Love of God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3" name="TextBox 2"/>
          <p:cNvSpPr txBox="1"/>
          <p:nvPr/>
        </p:nvSpPr>
        <p:spPr>
          <a:xfrm>
            <a:off x="290945" y="514400"/>
            <a:ext cx="8562110" cy="1446550"/>
          </a:xfrm>
          <a:prstGeom prst="rect">
            <a:avLst/>
          </a:prstGeom>
          <a:noFill/>
        </p:spPr>
        <p:txBody>
          <a:bodyPr wrap="square" rtlCol="0">
            <a:spAutoFit/>
          </a:bodyPr>
          <a:lstStyle/>
          <a:p>
            <a:pPr algn="ctr"/>
            <a:r>
              <a:rPr lang="en-US" sz="4400" dirty="0" smtClean="0">
                <a:solidFill>
                  <a:schemeClr val="bg1">
                    <a:lumMod val="95000"/>
                  </a:schemeClr>
                </a:solidFill>
              </a:rPr>
              <a:t>Christ gave Himself for the Church</a:t>
            </a:r>
            <a:endParaRPr lang="en-US" sz="4400" dirty="0">
              <a:solidFill>
                <a:schemeClr val="bg1">
                  <a:lumMod val="95000"/>
                </a:schemeClr>
              </a:solidFill>
            </a:endParaRPr>
          </a:p>
        </p:txBody>
      </p:sp>
      <p:sp>
        <p:nvSpPr>
          <p:cNvPr id="4" name="TextBox 3"/>
          <p:cNvSpPr txBox="1"/>
          <p:nvPr/>
        </p:nvSpPr>
        <p:spPr>
          <a:xfrm>
            <a:off x="1219217" y="2430729"/>
            <a:ext cx="6684335" cy="1138773"/>
          </a:xfrm>
          <a:prstGeom prst="rect">
            <a:avLst/>
          </a:prstGeom>
          <a:noFill/>
        </p:spPr>
        <p:txBody>
          <a:bodyPr wrap="square" rtlCol="0">
            <a:spAutoFit/>
          </a:bodyPr>
          <a:lstStyle/>
          <a:p>
            <a:pPr algn="ctr"/>
            <a:r>
              <a:rPr lang="en-US" sz="2400" dirty="0" smtClean="0"/>
              <a:t>“Even as Christ also loved the church, and gave himself for it.”</a:t>
            </a:r>
            <a:endParaRPr lang="en-US" sz="2400" i="1" dirty="0" smtClean="0"/>
          </a:p>
          <a:p>
            <a:pPr algn="ctr"/>
            <a:r>
              <a:rPr lang="en-US" sz="2000" dirty="0" smtClean="0">
                <a:solidFill>
                  <a:schemeClr val="bg1">
                    <a:lumMod val="75000"/>
                  </a:schemeClr>
                </a:solidFill>
              </a:rPr>
              <a:t>(Ephesians 5:25)</a:t>
            </a:r>
            <a:endParaRPr lang="en-US" sz="2000" dirty="0">
              <a:solidFill>
                <a:schemeClr val="bg1">
                  <a:lumMod val="75000"/>
                </a:schemeClr>
              </a:solidFill>
            </a:endParaRPr>
          </a:p>
        </p:txBody>
      </p:sp>
      <p:sp>
        <p:nvSpPr>
          <p:cNvPr id="5" name="TextBox 4"/>
          <p:cNvSpPr txBox="1"/>
          <p:nvPr/>
        </p:nvSpPr>
        <p:spPr>
          <a:xfrm>
            <a:off x="270641" y="4453504"/>
            <a:ext cx="8581488" cy="830997"/>
          </a:xfrm>
          <a:prstGeom prst="rect">
            <a:avLst/>
          </a:prstGeom>
          <a:noFill/>
        </p:spPr>
        <p:txBody>
          <a:bodyPr wrap="square" rtlCol="0">
            <a:spAutoFit/>
          </a:bodyPr>
          <a:lstStyle/>
          <a:p>
            <a:pPr algn="ctr"/>
            <a:r>
              <a:rPr lang="en-US" sz="2400" i="1" dirty="0" smtClean="0"/>
              <a:t>Man is the highest object of God’s infinite love.  It was mankind that He loved and planned redemption for.</a:t>
            </a:r>
            <a:endParaRPr lang="en-US" sz="2000" i="1" dirty="0">
              <a:solidFill>
                <a:schemeClr val="bg1">
                  <a:lumMod val="75000"/>
                </a:schemeClr>
              </a:solidFill>
            </a:endParaRPr>
          </a:p>
        </p:txBody>
      </p:sp>
    </p:spTree>
    <p:extLst>
      <p:ext uri="{BB962C8B-B14F-4D97-AF65-F5344CB8AC3E}">
        <p14:creationId xmlns:p14="http://schemas.microsoft.com/office/powerpoint/2010/main" val="3464090492"/>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 presetClass="entr" presetSubtype="8" fill="hold" grpId="0" nodeType="afterEffect">
                                  <p:stCondLst>
                                    <p:cond delay="50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1000" fill="hold"/>
                                        <p:tgtEl>
                                          <p:spTgt spid="4"/>
                                        </p:tgtEl>
                                        <p:attrNameLst>
                                          <p:attrName>ppt_x</p:attrName>
                                        </p:attrNameLst>
                                      </p:cBhvr>
                                      <p:tavLst>
                                        <p:tav tm="0">
                                          <p:val>
                                            <p:strVal val="0-#ppt_w/2"/>
                                          </p:val>
                                        </p:tav>
                                        <p:tav tm="100000">
                                          <p:val>
                                            <p:strVal val="#ppt_x"/>
                                          </p:val>
                                        </p:tav>
                                      </p:tavLst>
                                    </p:anim>
                                    <p:anim calcmode="lin" valueType="num">
                                      <p:cBhvr additive="base">
                                        <p:cTn id="14" dur="1000" fill="hold"/>
                                        <p:tgtEl>
                                          <p:spTgt spid="4"/>
                                        </p:tgtEl>
                                        <p:attrNameLst>
                                          <p:attrName>ppt_y</p:attrName>
                                        </p:attrNameLst>
                                      </p:cBhvr>
                                      <p:tavLst>
                                        <p:tav tm="0">
                                          <p:val>
                                            <p:strVal val="#ppt_y"/>
                                          </p:val>
                                        </p:tav>
                                        <p:tav tm="100000">
                                          <p:val>
                                            <p:strVal val="#ppt_y"/>
                                          </p:val>
                                        </p:tav>
                                      </p:tavLst>
                                    </p:anim>
                                  </p:childTnLst>
                                </p:cTn>
                              </p:par>
                            </p:childTnLst>
                          </p:cTn>
                        </p:par>
                        <p:par>
                          <p:cTn id="15" fill="hold">
                            <p:stCondLst>
                              <p:cond delay="3000"/>
                            </p:stCondLst>
                            <p:childTnLst>
                              <p:par>
                                <p:cTn id="16" presetID="2" presetClass="entr" presetSubtype="2" fill="hold" grpId="0" nodeType="afterEffect">
                                  <p:stCondLst>
                                    <p:cond delay="50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1000" fill="hold"/>
                                        <p:tgtEl>
                                          <p:spTgt spid="5"/>
                                        </p:tgtEl>
                                        <p:attrNameLst>
                                          <p:attrName>ppt_x</p:attrName>
                                        </p:attrNameLst>
                                      </p:cBhvr>
                                      <p:tavLst>
                                        <p:tav tm="0">
                                          <p:val>
                                            <p:strVal val="1+#ppt_w/2"/>
                                          </p:val>
                                        </p:tav>
                                        <p:tav tm="100000">
                                          <p:val>
                                            <p:strVal val="#ppt_x"/>
                                          </p:val>
                                        </p:tav>
                                      </p:tavLst>
                                    </p:anim>
                                    <p:anim calcmode="lin" valueType="num">
                                      <p:cBhvr additive="base">
                                        <p:cTn id="19"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a:t>
            </a:r>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7</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The Love of God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3" name="TextBox 2"/>
          <p:cNvSpPr txBox="1"/>
          <p:nvPr/>
        </p:nvSpPr>
        <p:spPr>
          <a:xfrm>
            <a:off x="290945" y="514400"/>
            <a:ext cx="8562110" cy="1446550"/>
          </a:xfrm>
          <a:prstGeom prst="rect">
            <a:avLst/>
          </a:prstGeom>
          <a:noFill/>
        </p:spPr>
        <p:txBody>
          <a:bodyPr wrap="square" rtlCol="0">
            <a:spAutoFit/>
          </a:bodyPr>
          <a:lstStyle/>
          <a:p>
            <a:pPr algn="ctr"/>
            <a:r>
              <a:rPr lang="en-US" sz="4400" dirty="0" smtClean="0">
                <a:solidFill>
                  <a:schemeClr val="bg1">
                    <a:lumMod val="95000"/>
                  </a:schemeClr>
                </a:solidFill>
              </a:rPr>
              <a:t>Christ gave Himself for the Church</a:t>
            </a:r>
            <a:endParaRPr lang="en-US" sz="4400" dirty="0">
              <a:solidFill>
                <a:schemeClr val="bg1">
                  <a:lumMod val="95000"/>
                </a:schemeClr>
              </a:solidFill>
            </a:endParaRPr>
          </a:p>
        </p:txBody>
      </p:sp>
      <p:sp>
        <p:nvSpPr>
          <p:cNvPr id="4" name="TextBox 3"/>
          <p:cNvSpPr txBox="1"/>
          <p:nvPr/>
        </p:nvSpPr>
        <p:spPr>
          <a:xfrm>
            <a:off x="290945" y="3649928"/>
            <a:ext cx="8581487" cy="830997"/>
          </a:xfrm>
          <a:prstGeom prst="rect">
            <a:avLst/>
          </a:prstGeom>
          <a:noFill/>
        </p:spPr>
        <p:txBody>
          <a:bodyPr wrap="square" rtlCol="0">
            <a:spAutoFit/>
          </a:bodyPr>
          <a:lstStyle/>
          <a:p>
            <a:pPr algn="ctr"/>
            <a:r>
              <a:rPr lang="en-US" sz="2400" dirty="0" smtClean="0"/>
              <a:t>The devil and angels also transgressed and fell, but God never planned redemption for them.</a:t>
            </a:r>
            <a:endParaRPr lang="en-US" sz="2000" dirty="0">
              <a:solidFill>
                <a:schemeClr val="bg1">
                  <a:lumMod val="75000"/>
                </a:schemeClr>
              </a:solidFill>
            </a:endParaRPr>
          </a:p>
        </p:txBody>
      </p:sp>
      <p:sp>
        <p:nvSpPr>
          <p:cNvPr id="5" name="TextBox 4"/>
          <p:cNvSpPr txBox="1"/>
          <p:nvPr/>
        </p:nvSpPr>
        <p:spPr>
          <a:xfrm>
            <a:off x="290945" y="2236658"/>
            <a:ext cx="8581488" cy="830997"/>
          </a:xfrm>
          <a:prstGeom prst="rect">
            <a:avLst/>
          </a:prstGeom>
          <a:noFill/>
        </p:spPr>
        <p:txBody>
          <a:bodyPr wrap="square" rtlCol="0">
            <a:spAutoFit/>
          </a:bodyPr>
          <a:lstStyle/>
          <a:p>
            <a:pPr algn="ctr"/>
            <a:r>
              <a:rPr lang="en-US" sz="2400" dirty="0" smtClean="0"/>
              <a:t>Man is the highest object of God’s infinite love.  It was mankind that He loved and planned redemption for.</a:t>
            </a:r>
            <a:endParaRPr lang="en-US" sz="2000" dirty="0">
              <a:solidFill>
                <a:schemeClr val="bg1">
                  <a:lumMod val="75000"/>
                </a:schemeClr>
              </a:solidFill>
            </a:endParaRPr>
          </a:p>
        </p:txBody>
      </p:sp>
      <p:sp>
        <p:nvSpPr>
          <p:cNvPr id="6" name="TextBox 5"/>
          <p:cNvSpPr txBox="1"/>
          <p:nvPr/>
        </p:nvSpPr>
        <p:spPr>
          <a:xfrm>
            <a:off x="270640" y="5021814"/>
            <a:ext cx="8581487" cy="830997"/>
          </a:xfrm>
          <a:prstGeom prst="rect">
            <a:avLst/>
          </a:prstGeom>
          <a:noFill/>
        </p:spPr>
        <p:txBody>
          <a:bodyPr wrap="square" rtlCol="0">
            <a:spAutoFit/>
          </a:bodyPr>
          <a:lstStyle/>
          <a:p>
            <a:pPr algn="ctr"/>
            <a:r>
              <a:rPr lang="en-US" sz="2400" dirty="0" smtClean="0"/>
              <a:t>The church was ordained and predestined from the very beginning and has been the eternal object of God’s love.</a:t>
            </a:r>
            <a:endParaRPr lang="en-US" sz="2000" dirty="0">
              <a:solidFill>
                <a:schemeClr val="bg1">
                  <a:lumMod val="75000"/>
                </a:schemeClr>
              </a:solidFill>
            </a:endParaRPr>
          </a:p>
        </p:txBody>
      </p:sp>
    </p:spTree>
    <p:extLst>
      <p:ext uri="{BB962C8B-B14F-4D97-AF65-F5344CB8AC3E}">
        <p14:creationId xmlns:p14="http://schemas.microsoft.com/office/powerpoint/2010/main" val="640513159"/>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16" presetClass="entr" presetSubtype="42" fill="hold" grpId="0" nodeType="afterEffect">
                                  <p:stCondLst>
                                    <p:cond delay="500"/>
                                  </p:stCondLst>
                                  <p:childTnLst>
                                    <p:set>
                                      <p:cBhvr>
                                        <p:cTn id="12" dur="1" fill="hold">
                                          <p:stCondLst>
                                            <p:cond delay="0"/>
                                          </p:stCondLst>
                                        </p:cTn>
                                        <p:tgtEl>
                                          <p:spTgt spid="5"/>
                                        </p:tgtEl>
                                        <p:attrNameLst>
                                          <p:attrName>style.visibility</p:attrName>
                                        </p:attrNameLst>
                                      </p:cBhvr>
                                      <p:to>
                                        <p:strVal val="visible"/>
                                      </p:to>
                                    </p:set>
                                    <p:animEffect transition="in" filter="barn(outHorizontal)">
                                      <p:cBhvr>
                                        <p:cTn id="13" dur="1000"/>
                                        <p:tgtEl>
                                          <p:spTgt spid="5"/>
                                        </p:tgtEl>
                                      </p:cBhvr>
                                    </p:animEffect>
                                  </p:childTnLst>
                                </p:cTn>
                              </p:par>
                            </p:childTnLst>
                          </p:cTn>
                        </p:par>
                        <p:par>
                          <p:cTn id="14" fill="hold">
                            <p:stCondLst>
                              <p:cond delay="3000"/>
                            </p:stCondLst>
                            <p:childTnLst>
                              <p:par>
                                <p:cTn id="15" presetID="16" presetClass="entr" presetSubtype="42" fill="hold" grpId="0" nodeType="afterEffect">
                                  <p:stCondLst>
                                    <p:cond delay="500"/>
                                  </p:stCondLst>
                                  <p:childTnLst>
                                    <p:set>
                                      <p:cBhvr>
                                        <p:cTn id="16" dur="1" fill="hold">
                                          <p:stCondLst>
                                            <p:cond delay="0"/>
                                          </p:stCondLst>
                                        </p:cTn>
                                        <p:tgtEl>
                                          <p:spTgt spid="4"/>
                                        </p:tgtEl>
                                        <p:attrNameLst>
                                          <p:attrName>style.visibility</p:attrName>
                                        </p:attrNameLst>
                                      </p:cBhvr>
                                      <p:to>
                                        <p:strVal val="visible"/>
                                      </p:to>
                                    </p:set>
                                    <p:animEffect transition="in" filter="barn(outHorizontal)">
                                      <p:cBhvr>
                                        <p:cTn id="17" dur="1000"/>
                                        <p:tgtEl>
                                          <p:spTgt spid="4"/>
                                        </p:tgtEl>
                                      </p:cBhvr>
                                    </p:animEffect>
                                  </p:childTnLst>
                                </p:cTn>
                              </p:par>
                            </p:childTnLst>
                          </p:cTn>
                        </p:par>
                        <p:par>
                          <p:cTn id="18" fill="hold">
                            <p:stCondLst>
                              <p:cond delay="4500"/>
                            </p:stCondLst>
                            <p:childTnLst>
                              <p:par>
                                <p:cTn id="19" presetID="16" presetClass="entr" presetSubtype="42" fill="hold" grpId="0" nodeType="after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barn(outHorizontal)">
                                      <p:cBhvr>
                                        <p:cTn id="21"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rot="20554166">
            <a:off x="804825" y="2584360"/>
            <a:ext cx="6610433" cy="1107996"/>
          </a:xfrm>
          <a:prstGeom prst="rect">
            <a:avLst/>
          </a:prstGeom>
          <a:noFill/>
        </p:spPr>
        <p:txBody>
          <a:bodyPr wrap="square" rtlCol="0">
            <a:spAutoFit/>
          </a:bodyPr>
          <a:lstStyle/>
          <a:p>
            <a:pPr algn="ctr"/>
            <a:r>
              <a:rPr lang="en-US" sz="6600" dirty="0" smtClean="0">
                <a:solidFill>
                  <a:srgbClr val="FFFFFF"/>
                </a:solidFill>
              </a:rPr>
              <a:t>End Lesson 7</a:t>
            </a:r>
            <a:endParaRPr lang="en-US" sz="6600" dirty="0"/>
          </a:p>
        </p:txBody>
      </p:sp>
      <p:sp>
        <p:nvSpPr>
          <p:cNvPr id="6"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a:t>
            </a:r>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7</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The Love of God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Tree>
    <p:extLst>
      <p:ext uri="{BB962C8B-B14F-4D97-AF65-F5344CB8AC3E}">
        <p14:creationId xmlns:p14="http://schemas.microsoft.com/office/powerpoint/2010/main" val="3236754090"/>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50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a:t>
            </a:r>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7</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The Love of God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3" name="TextBox 2"/>
          <p:cNvSpPr txBox="1"/>
          <p:nvPr/>
        </p:nvSpPr>
        <p:spPr>
          <a:xfrm>
            <a:off x="868177" y="514400"/>
            <a:ext cx="7475973" cy="769441"/>
          </a:xfrm>
          <a:prstGeom prst="rect">
            <a:avLst/>
          </a:prstGeom>
          <a:noFill/>
        </p:spPr>
        <p:txBody>
          <a:bodyPr wrap="square" rtlCol="0">
            <a:spAutoFit/>
          </a:bodyPr>
          <a:lstStyle/>
          <a:p>
            <a:pPr algn="ctr"/>
            <a:r>
              <a:rPr lang="en-US" sz="4400" dirty="0" smtClean="0">
                <a:solidFill>
                  <a:schemeClr val="bg1">
                    <a:lumMod val="95000"/>
                  </a:schemeClr>
                </a:solidFill>
              </a:rPr>
              <a:t>God is Love</a:t>
            </a:r>
            <a:endParaRPr lang="en-US" sz="4400" dirty="0">
              <a:solidFill>
                <a:schemeClr val="bg1">
                  <a:lumMod val="95000"/>
                </a:schemeClr>
              </a:solidFill>
            </a:endParaRPr>
          </a:p>
        </p:txBody>
      </p:sp>
      <p:sp>
        <p:nvSpPr>
          <p:cNvPr id="4" name="TextBox 3"/>
          <p:cNvSpPr txBox="1"/>
          <p:nvPr/>
        </p:nvSpPr>
        <p:spPr>
          <a:xfrm>
            <a:off x="284501" y="2250615"/>
            <a:ext cx="8581488" cy="769441"/>
          </a:xfrm>
          <a:prstGeom prst="rect">
            <a:avLst/>
          </a:prstGeom>
          <a:noFill/>
        </p:spPr>
        <p:txBody>
          <a:bodyPr wrap="square" rtlCol="0">
            <a:spAutoFit/>
          </a:bodyPr>
          <a:lstStyle/>
          <a:p>
            <a:r>
              <a:rPr lang="en-US" sz="2400" dirty="0" smtClean="0"/>
              <a:t>“He that </a:t>
            </a:r>
            <a:r>
              <a:rPr lang="en-US" sz="2400" dirty="0" err="1" smtClean="0"/>
              <a:t>loveth</a:t>
            </a:r>
            <a:r>
              <a:rPr lang="en-US" sz="2400" dirty="0" smtClean="0"/>
              <a:t> not </a:t>
            </a:r>
            <a:r>
              <a:rPr lang="en-US" sz="2400" dirty="0" err="1" smtClean="0"/>
              <a:t>knoweth</a:t>
            </a:r>
            <a:r>
              <a:rPr lang="en-US" sz="2400" dirty="0" smtClean="0"/>
              <a:t> not God; for God is love.”</a:t>
            </a:r>
            <a:endParaRPr lang="en-US" sz="2400" i="1" dirty="0" smtClean="0"/>
          </a:p>
          <a:p>
            <a:pPr algn="ctr"/>
            <a:r>
              <a:rPr lang="en-US" sz="2000" dirty="0" smtClean="0">
                <a:solidFill>
                  <a:schemeClr val="bg1">
                    <a:lumMod val="95000"/>
                  </a:schemeClr>
                </a:solidFill>
              </a:rPr>
              <a:t>(I John 4:8)</a:t>
            </a:r>
            <a:endParaRPr lang="en-US" sz="2000" dirty="0">
              <a:solidFill>
                <a:schemeClr val="bg1">
                  <a:lumMod val="95000"/>
                </a:schemeClr>
              </a:solidFill>
            </a:endParaRPr>
          </a:p>
        </p:txBody>
      </p:sp>
      <p:sp>
        <p:nvSpPr>
          <p:cNvPr id="5" name="TextBox 4"/>
          <p:cNvSpPr txBox="1"/>
          <p:nvPr/>
        </p:nvSpPr>
        <p:spPr>
          <a:xfrm>
            <a:off x="284496" y="3774660"/>
            <a:ext cx="8581488" cy="1508105"/>
          </a:xfrm>
          <a:prstGeom prst="rect">
            <a:avLst/>
          </a:prstGeom>
          <a:noFill/>
        </p:spPr>
        <p:txBody>
          <a:bodyPr wrap="square" rtlCol="0">
            <a:spAutoFit/>
          </a:bodyPr>
          <a:lstStyle/>
          <a:p>
            <a:r>
              <a:rPr lang="en-US" sz="2400" dirty="0" smtClean="0"/>
              <a:t>“And we have known and believed the love that God hath to us.  God is love; and he that </a:t>
            </a:r>
            <a:r>
              <a:rPr lang="en-US" sz="2400" dirty="0" err="1" smtClean="0"/>
              <a:t>dwelleth</a:t>
            </a:r>
            <a:r>
              <a:rPr lang="en-US" sz="2400" dirty="0" smtClean="0"/>
              <a:t> in love </a:t>
            </a:r>
            <a:r>
              <a:rPr lang="en-US" sz="2400" dirty="0" err="1" smtClean="0"/>
              <a:t>dwelleth</a:t>
            </a:r>
            <a:r>
              <a:rPr lang="en-US" sz="2400" dirty="0" smtClean="0"/>
              <a:t> in God, and God in him.”</a:t>
            </a:r>
            <a:endParaRPr lang="en-US" sz="2400" i="1" dirty="0" smtClean="0"/>
          </a:p>
          <a:p>
            <a:pPr algn="ctr"/>
            <a:r>
              <a:rPr lang="en-US" sz="2000" dirty="0" smtClean="0">
                <a:solidFill>
                  <a:schemeClr val="bg1">
                    <a:lumMod val="75000"/>
                  </a:schemeClr>
                </a:solidFill>
              </a:rPr>
              <a:t>(I John 4:16)</a:t>
            </a:r>
            <a:endParaRPr lang="en-US" sz="2000" dirty="0">
              <a:solidFill>
                <a:schemeClr val="bg1">
                  <a:lumMod val="75000"/>
                </a:schemeClr>
              </a:solidFill>
            </a:endParaRPr>
          </a:p>
        </p:txBody>
      </p:sp>
    </p:spTree>
    <p:extLst>
      <p:ext uri="{BB962C8B-B14F-4D97-AF65-F5344CB8AC3E}">
        <p14:creationId xmlns:p14="http://schemas.microsoft.com/office/powerpoint/2010/main" val="2461433905"/>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1" fill="hold" grpId="0" nodeType="afterEffect">
                                  <p:stCondLst>
                                    <p:cond delay="50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wipe(up)">
                                      <p:cBhvr>
                                        <p:cTn id="13" dur="1000"/>
                                        <p:tgtEl>
                                          <p:spTgt spid="4">
                                            <p:txEl>
                                              <p:pRg st="0" end="0"/>
                                            </p:txEl>
                                          </p:spTgt>
                                        </p:tgtEl>
                                      </p:cBhvr>
                                    </p:animEffect>
                                  </p:childTnLst>
                                </p:cTn>
                              </p:par>
                            </p:childTnLst>
                          </p:cTn>
                        </p:par>
                        <p:par>
                          <p:cTn id="14" fill="hold">
                            <p:stCondLst>
                              <p:cond delay="3000"/>
                            </p:stCondLst>
                            <p:childTnLst>
                              <p:par>
                                <p:cTn id="15" presetID="22" presetClass="entr" presetSubtype="1" fill="hold" grpId="0" nodeType="afterEffect">
                                  <p:stCondLst>
                                    <p:cond delay="50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wipe(up)">
                                      <p:cBhvr>
                                        <p:cTn id="17" dur="1000"/>
                                        <p:tgtEl>
                                          <p:spTgt spid="4">
                                            <p:txEl>
                                              <p:pRg st="1" end="1"/>
                                            </p:txEl>
                                          </p:spTgt>
                                        </p:tgtEl>
                                      </p:cBhvr>
                                    </p:animEffect>
                                  </p:childTnLst>
                                </p:cTn>
                              </p:par>
                            </p:childTnLst>
                          </p:cTn>
                        </p:par>
                        <p:par>
                          <p:cTn id="18" fill="hold">
                            <p:stCondLst>
                              <p:cond delay="4500"/>
                            </p:stCondLst>
                            <p:childTnLst>
                              <p:par>
                                <p:cTn id="19" presetID="22" presetClass="entr" presetSubtype="1" fill="hold" grpId="0" nodeType="afterEffect">
                                  <p:stCondLst>
                                    <p:cond delay="50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wipe(up)">
                                      <p:cBhvr>
                                        <p:cTn id="21" dur="1000"/>
                                        <p:tgtEl>
                                          <p:spTgt spid="5">
                                            <p:txEl>
                                              <p:pRg st="0" end="0"/>
                                            </p:txEl>
                                          </p:spTgt>
                                        </p:tgtEl>
                                      </p:cBhvr>
                                    </p:animEffect>
                                  </p:childTnLst>
                                </p:cTn>
                              </p:par>
                            </p:childTnLst>
                          </p:cTn>
                        </p:par>
                        <p:par>
                          <p:cTn id="22" fill="hold">
                            <p:stCondLst>
                              <p:cond delay="6000"/>
                            </p:stCondLst>
                            <p:childTnLst>
                              <p:par>
                                <p:cTn id="23" presetID="22" presetClass="entr" presetSubtype="1" fill="hold" grpId="0" nodeType="afterEffect">
                                  <p:stCondLst>
                                    <p:cond delay="500"/>
                                  </p:stCondLst>
                                  <p:childTnLst>
                                    <p:set>
                                      <p:cBhvr>
                                        <p:cTn id="24" dur="1" fill="hold">
                                          <p:stCondLst>
                                            <p:cond delay="0"/>
                                          </p:stCondLst>
                                        </p:cTn>
                                        <p:tgtEl>
                                          <p:spTgt spid="5">
                                            <p:txEl>
                                              <p:pRg st="1" end="1"/>
                                            </p:txEl>
                                          </p:spTgt>
                                        </p:tgtEl>
                                        <p:attrNameLst>
                                          <p:attrName>style.visibility</p:attrName>
                                        </p:attrNameLst>
                                      </p:cBhvr>
                                      <p:to>
                                        <p:strVal val="visible"/>
                                      </p:to>
                                    </p:set>
                                    <p:animEffect transition="in" filter="wipe(up)">
                                      <p:cBhvr>
                                        <p:cTn id="25" dur="10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P spid="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a:t>
            </a:r>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7</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The Love of God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3" name="TextBox 2"/>
          <p:cNvSpPr txBox="1"/>
          <p:nvPr/>
        </p:nvSpPr>
        <p:spPr>
          <a:xfrm>
            <a:off x="868177" y="514400"/>
            <a:ext cx="7475973" cy="769441"/>
          </a:xfrm>
          <a:prstGeom prst="rect">
            <a:avLst/>
          </a:prstGeom>
          <a:noFill/>
        </p:spPr>
        <p:txBody>
          <a:bodyPr wrap="square" rtlCol="0">
            <a:spAutoFit/>
          </a:bodyPr>
          <a:lstStyle/>
          <a:p>
            <a:pPr algn="ctr"/>
            <a:r>
              <a:rPr lang="en-US" sz="4400" dirty="0" smtClean="0">
                <a:solidFill>
                  <a:schemeClr val="bg1">
                    <a:lumMod val="95000"/>
                  </a:schemeClr>
                </a:solidFill>
              </a:rPr>
              <a:t>God is Love</a:t>
            </a:r>
            <a:endParaRPr lang="en-US" sz="4400" dirty="0">
              <a:solidFill>
                <a:schemeClr val="bg1">
                  <a:lumMod val="95000"/>
                </a:schemeClr>
              </a:solidFill>
            </a:endParaRPr>
          </a:p>
        </p:txBody>
      </p:sp>
      <p:sp>
        <p:nvSpPr>
          <p:cNvPr id="7" name="TextBox 6"/>
          <p:cNvSpPr txBox="1"/>
          <p:nvPr/>
        </p:nvSpPr>
        <p:spPr>
          <a:xfrm>
            <a:off x="270636" y="1710345"/>
            <a:ext cx="8581488" cy="3785652"/>
          </a:xfrm>
          <a:prstGeom prst="rect">
            <a:avLst/>
          </a:prstGeom>
          <a:noFill/>
        </p:spPr>
        <p:txBody>
          <a:bodyPr wrap="square" rtlCol="0">
            <a:spAutoFit/>
          </a:bodyPr>
          <a:lstStyle/>
          <a:p>
            <a:pPr algn="ctr"/>
            <a:r>
              <a:rPr lang="en-US" sz="2400" i="1" dirty="0" smtClean="0"/>
              <a:t>God is spirit and light, but God is also love.</a:t>
            </a:r>
          </a:p>
          <a:p>
            <a:pPr algn="ctr"/>
            <a:endParaRPr lang="en-US" sz="2400" i="1" dirty="0" smtClean="0"/>
          </a:p>
          <a:p>
            <a:pPr algn="ctr"/>
            <a:endParaRPr lang="en-US" sz="2400" i="1" dirty="0"/>
          </a:p>
          <a:p>
            <a:pPr algn="ctr"/>
            <a:r>
              <a:rPr lang="en-US" sz="2400" i="1" dirty="0" smtClean="0"/>
              <a:t>Love is the greatest attribute of God.</a:t>
            </a:r>
          </a:p>
          <a:p>
            <a:pPr algn="ctr"/>
            <a:endParaRPr lang="en-US" sz="2400" i="1" dirty="0" smtClean="0"/>
          </a:p>
          <a:p>
            <a:pPr algn="ctr"/>
            <a:endParaRPr lang="en-US" sz="2400" i="1" dirty="0" smtClean="0"/>
          </a:p>
          <a:p>
            <a:pPr algn="ctr"/>
            <a:r>
              <a:rPr lang="en-US" sz="2400" i="1" dirty="0" smtClean="0"/>
              <a:t>The very nature of the personality of God is love.</a:t>
            </a:r>
          </a:p>
          <a:p>
            <a:pPr algn="ctr"/>
            <a:endParaRPr lang="en-US" sz="2400" i="1" dirty="0" smtClean="0"/>
          </a:p>
          <a:p>
            <a:pPr algn="ctr"/>
            <a:endParaRPr lang="en-US" sz="2400" i="1" dirty="0" smtClean="0"/>
          </a:p>
          <a:p>
            <a:pPr algn="ctr"/>
            <a:r>
              <a:rPr lang="en-US" sz="2400" i="1" dirty="0" smtClean="0"/>
              <a:t>The love of God is as boundless and infinite as God Himself.</a:t>
            </a:r>
            <a:endParaRPr lang="en-US" sz="2000" i="1" dirty="0"/>
          </a:p>
        </p:txBody>
      </p:sp>
    </p:spTree>
    <p:extLst>
      <p:ext uri="{BB962C8B-B14F-4D97-AF65-F5344CB8AC3E}">
        <p14:creationId xmlns:p14="http://schemas.microsoft.com/office/powerpoint/2010/main" val="3173832793"/>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 presetClass="entr" presetSubtype="8" fill="hold" grpId="0" nodeType="afterEffect">
                                  <p:stCondLst>
                                    <p:cond delay="50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additive="base">
                                        <p:cTn id="13" dur="1250" fill="hold"/>
                                        <p:tgtEl>
                                          <p:spTgt spid="7">
                                            <p:txEl>
                                              <p:pRg st="0" end="0"/>
                                            </p:txEl>
                                          </p:spTgt>
                                        </p:tgtEl>
                                        <p:attrNameLst>
                                          <p:attrName>ppt_x</p:attrName>
                                        </p:attrNameLst>
                                      </p:cBhvr>
                                      <p:tavLst>
                                        <p:tav tm="0">
                                          <p:val>
                                            <p:strVal val="0-#ppt_w/2"/>
                                          </p:val>
                                        </p:tav>
                                        <p:tav tm="100000">
                                          <p:val>
                                            <p:strVal val="#ppt_x"/>
                                          </p:val>
                                        </p:tav>
                                      </p:tavLst>
                                    </p:anim>
                                    <p:anim calcmode="lin" valueType="num">
                                      <p:cBhvr additive="base">
                                        <p:cTn id="14" dur="125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par>
                          <p:cTn id="15" fill="hold">
                            <p:stCondLst>
                              <p:cond delay="3250"/>
                            </p:stCondLst>
                            <p:childTnLst>
                              <p:par>
                                <p:cTn id="16" presetID="2" presetClass="entr" presetSubtype="8" fill="hold" grpId="0" nodeType="afterEffect">
                                  <p:stCondLst>
                                    <p:cond delay="500"/>
                                  </p:stCondLst>
                                  <p:childTnLst>
                                    <p:set>
                                      <p:cBhvr>
                                        <p:cTn id="17" dur="1" fill="hold">
                                          <p:stCondLst>
                                            <p:cond delay="0"/>
                                          </p:stCondLst>
                                        </p:cTn>
                                        <p:tgtEl>
                                          <p:spTgt spid="7">
                                            <p:txEl>
                                              <p:pRg st="3" end="3"/>
                                            </p:txEl>
                                          </p:spTgt>
                                        </p:tgtEl>
                                        <p:attrNameLst>
                                          <p:attrName>style.visibility</p:attrName>
                                        </p:attrNameLst>
                                      </p:cBhvr>
                                      <p:to>
                                        <p:strVal val="visible"/>
                                      </p:to>
                                    </p:set>
                                    <p:anim calcmode="lin" valueType="num">
                                      <p:cBhvr additive="base">
                                        <p:cTn id="18" dur="1250" fill="hold"/>
                                        <p:tgtEl>
                                          <p:spTgt spid="7">
                                            <p:txEl>
                                              <p:pRg st="3" end="3"/>
                                            </p:txEl>
                                          </p:spTgt>
                                        </p:tgtEl>
                                        <p:attrNameLst>
                                          <p:attrName>ppt_x</p:attrName>
                                        </p:attrNameLst>
                                      </p:cBhvr>
                                      <p:tavLst>
                                        <p:tav tm="0">
                                          <p:val>
                                            <p:strVal val="0-#ppt_w/2"/>
                                          </p:val>
                                        </p:tav>
                                        <p:tav tm="100000">
                                          <p:val>
                                            <p:strVal val="#ppt_x"/>
                                          </p:val>
                                        </p:tav>
                                      </p:tavLst>
                                    </p:anim>
                                    <p:anim calcmode="lin" valueType="num">
                                      <p:cBhvr additive="base">
                                        <p:cTn id="19" dur="1250" fill="hold"/>
                                        <p:tgtEl>
                                          <p:spTgt spid="7">
                                            <p:txEl>
                                              <p:pRg st="3" end="3"/>
                                            </p:txEl>
                                          </p:spTgt>
                                        </p:tgtEl>
                                        <p:attrNameLst>
                                          <p:attrName>ppt_y</p:attrName>
                                        </p:attrNameLst>
                                      </p:cBhvr>
                                      <p:tavLst>
                                        <p:tav tm="0">
                                          <p:val>
                                            <p:strVal val="#ppt_y"/>
                                          </p:val>
                                        </p:tav>
                                        <p:tav tm="100000">
                                          <p:val>
                                            <p:strVal val="#ppt_y"/>
                                          </p:val>
                                        </p:tav>
                                      </p:tavLst>
                                    </p:anim>
                                  </p:childTnLst>
                                </p:cTn>
                              </p:par>
                            </p:childTnLst>
                          </p:cTn>
                        </p:par>
                        <p:par>
                          <p:cTn id="20" fill="hold">
                            <p:stCondLst>
                              <p:cond delay="5000"/>
                            </p:stCondLst>
                            <p:childTnLst>
                              <p:par>
                                <p:cTn id="21" presetID="2" presetClass="entr" presetSubtype="8" fill="hold" grpId="0" nodeType="afterEffect">
                                  <p:stCondLst>
                                    <p:cond delay="500"/>
                                  </p:stCondLst>
                                  <p:childTnLst>
                                    <p:set>
                                      <p:cBhvr>
                                        <p:cTn id="22" dur="1" fill="hold">
                                          <p:stCondLst>
                                            <p:cond delay="0"/>
                                          </p:stCondLst>
                                        </p:cTn>
                                        <p:tgtEl>
                                          <p:spTgt spid="7">
                                            <p:txEl>
                                              <p:pRg st="6" end="6"/>
                                            </p:txEl>
                                          </p:spTgt>
                                        </p:tgtEl>
                                        <p:attrNameLst>
                                          <p:attrName>style.visibility</p:attrName>
                                        </p:attrNameLst>
                                      </p:cBhvr>
                                      <p:to>
                                        <p:strVal val="visible"/>
                                      </p:to>
                                    </p:set>
                                    <p:anim calcmode="lin" valueType="num">
                                      <p:cBhvr additive="base">
                                        <p:cTn id="23" dur="1250" fill="hold"/>
                                        <p:tgtEl>
                                          <p:spTgt spid="7">
                                            <p:txEl>
                                              <p:pRg st="6" end="6"/>
                                            </p:txEl>
                                          </p:spTgt>
                                        </p:tgtEl>
                                        <p:attrNameLst>
                                          <p:attrName>ppt_x</p:attrName>
                                        </p:attrNameLst>
                                      </p:cBhvr>
                                      <p:tavLst>
                                        <p:tav tm="0">
                                          <p:val>
                                            <p:strVal val="0-#ppt_w/2"/>
                                          </p:val>
                                        </p:tav>
                                        <p:tav tm="100000">
                                          <p:val>
                                            <p:strVal val="#ppt_x"/>
                                          </p:val>
                                        </p:tav>
                                      </p:tavLst>
                                    </p:anim>
                                    <p:anim calcmode="lin" valueType="num">
                                      <p:cBhvr additive="base">
                                        <p:cTn id="24" dur="1250" fill="hold"/>
                                        <p:tgtEl>
                                          <p:spTgt spid="7">
                                            <p:txEl>
                                              <p:pRg st="6" end="6"/>
                                            </p:txEl>
                                          </p:spTgt>
                                        </p:tgtEl>
                                        <p:attrNameLst>
                                          <p:attrName>ppt_y</p:attrName>
                                        </p:attrNameLst>
                                      </p:cBhvr>
                                      <p:tavLst>
                                        <p:tav tm="0">
                                          <p:val>
                                            <p:strVal val="#ppt_y"/>
                                          </p:val>
                                        </p:tav>
                                        <p:tav tm="100000">
                                          <p:val>
                                            <p:strVal val="#ppt_y"/>
                                          </p:val>
                                        </p:tav>
                                      </p:tavLst>
                                    </p:anim>
                                  </p:childTnLst>
                                </p:cTn>
                              </p:par>
                            </p:childTnLst>
                          </p:cTn>
                        </p:par>
                        <p:par>
                          <p:cTn id="25" fill="hold">
                            <p:stCondLst>
                              <p:cond delay="6750"/>
                            </p:stCondLst>
                            <p:childTnLst>
                              <p:par>
                                <p:cTn id="26" presetID="2" presetClass="entr" presetSubtype="8" fill="hold" grpId="0" nodeType="afterEffect">
                                  <p:stCondLst>
                                    <p:cond delay="500"/>
                                  </p:stCondLst>
                                  <p:childTnLst>
                                    <p:set>
                                      <p:cBhvr>
                                        <p:cTn id="27" dur="1" fill="hold">
                                          <p:stCondLst>
                                            <p:cond delay="0"/>
                                          </p:stCondLst>
                                        </p:cTn>
                                        <p:tgtEl>
                                          <p:spTgt spid="7">
                                            <p:txEl>
                                              <p:pRg st="9" end="9"/>
                                            </p:txEl>
                                          </p:spTgt>
                                        </p:tgtEl>
                                        <p:attrNameLst>
                                          <p:attrName>style.visibility</p:attrName>
                                        </p:attrNameLst>
                                      </p:cBhvr>
                                      <p:to>
                                        <p:strVal val="visible"/>
                                      </p:to>
                                    </p:set>
                                    <p:anim calcmode="lin" valueType="num">
                                      <p:cBhvr additive="base">
                                        <p:cTn id="28" dur="1250" fill="hold"/>
                                        <p:tgtEl>
                                          <p:spTgt spid="7">
                                            <p:txEl>
                                              <p:pRg st="9" end="9"/>
                                            </p:txEl>
                                          </p:spTgt>
                                        </p:tgtEl>
                                        <p:attrNameLst>
                                          <p:attrName>ppt_x</p:attrName>
                                        </p:attrNameLst>
                                      </p:cBhvr>
                                      <p:tavLst>
                                        <p:tav tm="0">
                                          <p:val>
                                            <p:strVal val="0-#ppt_w/2"/>
                                          </p:val>
                                        </p:tav>
                                        <p:tav tm="100000">
                                          <p:val>
                                            <p:strVal val="#ppt_x"/>
                                          </p:val>
                                        </p:tav>
                                      </p:tavLst>
                                    </p:anim>
                                    <p:anim calcmode="lin" valueType="num">
                                      <p:cBhvr additive="base">
                                        <p:cTn id="29" dur="1250" fill="hold"/>
                                        <p:tgtEl>
                                          <p:spTgt spid="7">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a:t>
            </a:r>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7</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The Love of God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3" name="TextBox 2"/>
          <p:cNvSpPr txBox="1"/>
          <p:nvPr/>
        </p:nvSpPr>
        <p:spPr>
          <a:xfrm>
            <a:off x="284501" y="2125920"/>
            <a:ext cx="8581488" cy="1508105"/>
          </a:xfrm>
          <a:prstGeom prst="rect">
            <a:avLst/>
          </a:prstGeom>
          <a:noFill/>
        </p:spPr>
        <p:txBody>
          <a:bodyPr wrap="square" rtlCol="0">
            <a:spAutoFit/>
          </a:bodyPr>
          <a:lstStyle/>
          <a:p>
            <a:r>
              <a:rPr lang="en-US" sz="2400" dirty="0" smtClean="0"/>
              <a:t>“For God so loved the world that he gave his only begotten Son, that whosoever believeth in him should not perish, but have everlasting life.”</a:t>
            </a:r>
            <a:endParaRPr lang="en-US" sz="2400" i="1" dirty="0" smtClean="0"/>
          </a:p>
          <a:p>
            <a:pPr algn="ctr"/>
            <a:r>
              <a:rPr lang="en-US" sz="2000" dirty="0" smtClean="0">
                <a:solidFill>
                  <a:schemeClr val="bg1">
                    <a:lumMod val="75000"/>
                  </a:schemeClr>
                </a:solidFill>
              </a:rPr>
              <a:t>(John 3:16)</a:t>
            </a:r>
            <a:endParaRPr lang="en-US" sz="2000" dirty="0">
              <a:solidFill>
                <a:schemeClr val="bg1">
                  <a:lumMod val="75000"/>
                </a:schemeClr>
              </a:solidFill>
            </a:endParaRPr>
          </a:p>
        </p:txBody>
      </p:sp>
      <p:sp>
        <p:nvSpPr>
          <p:cNvPr id="4" name="TextBox 3"/>
          <p:cNvSpPr txBox="1"/>
          <p:nvPr/>
        </p:nvSpPr>
        <p:spPr>
          <a:xfrm>
            <a:off x="868177" y="514400"/>
            <a:ext cx="7475973" cy="769441"/>
          </a:xfrm>
          <a:prstGeom prst="rect">
            <a:avLst/>
          </a:prstGeom>
          <a:noFill/>
        </p:spPr>
        <p:txBody>
          <a:bodyPr wrap="square" rtlCol="0">
            <a:spAutoFit/>
          </a:bodyPr>
          <a:lstStyle/>
          <a:p>
            <a:pPr algn="ctr"/>
            <a:r>
              <a:rPr lang="en-US" sz="4400" dirty="0" smtClean="0">
                <a:solidFill>
                  <a:schemeClr val="bg1">
                    <a:lumMod val="95000"/>
                  </a:schemeClr>
                </a:solidFill>
              </a:rPr>
              <a:t>The Whole World</a:t>
            </a:r>
            <a:endParaRPr lang="en-US" sz="4400" dirty="0">
              <a:solidFill>
                <a:schemeClr val="bg1">
                  <a:lumMod val="95000"/>
                </a:schemeClr>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06336" y="3607865"/>
            <a:ext cx="3556929" cy="2664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81985847"/>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1" presetClass="entr" presetSubtype="4" fill="hold" nodeType="withEffect">
                                  <p:stCondLst>
                                    <p:cond delay="1000"/>
                                  </p:stCondLst>
                                  <p:childTnLst>
                                    <p:set>
                                      <p:cBhvr>
                                        <p:cTn id="11" dur="1" fill="hold">
                                          <p:stCondLst>
                                            <p:cond delay="0"/>
                                          </p:stCondLst>
                                        </p:cTn>
                                        <p:tgtEl>
                                          <p:spTgt spid="1026"/>
                                        </p:tgtEl>
                                        <p:attrNameLst>
                                          <p:attrName>style.visibility</p:attrName>
                                        </p:attrNameLst>
                                      </p:cBhvr>
                                      <p:to>
                                        <p:strVal val="visible"/>
                                      </p:to>
                                    </p:set>
                                    <p:animEffect transition="in" filter="wheel(4)">
                                      <p:cBhvr>
                                        <p:cTn id="12" dur="2000"/>
                                        <p:tgtEl>
                                          <p:spTgt spid="1026"/>
                                        </p:tgtEl>
                                      </p:cBhvr>
                                    </p:animEffect>
                                  </p:childTnLst>
                                </p:cTn>
                              </p:par>
                            </p:childTnLst>
                          </p:cTn>
                        </p:par>
                        <p:par>
                          <p:cTn id="13" fill="hold">
                            <p:stCondLst>
                              <p:cond delay="3000"/>
                            </p:stCondLst>
                            <p:childTnLst>
                              <p:par>
                                <p:cTn id="14" presetID="31" presetClass="entr" presetSubtype="0" fill="hold" grpId="0" nodeType="afterEffect">
                                  <p:stCondLst>
                                    <p:cond delay="500"/>
                                  </p:stCondLst>
                                  <p:childTnLst>
                                    <p:set>
                                      <p:cBhvr>
                                        <p:cTn id="15" dur="1" fill="hold">
                                          <p:stCondLst>
                                            <p:cond delay="0"/>
                                          </p:stCondLst>
                                        </p:cTn>
                                        <p:tgtEl>
                                          <p:spTgt spid="3"/>
                                        </p:tgtEl>
                                        <p:attrNameLst>
                                          <p:attrName>style.visibility</p:attrName>
                                        </p:attrNameLst>
                                      </p:cBhvr>
                                      <p:to>
                                        <p:strVal val="visible"/>
                                      </p:to>
                                    </p:set>
                                    <p:anim calcmode="lin" valueType="num">
                                      <p:cBhvr>
                                        <p:cTn id="16" dur="1000" fill="hold"/>
                                        <p:tgtEl>
                                          <p:spTgt spid="3"/>
                                        </p:tgtEl>
                                        <p:attrNameLst>
                                          <p:attrName>ppt_w</p:attrName>
                                        </p:attrNameLst>
                                      </p:cBhvr>
                                      <p:tavLst>
                                        <p:tav tm="0">
                                          <p:val>
                                            <p:fltVal val="0"/>
                                          </p:val>
                                        </p:tav>
                                        <p:tav tm="100000">
                                          <p:val>
                                            <p:strVal val="#ppt_w"/>
                                          </p:val>
                                        </p:tav>
                                      </p:tavLst>
                                    </p:anim>
                                    <p:anim calcmode="lin" valueType="num">
                                      <p:cBhvr>
                                        <p:cTn id="17" dur="1000" fill="hold"/>
                                        <p:tgtEl>
                                          <p:spTgt spid="3"/>
                                        </p:tgtEl>
                                        <p:attrNameLst>
                                          <p:attrName>ppt_h</p:attrName>
                                        </p:attrNameLst>
                                      </p:cBhvr>
                                      <p:tavLst>
                                        <p:tav tm="0">
                                          <p:val>
                                            <p:fltVal val="0"/>
                                          </p:val>
                                        </p:tav>
                                        <p:tav tm="100000">
                                          <p:val>
                                            <p:strVal val="#ppt_h"/>
                                          </p:val>
                                        </p:tav>
                                      </p:tavLst>
                                    </p:anim>
                                    <p:anim calcmode="lin" valueType="num">
                                      <p:cBhvr>
                                        <p:cTn id="18" dur="1000" fill="hold"/>
                                        <p:tgtEl>
                                          <p:spTgt spid="3"/>
                                        </p:tgtEl>
                                        <p:attrNameLst>
                                          <p:attrName>style.rotation</p:attrName>
                                        </p:attrNameLst>
                                      </p:cBhvr>
                                      <p:tavLst>
                                        <p:tav tm="0">
                                          <p:val>
                                            <p:fltVal val="90"/>
                                          </p:val>
                                        </p:tav>
                                        <p:tav tm="100000">
                                          <p:val>
                                            <p:fltVal val="0"/>
                                          </p:val>
                                        </p:tav>
                                      </p:tavLst>
                                    </p:anim>
                                    <p:animEffect transition="in" filter="fade">
                                      <p:cBhvr>
                                        <p:cTn id="1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a:t>
            </a:r>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7</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The Love of God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3" name="TextBox 2"/>
          <p:cNvSpPr txBox="1"/>
          <p:nvPr/>
        </p:nvSpPr>
        <p:spPr>
          <a:xfrm>
            <a:off x="284492" y="2264481"/>
            <a:ext cx="5118780" cy="1569660"/>
          </a:xfrm>
          <a:prstGeom prst="rect">
            <a:avLst/>
          </a:prstGeom>
          <a:noFill/>
        </p:spPr>
        <p:txBody>
          <a:bodyPr wrap="square" rtlCol="0">
            <a:spAutoFit/>
          </a:bodyPr>
          <a:lstStyle/>
          <a:p>
            <a:pPr algn="ctr"/>
            <a:r>
              <a:rPr lang="en-US" sz="2400" dirty="0" smtClean="0">
                <a:solidFill>
                  <a:schemeClr val="bg1"/>
                </a:solidFill>
              </a:rPr>
              <a:t>God loves the whole world.  This is not an expression of love for the physical universe but love for the entire human race.</a:t>
            </a:r>
            <a:endParaRPr lang="en-US" sz="2400" dirty="0">
              <a:solidFill>
                <a:schemeClr val="bg1"/>
              </a:solidFill>
            </a:endParaRPr>
          </a:p>
        </p:txBody>
      </p:sp>
      <p:sp>
        <p:nvSpPr>
          <p:cNvPr id="4" name="TextBox 3"/>
          <p:cNvSpPr txBox="1"/>
          <p:nvPr/>
        </p:nvSpPr>
        <p:spPr>
          <a:xfrm>
            <a:off x="284492" y="514400"/>
            <a:ext cx="4966375" cy="830997"/>
          </a:xfrm>
          <a:prstGeom prst="rect">
            <a:avLst/>
          </a:prstGeom>
          <a:noFill/>
        </p:spPr>
        <p:txBody>
          <a:bodyPr wrap="square" rtlCol="0">
            <a:spAutoFit/>
          </a:bodyPr>
          <a:lstStyle/>
          <a:p>
            <a:pPr algn="ctr"/>
            <a:r>
              <a:rPr lang="en-US" sz="4800" dirty="0" smtClean="0">
                <a:solidFill>
                  <a:schemeClr val="bg1">
                    <a:lumMod val="95000"/>
                  </a:schemeClr>
                </a:solidFill>
              </a:rPr>
              <a:t>The Whole World</a:t>
            </a:r>
            <a:endParaRPr lang="en-US" sz="4800" dirty="0">
              <a:solidFill>
                <a:schemeClr val="bg1">
                  <a:lumMod val="95000"/>
                </a:schemeClr>
              </a:solidFill>
            </a:endParaRPr>
          </a:p>
        </p:txBody>
      </p:sp>
      <p:sp>
        <p:nvSpPr>
          <p:cNvPr id="5" name="TextBox 4"/>
          <p:cNvSpPr txBox="1"/>
          <p:nvPr/>
        </p:nvSpPr>
        <p:spPr>
          <a:xfrm>
            <a:off x="4107709" y="3968928"/>
            <a:ext cx="4758269" cy="461665"/>
          </a:xfrm>
          <a:prstGeom prst="rect">
            <a:avLst/>
          </a:prstGeom>
          <a:noFill/>
        </p:spPr>
        <p:txBody>
          <a:bodyPr wrap="square" rtlCol="0">
            <a:spAutoFit/>
          </a:bodyPr>
          <a:lstStyle/>
          <a:p>
            <a:pPr algn="ctr"/>
            <a:r>
              <a:rPr lang="en-US" sz="2400" dirty="0" smtClean="0">
                <a:solidFill>
                  <a:schemeClr val="bg1"/>
                </a:solidFill>
              </a:rPr>
              <a:t>God is not exclusive in His love.</a:t>
            </a:r>
            <a:endParaRPr lang="en-US" sz="2000" dirty="0">
              <a:solidFill>
                <a:schemeClr val="bg1"/>
              </a:solidFill>
            </a:endParaRPr>
          </a:p>
        </p:txBody>
      </p:sp>
      <p:sp>
        <p:nvSpPr>
          <p:cNvPr id="6" name="TextBox 5"/>
          <p:cNvSpPr txBox="1"/>
          <p:nvPr/>
        </p:nvSpPr>
        <p:spPr>
          <a:xfrm>
            <a:off x="284492" y="4550527"/>
            <a:ext cx="4481473" cy="1569660"/>
          </a:xfrm>
          <a:prstGeom prst="rect">
            <a:avLst/>
          </a:prstGeom>
          <a:noFill/>
        </p:spPr>
        <p:txBody>
          <a:bodyPr wrap="square" rtlCol="0">
            <a:spAutoFit/>
          </a:bodyPr>
          <a:lstStyle/>
          <a:p>
            <a:pPr algn="ctr"/>
            <a:r>
              <a:rPr lang="en-US" sz="2400" dirty="0" smtClean="0">
                <a:solidFill>
                  <a:schemeClr val="bg1"/>
                </a:solidFill>
              </a:rPr>
              <a:t>God’s love reaches out to all men regardless of their color, nationality, race, culture, custom, or religion.</a:t>
            </a:r>
            <a:endParaRPr lang="en-US" sz="2000" dirty="0">
              <a:solidFill>
                <a:schemeClr val="bg1"/>
              </a:solidFill>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03272" y="382183"/>
            <a:ext cx="3404524" cy="31091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08496898"/>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 presetClass="entr" presetSubtype="12" fill="hold" grpId="0" nodeType="afterEffect">
                                  <p:stCondLst>
                                    <p:cond delay="50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1000" fill="hold"/>
                                        <p:tgtEl>
                                          <p:spTgt spid="3"/>
                                        </p:tgtEl>
                                        <p:attrNameLst>
                                          <p:attrName>ppt_x</p:attrName>
                                        </p:attrNameLst>
                                      </p:cBhvr>
                                      <p:tavLst>
                                        <p:tav tm="0">
                                          <p:val>
                                            <p:strVal val="0-#ppt_w/2"/>
                                          </p:val>
                                        </p:tav>
                                        <p:tav tm="100000">
                                          <p:val>
                                            <p:strVal val="#ppt_x"/>
                                          </p:val>
                                        </p:tav>
                                      </p:tavLst>
                                    </p:anim>
                                    <p:anim calcmode="lin" valueType="num">
                                      <p:cBhvr additive="base">
                                        <p:cTn id="14" dur="1000" fill="hold"/>
                                        <p:tgtEl>
                                          <p:spTgt spid="3"/>
                                        </p:tgtEl>
                                        <p:attrNameLst>
                                          <p:attrName>ppt_y</p:attrName>
                                        </p:attrNameLst>
                                      </p:cBhvr>
                                      <p:tavLst>
                                        <p:tav tm="0">
                                          <p:val>
                                            <p:strVal val="1+#ppt_h/2"/>
                                          </p:val>
                                        </p:tav>
                                        <p:tav tm="100000">
                                          <p:val>
                                            <p:strVal val="#ppt_y"/>
                                          </p:val>
                                        </p:tav>
                                      </p:tavLst>
                                    </p:anim>
                                  </p:childTnLst>
                                </p:cTn>
                              </p:par>
                            </p:childTnLst>
                          </p:cTn>
                        </p:par>
                        <p:par>
                          <p:cTn id="15" fill="hold">
                            <p:stCondLst>
                              <p:cond delay="3000"/>
                            </p:stCondLst>
                            <p:childTnLst>
                              <p:par>
                                <p:cTn id="16" presetID="2" presetClass="entr" presetSubtype="2" fill="hold" grpId="0" nodeType="afterEffect">
                                  <p:stCondLst>
                                    <p:cond delay="50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1000" fill="hold"/>
                                        <p:tgtEl>
                                          <p:spTgt spid="5"/>
                                        </p:tgtEl>
                                        <p:attrNameLst>
                                          <p:attrName>ppt_x</p:attrName>
                                        </p:attrNameLst>
                                      </p:cBhvr>
                                      <p:tavLst>
                                        <p:tav tm="0">
                                          <p:val>
                                            <p:strVal val="1+#ppt_w/2"/>
                                          </p:val>
                                        </p:tav>
                                        <p:tav tm="100000">
                                          <p:val>
                                            <p:strVal val="#ppt_x"/>
                                          </p:val>
                                        </p:tav>
                                      </p:tavLst>
                                    </p:anim>
                                    <p:anim calcmode="lin" valueType="num">
                                      <p:cBhvr additive="base">
                                        <p:cTn id="19" dur="1000" fill="hold"/>
                                        <p:tgtEl>
                                          <p:spTgt spid="5"/>
                                        </p:tgtEl>
                                        <p:attrNameLst>
                                          <p:attrName>ppt_y</p:attrName>
                                        </p:attrNameLst>
                                      </p:cBhvr>
                                      <p:tavLst>
                                        <p:tav tm="0">
                                          <p:val>
                                            <p:strVal val="#ppt_y"/>
                                          </p:val>
                                        </p:tav>
                                        <p:tav tm="100000">
                                          <p:val>
                                            <p:strVal val="#ppt_y"/>
                                          </p:val>
                                        </p:tav>
                                      </p:tavLst>
                                    </p:anim>
                                  </p:childTnLst>
                                </p:cTn>
                              </p:par>
                            </p:childTnLst>
                          </p:cTn>
                        </p:par>
                        <p:par>
                          <p:cTn id="20" fill="hold">
                            <p:stCondLst>
                              <p:cond delay="4500"/>
                            </p:stCondLst>
                            <p:childTnLst>
                              <p:par>
                                <p:cTn id="21" presetID="2" presetClass="entr" presetSubtype="6" fill="hold" grpId="0" nodeType="afterEffect">
                                  <p:stCondLst>
                                    <p:cond delay="5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tgtEl>
                                          <p:spTgt spid="6"/>
                                        </p:tgtEl>
                                        <p:attrNameLst>
                                          <p:attrName>ppt_x</p:attrName>
                                        </p:attrNameLst>
                                      </p:cBhvr>
                                      <p:tavLst>
                                        <p:tav tm="0">
                                          <p:val>
                                            <p:strVal val="1+#ppt_w/2"/>
                                          </p:val>
                                        </p:tav>
                                        <p:tav tm="100000">
                                          <p:val>
                                            <p:strVal val="#ppt_x"/>
                                          </p:val>
                                        </p:tav>
                                      </p:tavLst>
                                    </p:anim>
                                    <p:anim calcmode="lin" valueType="num">
                                      <p:cBhvr additive="base">
                                        <p:cTn id="24" dur="1000" fill="hold"/>
                                        <p:tgtEl>
                                          <p:spTgt spid="6"/>
                                        </p:tgtEl>
                                        <p:attrNameLst>
                                          <p:attrName>ppt_y</p:attrName>
                                        </p:attrNameLst>
                                      </p:cBhvr>
                                      <p:tavLst>
                                        <p:tav tm="0">
                                          <p:val>
                                            <p:strVal val="1+#ppt_h/2"/>
                                          </p:val>
                                        </p:tav>
                                        <p:tav tm="100000">
                                          <p:val>
                                            <p:strVal val="#ppt_y"/>
                                          </p:val>
                                        </p:tav>
                                      </p:tavLst>
                                    </p:anim>
                                  </p:childTnLst>
                                </p:cTn>
                              </p:par>
                              <p:par>
                                <p:cTn id="25" presetID="21" presetClass="entr" presetSubtype="4" fill="hold" nodeType="withEffect">
                                  <p:stCondLst>
                                    <p:cond delay="1000"/>
                                  </p:stCondLst>
                                  <p:childTnLst>
                                    <p:set>
                                      <p:cBhvr>
                                        <p:cTn id="26" dur="1" fill="hold">
                                          <p:stCondLst>
                                            <p:cond delay="0"/>
                                          </p:stCondLst>
                                        </p:cTn>
                                        <p:tgtEl>
                                          <p:spTgt spid="8"/>
                                        </p:tgtEl>
                                        <p:attrNameLst>
                                          <p:attrName>style.visibility</p:attrName>
                                        </p:attrNameLst>
                                      </p:cBhvr>
                                      <p:to>
                                        <p:strVal val="visible"/>
                                      </p:to>
                                    </p:set>
                                    <p:animEffect transition="in" filter="wheel(4)">
                                      <p:cBhvr>
                                        <p:cTn id="2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a:t>
            </a:r>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7</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The Love of God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3" name="TextBox 2"/>
          <p:cNvSpPr txBox="1"/>
          <p:nvPr/>
        </p:nvSpPr>
        <p:spPr>
          <a:xfrm>
            <a:off x="868177" y="514400"/>
            <a:ext cx="7475973" cy="769441"/>
          </a:xfrm>
          <a:prstGeom prst="rect">
            <a:avLst/>
          </a:prstGeom>
          <a:noFill/>
        </p:spPr>
        <p:txBody>
          <a:bodyPr wrap="square" rtlCol="0">
            <a:spAutoFit/>
          </a:bodyPr>
          <a:lstStyle/>
          <a:p>
            <a:pPr algn="ctr"/>
            <a:r>
              <a:rPr lang="en-US" sz="4400" dirty="0" smtClean="0">
                <a:solidFill>
                  <a:schemeClr val="bg1">
                    <a:lumMod val="95000"/>
                  </a:schemeClr>
                </a:solidFill>
              </a:rPr>
              <a:t>God Loves the Sinner</a:t>
            </a:r>
            <a:endParaRPr lang="en-US" sz="4400" dirty="0">
              <a:solidFill>
                <a:schemeClr val="bg1">
                  <a:lumMod val="95000"/>
                </a:schemeClr>
              </a:solidFill>
            </a:endParaRPr>
          </a:p>
        </p:txBody>
      </p:sp>
      <p:sp>
        <p:nvSpPr>
          <p:cNvPr id="4" name="TextBox 3"/>
          <p:cNvSpPr txBox="1"/>
          <p:nvPr/>
        </p:nvSpPr>
        <p:spPr>
          <a:xfrm>
            <a:off x="284501" y="2153630"/>
            <a:ext cx="8581488" cy="1138773"/>
          </a:xfrm>
          <a:prstGeom prst="rect">
            <a:avLst/>
          </a:prstGeom>
          <a:noFill/>
        </p:spPr>
        <p:txBody>
          <a:bodyPr wrap="square" rtlCol="0">
            <a:spAutoFit/>
          </a:bodyPr>
          <a:lstStyle/>
          <a:p>
            <a:r>
              <a:rPr lang="en-US" sz="2400" dirty="0" smtClean="0"/>
              <a:t>“But God commanded his love toward us, in that, while we were yet sinners, Christ died for us.”</a:t>
            </a:r>
            <a:endParaRPr lang="en-US" sz="2400" i="1" dirty="0" smtClean="0"/>
          </a:p>
          <a:p>
            <a:pPr algn="ctr"/>
            <a:r>
              <a:rPr lang="en-US" sz="2000" dirty="0" smtClean="0">
                <a:solidFill>
                  <a:schemeClr val="bg1">
                    <a:lumMod val="75000"/>
                  </a:schemeClr>
                </a:solidFill>
              </a:rPr>
              <a:t>(Romans 5:8)</a:t>
            </a:r>
            <a:endParaRPr lang="en-US" sz="2000" dirty="0">
              <a:solidFill>
                <a:schemeClr val="bg1">
                  <a:lumMod val="75000"/>
                </a:schemeClr>
              </a:solidFill>
            </a:endParaRPr>
          </a:p>
        </p:txBody>
      </p:sp>
      <p:sp>
        <p:nvSpPr>
          <p:cNvPr id="5" name="TextBox 4"/>
          <p:cNvSpPr txBox="1"/>
          <p:nvPr/>
        </p:nvSpPr>
        <p:spPr>
          <a:xfrm>
            <a:off x="284496" y="4079470"/>
            <a:ext cx="8581488" cy="1138773"/>
          </a:xfrm>
          <a:prstGeom prst="rect">
            <a:avLst/>
          </a:prstGeom>
          <a:noFill/>
        </p:spPr>
        <p:txBody>
          <a:bodyPr wrap="square" rtlCol="0">
            <a:spAutoFit/>
          </a:bodyPr>
          <a:lstStyle/>
          <a:p>
            <a:r>
              <a:rPr lang="en-US" sz="2400" dirty="0" smtClean="0"/>
              <a:t>“Who will have all men to be saved, and to come unto the knowledge of the truth.”</a:t>
            </a:r>
            <a:endParaRPr lang="en-US" sz="2400" i="1" dirty="0" smtClean="0"/>
          </a:p>
          <a:p>
            <a:pPr algn="ctr"/>
            <a:r>
              <a:rPr lang="en-US" sz="2000" dirty="0" smtClean="0">
                <a:solidFill>
                  <a:schemeClr val="bg1">
                    <a:lumMod val="75000"/>
                  </a:schemeClr>
                </a:solidFill>
              </a:rPr>
              <a:t>(I Timothy 2:4)</a:t>
            </a:r>
            <a:endParaRPr lang="en-US" sz="2000" dirty="0">
              <a:solidFill>
                <a:schemeClr val="bg1">
                  <a:lumMod val="75000"/>
                </a:schemeClr>
              </a:solidFill>
            </a:endParaRPr>
          </a:p>
        </p:txBody>
      </p:sp>
    </p:spTree>
    <p:extLst>
      <p:ext uri="{BB962C8B-B14F-4D97-AF65-F5344CB8AC3E}">
        <p14:creationId xmlns:p14="http://schemas.microsoft.com/office/powerpoint/2010/main" val="4188567995"/>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8" fill="hold" grpId="0" nodeType="afterEffect">
                                  <p:stCondLst>
                                    <p:cond delay="50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wipe(left)">
                                      <p:cBhvr>
                                        <p:cTn id="13" dur="1000"/>
                                        <p:tgtEl>
                                          <p:spTgt spid="4">
                                            <p:txEl>
                                              <p:pRg st="0" end="0"/>
                                            </p:txEl>
                                          </p:spTgt>
                                        </p:tgtEl>
                                      </p:cBhvr>
                                    </p:animEffect>
                                  </p:childTnLst>
                                </p:cTn>
                              </p:par>
                            </p:childTnLst>
                          </p:cTn>
                        </p:par>
                        <p:par>
                          <p:cTn id="14" fill="hold">
                            <p:stCondLst>
                              <p:cond delay="3000"/>
                            </p:stCondLst>
                            <p:childTnLst>
                              <p:par>
                                <p:cTn id="15" presetID="22" presetClass="entr" presetSubtype="8" fill="hold" grpId="0" nodeType="afterEffect">
                                  <p:stCondLst>
                                    <p:cond delay="50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wipe(left)">
                                      <p:cBhvr>
                                        <p:cTn id="17" dur="1000"/>
                                        <p:tgtEl>
                                          <p:spTgt spid="4">
                                            <p:txEl>
                                              <p:pRg st="1" end="1"/>
                                            </p:txEl>
                                          </p:spTgt>
                                        </p:tgtEl>
                                      </p:cBhvr>
                                    </p:animEffect>
                                  </p:childTnLst>
                                </p:cTn>
                              </p:par>
                            </p:childTnLst>
                          </p:cTn>
                        </p:par>
                        <p:par>
                          <p:cTn id="18" fill="hold">
                            <p:stCondLst>
                              <p:cond delay="4500"/>
                            </p:stCondLst>
                            <p:childTnLst>
                              <p:par>
                                <p:cTn id="19" presetID="22" presetClass="entr" presetSubtype="8" fill="hold" grpId="0" nodeType="afterEffect">
                                  <p:stCondLst>
                                    <p:cond delay="50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wipe(left)">
                                      <p:cBhvr>
                                        <p:cTn id="21" dur="1000"/>
                                        <p:tgtEl>
                                          <p:spTgt spid="5">
                                            <p:txEl>
                                              <p:pRg st="0" end="0"/>
                                            </p:txEl>
                                          </p:spTgt>
                                        </p:tgtEl>
                                      </p:cBhvr>
                                    </p:animEffect>
                                  </p:childTnLst>
                                </p:cTn>
                              </p:par>
                            </p:childTnLst>
                          </p:cTn>
                        </p:par>
                        <p:par>
                          <p:cTn id="22" fill="hold">
                            <p:stCondLst>
                              <p:cond delay="6000"/>
                            </p:stCondLst>
                            <p:childTnLst>
                              <p:par>
                                <p:cTn id="23" presetID="22" presetClass="entr" presetSubtype="8" fill="hold" grpId="0" nodeType="afterEffect">
                                  <p:stCondLst>
                                    <p:cond delay="500"/>
                                  </p:stCondLst>
                                  <p:childTnLst>
                                    <p:set>
                                      <p:cBhvr>
                                        <p:cTn id="24" dur="1" fill="hold">
                                          <p:stCondLst>
                                            <p:cond delay="0"/>
                                          </p:stCondLst>
                                        </p:cTn>
                                        <p:tgtEl>
                                          <p:spTgt spid="5">
                                            <p:txEl>
                                              <p:pRg st="1" end="1"/>
                                            </p:txEl>
                                          </p:spTgt>
                                        </p:tgtEl>
                                        <p:attrNameLst>
                                          <p:attrName>style.visibility</p:attrName>
                                        </p:attrNameLst>
                                      </p:cBhvr>
                                      <p:to>
                                        <p:strVal val="visible"/>
                                      </p:to>
                                    </p:set>
                                    <p:animEffect transition="in" filter="wipe(left)">
                                      <p:cBhvr>
                                        <p:cTn id="25" dur="10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P spid="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a:t>
            </a:r>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7</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The Love of God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3" name="TextBox 2"/>
          <p:cNvSpPr txBox="1"/>
          <p:nvPr/>
        </p:nvSpPr>
        <p:spPr>
          <a:xfrm>
            <a:off x="868177" y="514400"/>
            <a:ext cx="7475973" cy="769441"/>
          </a:xfrm>
          <a:prstGeom prst="rect">
            <a:avLst/>
          </a:prstGeom>
          <a:noFill/>
        </p:spPr>
        <p:txBody>
          <a:bodyPr wrap="square" rtlCol="0">
            <a:spAutoFit/>
          </a:bodyPr>
          <a:lstStyle/>
          <a:p>
            <a:pPr algn="ctr"/>
            <a:r>
              <a:rPr lang="en-US" sz="4400" dirty="0" smtClean="0">
                <a:solidFill>
                  <a:schemeClr val="bg1">
                    <a:lumMod val="95000"/>
                  </a:schemeClr>
                </a:solidFill>
              </a:rPr>
              <a:t>God Loves the Sinner</a:t>
            </a:r>
            <a:endParaRPr lang="en-US" sz="4400" dirty="0">
              <a:solidFill>
                <a:schemeClr val="bg1">
                  <a:lumMod val="95000"/>
                </a:schemeClr>
              </a:solidFill>
            </a:endParaRPr>
          </a:p>
        </p:txBody>
      </p:sp>
      <p:sp>
        <p:nvSpPr>
          <p:cNvPr id="5" name="TextBox 4"/>
          <p:cNvSpPr txBox="1"/>
          <p:nvPr/>
        </p:nvSpPr>
        <p:spPr>
          <a:xfrm>
            <a:off x="284496" y="2998780"/>
            <a:ext cx="8581488" cy="1938992"/>
          </a:xfrm>
          <a:prstGeom prst="rect">
            <a:avLst/>
          </a:prstGeom>
          <a:noFill/>
        </p:spPr>
        <p:txBody>
          <a:bodyPr wrap="square" rtlCol="0">
            <a:spAutoFit/>
          </a:bodyPr>
          <a:lstStyle/>
          <a:p>
            <a:r>
              <a:rPr lang="en-US" sz="2400" dirty="0" smtClean="0"/>
              <a:t>The greatest force upon the earth is love.  Human love can do more than anything else that man can do.  When it is understood just how much higher God’s love is to human love, one can begin to appreciate the power of God’s love for the lost.</a:t>
            </a:r>
            <a:endParaRPr lang="en-US" sz="2000" dirty="0">
              <a:solidFill>
                <a:schemeClr val="bg1">
                  <a:lumMod val="75000"/>
                </a:schemeClr>
              </a:solidFill>
            </a:endParaRPr>
          </a:p>
        </p:txBody>
      </p:sp>
      <p:sp>
        <p:nvSpPr>
          <p:cNvPr id="6" name="TextBox 5"/>
          <p:cNvSpPr txBox="1"/>
          <p:nvPr/>
        </p:nvSpPr>
        <p:spPr>
          <a:xfrm>
            <a:off x="284491" y="1696507"/>
            <a:ext cx="8581488" cy="461665"/>
          </a:xfrm>
          <a:prstGeom prst="rect">
            <a:avLst/>
          </a:prstGeom>
          <a:noFill/>
        </p:spPr>
        <p:txBody>
          <a:bodyPr wrap="square" rtlCol="0">
            <a:spAutoFit/>
          </a:bodyPr>
          <a:lstStyle/>
          <a:p>
            <a:pPr algn="ctr"/>
            <a:r>
              <a:rPr lang="en-US" sz="2400" i="1" dirty="0" smtClean="0"/>
              <a:t>God does not love sin, but God loves the sinner.</a:t>
            </a:r>
            <a:endParaRPr lang="en-US" sz="2000" i="1" dirty="0">
              <a:solidFill>
                <a:schemeClr val="bg1">
                  <a:lumMod val="75000"/>
                </a:schemeClr>
              </a:solidFill>
            </a:endParaRPr>
          </a:p>
        </p:txBody>
      </p:sp>
    </p:spTree>
    <p:extLst>
      <p:ext uri="{BB962C8B-B14F-4D97-AF65-F5344CB8AC3E}">
        <p14:creationId xmlns:p14="http://schemas.microsoft.com/office/powerpoint/2010/main" val="2265008196"/>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31" presetClass="entr" presetSubtype="0" fill="hold" grpId="0" nodeType="afterEffect">
                                  <p:stCondLst>
                                    <p:cond delay="50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style.rotation</p:attrName>
                                        </p:attrNameLst>
                                      </p:cBhvr>
                                      <p:tavLst>
                                        <p:tav tm="0">
                                          <p:val>
                                            <p:fltVal val="90"/>
                                          </p:val>
                                        </p:tav>
                                        <p:tav tm="100000">
                                          <p:val>
                                            <p:fltVal val="0"/>
                                          </p:val>
                                        </p:tav>
                                      </p:tavLst>
                                    </p:anim>
                                    <p:animEffect transition="in" filter="fade">
                                      <p:cBhvr>
                                        <p:cTn id="16" dur="1000"/>
                                        <p:tgtEl>
                                          <p:spTgt spid="6"/>
                                        </p:tgtEl>
                                      </p:cBhvr>
                                    </p:animEffect>
                                  </p:childTnLst>
                                </p:cTn>
                              </p:par>
                            </p:childTnLst>
                          </p:cTn>
                        </p:par>
                        <p:par>
                          <p:cTn id="17" fill="hold">
                            <p:stCondLst>
                              <p:cond delay="3000"/>
                            </p:stCondLst>
                            <p:childTnLst>
                              <p:par>
                                <p:cTn id="18" presetID="21" presetClass="entr" presetSubtype="4" fill="hold" grpId="0" nodeType="afterEffect">
                                  <p:stCondLst>
                                    <p:cond delay="500"/>
                                  </p:stCondLst>
                                  <p:childTnLst>
                                    <p:set>
                                      <p:cBhvr>
                                        <p:cTn id="19" dur="1" fill="hold">
                                          <p:stCondLst>
                                            <p:cond delay="0"/>
                                          </p:stCondLst>
                                        </p:cTn>
                                        <p:tgtEl>
                                          <p:spTgt spid="5"/>
                                        </p:tgtEl>
                                        <p:attrNameLst>
                                          <p:attrName>style.visibility</p:attrName>
                                        </p:attrNameLst>
                                      </p:cBhvr>
                                      <p:to>
                                        <p:strVal val="visible"/>
                                      </p:to>
                                    </p:set>
                                    <p:animEffect transition="in" filter="wheel(4)">
                                      <p:cBhvr>
                                        <p:cTn id="20"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a:t>
            </a:r>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7</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The Love of God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3" name="TextBox 2"/>
          <p:cNvSpPr txBox="1"/>
          <p:nvPr/>
        </p:nvSpPr>
        <p:spPr>
          <a:xfrm>
            <a:off x="868177" y="514400"/>
            <a:ext cx="7475973" cy="769441"/>
          </a:xfrm>
          <a:prstGeom prst="rect">
            <a:avLst/>
          </a:prstGeom>
          <a:noFill/>
        </p:spPr>
        <p:txBody>
          <a:bodyPr wrap="square" rtlCol="0">
            <a:spAutoFit/>
          </a:bodyPr>
          <a:lstStyle/>
          <a:p>
            <a:pPr algn="ctr"/>
            <a:r>
              <a:rPr lang="en-US" sz="4400" dirty="0" smtClean="0">
                <a:solidFill>
                  <a:schemeClr val="bg1">
                    <a:lumMod val="95000"/>
                  </a:schemeClr>
                </a:solidFill>
              </a:rPr>
              <a:t>Does God Hate?</a:t>
            </a:r>
            <a:endParaRPr lang="en-US" sz="4400" dirty="0">
              <a:solidFill>
                <a:schemeClr val="bg1">
                  <a:lumMod val="95000"/>
                </a:schemeClr>
              </a:solidFill>
            </a:endParaRPr>
          </a:p>
        </p:txBody>
      </p:sp>
      <p:sp>
        <p:nvSpPr>
          <p:cNvPr id="4" name="TextBox 3"/>
          <p:cNvSpPr txBox="1"/>
          <p:nvPr/>
        </p:nvSpPr>
        <p:spPr>
          <a:xfrm>
            <a:off x="284501" y="1682560"/>
            <a:ext cx="8581488" cy="2616101"/>
          </a:xfrm>
          <a:prstGeom prst="rect">
            <a:avLst/>
          </a:prstGeom>
          <a:noFill/>
        </p:spPr>
        <p:txBody>
          <a:bodyPr wrap="square" rtlCol="0">
            <a:spAutoFit/>
          </a:bodyPr>
          <a:lstStyle/>
          <a:p>
            <a:r>
              <a:rPr lang="en-US" sz="2400" dirty="0" smtClean="0"/>
              <a:t>“</a:t>
            </a:r>
            <a:r>
              <a:rPr lang="en-US" sz="2400" dirty="0"/>
              <a:t>These six things doth the LORD hate: yea, seven are an abomination unto him: A proud look, a lying tongue, and hands that shed innocent blood, an heart that </a:t>
            </a:r>
            <a:r>
              <a:rPr lang="en-US" sz="2400" dirty="0" err="1"/>
              <a:t>deviseth</a:t>
            </a:r>
            <a:r>
              <a:rPr lang="en-US" sz="2400" dirty="0"/>
              <a:t> wicked imaginations, feet that be swift in running to mischief, a false witness that </a:t>
            </a:r>
            <a:r>
              <a:rPr lang="en-US" sz="2400" dirty="0" err="1"/>
              <a:t>speaketh</a:t>
            </a:r>
            <a:r>
              <a:rPr lang="en-US" sz="2400" dirty="0"/>
              <a:t> lies, and he that </a:t>
            </a:r>
            <a:r>
              <a:rPr lang="en-US" sz="2400" dirty="0" err="1"/>
              <a:t>soweth</a:t>
            </a:r>
            <a:r>
              <a:rPr lang="en-US" sz="2400" dirty="0"/>
              <a:t> discord among brethren</a:t>
            </a:r>
            <a:r>
              <a:rPr lang="en-US" sz="2400" dirty="0" smtClean="0"/>
              <a:t>.”</a:t>
            </a:r>
            <a:endParaRPr lang="en-US" sz="2400" i="1" dirty="0" smtClean="0"/>
          </a:p>
          <a:p>
            <a:pPr algn="ctr"/>
            <a:r>
              <a:rPr lang="en-US" sz="2000" dirty="0" smtClean="0">
                <a:solidFill>
                  <a:schemeClr val="bg1">
                    <a:lumMod val="75000"/>
                  </a:schemeClr>
                </a:solidFill>
              </a:rPr>
              <a:t>(Proverbs 6:16-19)</a:t>
            </a:r>
            <a:endParaRPr lang="en-US" sz="2000" dirty="0">
              <a:solidFill>
                <a:schemeClr val="bg1">
                  <a:lumMod val="75000"/>
                </a:schemeClr>
              </a:solidFill>
            </a:endParaRPr>
          </a:p>
        </p:txBody>
      </p:sp>
      <p:sp>
        <p:nvSpPr>
          <p:cNvPr id="5" name="TextBox 4"/>
          <p:cNvSpPr txBox="1"/>
          <p:nvPr/>
        </p:nvSpPr>
        <p:spPr>
          <a:xfrm>
            <a:off x="256786" y="4702945"/>
            <a:ext cx="8581488" cy="1138773"/>
          </a:xfrm>
          <a:prstGeom prst="rect">
            <a:avLst/>
          </a:prstGeom>
          <a:noFill/>
        </p:spPr>
        <p:txBody>
          <a:bodyPr wrap="square" rtlCol="0">
            <a:spAutoFit/>
          </a:bodyPr>
          <a:lstStyle/>
          <a:p>
            <a:r>
              <a:rPr lang="en-US" sz="2400" dirty="0" smtClean="0"/>
              <a:t>“Your new moons and your appointed feasts my soul </a:t>
            </a:r>
            <a:r>
              <a:rPr lang="en-US" sz="2400" dirty="0" err="1" smtClean="0"/>
              <a:t>hateth</a:t>
            </a:r>
            <a:r>
              <a:rPr lang="en-US" sz="2400" dirty="0" smtClean="0"/>
              <a:t>.”</a:t>
            </a:r>
            <a:endParaRPr lang="en-US" sz="2400" i="1" dirty="0" smtClean="0"/>
          </a:p>
          <a:p>
            <a:pPr algn="ctr"/>
            <a:r>
              <a:rPr lang="en-US" sz="2000" dirty="0" smtClean="0">
                <a:solidFill>
                  <a:schemeClr val="bg1">
                    <a:lumMod val="75000"/>
                  </a:schemeClr>
                </a:solidFill>
              </a:rPr>
              <a:t>(Isaiah 1:14)</a:t>
            </a:r>
            <a:endParaRPr lang="en-US" sz="2000" dirty="0">
              <a:solidFill>
                <a:schemeClr val="bg1">
                  <a:lumMod val="75000"/>
                </a:schemeClr>
              </a:solidFill>
            </a:endParaRPr>
          </a:p>
        </p:txBody>
      </p:sp>
    </p:spTree>
    <p:extLst>
      <p:ext uri="{BB962C8B-B14F-4D97-AF65-F5344CB8AC3E}">
        <p14:creationId xmlns:p14="http://schemas.microsoft.com/office/powerpoint/2010/main" val="2060472478"/>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4" presetClass="entr" presetSubtype="32" fill="hold" grpId="0" nodeType="afterEffect">
                                  <p:stCondLst>
                                    <p:cond delay="500"/>
                                  </p:stCondLst>
                                  <p:childTnLst>
                                    <p:set>
                                      <p:cBhvr>
                                        <p:cTn id="12" dur="1" fill="hold">
                                          <p:stCondLst>
                                            <p:cond delay="0"/>
                                          </p:stCondLst>
                                        </p:cTn>
                                        <p:tgtEl>
                                          <p:spTgt spid="4"/>
                                        </p:tgtEl>
                                        <p:attrNameLst>
                                          <p:attrName>style.visibility</p:attrName>
                                        </p:attrNameLst>
                                      </p:cBhvr>
                                      <p:to>
                                        <p:strVal val="visible"/>
                                      </p:to>
                                    </p:set>
                                    <p:animEffect transition="in" filter="box(out)">
                                      <p:cBhvr>
                                        <p:cTn id="13" dur="2000"/>
                                        <p:tgtEl>
                                          <p:spTgt spid="4"/>
                                        </p:tgtEl>
                                      </p:cBhvr>
                                    </p:animEffect>
                                  </p:childTnLst>
                                </p:cTn>
                              </p:par>
                            </p:childTnLst>
                          </p:cTn>
                        </p:par>
                        <p:par>
                          <p:cTn id="14" fill="hold">
                            <p:stCondLst>
                              <p:cond delay="4000"/>
                            </p:stCondLst>
                            <p:childTnLst>
                              <p:par>
                                <p:cTn id="15" presetID="2" presetClass="entr" presetSubtype="8" fill="hold" grpId="0" nodeType="afterEffect">
                                  <p:stCondLst>
                                    <p:cond delay="50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1000" fill="hold"/>
                                        <p:tgtEl>
                                          <p:spTgt spid="5"/>
                                        </p:tgtEl>
                                        <p:attrNameLst>
                                          <p:attrName>ppt_x</p:attrName>
                                        </p:attrNameLst>
                                      </p:cBhvr>
                                      <p:tavLst>
                                        <p:tav tm="0">
                                          <p:val>
                                            <p:strVal val="0-#ppt_w/2"/>
                                          </p:val>
                                        </p:tav>
                                        <p:tav tm="100000">
                                          <p:val>
                                            <p:strVal val="#ppt_x"/>
                                          </p:val>
                                        </p:tav>
                                      </p:tavLst>
                                    </p:anim>
                                    <p:anim calcmode="lin" valueType="num">
                                      <p:cBhvr additive="base">
                                        <p:cTn id="1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a:t>
            </a:r>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7</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The Love of God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3" name="TextBox 2"/>
          <p:cNvSpPr txBox="1"/>
          <p:nvPr/>
        </p:nvSpPr>
        <p:spPr>
          <a:xfrm>
            <a:off x="868177" y="514400"/>
            <a:ext cx="7475973" cy="769441"/>
          </a:xfrm>
          <a:prstGeom prst="rect">
            <a:avLst/>
          </a:prstGeom>
          <a:noFill/>
        </p:spPr>
        <p:txBody>
          <a:bodyPr wrap="square" rtlCol="0">
            <a:spAutoFit/>
          </a:bodyPr>
          <a:lstStyle/>
          <a:p>
            <a:pPr algn="ctr"/>
            <a:r>
              <a:rPr lang="en-US" sz="4400" dirty="0" smtClean="0">
                <a:solidFill>
                  <a:schemeClr val="bg1">
                    <a:lumMod val="95000"/>
                  </a:schemeClr>
                </a:solidFill>
              </a:rPr>
              <a:t>Does God Hate?</a:t>
            </a:r>
            <a:endParaRPr lang="en-US" sz="4400" dirty="0">
              <a:solidFill>
                <a:schemeClr val="bg1">
                  <a:lumMod val="95000"/>
                </a:schemeClr>
              </a:solidFill>
            </a:endParaRPr>
          </a:p>
        </p:txBody>
      </p:sp>
      <p:sp>
        <p:nvSpPr>
          <p:cNvPr id="4" name="TextBox 3"/>
          <p:cNvSpPr txBox="1"/>
          <p:nvPr/>
        </p:nvSpPr>
        <p:spPr>
          <a:xfrm>
            <a:off x="284501" y="1682560"/>
            <a:ext cx="8581488" cy="830997"/>
          </a:xfrm>
          <a:prstGeom prst="rect">
            <a:avLst/>
          </a:prstGeom>
          <a:noFill/>
        </p:spPr>
        <p:txBody>
          <a:bodyPr wrap="square" rtlCol="0">
            <a:spAutoFit/>
          </a:bodyPr>
          <a:lstStyle/>
          <a:p>
            <a:r>
              <a:rPr lang="en-US" sz="2400" dirty="0" smtClean="0"/>
              <a:t>The nature of love demands a hatred for that which would destroy the object of that love.</a:t>
            </a:r>
            <a:endParaRPr lang="en-US" sz="2000" dirty="0">
              <a:solidFill>
                <a:schemeClr val="bg1">
                  <a:lumMod val="75000"/>
                </a:schemeClr>
              </a:solidFill>
            </a:endParaRPr>
          </a:p>
        </p:txBody>
      </p:sp>
      <p:sp>
        <p:nvSpPr>
          <p:cNvPr id="5" name="TextBox 4"/>
          <p:cNvSpPr txBox="1"/>
          <p:nvPr/>
        </p:nvSpPr>
        <p:spPr>
          <a:xfrm>
            <a:off x="270641" y="3095820"/>
            <a:ext cx="8581488" cy="830997"/>
          </a:xfrm>
          <a:prstGeom prst="rect">
            <a:avLst/>
          </a:prstGeom>
          <a:noFill/>
        </p:spPr>
        <p:txBody>
          <a:bodyPr wrap="square" rtlCol="0">
            <a:spAutoFit/>
          </a:bodyPr>
          <a:lstStyle/>
          <a:p>
            <a:r>
              <a:rPr lang="en-US" sz="2400" dirty="0" smtClean="0"/>
              <a:t>God would not love the sinner if He did not at the same time hate the sin.</a:t>
            </a:r>
            <a:endParaRPr lang="en-US" sz="2000" dirty="0">
              <a:solidFill>
                <a:schemeClr val="bg1">
                  <a:lumMod val="75000"/>
                </a:schemeClr>
              </a:solidFill>
            </a:endParaRPr>
          </a:p>
        </p:txBody>
      </p:sp>
      <p:sp>
        <p:nvSpPr>
          <p:cNvPr id="6" name="TextBox 5"/>
          <p:cNvSpPr txBox="1"/>
          <p:nvPr/>
        </p:nvSpPr>
        <p:spPr>
          <a:xfrm>
            <a:off x="284491" y="4689140"/>
            <a:ext cx="8581488" cy="461665"/>
          </a:xfrm>
          <a:prstGeom prst="rect">
            <a:avLst/>
          </a:prstGeom>
          <a:noFill/>
        </p:spPr>
        <p:txBody>
          <a:bodyPr wrap="square" rtlCol="0">
            <a:spAutoFit/>
          </a:bodyPr>
          <a:lstStyle/>
          <a:p>
            <a:r>
              <a:rPr lang="en-US" sz="2400" dirty="0" smtClean="0"/>
              <a:t>A true love for the sinner will demand a true hatred for sin.</a:t>
            </a:r>
            <a:endParaRPr lang="en-US" sz="2000" dirty="0">
              <a:solidFill>
                <a:schemeClr val="bg1">
                  <a:lumMod val="75000"/>
                </a:schemeClr>
              </a:solidFill>
            </a:endParaRPr>
          </a:p>
        </p:txBody>
      </p:sp>
    </p:spTree>
    <p:extLst>
      <p:ext uri="{BB962C8B-B14F-4D97-AF65-F5344CB8AC3E}">
        <p14:creationId xmlns:p14="http://schemas.microsoft.com/office/powerpoint/2010/main" val="3369979298"/>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 presetClass="entr" presetSubtype="9" fill="hold" grpId="0" nodeType="afterEffect">
                                  <p:stCondLst>
                                    <p:cond delay="50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1000" fill="hold"/>
                                        <p:tgtEl>
                                          <p:spTgt spid="4"/>
                                        </p:tgtEl>
                                        <p:attrNameLst>
                                          <p:attrName>ppt_x</p:attrName>
                                        </p:attrNameLst>
                                      </p:cBhvr>
                                      <p:tavLst>
                                        <p:tav tm="0">
                                          <p:val>
                                            <p:strVal val="0-#ppt_w/2"/>
                                          </p:val>
                                        </p:tav>
                                        <p:tav tm="100000">
                                          <p:val>
                                            <p:strVal val="#ppt_x"/>
                                          </p:val>
                                        </p:tav>
                                      </p:tavLst>
                                    </p:anim>
                                    <p:anim calcmode="lin" valueType="num">
                                      <p:cBhvr additive="base">
                                        <p:cTn id="14" dur="1000" fill="hold"/>
                                        <p:tgtEl>
                                          <p:spTgt spid="4"/>
                                        </p:tgtEl>
                                        <p:attrNameLst>
                                          <p:attrName>ppt_y</p:attrName>
                                        </p:attrNameLst>
                                      </p:cBhvr>
                                      <p:tavLst>
                                        <p:tav tm="0">
                                          <p:val>
                                            <p:strVal val="0-#ppt_h/2"/>
                                          </p:val>
                                        </p:tav>
                                        <p:tav tm="100000">
                                          <p:val>
                                            <p:strVal val="#ppt_y"/>
                                          </p:val>
                                        </p:tav>
                                      </p:tavLst>
                                    </p:anim>
                                  </p:childTnLst>
                                </p:cTn>
                              </p:par>
                            </p:childTnLst>
                          </p:cTn>
                        </p:par>
                        <p:par>
                          <p:cTn id="15" fill="hold">
                            <p:stCondLst>
                              <p:cond delay="3000"/>
                            </p:stCondLst>
                            <p:childTnLst>
                              <p:par>
                                <p:cTn id="16" presetID="2" presetClass="entr" presetSubtype="6" fill="hold" grpId="0" nodeType="afterEffect">
                                  <p:stCondLst>
                                    <p:cond delay="50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1000" fill="hold"/>
                                        <p:tgtEl>
                                          <p:spTgt spid="5"/>
                                        </p:tgtEl>
                                        <p:attrNameLst>
                                          <p:attrName>ppt_x</p:attrName>
                                        </p:attrNameLst>
                                      </p:cBhvr>
                                      <p:tavLst>
                                        <p:tav tm="0">
                                          <p:val>
                                            <p:strVal val="1+#ppt_w/2"/>
                                          </p:val>
                                        </p:tav>
                                        <p:tav tm="100000">
                                          <p:val>
                                            <p:strVal val="#ppt_x"/>
                                          </p:val>
                                        </p:tav>
                                      </p:tavLst>
                                    </p:anim>
                                    <p:anim calcmode="lin" valueType="num">
                                      <p:cBhvr additive="base">
                                        <p:cTn id="19" dur="1000" fill="hold"/>
                                        <p:tgtEl>
                                          <p:spTgt spid="5"/>
                                        </p:tgtEl>
                                        <p:attrNameLst>
                                          <p:attrName>ppt_y</p:attrName>
                                        </p:attrNameLst>
                                      </p:cBhvr>
                                      <p:tavLst>
                                        <p:tav tm="0">
                                          <p:val>
                                            <p:strVal val="1+#ppt_h/2"/>
                                          </p:val>
                                        </p:tav>
                                        <p:tav tm="100000">
                                          <p:val>
                                            <p:strVal val="#ppt_y"/>
                                          </p:val>
                                        </p:tav>
                                      </p:tavLst>
                                    </p:anim>
                                  </p:childTnLst>
                                </p:cTn>
                              </p:par>
                            </p:childTnLst>
                          </p:cTn>
                        </p:par>
                        <p:par>
                          <p:cTn id="20" fill="hold">
                            <p:stCondLst>
                              <p:cond delay="4500"/>
                            </p:stCondLst>
                            <p:childTnLst>
                              <p:par>
                                <p:cTn id="21" presetID="2" presetClass="entr" presetSubtype="12" fill="hold" grpId="0" nodeType="afterEffect">
                                  <p:stCondLst>
                                    <p:cond delay="5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tgtEl>
                                          <p:spTgt spid="6"/>
                                        </p:tgtEl>
                                        <p:attrNameLst>
                                          <p:attrName>ppt_x</p:attrName>
                                        </p:attrNameLst>
                                      </p:cBhvr>
                                      <p:tavLst>
                                        <p:tav tm="0">
                                          <p:val>
                                            <p:strVal val="0-#ppt_w/2"/>
                                          </p:val>
                                        </p:tav>
                                        <p:tav tm="100000">
                                          <p:val>
                                            <p:strVal val="#ppt_x"/>
                                          </p:val>
                                        </p:tav>
                                      </p:tavLst>
                                    </p:anim>
                                    <p:anim calcmode="lin" valueType="num">
                                      <p:cBhvr additive="base">
                                        <p:cTn id="24"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theme/theme1.xml><?xml version="1.0" encoding="utf-8"?>
<a:theme xmlns:a="http://schemas.openxmlformats.org/drawingml/2006/main" name="Revolution">
  <a:themeElements>
    <a:clrScheme name="Revolution">
      <a:dk1>
        <a:sysClr val="windowText" lastClr="000000"/>
      </a:dk1>
      <a:lt1>
        <a:sysClr val="window" lastClr="FFFFFF"/>
      </a:lt1>
      <a:dk2>
        <a:srgbClr val="1B3861"/>
      </a:dk2>
      <a:lt2>
        <a:srgbClr val="38ABED"/>
      </a:lt2>
      <a:accent1>
        <a:srgbClr val="0C5986"/>
      </a:accent1>
      <a:accent2>
        <a:srgbClr val="DDF53D"/>
      </a:accent2>
      <a:accent3>
        <a:srgbClr val="508709"/>
      </a:accent3>
      <a:accent4>
        <a:srgbClr val="BF5E00"/>
      </a:accent4>
      <a:accent5>
        <a:srgbClr val="9C0001"/>
      </a:accent5>
      <a:accent6>
        <a:srgbClr val="660075"/>
      </a:accent6>
      <a:hlink>
        <a:srgbClr val="ABF24D"/>
      </a:hlink>
      <a:folHlink>
        <a:srgbClr val="A0E7FB"/>
      </a:folHlink>
    </a:clrScheme>
    <a:fontScheme name="Revolution">
      <a:majorFont>
        <a:latin typeface="Trebuchet MS"/>
        <a:ea typeface=""/>
        <a:cs typeface=""/>
        <a:font script="Jpan" typeface="ＭＳ ゴシック"/>
        <a:font script="Hans" typeface="宋体"/>
        <a:font script="Hant" typeface="新細明體"/>
      </a:majorFont>
      <a:minorFont>
        <a:latin typeface="Trebuchet MS"/>
        <a:ea typeface=""/>
        <a:cs typeface=""/>
        <a:font script="Jpan" typeface="ＭＳ ゴシック"/>
        <a:font script="Hans" typeface="宋体"/>
        <a:font script="Hant" typeface="新細明體"/>
      </a:minorFont>
    </a:fontScheme>
    <a:fmtScheme name="Revolution">
      <a:fillStyleLst>
        <a:solidFill>
          <a:schemeClr val="phClr"/>
        </a:solidFill>
        <a:solidFill>
          <a:schemeClr val="phClr"/>
        </a:soli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0800000">
              <a:srgbClr val="808080">
                <a:alpha val="75000"/>
              </a:srgbClr>
            </a:innerShdw>
          </a:effectLst>
        </a:effectStyle>
        <a:effectStyle>
          <a:effectLst>
            <a:innerShdw blurRad="50800" dist="25400" dir="13500000">
              <a:srgbClr val="808080">
                <a:alpha val="75000"/>
              </a:srgbClr>
            </a:innerShdw>
            <a:outerShdw blurRad="63500" dist="50800" dir="5400000" algn="br" rotWithShape="0">
              <a:srgbClr val="000000">
                <a:alpha val="35000"/>
              </a:srgbClr>
            </a:outerShdw>
          </a:effectLst>
          <a:scene3d>
            <a:camera prst="orthographicFront">
              <a:rot lat="0" lon="0" rev="0"/>
            </a:camera>
            <a:lightRig rig="threePt" dir="tl">
              <a:rot lat="0" lon="0" rev="11400000"/>
            </a:lightRig>
          </a:scene3d>
          <a:sp3d contourW="12700" prstMaterial="softmetal">
            <a:bevelT w="63500" h="254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Revolution.thmx</Template>
  <TotalTime>1224</TotalTime>
  <Words>866</Words>
  <Application>Microsoft Office PowerPoint</Application>
  <PresentationFormat>On-screen Show (4:3)</PresentationFormat>
  <Paragraphs>72</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Revolution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UPCI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Jerry Richardson</dc:creator>
  <cp:lastModifiedBy>Jere Riddick</cp:lastModifiedBy>
  <cp:revision>37</cp:revision>
  <dcterms:created xsi:type="dcterms:W3CDTF">2011-11-09T23:54:42Z</dcterms:created>
  <dcterms:modified xsi:type="dcterms:W3CDTF">2011-12-28T16:50:11Z</dcterms:modified>
</cp:coreProperties>
</file>