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7" r:id="rId11"/>
    <p:sldId id="268" r:id="rId12"/>
    <p:sldId id="269" r:id="rId13"/>
    <p:sldId id="270"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3" d="100"/>
          <a:sy n="73" d="100"/>
        </p:scale>
        <p:origin x="-191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1/12/12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1/12/12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1/12/12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1/12/12</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1/12/12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1/12/12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1/12/12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1/12/12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1/12/12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1/12/12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1/12/12</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ertical Text Placeholder 5"/>
          <p:cNvSpPr>
            <a:spLocks noGrp="1"/>
          </p:cNvSpPr>
          <p:nvPr/>
        </p:nvSpPr>
        <p:spPr>
          <a:xfrm>
            <a:off x="7483620" y="219993"/>
            <a:ext cx="1437318" cy="6638007"/>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kern="1200" dirty="0" smtClean="0">
                <a:solidFill>
                  <a:schemeClr val="bg1"/>
                </a:solidFill>
              </a:rPr>
              <a:t>Global University of Theological Studies</a:t>
            </a:r>
            <a:endParaRPr lang="en-US" sz="2200" kern="1200" dirty="0">
              <a:solidFill>
                <a:schemeClr val="bg1"/>
              </a:solidFill>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0116" y="180115"/>
            <a:ext cx="7038610" cy="6456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4"/>
          <p:cNvSpPr txBox="1">
            <a:spLocks/>
          </p:cNvSpPr>
          <p:nvPr/>
        </p:nvSpPr>
        <p:spPr>
          <a:xfrm>
            <a:off x="333836" y="4178023"/>
            <a:ext cx="6558742" cy="2602116"/>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The Resurrection</a:t>
            </a:r>
          </a:p>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Of Jesus</a:t>
            </a:r>
          </a:p>
          <a:p>
            <a:pPr algn="ctr"/>
            <a:r>
              <a:rPr lang="en-US" sz="4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Part II</a:t>
            </a:r>
            <a:endParaRPr lang="en-US"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endParaRPr>
          </a:p>
        </p:txBody>
      </p:sp>
    </p:spTree>
    <p:extLst>
      <p:ext uri="{BB962C8B-B14F-4D97-AF65-F5344CB8AC3E}">
        <p14:creationId xmlns:p14="http://schemas.microsoft.com/office/powerpoint/2010/main" val="1870251266"/>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3000"/>
                            </p:stCondLst>
                            <p:childTnLst>
                              <p:par>
                                <p:cTn id="18" presetID="2" presetClass="entr" presetSubtype="4" fill="hold" grpId="0" nodeType="afterEffect">
                                  <p:stCondLst>
                                    <p:cond delay="50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1000" fill="hold"/>
                                        <p:tgtEl>
                                          <p:spTgt spid="3"/>
                                        </p:tgtEl>
                                        <p:attrNameLst>
                                          <p:attrName>ppt_x</p:attrName>
                                        </p:attrNameLst>
                                      </p:cBhvr>
                                      <p:tavLst>
                                        <p:tav tm="0">
                                          <p:val>
                                            <p:strVal val="#ppt_x"/>
                                          </p:val>
                                        </p:tav>
                                        <p:tav tm="100000">
                                          <p:val>
                                            <p:strVal val="#ppt_x"/>
                                          </p:val>
                                        </p:tav>
                                      </p:tavLst>
                                    </p:anim>
                                    <p:anim calcmode="lin" valueType="num">
                                      <p:cBhvr additive="base">
                                        <p:cTn id="21"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77090" y="2067316"/>
            <a:ext cx="8603673" cy="461665"/>
          </a:xfrm>
          <a:prstGeom prst="rect">
            <a:avLst/>
          </a:prstGeom>
          <a:noFill/>
        </p:spPr>
        <p:txBody>
          <a:bodyPr wrap="square" rtlCol="0">
            <a:spAutoFit/>
          </a:bodyPr>
          <a:lstStyle/>
          <a:p>
            <a:pPr algn="ctr"/>
            <a:r>
              <a:rPr lang="en-US" sz="2400" dirty="0" smtClean="0"/>
              <a:t>1.  The Resurrection brings assurance of justification</a:t>
            </a:r>
            <a:endParaRPr lang="en-US" sz="2000" dirty="0"/>
          </a:p>
        </p:txBody>
      </p:sp>
      <p:sp>
        <p:nvSpPr>
          <p:cNvPr id="5" name="TextBox 4"/>
          <p:cNvSpPr txBox="1"/>
          <p:nvPr/>
        </p:nvSpPr>
        <p:spPr>
          <a:xfrm>
            <a:off x="277085" y="3035769"/>
            <a:ext cx="8603673" cy="461665"/>
          </a:xfrm>
          <a:prstGeom prst="rect">
            <a:avLst/>
          </a:prstGeom>
          <a:noFill/>
        </p:spPr>
        <p:txBody>
          <a:bodyPr wrap="square" rtlCol="0">
            <a:spAutoFit/>
          </a:bodyPr>
          <a:lstStyle/>
          <a:p>
            <a:pPr algn="ctr"/>
            <a:r>
              <a:rPr lang="en-US" sz="2400" dirty="0" smtClean="0"/>
              <a:t>2.  The Resurrection brings assurance of our resurrection</a:t>
            </a:r>
            <a:endParaRPr lang="en-US" sz="2000" dirty="0"/>
          </a:p>
        </p:txBody>
      </p:sp>
      <p:sp>
        <p:nvSpPr>
          <p:cNvPr id="7" name="TextBox 6"/>
          <p:cNvSpPr txBox="1"/>
          <p:nvPr/>
        </p:nvSpPr>
        <p:spPr>
          <a:xfrm>
            <a:off x="200879" y="4158002"/>
            <a:ext cx="8756084" cy="461665"/>
          </a:xfrm>
          <a:prstGeom prst="rect">
            <a:avLst/>
          </a:prstGeom>
          <a:noFill/>
        </p:spPr>
        <p:txBody>
          <a:bodyPr wrap="square" rtlCol="0">
            <a:spAutoFit/>
          </a:bodyPr>
          <a:lstStyle/>
          <a:p>
            <a:pPr algn="ctr"/>
            <a:r>
              <a:rPr lang="en-US" sz="2400" dirty="0"/>
              <a:t>3</a:t>
            </a:r>
            <a:r>
              <a:rPr lang="en-US" sz="2400" dirty="0" smtClean="0"/>
              <a:t>.  The Resurrection of Christ makes coming judgment certain</a:t>
            </a:r>
            <a:endParaRPr lang="en-US" sz="2000" dirty="0"/>
          </a:p>
        </p:txBody>
      </p:sp>
      <p:sp>
        <p:nvSpPr>
          <p:cNvPr id="9" name="TextBox 8"/>
          <p:cNvSpPr txBox="1"/>
          <p:nvPr/>
        </p:nvSpPr>
        <p:spPr>
          <a:xfrm>
            <a:off x="200884" y="5307948"/>
            <a:ext cx="8756084" cy="461665"/>
          </a:xfrm>
          <a:prstGeom prst="rect">
            <a:avLst/>
          </a:prstGeom>
          <a:noFill/>
        </p:spPr>
        <p:txBody>
          <a:bodyPr wrap="square" rtlCol="0">
            <a:spAutoFit/>
          </a:bodyPr>
          <a:lstStyle/>
          <a:p>
            <a:pPr algn="ctr"/>
            <a:r>
              <a:rPr lang="en-US" sz="2400" dirty="0" smtClean="0"/>
              <a:t>4.  The Resurrection of Christ makes eternal life certain</a:t>
            </a:r>
            <a:endParaRPr lang="en-US" sz="2000" dirty="0"/>
          </a:p>
        </p:txBody>
      </p:sp>
      <p:sp>
        <p:nvSpPr>
          <p:cNvPr id="8" name="TextBox 7"/>
          <p:cNvSpPr txBox="1"/>
          <p:nvPr/>
        </p:nvSpPr>
        <p:spPr>
          <a:xfrm>
            <a:off x="277090" y="401470"/>
            <a:ext cx="8603673" cy="1446550"/>
          </a:xfrm>
          <a:prstGeom prst="rect">
            <a:avLst/>
          </a:prstGeom>
          <a:noFill/>
        </p:spPr>
        <p:txBody>
          <a:bodyPr wrap="square" rtlCol="0">
            <a:spAutoFit/>
          </a:bodyPr>
          <a:lstStyle/>
          <a:p>
            <a:pPr algn="ctr"/>
            <a:r>
              <a:rPr lang="en-US" sz="4400" dirty="0" smtClean="0"/>
              <a:t>The Meaning of the </a:t>
            </a:r>
          </a:p>
          <a:p>
            <a:pPr algn="ctr"/>
            <a:r>
              <a:rPr lang="en-US" sz="4400" dirty="0" smtClean="0"/>
              <a:t>Resurrection to us</a:t>
            </a:r>
            <a:endParaRPr lang="en-US" sz="4400" dirty="0"/>
          </a:p>
        </p:txBody>
      </p:sp>
    </p:spTree>
    <p:extLst>
      <p:ext uri="{BB962C8B-B14F-4D97-AF65-F5344CB8AC3E}">
        <p14:creationId xmlns:p14="http://schemas.microsoft.com/office/powerpoint/2010/main" val="65011798"/>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0-#ppt_w/2"/>
                                          </p:val>
                                        </p:tav>
                                        <p:tav tm="100000">
                                          <p:val>
                                            <p:strVal val="#ppt_x"/>
                                          </p:val>
                                        </p:tav>
                                      </p:tavLst>
                                    </p:anim>
                                    <p:anim calcmode="lin" valueType="num">
                                      <p:cBhvr additive="base">
                                        <p:cTn id="14" dur="10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2" presetClass="entr" presetSubtype="8"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0-#ppt_w/2"/>
                                          </p:val>
                                        </p:tav>
                                        <p:tav tm="100000">
                                          <p:val>
                                            <p:strVal val="#ppt_x"/>
                                          </p:val>
                                        </p:tav>
                                      </p:tavLst>
                                    </p:anim>
                                    <p:anim calcmode="lin" valueType="num">
                                      <p:cBhvr additive="base">
                                        <p:cTn id="19" dur="10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4000"/>
                            </p:stCondLst>
                            <p:childTnLst>
                              <p:par>
                                <p:cTn id="21" presetID="2" presetClass="entr" presetSubtype="8" fill="hold" grpId="0" nodeType="after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0-#ppt_w/2"/>
                                          </p:val>
                                        </p:tav>
                                        <p:tav tm="100000">
                                          <p:val>
                                            <p:strVal val="#ppt_x"/>
                                          </p:val>
                                        </p:tav>
                                      </p:tavLst>
                                    </p:anim>
                                    <p:anim calcmode="lin" valueType="num">
                                      <p:cBhvr additive="base">
                                        <p:cTn id="24" dur="10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500"/>
                            </p:stCondLst>
                            <p:childTnLst>
                              <p:par>
                                <p:cTn id="26" presetID="2" presetClass="entr" presetSubtype="8" fill="hold" grpId="0" nodeType="afterEffect">
                                  <p:stCondLst>
                                    <p:cond delay="50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1000" fill="hold"/>
                                        <p:tgtEl>
                                          <p:spTgt spid="9"/>
                                        </p:tgtEl>
                                        <p:attrNameLst>
                                          <p:attrName>ppt_x</p:attrName>
                                        </p:attrNameLst>
                                      </p:cBhvr>
                                      <p:tavLst>
                                        <p:tav tm="0">
                                          <p:val>
                                            <p:strVal val="0-#ppt_w/2"/>
                                          </p:val>
                                        </p:tav>
                                        <p:tav tm="100000">
                                          <p:val>
                                            <p:strVal val="#ppt_x"/>
                                          </p:val>
                                        </p:tav>
                                      </p:tavLst>
                                    </p:anim>
                                    <p:anim calcmode="lin" valueType="num">
                                      <p:cBhvr additive="base">
                                        <p:cTn id="29"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77090" y="401470"/>
            <a:ext cx="8603673" cy="769441"/>
          </a:xfrm>
          <a:prstGeom prst="rect">
            <a:avLst/>
          </a:prstGeom>
          <a:noFill/>
        </p:spPr>
        <p:txBody>
          <a:bodyPr wrap="square" rtlCol="0">
            <a:spAutoFit/>
          </a:bodyPr>
          <a:lstStyle/>
          <a:p>
            <a:pPr algn="ctr"/>
            <a:r>
              <a:rPr lang="en-US" sz="4400" dirty="0" smtClean="0"/>
              <a:t>The Ascension of Jesus Christ</a:t>
            </a:r>
            <a:endParaRPr lang="en-US" sz="4400" dirty="0"/>
          </a:p>
        </p:txBody>
      </p:sp>
      <p:sp>
        <p:nvSpPr>
          <p:cNvPr id="4" name="TextBox 3"/>
          <p:cNvSpPr txBox="1"/>
          <p:nvPr/>
        </p:nvSpPr>
        <p:spPr>
          <a:xfrm>
            <a:off x="152401" y="1364735"/>
            <a:ext cx="2646217" cy="2985433"/>
          </a:xfrm>
          <a:prstGeom prst="rect">
            <a:avLst/>
          </a:prstGeom>
          <a:noFill/>
        </p:spPr>
        <p:txBody>
          <a:bodyPr wrap="square" rtlCol="0">
            <a:spAutoFit/>
          </a:bodyPr>
          <a:lstStyle/>
          <a:p>
            <a:pPr algn="ctr"/>
            <a:r>
              <a:rPr lang="en-US" sz="2400" dirty="0" smtClean="0">
                <a:solidFill>
                  <a:schemeClr val="bg1"/>
                </a:solidFill>
              </a:rPr>
              <a:t>“And it came to pass, while he blessed them, he was parted from them, and carried up into heaven.”</a:t>
            </a:r>
            <a:endParaRPr lang="en-US" sz="2400" dirty="0"/>
          </a:p>
          <a:p>
            <a:pPr algn="ctr"/>
            <a:r>
              <a:rPr lang="en-US" sz="2000" dirty="0" smtClean="0">
                <a:solidFill>
                  <a:schemeClr val="bg1">
                    <a:lumMod val="85000"/>
                  </a:schemeClr>
                </a:solidFill>
              </a:rPr>
              <a:t>(Luke 24:51)</a:t>
            </a:r>
            <a:endParaRPr lang="en-US" sz="2000" dirty="0">
              <a:solidFill>
                <a:schemeClr val="bg1">
                  <a:lumMod val="85000"/>
                </a:schemeClr>
              </a:solidFill>
            </a:endParaRPr>
          </a:p>
        </p:txBody>
      </p:sp>
      <p:sp>
        <p:nvSpPr>
          <p:cNvPr id="5" name="TextBox 4"/>
          <p:cNvSpPr txBox="1"/>
          <p:nvPr/>
        </p:nvSpPr>
        <p:spPr>
          <a:xfrm>
            <a:off x="6012877" y="2743622"/>
            <a:ext cx="2840176" cy="2985433"/>
          </a:xfrm>
          <a:prstGeom prst="rect">
            <a:avLst/>
          </a:prstGeom>
          <a:noFill/>
        </p:spPr>
        <p:txBody>
          <a:bodyPr wrap="square" rtlCol="0">
            <a:spAutoFit/>
          </a:bodyPr>
          <a:lstStyle/>
          <a:p>
            <a:pPr algn="ctr"/>
            <a:r>
              <a:rPr lang="en-US" sz="2400" dirty="0" smtClean="0">
                <a:solidFill>
                  <a:schemeClr val="bg1"/>
                </a:solidFill>
              </a:rPr>
              <a:t>“And when He had spoken these things, while they beheld, He was taken up: and a cloud received him out of their sight.”</a:t>
            </a:r>
            <a:endParaRPr lang="en-US" sz="2400" dirty="0"/>
          </a:p>
          <a:p>
            <a:pPr algn="ctr"/>
            <a:r>
              <a:rPr lang="en-US" sz="2000" dirty="0" smtClean="0">
                <a:solidFill>
                  <a:schemeClr val="bg1">
                    <a:lumMod val="85000"/>
                  </a:schemeClr>
                </a:solidFill>
              </a:rPr>
              <a:t>(Acts 1:9)</a:t>
            </a:r>
            <a:endParaRPr lang="en-US" sz="2000" dirty="0">
              <a:solidFill>
                <a:schemeClr val="bg1">
                  <a:lumMod val="85000"/>
                </a:schemeClr>
              </a:solidFill>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895603" y="1786592"/>
            <a:ext cx="3075709" cy="3191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039515"/>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par>
                          <p:cTn id="22" fill="hold">
                            <p:stCondLst>
                              <p:cond delay="4500"/>
                            </p:stCondLst>
                            <p:childTnLst>
                              <p:par>
                                <p:cTn id="23" presetID="6" presetClass="entr" presetSubtype="32" fill="hold" nodeType="afterEffect">
                                  <p:stCondLst>
                                    <p:cond delay="500"/>
                                  </p:stCondLst>
                                  <p:childTnLst>
                                    <p:set>
                                      <p:cBhvr>
                                        <p:cTn id="24" dur="1" fill="hold">
                                          <p:stCondLst>
                                            <p:cond delay="0"/>
                                          </p:stCondLst>
                                        </p:cTn>
                                        <p:tgtEl>
                                          <p:spTgt spid="1026"/>
                                        </p:tgtEl>
                                        <p:attrNameLst>
                                          <p:attrName>style.visibility</p:attrName>
                                        </p:attrNameLst>
                                      </p:cBhvr>
                                      <p:to>
                                        <p:strVal val="visible"/>
                                      </p:to>
                                    </p:set>
                                    <p:animEffect transition="in" filter="circle(out)">
                                      <p:cBhvr>
                                        <p:cTn id="25"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77090" y="401470"/>
            <a:ext cx="8603673" cy="769441"/>
          </a:xfrm>
          <a:prstGeom prst="rect">
            <a:avLst/>
          </a:prstGeom>
          <a:noFill/>
        </p:spPr>
        <p:txBody>
          <a:bodyPr wrap="square" rtlCol="0">
            <a:spAutoFit/>
          </a:bodyPr>
          <a:lstStyle/>
          <a:p>
            <a:pPr algn="ctr"/>
            <a:r>
              <a:rPr lang="en-US" sz="4400" dirty="0" smtClean="0"/>
              <a:t>Jesus is now our High Priest</a:t>
            </a:r>
            <a:endParaRPr lang="en-US" sz="4400" dirty="0"/>
          </a:p>
        </p:txBody>
      </p:sp>
      <p:sp>
        <p:nvSpPr>
          <p:cNvPr id="4" name="TextBox 3"/>
          <p:cNvSpPr txBox="1"/>
          <p:nvPr/>
        </p:nvSpPr>
        <p:spPr>
          <a:xfrm>
            <a:off x="277084" y="2182127"/>
            <a:ext cx="8603673" cy="1138773"/>
          </a:xfrm>
          <a:prstGeom prst="rect">
            <a:avLst/>
          </a:prstGeom>
          <a:noFill/>
        </p:spPr>
        <p:txBody>
          <a:bodyPr wrap="square" rtlCol="0">
            <a:spAutoFit/>
          </a:bodyPr>
          <a:lstStyle/>
          <a:p>
            <a:pPr algn="ctr"/>
            <a:r>
              <a:rPr lang="en-US" sz="2400" dirty="0" smtClean="0">
                <a:solidFill>
                  <a:schemeClr val="bg1"/>
                </a:solidFill>
              </a:rPr>
              <a:t>“In my Father’s house are many mansions: if it were not so, I would have told you.  I go to prepare a place for you.”</a:t>
            </a:r>
            <a:endParaRPr lang="en-US" sz="2400" dirty="0"/>
          </a:p>
          <a:p>
            <a:pPr algn="ctr"/>
            <a:r>
              <a:rPr lang="en-US" sz="2000" dirty="0" smtClean="0">
                <a:solidFill>
                  <a:schemeClr val="bg1">
                    <a:lumMod val="85000"/>
                  </a:schemeClr>
                </a:solidFill>
              </a:rPr>
              <a:t>(John 14:2)</a:t>
            </a:r>
            <a:endParaRPr lang="en-US" sz="2000" dirty="0">
              <a:solidFill>
                <a:schemeClr val="bg1">
                  <a:lumMod val="85000"/>
                </a:schemeClr>
              </a:solidFill>
            </a:endParaRPr>
          </a:p>
        </p:txBody>
      </p:sp>
      <p:sp>
        <p:nvSpPr>
          <p:cNvPr id="5" name="TextBox 4"/>
          <p:cNvSpPr txBox="1"/>
          <p:nvPr/>
        </p:nvSpPr>
        <p:spPr>
          <a:xfrm>
            <a:off x="277085" y="4094139"/>
            <a:ext cx="8603673" cy="1508105"/>
          </a:xfrm>
          <a:prstGeom prst="rect">
            <a:avLst/>
          </a:prstGeom>
          <a:noFill/>
        </p:spPr>
        <p:txBody>
          <a:bodyPr wrap="square" rtlCol="0">
            <a:spAutoFit/>
          </a:bodyPr>
          <a:lstStyle/>
          <a:p>
            <a:pPr algn="ctr"/>
            <a:r>
              <a:rPr lang="en-US" sz="2400" dirty="0" smtClean="0">
                <a:solidFill>
                  <a:schemeClr val="bg1"/>
                </a:solidFill>
              </a:rPr>
              <a:t>“Seeing then that we have a great high priest, that is passed into the heavens, Jesus the Son of God, </a:t>
            </a:r>
          </a:p>
          <a:p>
            <a:pPr algn="ctr"/>
            <a:r>
              <a:rPr lang="en-US" sz="2400" dirty="0" smtClean="0">
                <a:solidFill>
                  <a:schemeClr val="bg1"/>
                </a:solidFill>
              </a:rPr>
              <a:t>let us hold fast our profession.”</a:t>
            </a:r>
            <a:endParaRPr lang="en-US" sz="2400" dirty="0"/>
          </a:p>
          <a:p>
            <a:pPr algn="ctr"/>
            <a:r>
              <a:rPr lang="en-US" sz="2000" dirty="0" smtClean="0">
                <a:solidFill>
                  <a:schemeClr val="bg1">
                    <a:lumMod val="85000"/>
                  </a:schemeClr>
                </a:solidFill>
              </a:rPr>
              <a:t>(Hebrews 4:14)</a:t>
            </a:r>
            <a:endParaRPr lang="en-US" sz="2000" dirty="0">
              <a:solidFill>
                <a:schemeClr val="bg1">
                  <a:lumMod val="85000"/>
                </a:schemeClr>
              </a:solidFill>
            </a:endParaRPr>
          </a:p>
        </p:txBody>
      </p:sp>
    </p:spTree>
    <p:extLst>
      <p:ext uri="{BB962C8B-B14F-4D97-AF65-F5344CB8AC3E}">
        <p14:creationId xmlns:p14="http://schemas.microsoft.com/office/powerpoint/2010/main" val="276756395"/>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77090" y="401470"/>
            <a:ext cx="8603673" cy="769441"/>
          </a:xfrm>
          <a:prstGeom prst="rect">
            <a:avLst/>
          </a:prstGeom>
          <a:noFill/>
        </p:spPr>
        <p:txBody>
          <a:bodyPr wrap="square" rtlCol="0">
            <a:spAutoFit/>
          </a:bodyPr>
          <a:lstStyle/>
          <a:p>
            <a:pPr algn="ctr"/>
            <a:r>
              <a:rPr lang="en-US" sz="4400" dirty="0" smtClean="0"/>
              <a:t>Jesus is now our High Priest</a:t>
            </a:r>
            <a:endParaRPr lang="en-US" sz="4400" dirty="0"/>
          </a:p>
        </p:txBody>
      </p:sp>
      <p:sp>
        <p:nvSpPr>
          <p:cNvPr id="4" name="TextBox 3"/>
          <p:cNvSpPr txBox="1"/>
          <p:nvPr/>
        </p:nvSpPr>
        <p:spPr>
          <a:xfrm>
            <a:off x="277090" y="1416153"/>
            <a:ext cx="8603673" cy="1077218"/>
          </a:xfrm>
          <a:prstGeom prst="rect">
            <a:avLst/>
          </a:prstGeom>
          <a:noFill/>
        </p:spPr>
        <p:txBody>
          <a:bodyPr wrap="square" rtlCol="0">
            <a:spAutoFit/>
          </a:bodyPr>
          <a:lstStyle/>
          <a:p>
            <a:pPr algn="ctr"/>
            <a:r>
              <a:rPr lang="en-US" sz="3200" b="1" i="1" dirty="0" smtClean="0">
                <a:ln w="17780" cmpd="sng">
                  <a:solidFill>
                    <a:srgbClr val="FFFFFF"/>
                  </a:solidFill>
                  <a:prstDash val="solid"/>
                  <a:miter lim="800000"/>
                </a:ln>
                <a:effectLst>
                  <a:outerShdw blurRad="50800" algn="tl" rotWithShape="0">
                    <a:srgbClr val="000000"/>
                  </a:outerShdw>
                </a:effectLst>
              </a:rPr>
              <a:t>After His resurrection and ascension, Jesus Christ entered a new phase of His ministry:</a:t>
            </a:r>
            <a:endParaRPr lang="en-US" sz="3200" b="1" i="1" dirty="0">
              <a:ln w="17780" cmpd="sng">
                <a:solidFill>
                  <a:srgbClr val="FFFFFF"/>
                </a:solidFill>
                <a:prstDash val="solid"/>
                <a:miter lim="800000"/>
              </a:ln>
              <a:effectLst>
                <a:outerShdw blurRad="50800" algn="tl" rotWithShape="0">
                  <a:srgbClr val="000000"/>
                </a:outerShdw>
              </a:effectLst>
            </a:endParaRPr>
          </a:p>
        </p:txBody>
      </p:sp>
      <p:sp>
        <p:nvSpPr>
          <p:cNvPr id="5" name="TextBox 4"/>
          <p:cNvSpPr txBox="1"/>
          <p:nvPr/>
        </p:nvSpPr>
        <p:spPr>
          <a:xfrm>
            <a:off x="263230" y="2729418"/>
            <a:ext cx="8603673" cy="830997"/>
          </a:xfrm>
          <a:prstGeom prst="rect">
            <a:avLst/>
          </a:prstGeom>
          <a:noFill/>
        </p:spPr>
        <p:txBody>
          <a:bodyPr wrap="square" rtlCol="0">
            <a:spAutoFit/>
          </a:bodyPr>
          <a:lstStyle/>
          <a:p>
            <a:pPr algn="ctr"/>
            <a:r>
              <a:rPr lang="en-US" sz="2400" dirty="0" smtClean="0"/>
              <a:t>1.  He is now the mighty Baptizer.  He baptizes believers into His body and indwells them by His Spirit.</a:t>
            </a:r>
            <a:endParaRPr lang="en-US" sz="2000" dirty="0"/>
          </a:p>
        </p:txBody>
      </p:sp>
      <p:sp>
        <p:nvSpPr>
          <p:cNvPr id="7" name="TextBox 6"/>
          <p:cNvSpPr txBox="1"/>
          <p:nvPr/>
        </p:nvSpPr>
        <p:spPr>
          <a:xfrm>
            <a:off x="277080" y="3948653"/>
            <a:ext cx="8603673" cy="830997"/>
          </a:xfrm>
          <a:prstGeom prst="rect">
            <a:avLst/>
          </a:prstGeom>
          <a:noFill/>
        </p:spPr>
        <p:txBody>
          <a:bodyPr wrap="square" rtlCol="0">
            <a:spAutoFit/>
          </a:bodyPr>
          <a:lstStyle/>
          <a:p>
            <a:pPr algn="ctr"/>
            <a:r>
              <a:rPr lang="en-US" sz="2400" dirty="0" smtClean="0"/>
              <a:t>2.  He is making all necessary preparations for the coming of His bride, the church.</a:t>
            </a:r>
            <a:endParaRPr lang="en-US" sz="2000" dirty="0"/>
          </a:p>
        </p:txBody>
      </p:sp>
      <p:sp>
        <p:nvSpPr>
          <p:cNvPr id="8" name="TextBox 7"/>
          <p:cNvSpPr txBox="1"/>
          <p:nvPr/>
        </p:nvSpPr>
        <p:spPr>
          <a:xfrm>
            <a:off x="263220" y="5084758"/>
            <a:ext cx="8603673" cy="830997"/>
          </a:xfrm>
          <a:prstGeom prst="rect">
            <a:avLst/>
          </a:prstGeom>
          <a:noFill/>
        </p:spPr>
        <p:txBody>
          <a:bodyPr wrap="square" rtlCol="0">
            <a:spAutoFit/>
          </a:bodyPr>
          <a:lstStyle/>
          <a:p>
            <a:pPr algn="ctr"/>
            <a:r>
              <a:rPr lang="en-US" sz="2400" dirty="0" smtClean="0"/>
              <a:t>3.  He is our High Priest, ever making intercession for His saints.</a:t>
            </a:r>
            <a:endParaRPr lang="en-US" sz="2000" dirty="0"/>
          </a:p>
        </p:txBody>
      </p:sp>
    </p:spTree>
    <p:extLst>
      <p:ext uri="{BB962C8B-B14F-4D97-AF65-F5344CB8AC3E}">
        <p14:creationId xmlns:p14="http://schemas.microsoft.com/office/powerpoint/2010/main" val="1652442857"/>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3000"/>
                            </p:stCondLst>
                            <p:childTnLst>
                              <p:par>
                                <p:cTn id="17" presetID="2" presetClass="entr" presetSubtype="8" fill="hold" grpId="0" nodeType="after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4500"/>
                            </p:stCondLst>
                            <p:childTnLst>
                              <p:par>
                                <p:cTn id="22" presetID="2" presetClass="entr" presetSubtype="8" fill="hold" grpId="0" nodeType="after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1000" fill="hold"/>
                                        <p:tgtEl>
                                          <p:spTgt spid="7"/>
                                        </p:tgtEl>
                                        <p:attrNameLst>
                                          <p:attrName>ppt_x</p:attrName>
                                        </p:attrNameLst>
                                      </p:cBhvr>
                                      <p:tavLst>
                                        <p:tav tm="0">
                                          <p:val>
                                            <p:strVal val="0-#ppt_w/2"/>
                                          </p:val>
                                        </p:tav>
                                        <p:tav tm="100000">
                                          <p:val>
                                            <p:strVal val="#ppt_x"/>
                                          </p:val>
                                        </p:tav>
                                      </p:tavLst>
                                    </p:anim>
                                    <p:anim calcmode="lin" valueType="num">
                                      <p:cBhvr additive="base">
                                        <p:cTn id="25" dur="10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6000"/>
                            </p:stCondLst>
                            <p:childTnLst>
                              <p:par>
                                <p:cTn id="27" presetID="2" presetClass="entr" presetSubtype="8" fill="hold" grpId="0" nodeType="after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1000" fill="hold"/>
                                        <p:tgtEl>
                                          <p:spTgt spid="8"/>
                                        </p:tgtEl>
                                        <p:attrNameLst>
                                          <p:attrName>ppt_x</p:attrName>
                                        </p:attrNameLst>
                                      </p:cBhvr>
                                      <p:tavLst>
                                        <p:tav tm="0">
                                          <p:val>
                                            <p:strVal val="0-#ppt_w/2"/>
                                          </p:val>
                                        </p:tav>
                                        <p:tav tm="100000">
                                          <p:val>
                                            <p:strVal val="#ppt_x"/>
                                          </p:val>
                                        </p:tav>
                                      </p:tavLst>
                                    </p:anim>
                                    <p:anim calcmode="lin" valueType="num">
                                      <p:cBhvr additive="base">
                                        <p:cTn id="3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20554166">
            <a:off x="804825" y="2584360"/>
            <a:ext cx="6610433" cy="1107996"/>
          </a:xfrm>
          <a:prstGeom prst="rect">
            <a:avLst/>
          </a:prstGeom>
          <a:noFill/>
        </p:spPr>
        <p:txBody>
          <a:bodyPr wrap="square" rtlCol="0">
            <a:spAutoFit/>
          </a:bodyPr>
          <a:lstStyle/>
          <a:p>
            <a:pPr algn="ctr"/>
            <a:r>
              <a:rPr lang="en-US" sz="6600" dirty="0" smtClean="0">
                <a:solidFill>
                  <a:srgbClr val="FFFFFF"/>
                </a:solidFill>
              </a:rPr>
              <a:t>End Lesson 11</a:t>
            </a:r>
            <a:endParaRPr lang="en-US" sz="6600" dirty="0"/>
          </a:p>
        </p:txBody>
      </p:sp>
      <p:sp>
        <p:nvSpPr>
          <p:cNvPr id="6"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Tree>
    <p:extLst>
      <p:ext uri="{BB962C8B-B14F-4D97-AF65-F5344CB8AC3E}">
        <p14:creationId xmlns:p14="http://schemas.microsoft.com/office/powerpoint/2010/main" val="3236754090"/>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1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77090" y="401470"/>
            <a:ext cx="8603673" cy="769441"/>
          </a:xfrm>
          <a:prstGeom prst="rect">
            <a:avLst/>
          </a:prstGeom>
          <a:noFill/>
        </p:spPr>
        <p:txBody>
          <a:bodyPr wrap="square" rtlCol="0">
            <a:spAutoFit/>
          </a:bodyPr>
          <a:lstStyle/>
          <a:p>
            <a:pPr algn="ctr"/>
            <a:r>
              <a:rPr lang="en-US" sz="4400" dirty="0" smtClean="0"/>
              <a:t>The Message of the Empty Tomb</a:t>
            </a:r>
            <a:endParaRPr lang="en-US" sz="4400" dirty="0"/>
          </a:p>
        </p:txBody>
      </p:sp>
      <p:sp>
        <p:nvSpPr>
          <p:cNvPr id="5" name="TextBox 4"/>
          <p:cNvSpPr txBox="1"/>
          <p:nvPr/>
        </p:nvSpPr>
        <p:spPr>
          <a:xfrm>
            <a:off x="277089" y="1307958"/>
            <a:ext cx="8603673" cy="1508105"/>
          </a:xfrm>
          <a:prstGeom prst="rect">
            <a:avLst/>
          </a:prstGeom>
          <a:noFill/>
        </p:spPr>
        <p:txBody>
          <a:bodyPr wrap="square" rtlCol="0">
            <a:spAutoFit/>
          </a:bodyPr>
          <a:lstStyle/>
          <a:p>
            <a:pPr algn="ctr"/>
            <a:r>
              <a:rPr lang="en-US" sz="2400" dirty="0" smtClean="0">
                <a:solidFill>
                  <a:schemeClr val="bg1"/>
                </a:solidFill>
              </a:rPr>
              <a:t>“And he that was dead came forth, bound hand and foot with </a:t>
            </a:r>
            <a:r>
              <a:rPr lang="en-US" sz="2400" dirty="0" err="1" smtClean="0">
                <a:solidFill>
                  <a:schemeClr val="bg1"/>
                </a:solidFill>
              </a:rPr>
              <a:t>graveclothes</a:t>
            </a:r>
            <a:r>
              <a:rPr lang="en-US" sz="2400" dirty="0" smtClean="0">
                <a:solidFill>
                  <a:schemeClr val="bg1"/>
                </a:solidFill>
              </a:rPr>
              <a:t>:  and his face was bound about with a napkin.  Jesus </a:t>
            </a:r>
            <a:r>
              <a:rPr lang="en-US" sz="2400" dirty="0" err="1" smtClean="0">
                <a:solidFill>
                  <a:schemeClr val="bg1"/>
                </a:solidFill>
              </a:rPr>
              <a:t>saith</a:t>
            </a:r>
            <a:r>
              <a:rPr lang="en-US" sz="2400" dirty="0" smtClean="0">
                <a:solidFill>
                  <a:schemeClr val="bg1"/>
                </a:solidFill>
              </a:rPr>
              <a:t> unto them, Loose him, and let him go.”</a:t>
            </a:r>
            <a:endParaRPr lang="en-US" sz="2400" dirty="0"/>
          </a:p>
          <a:p>
            <a:pPr algn="ctr"/>
            <a:r>
              <a:rPr lang="en-US" sz="2000" dirty="0" smtClean="0">
                <a:solidFill>
                  <a:schemeClr val="bg1">
                    <a:lumMod val="85000"/>
                  </a:schemeClr>
                </a:solidFill>
              </a:rPr>
              <a:t>(John 11:44)</a:t>
            </a:r>
            <a:endParaRPr lang="en-US" sz="2000" dirty="0">
              <a:solidFill>
                <a:schemeClr val="bg1">
                  <a:lumMod val="85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6104" y="2948425"/>
            <a:ext cx="4405643" cy="3299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1433905"/>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3000"/>
                            </p:stCondLst>
                            <p:childTnLst>
                              <p:par>
                                <p:cTn id="17" presetID="6" presetClass="entr" presetSubtype="32" fill="hold" nodeType="afterEffect">
                                  <p:stCondLst>
                                    <p:cond delay="500"/>
                                  </p:stCondLst>
                                  <p:childTnLst>
                                    <p:set>
                                      <p:cBhvr>
                                        <p:cTn id="18" dur="1" fill="hold">
                                          <p:stCondLst>
                                            <p:cond delay="0"/>
                                          </p:stCondLst>
                                        </p:cTn>
                                        <p:tgtEl>
                                          <p:spTgt spid="1026"/>
                                        </p:tgtEl>
                                        <p:attrNameLst>
                                          <p:attrName>style.visibility</p:attrName>
                                        </p:attrNameLst>
                                      </p:cBhvr>
                                      <p:to>
                                        <p:strVal val="visible"/>
                                      </p:to>
                                    </p:set>
                                    <p:animEffect transition="in" filter="circle(out)">
                                      <p:cBhvr>
                                        <p:cTn id="19"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77090" y="401470"/>
            <a:ext cx="8603673" cy="769441"/>
          </a:xfrm>
          <a:prstGeom prst="rect">
            <a:avLst/>
          </a:prstGeom>
          <a:noFill/>
        </p:spPr>
        <p:txBody>
          <a:bodyPr wrap="square" rtlCol="0">
            <a:spAutoFit/>
          </a:bodyPr>
          <a:lstStyle/>
          <a:p>
            <a:pPr algn="ctr"/>
            <a:r>
              <a:rPr lang="en-US" sz="4400" dirty="0" smtClean="0"/>
              <a:t>The Message of the Empty Tomb</a:t>
            </a:r>
            <a:endParaRPr lang="en-US" sz="4400" dirty="0"/>
          </a:p>
        </p:txBody>
      </p:sp>
      <p:sp>
        <p:nvSpPr>
          <p:cNvPr id="4" name="TextBox 3"/>
          <p:cNvSpPr txBox="1"/>
          <p:nvPr/>
        </p:nvSpPr>
        <p:spPr>
          <a:xfrm>
            <a:off x="277089" y="1307958"/>
            <a:ext cx="8603673" cy="1877437"/>
          </a:xfrm>
          <a:prstGeom prst="rect">
            <a:avLst/>
          </a:prstGeom>
          <a:noFill/>
        </p:spPr>
        <p:txBody>
          <a:bodyPr wrap="square" rtlCol="0">
            <a:spAutoFit/>
          </a:bodyPr>
          <a:lstStyle/>
          <a:p>
            <a:pPr algn="ctr"/>
            <a:r>
              <a:rPr lang="en-US" sz="2400" dirty="0" smtClean="0">
                <a:solidFill>
                  <a:schemeClr val="bg1"/>
                </a:solidFill>
              </a:rPr>
              <a:t>“Then cometh Simon Peter following him, and went into the sepulcher, and </a:t>
            </a:r>
            <a:r>
              <a:rPr lang="en-US" sz="2400" dirty="0" err="1" smtClean="0">
                <a:solidFill>
                  <a:schemeClr val="bg1"/>
                </a:solidFill>
              </a:rPr>
              <a:t>seeth</a:t>
            </a:r>
            <a:r>
              <a:rPr lang="en-US" sz="2400" dirty="0" smtClean="0">
                <a:solidFill>
                  <a:schemeClr val="bg1"/>
                </a:solidFill>
              </a:rPr>
              <a:t> the linen clothes lie, and the napkin, that was about his head, not lying with the linen clothes, but wrapped together in a place by itself.”</a:t>
            </a:r>
            <a:endParaRPr lang="en-US" sz="2400" dirty="0"/>
          </a:p>
          <a:p>
            <a:pPr algn="ctr"/>
            <a:r>
              <a:rPr lang="en-US" sz="2000" dirty="0" smtClean="0">
                <a:solidFill>
                  <a:schemeClr val="bg1">
                    <a:lumMod val="85000"/>
                  </a:schemeClr>
                </a:solidFill>
              </a:rPr>
              <a:t>(John 20:6-7)</a:t>
            </a:r>
            <a:endParaRPr lang="en-US" sz="2000" dirty="0">
              <a:solidFill>
                <a:schemeClr val="bg1">
                  <a:lumMod val="85000"/>
                </a:schemeClr>
              </a:solidFill>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077995" y="3228291"/>
            <a:ext cx="4849283" cy="304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1985847"/>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3000"/>
                            </p:stCondLst>
                            <p:childTnLst>
                              <p:par>
                                <p:cTn id="17" presetID="4" presetClass="entr" presetSubtype="32" fill="hold" nodeType="afterEffect">
                                  <p:stCondLst>
                                    <p:cond delay="500"/>
                                  </p:stCondLst>
                                  <p:childTnLst>
                                    <p:set>
                                      <p:cBhvr>
                                        <p:cTn id="18" dur="1" fill="hold">
                                          <p:stCondLst>
                                            <p:cond delay="0"/>
                                          </p:stCondLst>
                                        </p:cTn>
                                        <p:tgtEl>
                                          <p:spTgt spid="2050"/>
                                        </p:tgtEl>
                                        <p:attrNameLst>
                                          <p:attrName>style.visibility</p:attrName>
                                        </p:attrNameLst>
                                      </p:cBhvr>
                                      <p:to>
                                        <p:strVal val="visible"/>
                                      </p:to>
                                    </p:set>
                                    <p:animEffect transition="in" filter="box(out)">
                                      <p:cBhvr>
                                        <p:cTn id="19"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77090" y="401470"/>
            <a:ext cx="8603673" cy="769441"/>
          </a:xfrm>
          <a:prstGeom prst="rect">
            <a:avLst/>
          </a:prstGeom>
          <a:noFill/>
        </p:spPr>
        <p:txBody>
          <a:bodyPr wrap="square" rtlCol="0">
            <a:spAutoFit/>
          </a:bodyPr>
          <a:lstStyle/>
          <a:p>
            <a:pPr algn="ctr"/>
            <a:r>
              <a:rPr lang="en-US" sz="4400" dirty="0" smtClean="0"/>
              <a:t>The Message of the Empty Tomb</a:t>
            </a:r>
            <a:endParaRPr lang="en-US" sz="4400" dirty="0"/>
          </a:p>
        </p:txBody>
      </p:sp>
      <p:sp>
        <p:nvSpPr>
          <p:cNvPr id="4" name="TextBox 3"/>
          <p:cNvSpPr txBox="1"/>
          <p:nvPr/>
        </p:nvSpPr>
        <p:spPr>
          <a:xfrm>
            <a:off x="277089" y="1723608"/>
            <a:ext cx="8603673" cy="1200329"/>
          </a:xfrm>
          <a:prstGeom prst="rect">
            <a:avLst/>
          </a:prstGeom>
          <a:noFill/>
        </p:spPr>
        <p:txBody>
          <a:bodyPr wrap="square" rtlCol="0">
            <a:spAutoFit/>
          </a:bodyPr>
          <a:lstStyle/>
          <a:p>
            <a:pPr algn="ctr"/>
            <a:r>
              <a:rPr lang="en-US" sz="2400" dirty="0" smtClean="0"/>
              <a:t>In the resurrection of Lazarus, he came forth from the tomb bound hand and foot with grave clothes.  It was necessary to loose him from these by unwinding the grave clothes.</a:t>
            </a:r>
            <a:endParaRPr lang="en-US" sz="2000" dirty="0"/>
          </a:p>
        </p:txBody>
      </p:sp>
      <p:sp>
        <p:nvSpPr>
          <p:cNvPr id="5" name="TextBox 4"/>
          <p:cNvSpPr txBox="1"/>
          <p:nvPr/>
        </p:nvSpPr>
        <p:spPr>
          <a:xfrm>
            <a:off x="277084" y="3732578"/>
            <a:ext cx="8603673" cy="1569660"/>
          </a:xfrm>
          <a:prstGeom prst="rect">
            <a:avLst/>
          </a:prstGeom>
          <a:noFill/>
        </p:spPr>
        <p:txBody>
          <a:bodyPr wrap="square" rtlCol="0">
            <a:spAutoFit/>
          </a:bodyPr>
          <a:lstStyle/>
          <a:p>
            <a:pPr algn="ctr"/>
            <a:r>
              <a:rPr lang="en-US" sz="2400" dirty="0" smtClean="0"/>
              <a:t>In the resurrection of Jesus Christ, Peter and John found the grave clothes and napkin in their place, untouched, like they had been when the body was there, but the body was gone.  It was not necessary to unwind the grave clothes for Jesus.</a:t>
            </a:r>
            <a:endParaRPr lang="en-US" sz="2000" dirty="0"/>
          </a:p>
        </p:txBody>
      </p:sp>
    </p:spTree>
    <p:extLst>
      <p:ext uri="{BB962C8B-B14F-4D97-AF65-F5344CB8AC3E}">
        <p14:creationId xmlns:p14="http://schemas.microsoft.com/office/powerpoint/2010/main" val="4188567995"/>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77090" y="401470"/>
            <a:ext cx="8603673" cy="769441"/>
          </a:xfrm>
          <a:prstGeom prst="rect">
            <a:avLst/>
          </a:prstGeom>
          <a:noFill/>
        </p:spPr>
        <p:txBody>
          <a:bodyPr wrap="square" rtlCol="0">
            <a:spAutoFit/>
          </a:bodyPr>
          <a:lstStyle/>
          <a:p>
            <a:pPr algn="ctr"/>
            <a:r>
              <a:rPr lang="en-US" sz="4400" dirty="0" smtClean="0"/>
              <a:t>The Nature of the Resurrection</a:t>
            </a:r>
            <a:endParaRPr lang="en-US" sz="4400" dirty="0"/>
          </a:p>
        </p:txBody>
      </p:sp>
      <p:sp>
        <p:nvSpPr>
          <p:cNvPr id="4" name="TextBox 3"/>
          <p:cNvSpPr txBox="1"/>
          <p:nvPr/>
        </p:nvSpPr>
        <p:spPr>
          <a:xfrm>
            <a:off x="277089" y="1488073"/>
            <a:ext cx="8603673" cy="461665"/>
          </a:xfrm>
          <a:prstGeom prst="rect">
            <a:avLst/>
          </a:prstGeom>
          <a:noFill/>
        </p:spPr>
        <p:txBody>
          <a:bodyPr wrap="square" rtlCol="0">
            <a:spAutoFit/>
          </a:bodyPr>
          <a:lstStyle/>
          <a:p>
            <a:pPr algn="ctr"/>
            <a:r>
              <a:rPr lang="en-US" sz="2400" dirty="0" smtClean="0"/>
              <a:t>1. Christ literally rose from the grave</a:t>
            </a:r>
            <a:endParaRPr lang="en-US" sz="2000" dirty="0"/>
          </a:p>
        </p:txBody>
      </p:sp>
      <p:sp>
        <p:nvSpPr>
          <p:cNvPr id="5" name="TextBox 4"/>
          <p:cNvSpPr txBox="1"/>
          <p:nvPr/>
        </p:nvSpPr>
        <p:spPr>
          <a:xfrm>
            <a:off x="1025232" y="2069983"/>
            <a:ext cx="7176656" cy="1508105"/>
          </a:xfrm>
          <a:prstGeom prst="rect">
            <a:avLst/>
          </a:prstGeom>
          <a:noFill/>
        </p:spPr>
        <p:txBody>
          <a:bodyPr wrap="square" rtlCol="0">
            <a:spAutoFit/>
          </a:bodyPr>
          <a:lstStyle/>
          <a:p>
            <a:pPr algn="ctr"/>
            <a:r>
              <a:rPr lang="en-US" sz="2400" dirty="0" smtClean="0">
                <a:solidFill>
                  <a:schemeClr val="bg1"/>
                </a:solidFill>
              </a:rPr>
              <a:t>“Behold my hands and my feet, that it is I myself: handle me, and see; for a spirit hath not flesh and bones, as ye see me have.”</a:t>
            </a:r>
            <a:endParaRPr lang="en-US" sz="2400" dirty="0"/>
          </a:p>
          <a:p>
            <a:pPr algn="ctr"/>
            <a:r>
              <a:rPr lang="en-US" sz="2000" dirty="0" smtClean="0">
                <a:solidFill>
                  <a:schemeClr val="bg1">
                    <a:lumMod val="85000"/>
                  </a:schemeClr>
                </a:solidFill>
              </a:rPr>
              <a:t>(Luke 24:39)</a:t>
            </a:r>
            <a:endParaRPr lang="en-US" sz="2000" dirty="0">
              <a:solidFill>
                <a:schemeClr val="bg1">
                  <a:lumMod val="85000"/>
                </a:schemeClr>
              </a:solidFill>
            </a:endParaRPr>
          </a:p>
        </p:txBody>
      </p:sp>
      <p:sp>
        <p:nvSpPr>
          <p:cNvPr id="6" name="TextBox 5"/>
          <p:cNvSpPr txBox="1"/>
          <p:nvPr/>
        </p:nvSpPr>
        <p:spPr>
          <a:xfrm>
            <a:off x="277084" y="3787998"/>
            <a:ext cx="8603673" cy="461665"/>
          </a:xfrm>
          <a:prstGeom prst="rect">
            <a:avLst/>
          </a:prstGeom>
          <a:noFill/>
        </p:spPr>
        <p:txBody>
          <a:bodyPr wrap="square" rtlCol="0">
            <a:spAutoFit/>
          </a:bodyPr>
          <a:lstStyle/>
          <a:p>
            <a:pPr algn="ctr"/>
            <a:r>
              <a:rPr lang="en-US" sz="2400" dirty="0" smtClean="0"/>
              <a:t>2. Christ arose with a real body, not as a ghost or phantom</a:t>
            </a:r>
            <a:endParaRPr lang="en-US" sz="2000" dirty="0"/>
          </a:p>
        </p:txBody>
      </p:sp>
      <p:sp>
        <p:nvSpPr>
          <p:cNvPr id="8" name="TextBox 7"/>
          <p:cNvSpPr txBox="1"/>
          <p:nvPr/>
        </p:nvSpPr>
        <p:spPr>
          <a:xfrm>
            <a:off x="526471" y="4522313"/>
            <a:ext cx="8132618" cy="1508105"/>
          </a:xfrm>
          <a:prstGeom prst="rect">
            <a:avLst/>
          </a:prstGeom>
          <a:noFill/>
        </p:spPr>
        <p:txBody>
          <a:bodyPr wrap="square" rtlCol="0">
            <a:spAutoFit/>
          </a:bodyPr>
          <a:lstStyle/>
          <a:p>
            <a:pPr algn="ctr"/>
            <a:r>
              <a:rPr lang="en-US" sz="2400" dirty="0" smtClean="0">
                <a:solidFill>
                  <a:schemeClr val="bg1"/>
                </a:solidFill>
              </a:rPr>
              <a:t>“Then </a:t>
            </a:r>
            <a:r>
              <a:rPr lang="en-US" sz="2400" dirty="0" err="1" smtClean="0">
                <a:solidFill>
                  <a:schemeClr val="bg1"/>
                </a:solidFill>
              </a:rPr>
              <a:t>saith</a:t>
            </a:r>
            <a:r>
              <a:rPr lang="en-US" sz="2400" dirty="0" smtClean="0">
                <a:solidFill>
                  <a:schemeClr val="bg1"/>
                </a:solidFill>
              </a:rPr>
              <a:t> he to Thomas, reach hither thy finger, and behold my hands; reach hither thy hand, and thrust it into my side: and be not faithless, but believing.”</a:t>
            </a:r>
            <a:endParaRPr lang="en-US" sz="2400" dirty="0"/>
          </a:p>
          <a:p>
            <a:pPr algn="ctr"/>
            <a:r>
              <a:rPr lang="en-US" sz="2000" dirty="0" smtClean="0">
                <a:solidFill>
                  <a:schemeClr val="bg1">
                    <a:lumMod val="85000"/>
                  </a:schemeClr>
                </a:solidFill>
              </a:rPr>
              <a:t>(John 20:27)</a:t>
            </a:r>
            <a:endParaRPr lang="en-US" sz="2000" dirty="0">
              <a:solidFill>
                <a:schemeClr val="bg1">
                  <a:lumMod val="85000"/>
                </a:schemeClr>
              </a:solidFill>
            </a:endParaRPr>
          </a:p>
        </p:txBody>
      </p:sp>
    </p:spTree>
    <p:extLst>
      <p:ext uri="{BB962C8B-B14F-4D97-AF65-F5344CB8AC3E}">
        <p14:creationId xmlns:p14="http://schemas.microsoft.com/office/powerpoint/2010/main" val="2060472478"/>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par>
                          <p:cTn id="22" fill="hold">
                            <p:stCondLst>
                              <p:cond delay="4500"/>
                            </p:stCondLst>
                            <p:childTnLst>
                              <p:par>
                                <p:cTn id="23" presetID="53" presetClass="entr" presetSubtype="16" fill="hold" grpId="0" nodeType="after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Effect transition="in" filter="fade">
                                      <p:cBhvr>
                                        <p:cTn id="27" dur="1000"/>
                                        <p:tgtEl>
                                          <p:spTgt spid="6"/>
                                        </p:tgtEl>
                                      </p:cBhvr>
                                    </p:animEffect>
                                  </p:childTnLst>
                                </p:cTn>
                              </p:par>
                            </p:childTnLst>
                          </p:cTn>
                        </p:par>
                        <p:par>
                          <p:cTn id="28" fill="hold">
                            <p:stCondLst>
                              <p:cond delay="6000"/>
                            </p:stCondLst>
                            <p:childTnLst>
                              <p:par>
                                <p:cTn id="29" presetID="53" presetClass="entr" presetSubtype="16" fill="hold" grpId="0" nodeType="after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Effect transition="in" filter="fade">
                                      <p:cBhvr>
                                        <p:cTn id="3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77089" y="1488073"/>
            <a:ext cx="8603673" cy="461665"/>
          </a:xfrm>
          <a:prstGeom prst="rect">
            <a:avLst/>
          </a:prstGeom>
          <a:noFill/>
        </p:spPr>
        <p:txBody>
          <a:bodyPr wrap="square" rtlCol="0">
            <a:spAutoFit/>
          </a:bodyPr>
          <a:lstStyle/>
          <a:p>
            <a:pPr algn="ctr"/>
            <a:r>
              <a:rPr lang="en-US" sz="2400" dirty="0"/>
              <a:t>3</a:t>
            </a:r>
            <a:r>
              <a:rPr lang="en-US" sz="2400" dirty="0" smtClean="0"/>
              <a:t>. His body bore the marks of </a:t>
            </a:r>
            <a:r>
              <a:rPr lang="en-US" sz="2400" dirty="0" smtClean="0"/>
              <a:t>His </a:t>
            </a:r>
            <a:r>
              <a:rPr lang="en-US" sz="2400" dirty="0" smtClean="0"/>
              <a:t>passion</a:t>
            </a:r>
            <a:endParaRPr lang="en-US" sz="2000" dirty="0"/>
          </a:p>
        </p:txBody>
      </p:sp>
      <p:sp>
        <p:nvSpPr>
          <p:cNvPr id="5" name="TextBox 4"/>
          <p:cNvSpPr txBox="1"/>
          <p:nvPr/>
        </p:nvSpPr>
        <p:spPr>
          <a:xfrm>
            <a:off x="1025232" y="2069983"/>
            <a:ext cx="7176656" cy="1138773"/>
          </a:xfrm>
          <a:prstGeom prst="rect">
            <a:avLst/>
          </a:prstGeom>
          <a:noFill/>
        </p:spPr>
        <p:txBody>
          <a:bodyPr wrap="square" rtlCol="0">
            <a:spAutoFit/>
          </a:bodyPr>
          <a:lstStyle/>
          <a:p>
            <a:pPr algn="ctr"/>
            <a:r>
              <a:rPr lang="en-US" sz="2400" dirty="0" smtClean="0">
                <a:solidFill>
                  <a:schemeClr val="bg1"/>
                </a:solidFill>
              </a:rPr>
              <a:t>“Behold my hands: and reach hither thy hand, and thrust it into my side.”</a:t>
            </a:r>
            <a:endParaRPr lang="en-US" sz="2400" dirty="0"/>
          </a:p>
          <a:p>
            <a:pPr algn="ctr"/>
            <a:r>
              <a:rPr lang="en-US" sz="2000" dirty="0" smtClean="0">
                <a:solidFill>
                  <a:schemeClr val="bg1">
                    <a:lumMod val="85000"/>
                  </a:schemeClr>
                </a:solidFill>
              </a:rPr>
              <a:t>(John 20:24-29)</a:t>
            </a:r>
            <a:endParaRPr lang="en-US" sz="2000" dirty="0">
              <a:solidFill>
                <a:schemeClr val="bg1">
                  <a:lumMod val="85000"/>
                </a:schemeClr>
              </a:solidFill>
            </a:endParaRPr>
          </a:p>
        </p:txBody>
      </p:sp>
      <p:sp>
        <p:nvSpPr>
          <p:cNvPr id="7" name="TextBox 6"/>
          <p:cNvSpPr txBox="1"/>
          <p:nvPr/>
        </p:nvSpPr>
        <p:spPr>
          <a:xfrm>
            <a:off x="277084" y="3787998"/>
            <a:ext cx="8603673" cy="461665"/>
          </a:xfrm>
          <a:prstGeom prst="rect">
            <a:avLst/>
          </a:prstGeom>
          <a:noFill/>
        </p:spPr>
        <p:txBody>
          <a:bodyPr wrap="square" rtlCol="0">
            <a:spAutoFit/>
          </a:bodyPr>
          <a:lstStyle/>
          <a:p>
            <a:pPr algn="ctr"/>
            <a:r>
              <a:rPr lang="en-US" sz="2400" dirty="0" smtClean="0"/>
              <a:t>4. Christ ate and drank in the presence of His disciples</a:t>
            </a:r>
            <a:endParaRPr lang="en-US" sz="2000" dirty="0"/>
          </a:p>
        </p:txBody>
      </p:sp>
      <p:sp>
        <p:nvSpPr>
          <p:cNvPr id="8" name="TextBox 7"/>
          <p:cNvSpPr txBox="1"/>
          <p:nvPr/>
        </p:nvSpPr>
        <p:spPr>
          <a:xfrm>
            <a:off x="526471" y="4522313"/>
            <a:ext cx="8132618" cy="1508105"/>
          </a:xfrm>
          <a:prstGeom prst="rect">
            <a:avLst/>
          </a:prstGeom>
          <a:noFill/>
        </p:spPr>
        <p:txBody>
          <a:bodyPr wrap="square" rtlCol="0">
            <a:spAutoFit/>
          </a:bodyPr>
          <a:lstStyle/>
          <a:p>
            <a:pPr algn="ctr"/>
            <a:r>
              <a:rPr lang="en-US" sz="2400" dirty="0" smtClean="0">
                <a:solidFill>
                  <a:schemeClr val="bg1"/>
                </a:solidFill>
              </a:rPr>
              <a:t>“Not to all people, but unto witnesses chosen before of God, even to us, who did eat and drink with him after he rose from the dead.”</a:t>
            </a:r>
            <a:endParaRPr lang="en-US" sz="2400" dirty="0"/>
          </a:p>
          <a:p>
            <a:pPr algn="ctr"/>
            <a:r>
              <a:rPr lang="en-US" sz="2000" dirty="0" smtClean="0">
                <a:solidFill>
                  <a:schemeClr val="bg1">
                    <a:lumMod val="85000"/>
                  </a:schemeClr>
                </a:solidFill>
              </a:rPr>
              <a:t>(Acts 10:41)</a:t>
            </a:r>
            <a:endParaRPr lang="en-US" sz="2000" dirty="0">
              <a:solidFill>
                <a:schemeClr val="bg1">
                  <a:lumMod val="85000"/>
                </a:schemeClr>
              </a:solidFill>
            </a:endParaRPr>
          </a:p>
        </p:txBody>
      </p:sp>
      <p:sp>
        <p:nvSpPr>
          <p:cNvPr id="9" name="TextBox 8"/>
          <p:cNvSpPr txBox="1"/>
          <p:nvPr/>
        </p:nvSpPr>
        <p:spPr>
          <a:xfrm>
            <a:off x="277090" y="401470"/>
            <a:ext cx="8603673" cy="769441"/>
          </a:xfrm>
          <a:prstGeom prst="rect">
            <a:avLst/>
          </a:prstGeom>
          <a:noFill/>
        </p:spPr>
        <p:txBody>
          <a:bodyPr wrap="square" rtlCol="0">
            <a:spAutoFit/>
          </a:bodyPr>
          <a:lstStyle/>
          <a:p>
            <a:pPr algn="ctr"/>
            <a:r>
              <a:rPr lang="en-US" sz="4400" dirty="0" smtClean="0"/>
              <a:t>The Nature of the Resurrection</a:t>
            </a:r>
            <a:endParaRPr lang="en-US" sz="4400" dirty="0"/>
          </a:p>
        </p:txBody>
      </p:sp>
    </p:spTree>
    <p:extLst>
      <p:ext uri="{BB962C8B-B14F-4D97-AF65-F5344CB8AC3E}">
        <p14:creationId xmlns:p14="http://schemas.microsoft.com/office/powerpoint/2010/main" val="982747921"/>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par>
                          <p:cTn id="22" fill="hold">
                            <p:stCondLst>
                              <p:cond delay="4500"/>
                            </p:stCondLst>
                            <p:childTnLst>
                              <p:par>
                                <p:cTn id="23" presetID="53" presetClass="entr" presetSubtype="16" fill="hold" grpId="0" nodeType="after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Effect transition="in" filter="fade">
                                      <p:cBhvr>
                                        <p:cTn id="27" dur="1000"/>
                                        <p:tgtEl>
                                          <p:spTgt spid="7"/>
                                        </p:tgtEl>
                                      </p:cBhvr>
                                    </p:animEffect>
                                  </p:childTnLst>
                                </p:cTn>
                              </p:par>
                            </p:childTnLst>
                          </p:cTn>
                        </p:par>
                        <p:par>
                          <p:cTn id="28" fill="hold">
                            <p:stCondLst>
                              <p:cond delay="6000"/>
                            </p:stCondLst>
                            <p:childTnLst>
                              <p:par>
                                <p:cTn id="29" presetID="53" presetClass="entr" presetSubtype="16" fill="hold" grpId="0" nodeType="after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Effect transition="in" filter="fade">
                                      <p:cBhvr>
                                        <p:cTn id="3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77089" y="1377233"/>
            <a:ext cx="8603673" cy="461665"/>
          </a:xfrm>
          <a:prstGeom prst="rect">
            <a:avLst/>
          </a:prstGeom>
          <a:noFill/>
        </p:spPr>
        <p:txBody>
          <a:bodyPr wrap="square" rtlCol="0">
            <a:spAutoFit/>
          </a:bodyPr>
          <a:lstStyle/>
          <a:p>
            <a:pPr algn="ctr"/>
            <a:r>
              <a:rPr lang="en-US" sz="2400" dirty="0" smtClean="0"/>
              <a:t>5. Jesus could pass through barred doors and vanish</a:t>
            </a:r>
            <a:endParaRPr lang="en-US" sz="2000" dirty="0"/>
          </a:p>
        </p:txBody>
      </p:sp>
      <p:sp>
        <p:nvSpPr>
          <p:cNvPr id="5" name="TextBox 4"/>
          <p:cNvSpPr txBox="1"/>
          <p:nvPr/>
        </p:nvSpPr>
        <p:spPr>
          <a:xfrm>
            <a:off x="526471" y="1848303"/>
            <a:ext cx="8132618" cy="1877437"/>
          </a:xfrm>
          <a:prstGeom prst="rect">
            <a:avLst/>
          </a:prstGeom>
          <a:noFill/>
        </p:spPr>
        <p:txBody>
          <a:bodyPr wrap="square" rtlCol="0">
            <a:spAutoFit/>
          </a:bodyPr>
          <a:lstStyle/>
          <a:p>
            <a:pPr algn="ctr"/>
            <a:r>
              <a:rPr lang="en-US" sz="2400" dirty="0" smtClean="0">
                <a:solidFill>
                  <a:schemeClr val="bg1"/>
                </a:solidFill>
              </a:rPr>
              <a:t>“Then the same day at evening, being the first day of the week, when the doors were shut where the disciples were assembled for fear of the Jews, came Jesus and stood in their midst.”</a:t>
            </a:r>
            <a:endParaRPr lang="en-US" sz="2400" dirty="0"/>
          </a:p>
          <a:p>
            <a:pPr algn="ctr"/>
            <a:r>
              <a:rPr lang="en-US" sz="2000" dirty="0" smtClean="0">
                <a:solidFill>
                  <a:schemeClr val="bg1">
                    <a:lumMod val="85000"/>
                  </a:schemeClr>
                </a:solidFill>
              </a:rPr>
              <a:t>(John 20:19)</a:t>
            </a:r>
            <a:endParaRPr lang="en-US" sz="2000" dirty="0">
              <a:solidFill>
                <a:schemeClr val="bg1">
                  <a:lumMod val="85000"/>
                </a:schemeClr>
              </a:solidFill>
            </a:endParaRPr>
          </a:p>
        </p:txBody>
      </p:sp>
      <p:sp>
        <p:nvSpPr>
          <p:cNvPr id="7" name="TextBox 6"/>
          <p:cNvSpPr txBox="1"/>
          <p:nvPr/>
        </p:nvSpPr>
        <p:spPr>
          <a:xfrm>
            <a:off x="277084" y="3968113"/>
            <a:ext cx="8603673" cy="461665"/>
          </a:xfrm>
          <a:prstGeom prst="rect">
            <a:avLst/>
          </a:prstGeom>
          <a:noFill/>
        </p:spPr>
        <p:txBody>
          <a:bodyPr wrap="square" rtlCol="0">
            <a:spAutoFit/>
          </a:bodyPr>
          <a:lstStyle/>
          <a:p>
            <a:pPr algn="ctr"/>
            <a:r>
              <a:rPr lang="en-US" sz="2400" dirty="0"/>
              <a:t>6</a:t>
            </a:r>
            <a:r>
              <a:rPr lang="en-US" sz="2400" dirty="0" smtClean="0"/>
              <a:t>. Christ’s body can no more taste of death</a:t>
            </a:r>
            <a:endParaRPr lang="en-US" sz="2000" dirty="0"/>
          </a:p>
        </p:txBody>
      </p:sp>
      <p:sp>
        <p:nvSpPr>
          <p:cNvPr id="8" name="TextBox 7"/>
          <p:cNvSpPr txBox="1"/>
          <p:nvPr/>
        </p:nvSpPr>
        <p:spPr>
          <a:xfrm>
            <a:off x="526471" y="4522313"/>
            <a:ext cx="8132618" cy="1138773"/>
          </a:xfrm>
          <a:prstGeom prst="rect">
            <a:avLst/>
          </a:prstGeom>
          <a:noFill/>
        </p:spPr>
        <p:txBody>
          <a:bodyPr wrap="square" rtlCol="0">
            <a:spAutoFit/>
          </a:bodyPr>
          <a:lstStyle/>
          <a:p>
            <a:pPr algn="ctr"/>
            <a:r>
              <a:rPr lang="en-US" sz="2400" dirty="0" smtClean="0">
                <a:solidFill>
                  <a:schemeClr val="bg1"/>
                </a:solidFill>
              </a:rPr>
              <a:t>“Knowing that Christ being raised from the dead </a:t>
            </a:r>
            <a:r>
              <a:rPr lang="en-US" sz="2400" dirty="0" err="1" smtClean="0">
                <a:solidFill>
                  <a:schemeClr val="bg1"/>
                </a:solidFill>
              </a:rPr>
              <a:t>dieth</a:t>
            </a:r>
            <a:r>
              <a:rPr lang="en-US" sz="2400" dirty="0" smtClean="0">
                <a:solidFill>
                  <a:schemeClr val="bg1"/>
                </a:solidFill>
              </a:rPr>
              <a:t> no more; death hath no more dominion over him.”</a:t>
            </a:r>
            <a:endParaRPr lang="en-US" sz="2400" dirty="0"/>
          </a:p>
          <a:p>
            <a:pPr algn="ctr"/>
            <a:r>
              <a:rPr lang="en-US" sz="2000" dirty="0" smtClean="0">
                <a:solidFill>
                  <a:schemeClr val="bg1">
                    <a:lumMod val="85000"/>
                  </a:schemeClr>
                </a:solidFill>
              </a:rPr>
              <a:t>(Romans 6:9)</a:t>
            </a:r>
            <a:endParaRPr lang="en-US" sz="2000" dirty="0">
              <a:solidFill>
                <a:schemeClr val="bg1">
                  <a:lumMod val="85000"/>
                </a:schemeClr>
              </a:solidFill>
            </a:endParaRPr>
          </a:p>
        </p:txBody>
      </p:sp>
      <p:sp>
        <p:nvSpPr>
          <p:cNvPr id="9" name="TextBox 8"/>
          <p:cNvSpPr txBox="1"/>
          <p:nvPr/>
        </p:nvSpPr>
        <p:spPr>
          <a:xfrm>
            <a:off x="277090" y="401470"/>
            <a:ext cx="8603673" cy="769441"/>
          </a:xfrm>
          <a:prstGeom prst="rect">
            <a:avLst/>
          </a:prstGeom>
          <a:noFill/>
        </p:spPr>
        <p:txBody>
          <a:bodyPr wrap="square" rtlCol="0">
            <a:spAutoFit/>
          </a:bodyPr>
          <a:lstStyle/>
          <a:p>
            <a:pPr algn="ctr"/>
            <a:r>
              <a:rPr lang="en-US" sz="4400" dirty="0" smtClean="0"/>
              <a:t>The Nature of the Resurrection</a:t>
            </a:r>
            <a:endParaRPr lang="en-US" sz="4400" dirty="0"/>
          </a:p>
        </p:txBody>
      </p:sp>
    </p:spTree>
    <p:extLst>
      <p:ext uri="{BB962C8B-B14F-4D97-AF65-F5344CB8AC3E}">
        <p14:creationId xmlns:p14="http://schemas.microsoft.com/office/powerpoint/2010/main" val="2087630584"/>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par>
                          <p:cTn id="22" fill="hold">
                            <p:stCondLst>
                              <p:cond delay="4500"/>
                            </p:stCondLst>
                            <p:childTnLst>
                              <p:par>
                                <p:cTn id="23" presetID="53" presetClass="entr" presetSubtype="16" fill="hold" grpId="0" nodeType="after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Effect transition="in" filter="fade">
                                      <p:cBhvr>
                                        <p:cTn id="27" dur="1000"/>
                                        <p:tgtEl>
                                          <p:spTgt spid="7"/>
                                        </p:tgtEl>
                                      </p:cBhvr>
                                    </p:animEffect>
                                  </p:childTnLst>
                                </p:cTn>
                              </p:par>
                            </p:childTnLst>
                          </p:cTn>
                        </p:par>
                        <p:par>
                          <p:cTn id="28" fill="hold">
                            <p:stCondLst>
                              <p:cond delay="6000"/>
                            </p:stCondLst>
                            <p:childTnLst>
                              <p:par>
                                <p:cTn id="29" presetID="53" presetClass="entr" presetSubtype="16" fill="hold" grpId="0" nodeType="after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Effect transition="in" filter="fade">
                                      <p:cBhvr>
                                        <p:cTn id="3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77089" y="1488073"/>
            <a:ext cx="8603673" cy="461665"/>
          </a:xfrm>
          <a:prstGeom prst="rect">
            <a:avLst/>
          </a:prstGeom>
          <a:noFill/>
        </p:spPr>
        <p:txBody>
          <a:bodyPr wrap="square" rtlCol="0">
            <a:spAutoFit/>
          </a:bodyPr>
          <a:lstStyle/>
          <a:p>
            <a:pPr algn="ctr"/>
            <a:r>
              <a:rPr lang="en-US" sz="2400" dirty="0" smtClean="0"/>
              <a:t>7. Christ was the first fruits of the resurrection</a:t>
            </a:r>
            <a:endParaRPr lang="en-US" sz="2000" dirty="0"/>
          </a:p>
        </p:txBody>
      </p:sp>
      <p:sp>
        <p:nvSpPr>
          <p:cNvPr id="5" name="TextBox 4"/>
          <p:cNvSpPr txBox="1"/>
          <p:nvPr/>
        </p:nvSpPr>
        <p:spPr>
          <a:xfrm>
            <a:off x="1025232" y="2069983"/>
            <a:ext cx="7176656" cy="1138773"/>
          </a:xfrm>
          <a:prstGeom prst="rect">
            <a:avLst/>
          </a:prstGeom>
          <a:noFill/>
        </p:spPr>
        <p:txBody>
          <a:bodyPr wrap="square" rtlCol="0">
            <a:spAutoFit/>
          </a:bodyPr>
          <a:lstStyle/>
          <a:p>
            <a:pPr algn="ctr"/>
            <a:r>
              <a:rPr lang="en-US" sz="2400" dirty="0" smtClean="0">
                <a:solidFill>
                  <a:schemeClr val="bg1"/>
                </a:solidFill>
              </a:rPr>
              <a:t>“But now is Christ risen from the dead, and become the </a:t>
            </a:r>
            <a:r>
              <a:rPr lang="en-US" sz="2400" dirty="0" err="1" smtClean="0">
                <a:solidFill>
                  <a:schemeClr val="bg1"/>
                </a:solidFill>
              </a:rPr>
              <a:t>firstfruits</a:t>
            </a:r>
            <a:r>
              <a:rPr lang="en-US" sz="2400" dirty="0" smtClean="0">
                <a:solidFill>
                  <a:schemeClr val="bg1"/>
                </a:solidFill>
              </a:rPr>
              <a:t> of them that slept.”</a:t>
            </a:r>
            <a:endParaRPr lang="en-US" sz="2400" dirty="0"/>
          </a:p>
          <a:p>
            <a:pPr algn="ctr"/>
            <a:r>
              <a:rPr lang="en-US" sz="2000" dirty="0" smtClean="0">
                <a:solidFill>
                  <a:schemeClr val="bg1">
                    <a:lumMod val="85000"/>
                  </a:schemeClr>
                </a:solidFill>
              </a:rPr>
              <a:t>(1 Corinthians 15:20)</a:t>
            </a:r>
            <a:endParaRPr lang="en-US" sz="2000" dirty="0">
              <a:solidFill>
                <a:schemeClr val="bg1">
                  <a:lumMod val="85000"/>
                </a:schemeClr>
              </a:solidFill>
            </a:endParaRPr>
          </a:p>
        </p:txBody>
      </p:sp>
      <p:sp>
        <p:nvSpPr>
          <p:cNvPr id="7" name="TextBox 6"/>
          <p:cNvSpPr txBox="1"/>
          <p:nvPr/>
        </p:nvSpPr>
        <p:spPr>
          <a:xfrm>
            <a:off x="277084" y="3787998"/>
            <a:ext cx="8603673" cy="707886"/>
          </a:xfrm>
          <a:prstGeom prst="rect">
            <a:avLst/>
          </a:prstGeom>
          <a:noFill/>
        </p:spPr>
        <p:txBody>
          <a:bodyPr wrap="square" rtlCol="0">
            <a:spAutoFit/>
          </a:bodyPr>
          <a:lstStyle/>
          <a:p>
            <a:pPr algn="ctr"/>
            <a:r>
              <a:rPr lang="en-US" sz="2000" dirty="0" smtClean="0"/>
              <a:t>a.  We shall be like Him and receive bodies like unto His when the resurrection takes place.</a:t>
            </a:r>
            <a:endParaRPr lang="en-US" sz="2000" dirty="0"/>
          </a:p>
        </p:txBody>
      </p:sp>
      <p:sp>
        <p:nvSpPr>
          <p:cNvPr id="9" name="TextBox 8"/>
          <p:cNvSpPr txBox="1"/>
          <p:nvPr/>
        </p:nvSpPr>
        <p:spPr>
          <a:xfrm>
            <a:off x="277079" y="4827118"/>
            <a:ext cx="8603673" cy="400110"/>
          </a:xfrm>
          <a:prstGeom prst="rect">
            <a:avLst/>
          </a:prstGeom>
          <a:noFill/>
        </p:spPr>
        <p:txBody>
          <a:bodyPr wrap="square" rtlCol="0">
            <a:spAutoFit/>
          </a:bodyPr>
          <a:lstStyle/>
          <a:p>
            <a:pPr algn="ctr"/>
            <a:r>
              <a:rPr lang="en-US" sz="2000" dirty="0" smtClean="0"/>
              <a:t>b.  Jesus is the first one to come forth in the Resurrection</a:t>
            </a:r>
            <a:endParaRPr lang="en-US" sz="2000" dirty="0"/>
          </a:p>
        </p:txBody>
      </p:sp>
      <p:sp>
        <p:nvSpPr>
          <p:cNvPr id="8" name="TextBox 7"/>
          <p:cNvSpPr txBox="1"/>
          <p:nvPr/>
        </p:nvSpPr>
        <p:spPr>
          <a:xfrm>
            <a:off x="277090" y="401470"/>
            <a:ext cx="8603673" cy="769441"/>
          </a:xfrm>
          <a:prstGeom prst="rect">
            <a:avLst/>
          </a:prstGeom>
          <a:noFill/>
        </p:spPr>
        <p:txBody>
          <a:bodyPr wrap="square" rtlCol="0">
            <a:spAutoFit/>
          </a:bodyPr>
          <a:lstStyle/>
          <a:p>
            <a:pPr algn="ctr"/>
            <a:r>
              <a:rPr lang="en-US" sz="4400" dirty="0" smtClean="0"/>
              <a:t>The Nature of the Resurrection</a:t>
            </a:r>
            <a:endParaRPr lang="en-US" sz="4400" dirty="0"/>
          </a:p>
        </p:txBody>
      </p:sp>
    </p:spTree>
    <p:extLst>
      <p:ext uri="{BB962C8B-B14F-4D97-AF65-F5344CB8AC3E}">
        <p14:creationId xmlns:p14="http://schemas.microsoft.com/office/powerpoint/2010/main" val="3157793778"/>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Effect transition="in" filter="fade">
                                      <p:cBhvr>
                                        <p:cTn id="15" dur="1000"/>
                                        <p:tgtEl>
                                          <p:spTgt spid="4"/>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par>
                          <p:cTn id="22" fill="hold">
                            <p:stCondLst>
                              <p:cond delay="4500"/>
                            </p:stCondLst>
                            <p:childTnLst>
                              <p:par>
                                <p:cTn id="23" presetID="53" presetClass="entr" presetSubtype="16" fill="hold" grpId="0" nodeType="after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Effect transition="in" filter="fade">
                                      <p:cBhvr>
                                        <p:cTn id="27" dur="1000"/>
                                        <p:tgtEl>
                                          <p:spTgt spid="7"/>
                                        </p:tgtEl>
                                      </p:cBhvr>
                                    </p:animEffect>
                                  </p:childTnLst>
                                </p:cTn>
                              </p:par>
                            </p:childTnLst>
                          </p:cTn>
                        </p:par>
                        <p:par>
                          <p:cTn id="28" fill="hold">
                            <p:stCondLst>
                              <p:cond delay="6000"/>
                            </p:stCondLst>
                            <p:childTnLst>
                              <p:par>
                                <p:cTn id="29" presetID="53" presetClass="entr" presetSubtype="16" fill="hold" grpId="0" nodeType="afterEffect">
                                  <p:stCondLst>
                                    <p:cond delay="500"/>
                                  </p:stCondLst>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ppt_w</p:attrName>
                                        </p:attrNameLst>
                                      </p:cBhvr>
                                      <p:tavLst>
                                        <p:tav tm="0">
                                          <p:val>
                                            <p:fltVal val="0"/>
                                          </p:val>
                                        </p:tav>
                                        <p:tav tm="100000">
                                          <p:val>
                                            <p:strVal val="#ppt_w"/>
                                          </p:val>
                                        </p:tav>
                                      </p:tavLst>
                                    </p:anim>
                                    <p:anim calcmode="lin" valueType="num">
                                      <p:cBhvr>
                                        <p:cTn id="32" dur="1000" fill="hold"/>
                                        <p:tgtEl>
                                          <p:spTgt spid="9"/>
                                        </p:tgtEl>
                                        <p:attrNameLst>
                                          <p:attrName>ppt_h</p:attrName>
                                        </p:attrNameLst>
                                      </p:cBhvr>
                                      <p:tavLst>
                                        <p:tav tm="0">
                                          <p:val>
                                            <p:fltVal val="0"/>
                                          </p:val>
                                        </p:tav>
                                        <p:tav tm="100000">
                                          <p:val>
                                            <p:strVal val="#ppt_h"/>
                                          </p:val>
                                        </p:tav>
                                      </p:tavLst>
                                    </p:anim>
                                    <p:animEffect transition="in" filter="fade">
                                      <p:cBhvr>
                                        <p:cTn id="3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137257"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11: The Resurrection of Jesus II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3" name="TextBox 2"/>
          <p:cNvSpPr txBox="1"/>
          <p:nvPr/>
        </p:nvSpPr>
        <p:spPr>
          <a:xfrm>
            <a:off x="277090" y="401470"/>
            <a:ext cx="8603673" cy="1446550"/>
          </a:xfrm>
          <a:prstGeom prst="rect">
            <a:avLst/>
          </a:prstGeom>
          <a:noFill/>
        </p:spPr>
        <p:txBody>
          <a:bodyPr wrap="square" rtlCol="0">
            <a:spAutoFit/>
          </a:bodyPr>
          <a:lstStyle/>
          <a:p>
            <a:pPr algn="ctr"/>
            <a:r>
              <a:rPr lang="en-US" sz="4400" dirty="0" smtClean="0"/>
              <a:t>The Meaning of the </a:t>
            </a:r>
          </a:p>
          <a:p>
            <a:pPr algn="ctr"/>
            <a:r>
              <a:rPr lang="en-US" sz="4400" dirty="0" smtClean="0"/>
              <a:t>Resurrection to us</a:t>
            </a:r>
            <a:endParaRPr lang="en-US" sz="4400" dirty="0"/>
          </a:p>
        </p:txBody>
      </p:sp>
      <p:sp>
        <p:nvSpPr>
          <p:cNvPr id="9" name="TextBox 8"/>
          <p:cNvSpPr txBox="1"/>
          <p:nvPr/>
        </p:nvSpPr>
        <p:spPr>
          <a:xfrm>
            <a:off x="361759" y="2417689"/>
            <a:ext cx="8271162" cy="1138773"/>
          </a:xfrm>
          <a:prstGeom prst="rect">
            <a:avLst/>
          </a:prstGeom>
          <a:noFill/>
        </p:spPr>
        <p:txBody>
          <a:bodyPr wrap="square" rtlCol="0">
            <a:spAutoFit/>
          </a:bodyPr>
          <a:lstStyle/>
          <a:p>
            <a:pPr algn="ctr"/>
            <a:r>
              <a:rPr lang="en-US" sz="2400" dirty="0" smtClean="0">
                <a:solidFill>
                  <a:schemeClr val="bg1"/>
                </a:solidFill>
              </a:rPr>
              <a:t>“Yet a little while, and the world </a:t>
            </a:r>
            <a:r>
              <a:rPr lang="en-US" sz="2400" dirty="0" err="1" smtClean="0">
                <a:solidFill>
                  <a:schemeClr val="bg1"/>
                </a:solidFill>
              </a:rPr>
              <a:t>seeth</a:t>
            </a:r>
            <a:r>
              <a:rPr lang="en-US" sz="2400" dirty="0" smtClean="0">
                <a:solidFill>
                  <a:schemeClr val="bg1"/>
                </a:solidFill>
              </a:rPr>
              <a:t> me no more; but ye see me: because I live, ye shall live also.”</a:t>
            </a:r>
            <a:endParaRPr lang="en-US" sz="2400" dirty="0"/>
          </a:p>
          <a:p>
            <a:pPr algn="ctr"/>
            <a:r>
              <a:rPr lang="en-US" sz="2000" dirty="0" smtClean="0">
                <a:solidFill>
                  <a:schemeClr val="bg1">
                    <a:lumMod val="85000"/>
                  </a:schemeClr>
                </a:solidFill>
              </a:rPr>
              <a:t>(John 14:19)</a:t>
            </a:r>
            <a:endParaRPr lang="en-US" sz="2000" dirty="0">
              <a:solidFill>
                <a:schemeClr val="bg1">
                  <a:lumMod val="85000"/>
                </a:schemeClr>
              </a:solidFill>
            </a:endParaRPr>
          </a:p>
        </p:txBody>
      </p:sp>
      <p:sp>
        <p:nvSpPr>
          <p:cNvPr id="10" name="TextBox 9"/>
          <p:cNvSpPr txBox="1"/>
          <p:nvPr/>
        </p:nvSpPr>
        <p:spPr>
          <a:xfrm>
            <a:off x="367145" y="4189721"/>
            <a:ext cx="8423562" cy="1138773"/>
          </a:xfrm>
          <a:prstGeom prst="rect">
            <a:avLst/>
          </a:prstGeom>
          <a:noFill/>
        </p:spPr>
        <p:txBody>
          <a:bodyPr wrap="square" rtlCol="0">
            <a:spAutoFit/>
          </a:bodyPr>
          <a:lstStyle/>
          <a:p>
            <a:pPr algn="ctr"/>
            <a:r>
              <a:rPr lang="en-US" sz="2400" dirty="0" smtClean="0">
                <a:solidFill>
                  <a:schemeClr val="bg1"/>
                </a:solidFill>
              </a:rPr>
              <a:t>“Who was delivered for our offences, and was raised again for our justification.”</a:t>
            </a:r>
            <a:endParaRPr lang="en-US" sz="2400" dirty="0"/>
          </a:p>
          <a:p>
            <a:pPr algn="ctr"/>
            <a:r>
              <a:rPr lang="en-US" sz="2000" dirty="0" smtClean="0">
                <a:solidFill>
                  <a:schemeClr val="bg1">
                    <a:lumMod val="85000"/>
                  </a:schemeClr>
                </a:solidFill>
              </a:rPr>
              <a:t>(Romans 4:25)</a:t>
            </a:r>
            <a:endParaRPr lang="en-US" sz="2000" dirty="0">
              <a:solidFill>
                <a:schemeClr val="bg1">
                  <a:lumMod val="85000"/>
                </a:schemeClr>
              </a:solidFill>
            </a:endParaRPr>
          </a:p>
        </p:txBody>
      </p:sp>
    </p:spTree>
    <p:extLst>
      <p:ext uri="{BB962C8B-B14F-4D97-AF65-F5344CB8AC3E}">
        <p14:creationId xmlns:p14="http://schemas.microsoft.com/office/powerpoint/2010/main" val="3236754090"/>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Effect transition="in" filter="fade">
                                      <p:cBhvr>
                                        <p:cTn id="15" dur="1000"/>
                                        <p:tgtEl>
                                          <p:spTgt spid="9"/>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Effect transition="in" filter="fade">
                                      <p:cBhvr>
                                        <p:cTn id="2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401</TotalTime>
  <Words>1145</Words>
  <Application>Microsoft Macintosh PowerPoint</Application>
  <PresentationFormat>On-screen Show (4:3)</PresentationFormat>
  <Paragraphs>82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Revolution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Jerry Richardson</cp:lastModifiedBy>
  <cp:revision>35</cp:revision>
  <dcterms:created xsi:type="dcterms:W3CDTF">2011-11-09T23:54:42Z</dcterms:created>
  <dcterms:modified xsi:type="dcterms:W3CDTF">2012-01-12T16:59:08Z</dcterms:modified>
</cp:coreProperties>
</file>