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78" r:id="rId2"/>
    <p:sldId id="259" r:id="rId3"/>
    <p:sldId id="260" r:id="rId4"/>
    <p:sldId id="258"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BE1E4B-31F4-5044-A912-B7B6137F377C}" type="datetimeFigureOut">
              <a:rPr lang="en-US" smtClean="0"/>
              <a:t>12/6/2011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A6DFB2-12FC-9547-A386-239E40EC8A8A}" type="slidenum">
              <a:rPr lang="en-US" smtClean="0"/>
              <a:t>‹#›</a:t>
            </a:fld>
            <a:endParaRPr lang="en-US"/>
          </a:p>
        </p:txBody>
      </p:sp>
    </p:spTree>
    <p:extLst>
      <p:ext uri="{BB962C8B-B14F-4D97-AF65-F5344CB8AC3E}">
        <p14:creationId xmlns:p14="http://schemas.microsoft.com/office/powerpoint/2010/main" val="625743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A6DFB2-12FC-9547-A386-239E40EC8A8A}" type="slidenum">
              <a:rPr lang="en-US" smtClean="0"/>
              <a:t>3</a:t>
            </a:fld>
            <a:endParaRPr lang="en-US"/>
          </a:p>
        </p:txBody>
      </p:sp>
    </p:spTree>
    <p:extLst>
      <p:ext uri="{BB962C8B-B14F-4D97-AF65-F5344CB8AC3E}">
        <p14:creationId xmlns:p14="http://schemas.microsoft.com/office/powerpoint/2010/main" val="514460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A6DFB2-12FC-9547-A386-239E40EC8A8A}" type="slidenum">
              <a:rPr lang="en-US" smtClean="0"/>
              <a:t>17</a:t>
            </a:fld>
            <a:endParaRPr lang="en-US"/>
          </a:p>
        </p:txBody>
      </p:sp>
    </p:spTree>
    <p:extLst>
      <p:ext uri="{BB962C8B-B14F-4D97-AF65-F5344CB8AC3E}">
        <p14:creationId xmlns:p14="http://schemas.microsoft.com/office/powerpoint/2010/main" val="5144605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A6DFB2-12FC-9547-A386-239E40EC8A8A}" type="slidenum">
              <a:rPr lang="en-US" smtClean="0"/>
              <a:t>18</a:t>
            </a:fld>
            <a:endParaRPr lang="en-US"/>
          </a:p>
        </p:txBody>
      </p:sp>
    </p:spTree>
    <p:extLst>
      <p:ext uri="{BB962C8B-B14F-4D97-AF65-F5344CB8AC3E}">
        <p14:creationId xmlns:p14="http://schemas.microsoft.com/office/powerpoint/2010/main" val="514460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A6DFB2-12FC-9547-A386-239E40EC8A8A}" type="slidenum">
              <a:rPr lang="en-US" smtClean="0"/>
              <a:t>19</a:t>
            </a:fld>
            <a:endParaRPr lang="en-US"/>
          </a:p>
        </p:txBody>
      </p:sp>
    </p:spTree>
    <p:extLst>
      <p:ext uri="{BB962C8B-B14F-4D97-AF65-F5344CB8AC3E}">
        <p14:creationId xmlns:p14="http://schemas.microsoft.com/office/powerpoint/2010/main" val="514460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A6DFB2-12FC-9547-A386-239E40EC8A8A}" type="slidenum">
              <a:rPr lang="en-US" smtClean="0"/>
              <a:t>7</a:t>
            </a:fld>
            <a:endParaRPr lang="en-US"/>
          </a:p>
        </p:txBody>
      </p:sp>
    </p:spTree>
    <p:extLst>
      <p:ext uri="{BB962C8B-B14F-4D97-AF65-F5344CB8AC3E}">
        <p14:creationId xmlns:p14="http://schemas.microsoft.com/office/powerpoint/2010/main" val="514460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A6DFB2-12FC-9547-A386-239E40EC8A8A}" type="slidenum">
              <a:rPr lang="en-US" smtClean="0"/>
              <a:t>8</a:t>
            </a:fld>
            <a:endParaRPr lang="en-US"/>
          </a:p>
        </p:txBody>
      </p:sp>
    </p:spTree>
    <p:extLst>
      <p:ext uri="{BB962C8B-B14F-4D97-AF65-F5344CB8AC3E}">
        <p14:creationId xmlns:p14="http://schemas.microsoft.com/office/powerpoint/2010/main" val="514460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A6DFB2-12FC-9547-A386-239E40EC8A8A}" type="slidenum">
              <a:rPr lang="en-US" smtClean="0"/>
              <a:t>10</a:t>
            </a:fld>
            <a:endParaRPr lang="en-US"/>
          </a:p>
        </p:txBody>
      </p:sp>
    </p:spTree>
    <p:extLst>
      <p:ext uri="{BB962C8B-B14F-4D97-AF65-F5344CB8AC3E}">
        <p14:creationId xmlns:p14="http://schemas.microsoft.com/office/powerpoint/2010/main" val="514460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A6DFB2-12FC-9547-A386-239E40EC8A8A}" type="slidenum">
              <a:rPr lang="en-US" smtClean="0"/>
              <a:t>11</a:t>
            </a:fld>
            <a:endParaRPr lang="en-US"/>
          </a:p>
        </p:txBody>
      </p:sp>
    </p:spTree>
    <p:extLst>
      <p:ext uri="{BB962C8B-B14F-4D97-AF65-F5344CB8AC3E}">
        <p14:creationId xmlns:p14="http://schemas.microsoft.com/office/powerpoint/2010/main" val="514460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A6DFB2-12FC-9547-A386-239E40EC8A8A}" type="slidenum">
              <a:rPr lang="en-US" smtClean="0"/>
              <a:t>12</a:t>
            </a:fld>
            <a:endParaRPr lang="en-US"/>
          </a:p>
        </p:txBody>
      </p:sp>
    </p:spTree>
    <p:extLst>
      <p:ext uri="{BB962C8B-B14F-4D97-AF65-F5344CB8AC3E}">
        <p14:creationId xmlns:p14="http://schemas.microsoft.com/office/powerpoint/2010/main" val="514460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A6DFB2-12FC-9547-A386-239E40EC8A8A}" type="slidenum">
              <a:rPr lang="en-US" smtClean="0"/>
              <a:t>13</a:t>
            </a:fld>
            <a:endParaRPr lang="en-US"/>
          </a:p>
        </p:txBody>
      </p:sp>
    </p:spTree>
    <p:extLst>
      <p:ext uri="{BB962C8B-B14F-4D97-AF65-F5344CB8AC3E}">
        <p14:creationId xmlns:p14="http://schemas.microsoft.com/office/powerpoint/2010/main" val="514460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A6DFB2-12FC-9547-A386-239E40EC8A8A}" type="slidenum">
              <a:rPr lang="en-US" smtClean="0"/>
              <a:t>14</a:t>
            </a:fld>
            <a:endParaRPr lang="en-US"/>
          </a:p>
        </p:txBody>
      </p:sp>
    </p:spTree>
    <p:extLst>
      <p:ext uri="{BB962C8B-B14F-4D97-AF65-F5344CB8AC3E}">
        <p14:creationId xmlns:p14="http://schemas.microsoft.com/office/powerpoint/2010/main" val="514460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A6DFB2-12FC-9547-A386-239E40EC8A8A}" type="slidenum">
              <a:rPr lang="en-US" smtClean="0"/>
              <a:t>16</a:t>
            </a:fld>
            <a:endParaRPr lang="en-US"/>
          </a:p>
        </p:txBody>
      </p:sp>
    </p:spTree>
    <p:extLst>
      <p:ext uri="{BB962C8B-B14F-4D97-AF65-F5344CB8AC3E}">
        <p14:creationId xmlns:p14="http://schemas.microsoft.com/office/powerpoint/2010/main" val="5144605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12/6/2011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12/6/2011</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12/6/2011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12/6/2011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12/6/2011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12/6/2011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12/6/2011</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Vertical Text Placeholder 5"/>
          <p:cNvSpPr>
            <a:spLocks noGrp="1"/>
          </p:cNvSpPr>
          <p:nvPr>
            <p:ph type="body" orient="vert" idx="1"/>
          </p:nvPr>
        </p:nvSpPr>
        <p:spPr>
          <a:xfrm>
            <a:off x="7461966" y="438335"/>
            <a:ext cx="1437318" cy="6169451"/>
          </a:xfrm>
        </p:spPr>
        <p:txBody>
          <a:bodyPr/>
          <a:lstStyle/>
          <a:p>
            <a:r>
              <a:rPr lang="en-US" dirty="0" smtClean="0"/>
              <a:t>Global University of Theological Studies</a:t>
            </a:r>
            <a:endParaRPr lang="en-US" dirty="0"/>
          </a:p>
        </p:txBody>
      </p:sp>
      <p:pic>
        <p:nvPicPr>
          <p:cNvPr id="8" name="Picture 7"/>
          <p:cNvPicPr>
            <a:picLocks noChangeAspect="1"/>
          </p:cNvPicPr>
          <p:nvPr/>
        </p:nvPicPr>
        <p:blipFill>
          <a:blip r:embed="rId2"/>
          <a:stretch>
            <a:fillRect/>
          </a:stretch>
        </p:blipFill>
        <p:spPr>
          <a:xfrm>
            <a:off x="179198" y="114300"/>
            <a:ext cx="6921500" cy="6629400"/>
          </a:xfrm>
          <a:prstGeom prst="rect">
            <a:avLst/>
          </a:prstGeom>
        </p:spPr>
      </p:pic>
      <p:sp>
        <p:nvSpPr>
          <p:cNvPr id="5" name="Title 4"/>
          <p:cNvSpPr>
            <a:spLocks noGrp="1"/>
          </p:cNvSpPr>
          <p:nvPr>
            <p:ph type="title"/>
          </p:nvPr>
        </p:nvSpPr>
        <p:spPr>
          <a:xfrm>
            <a:off x="1399317" y="4515172"/>
            <a:ext cx="6307692" cy="80120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8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rPr>
              <a:t>The Angels </a:t>
            </a:r>
            <a:endParaRPr lang="en-US" sz="8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endParaRPr>
          </a:p>
        </p:txBody>
      </p:sp>
    </p:spTree>
    <p:extLst>
      <p:ext uri="{BB962C8B-B14F-4D97-AF65-F5344CB8AC3E}">
        <p14:creationId xmlns:p14="http://schemas.microsoft.com/office/powerpoint/2010/main" val="413641909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2000"/>
                                        <p:tgtEl>
                                          <p:spTgt spid="8"/>
                                        </p:tgtEl>
                                      </p:cBhvr>
                                    </p:animEffect>
                                  </p:childTnLst>
                                </p:cTn>
                              </p:par>
                            </p:childTnLst>
                          </p:cTn>
                        </p:par>
                        <p:par>
                          <p:cTn id="8" fill="hold">
                            <p:stCondLst>
                              <p:cond delay="2500"/>
                            </p:stCondLst>
                            <p:childTnLst>
                              <p:par>
                                <p:cTn id="9" presetID="42"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22" presetClass="entr" presetSubtype="1" fill="hold" grpId="0" nodeType="afterEffect">
                                  <p:stCondLst>
                                    <p:cond delay="5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wipe(up)">
                                      <p:cBhvr>
                                        <p:cTn id="17"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alphaModFix amt="25000"/>
          </a:blip>
          <a:stretch>
            <a:fillRect/>
          </a:stretch>
        </p:blipFill>
        <p:spPr>
          <a:xfrm>
            <a:off x="136054" y="208927"/>
            <a:ext cx="8679586" cy="6579779"/>
          </a:xfrm>
          <a:prstGeom prst="rect">
            <a:avLst/>
          </a:prstGeom>
        </p:spPr>
      </p:pic>
      <p:sp>
        <p:nvSpPr>
          <p:cNvPr id="3" name="Vertical Text Placeholder 2"/>
          <p:cNvSpPr>
            <a:spLocks noGrp="1"/>
          </p:cNvSpPr>
          <p:nvPr>
            <p:ph type="body" orient="vert" idx="1"/>
          </p:nvPr>
        </p:nvSpPr>
        <p:spPr>
          <a:xfrm rot="16200000">
            <a:off x="3682524" y="-2512963"/>
            <a:ext cx="1382472" cy="7613727"/>
          </a:xfrm>
        </p:spPr>
        <p:txBody>
          <a:bodyPr>
            <a:normAutofit fontScale="92500" lnSpcReduction="10000"/>
          </a:bodyPr>
          <a:lstStyle/>
          <a:p>
            <a:pPr marL="0" indent="0">
              <a:buNone/>
            </a:pPr>
            <a:r>
              <a:rPr lang="en-US" sz="3600" dirty="0" smtClean="0">
                <a:solidFill>
                  <a:srgbClr val="FFFF00"/>
                </a:solidFill>
              </a:rPr>
              <a:t>1.  </a:t>
            </a:r>
            <a:r>
              <a:rPr lang="en-US" sz="4400" dirty="0" smtClean="0">
                <a:solidFill>
                  <a:srgbClr val="FFFF00"/>
                </a:solidFill>
              </a:rPr>
              <a:t>Angels Had a Place in the Ministry of Jesus Christ</a:t>
            </a:r>
            <a:endParaRPr lang="en-US" sz="4400" dirty="0">
              <a:solidFill>
                <a:srgbClr val="FFFF00"/>
              </a:solidFill>
            </a:endParaRPr>
          </a:p>
        </p:txBody>
      </p:sp>
      <p:sp>
        <p:nvSpPr>
          <p:cNvPr id="6"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8" name="TextBox 7"/>
          <p:cNvSpPr txBox="1"/>
          <p:nvPr/>
        </p:nvSpPr>
        <p:spPr>
          <a:xfrm>
            <a:off x="344448" y="2345273"/>
            <a:ext cx="8471191" cy="1569660"/>
          </a:xfrm>
          <a:prstGeom prst="rect">
            <a:avLst/>
          </a:prstGeom>
          <a:noFill/>
        </p:spPr>
        <p:txBody>
          <a:bodyPr wrap="square" rtlCol="0">
            <a:spAutoFit/>
          </a:bodyPr>
          <a:lstStyle/>
          <a:p>
            <a:r>
              <a:rPr lang="en-US" sz="2400" dirty="0" smtClean="0"/>
              <a:t>	</a:t>
            </a:r>
            <a:r>
              <a:rPr lang="en-US" sz="3200" dirty="0" smtClean="0"/>
              <a:t>The coming of the Christ Child was announced to both the virgin Mary and Joseph by angels.</a:t>
            </a:r>
            <a:endParaRPr lang="en-US" sz="3200" b="1" dirty="0"/>
          </a:p>
        </p:txBody>
      </p:sp>
      <p:sp>
        <p:nvSpPr>
          <p:cNvPr id="7" name="TextBox 6"/>
          <p:cNvSpPr txBox="1"/>
          <p:nvPr/>
        </p:nvSpPr>
        <p:spPr>
          <a:xfrm>
            <a:off x="496848" y="3980424"/>
            <a:ext cx="8471191" cy="1569660"/>
          </a:xfrm>
          <a:prstGeom prst="rect">
            <a:avLst/>
          </a:prstGeom>
          <a:noFill/>
        </p:spPr>
        <p:txBody>
          <a:bodyPr wrap="square" rtlCol="0">
            <a:spAutoFit/>
          </a:bodyPr>
          <a:lstStyle/>
          <a:p>
            <a:r>
              <a:rPr lang="en-US" sz="2400" dirty="0" smtClean="0"/>
              <a:t>	</a:t>
            </a:r>
            <a:r>
              <a:rPr lang="en-US" sz="3200" dirty="0" smtClean="0"/>
              <a:t>Angels were present at His birth, His resurrection, and His ascension, and will accompany Him at His return in glory.</a:t>
            </a:r>
            <a:endParaRPr lang="en-US" sz="3200" b="1" dirty="0"/>
          </a:p>
        </p:txBody>
      </p:sp>
    </p:spTree>
    <p:extLst>
      <p:ext uri="{BB962C8B-B14F-4D97-AF65-F5344CB8AC3E}">
        <p14:creationId xmlns:p14="http://schemas.microsoft.com/office/powerpoint/2010/main" val="77820659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500"/>
                            </p:stCondLst>
                            <p:childTnLst>
                              <p:par>
                                <p:cTn id="9" presetID="16" presetClass="entr" presetSubtype="21"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750"/>
                                        <p:tgtEl>
                                          <p:spTgt spid="3"/>
                                        </p:tgtEl>
                                      </p:cBhvr>
                                    </p:animEffect>
                                  </p:childTnLst>
                                </p:cTn>
                              </p:par>
                            </p:childTnLst>
                          </p:cTn>
                        </p:par>
                        <p:par>
                          <p:cTn id="12" fill="hold">
                            <p:stCondLst>
                              <p:cond delay="3750"/>
                            </p:stCondLst>
                            <p:childTnLst>
                              <p:par>
                                <p:cTn id="13" presetID="2" presetClass="entr" presetSubtype="8" fill="hold" grpId="0" nodeType="after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500" fill="hold"/>
                                        <p:tgtEl>
                                          <p:spTgt spid="8"/>
                                        </p:tgtEl>
                                        <p:attrNameLst>
                                          <p:attrName>ppt_x</p:attrName>
                                        </p:attrNameLst>
                                      </p:cBhvr>
                                      <p:tavLst>
                                        <p:tav tm="0">
                                          <p:val>
                                            <p:strVal val="0-#ppt_w/2"/>
                                          </p:val>
                                        </p:tav>
                                        <p:tav tm="100000">
                                          <p:val>
                                            <p:strVal val="#ppt_x"/>
                                          </p:val>
                                        </p:tav>
                                      </p:tavLst>
                                    </p:anim>
                                    <p:anim calcmode="lin" valueType="num">
                                      <p:cBhvr additive="base">
                                        <p:cTn id="16" dur="1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5750"/>
                            </p:stCondLst>
                            <p:childTnLst>
                              <p:par>
                                <p:cTn id="18" presetID="2" presetClass="entr" presetSubtype="2" fill="hold" grpId="0" nodeType="afterEffect">
                                  <p:stCondLst>
                                    <p:cond delay="50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500" fill="hold"/>
                                        <p:tgtEl>
                                          <p:spTgt spid="7"/>
                                        </p:tgtEl>
                                        <p:attrNameLst>
                                          <p:attrName>ppt_x</p:attrName>
                                        </p:attrNameLst>
                                      </p:cBhvr>
                                      <p:tavLst>
                                        <p:tav tm="0">
                                          <p:val>
                                            <p:strVal val="1+#ppt_w/2"/>
                                          </p:val>
                                        </p:tav>
                                        <p:tav tm="100000">
                                          <p:val>
                                            <p:strVal val="#ppt_x"/>
                                          </p:val>
                                        </p:tav>
                                      </p:tavLst>
                                    </p:anim>
                                    <p:anim calcmode="lin" valueType="num">
                                      <p:cBhvr additive="base">
                                        <p:cTn id="21" dur="1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alphaModFix amt="25000"/>
          </a:blip>
          <a:stretch>
            <a:fillRect/>
          </a:stretch>
        </p:blipFill>
        <p:spPr>
          <a:xfrm>
            <a:off x="136054" y="208927"/>
            <a:ext cx="8679586" cy="6579779"/>
          </a:xfrm>
          <a:prstGeom prst="rect">
            <a:avLst/>
          </a:prstGeom>
        </p:spPr>
      </p:pic>
      <p:sp>
        <p:nvSpPr>
          <p:cNvPr id="3" name="Vertical Text Placeholder 2"/>
          <p:cNvSpPr>
            <a:spLocks noGrp="1"/>
          </p:cNvSpPr>
          <p:nvPr>
            <p:ph type="body" orient="vert" idx="1"/>
          </p:nvPr>
        </p:nvSpPr>
        <p:spPr>
          <a:xfrm rot="16200000">
            <a:off x="3682524" y="-2512963"/>
            <a:ext cx="1382472" cy="7613727"/>
          </a:xfrm>
        </p:spPr>
        <p:txBody>
          <a:bodyPr>
            <a:normAutofit fontScale="92500" lnSpcReduction="10000"/>
          </a:bodyPr>
          <a:lstStyle/>
          <a:p>
            <a:pPr marL="0" indent="0">
              <a:buNone/>
            </a:pPr>
            <a:r>
              <a:rPr lang="en-US" sz="3600" dirty="0">
                <a:solidFill>
                  <a:srgbClr val="FFFF00"/>
                </a:solidFill>
              </a:rPr>
              <a:t>2</a:t>
            </a:r>
            <a:r>
              <a:rPr lang="en-US" sz="3600" dirty="0" smtClean="0">
                <a:solidFill>
                  <a:srgbClr val="FFFF00"/>
                </a:solidFill>
              </a:rPr>
              <a:t>.  </a:t>
            </a:r>
            <a:r>
              <a:rPr lang="en-US" sz="4400" dirty="0" smtClean="0">
                <a:solidFill>
                  <a:srgbClr val="FFFF00"/>
                </a:solidFill>
              </a:rPr>
              <a:t>Angels Had a Place in the Ministry of the Church</a:t>
            </a:r>
            <a:endParaRPr lang="en-US" sz="4400" dirty="0">
              <a:solidFill>
                <a:srgbClr val="FFFF00"/>
              </a:solidFill>
            </a:endParaRPr>
          </a:p>
        </p:txBody>
      </p:sp>
      <p:sp>
        <p:nvSpPr>
          <p:cNvPr id="6"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8" name="TextBox 7"/>
          <p:cNvSpPr txBox="1"/>
          <p:nvPr/>
        </p:nvSpPr>
        <p:spPr>
          <a:xfrm>
            <a:off x="301392" y="2345273"/>
            <a:ext cx="8471191" cy="1569660"/>
          </a:xfrm>
          <a:prstGeom prst="rect">
            <a:avLst/>
          </a:prstGeom>
          <a:noFill/>
        </p:spPr>
        <p:txBody>
          <a:bodyPr wrap="square" rtlCol="0">
            <a:spAutoFit/>
          </a:bodyPr>
          <a:lstStyle/>
          <a:p>
            <a:r>
              <a:rPr lang="en-US" sz="2400" dirty="0" smtClean="0"/>
              <a:t>	</a:t>
            </a:r>
            <a:r>
              <a:rPr lang="en-US" sz="3200" i="1" dirty="0" smtClean="0"/>
              <a:t>“The angel of the Lord </a:t>
            </a:r>
            <a:r>
              <a:rPr lang="en-US" sz="3200" i="1" dirty="0" err="1" smtClean="0"/>
              <a:t>encampeth</a:t>
            </a:r>
            <a:r>
              <a:rPr lang="en-US" sz="3200" i="1" dirty="0" smtClean="0"/>
              <a:t> round about that that fear him, and </a:t>
            </a:r>
            <a:r>
              <a:rPr lang="en-US" sz="3200" i="1" dirty="0" err="1" smtClean="0"/>
              <a:t>delivereth</a:t>
            </a:r>
            <a:r>
              <a:rPr lang="en-US" sz="3200" i="1" dirty="0" smtClean="0"/>
              <a:t> them”       		   </a:t>
            </a:r>
            <a:r>
              <a:rPr lang="en-US" sz="2400" dirty="0" smtClean="0"/>
              <a:t>(Psalm 34:7)</a:t>
            </a:r>
            <a:endParaRPr lang="en-US" sz="3200" b="1" i="1" dirty="0"/>
          </a:p>
        </p:txBody>
      </p:sp>
      <p:sp>
        <p:nvSpPr>
          <p:cNvPr id="7" name="TextBox 6"/>
          <p:cNvSpPr txBox="1"/>
          <p:nvPr/>
        </p:nvSpPr>
        <p:spPr>
          <a:xfrm>
            <a:off x="303096" y="4389380"/>
            <a:ext cx="8471191" cy="2062103"/>
          </a:xfrm>
          <a:prstGeom prst="rect">
            <a:avLst/>
          </a:prstGeom>
          <a:noFill/>
        </p:spPr>
        <p:txBody>
          <a:bodyPr wrap="square" rtlCol="0">
            <a:spAutoFit/>
          </a:bodyPr>
          <a:lstStyle/>
          <a:p>
            <a:r>
              <a:rPr lang="en-US" sz="2400" dirty="0" smtClean="0"/>
              <a:t>	</a:t>
            </a:r>
            <a:r>
              <a:rPr lang="en-US" sz="3200" i="1" dirty="0" smtClean="0"/>
              <a:t>“For he shall give his angels charge over thee, to keep thee in all thy ways”</a:t>
            </a:r>
          </a:p>
          <a:p>
            <a:r>
              <a:rPr lang="en-US" sz="3200" b="1" i="1" dirty="0"/>
              <a:t>	</a:t>
            </a:r>
            <a:r>
              <a:rPr lang="en-US" sz="3200" b="1" i="1" dirty="0" smtClean="0"/>
              <a:t>					</a:t>
            </a:r>
            <a:r>
              <a:rPr lang="en-US" sz="2400" i="1" dirty="0"/>
              <a:t> </a:t>
            </a:r>
            <a:r>
              <a:rPr lang="en-US" sz="2400" dirty="0"/>
              <a:t>(Psalm </a:t>
            </a:r>
            <a:r>
              <a:rPr lang="en-US" sz="2400" dirty="0" smtClean="0"/>
              <a:t>91:11)</a:t>
            </a:r>
            <a:endParaRPr lang="en-US" sz="2400" b="1" i="1" dirty="0"/>
          </a:p>
          <a:p>
            <a:endParaRPr lang="en-US" sz="3200" b="1" i="1" dirty="0"/>
          </a:p>
        </p:txBody>
      </p:sp>
    </p:spTree>
    <p:extLst>
      <p:ext uri="{BB962C8B-B14F-4D97-AF65-F5344CB8AC3E}">
        <p14:creationId xmlns:p14="http://schemas.microsoft.com/office/powerpoint/2010/main" val="171678296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500"/>
                            </p:stCondLst>
                            <p:childTnLst>
                              <p:par>
                                <p:cTn id="9" presetID="16" presetClass="entr" presetSubtype="21"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1000"/>
                                        <p:tgtEl>
                                          <p:spTgt spid="3"/>
                                        </p:tgtEl>
                                      </p:cBhvr>
                                    </p:animEffect>
                                  </p:childTnLst>
                                </p:cTn>
                              </p:par>
                            </p:childTnLst>
                          </p:cTn>
                        </p:par>
                        <p:par>
                          <p:cTn id="12" fill="hold">
                            <p:stCondLst>
                              <p:cond delay="4000"/>
                            </p:stCondLst>
                            <p:childTnLst>
                              <p:par>
                                <p:cTn id="13" presetID="2" presetClass="entr" presetSubtype="3" fill="hold" grpId="0" nodeType="after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1+#ppt_w/2"/>
                                          </p:val>
                                        </p:tav>
                                        <p:tav tm="100000">
                                          <p:val>
                                            <p:strVal val="#ppt_x"/>
                                          </p:val>
                                        </p:tav>
                                      </p:tavLst>
                                    </p:anim>
                                    <p:anim calcmode="lin" valueType="num">
                                      <p:cBhvr additive="base">
                                        <p:cTn id="16" dur="1000" fill="hold"/>
                                        <p:tgtEl>
                                          <p:spTgt spid="8"/>
                                        </p:tgtEl>
                                        <p:attrNameLst>
                                          <p:attrName>ppt_y</p:attrName>
                                        </p:attrNameLst>
                                      </p:cBhvr>
                                      <p:tavLst>
                                        <p:tav tm="0">
                                          <p:val>
                                            <p:strVal val="0-#ppt_h/2"/>
                                          </p:val>
                                        </p:tav>
                                        <p:tav tm="100000">
                                          <p:val>
                                            <p:strVal val="#ppt_y"/>
                                          </p:val>
                                        </p:tav>
                                      </p:tavLst>
                                    </p:anim>
                                  </p:childTnLst>
                                </p:cTn>
                              </p:par>
                            </p:childTnLst>
                          </p:cTn>
                        </p:par>
                        <p:par>
                          <p:cTn id="17" fill="hold">
                            <p:stCondLst>
                              <p:cond delay="5500"/>
                            </p:stCondLst>
                            <p:childTnLst>
                              <p:par>
                                <p:cTn id="18" presetID="2" presetClass="entr" presetSubtype="12" fill="hold" grpId="0" nodeType="afterEffect">
                                  <p:stCondLst>
                                    <p:cond delay="50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000" fill="hold"/>
                                        <p:tgtEl>
                                          <p:spTgt spid="7"/>
                                        </p:tgtEl>
                                        <p:attrNameLst>
                                          <p:attrName>ppt_x</p:attrName>
                                        </p:attrNameLst>
                                      </p:cBhvr>
                                      <p:tavLst>
                                        <p:tav tm="0">
                                          <p:val>
                                            <p:strVal val="0-#ppt_w/2"/>
                                          </p:val>
                                        </p:tav>
                                        <p:tav tm="100000">
                                          <p:val>
                                            <p:strVal val="#ppt_x"/>
                                          </p:val>
                                        </p:tav>
                                      </p:tavLst>
                                    </p:anim>
                                    <p:anim calcmode="lin" valueType="num">
                                      <p:cBhvr additive="base">
                                        <p:cTn id="21"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alphaModFix amt="25000"/>
          </a:blip>
          <a:stretch>
            <a:fillRect/>
          </a:stretch>
        </p:blipFill>
        <p:spPr>
          <a:xfrm>
            <a:off x="136054" y="208927"/>
            <a:ext cx="8679586" cy="6579779"/>
          </a:xfrm>
          <a:prstGeom prst="rect">
            <a:avLst/>
          </a:prstGeom>
        </p:spPr>
      </p:pic>
      <p:sp>
        <p:nvSpPr>
          <p:cNvPr id="6"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8" name="TextBox 7"/>
          <p:cNvSpPr txBox="1"/>
          <p:nvPr/>
        </p:nvSpPr>
        <p:spPr>
          <a:xfrm>
            <a:off x="281568" y="1118424"/>
            <a:ext cx="8471191" cy="1569660"/>
          </a:xfrm>
          <a:prstGeom prst="rect">
            <a:avLst/>
          </a:prstGeom>
          <a:noFill/>
        </p:spPr>
        <p:txBody>
          <a:bodyPr wrap="square" rtlCol="0">
            <a:spAutoFit/>
          </a:bodyPr>
          <a:lstStyle/>
          <a:p>
            <a:r>
              <a:rPr lang="en-US" sz="2400" dirty="0" smtClean="0"/>
              <a:t>	</a:t>
            </a:r>
            <a:r>
              <a:rPr lang="en-US" sz="3200" i="1" dirty="0" smtClean="0"/>
              <a:t>“Likewise, I say unto you, there is joy in the presence of the angels of God over one sinner that </a:t>
            </a:r>
            <a:r>
              <a:rPr lang="en-US" sz="3200" i="1" dirty="0" err="1" smtClean="0"/>
              <a:t>repenteth</a:t>
            </a:r>
            <a:r>
              <a:rPr lang="en-US" sz="3200" i="1" dirty="0" smtClean="0"/>
              <a:t>.”       </a:t>
            </a:r>
            <a:r>
              <a:rPr lang="en-US" sz="2400" dirty="0" smtClean="0"/>
              <a:t>(Luke1 5:10)</a:t>
            </a:r>
            <a:endParaRPr lang="en-US" sz="3200" b="1" i="1" dirty="0"/>
          </a:p>
        </p:txBody>
      </p:sp>
      <p:sp>
        <p:nvSpPr>
          <p:cNvPr id="7" name="TextBox 6"/>
          <p:cNvSpPr txBox="1"/>
          <p:nvPr/>
        </p:nvSpPr>
        <p:spPr>
          <a:xfrm>
            <a:off x="281568" y="3315280"/>
            <a:ext cx="8471191" cy="2062103"/>
          </a:xfrm>
          <a:prstGeom prst="rect">
            <a:avLst/>
          </a:prstGeom>
          <a:noFill/>
        </p:spPr>
        <p:txBody>
          <a:bodyPr wrap="square" rtlCol="0">
            <a:spAutoFit/>
          </a:bodyPr>
          <a:lstStyle/>
          <a:p>
            <a:r>
              <a:rPr lang="en-US" sz="2400" dirty="0" smtClean="0"/>
              <a:t>	</a:t>
            </a:r>
            <a:r>
              <a:rPr lang="en-US" sz="3200" i="1" dirty="0" smtClean="0"/>
              <a:t>“Are they not ministering spirits, sent forth to minister for them who shall be heirs of salvation?”			   </a:t>
            </a:r>
            <a:r>
              <a:rPr lang="en-US" sz="2400" i="1" dirty="0" smtClean="0"/>
              <a:t> </a:t>
            </a:r>
            <a:r>
              <a:rPr lang="en-US" sz="2400" dirty="0" smtClean="0"/>
              <a:t>(Hebrews 1:14)</a:t>
            </a:r>
            <a:endParaRPr lang="en-US" sz="2400" b="1" i="1" dirty="0"/>
          </a:p>
          <a:p>
            <a:endParaRPr lang="en-US" sz="3200" b="1" i="1" dirty="0"/>
          </a:p>
        </p:txBody>
      </p:sp>
    </p:spTree>
    <p:extLst>
      <p:ext uri="{BB962C8B-B14F-4D97-AF65-F5344CB8AC3E}">
        <p14:creationId xmlns:p14="http://schemas.microsoft.com/office/powerpoint/2010/main" val="168632373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500"/>
                            </p:stCondLst>
                            <p:childTnLst>
                              <p:par>
                                <p:cTn id="9" presetID="2" presetClass="entr" presetSubtype="9" fill="hold" grpId="0" nodeType="after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4000"/>
                            </p:stCondLst>
                            <p:childTnLst>
                              <p:par>
                                <p:cTn id="14" presetID="2" presetClass="entr" presetSubtype="6" fill="hold" grpId="0" nodeType="afterEffect">
                                  <p:stCondLst>
                                    <p:cond delay="50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1+#ppt_w/2"/>
                                          </p:val>
                                        </p:tav>
                                        <p:tav tm="100000">
                                          <p:val>
                                            <p:strVal val="#ppt_x"/>
                                          </p:val>
                                        </p:tav>
                                      </p:tavLst>
                                    </p:anim>
                                    <p:anim calcmode="lin" valueType="num">
                                      <p:cBhvr additive="base">
                                        <p:cTn id="17"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alphaModFix amt="25000"/>
          </a:blip>
          <a:stretch>
            <a:fillRect/>
          </a:stretch>
        </p:blipFill>
        <p:spPr>
          <a:xfrm>
            <a:off x="136054" y="208927"/>
            <a:ext cx="8679586" cy="6579779"/>
          </a:xfrm>
          <a:prstGeom prst="rect">
            <a:avLst/>
          </a:prstGeom>
        </p:spPr>
      </p:pic>
      <p:sp>
        <p:nvSpPr>
          <p:cNvPr id="6"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8" name="TextBox 7"/>
          <p:cNvSpPr txBox="1"/>
          <p:nvPr/>
        </p:nvSpPr>
        <p:spPr>
          <a:xfrm>
            <a:off x="281568" y="1118424"/>
            <a:ext cx="8471191" cy="1200329"/>
          </a:xfrm>
          <a:prstGeom prst="rect">
            <a:avLst/>
          </a:prstGeom>
          <a:noFill/>
        </p:spPr>
        <p:txBody>
          <a:bodyPr wrap="square" rtlCol="0">
            <a:spAutoFit/>
          </a:bodyPr>
          <a:lstStyle/>
          <a:p>
            <a:pPr marL="514350" indent="-514350">
              <a:buFont typeface="+mj-lt"/>
              <a:buAutoNum type="alphaLcPeriod"/>
            </a:pPr>
            <a:r>
              <a:rPr lang="en-US" sz="3600" dirty="0" smtClean="0"/>
              <a:t>Encamp around about them who fear the Lord</a:t>
            </a:r>
            <a:endParaRPr lang="en-US" sz="3600" b="1" i="1" dirty="0"/>
          </a:p>
        </p:txBody>
      </p:sp>
      <p:sp>
        <p:nvSpPr>
          <p:cNvPr id="9" name="TextBox 8"/>
          <p:cNvSpPr txBox="1"/>
          <p:nvPr/>
        </p:nvSpPr>
        <p:spPr>
          <a:xfrm>
            <a:off x="283272" y="2626836"/>
            <a:ext cx="8471191" cy="646331"/>
          </a:xfrm>
          <a:prstGeom prst="rect">
            <a:avLst/>
          </a:prstGeom>
          <a:noFill/>
        </p:spPr>
        <p:txBody>
          <a:bodyPr wrap="square" rtlCol="0">
            <a:spAutoFit/>
          </a:bodyPr>
          <a:lstStyle/>
          <a:p>
            <a:r>
              <a:rPr lang="en-US" sz="3200" dirty="0" smtClean="0"/>
              <a:t>b. </a:t>
            </a:r>
            <a:r>
              <a:rPr lang="en-US" sz="3600" dirty="0" smtClean="0"/>
              <a:t>Charge over them to bear them up</a:t>
            </a:r>
            <a:endParaRPr lang="en-US" sz="3600" dirty="0"/>
          </a:p>
        </p:txBody>
      </p:sp>
      <p:sp>
        <p:nvSpPr>
          <p:cNvPr id="11" name="TextBox 10"/>
          <p:cNvSpPr txBox="1"/>
          <p:nvPr/>
        </p:nvSpPr>
        <p:spPr>
          <a:xfrm>
            <a:off x="306504" y="3446480"/>
            <a:ext cx="8471191" cy="646331"/>
          </a:xfrm>
          <a:prstGeom prst="rect">
            <a:avLst/>
          </a:prstGeom>
          <a:noFill/>
        </p:spPr>
        <p:txBody>
          <a:bodyPr wrap="square" rtlCol="0">
            <a:spAutoFit/>
          </a:bodyPr>
          <a:lstStyle/>
          <a:p>
            <a:r>
              <a:rPr lang="en-US" sz="3200" dirty="0" smtClean="0"/>
              <a:t>c. </a:t>
            </a:r>
            <a:r>
              <a:rPr lang="en-US" sz="3600" dirty="0" smtClean="0"/>
              <a:t>Rejoice when a sinner repents</a:t>
            </a:r>
            <a:endParaRPr lang="en-US" sz="3600" dirty="0"/>
          </a:p>
        </p:txBody>
      </p:sp>
      <p:sp>
        <p:nvSpPr>
          <p:cNvPr id="12" name="TextBox 11"/>
          <p:cNvSpPr txBox="1"/>
          <p:nvPr/>
        </p:nvSpPr>
        <p:spPr>
          <a:xfrm>
            <a:off x="286680" y="4524412"/>
            <a:ext cx="8471191" cy="646331"/>
          </a:xfrm>
          <a:prstGeom prst="rect">
            <a:avLst/>
          </a:prstGeom>
          <a:noFill/>
        </p:spPr>
        <p:txBody>
          <a:bodyPr wrap="square" rtlCol="0">
            <a:spAutoFit/>
          </a:bodyPr>
          <a:lstStyle/>
          <a:p>
            <a:r>
              <a:rPr lang="en-US" sz="3200" dirty="0" smtClean="0"/>
              <a:t>d. </a:t>
            </a:r>
            <a:r>
              <a:rPr lang="en-US" sz="3600" dirty="0" smtClean="0"/>
              <a:t>Minister to the heirs of salvation</a:t>
            </a:r>
            <a:endParaRPr lang="en-US" sz="3600" dirty="0"/>
          </a:p>
        </p:txBody>
      </p:sp>
    </p:spTree>
    <p:extLst>
      <p:ext uri="{BB962C8B-B14F-4D97-AF65-F5344CB8AC3E}">
        <p14:creationId xmlns:p14="http://schemas.microsoft.com/office/powerpoint/2010/main" val="306040871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500"/>
                            </p:stCondLst>
                            <p:childTnLst>
                              <p:par>
                                <p:cTn id="9" presetID="2" presetClass="entr" presetSubtype="9" fill="hold" grpId="0" nodeType="after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4000"/>
                            </p:stCondLst>
                            <p:childTnLst>
                              <p:par>
                                <p:cTn id="14" presetID="2" presetClass="entr" presetSubtype="2" fill="hold" grpId="0" nodeType="afterEffect">
                                  <p:stCondLst>
                                    <p:cond delay="50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1+#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childTnLst>
                          </p:cTn>
                        </p:par>
                        <p:par>
                          <p:cTn id="18" fill="hold">
                            <p:stCondLst>
                              <p:cond delay="5500"/>
                            </p:stCondLst>
                            <p:childTnLst>
                              <p:par>
                                <p:cTn id="19" presetID="2" presetClass="entr" presetSubtype="8" fill="hold" grpId="0" nodeType="afterEffect">
                                  <p:stCondLst>
                                    <p:cond delay="50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1000" fill="hold"/>
                                        <p:tgtEl>
                                          <p:spTgt spid="11"/>
                                        </p:tgtEl>
                                        <p:attrNameLst>
                                          <p:attrName>ppt_x</p:attrName>
                                        </p:attrNameLst>
                                      </p:cBhvr>
                                      <p:tavLst>
                                        <p:tav tm="0">
                                          <p:val>
                                            <p:strVal val="0-#ppt_w/2"/>
                                          </p:val>
                                        </p:tav>
                                        <p:tav tm="100000">
                                          <p:val>
                                            <p:strVal val="#ppt_x"/>
                                          </p:val>
                                        </p:tav>
                                      </p:tavLst>
                                    </p:anim>
                                    <p:anim calcmode="lin" valueType="num">
                                      <p:cBhvr additive="base">
                                        <p:cTn id="22" dur="100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7000"/>
                            </p:stCondLst>
                            <p:childTnLst>
                              <p:par>
                                <p:cTn id="24" presetID="2" presetClass="entr" presetSubtype="6" fill="hold" grpId="0" nodeType="afterEffect">
                                  <p:stCondLst>
                                    <p:cond delay="50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1000" fill="hold"/>
                                        <p:tgtEl>
                                          <p:spTgt spid="12"/>
                                        </p:tgtEl>
                                        <p:attrNameLst>
                                          <p:attrName>ppt_x</p:attrName>
                                        </p:attrNameLst>
                                      </p:cBhvr>
                                      <p:tavLst>
                                        <p:tav tm="0">
                                          <p:val>
                                            <p:strVal val="1+#ppt_w/2"/>
                                          </p:val>
                                        </p:tav>
                                        <p:tav tm="100000">
                                          <p:val>
                                            <p:strVal val="#ppt_x"/>
                                          </p:val>
                                        </p:tav>
                                      </p:tavLst>
                                    </p:anim>
                                    <p:anim calcmode="lin" valueType="num">
                                      <p:cBhvr additive="base">
                                        <p:cTn id="27"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alphaModFix amt="25000"/>
          </a:blip>
          <a:stretch>
            <a:fillRect/>
          </a:stretch>
        </p:blipFill>
        <p:spPr>
          <a:xfrm>
            <a:off x="136054" y="208927"/>
            <a:ext cx="8679586" cy="6579779"/>
          </a:xfrm>
          <a:prstGeom prst="rect">
            <a:avLst/>
          </a:prstGeom>
        </p:spPr>
      </p:pic>
      <p:sp>
        <p:nvSpPr>
          <p:cNvPr id="3" name="Vertical Text Placeholder 2"/>
          <p:cNvSpPr>
            <a:spLocks noGrp="1"/>
          </p:cNvSpPr>
          <p:nvPr>
            <p:ph type="body" orient="vert" idx="1"/>
          </p:nvPr>
        </p:nvSpPr>
        <p:spPr>
          <a:xfrm rot="16200000">
            <a:off x="3682524" y="-2512963"/>
            <a:ext cx="1382472" cy="7613727"/>
          </a:xfrm>
        </p:spPr>
        <p:txBody>
          <a:bodyPr>
            <a:noAutofit/>
          </a:bodyPr>
          <a:lstStyle/>
          <a:p>
            <a:pPr marL="742950" indent="-742950">
              <a:buAutoNum type="arabicPeriod" startAt="3"/>
            </a:pPr>
            <a:r>
              <a:rPr lang="en-US" sz="4400" dirty="0" smtClean="0">
                <a:solidFill>
                  <a:srgbClr val="FFFF00"/>
                </a:solidFill>
              </a:rPr>
              <a:t>Angels Do Not Preach the </a:t>
            </a:r>
          </a:p>
          <a:p>
            <a:pPr marL="0" indent="0">
              <a:buNone/>
            </a:pPr>
            <a:r>
              <a:rPr lang="en-US" sz="4400" dirty="0" smtClean="0">
                <a:solidFill>
                  <a:srgbClr val="FFFF00"/>
                </a:solidFill>
              </a:rPr>
              <a:t>	Gospel</a:t>
            </a:r>
            <a:endParaRPr lang="en-US" sz="4400" dirty="0">
              <a:solidFill>
                <a:srgbClr val="FFFF00"/>
              </a:solidFill>
            </a:endParaRPr>
          </a:p>
        </p:txBody>
      </p:sp>
      <p:sp>
        <p:nvSpPr>
          <p:cNvPr id="6"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8" name="TextBox 7"/>
          <p:cNvSpPr txBox="1"/>
          <p:nvPr/>
        </p:nvSpPr>
        <p:spPr>
          <a:xfrm>
            <a:off x="409032" y="2517465"/>
            <a:ext cx="8471191" cy="2246769"/>
          </a:xfrm>
          <a:prstGeom prst="rect">
            <a:avLst/>
          </a:prstGeom>
          <a:noFill/>
        </p:spPr>
        <p:txBody>
          <a:bodyPr wrap="square" rtlCol="0">
            <a:spAutoFit/>
          </a:bodyPr>
          <a:lstStyle/>
          <a:p>
            <a:r>
              <a:rPr lang="en-US" sz="2400" dirty="0" smtClean="0"/>
              <a:t>	</a:t>
            </a:r>
            <a:r>
              <a:rPr lang="en-US" sz="2800" dirty="0" smtClean="0"/>
              <a:t>Angels have never been commissioned to preach the gospel.  They are not sinners saved by grace; they have never been washed in the blood of Jesus, baptized in His name, or filled with His Spirit.</a:t>
            </a:r>
            <a:endParaRPr lang="en-US" sz="2800" b="1" dirty="0"/>
          </a:p>
        </p:txBody>
      </p:sp>
      <p:sp>
        <p:nvSpPr>
          <p:cNvPr id="7" name="TextBox 6"/>
          <p:cNvSpPr txBox="1"/>
          <p:nvPr/>
        </p:nvSpPr>
        <p:spPr>
          <a:xfrm>
            <a:off x="344449" y="4671358"/>
            <a:ext cx="8471191" cy="1446550"/>
          </a:xfrm>
          <a:prstGeom prst="rect">
            <a:avLst/>
          </a:prstGeom>
          <a:noFill/>
        </p:spPr>
        <p:txBody>
          <a:bodyPr wrap="square" rtlCol="0">
            <a:spAutoFit/>
          </a:bodyPr>
          <a:lstStyle/>
          <a:p>
            <a:r>
              <a:rPr lang="en-US" sz="3200" dirty="0"/>
              <a:t>	</a:t>
            </a:r>
            <a:r>
              <a:rPr lang="en-US" sz="2800" dirty="0" smtClean="0"/>
              <a:t>Only those who have been partakers of redemption brought to fallen man by the cross of Calvary may tell of His love revealed there.</a:t>
            </a:r>
            <a:endParaRPr lang="en-US" sz="2800" dirty="0"/>
          </a:p>
        </p:txBody>
      </p:sp>
    </p:spTree>
    <p:extLst>
      <p:ext uri="{BB962C8B-B14F-4D97-AF65-F5344CB8AC3E}">
        <p14:creationId xmlns:p14="http://schemas.microsoft.com/office/powerpoint/2010/main" val="218970701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500"/>
                            </p:stCondLst>
                            <p:childTnLst>
                              <p:par>
                                <p:cTn id="9" presetID="16" presetClass="entr" presetSubtype="21"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1000"/>
                                        <p:tgtEl>
                                          <p:spTgt spid="3"/>
                                        </p:tgtEl>
                                      </p:cBhvr>
                                    </p:animEffect>
                                  </p:childTnLst>
                                </p:cTn>
                              </p:par>
                            </p:childTnLst>
                          </p:cTn>
                        </p:par>
                        <p:par>
                          <p:cTn id="12" fill="hold">
                            <p:stCondLst>
                              <p:cond delay="4000"/>
                            </p:stCondLst>
                            <p:childTnLst>
                              <p:par>
                                <p:cTn id="13" presetID="47" presetClass="entr" presetSubtype="0" fill="hold" grpId="0" nodeType="after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5500"/>
                            </p:stCondLst>
                            <p:childTnLst>
                              <p:par>
                                <p:cTn id="19" presetID="42" presetClass="entr" presetSubtype="0" fill="hold" grpId="0" nodeType="afterEffect">
                                  <p:stCondLst>
                                    <p:cond delay="5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765293" y="301332"/>
            <a:ext cx="5231294" cy="4719614"/>
          </a:xfrm>
          <a:prstGeom prst="rect">
            <a:avLst/>
          </a:prstGeom>
        </p:spPr>
      </p:pic>
      <p:sp>
        <p:nvSpPr>
          <p:cNvPr id="2" name="Title 1"/>
          <p:cNvSpPr txBox="1">
            <a:spLocks/>
          </p:cNvSpPr>
          <p:nvPr/>
        </p:nvSpPr>
        <p:spPr>
          <a:xfrm>
            <a:off x="136054" y="4519988"/>
            <a:ext cx="8679586" cy="2017778"/>
          </a:xfrm>
          <a:prstGeom prst="rect">
            <a:avLst/>
          </a:prstGeom>
        </p:spPr>
        <p:txBody>
          <a:bodyPr/>
          <a:lstStyle>
            <a:lvl1pPr algn="l" defTabSz="914400" rtl="0" eaLnBrk="1" latinLnBrk="0" hangingPunct="1">
              <a:spcBef>
                <a:spcPct val="0"/>
              </a:spcBef>
              <a:buNone/>
              <a:defRPr sz="3800" kern="1200">
                <a:solidFill>
                  <a:schemeClr val="bg1"/>
                </a:solidFill>
                <a:latin typeface="+mj-lt"/>
                <a:ea typeface="+mj-ea"/>
                <a:cs typeface="+mj-cs"/>
              </a:defRPr>
            </a:lvl1pPr>
          </a:lstStyle>
          <a:p>
            <a:pPr algn="ctr"/>
            <a:r>
              <a:rPr lang="en-US" sz="4800" dirty="0" smtClean="0"/>
              <a:t>There Are Fallen Angels For Whom Hell Has Been Prepared</a:t>
            </a:r>
            <a:endParaRPr lang="en-US" sz="4800" dirty="0"/>
          </a:p>
        </p:txBody>
      </p:sp>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Tree>
    <p:extLst>
      <p:ext uri="{BB962C8B-B14F-4D97-AF65-F5344CB8AC3E}">
        <p14:creationId xmlns:p14="http://schemas.microsoft.com/office/powerpoint/2010/main" val="123063390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50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alphaModFix amt="25000"/>
          </a:blip>
          <a:stretch>
            <a:fillRect/>
          </a:stretch>
        </p:blipFill>
        <p:spPr>
          <a:xfrm>
            <a:off x="136054" y="208927"/>
            <a:ext cx="8679586" cy="6579779"/>
          </a:xfrm>
          <a:prstGeom prst="rect">
            <a:avLst/>
          </a:prstGeom>
        </p:spPr>
      </p:pic>
      <p:sp>
        <p:nvSpPr>
          <p:cNvPr id="6"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8" name="TextBox 7"/>
          <p:cNvSpPr txBox="1"/>
          <p:nvPr/>
        </p:nvSpPr>
        <p:spPr>
          <a:xfrm>
            <a:off x="324624" y="580324"/>
            <a:ext cx="8471191" cy="2062103"/>
          </a:xfrm>
          <a:prstGeom prst="rect">
            <a:avLst/>
          </a:prstGeom>
          <a:noFill/>
        </p:spPr>
        <p:txBody>
          <a:bodyPr wrap="square" rtlCol="0">
            <a:spAutoFit/>
          </a:bodyPr>
          <a:lstStyle/>
          <a:p>
            <a:r>
              <a:rPr lang="en-US" sz="2400" dirty="0" smtClean="0"/>
              <a:t>	</a:t>
            </a:r>
            <a:r>
              <a:rPr lang="en-US" sz="3200" i="1" dirty="0" smtClean="0"/>
              <a:t>“Then shall he say also unto them on the left hand, Depart from me, ye cursed, into everlasting fire, prepared for the devil and his angels.”    		       </a:t>
            </a:r>
            <a:r>
              <a:rPr lang="en-US" sz="2400" dirty="0" smtClean="0"/>
              <a:t>(Matthew 25:41)</a:t>
            </a:r>
            <a:endParaRPr lang="en-US" sz="3200" b="1" i="1" dirty="0"/>
          </a:p>
        </p:txBody>
      </p:sp>
      <p:sp>
        <p:nvSpPr>
          <p:cNvPr id="7" name="TextBox 6"/>
          <p:cNvSpPr txBox="1"/>
          <p:nvPr/>
        </p:nvSpPr>
        <p:spPr>
          <a:xfrm>
            <a:off x="324624" y="3013944"/>
            <a:ext cx="8471191" cy="2554545"/>
          </a:xfrm>
          <a:prstGeom prst="rect">
            <a:avLst/>
          </a:prstGeom>
          <a:noFill/>
        </p:spPr>
        <p:txBody>
          <a:bodyPr wrap="square" rtlCol="0">
            <a:spAutoFit/>
          </a:bodyPr>
          <a:lstStyle/>
          <a:p>
            <a:r>
              <a:rPr lang="en-US" sz="2400" dirty="0" smtClean="0"/>
              <a:t>	</a:t>
            </a:r>
            <a:r>
              <a:rPr lang="en-US" sz="3200" i="1" dirty="0" smtClean="0"/>
              <a:t>“For if God spared not the angels that sinned, but cast them down to hell, and delivered them into chains of darkness, to be reserved unto judgment.”	      </a:t>
            </a:r>
            <a:r>
              <a:rPr lang="en-US" sz="2400" dirty="0" smtClean="0"/>
              <a:t>(II Peter </a:t>
            </a:r>
            <a:r>
              <a:rPr lang="en-US" sz="2400" dirty="0"/>
              <a:t>2</a:t>
            </a:r>
            <a:r>
              <a:rPr lang="en-US" sz="2400" dirty="0" smtClean="0"/>
              <a:t>:4)</a:t>
            </a:r>
            <a:endParaRPr lang="en-US" sz="2400" b="1" i="1" dirty="0"/>
          </a:p>
          <a:p>
            <a:endParaRPr lang="en-US" sz="3200" b="1" i="1" dirty="0"/>
          </a:p>
        </p:txBody>
      </p:sp>
    </p:spTree>
    <p:extLst>
      <p:ext uri="{BB962C8B-B14F-4D97-AF65-F5344CB8AC3E}">
        <p14:creationId xmlns:p14="http://schemas.microsoft.com/office/powerpoint/2010/main" val="142807937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500"/>
                            </p:stCondLst>
                            <p:childTnLst>
                              <p:par>
                                <p:cTn id="9" presetID="47" presetClass="entr" presetSubtype="0" fill="hold" grpId="0" nodeType="afterEffect">
                                  <p:stCondLst>
                                    <p:cond delay="5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42" presetClass="entr" presetSubtype="0" fill="hold" grpId="0" nodeType="afterEffect">
                                  <p:stCondLst>
                                    <p:cond delay="5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alphaModFix amt="25000"/>
          </a:blip>
          <a:stretch>
            <a:fillRect/>
          </a:stretch>
        </p:blipFill>
        <p:spPr>
          <a:xfrm>
            <a:off x="136054" y="208927"/>
            <a:ext cx="8679586" cy="6579779"/>
          </a:xfrm>
          <a:prstGeom prst="rect">
            <a:avLst/>
          </a:prstGeom>
        </p:spPr>
      </p:pic>
      <p:sp>
        <p:nvSpPr>
          <p:cNvPr id="6"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8" name="TextBox 7"/>
          <p:cNvSpPr txBox="1"/>
          <p:nvPr/>
        </p:nvSpPr>
        <p:spPr>
          <a:xfrm>
            <a:off x="344449" y="1505844"/>
            <a:ext cx="8471191" cy="2554545"/>
          </a:xfrm>
          <a:prstGeom prst="rect">
            <a:avLst/>
          </a:prstGeom>
          <a:noFill/>
        </p:spPr>
        <p:txBody>
          <a:bodyPr wrap="square" rtlCol="0">
            <a:spAutoFit/>
          </a:bodyPr>
          <a:lstStyle/>
          <a:p>
            <a:r>
              <a:rPr lang="en-US" sz="2400" dirty="0" smtClean="0"/>
              <a:t>	</a:t>
            </a:r>
            <a:r>
              <a:rPr lang="en-US" sz="3200" i="1" dirty="0" smtClean="0"/>
              <a:t>“And the angels which kept not their first estate, but left their own habitation, he hath reserved in everlasting chains unto darkness unto the judgment of the great day.”    		      				 </a:t>
            </a:r>
            <a:r>
              <a:rPr lang="en-US" sz="2400" dirty="0" smtClean="0"/>
              <a:t>(Jude 6)</a:t>
            </a:r>
            <a:endParaRPr lang="en-US" sz="3200" b="1" i="1" dirty="0"/>
          </a:p>
        </p:txBody>
      </p:sp>
    </p:spTree>
    <p:extLst>
      <p:ext uri="{BB962C8B-B14F-4D97-AF65-F5344CB8AC3E}">
        <p14:creationId xmlns:p14="http://schemas.microsoft.com/office/powerpoint/2010/main" val="258350770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500"/>
                            </p:stCondLst>
                            <p:childTnLst>
                              <p:par>
                                <p:cTn id="9" presetID="22" presetClass="entr" presetSubtype="1" fill="hold" grpId="0" nodeType="afterEffect">
                                  <p:stCondLst>
                                    <p:cond delay="50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alphaModFix amt="25000"/>
          </a:blip>
          <a:stretch>
            <a:fillRect/>
          </a:stretch>
        </p:blipFill>
        <p:spPr>
          <a:xfrm>
            <a:off x="136054" y="208927"/>
            <a:ext cx="8679586" cy="6579779"/>
          </a:xfrm>
          <a:prstGeom prst="rect">
            <a:avLst/>
          </a:prstGeom>
        </p:spPr>
      </p:pic>
      <p:sp>
        <p:nvSpPr>
          <p:cNvPr id="6"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7" name="TextBox 6"/>
          <p:cNvSpPr txBox="1"/>
          <p:nvPr/>
        </p:nvSpPr>
        <p:spPr>
          <a:xfrm>
            <a:off x="324624" y="751786"/>
            <a:ext cx="8471191" cy="4524315"/>
          </a:xfrm>
          <a:prstGeom prst="rect">
            <a:avLst/>
          </a:prstGeom>
          <a:noFill/>
        </p:spPr>
        <p:txBody>
          <a:bodyPr wrap="square" rtlCol="0">
            <a:spAutoFit/>
          </a:bodyPr>
          <a:lstStyle/>
          <a:p>
            <a:r>
              <a:rPr lang="en-US" sz="2400" dirty="0" smtClean="0"/>
              <a:t>	</a:t>
            </a:r>
            <a:r>
              <a:rPr lang="en-US" sz="3200" dirty="0" smtClean="0"/>
              <a:t>The Bible clearly states that there are many angels who at one time fell and sinned.  However, the Bible does not give us much information concerning the nature of their transgression.  Actually, the message of the Bible concerns God’s dealings with man.  It does not reveal much that transpired before the first verse of Genesis.</a:t>
            </a:r>
            <a:endParaRPr lang="en-US" sz="3200" b="1" i="1" dirty="0"/>
          </a:p>
          <a:p>
            <a:endParaRPr lang="en-US" sz="3200" b="1" i="1" dirty="0"/>
          </a:p>
        </p:txBody>
      </p:sp>
    </p:spTree>
    <p:extLst>
      <p:ext uri="{BB962C8B-B14F-4D97-AF65-F5344CB8AC3E}">
        <p14:creationId xmlns:p14="http://schemas.microsoft.com/office/powerpoint/2010/main" val="347702601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500"/>
                            </p:stCondLst>
                            <p:childTnLst>
                              <p:par>
                                <p:cTn id="9" presetID="22" presetClass="entr" presetSubtype="8"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alphaModFix amt="25000"/>
          </a:blip>
          <a:stretch>
            <a:fillRect/>
          </a:stretch>
        </p:blipFill>
        <p:spPr>
          <a:xfrm>
            <a:off x="136054" y="208927"/>
            <a:ext cx="8679586" cy="6579779"/>
          </a:xfrm>
          <a:prstGeom prst="rect">
            <a:avLst/>
          </a:prstGeom>
        </p:spPr>
      </p:pic>
      <p:sp>
        <p:nvSpPr>
          <p:cNvPr id="6"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7" name="TextBox 6"/>
          <p:cNvSpPr txBox="1"/>
          <p:nvPr/>
        </p:nvSpPr>
        <p:spPr>
          <a:xfrm>
            <a:off x="324624" y="751786"/>
            <a:ext cx="8471191" cy="2062103"/>
          </a:xfrm>
          <a:prstGeom prst="rect">
            <a:avLst/>
          </a:prstGeom>
          <a:noFill/>
        </p:spPr>
        <p:txBody>
          <a:bodyPr wrap="square" rtlCol="0">
            <a:spAutoFit/>
          </a:bodyPr>
          <a:lstStyle/>
          <a:p>
            <a:r>
              <a:rPr lang="en-US" sz="2400" dirty="0" smtClean="0"/>
              <a:t>	</a:t>
            </a:r>
            <a:r>
              <a:rPr lang="en-US" sz="3200" dirty="0" smtClean="0"/>
              <a:t>Their work is to oppose God, do Satan’s work, afflict God’s people, try to deceive God’s people, etc.</a:t>
            </a:r>
            <a:endParaRPr lang="en-US" sz="3200" b="1" i="1" dirty="0"/>
          </a:p>
          <a:p>
            <a:endParaRPr lang="en-US" sz="3200" b="1" i="1" dirty="0"/>
          </a:p>
        </p:txBody>
      </p:sp>
      <p:sp>
        <p:nvSpPr>
          <p:cNvPr id="5" name="TextBox 4"/>
          <p:cNvSpPr txBox="1"/>
          <p:nvPr/>
        </p:nvSpPr>
        <p:spPr>
          <a:xfrm>
            <a:off x="347856" y="2792579"/>
            <a:ext cx="8471191" cy="2554545"/>
          </a:xfrm>
          <a:prstGeom prst="rect">
            <a:avLst/>
          </a:prstGeom>
          <a:noFill/>
        </p:spPr>
        <p:txBody>
          <a:bodyPr wrap="square" rtlCol="0">
            <a:spAutoFit/>
          </a:bodyPr>
          <a:lstStyle/>
          <a:p>
            <a:r>
              <a:rPr lang="en-US" sz="2400" dirty="0" smtClean="0"/>
              <a:t>	</a:t>
            </a:r>
            <a:r>
              <a:rPr lang="en-US" sz="3200" dirty="0" smtClean="0"/>
              <a:t>Their eternal doom is the eternal fire.  There is no hope of redemption for them. It would seem that the saints will have some part in their judgment.</a:t>
            </a:r>
            <a:endParaRPr lang="en-US" sz="3200" b="1" i="1" dirty="0"/>
          </a:p>
          <a:p>
            <a:endParaRPr lang="en-US" sz="3200" b="1" i="1" dirty="0"/>
          </a:p>
        </p:txBody>
      </p:sp>
    </p:spTree>
    <p:extLst>
      <p:ext uri="{BB962C8B-B14F-4D97-AF65-F5344CB8AC3E}">
        <p14:creationId xmlns:p14="http://schemas.microsoft.com/office/powerpoint/2010/main" val="409723684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500"/>
                            </p:stCondLst>
                            <p:childTnLst>
                              <p:par>
                                <p:cTn id="9" presetID="47" presetClass="entr" presetSubtype="0" fill="hold" grpId="0"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42" presetClass="entr" presetSubtype="0" fill="hold" grpId="0" nodeType="after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765293" y="301332"/>
            <a:ext cx="5231294" cy="4719614"/>
          </a:xfrm>
          <a:prstGeom prst="rect">
            <a:avLst/>
          </a:prstGeom>
        </p:spPr>
      </p:pic>
      <p:sp>
        <p:nvSpPr>
          <p:cNvPr id="2" name="Title 1"/>
          <p:cNvSpPr txBox="1">
            <a:spLocks/>
          </p:cNvSpPr>
          <p:nvPr/>
        </p:nvSpPr>
        <p:spPr>
          <a:xfrm>
            <a:off x="645838" y="4519988"/>
            <a:ext cx="7814649" cy="2017778"/>
          </a:xfrm>
          <a:prstGeom prst="rect">
            <a:avLst/>
          </a:prstGeom>
        </p:spPr>
        <p:txBody>
          <a:bodyPr/>
          <a:lstStyle>
            <a:lvl1pPr algn="l" defTabSz="914400" rtl="0" eaLnBrk="1" latinLnBrk="0" hangingPunct="1">
              <a:spcBef>
                <a:spcPct val="0"/>
              </a:spcBef>
              <a:buNone/>
              <a:defRPr sz="3800" kern="1200">
                <a:solidFill>
                  <a:schemeClr val="bg1"/>
                </a:solidFill>
                <a:latin typeface="+mj-lt"/>
                <a:ea typeface="+mj-ea"/>
                <a:cs typeface="+mj-cs"/>
              </a:defRPr>
            </a:lvl1pPr>
          </a:lstStyle>
          <a:p>
            <a:pPr algn="ctr"/>
            <a:r>
              <a:rPr lang="en-US" sz="4800" dirty="0" smtClean="0"/>
              <a:t>There is an Innumerable Company of Angels</a:t>
            </a:r>
            <a:endParaRPr lang="en-US" sz="4800" dirty="0"/>
          </a:p>
        </p:txBody>
      </p:sp>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Tree>
    <p:extLst>
      <p:ext uri="{BB962C8B-B14F-4D97-AF65-F5344CB8AC3E}">
        <p14:creationId xmlns:p14="http://schemas.microsoft.com/office/powerpoint/2010/main" val="406952890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50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rot="20554166">
            <a:off x="804825" y="3122454"/>
            <a:ext cx="6610433" cy="1107996"/>
          </a:xfrm>
          <a:prstGeom prst="rect">
            <a:avLst/>
          </a:prstGeom>
          <a:noFill/>
        </p:spPr>
        <p:txBody>
          <a:bodyPr wrap="square" rtlCol="0">
            <a:spAutoFit/>
          </a:bodyPr>
          <a:lstStyle/>
          <a:p>
            <a:pPr algn="ctr"/>
            <a:r>
              <a:rPr lang="en-US" sz="6600" dirty="0" smtClean="0">
                <a:solidFill>
                  <a:srgbClr val="FFFFFF"/>
                </a:solidFill>
              </a:rPr>
              <a:t>End Lesson 1</a:t>
            </a:r>
            <a:endParaRPr lang="en-US" sz="6600" dirty="0"/>
          </a:p>
        </p:txBody>
      </p:sp>
      <p:sp>
        <p:nvSpPr>
          <p:cNvPr id="9"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Tree>
    <p:extLst>
      <p:ext uri="{BB962C8B-B14F-4D97-AF65-F5344CB8AC3E}">
        <p14:creationId xmlns:p14="http://schemas.microsoft.com/office/powerpoint/2010/main" val="95648760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ppt_w</p:attrName>
                                        </p:attrNameLst>
                                      </p:cBhvr>
                                      <p:tavLst>
                                        <p:tav tm="0" fmla="#ppt_w*sin(2.5*pi*$)">
                                          <p:val>
                                            <p:fltVal val="0"/>
                                          </p:val>
                                        </p:tav>
                                        <p:tav tm="100000">
                                          <p:val>
                                            <p:fltVal val="1"/>
                                          </p:val>
                                        </p:tav>
                                      </p:tavLst>
                                    </p:anim>
                                    <p:anim calcmode="lin" valueType="num">
                                      <p:cBhvr>
                                        <p:cTn id="9"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alphaModFix amt="25000"/>
          </a:blip>
          <a:stretch>
            <a:fillRect/>
          </a:stretch>
        </p:blipFill>
        <p:spPr>
          <a:xfrm>
            <a:off x="136054" y="208927"/>
            <a:ext cx="8679586" cy="6579779"/>
          </a:xfrm>
          <a:prstGeom prst="rect">
            <a:avLst/>
          </a:prstGeom>
        </p:spPr>
      </p:pic>
      <p:sp>
        <p:nvSpPr>
          <p:cNvPr id="3" name="Vertical Text Placeholder 2"/>
          <p:cNvSpPr>
            <a:spLocks noGrp="1"/>
          </p:cNvSpPr>
          <p:nvPr>
            <p:ph type="body" orient="vert" idx="1"/>
          </p:nvPr>
        </p:nvSpPr>
        <p:spPr>
          <a:xfrm rot="16200000">
            <a:off x="3682524" y="-2512963"/>
            <a:ext cx="1382472" cy="7613727"/>
          </a:xfrm>
        </p:spPr>
        <p:txBody>
          <a:bodyPr>
            <a:normAutofit/>
          </a:bodyPr>
          <a:lstStyle/>
          <a:p>
            <a:pPr marL="0" indent="0">
              <a:buNone/>
            </a:pPr>
            <a:r>
              <a:rPr lang="en-US" sz="3600" dirty="0" smtClean="0">
                <a:solidFill>
                  <a:srgbClr val="FFFF00"/>
                </a:solidFill>
              </a:rPr>
              <a:t>1.  </a:t>
            </a:r>
            <a:r>
              <a:rPr lang="en-US" sz="4400" dirty="0" smtClean="0">
                <a:solidFill>
                  <a:srgbClr val="FFFF00"/>
                </a:solidFill>
              </a:rPr>
              <a:t>Angels Are Created Beings</a:t>
            </a:r>
            <a:endParaRPr lang="en-US" sz="4400" dirty="0">
              <a:solidFill>
                <a:srgbClr val="FFFF00"/>
              </a:solidFill>
            </a:endParaRPr>
          </a:p>
        </p:txBody>
      </p:sp>
      <p:sp>
        <p:nvSpPr>
          <p:cNvPr id="6"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8" name="TextBox 7"/>
          <p:cNvSpPr txBox="1"/>
          <p:nvPr/>
        </p:nvSpPr>
        <p:spPr>
          <a:xfrm>
            <a:off x="344448" y="2345273"/>
            <a:ext cx="8471191" cy="3539430"/>
          </a:xfrm>
          <a:prstGeom prst="rect">
            <a:avLst/>
          </a:prstGeom>
          <a:noFill/>
        </p:spPr>
        <p:txBody>
          <a:bodyPr wrap="square" rtlCol="0">
            <a:spAutoFit/>
          </a:bodyPr>
          <a:lstStyle/>
          <a:p>
            <a:r>
              <a:rPr lang="en-US" sz="2400" dirty="0" smtClean="0"/>
              <a:t>	</a:t>
            </a:r>
            <a:r>
              <a:rPr lang="en-US" sz="3200" b="1" dirty="0" smtClean="0"/>
              <a:t>“</a:t>
            </a:r>
            <a:r>
              <a:rPr lang="en-US" sz="3200" b="1" i="1" dirty="0" smtClean="0"/>
              <a:t>For by him were all things created, that are in heaven, and that are  in earth, visible and invisible, whether they be thrones, or dominions, or principalities, or powers: all things were created by him, and for him.”  </a:t>
            </a:r>
          </a:p>
          <a:p>
            <a:r>
              <a:rPr lang="en-US" sz="3200" b="1" i="1" dirty="0"/>
              <a:t>	</a:t>
            </a:r>
            <a:r>
              <a:rPr lang="en-US" sz="3200" b="1" i="1" dirty="0" smtClean="0"/>
              <a:t>					</a:t>
            </a:r>
            <a:r>
              <a:rPr lang="en-US" sz="2400" b="1" i="1" dirty="0" smtClean="0"/>
              <a:t> (</a:t>
            </a:r>
            <a:r>
              <a:rPr lang="en-US" sz="2400" b="1" dirty="0" smtClean="0"/>
              <a:t>Colossians 1:16)</a:t>
            </a:r>
            <a:endParaRPr lang="en-US" sz="2400" b="1" dirty="0"/>
          </a:p>
        </p:txBody>
      </p:sp>
    </p:spTree>
    <p:extLst>
      <p:ext uri="{BB962C8B-B14F-4D97-AF65-F5344CB8AC3E}">
        <p14:creationId xmlns:p14="http://schemas.microsoft.com/office/powerpoint/2010/main" val="220394686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500"/>
                            </p:stCondLst>
                            <p:childTnLst>
                              <p:par>
                                <p:cTn id="9" presetID="16" presetClass="entr" presetSubtype="21" fill="hold" grpId="0"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1000"/>
                                        <p:tgtEl>
                                          <p:spTgt spid="3">
                                            <p:txEl>
                                              <p:pRg st="0" end="0"/>
                                            </p:txEl>
                                          </p:spTgt>
                                        </p:tgtEl>
                                      </p:cBhvr>
                                    </p:animEffect>
                                  </p:childTnLst>
                                </p:cTn>
                              </p:par>
                            </p:childTnLst>
                          </p:cTn>
                        </p:par>
                        <p:par>
                          <p:cTn id="12" fill="hold">
                            <p:stCondLst>
                              <p:cond delay="4000"/>
                            </p:stCondLst>
                            <p:childTnLst>
                              <p:par>
                                <p:cTn id="13" presetID="47" presetClass="entr" presetSubtype="0" fill="hold" grpId="0" nodeType="after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alphaModFix amt="25000"/>
          </a:blip>
          <a:stretch>
            <a:fillRect/>
          </a:stretch>
        </p:blipFill>
        <p:spPr>
          <a:xfrm>
            <a:off x="136054" y="165305"/>
            <a:ext cx="8679586" cy="6579779"/>
          </a:xfrm>
          <a:prstGeom prst="rect">
            <a:avLst/>
          </a:prstGeom>
        </p:spPr>
      </p:pic>
      <p:sp>
        <p:nvSpPr>
          <p:cNvPr id="5"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2" name="Vertical Text Placeholder 2"/>
          <p:cNvSpPr txBox="1">
            <a:spLocks/>
          </p:cNvSpPr>
          <p:nvPr/>
        </p:nvSpPr>
        <p:spPr>
          <a:xfrm>
            <a:off x="517913" y="826314"/>
            <a:ext cx="8071741" cy="1328864"/>
          </a:xfrm>
          <a:prstGeom prst="rect">
            <a:avLst/>
          </a:prstGeom>
        </p:spPr>
        <p:txBody>
          <a:bodyPr>
            <a:normAutofit/>
          </a:bodyPr>
          <a:lst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a:lstStyle>
          <a:p>
            <a:pPr marL="0" indent="0">
              <a:buNone/>
            </a:pPr>
            <a:r>
              <a:rPr lang="en-US" sz="3600" dirty="0" smtClean="0">
                <a:solidFill>
                  <a:srgbClr val="FFFF00"/>
                </a:solidFill>
              </a:rPr>
              <a:t>2.  </a:t>
            </a:r>
            <a:r>
              <a:rPr lang="en-US" sz="4400" b="1" dirty="0" smtClean="0">
                <a:solidFill>
                  <a:srgbClr val="FFFF00"/>
                </a:solidFill>
              </a:rPr>
              <a:t>Angels Are Spiritual Beings</a:t>
            </a:r>
            <a:endParaRPr lang="en-US" sz="4400" b="1" dirty="0">
              <a:solidFill>
                <a:srgbClr val="FFFF00"/>
              </a:solidFill>
            </a:endParaRPr>
          </a:p>
        </p:txBody>
      </p:sp>
      <p:sp>
        <p:nvSpPr>
          <p:cNvPr id="6" name="TextBox 5"/>
          <p:cNvSpPr txBox="1"/>
          <p:nvPr/>
        </p:nvSpPr>
        <p:spPr>
          <a:xfrm>
            <a:off x="279863" y="2410658"/>
            <a:ext cx="8309791" cy="3293209"/>
          </a:xfrm>
          <a:prstGeom prst="rect">
            <a:avLst/>
          </a:prstGeom>
          <a:noFill/>
        </p:spPr>
        <p:txBody>
          <a:bodyPr wrap="square" rtlCol="0">
            <a:spAutoFit/>
          </a:bodyPr>
          <a:lstStyle/>
          <a:p>
            <a:r>
              <a:rPr lang="en-US" sz="3200" b="1" i="1" dirty="0" smtClean="0"/>
              <a:t>	“Are they not all ministering spirits, sent forth to minister for them who shall be heirs of salvation?”        </a:t>
            </a:r>
            <a:r>
              <a:rPr lang="en-US" sz="2400" dirty="0" smtClean="0"/>
              <a:t>(Hebrews 1:14)</a:t>
            </a:r>
          </a:p>
          <a:p>
            <a:endParaRPr lang="en-US" sz="2400" i="1" dirty="0"/>
          </a:p>
          <a:p>
            <a:r>
              <a:rPr lang="en-US" sz="2400" i="1" dirty="0" smtClean="0"/>
              <a:t>	</a:t>
            </a:r>
            <a:r>
              <a:rPr lang="en-US" sz="3200" i="1" dirty="0" smtClean="0"/>
              <a:t>“</a:t>
            </a:r>
            <a:r>
              <a:rPr lang="en-US" sz="3200" b="1" i="1" dirty="0" smtClean="0"/>
              <a:t>Who </a:t>
            </a:r>
            <a:r>
              <a:rPr lang="en-US" sz="3200" b="1" i="1" dirty="0" err="1" smtClean="0"/>
              <a:t>maketh</a:t>
            </a:r>
            <a:r>
              <a:rPr lang="en-US" sz="3200" b="1" i="1" dirty="0" smtClean="0"/>
              <a:t> his angels spirits; his ministers a flaming fire.”  	</a:t>
            </a:r>
            <a:r>
              <a:rPr lang="en-US" sz="2400" dirty="0" smtClean="0"/>
              <a:t>(Psalm 104:4</a:t>
            </a:r>
            <a:r>
              <a:rPr lang="en-US" sz="2400" dirty="0"/>
              <a:t>)</a:t>
            </a:r>
          </a:p>
          <a:p>
            <a:endParaRPr lang="en-US" sz="2400" i="1" dirty="0"/>
          </a:p>
        </p:txBody>
      </p:sp>
    </p:spTree>
    <p:extLst>
      <p:ext uri="{BB962C8B-B14F-4D97-AF65-F5344CB8AC3E}">
        <p14:creationId xmlns:p14="http://schemas.microsoft.com/office/powerpoint/2010/main" val="280992455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par>
                          <p:cTn id="8" fill="hold">
                            <p:stCondLst>
                              <p:cond delay="2000"/>
                            </p:stCondLst>
                            <p:childTnLst>
                              <p:par>
                                <p:cTn id="9" presetID="16" presetClass="entr" presetSubtype="21"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par>
                          <p:cTn id="12" fill="hold">
                            <p:stCondLst>
                              <p:cond delay="3000"/>
                            </p:stCondLst>
                            <p:childTnLst>
                              <p:par>
                                <p:cTn id="13" presetID="42"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par>
                          <p:cTn id="18" fill="hold">
                            <p:stCondLst>
                              <p:cond delay="4500"/>
                            </p:stCondLst>
                            <p:childTnLst>
                              <p:par>
                                <p:cTn id="19" presetID="47" presetClass="entr" presetSubtype="0" fill="hold" nodeType="afterEffect">
                                  <p:stCondLst>
                                    <p:cond delay="50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1000"/>
                                        <p:tgtEl>
                                          <p:spTgt spid="6">
                                            <p:txEl>
                                              <p:pRg st="0" end="0"/>
                                            </p:txEl>
                                          </p:spTgt>
                                        </p:tgtEl>
                                      </p:cBhvr>
                                    </p:animEffect>
                                    <p:anim calcmode="lin" valueType="num">
                                      <p:cBhvr>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24" fill="hold">
                            <p:stCondLst>
                              <p:cond delay="6000"/>
                            </p:stCondLst>
                            <p:childTnLst>
                              <p:par>
                                <p:cTn id="25" presetID="42" presetClass="entr" presetSubtype="0" fill="hold" nodeType="afterEffect">
                                  <p:stCondLst>
                                    <p:cond delay="50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fade">
                                      <p:cBhvr>
                                        <p:cTn id="27" dur="1000"/>
                                        <p:tgtEl>
                                          <p:spTgt spid="6">
                                            <p:txEl>
                                              <p:pRg st="2" end="2"/>
                                            </p:txEl>
                                          </p:spTgt>
                                        </p:tgtEl>
                                      </p:cBhvr>
                                    </p:animEffect>
                                    <p:anim calcmode="lin" valueType="num">
                                      <p:cBhvr>
                                        <p:cTn id="2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alphaModFix amt="25000"/>
          </a:blip>
          <a:stretch>
            <a:fillRect/>
          </a:stretch>
        </p:blipFill>
        <p:spPr>
          <a:xfrm>
            <a:off x="136053" y="208925"/>
            <a:ext cx="8679586" cy="6579779"/>
          </a:xfrm>
          <a:prstGeom prst="rect">
            <a:avLst/>
          </a:prstGeom>
        </p:spPr>
      </p:pic>
      <p:sp>
        <p:nvSpPr>
          <p:cNvPr id="2" name="Vertical Text Placeholder 2"/>
          <p:cNvSpPr txBox="1">
            <a:spLocks/>
          </p:cNvSpPr>
          <p:nvPr/>
        </p:nvSpPr>
        <p:spPr>
          <a:xfrm>
            <a:off x="136053" y="826314"/>
            <a:ext cx="9007947" cy="1328864"/>
          </a:xfrm>
          <a:prstGeom prst="rect">
            <a:avLst/>
          </a:prstGeom>
        </p:spPr>
        <p:txBody>
          <a:bodyPr>
            <a:normAutofit fontScale="77500" lnSpcReduction="20000"/>
          </a:bodyPr>
          <a:lst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a:lstStyle>
          <a:p>
            <a:pPr marL="0" indent="0">
              <a:buNone/>
            </a:pPr>
            <a:r>
              <a:rPr lang="en-US" sz="4600" dirty="0" smtClean="0">
                <a:solidFill>
                  <a:srgbClr val="FFFF00"/>
                </a:solidFill>
              </a:rPr>
              <a:t>3</a:t>
            </a:r>
            <a:r>
              <a:rPr lang="en-US" sz="4400" b="1" dirty="0" smtClean="0">
                <a:solidFill>
                  <a:srgbClr val="FFFF00"/>
                </a:solidFill>
              </a:rPr>
              <a:t>.   </a:t>
            </a:r>
            <a:r>
              <a:rPr lang="en-US" sz="5200" b="1" dirty="0" smtClean="0">
                <a:solidFill>
                  <a:srgbClr val="FFFF00"/>
                </a:solidFill>
              </a:rPr>
              <a:t>There is an Innumerable Number </a:t>
            </a:r>
          </a:p>
          <a:p>
            <a:pPr marL="0" indent="0">
              <a:buNone/>
            </a:pPr>
            <a:r>
              <a:rPr lang="en-US" sz="5200" b="1" dirty="0" smtClean="0">
                <a:solidFill>
                  <a:srgbClr val="FFFF00"/>
                </a:solidFill>
              </a:rPr>
              <a:t>of Angels</a:t>
            </a:r>
            <a:endParaRPr lang="en-US" sz="5200" b="1" dirty="0">
              <a:solidFill>
                <a:srgbClr val="FFFF00"/>
              </a:solidFill>
            </a:endParaRPr>
          </a:p>
        </p:txBody>
      </p:sp>
      <p:sp>
        <p:nvSpPr>
          <p:cNvPr id="5"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6" name="TextBox 5"/>
          <p:cNvSpPr txBox="1"/>
          <p:nvPr/>
        </p:nvSpPr>
        <p:spPr>
          <a:xfrm>
            <a:off x="279863" y="3077894"/>
            <a:ext cx="8864137" cy="2431435"/>
          </a:xfrm>
          <a:prstGeom prst="rect">
            <a:avLst/>
          </a:prstGeom>
          <a:noFill/>
        </p:spPr>
        <p:txBody>
          <a:bodyPr wrap="square" rtlCol="0">
            <a:spAutoFit/>
          </a:bodyPr>
          <a:lstStyle/>
          <a:p>
            <a:r>
              <a:rPr lang="en-US" sz="3200" b="1" i="1" dirty="0" smtClean="0"/>
              <a:t>	“But ye are come unto mount </a:t>
            </a:r>
            <a:r>
              <a:rPr lang="en-US" sz="3200" b="1" i="1" dirty="0" err="1" smtClean="0"/>
              <a:t>Sion</a:t>
            </a:r>
            <a:r>
              <a:rPr lang="en-US" sz="3200" b="1" i="1" dirty="0" smtClean="0"/>
              <a:t>, and unto the city of the living God, the heavenly Jerusalem, and to an innumerable company of angels.”       		 </a:t>
            </a:r>
            <a:r>
              <a:rPr lang="en-US" sz="2400" dirty="0" smtClean="0"/>
              <a:t>(Hebrews 12:22)</a:t>
            </a:r>
          </a:p>
          <a:p>
            <a:endParaRPr lang="en-US" sz="2400" i="1" dirty="0"/>
          </a:p>
        </p:txBody>
      </p:sp>
    </p:spTree>
    <p:extLst>
      <p:ext uri="{BB962C8B-B14F-4D97-AF65-F5344CB8AC3E}">
        <p14:creationId xmlns:p14="http://schemas.microsoft.com/office/powerpoint/2010/main" val="128336686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par>
                          <p:cTn id="8" fill="hold">
                            <p:stCondLst>
                              <p:cond delay="2500"/>
                            </p:stCondLst>
                            <p:childTnLst>
                              <p:par>
                                <p:cTn id="9" presetID="16" presetClass="entr" presetSubtype="21" fill="hold" grpId="0" nodeType="after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1000"/>
                                        <p:tgtEl>
                                          <p:spTgt spid="2"/>
                                        </p:tgtEl>
                                      </p:cBhvr>
                                    </p:animEffect>
                                  </p:childTnLst>
                                </p:cTn>
                              </p:par>
                            </p:childTnLst>
                          </p:cTn>
                        </p:par>
                        <p:par>
                          <p:cTn id="12" fill="hold">
                            <p:stCondLst>
                              <p:cond delay="4000"/>
                            </p:stCondLst>
                            <p:childTnLst>
                              <p:par>
                                <p:cTn id="13" presetID="47"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765293" y="301332"/>
            <a:ext cx="5231294" cy="4719614"/>
          </a:xfrm>
          <a:prstGeom prst="rect">
            <a:avLst/>
          </a:prstGeom>
        </p:spPr>
      </p:pic>
      <p:sp>
        <p:nvSpPr>
          <p:cNvPr id="2" name="Title 1"/>
          <p:cNvSpPr txBox="1">
            <a:spLocks/>
          </p:cNvSpPr>
          <p:nvPr/>
        </p:nvSpPr>
        <p:spPr>
          <a:xfrm>
            <a:off x="645838" y="4519988"/>
            <a:ext cx="7814649" cy="2017778"/>
          </a:xfrm>
          <a:prstGeom prst="rect">
            <a:avLst/>
          </a:prstGeom>
        </p:spPr>
        <p:txBody>
          <a:bodyPr/>
          <a:lstStyle>
            <a:lvl1pPr algn="l" defTabSz="914400" rtl="0" eaLnBrk="1" latinLnBrk="0" hangingPunct="1">
              <a:spcBef>
                <a:spcPct val="0"/>
              </a:spcBef>
              <a:buNone/>
              <a:defRPr sz="3800" kern="1200">
                <a:solidFill>
                  <a:schemeClr val="bg1"/>
                </a:solidFill>
                <a:latin typeface="+mj-lt"/>
                <a:ea typeface="+mj-ea"/>
                <a:cs typeface="+mj-cs"/>
              </a:defRPr>
            </a:lvl1pPr>
          </a:lstStyle>
          <a:p>
            <a:pPr algn="ctr"/>
            <a:r>
              <a:rPr lang="en-US" sz="4800" dirty="0" smtClean="0"/>
              <a:t>Angels Have Great Power and Are of Various Orders</a:t>
            </a:r>
            <a:endParaRPr lang="en-US" sz="4800" dirty="0"/>
          </a:p>
        </p:txBody>
      </p:sp>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Tree>
    <p:extLst>
      <p:ext uri="{BB962C8B-B14F-4D97-AF65-F5344CB8AC3E}">
        <p14:creationId xmlns:p14="http://schemas.microsoft.com/office/powerpoint/2010/main" val="259491997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50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alphaModFix amt="25000"/>
          </a:blip>
          <a:stretch>
            <a:fillRect/>
          </a:stretch>
        </p:blipFill>
        <p:spPr>
          <a:xfrm>
            <a:off x="136054" y="208927"/>
            <a:ext cx="8679586" cy="6579779"/>
          </a:xfrm>
          <a:prstGeom prst="rect">
            <a:avLst/>
          </a:prstGeom>
        </p:spPr>
      </p:pic>
      <p:sp>
        <p:nvSpPr>
          <p:cNvPr id="3" name="Vertical Text Placeholder 2"/>
          <p:cNvSpPr>
            <a:spLocks noGrp="1"/>
          </p:cNvSpPr>
          <p:nvPr>
            <p:ph type="body" orient="vert" idx="1"/>
          </p:nvPr>
        </p:nvSpPr>
        <p:spPr>
          <a:xfrm rot="16200000">
            <a:off x="3700695" y="-2925810"/>
            <a:ext cx="1742609" cy="8799555"/>
          </a:xfrm>
        </p:spPr>
        <p:txBody>
          <a:bodyPr>
            <a:noAutofit/>
          </a:bodyPr>
          <a:lstStyle/>
          <a:p>
            <a:pPr marL="742950" indent="-742950">
              <a:buAutoNum type="arabicPeriod"/>
            </a:pPr>
            <a:r>
              <a:rPr lang="en-US" sz="4400" dirty="0" smtClean="0">
                <a:solidFill>
                  <a:srgbClr val="FFFF00"/>
                </a:solidFill>
              </a:rPr>
              <a:t>Various Orders of Power and</a:t>
            </a:r>
          </a:p>
          <a:p>
            <a:pPr marL="0" indent="0">
              <a:buNone/>
            </a:pPr>
            <a:r>
              <a:rPr lang="en-US" sz="4400" dirty="0" smtClean="0">
                <a:solidFill>
                  <a:srgbClr val="FFFF00"/>
                </a:solidFill>
              </a:rPr>
              <a:t>Authorities Exist among the Angels</a:t>
            </a:r>
            <a:endParaRPr lang="en-US" sz="4400" dirty="0">
              <a:solidFill>
                <a:srgbClr val="FFFF00"/>
              </a:solidFill>
            </a:endParaRPr>
          </a:p>
        </p:txBody>
      </p:sp>
      <p:sp>
        <p:nvSpPr>
          <p:cNvPr id="6"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8" name="TextBox 7"/>
          <p:cNvSpPr txBox="1"/>
          <p:nvPr/>
        </p:nvSpPr>
        <p:spPr>
          <a:xfrm>
            <a:off x="215281" y="2949902"/>
            <a:ext cx="8471191" cy="1323439"/>
          </a:xfrm>
          <a:prstGeom prst="rect">
            <a:avLst/>
          </a:prstGeom>
          <a:noFill/>
        </p:spPr>
        <p:txBody>
          <a:bodyPr wrap="square" rtlCol="0">
            <a:spAutoFit/>
          </a:bodyPr>
          <a:lstStyle/>
          <a:p>
            <a:r>
              <a:rPr lang="en-US" sz="2400" dirty="0" smtClean="0"/>
              <a:t>	a.  </a:t>
            </a:r>
            <a:r>
              <a:rPr lang="en-US" sz="3200" dirty="0" smtClean="0"/>
              <a:t>Archangels</a:t>
            </a:r>
            <a:r>
              <a:rPr lang="en-US" sz="2400" dirty="0" smtClean="0"/>
              <a:t>	Michael	Daniel 10:13;Jude 9</a:t>
            </a:r>
          </a:p>
          <a:p>
            <a:r>
              <a:rPr lang="en-US" sz="2400" b="1" dirty="0"/>
              <a:t>	</a:t>
            </a:r>
            <a:r>
              <a:rPr lang="en-US" sz="2400" b="1" dirty="0" smtClean="0"/>
              <a:t>			Gabriel	Daniel 8:16</a:t>
            </a:r>
          </a:p>
          <a:p>
            <a:r>
              <a:rPr lang="en-US" sz="2400" b="1" dirty="0"/>
              <a:t>	</a:t>
            </a:r>
          </a:p>
        </p:txBody>
      </p:sp>
      <p:sp>
        <p:nvSpPr>
          <p:cNvPr id="7" name="TextBox 6"/>
          <p:cNvSpPr txBox="1"/>
          <p:nvPr/>
        </p:nvSpPr>
        <p:spPr>
          <a:xfrm>
            <a:off x="177666" y="4172568"/>
            <a:ext cx="8471191" cy="954107"/>
          </a:xfrm>
          <a:prstGeom prst="rect">
            <a:avLst/>
          </a:prstGeom>
          <a:noFill/>
        </p:spPr>
        <p:txBody>
          <a:bodyPr wrap="square" rtlCol="0">
            <a:spAutoFit/>
          </a:bodyPr>
          <a:lstStyle/>
          <a:p>
            <a:r>
              <a:rPr lang="en-US" sz="2400" b="1" dirty="0"/>
              <a:t>	</a:t>
            </a:r>
            <a:r>
              <a:rPr lang="en-US" sz="2400" b="1" dirty="0" smtClean="0"/>
              <a:t>b.  </a:t>
            </a:r>
            <a:r>
              <a:rPr lang="en-US" sz="3200" dirty="0" smtClean="0"/>
              <a:t>Cherubim</a:t>
            </a:r>
            <a:r>
              <a:rPr lang="en-US" sz="2400" b="1" dirty="0" smtClean="0"/>
              <a:t>			Genesis 3:24</a:t>
            </a:r>
          </a:p>
          <a:p>
            <a:r>
              <a:rPr lang="en-US" sz="2400" b="1" dirty="0"/>
              <a:t>	</a:t>
            </a:r>
          </a:p>
        </p:txBody>
      </p:sp>
      <p:sp>
        <p:nvSpPr>
          <p:cNvPr id="9" name="TextBox 8"/>
          <p:cNvSpPr txBox="1"/>
          <p:nvPr/>
        </p:nvSpPr>
        <p:spPr>
          <a:xfrm>
            <a:off x="220722" y="5155965"/>
            <a:ext cx="8471191" cy="584776"/>
          </a:xfrm>
          <a:prstGeom prst="rect">
            <a:avLst/>
          </a:prstGeom>
          <a:noFill/>
        </p:spPr>
        <p:txBody>
          <a:bodyPr wrap="square" rtlCol="0">
            <a:spAutoFit/>
          </a:bodyPr>
          <a:lstStyle/>
          <a:p>
            <a:r>
              <a:rPr lang="en-US" sz="2400" b="1" dirty="0" smtClean="0"/>
              <a:t>	c.  </a:t>
            </a:r>
            <a:r>
              <a:rPr lang="en-US" sz="3200" dirty="0" smtClean="0"/>
              <a:t>Seraphim</a:t>
            </a:r>
            <a:r>
              <a:rPr lang="en-US" sz="3200" b="1" dirty="0" smtClean="0"/>
              <a:t>	</a:t>
            </a:r>
            <a:r>
              <a:rPr lang="en-US" sz="2400" b="1" dirty="0" smtClean="0"/>
              <a:t>		Isaiah 6:2</a:t>
            </a:r>
            <a:endParaRPr lang="en-US" sz="2400" b="1" dirty="0"/>
          </a:p>
        </p:txBody>
      </p:sp>
    </p:spTree>
    <p:extLst>
      <p:ext uri="{BB962C8B-B14F-4D97-AF65-F5344CB8AC3E}">
        <p14:creationId xmlns:p14="http://schemas.microsoft.com/office/powerpoint/2010/main" val="279866936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16" presetClass="entr" presetSubtype="21"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750"/>
                                        <p:tgtEl>
                                          <p:spTgt spid="3"/>
                                        </p:tgtEl>
                                      </p:cBhvr>
                                    </p:animEffect>
                                  </p:childTnLst>
                                </p:cTn>
                              </p:par>
                            </p:childTnLst>
                          </p:cTn>
                        </p:par>
                        <p:par>
                          <p:cTn id="12" fill="hold">
                            <p:stCondLst>
                              <p:cond delay="3250"/>
                            </p:stCondLst>
                            <p:childTnLst>
                              <p:par>
                                <p:cTn id="13" presetID="2" presetClass="entr" presetSubtype="9" fill="hold" grpId="0" nodeType="after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0-#ppt_h/2"/>
                                          </p:val>
                                        </p:tav>
                                        <p:tav tm="100000">
                                          <p:val>
                                            <p:strVal val="#ppt_y"/>
                                          </p:val>
                                        </p:tav>
                                      </p:tavLst>
                                    </p:anim>
                                  </p:childTnLst>
                                </p:cTn>
                              </p:par>
                            </p:childTnLst>
                          </p:cTn>
                        </p:par>
                        <p:par>
                          <p:cTn id="17" fill="hold">
                            <p:stCondLst>
                              <p:cond delay="4750"/>
                            </p:stCondLst>
                            <p:childTnLst>
                              <p:par>
                                <p:cTn id="18" presetID="2" presetClass="entr" presetSubtype="12" fill="hold" grpId="0" nodeType="afterEffect">
                                  <p:stCondLst>
                                    <p:cond delay="50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000" fill="hold"/>
                                        <p:tgtEl>
                                          <p:spTgt spid="7"/>
                                        </p:tgtEl>
                                        <p:attrNameLst>
                                          <p:attrName>ppt_x</p:attrName>
                                        </p:attrNameLst>
                                      </p:cBhvr>
                                      <p:tavLst>
                                        <p:tav tm="0">
                                          <p:val>
                                            <p:strVal val="0-#ppt_w/2"/>
                                          </p:val>
                                        </p:tav>
                                        <p:tav tm="100000">
                                          <p:val>
                                            <p:strVal val="#ppt_x"/>
                                          </p:val>
                                        </p:tav>
                                      </p:tavLst>
                                    </p:anim>
                                    <p:anim calcmode="lin" valueType="num">
                                      <p:cBhvr additive="base">
                                        <p:cTn id="21" dur="10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6250"/>
                            </p:stCondLst>
                            <p:childTnLst>
                              <p:par>
                                <p:cTn id="23" presetID="2" presetClass="entr" presetSubtype="6" fill="hold" grpId="0" nodeType="afterEffect">
                                  <p:stCondLst>
                                    <p:cond delay="50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1+#ppt_w/2"/>
                                          </p:val>
                                        </p:tav>
                                        <p:tav tm="100000">
                                          <p:val>
                                            <p:strVal val="#ppt_x"/>
                                          </p:val>
                                        </p:tav>
                                      </p:tavLst>
                                    </p:anim>
                                    <p:anim calcmode="lin" valueType="num">
                                      <p:cBhvr additive="base">
                                        <p:cTn id="2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7"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alphaModFix amt="25000"/>
          </a:blip>
          <a:stretch>
            <a:fillRect/>
          </a:stretch>
        </p:blipFill>
        <p:spPr>
          <a:xfrm>
            <a:off x="136054" y="208927"/>
            <a:ext cx="8679586" cy="6579779"/>
          </a:xfrm>
          <a:prstGeom prst="rect">
            <a:avLst/>
          </a:prstGeom>
        </p:spPr>
      </p:pic>
      <p:sp>
        <p:nvSpPr>
          <p:cNvPr id="3" name="Vertical Text Placeholder 2"/>
          <p:cNvSpPr>
            <a:spLocks noGrp="1"/>
          </p:cNvSpPr>
          <p:nvPr>
            <p:ph type="body" orient="vert" idx="1"/>
          </p:nvPr>
        </p:nvSpPr>
        <p:spPr>
          <a:xfrm rot="16200000">
            <a:off x="3700695" y="-2925810"/>
            <a:ext cx="1742609" cy="8799555"/>
          </a:xfrm>
        </p:spPr>
        <p:txBody>
          <a:bodyPr>
            <a:noAutofit/>
          </a:bodyPr>
          <a:lstStyle/>
          <a:p>
            <a:pPr marL="0" indent="0">
              <a:buNone/>
            </a:pPr>
            <a:r>
              <a:rPr lang="en-US" sz="4400" dirty="0" smtClean="0">
                <a:solidFill>
                  <a:srgbClr val="FFFF00"/>
                </a:solidFill>
              </a:rPr>
              <a:t>2.  Angels Have Great Power</a:t>
            </a:r>
            <a:endParaRPr lang="en-US" sz="4400" dirty="0">
              <a:solidFill>
                <a:srgbClr val="FFFF00"/>
              </a:solidFill>
            </a:endParaRPr>
          </a:p>
        </p:txBody>
      </p:sp>
      <p:sp>
        <p:nvSpPr>
          <p:cNvPr id="6"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8" name="TextBox 7"/>
          <p:cNvSpPr txBox="1"/>
          <p:nvPr/>
        </p:nvSpPr>
        <p:spPr>
          <a:xfrm>
            <a:off x="220722" y="1980406"/>
            <a:ext cx="8751055" cy="1938992"/>
          </a:xfrm>
          <a:prstGeom prst="rect">
            <a:avLst/>
          </a:prstGeom>
          <a:noFill/>
        </p:spPr>
        <p:txBody>
          <a:bodyPr wrap="square" rtlCol="0">
            <a:spAutoFit/>
          </a:bodyPr>
          <a:lstStyle/>
          <a:p>
            <a:r>
              <a:rPr lang="en-US" sz="3200" dirty="0" smtClean="0"/>
              <a:t>     “</a:t>
            </a:r>
            <a:r>
              <a:rPr lang="en-US" sz="3200" i="1" dirty="0" smtClean="0"/>
              <a:t>Whereas angels, which are greater in power and might, bring not railing accusation against them before the Lord.”</a:t>
            </a:r>
          </a:p>
          <a:p>
            <a:r>
              <a:rPr lang="en-US" sz="2400" dirty="0" smtClean="0"/>
              <a:t>					              	 (II Peter 2:11)</a:t>
            </a:r>
            <a:r>
              <a:rPr lang="en-US" sz="2400" i="1" dirty="0" smtClean="0"/>
              <a:t> </a:t>
            </a:r>
            <a:endParaRPr lang="en-US" sz="2400" b="1" dirty="0"/>
          </a:p>
        </p:txBody>
      </p:sp>
      <p:sp>
        <p:nvSpPr>
          <p:cNvPr id="7" name="TextBox 6"/>
          <p:cNvSpPr txBox="1"/>
          <p:nvPr/>
        </p:nvSpPr>
        <p:spPr>
          <a:xfrm>
            <a:off x="172222" y="3984136"/>
            <a:ext cx="8799555" cy="2062103"/>
          </a:xfrm>
          <a:prstGeom prst="rect">
            <a:avLst/>
          </a:prstGeom>
          <a:noFill/>
        </p:spPr>
        <p:txBody>
          <a:bodyPr wrap="square" rtlCol="0">
            <a:spAutoFit/>
          </a:bodyPr>
          <a:lstStyle/>
          <a:p>
            <a:r>
              <a:rPr lang="en-US" sz="2400" b="1" dirty="0"/>
              <a:t>	</a:t>
            </a:r>
            <a:r>
              <a:rPr lang="en-US" sz="3200" i="1" dirty="0" smtClean="0"/>
              <a:t>“Bless the Lord, ye his angels, that excel in strength, that do his commandments, hearkening unto the voice of his word.”</a:t>
            </a:r>
          </a:p>
          <a:p>
            <a:r>
              <a:rPr lang="en-US" sz="3200" dirty="0"/>
              <a:t>	</a:t>
            </a:r>
            <a:r>
              <a:rPr lang="en-US" sz="3200" dirty="0" smtClean="0"/>
              <a:t>						</a:t>
            </a:r>
            <a:r>
              <a:rPr lang="en-US" sz="2400" dirty="0" smtClean="0"/>
              <a:t>(Psalm 103:20)</a:t>
            </a:r>
            <a:endParaRPr lang="en-US" sz="2400" dirty="0"/>
          </a:p>
        </p:txBody>
      </p:sp>
    </p:spTree>
    <p:extLst>
      <p:ext uri="{BB962C8B-B14F-4D97-AF65-F5344CB8AC3E}">
        <p14:creationId xmlns:p14="http://schemas.microsoft.com/office/powerpoint/2010/main" val="117422943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500"/>
                            </p:stCondLst>
                            <p:childTnLst>
                              <p:par>
                                <p:cTn id="9" presetID="16" presetClass="entr" presetSubtype="21" fill="hold" grpId="0"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1000"/>
                                        <p:tgtEl>
                                          <p:spTgt spid="3">
                                            <p:txEl>
                                              <p:pRg st="0" end="0"/>
                                            </p:txEl>
                                          </p:spTgt>
                                        </p:tgtEl>
                                      </p:cBhvr>
                                    </p:animEffect>
                                  </p:childTnLst>
                                </p:cTn>
                              </p:par>
                            </p:childTnLst>
                          </p:cTn>
                        </p:par>
                        <p:par>
                          <p:cTn id="12" fill="hold">
                            <p:stCondLst>
                              <p:cond delay="4000"/>
                            </p:stCondLst>
                            <p:childTnLst>
                              <p:par>
                                <p:cTn id="13" presetID="47" presetClass="entr" presetSubtype="0" fill="hold" grpId="0" nodeType="after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5500"/>
                            </p:stCondLst>
                            <p:childTnLst>
                              <p:par>
                                <p:cTn id="19" presetID="42" presetClass="entr" presetSubtype="0" fill="hold" grpId="0" nodeType="afterEffect">
                                  <p:stCondLst>
                                    <p:cond delay="50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765293" y="301332"/>
            <a:ext cx="5231294" cy="4719614"/>
          </a:xfrm>
          <a:prstGeom prst="rect">
            <a:avLst/>
          </a:prstGeom>
        </p:spPr>
      </p:pic>
      <p:sp>
        <p:nvSpPr>
          <p:cNvPr id="2" name="Title 1"/>
          <p:cNvSpPr txBox="1">
            <a:spLocks/>
          </p:cNvSpPr>
          <p:nvPr/>
        </p:nvSpPr>
        <p:spPr>
          <a:xfrm>
            <a:off x="645838" y="4519988"/>
            <a:ext cx="7814649" cy="2017778"/>
          </a:xfrm>
          <a:prstGeom prst="rect">
            <a:avLst/>
          </a:prstGeom>
        </p:spPr>
        <p:txBody>
          <a:bodyPr/>
          <a:lstStyle>
            <a:lvl1pPr algn="l" defTabSz="914400" rtl="0" eaLnBrk="1" latinLnBrk="0" hangingPunct="1">
              <a:spcBef>
                <a:spcPct val="0"/>
              </a:spcBef>
              <a:buNone/>
              <a:defRPr sz="3800" kern="1200">
                <a:solidFill>
                  <a:schemeClr val="bg1"/>
                </a:solidFill>
                <a:latin typeface="+mj-lt"/>
                <a:ea typeface="+mj-ea"/>
                <a:cs typeface="+mj-cs"/>
              </a:defRPr>
            </a:lvl1pPr>
          </a:lstStyle>
          <a:p>
            <a:pPr algn="ctr"/>
            <a:r>
              <a:rPr lang="en-US" sz="4800" dirty="0" smtClean="0"/>
              <a:t>Angels Have an Important Ministry</a:t>
            </a:r>
            <a:endParaRPr lang="en-US" sz="4800" dirty="0"/>
          </a:p>
        </p:txBody>
      </p:sp>
      <p:sp>
        <p:nvSpPr>
          <p:cNvPr id="4" name="Footer Placeholder 3"/>
          <p:cNvSpPr txBox="1">
            <a:spLocks/>
          </p:cNvSpPr>
          <p:nvPr/>
        </p:nvSpPr>
        <p:spPr>
          <a:xfrm>
            <a:off x="136053" y="6272130"/>
            <a:ext cx="8679586"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1: The Angels                          </a:t>
            </a:r>
            <a:r>
              <a:rPr lang="en-US" sz="1400" b="1" spc="50" dirty="0" smtClean="0">
                <a:ln w="11430"/>
                <a:solidFill>
                  <a:schemeClr val="bg1"/>
                </a:solidFill>
                <a:effectLst>
                  <a:outerShdw blurRad="76200" dist="50800" dir="5400000" algn="tl" rotWithShape="0">
                    <a:srgbClr val="000000">
                      <a:alpha val="65000"/>
                    </a:srgbClr>
                  </a:outerShdw>
                </a:effectLst>
                <a:latin typeface="+mj-lt"/>
                <a:cs typeface="Arial Black"/>
              </a:rPr>
              <a:t>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Tree>
    <p:extLst>
      <p:ext uri="{BB962C8B-B14F-4D97-AF65-F5344CB8AC3E}">
        <p14:creationId xmlns:p14="http://schemas.microsoft.com/office/powerpoint/2010/main" val="80638835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anim calcmode="lin" valueType="num">
                                      <p:cBhvr>
                                        <p:cTn id="8" dur="1250" fill="hold"/>
                                        <p:tgtEl>
                                          <p:spTgt spid="3"/>
                                        </p:tgtEl>
                                        <p:attrNameLst>
                                          <p:attrName>ppt_x</p:attrName>
                                        </p:attrNameLst>
                                      </p:cBhvr>
                                      <p:tavLst>
                                        <p:tav tm="0">
                                          <p:val>
                                            <p:strVal val="#ppt_x"/>
                                          </p:val>
                                        </p:tav>
                                        <p:tav tm="100000">
                                          <p:val>
                                            <p:strVal val="#ppt_x"/>
                                          </p:val>
                                        </p:tav>
                                      </p:tavLst>
                                    </p:anim>
                                    <p:anim calcmode="lin" valueType="num">
                                      <p:cBhvr>
                                        <p:cTn id="9" dur="12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750"/>
                            </p:stCondLst>
                            <p:childTnLst>
                              <p:par>
                                <p:cTn id="11" presetID="31" presetClass="entr" presetSubtype="0" fill="hold" grpId="0" nodeType="afterEffect">
                                  <p:stCondLst>
                                    <p:cond delay="50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391</TotalTime>
  <Words>421</Words>
  <Application>Microsoft Office PowerPoint</Application>
  <PresentationFormat>On-screen Show (4:3)</PresentationFormat>
  <Paragraphs>84</Paragraphs>
  <Slides>20</Slides>
  <Notes>12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Revolution</vt:lpstr>
      <vt:lpstr>The Angels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Angels </dc:title>
  <dc:creator>Jere Riddick</dc:creator>
  <cp:lastModifiedBy>Jere Riddick</cp:lastModifiedBy>
  <cp:revision>25</cp:revision>
  <dcterms:created xsi:type="dcterms:W3CDTF">2011-10-21T21:51:57Z</dcterms:created>
  <dcterms:modified xsi:type="dcterms:W3CDTF">2011-12-06T19:47:15Z</dcterms:modified>
</cp:coreProperties>
</file>