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75" r:id="rId6"/>
    <p:sldId id="261" r:id="rId7"/>
    <p:sldId id="262" r:id="rId8"/>
    <p:sldId id="263" r:id="rId9"/>
    <p:sldId id="264" r:id="rId10"/>
    <p:sldId id="265" r:id="rId11"/>
    <p:sldId id="267" r:id="rId12"/>
    <p:sldId id="271" r:id="rId13"/>
    <p:sldId id="268" r:id="rId14"/>
    <p:sldId id="272" r:id="rId15"/>
    <p:sldId id="269" r:id="rId16"/>
    <p:sldId id="273" r:id="rId17"/>
    <p:sldId id="270" r:id="rId18"/>
    <p:sldId id="274" r:id="rId19"/>
    <p:sldId id="26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1/12/2012</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1/12/2012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1/12/2012</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1/12/2012</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1/12/2012</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1/12/2012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1/12/2012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1/12/2012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1/12/2012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1/12/2012</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5"/>
          <p:cNvSpPr>
            <a:spLocks noGrp="1"/>
          </p:cNvSpPr>
          <p:nvPr/>
        </p:nvSpPr>
        <p:spPr>
          <a:xfrm>
            <a:off x="7483620" y="219993"/>
            <a:ext cx="1437318" cy="6638007"/>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kern="1200" dirty="0" smtClean="0">
                <a:solidFill>
                  <a:schemeClr val="bg1"/>
                </a:solidFill>
              </a:rPr>
              <a:t>Global University of Theological Studies</a:t>
            </a:r>
            <a:endParaRPr lang="en-US" sz="2200" kern="1200" dirty="0">
              <a:solidFill>
                <a:schemeClr val="bg1"/>
              </a:solidFill>
            </a:endParaRPr>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00455" y="192283"/>
            <a:ext cx="6893070" cy="6457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4"/>
          <p:cNvSpPr txBox="1">
            <a:spLocks/>
          </p:cNvSpPr>
          <p:nvPr/>
        </p:nvSpPr>
        <p:spPr>
          <a:xfrm>
            <a:off x="443346" y="4283010"/>
            <a:ext cx="6359236" cy="2325616"/>
          </a:xfrm>
          <a:prstGeom prst="rect">
            <a:avLst/>
          </a:prstGeo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l" defTabSz="914400" rtl="0" eaLnBrk="1" latinLnBrk="0" hangingPunct="1">
              <a:spcBef>
                <a:spcPct val="0"/>
              </a:spcBef>
              <a:buNone/>
              <a:defRPr sz="3800" kern="1200">
                <a:solidFill>
                  <a:schemeClr val="bg1"/>
                </a:solidFill>
                <a:latin typeface="+mj-lt"/>
                <a:ea typeface="+mj-ea"/>
                <a:cs typeface="+mj-cs"/>
              </a:defRPr>
            </a:lvl1pPr>
          </a:lstStyle>
          <a:p>
            <a:pPr algn="ctr"/>
            <a:r>
              <a:rPr lang="en-US" sz="75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rPr>
              <a:t>The Double Cure</a:t>
            </a:r>
            <a:endParaRPr lang="en-US" sz="75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endParaRPr>
          </a:p>
        </p:txBody>
      </p:sp>
    </p:spTree>
    <p:extLst>
      <p:ext uri="{BB962C8B-B14F-4D97-AF65-F5344CB8AC3E}">
        <p14:creationId xmlns:p14="http://schemas.microsoft.com/office/powerpoint/2010/main" val="187025126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50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par>
                          <p:cTn id="17" fill="hold">
                            <p:stCondLst>
                              <p:cond delay="3000"/>
                            </p:stCondLst>
                            <p:childTnLst>
                              <p:par>
                                <p:cTn id="18" presetID="2" presetClass="entr" presetSubtype="4" fill="hold" grpId="0" nodeType="afterEffect">
                                  <p:stCondLst>
                                    <p:cond delay="50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1000" fill="hold"/>
                                        <p:tgtEl>
                                          <p:spTgt spid="3"/>
                                        </p:tgtEl>
                                        <p:attrNameLst>
                                          <p:attrName>ppt_x</p:attrName>
                                        </p:attrNameLst>
                                      </p:cBhvr>
                                      <p:tavLst>
                                        <p:tav tm="0">
                                          <p:val>
                                            <p:strVal val="#ppt_x"/>
                                          </p:val>
                                        </p:tav>
                                        <p:tav tm="100000">
                                          <p:val>
                                            <p:strVal val="#ppt_x"/>
                                          </p:val>
                                        </p:tav>
                                      </p:tavLst>
                                    </p:anim>
                                    <p:anim calcmode="lin" valueType="num">
                                      <p:cBhvr additive="base">
                                        <p:cTn id="21"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5" name="TextBox 4"/>
          <p:cNvSpPr txBox="1"/>
          <p:nvPr/>
        </p:nvSpPr>
        <p:spPr>
          <a:xfrm>
            <a:off x="166255" y="2099116"/>
            <a:ext cx="8853143" cy="2369880"/>
          </a:xfrm>
          <a:prstGeom prst="rect">
            <a:avLst/>
          </a:prstGeom>
          <a:noFill/>
        </p:spPr>
        <p:txBody>
          <a:bodyPr wrap="square" rtlCol="0">
            <a:spAutoFit/>
          </a:bodyPr>
          <a:lstStyle/>
          <a:p>
            <a:pPr algn="ctr"/>
            <a:r>
              <a:rPr lang="en-US" sz="2400" dirty="0" smtClean="0"/>
              <a:t>4.</a:t>
            </a:r>
            <a:r>
              <a:rPr lang="en-US" sz="2800" dirty="0" smtClean="0"/>
              <a:t>  </a:t>
            </a:r>
            <a:r>
              <a:rPr lang="en-US" sz="2800" dirty="0" smtClean="0">
                <a:solidFill>
                  <a:schemeClr val="bg1"/>
                </a:solidFill>
              </a:rPr>
              <a:t>“</a:t>
            </a:r>
            <a:r>
              <a:rPr lang="en-US" sz="2400" dirty="0">
                <a:solidFill>
                  <a:schemeClr val="bg1"/>
                </a:solidFill>
              </a:rPr>
              <a:t>Surely he hath borne our </a:t>
            </a:r>
            <a:r>
              <a:rPr lang="en-US" sz="2400" dirty="0" err="1">
                <a:solidFill>
                  <a:schemeClr val="bg1"/>
                </a:solidFill>
              </a:rPr>
              <a:t>griefs</a:t>
            </a:r>
            <a:r>
              <a:rPr lang="en-US" sz="2400" dirty="0">
                <a:solidFill>
                  <a:schemeClr val="bg1"/>
                </a:solidFill>
              </a:rPr>
              <a:t>, and carried our sorrows: yet we did esteem him stricken, smitten of God, and afflicted. But he was wounded for our transgressions, he was bruised for our iniquities: the chastisement of our peace was upon him; and with his stripes we are </a:t>
            </a:r>
            <a:r>
              <a:rPr lang="en-US" sz="2400" dirty="0" smtClean="0">
                <a:solidFill>
                  <a:schemeClr val="bg1"/>
                </a:solidFill>
              </a:rPr>
              <a:t>healed.</a:t>
            </a:r>
            <a:r>
              <a:rPr lang="en-US" sz="2800" dirty="0" smtClean="0">
                <a:solidFill>
                  <a:schemeClr val="bg1"/>
                </a:solidFill>
              </a:rPr>
              <a:t>”</a:t>
            </a:r>
          </a:p>
          <a:p>
            <a:pPr algn="ctr"/>
            <a:r>
              <a:rPr lang="en-US" sz="2000" dirty="0" smtClean="0">
                <a:solidFill>
                  <a:schemeClr val="bg1">
                    <a:lumMod val="75000"/>
                  </a:schemeClr>
                </a:solidFill>
              </a:rPr>
              <a:t>Isaiah 53:4-5</a:t>
            </a:r>
          </a:p>
        </p:txBody>
      </p:sp>
      <p:sp>
        <p:nvSpPr>
          <p:cNvPr id="8" name="TextBox 7"/>
          <p:cNvSpPr txBox="1"/>
          <p:nvPr/>
        </p:nvSpPr>
        <p:spPr>
          <a:xfrm>
            <a:off x="318656" y="4573296"/>
            <a:ext cx="8451272" cy="892552"/>
          </a:xfrm>
          <a:prstGeom prst="rect">
            <a:avLst/>
          </a:prstGeom>
          <a:noFill/>
        </p:spPr>
        <p:txBody>
          <a:bodyPr wrap="square" rtlCol="0">
            <a:spAutoFit/>
          </a:bodyPr>
          <a:lstStyle/>
          <a:p>
            <a:pPr algn="ctr"/>
            <a:r>
              <a:rPr lang="en-US" sz="2400" dirty="0" smtClean="0"/>
              <a:t>5</a:t>
            </a:r>
            <a:r>
              <a:rPr lang="en-US" sz="2800" dirty="0" smtClean="0"/>
              <a:t>.</a:t>
            </a:r>
            <a:r>
              <a:rPr lang="en-US" sz="3200" dirty="0" smtClean="0"/>
              <a:t>   </a:t>
            </a:r>
            <a:r>
              <a:rPr lang="en-US" sz="2400" dirty="0" smtClean="0">
                <a:solidFill>
                  <a:schemeClr val="bg1"/>
                </a:solidFill>
              </a:rPr>
              <a:t>He “…took our </a:t>
            </a:r>
            <a:r>
              <a:rPr lang="en-US" sz="2400" dirty="0" smtClean="0">
                <a:solidFill>
                  <a:schemeClr val="bg1"/>
                </a:solidFill>
              </a:rPr>
              <a:t>infirmities, </a:t>
            </a:r>
            <a:r>
              <a:rPr lang="en-US" sz="2400" dirty="0" smtClean="0">
                <a:solidFill>
                  <a:schemeClr val="bg1"/>
                </a:solidFill>
              </a:rPr>
              <a:t>and bare our sicknesses</a:t>
            </a:r>
            <a:r>
              <a:rPr lang="en-US" sz="2800" dirty="0" smtClean="0">
                <a:solidFill>
                  <a:schemeClr val="bg1"/>
                </a:solidFill>
              </a:rPr>
              <a:t>”</a:t>
            </a:r>
          </a:p>
          <a:p>
            <a:pPr algn="ctr"/>
            <a:r>
              <a:rPr lang="en-US" sz="2000" dirty="0" smtClean="0">
                <a:solidFill>
                  <a:schemeClr val="bg1">
                    <a:lumMod val="75000"/>
                  </a:schemeClr>
                </a:solidFill>
              </a:rPr>
              <a:t>Matthew 8:17</a:t>
            </a:r>
          </a:p>
        </p:txBody>
      </p:sp>
      <p:sp>
        <p:nvSpPr>
          <p:cNvPr id="7" name="TextBox 6"/>
          <p:cNvSpPr txBox="1"/>
          <p:nvPr/>
        </p:nvSpPr>
        <p:spPr>
          <a:xfrm>
            <a:off x="803564" y="526460"/>
            <a:ext cx="7841672" cy="1446550"/>
          </a:xfrm>
          <a:prstGeom prst="rect">
            <a:avLst/>
          </a:prstGeom>
          <a:noFill/>
        </p:spPr>
        <p:txBody>
          <a:bodyPr wrap="square" rtlCol="0">
            <a:spAutoFit/>
          </a:bodyPr>
          <a:lstStyle/>
          <a:p>
            <a:pPr algn="ctr"/>
            <a:r>
              <a:rPr lang="en-US" sz="4400" dirty="0" smtClean="0"/>
              <a:t>Scriptural Foundation for Divine Healing</a:t>
            </a:r>
            <a:endParaRPr lang="en-US" sz="4400" dirty="0"/>
          </a:p>
        </p:txBody>
      </p:sp>
    </p:spTree>
    <p:extLst>
      <p:ext uri="{BB962C8B-B14F-4D97-AF65-F5344CB8AC3E}">
        <p14:creationId xmlns:p14="http://schemas.microsoft.com/office/powerpoint/2010/main" val="3236754090"/>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0-#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2500"/>
                            </p:stCondLst>
                            <p:childTnLst>
                              <p:par>
                                <p:cTn id="16" presetID="2" presetClass="entr" presetSubtype="2" fill="hold" grpId="0" nodeType="afterEffect">
                                  <p:stCondLst>
                                    <p:cond delay="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1000" fill="hold"/>
                                        <p:tgtEl>
                                          <p:spTgt spid="8"/>
                                        </p:tgtEl>
                                        <p:attrNameLst>
                                          <p:attrName>ppt_x</p:attrName>
                                        </p:attrNameLst>
                                      </p:cBhvr>
                                      <p:tavLst>
                                        <p:tav tm="0">
                                          <p:val>
                                            <p:strVal val="1+#ppt_w/2"/>
                                          </p:val>
                                        </p:tav>
                                        <p:tav tm="100000">
                                          <p:val>
                                            <p:strVal val="#ppt_x"/>
                                          </p:val>
                                        </p:tav>
                                      </p:tavLst>
                                    </p:anim>
                                    <p:anim calcmode="lin" valueType="num">
                                      <p:cBhvr additive="base">
                                        <p:cTn id="19"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5" name="TextBox 4"/>
          <p:cNvSpPr txBox="1"/>
          <p:nvPr/>
        </p:nvSpPr>
        <p:spPr>
          <a:xfrm>
            <a:off x="173963" y="2707941"/>
            <a:ext cx="8845435" cy="2492990"/>
          </a:xfrm>
          <a:prstGeom prst="rect">
            <a:avLst/>
          </a:prstGeom>
          <a:noFill/>
        </p:spPr>
        <p:txBody>
          <a:bodyPr wrap="square" rtlCol="0">
            <a:spAutoFit/>
          </a:bodyPr>
          <a:lstStyle/>
          <a:p>
            <a:pPr algn="ctr"/>
            <a:r>
              <a:rPr lang="en-US" sz="2800" dirty="0" smtClean="0">
                <a:solidFill>
                  <a:schemeClr val="bg1"/>
                </a:solidFill>
              </a:rPr>
              <a:t>  </a:t>
            </a:r>
            <a:r>
              <a:rPr lang="en-US" sz="2800" dirty="0" smtClean="0"/>
              <a:t>6.  </a:t>
            </a:r>
            <a:r>
              <a:rPr lang="en-US" sz="2800" dirty="0" smtClean="0">
                <a:solidFill>
                  <a:schemeClr val="bg1"/>
                </a:solidFill>
              </a:rPr>
              <a:t>“</a:t>
            </a:r>
            <a:r>
              <a:rPr lang="en-US" sz="2400" dirty="0">
                <a:solidFill>
                  <a:schemeClr val="bg1"/>
                </a:solidFill>
              </a:rPr>
              <a:t>And these signs shall follow them that believe; In my name shall they cast out devils; they shall speak with new tongues; They shall take up serpents; and if they drink any deadly thing, it shall not hurt them; they shall lay hands on the sick, and they shall </a:t>
            </a:r>
            <a:r>
              <a:rPr lang="en-US" sz="2400" dirty="0" smtClean="0">
                <a:solidFill>
                  <a:schemeClr val="bg1"/>
                </a:solidFill>
              </a:rPr>
              <a:t>recover.</a:t>
            </a:r>
            <a:r>
              <a:rPr lang="en-US" sz="2800" dirty="0" smtClean="0">
                <a:solidFill>
                  <a:schemeClr val="bg1"/>
                </a:solidFill>
              </a:rPr>
              <a:t>”  </a:t>
            </a:r>
          </a:p>
          <a:p>
            <a:pPr algn="ctr"/>
            <a:r>
              <a:rPr lang="en-US" sz="2800" dirty="0" smtClean="0">
                <a:solidFill>
                  <a:schemeClr val="bg1"/>
                </a:solidFill>
              </a:rPr>
              <a:t> </a:t>
            </a:r>
            <a:r>
              <a:rPr lang="en-US" sz="2000" dirty="0" smtClean="0">
                <a:solidFill>
                  <a:schemeClr val="bg1">
                    <a:lumMod val="75000"/>
                  </a:schemeClr>
                </a:solidFill>
              </a:rPr>
              <a:t>Mark 16:17-18</a:t>
            </a:r>
          </a:p>
        </p:txBody>
      </p:sp>
      <p:sp>
        <p:nvSpPr>
          <p:cNvPr id="7" name="TextBox 6"/>
          <p:cNvSpPr txBox="1"/>
          <p:nvPr/>
        </p:nvSpPr>
        <p:spPr>
          <a:xfrm>
            <a:off x="803564" y="700410"/>
            <a:ext cx="7841672" cy="1446550"/>
          </a:xfrm>
          <a:prstGeom prst="rect">
            <a:avLst/>
          </a:prstGeom>
          <a:noFill/>
        </p:spPr>
        <p:txBody>
          <a:bodyPr wrap="square" rtlCol="0">
            <a:spAutoFit/>
          </a:bodyPr>
          <a:lstStyle/>
          <a:p>
            <a:pPr algn="ctr"/>
            <a:r>
              <a:rPr lang="en-US" sz="4400" dirty="0" smtClean="0"/>
              <a:t>Scriptural Foundation for Divine Healing</a:t>
            </a:r>
            <a:endParaRPr lang="en-US" sz="4400" dirty="0"/>
          </a:p>
        </p:txBody>
      </p:sp>
    </p:spTree>
    <p:extLst>
      <p:ext uri="{BB962C8B-B14F-4D97-AF65-F5344CB8AC3E}">
        <p14:creationId xmlns:p14="http://schemas.microsoft.com/office/powerpoint/2010/main" val="6501179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0-#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6" name="TextBox 5"/>
          <p:cNvSpPr txBox="1"/>
          <p:nvPr/>
        </p:nvSpPr>
        <p:spPr>
          <a:xfrm>
            <a:off x="414595" y="2538076"/>
            <a:ext cx="8317621" cy="2369880"/>
          </a:xfrm>
          <a:prstGeom prst="rect">
            <a:avLst/>
          </a:prstGeom>
          <a:noFill/>
        </p:spPr>
        <p:txBody>
          <a:bodyPr wrap="square" rtlCol="0">
            <a:spAutoFit/>
          </a:bodyPr>
          <a:lstStyle/>
          <a:p>
            <a:pPr algn="ctr"/>
            <a:r>
              <a:rPr lang="en-US" sz="2400" b="1" dirty="0" smtClean="0"/>
              <a:t>7.</a:t>
            </a:r>
            <a:r>
              <a:rPr lang="en-US" sz="2800" b="1" dirty="0" smtClean="0"/>
              <a:t>  </a:t>
            </a:r>
            <a:r>
              <a:rPr lang="en-US" sz="2800" dirty="0" smtClean="0">
                <a:solidFill>
                  <a:schemeClr val="bg1"/>
                </a:solidFill>
              </a:rPr>
              <a:t>“</a:t>
            </a:r>
            <a:r>
              <a:rPr lang="en-US" sz="2400" dirty="0">
                <a:solidFill>
                  <a:schemeClr val="bg1"/>
                </a:solidFill>
              </a:rPr>
              <a:t>Is any sick among you? let him call for the elders of the church; and let them pray over him, anointing him with oil in the name of the Lord: And the prayer of faith shall save the sick, and the Lord shall raise him up; and if he have committed sins, they shall be forgiven him</a:t>
            </a:r>
            <a:r>
              <a:rPr lang="en-US" sz="2400" dirty="0" smtClean="0">
                <a:solidFill>
                  <a:schemeClr val="bg1"/>
                </a:solidFill>
              </a:rPr>
              <a:t>.</a:t>
            </a:r>
            <a:r>
              <a:rPr lang="en-US" sz="2800" dirty="0" smtClean="0">
                <a:solidFill>
                  <a:schemeClr val="bg1"/>
                </a:solidFill>
              </a:rPr>
              <a:t>”  </a:t>
            </a:r>
            <a:r>
              <a:rPr lang="en-US" sz="2000" dirty="0" smtClean="0">
                <a:solidFill>
                  <a:schemeClr val="bg1">
                    <a:lumMod val="75000"/>
                  </a:schemeClr>
                </a:solidFill>
              </a:rPr>
              <a:t>James 5:14-15</a:t>
            </a:r>
          </a:p>
        </p:txBody>
      </p:sp>
      <p:sp>
        <p:nvSpPr>
          <p:cNvPr id="7" name="TextBox 6"/>
          <p:cNvSpPr txBox="1"/>
          <p:nvPr/>
        </p:nvSpPr>
        <p:spPr>
          <a:xfrm>
            <a:off x="803564" y="665620"/>
            <a:ext cx="7841672" cy="1446550"/>
          </a:xfrm>
          <a:prstGeom prst="rect">
            <a:avLst/>
          </a:prstGeom>
          <a:noFill/>
        </p:spPr>
        <p:txBody>
          <a:bodyPr wrap="square" rtlCol="0">
            <a:spAutoFit/>
          </a:bodyPr>
          <a:lstStyle/>
          <a:p>
            <a:pPr algn="ctr"/>
            <a:r>
              <a:rPr lang="en-US" sz="4400" dirty="0" smtClean="0"/>
              <a:t>Scriptural Foundation for Divine Healing</a:t>
            </a:r>
            <a:endParaRPr lang="en-US" sz="4400" dirty="0"/>
          </a:p>
        </p:txBody>
      </p:sp>
    </p:spTree>
    <p:extLst>
      <p:ext uri="{BB962C8B-B14F-4D97-AF65-F5344CB8AC3E}">
        <p14:creationId xmlns:p14="http://schemas.microsoft.com/office/powerpoint/2010/main" val="3386266201"/>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1+#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457823" y="565405"/>
            <a:ext cx="8174181" cy="769441"/>
          </a:xfrm>
          <a:prstGeom prst="rect">
            <a:avLst/>
          </a:prstGeom>
          <a:noFill/>
        </p:spPr>
        <p:txBody>
          <a:bodyPr wrap="square" rtlCol="0">
            <a:spAutoFit/>
          </a:bodyPr>
          <a:lstStyle/>
          <a:p>
            <a:pPr algn="ctr"/>
            <a:r>
              <a:rPr lang="en-US" sz="4400" dirty="0" smtClean="0"/>
              <a:t>Jesus Christ, Forever the Same</a:t>
            </a:r>
            <a:endParaRPr lang="en-US" sz="4400" dirty="0"/>
          </a:p>
        </p:txBody>
      </p:sp>
      <p:sp>
        <p:nvSpPr>
          <p:cNvPr id="2" name="Rectangle 1"/>
          <p:cNvSpPr/>
          <p:nvPr/>
        </p:nvSpPr>
        <p:spPr>
          <a:xfrm>
            <a:off x="722260" y="1921455"/>
            <a:ext cx="3352200" cy="923330"/>
          </a:xfrm>
          <a:prstGeom prst="rect">
            <a:avLst/>
          </a:prstGeom>
        </p:spPr>
        <p:style>
          <a:lnRef idx="2">
            <a:schemeClr val="accent5"/>
          </a:lnRef>
          <a:fillRef idx="1">
            <a:schemeClr val="lt1"/>
          </a:fillRef>
          <a:effectRef idx="0">
            <a:schemeClr val="accent5"/>
          </a:effectRef>
          <a:fontRef idx="minor">
            <a:schemeClr val="dk1"/>
          </a:fontRef>
        </p:style>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Yesterday</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Rectangle 7"/>
          <p:cNvSpPr/>
          <p:nvPr/>
        </p:nvSpPr>
        <p:spPr>
          <a:xfrm>
            <a:off x="3839242" y="2901788"/>
            <a:ext cx="2056973" cy="923330"/>
          </a:xfrm>
          <a:prstGeom prst="rect">
            <a:avLst/>
          </a:prstGeom>
        </p:spPr>
        <p:style>
          <a:lnRef idx="2">
            <a:schemeClr val="accent5"/>
          </a:lnRef>
          <a:fillRef idx="1">
            <a:schemeClr val="lt1"/>
          </a:fillRef>
          <a:effectRef idx="0">
            <a:schemeClr val="accent5"/>
          </a:effectRef>
          <a:fontRef idx="minor">
            <a:schemeClr val="dk1"/>
          </a:fontRef>
        </p:style>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Today</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Rectangle 8"/>
          <p:cNvSpPr/>
          <p:nvPr/>
        </p:nvSpPr>
        <p:spPr>
          <a:xfrm>
            <a:off x="5773767" y="3882190"/>
            <a:ext cx="2710999" cy="923330"/>
          </a:xfrm>
          <a:prstGeom prst="rect">
            <a:avLst/>
          </a:prstGeom>
        </p:spPr>
        <p:style>
          <a:lnRef idx="2">
            <a:schemeClr val="accent5"/>
          </a:lnRef>
          <a:fillRef idx="1">
            <a:schemeClr val="lt1"/>
          </a:fillRef>
          <a:effectRef idx="0">
            <a:schemeClr val="accent5"/>
          </a:effectRef>
          <a:fontRef idx="minor">
            <a:schemeClr val="dk1"/>
          </a:fontRef>
        </p:style>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Forever</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85039515"/>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6" presetClass="entr" presetSubtype="0" fill="hold" grpId="0" nodeType="after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80">
                                          <p:stCondLst>
                                            <p:cond delay="0"/>
                                          </p:stCondLst>
                                        </p:cTn>
                                        <p:tgtEl>
                                          <p:spTgt spid="2"/>
                                        </p:tgtEl>
                                      </p:cBhvr>
                                    </p:animEffect>
                                    <p:anim calcmode="lin" valueType="num">
                                      <p:cBhvr>
                                        <p:cTn id="1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9" dur="26">
                                          <p:stCondLst>
                                            <p:cond delay="650"/>
                                          </p:stCondLst>
                                        </p:cTn>
                                        <p:tgtEl>
                                          <p:spTgt spid="2"/>
                                        </p:tgtEl>
                                      </p:cBhvr>
                                      <p:to x="100000" y="60000"/>
                                    </p:animScale>
                                    <p:animScale>
                                      <p:cBhvr>
                                        <p:cTn id="20" dur="166" decel="50000">
                                          <p:stCondLst>
                                            <p:cond delay="676"/>
                                          </p:stCondLst>
                                        </p:cTn>
                                        <p:tgtEl>
                                          <p:spTgt spid="2"/>
                                        </p:tgtEl>
                                      </p:cBhvr>
                                      <p:to x="100000" y="100000"/>
                                    </p:animScale>
                                    <p:animScale>
                                      <p:cBhvr>
                                        <p:cTn id="21" dur="26">
                                          <p:stCondLst>
                                            <p:cond delay="1312"/>
                                          </p:stCondLst>
                                        </p:cTn>
                                        <p:tgtEl>
                                          <p:spTgt spid="2"/>
                                        </p:tgtEl>
                                      </p:cBhvr>
                                      <p:to x="100000" y="80000"/>
                                    </p:animScale>
                                    <p:animScale>
                                      <p:cBhvr>
                                        <p:cTn id="22" dur="166" decel="50000">
                                          <p:stCondLst>
                                            <p:cond delay="1338"/>
                                          </p:stCondLst>
                                        </p:cTn>
                                        <p:tgtEl>
                                          <p:spTgt spid="2"/>
                                        </p:tgtEl>
                                      </p:cBhvr>
                                      <p:to x="100000" y="100000"/>
                                    </p:animScale>
                                    <p:animScale>
                                      <p:cBhvr>
                                        <p:cTn id="23" dur="26">
                                          <p:stCondLst>
                                            <p:cond delay="1642"/>
                                          </p:stCondLst>
                                        </p:cTn>
                                        <p:tgtEl>
                                          <p:spTgt spid="2"/>
                                        </p:tgtEl>
                                      </p:cBhvr>
                                      <p:to x="100000" y="90000"/>
                                    </p:animScale>
                                    <p:animScale>
                                      <p:cBhvr>
                                        <p:cTn id="24" dur="166" decel="50000">
                                          <p:stCondLst>
                                            <p:cond delay="1668"/>
                                          </p:stCondLst>
                                        </p:cTn>
                                        <p:tgtEl>
                                          <p:spTgt spid="2"/>
                                        </p:tgtEl>
                                      </p:cBhvr>
                                      <p:to x="100000" y="100000"/>
                                    </p:animScale>
                                    <p:animScale>
                                      <p:cBhvr>
                                        <p:cTn id="25" dur="26">
                                          <p:stCondLst>
                                            <p:cond delay="1808"/>
                                          </p:stCondLst>
                                        </p:cTn>
                                        <p:tgtEl>
                                          <p:spTgt spid="2"/>
                                        </p:tgtEl>
                                      </p:cBhvr>
                                      <p:to x="100000" y="95000"/>
                                    </p:animScale>
                                    <p:animScale>
                                      <p:cBhvr>
                                        <p:cTn id="26" dur="166" decel="50000">
                                          <p:stCondLst>
                                            <p:cond delay="1834"/>
                                          </p:stCondLst>
                                        </p:cTn>
                                        <p:tgtEl>
                                          <p:spTgt spid="2"/>
                                        </p:tgtEl>
                                      </p:cBhvr>
                                      <p:to x="100000" y="100000"/>
                                    </p:animScale>
                                  </p:childTnLst>
                                </p:cTn>
                              </p:par>
                            </p:childTnLst>
                          </p:cTn>
                        </p:par>
                        <p:par>
                          <p:cTn id="27" fill="hold">
                            <p:stCondLst>
                              <p:cond delay="4000"/>
                            </p:stCondLst>
                            <p:childTnLst>
                              <p:par>
                                <p:cTn id="28" presetID="31" presetClass="entr" presetSubtype="0" fill="hold" grpId="0" nodeType="afterEffect">
                                  <p:stCondLst>
                                    <p:cond delay="25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fltVal val="0"/>
                                          </p:val>
                                        </p:tav>
                                        <p:tav tm="100000">
                                          <p:val>
                                            <p:strVal val="#ppt_w"/>
                                          </p:val>
                                        </p:tav>
                                      </p:tavLst>
                                    </p:anim>
                                    <p:anim calcmode="lin" valueType="num">
                                      <p:cBhvr>
                                        <p:cTn id="31" dur="1000" fill="hold"/>
                                        <p:tgtEl>
                                          <p:spTgt spid="8"/>
                                        </p:tgtEl>
                                        <p:attrNameLst>
                                          <p:attrName>ppt_h</p:attrName>
                                        </p:attrNameLst>
                                      </p:cBhvr>
                                      <p:tavLst>
                                        <p:tav tm="0">
                                          <p:val>
                                            <p:fltVal val="0"/>
                                          </p:val>
                                        </p:tav>
                                        <p:tav tm="100000">
                                          <p:val>
                                            <p:strVal val="#ppt_h"/>
                                          </p:val>
                                        </p:tav>
                                      </p:tavLst>
                                    </p:anim>
                                    <p:anim calcmode="lin" valueType="num">
                                      <p:cBhvr>
                                        <p:cTn id="32" dur="1000" fill="hold"/>
                                        <p:tgtEl>
                                          <p:spTgt spid="8"/>
                                        </p:tgtEl>
                                        <p:attrNameLst>
                                          <p:attrName>style.rotation</p:attrName>
                                        </p:attrNameLst>
                                      </p:cBhvr>
                                      <p:tavLst>
                                        <p:tav tm="0">
                                          <p:val>
                                            <p:fltVal val="90"/>
                                          </p:val>
                                        </p:tav>
                                        <p:tav tm="100000">
                                          <p:val>
                                            <p:fltVal val="0"/>
                                          </p:val>
                                        </p:tav>
                                      </p:tavLst>
                                    </p:anim>
                                    <p:animEffect transition="in" filter="fade">
                                      <p:cBhvr>
                                        <p:cTn id="33" dur="1000"/>
                                        <p:tgtEl>
                                          <p:spTgt spid="8"/>
                                        </p:tgtEl>
                                      </p:cBhvr>
                                    </p:animEffect>
                                  </p:childTnLst>
                                </p:cTn>
                              </p:par>
                            </p:childTnLst>
                          </p:cTn>
                        </p:par>
                        <p:par>
                          <p:cTn id="34" fill="hold">
                            <p:stCondLst>
                              <p:cond delay="5250"/>
                            </p:stCondLst>
                            <p:childTnLst>
                              <p:par>
                                <p:cTn id="35" presetID="26" presetClass="entr" presetSubtype="0" fill="hold" grpId="0" nodeType="afterEffect">
                                  <p:stCondLst>
                                    <p:cond delay="500"/>
                                  </p:stCondLst>
                                  <p:childTnLst>
                                    <p:set>
                                      <p:cBhvr>
                                        <p:cTn id="36" dur="1" fill="hold">
                                          <p:stCondLst>
                                            <p:cond delay="0"/>
                                          </p:stCondLst>
                                        </p:cTn>
                                        <p:tgtEl>
                                          <p:spTgt spid="9"/>
                                        </p:tgtEl>
                                        <p:attrNameLst>
                                          <p:attrName>style.visibility</p:attrName>
                                        </p:attrNameLst>
                                      </p:cBhvr>
                                      <p:to>
                                        <p:strVal val="visible"/>
                                      </p:to>
                                    </p:set>
                                    <p:animEffect transition="in" filter="wipe(down)">
                                      <p:cBhvr>
                                        <p:cTn id="37" dur="580">
                                          <p:stCondLst>
                                            <p:cond delay="0"/>
                                          </p:stCondLst>
                                        </p:cTn>
                                        <p:tgtEl>
                                          <p:spTgt spid="9"/>
                                        </p:tgtEl>
                                      </p:cBhvr>
                                    </p:animEffect>
                                    <p:anim calcmode="lin" valueType="num">
                                      <p:cBhvr>
                                        <p:cTn id="3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43" dur="26">
                                          <p:stCondLst>
                                            <p:cond delay="650"/>
                                          </p:stCondLst>
                                        </p:cTn>
                                        <p:tgtEl>
                                          <p:spTgt spid="9"/>
                                        </p:tgtEl>
                                      </p:cBhvr>
                                      <p:to x="100000" y="60000"/>
                                    </p:animScale>
                                    <p:animScale>
                                      <p:cBhvr>
                                        <p:cTn id="44" dur="166" decel="50000">
                                          <p:stCondLst>
                                            <p:cond delay="676"/>
                                          </p:stCondLst>
                                        </p:cTn>
                                        <p:tgtEl>
                                          <p:spTgt spid="9"/>
                                        </p:tgtEl>
                                      </p:cBhvr>
                                      <p:to x="100000" y="100000"/>
                                    </p:animScale>
                                    <p:animScale>
                                      <p:cBhvr>
                                        <p:cTn id="45" dur="26">
                                          <p:stCondLst>
                                            <p:cond delay="1312"/>
                                          </p:stCondLst>
                                        </p:cTn>
                                        <p:tgtEl>
                                          <p:spTgt spid="9"/>
                                        </p:tgtEl>
                                      </p:cBhvr>
                                      <p:to x="100000" y="80000"/>
                                    </p:animScale>
                                    <p:animScale>
                                      <p:cBhvr>
                                        <p:cTn id="46" dur="166" decel="50000">
                                          <p:stCondLst>
                                            <p:cond delay="1338"/>
                                          </p:stCondLst>
                                        </p:cTn>
                                        <p:tgtEl>
                                          <p:spTgt spid="9"/>
                                        </p:tgtEl>
                                      </p:cBhvr>
                                      <p:to x="100000" y="100000"/>
                                    </p:animScale>
                                    <p:animScale>
                                      <p:cBhvr>
                                        <p:cTn id="47" dur="26">
                                          <p:stCondLst>
                                            <p:cond delay="1642"/>
                                          </p:stCondLst>
                                        </p:cTn>
                                        <p:tgtEl>
                                          <p:spTgt spid="9"/>
                                        </p:tgtEl>
                                      </p:cBhvr>
                                      <p:to x="100000" y="90000"/>
                                    </p:animScale>
                                    <p:animScale>
                                      <p:cBhvr>
                                        <p:cTn id="48" dur="166" decel="50000">
                                          <p:stCondLst>
                                            <p:cond delay="1668"/>
                                          </p:stCondLst>
                                        </p:cTn>
                                        <p:tgtEl>
                                          <p:spTgt spid="9"/>
                                        </p:tgtEl>
                                      </p:cBhvr>
                                      <p:to x="100000" y="100000"/>
                                    </p:animScale>
                                    <p:animScale>
                                      <p:cBhvr>
                                        <p:cTn id="49" dur="26">
                                          <p:stCondLst>
                                            <p:cond delay="1808"/>
                                          </p:stCondLst>
                                        </p:cTn>
                                        <p:tgtEl>
                                          <p:spTgt spid="9"/>
                                        </p:tgtEl>
                                      </p:cBhvr>
                                      <p:to x="100000" y="95000"/>
                                    </p:animScale>
                                    <p:animScale>
                                      <p:cBhvr>
                                        <p:cTn id="50"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457823" y="374060"/>
            <a:ext cx="8174181" cy="769441"/>
          </a:xfrm>
          <a:prstGeom prst="rect">
            <a:avLst/>
          </a:prstGeom>
          <a:noFill/>
        </p:spPr>
        <p:txBody>
          <a:bodyPr wrap="square" rtlCol="0">
            <a:spAutoFit/>
          </a:bodyPr>
          <a:lstStyle/>
          <a:p>
            <a:pPr algn="ctr"/>
            <a:r>
              <a:rPr lang="en-US" sz="4400" dirty="0" smtClean="0"/>
              <a:t>Jesus Christ, Forever the Same</a:t>
            </a:r>
            <a:endParaRPr lang="en-US" sz="4400" dirty="0"/>
          </a:p>
        </p:txBody>
      </p:sp>
      <p:sp>
        <p:nvSpPr>
          <p:cNvPr id="5" name="TextBox 4"/>
          <p:cNvSpPr txBox="1"/>
          <p:nvPr/>
        </p:nvSpPr>
        <p:spPr>
          <a:xfrm>
            <a:off x="304756" y="1778426"/>
            <a:ext cx="8534488" cy="1323439"/>
          </a:xfrm>
          <a:prstGeom prst="rect">
            <a:avLst/>
          </a:prstGeom>
          <a:noFill/>
        </p:spPr>
        <p:txBody>
          <a:bodyPr wrap="square" rtlCol="0">
            <a:spAutoFit/>
          </a:bodyPr>
          <a:lstStyle/>
          <a:p>
            <a:pPr algn="ctr"/>
            <a:r>
              <a:rPr lang="en-US" sz="2800" dirty="0" smtClean="0">
                <a:solidFill>
                  <a:schemeClr val="bg1"/>
                </a:solidFill>
              </a:rPr>
              <a:t>“Jesus Christ the same yesterday, </a:t>
            </a:r>
          </a:p>
          <a:p>
            <a:pPr algn="ctr"/>
            <a:r>
              <a:rPr lang="en-US" sz="2800" dirty="0" smtClean="0">
                <a:solidFill>
                  <a:schemeClr val="bg1"/>
                </a:solidFill>
              </a:rPr>
              <a:t>and to day, and forever.”</a:t>
            </a:r>
          </a:p>
          <a:p>
            <a:pPr algn="ctr"/>
            <a:r>
              <a:rPr lang="en-US" sz="2400" dirty="0" smtClean="0">
                <a:solidFill>
                  <a:schemeClr val="bg1">
                    <a:lumMod val="75000"/>
                  </a:schemeClr>
                </a:solidFill>
              </a:rPr>
              <a:t>Hebrews 13:8</a:t>
            </a:r>
          </a:p>
        </p:txBody>
      </p:sp>
      <p:sp>
        <p:nvSpPr>
          <p:cNvPr id="6" name="TextBox 5"/>
          <p:cNvSpPr txBox="1"/>
          <p:nvPr/>
        </p:nvSpPr>
        <p:spPr>
          <a:xfrm>
            <a:off x="568127" y="3485149"/>
            <a:ext cx="7869143" cy="2246769"/>
          </a:xfrm>
          <a:prstGeom prst="rect">
            <a:avLst/>
          </a:prstGeom>
          <a:noFill/>
        </p:spPr>
        <p:txBody>
          <a:bodyPr wrap="square" rtlCol="0">
            <a:spAutoFit/>
          </a:bodyPr>
          <a:lstStyle/>
          <a:p>
            <a:r>
              <a:rPr lang="en-US" sz="2800" dirty="0" smtClean="0"/>
              <a:t>The fact that Jesus Christ does not change is one of the greatest proofs we have that Jesus heals today.  During His ministry upon the earth Jesus healed all that were brought to him, He bore our pains in His own body on the cross.</a:t>
            </a:r>
          </a:p>
        </p:txBody>
      </p:sp>
    </p:spTree>
    <p:extLst>
      <p:ext uri="{BB962C8B-B14F-4D97-AF65-F5344CB8AC3E}">
        <p14:creationId xmlns:p14="http://schemas.microsoft.com/office/powerpoint/2010/main" val="30356593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50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wipe(left)">
                                      <p:cBhvr>
                                        <p:cTn id="13" dur="1000"/>
                                        <p:tgtEl>
                                          <p:spTgt spid="5">
                                            <p:txEl>
                                              <p:pRg st="0" end="0"/>
                                            </p:txEl>
                                          </p:spTgt>
                                        </p:tgtEl>
                                      </p:cBhvr>
                                    </p:animEffect>
                                  </p:childTnLst>
                                </p:cTn>
                              </p:par>
                            </p:childTnLst>
                          </p:cTn>
                        </p:par>
                        <p:par>
                          <p:cTn id="14" fill="hold">
                            <p:stCondLst>
                              <p:cond delay="3000"/>
                            </p:stCondLst>
                            <p:childTnLst>
                              <p:par>
                                <p:cTn id="15" presetID="22" presetClass="entr" presetSubtype="8" fill="hold" grpId="0" nodeType="afterEffect">
                                  <p:stCondLst>
                                    <p:cond delay="50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wipe(left)">
                                      <p:cBhvr>
                                        <p:cTn id="17" dur="1000"/>
                                        <p:tgtEl>
                                          <p:spTgt spid="5">
                                            <p:txEl>
                                              <p:pRg st="1" end="1"/>
                                            </p:txEl>
                                          </p:spTgt>
                                        </p:tgtEl>
                                      </p:cBhvr>
                                    </p:animEffect>
                                  </p:childTnLst>
                                </p:cTn>
                              </p:par>
                            </p:childTnLst>
                          </p:cTn>
                        </p:par>
                        <p:par>
                          <p:cTn id="18" fill="hold">
                            <p:stCondLst>
                              <p:cond delay="4500"/>
                            </p:stCondLst>
                            <p:childTnLst>
                              <p:par>
                                <p:cTn id="19" presetID="22" presetClass="entr" presetSubtype="8" fill="hold" grpId="0" nodeType="afterEffect">
                                  <p:stCondLst>
                                    <p:cond delay="50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wipe(left)">
                                      <p:cBhvr>
                                        <p:cTn id="21" dur="1000"/>
                                        <p:tgtEl>
                                          <p:spTgt spid="5">
                                            <p:txEl>
                                              <p:pRg st="2" end="2"/>
                                            </p:txEl>
                                          </p:spTgt>
                                        </p:tgtEl>
                                      </p:cBhvr>
                                    </p:animEffect>
                                  </p:childTnLst>
                                </p:cTn>
                              </p:par>
                            </p:childTnLst>
                          </p:cTn>
                        </p:par>
                        <p:par>
                          <p:cTn id="22" fill="hold">
                            <p:stCondLst>
                              <p:cond delay="6000"/>
                            </p:stCondLst>
                            <p:childTnLst>
                              <p:par>
                                <p:cTn id="23" presetID="53" presetClass="entr" presetSubtype="16" fill="hold" grpId="0" nodeType="after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Effect transition="in" filter="fade">
                                      <p:cBhvr>
                                        <p:cTn id="2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651164" y="374060"/>
            <a:ext cx="7841672" cy="1446550"/>
          </a:xfrm>
          <a:prstGeom prst="rect">
            <a:avLst/>
          </a:prstGeom>
          <a:noFill/>
        </p:spPr>
        <p:txBody>
          <a:bodyPr wrap="square" rtlCol="0">
            <a:spAutoFit/>
          </a:bodyPr>
          <a:lstStyle/>
          <a:p>
            <a:pPr algn="ctr"/>
            <a:r>
              <a:rPr lang="en-US" sz="4400" dirty="0" smtClean="0"/>
              <a:t>All Objections to Divine Healing are Easily Refuted</a:t>
            </a:r>
            <a:endParaRPr lang="en-US" sz="4400" dirty="0"/>
          </a:p>
        </p:txBody>
      </p:sp>
      <p:sp>
        <p:nvSpPr>
          <p:cNvPr id="5" name="TextBox 4"/>
          <p:cNvSpPr txBox="1"/>
          <p:nvPr/>
        </p:nvSpPr>
        <p:spPr>
          <a:xfrm>
            <a:off x="346364" y="2427125"/>
            <a:ext cx="8451272" cy="769441"/>
          </a:xfrm>
          <a:prstGeom prst="rect">
            <a:avLst/>
          </a:prstGeom>
          <a:noFill/>
        </p:spPr>
        <p:txBody>
          <a:bodyPr wrap="square" rtlCol="0">
            <a:spAutoFit/>
          </a:bodyPr>
          <a:lstStyle/>
          <a:p>
            <a:pPr algn="ctr"/>
            <a:r>
              <a:rPr lang="en-US" sz="4400" u="sng" dirty="0" smtClean="0">
                <a:solidFill>
                  <a:srgbClr val="FF0000"/>
                </a:solidFill>
              </a:rPr>
              <a:t>The age of miracles is past</a:t>
            </a:r>
          </a:p>
        </p:txBody>
      </p:sp>
      <p:sp>
        <p:nvSpPr>
          <p:cNvPr id="6" name="TextBox 5"/>
          <p:cNvSpPr txBox="1"/>
          <p:nvPr/>
        </p:nvSpPr>
        <p:spPr>
          <a:xfrm>
            <a:off x="852425" y="3302115"/>
            <a:ext cx="7640412" cy="1384995"/>
          </a:xfrm>
          <a:prstGeom prst="rect">
            <a:avLst/>
          </a:prstGeom>
          <a:noFill/>
        </p:spPr>
        <p:txBody>
          <a:bodyPr wrap="square" rtlCol="0">
            <a:spAutoFit/>
          </a:bodyPr>
          <a:lstStyle/>
          <a:p>
            <a:pPr algn="ctr"/>
            <a:r>
              <a:rPr lang="en-US" sz="2800" dirty="0" smtClean="0"/>
              <a:t>It is said that Jesus used miracles to establish the church but that miracles are not needed today.  </a:t>
            </a:r>
          </a:p>
        </p:txBody>
      </p:sp>
      <p:sp>
        <p:nvSpPr>
          <p:cNvPr id="2" name="TextBox 1"/>
          <p:cNvSpPr txBox="1"/>
          <p:nvPr/>
        </p:nvSpPr>
        <p:spPr>
          <a:xfrm>
            <a:off x="651164" y="5070753"/>
            <a:ext cx="7994071" cy="769441"/>
          </a:xfrm>
          <a:prstGeom prst="rect">
            <a:avLst/>
          </a:prstGeom>
          <a:noFill/>
        </p:spPr>
        <p:txBody>
          <a:bodyPr wrap="square" rtlCol="0">
            <a:spAutoFit/>
          </a:bodyPr>
          <a:lstStyle/>
          <a:p>
            <a:r>
              <a:rPr lang="en-US" sz="4400" b="1" dirty="0" smtClean="0">
                <a:solidFill>
                  <a:srgbClr val="FF0000"/>
                </a:solidFill>
                <a:effectLst>
                  <a:outerShdw blurRad="38100" dist="38100" dir="2700000" algn="tl">
                    <a:srgbClr val="000000">
                      <a:alpha val="43137"/>
                    </a:srgbClr>
                  </a:outerShdw>
                </a:effectLst>
              </a:rPr>
              <a:t>NO!</a:t>
            </a:r>
            <a:r>
              <a:rPr lang="en-US" sz="3000" dirty="0" smtClean="0"/>
              <a:t> This </a:t>
            </a:r>
            <a:r>
              <a:rPr lang="en-US" sz="3000" dirty="0"/>
              <a:t>statement is </a:t>
            </a:r>
            <a:r>
              <a:rPr lang="en-US" sz="3000" u="sng" dirty="0">
                <a:effectLst>
                  <a:outerShdw blurRad="38100" dist="38100" dir="2700000" algn="tl">
                    <a:srgbClr val="000000">
                      <a:alpha val="43137"/>
                    </a:srgbClr>
                  </a:outerShdw>
                </a:effectLst>
              </a:rPr>
              <a:t>FAR</a:t>
            </a:r>
            <a:r>
              <a:rPr lang="en-US" sz="3000" dirty="0"/>
              <a:t> from being true.</a:t>
            </a:r>
          </a:p>
        </p:txBody>
      </p:sp>
    </p:spTree>
    <p:extLst>
      <p:ext uri="{BB962C8B-B14F-4D97-AF65-F5344CB8AC3E}">
        <p14:creationId xmlns:p14="http://schemas.microsoft.com/office/powerpoint/2010/main" val="276756395"/>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childTnLst>
                          </p:cTn>
                        </p:par>
                        <p:par>
                          <p:cTn id="16" fill="hold">
                            <p:stCondLst>
                              <p:cond delay="3000"/>
                            </p:stCondLst>
                            <p:childTnLst>
                              <p:par>
                                <p:cTn id="17" presetID="31" presetClass="entr" presetSubtype="0" fill="hold" grpId="0" nodeType="after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childTnLst>
                          </p:cTn>
                        </p:par>
                        <p:par>
                          <p:cTn id="23" fill="hold">
                            <p:stCondLst>
                              <p:cond delay="4500"/>
                            </p:stCondLst>
                            <p:childTnLst>
                              <p:par>
                                <p:cTn id="24" presetID="45" presetClass="entr" presetSubtype="0" fill="hold" grpId="0" nodeType="afterEffect">
                                  <p:stCondLst>
                                    <p:cond delay="50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500"/>
                                        <p:tgtEl>
                                          <p:spTgt spid="2"/>
                                        </p:tgtEl>
                                      </p:cBhvr>
                                    </p:animEffect>
                                    <p:anim calcmode="lin" valueType="num">
                                      <p:cBhvr>
                                        <p:cTn id="27" dur="1500" fill="hold"/>
                                        <p:tgtEl>
                                          <p:spTgt spid="2"/>
                                        </p:tgtEl>
                                        <p:attrNameLst>
                                          <p:attrName>ppt_w</p:attrName>
                                        </p:attrNameLst>
                                      </p:cBhvr>
                                      <p:tavLst>
                                        <p:tav tm="0" fmla="#ppt_w*sin(2.5*pi*$)">
                                          <p:val>
                                            <p:fltVal val="0"/>
                                          </p:val>
                                        </p:tav>
                                        <p:tav tm="100000">
                                          <p:val>
                                            <p:fltVal val="1"/>
                                          </p:val>
                                        </p:tav>
                                      </p:tavLst>
                                    </p:anim>
                                    <p:anim calcmode="lin" valueType="num">
                                      <p:cBhvr>
                                        <p:cTn id="28" dur="1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7" name="TextBox 6"/>
          <p:cNvSpPr txBox="1"/>
          <p:nvPr/>
        </p:nvSpPr>
        <p:spPr>
          <a:xfrm>
            <a:off x="384688" y="2020902"/>
            <a:ext cx="8451272" cy="1446550"/>
          </a:xfrm>
          <a:prstGeom prst="rect">
            <a:avLst/>
          </a:prstGeom>
          <a:noFill/>
        </p:spPr>
        <p:txBody>
          <a:bodyPr wrap="square" rtlCol="0">
            <a:spAutoFit/>
          </a:bodyPr>
          <a:lstStyle/>
          <a:p>
            <a:pPr algn="ctr"/>
            <a:r>
              <a:rPr lang="en-US" sz="4400" u="sng" dirty="0" smtClean="0">
                <a:solidFill>
                  <a:srgbClr val="FF0000"/>
                </a:solidFill>
              </a:rPr>
              <a:t>Medical Science is God’s means today for healing</a:t>
            </a:r>
          </a:p>
        </p:txBody>
      </p:sp>
      <p:sp>
        <p:nvSpPr>
          <p:cNvPr id="8" name="TextBox 7"/>
          <p:cNvSpPr txBox="1"/>
          <p:nvPr/>
        </p:nvSpPr>
        <p:spPr>
          <a:xfrm>
            <a:off x="748050" y="3541488"/>
            <a:ext cx="7605618" cy="954107"/>
          </a:xfrm>
          <a:prstGeom prst="rect">
            <a:avLst/>
          </a:prstGeom>
          <a:noFill/>
        </p:spPr>
        <p:txBody>
          <a:bodyPr wrap="square" rtlCol="0">
            <a:spAutoFit/>
          </a:bodyPr>
          <a:lstStyle/>
          <a:p>
            <a:pPr algn="ctr"/>
            <a:r>
              <a:rPr lang="en-US" sz="2800" dirty="0" smtClean="0"/>
              <a:t>It is recognized what medical science is accomplishing today, </a:t>
            </a:r>
          </a:p>
        </p:txBody>
      </p:sp>
      <p:sp>
        <p:nvSpPr>
          <p:cNvPr id="9" name="TextBox 8"/>
          <p:cNvSpPr txBox="1"/>
          <p:nvPr/>
        </p:nvSpPr>
        <p:spPr>
          <a:xfrm>
            <a:off x="651164" y="374060"/>
            <a:ext cx="7841672" cy="1446550"/>
          </a:xfrm>
          <a:prstGeom prst="rect">
            <a:avLst/>
          </a:prstGeom>
          <a:noFill/>
        </p:spPr>
        <p:txBody>
          <a:bodyPr wrap="square" rtlCol="0">
            <a:spAutoFit/>
          </a:bodyPr>
          <a:lstStyle/>
          <a:p>
            <a:pPr algn="ctr"/>
            <a:r>
              <a:rPr lang="en-US" sz="4400" dirty="0" smtClean="0"/>
              <a:t>All Objections to Divine Healing are Easily Refuted</a:t>
            </a:r>
            <a:endParaRPr lang="en-US" sz="4400" dirty="0"/>
          </a:p>
        </p:txBody>
      </p:sp>
      <p:sp>
        <p:nvSpPr>
          <p:cNvPr id="2" name="TextBox 1"/>
          <p:cNvSpPr txBox="1"/>
          <p:nvPr/>
        </p:nvSpPr>
        <p:spPr>
          <a:xfrm>
            <a:off x="207818" y="4655102"/>
            <a:ext cx="8628142" cy="1415772"/>
          </a:xfrm>
          <a:prstGeom prst="rect">
            <a:avLst/>
          </a:prstGeom>
          <a:noFill/>
        </p:spPr>
        <p:txBody>
          <a:bodyPr wrap="square" rtlCol="0">
            <a:spAutoFit/>
          </a:bodyPr>
          <a:lstStyle/>
          <a:p>
            <a:r>
              <a:rPr lang="en-US" sz="4000" b="1" dirty="0">
                <a:solidFill>
                  <a:srgbClr val="FF0000"/>
                </a:solidFill>
                <a:effectLst>
                  <a:outerShdw blurRad="38100" dist="38100" dir="2700000" algn="tl">
                    <a:srgbClr val="000000">
                      <a:alpha val="43137"/>
                    </a:srgbClr>
                  </a:outerShdw>
                </a:effectLst>
              </a:rPr>
              <a:t>HOWEVER</a:t>
            </a:r>
            <a:r>
              <a:rPr lang="en-US" sz="2800" dirty="0"/>
              <a:t>, God has a better plan.  The Creator never makes a mistake in diagnosing an illness.</a:t>
            </a:r>
          </a:p>
          <a:p>
            <a:endParaRPr lang="en-US" dirty="0"/>
          </a:p>
        </p:txBody>
      </p:sp>
    </p:spTree>
    <p:extLst>
      <p:ext uri="{BB962C8B-B14F-4D97-AF65-F5344CB8AC3E}">
        <p14:creationId xmlns:p14="http://schemas.microsoft.com/office/powerpoint/2010/main" val="823714994"/>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50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Effect transition="in" filter="fade">
                                      <p:cBhvr>
                                        <p:cTn id="15" dur="1000"/>
                                        <p:tgtEl>
                                          <p:spTgt spid="7"/>
                                        </p:tgtEl>
                                      </p:cBhvr>
                                    </p:animEffect>
                                  </p:childTnLst>
                                </p:cTn>
                              </p:par>
                            </p:childTnLst>
                          </p:cTn>
                        </p:par>
                        <p:par>
                          <p:cTn id="16" fill="hold">
                            <p:stCondLst>
                              <p:cond delay="2500"/>
                            </p:stCondLst>
                            <p:childTnLst>
                              <p:par>
                                <p:cTn id="17" presetID="31" presetClass="entr" presetSubtype="0" fill="hold" grpId="0" nodeType="after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childTnLst>
                          </p:cTn>
                        </p:par>
                        <p:par>
                          <p:cTn id="23" fill="hold">
                            <p:stCondLst>
                              <p:cond delay="4000"/>
                            </p:stCondLst>
                            <p:childTnLst>
                              <p:par>
                                <p:cTn id="24" presetID="45" presetClass="entr" presetSubtype="0" fill="hold" grpId="0" nodeType="afterEffect">
                                  <p:stCondLst>
                                    <p:cond delay="50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750"/>
                                        <p:tgtEl>
                                          <p:spTgt spid="2"/>
                                        </p:tgtEl>
                                      </p:cBhvr>
                                    </p:animEffect>
                                    <p:anim calcmode="lin" valueType="num">
                                      <p:cBhvr>
                                        <p:cTn id="27" dur="1750" fill="hold"/>
                                        <p:tgtEl>
                                          <p:spTgt spid="2"/>
                                        </p:tgtEl>
                                        <p:attrNameLst>
                                          <p:attrName>ppt_w</p:attrName>
                                        </p:attrNameLst>
                                      </p:cBhvr>
                                      <p:tavLst>
                                        <p:tav tm="0" fmla="#ppt_w*sin(2.5*pi*$)">
                                          <p:val>
                                            <p:fltVal val="0"/>
                                          </p:val>
                                        </p:tav>
                                        <p:tav tm="100000">
                                          <p:val>
                                            <p:fltVal val="1"/>
                                          </p:val>
                                        </p:tav>
                                      </p:tavLst>
                                    </p:anim>
                                    <p:anim calcmode="lin" valueType="num">
                                      <p:cBhvr>
                                        <p:cTn id="28" dur="175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5" name="TextBox 4"/>
          <p:cNvSpPr txBox="1"/>
          <p:nvPr/>
        </p:nvSpPr>
        <p:spPr>
          <a:xfrm>
            <a:off x="346364" y="2166200"/>
            <a:ext cx="8451272" cy="1446550"/>
          </a:xfrm>
          <a:prstGeom prst="rect">
            <a:avLst/>
          </a:prstGeom>
          <a:noFill/>
        </p:spPr>
        <p:txBody>
          <a:bodyPr wrap="square" rtlCol="0">
            <a:spAutoFit/>
          </a:bodyPr>
          <a:lstStyle/>
          <a:p>
            <a:pPr algn="ctr"/>
            <a:r>
              <a:rPr lang="en-US" sz="4400" u="sng" dirty="0" smtClean="0">
                <a:solidFill>
                  <a:srgbClr val="FF0000"/>
                </a:solidFill>
              </a:rPr>
              <a:t>It is presumptuous to</a:t>
            </a:r>
          </a:p>
          <a:p>
            <a:pPr algn="ctr"/>
            <a:r>
              <a:rPr lang="en-US" sz="4400" u="sng" dirty="0" smtClean="0">
                <a:solidFill>
                  <a:srgbClr val="FF0000"/>
                </a:solidFill>
              </a:rPr>
              <a:t>pray for healing</a:t>
            </a:r>
          </a:p>
        </p:txBody>
      </p:sp>
      <p:sp>
        <p:nvSpPr>
          <p:cNvPr id="6" name="TextBox 5"/>
          <p:cNvSpPr txBox="1"/>
          <p:nvPr/>
        </p:nvSpPr>
        <p:spPr>
          <a:xfrm>
            <a:off x="457200" y="3745059"/>
            <a:ext cx="8160327" cy="954107"/>
          </a:xfrm>
          <a:prstGeom prst="rect">
            <a:avLst/>
          </a:prstGeom>
          <a:noFill/>
        </p:spPr>
        <p:txBody>
          <a:bodyPr wrap="square" rtlCol="0">
            <a:spAutoFit/>
          </a:bodyPr>
          <a:lstStyle/>
          <a:p>
            <a:pPr algn="ctr"/>
            <a:r>
              <a:rPr lang="en-US" sz="2800" dirty="0" smtClean="0"/>
              <a:t>It is true that we should always pray for the will of God and be willing to surrender to </a:t>
            </a:r>
            <a:r>
              <a:rPr lang="en-US" sz="2800" dirty="0" smtClean="0"/>
              <a:t>it. </a:t>
            </a:r>
            <a:endParaRPr lang="en-US" sz="2800" dirty="0" smtClean="0"/>
          </a:p>
        </p:txBody>
      </p:sp>
      <p:sp>
        <p:nvSpPr>
          <p:cNvPr id="9" name="TextBox 8"/>
          <p:cNvSpPr txBox="1"/>
          <p:nvPr/>
        </p:nvSpPr>
        <p:spPr>
          <a:xfrm>
            <a:off x="651164" y="374060"/>
            <a:ext cx="7841672" cy="1446550"/>
          </a:xfrm>
          <a:prstGeom prst="rect">
            <a:avLst/>
          </a:prstGeom>
          <a:noFill/>
        </p:spPr>
        <p:txBody>
          <a:bodyPr wrap="square" rtlCol="0">
            <a:spAutoFit/>
          </a:bodyPr>
          <a:lstStyle/>
          <a:p>
            <a:pPr algn="ctr"/>
            <a:r>
              <a:rPr lang="en-US" sz="4400" dirty="0" smtClean="0"/>
              <a:t>All Objections to Divine Healing are Easily Refuted</a:t>
            </a:r>
            <a:endParaRPr lang="en-US" sz="4400" dirty="0"/>
          </a:p>
        </p:txBody>
      </p:sp>
      <p:sp>
        <p:nvSpPr>
          <p:cNvPr id="2" name="TextBox 1"/>
          <p:cNvSpPr txBox="1"/>
          <p:nvPr/>
        </p:nvSpPr>
        <p:spPr>
          <a:xfrm>
            <a:off x="346364" y="4959914"/>
            <a:ext cx="8451272" cy="1415772"/>
          </a:xfrm>
          <a:prstGeom prst="rect">
            <a:avLst/>
          </a:prstGeom>
          <a:noFill/>
        </p:spPr>
        <p:txBody>
          <a:bodyPr wrap="square" rtlCol="0">
            <a:spAutoFit/>
          </a:bodyPr>
          <a:lstStyle/>
          <a:p>
            <a:r>
              <a:rPr lang="en-US" sz="3600" b="1" u="sng" dirty="0">
                <a:solidFill>
                  <a:srgbClr val="FF0000"/>
                </a:solidFill>
                <a:effectLst>
                  <a:outerShdw blurRad="38100" dist="38100" dir="2700000" algn="tl">
                    <a:srgbClr val="000000">
                      <a:alpha val="43137"/>
                    </a:srgbClr>
                  </a:outerShdw>
                </a:effectLst>
              </a:rPr>
              <a:t>HOWEVER</a:t>
            </a:r>
            <a:r>
              <a:rPr lang="en-US" sz="3200" dirty="0"/>
              <a:t>, we must recognize that </a:t>
            </a:r>
            <a:r>
              <a:rPr lang="en-US" sz="3200" dirty="0" smtClean="0"/>
              <a:t>it </a:t>
            </a:r>
            <a:r>
              <a:rPr lang="en-US" sz="3200" dirty="0"/>
              <a:t>is God’s will to heal.  </a:t>
            </a:r>
          </a:p>
          <a:p>
            <a:endParaRPr lang="en-US" dirty="0"/>
          </a:p>
        </p:txBody>
      </p:sp>
    </p:spTree>
    <p:extLst>
      <p:ext uri="{BB962C8B-B14F-4D97-AF65-F5344CB8AC3E}">
        <p14:creationId xmlns:p14="http://schemas.microsoft.com/office/powerpoint/2010/main" val="1652442857"/>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childTnLst>
                          </p:cTn>
                        </p:par>
                        <p:par>
                          <p:cTn id="16" fill="hold">
                            <p:stCondLst>
                              <p:cond delay="2500"/>
                            </p:stCondLst>
                            <p:childTnLst>
                              <p:par>
                                <p:cTn id="17" presetID="31" presetClass="entr" presetSubtype="0" fill="hold" grpId="0" nodeType="after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childTnLst>
                          </p:cTn>
                        </p:par>
                        <p:par>
                          <p:cTn id="23" fill="hold">
                            <p:stCondLst>
                              <p:cond delay="4000"/>
                            </p:stCondLst>
                            <p:childTnLst>
                              <p:par>
                                <p:cTn id="24" presetID="45" presetClass="entr" presetSubtype="0" fill="hold" grpId="0" nodeType="afterEffect">
                                  <p:stCondLst>
                                    <p:cond delay="50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750"/>
                                        <p:tgtEl>
                                          <p:spTgt spid="2"/>
                                        </p:tgtEl>
                                      </p:cBhvr>
                                    </p:animEffect>
                                    <p:anim calcmode="lin" valueType="num">
                                      <p:cBhvr>
                                        <p:cTn id="27" dur="1750" fill="hold"/>
                                        <p:tgtEl>
                                          <p:spTgt spid="2"/>
                                        </p:tgtEl>
                                        <p:attrNameLst>
                                          <p:attrName>ppt_w</p:attrName>
                                        </p:attrNameLst>
                                      </p:cBhvr>
                                      <p:tavLst>
                                        <p:tav tm="0" fmla="#ppt_w*sin(2.5*pi*$)">
                                          <p:val>
                                            <p:fltVal val="0"/>
                                          </p:val>
                                        </p:tav>
                                        <p:tav tm="100000">
                                          <p:val>
                                            <p:fltVal val="1"/>
                                          </p:val>
                                        </p:tav>
                                      </p:tavLst>
                                    </p:anim>
                                    <p:anim calcmode="lin" valueType="num">
                                      <p:cBhvr>
                                        <p:cTn id="28" dur="175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7" name="TextBox 6"/>
          <p:cNvSpPr txBox="1"/>
          <p:nvPr/>
        </p:nvSpPr>
        <p:spPr>
          <a:xfrm>
            <a:off x="692728" y="2365779"/>
            <a:ext cx="7500992" cy="1446550"/>
          </a:xfrm>
          <a:prstGeom prst="rect">
            <a:avLst/>
          </a:prstGeom>
          <a:noFill/>
        </p:spPr>
        <p:txBody>
          <a:bodyPr wrap="square" rtlCol="0">
            <a:spAutoFit/>
          </a:bodyPr>
          <a:lstStyle/>
          <a:p>
            <a:pPr algn="ctr"/>
            <a:r>
              <a:rPr lang="en-US" sz="4400" u="sng" dirty="0" smtClean="0">
                <a:solidFill>
                  <a:srgbClr val="FF0000"/>
                </a:solidFill>
              </a:rPr>
              <a:t>Many false cults practice healing</a:t>
            </a:r>
          </a:p>
        </p:txBody>
      </p:sp>
      <p:sp>
        <p:nvSpPr>
          <p:cNvPr id="8" name="TextBox 7"/>
          <p:cNvSpPr txBox="1"/>
          <p:nvPr/>
        </p:nvSpPr>
        <p:spPr>
          <a:xfrm>
            <a:off x="651164" y="4027361"/>
            <a:ext cx="7542556" cy="954107"/>
          </a:xfrm>
          <a:prstGeom prst="rect">
            <a:avLst/>
          </a:prstGeom>
          <a:noFill/>
        </p:spPr>
        <p:txBody>
          <a:bodyPr wrap="square" rtlCol="0">
            <a:spAutoFit/>
          </a:bodyPr>
          <a:lstStyle/>
          <a:p>
            <a:pPr algn="ctr"/>
            <a:r>
              <a:rPr lang="en-US" sz="2800" dirty="0" smtClean="0"/>
              <a:t>This is admitted.  Whenever there is a genuine, there is always a counterfeit.</a:t>
            </a:r>
          </a:p>
        </p:txBody>
      </p:sp>
      <p:sp>
        <p:nvSpPr>
          <p:cNvPr id="9" name="TextBox 8"/>
          <p:cNvSpPr txBox="1"/>
          <p:nvPr/>
        </p:nvSpPr>
        <p:spPr>
          <a:xfrm>
            <a:off x="651164" y="374060"/>
            <a:ext cx="7841672" cy="1446550"/>
          </a:xfrm>
          <a:prstGeom prst="rect">
            <a:avLst/>
          </a:prstGeom>
          <a:noFill/>
        </p:spPr>
        <p:txBody>
          <a:bodyPr wrap="square" rtlCol="0">
            <a:spAutoFit/>
          </a:bodyPr>
          <a:lstStyle/>
          <a:p>
            <a:pPr algn="ctr"/>
            <a:r>
              <a:rPr lang="en-US" sz="4400" dirty="0" smtClean="0"/>
              <a:t>All Objections to Divine Healing are Easily Refuted</a:t>
            </a:r>
            <a:endParaRPr lang="en-US" sz="4400" dirty="0"/>
          </a:p>
        </p:txBody>
      </p:sp>
      <p:sp>
        <p:nvSpPr>
          <p:cNvPr id="6" name="TextBox 5"/>
          <p:cNvSpPr txBox="1"/>
          <p:nvPr/>
        </p:nvSpPr>
        <p:spPr>
          <a:xfrm>
            <a:off x="803564" y="5270291"/>
            <a:ext cx="7542556" cy="584775"/>
          </a:xfrm>
          <a:prstGeom prst="rect">
            <a:avLst/>
          </a:prstGeom>
          <a:noFill/>
        </p:spPr>
        <p:txBody>
          <a:bodyPr wrap="square" rtlCol="0">
            <a:spAutoFit/>
          </a:bodyPr>
          <a:lstStyle/>
          <a:p>
            <a:pPr algn="ctr"/>
            <a:r>
              <a:rPr lang="en-US" sz="3200" b="1" dirty="0" smtClean="0">
                <a:solidFill>
                  <a:srgbClr val="FF0000"/>
                </a:solidFill>
                <a:effectLst>
                  <a:outerShdw blurRad="38100" dist="38100" dir="2700000" algn="tl">
                    <a:srgbClr val="000000">
                      <a:alpha val="43137"/>
                    </a:srgbClr>
                  </a:outerShdw>
                </a:effectLst>
              </a:rPr>
              <a:t>BUT NEVER</a:t>
            </a:r>
            <a:r>
              <a:rPr lang="en-US" sz="2800" dirty="0" smtClean="0"/>
              <a:t> refuse the real thing!</a:t>
            </a:r>
            <a:endParaRPr lang="en-US" sz="2800" dirty="0" smtClean="0"/>
          </a:p>
        </p:txBody>
      </p:sp>
    </p:spTree>
    <p:extLst>
      <p:ext uri="{BB962C8B-B14F-4D97-AF65-F5344CB8AC3E}">
        <p14:creationId xmlns:p14="http://schemas.microsoft.com/office/powerpoint/2010/main" val="84947937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50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Effect transition="in" filter="fade">
                                      <p:cBhvr>
                                        <p:cTn id="15" dur="1000"/>
                                        <p:tgtEl>
                                          <p:spTgt spid="7"/>
                                        </p:tgtEl>
                                      </p:cBhvr>
                                    </p:animEffect>
                                  </p:childTnLst>
                                </p:cTn>
                              </p:par>
                            </p:childTnLst>
                          </p:cTn>
                        </p:par>
                        <p:par>
                          <p:cTn id="16" fill="hold">
                            <p:stCondLst>
                              <p:cond delay="2500"/>
                            </p:stCondLst>
                            <p:childTnLst>
                              <p:par>
                                <p:cTn id="17" presetID="31" presetClass="entr" presetSubtype="0" fill="hold" grpId="0" nodeType="after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childTnLst>
                          </p:cTn>
                        </p:par>
                        <p:par>
                          <p:cTn id="23" fill="hold">
                            <p:stCondLst>
                              <p:cond delay="4000"/>
                            </p:stCondLst>
                            <p:childTnLst>
                              <p:par>
                                <p:cTn id="24" presetID="45" presetClass="entr" presetSubtype="0" fill="hold" grpId="0" nodeType="after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750"/>
                                        <p:tgtEl>
                                          <p:spTgt spid="6"/>
                                        </p:tgtEl>
                                      </p:cBhvr>
                                    </p:animEffect>
                                    <p:anim calcmode="lin" valueType="num">
                                      <p:cBhvr>
                                        <p:cTn id="27" dur="1750" fill="hold"/>
                                        <p:tgtEl>
                                          <p:spTgt spid="6"/>
                                        </p:tgtEl>
                                        <p:attrNameLst>
                                          <p:attrName>ppt_w</p:attrName>
                                        </p:attrNameLst>
                                      </p:cBhvr>
                                      <p:tavLst>
                                        <p:tav tm="0" fmla="#ppt_w*sin(2.5*pi*$)">
                                          <p:val>
                                            <p:fltVal val="0"/>
                                          </p:val>
                                        </p:tav>
                                        <p:tav tm="100000">
                                          <p:val>
                                            <p:fltVal val="1"/>
                                          </p:val>
                                        </p:tav>
                                      </p:tavLst>
                                    </p:anim>
                                    <p:anim calcmode="lin" valueType="num">
                                      <p:cBhvr>
                                        <p:cTn id="28" dur="175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20554166">
            <a:off x="804825" y="2584360"/>
            <a:ext cx="6610433" cy="1107996"/>
          </a:xfrm>
          <a:prstGeom prst="rect">
            <a:avLst/>
          </a:prstGeom>
          <a:noFill/>
        </p:spPr>
        <p:txBody>
          <a:bodyPr wrap="square" rtlCol="0">
            <a:spAutoFit/>
          </a:bodyPr>
          <a:lstStyle/>
          <a:p>
            <a:pPr algn="ctr"/>
            <a:r>
              <a:rPr lang="en-US" sz="6600" dirty="0" smtClean="0">
                <a:solidFill>
                  <a:srgbClr val="FFFFFF"/>
                </a:solidFill>
              </a:rPr>
              <a:t>End Lesson 12</a:t>
            </a:r>
            <a:endParaRPr lang="en-US" sz="6600" dirty="0"/>
          </a:p>
        </p:txBody>
      </p:sp>
      <p:sp>
        <p:nvSpPr>
          <p:cNvPr id="4"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Tree>
    <p:extLst>
      <p:ext uri="{BB962C8B-B14F-4D97-AF65-F5344CB8AC3E}">
        <p14:creationId xmlns:p14="http://schemas.microsoft.com/office/powerpoint/2010/main" val="3236754090"/>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1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2" name="TextBox 1"/>
          <p:cNvSpPr txBox="1"/>
          <p:nvPr/>
        </p:nvSpPr>
        <p:spPr>
          <a:xfrm>
            <a:off x="720443" y="374060"/>
            <a:ext cx="7730837" cy="1569660"/>
          </a:xfrm>
          <a:prstGeom prst="rect">
            <a:avLst/>
          </a:prstGeom>
          <a:noFill/>
        </p:spPr>
        <p:txBody>
          <a:bodyPr wrap="square" rtlCol="0">
            <a:spAutoFit/>
          </a:bodyPr>
          <a:lstStyle/>
          <a:p>
            <a:pPr algn="ctr"/>
            <a:r>
              <a:rPr lang="en-US" sz="4800" dirty="0" smtClean="0"/>
              <a:t>Divine Healing was Provided in the Atonement</a:t>
            </a:r>
            <a:endParaRPr lang="en-US" sz="4800" dirty="0"/>
          </a:p>
        </p:txBody>
      </p:sp>
      <p:sp>
        <p:nvSpPr>
          <p:cNvPr id="3" name="TextBox 2"/>
          <p:cNvSpPr txBox="1"/>
          <p:nvPr/>
        </p:nvSpPr>
        <p:spPr>
          <a:xfrm>
            <a:off x="471062" y="2382991"/>
            <a:ext cx="8188043" cy="892552"/>
          </a:xfrm>
          <a:prstGeom prst="rect">
            <a:avLst/>
          </a:prstGeom>
          <a:noFill/>
        </p:spPr>
        <p:txBody>
          <a:bodyPr wrap="square" rtlCol="0">
            <a:spAutoFit/>
          </a:bodyPr>
          <a:lstStyle/>
          <a:p>
            <a:pPr algn="ctr"/>
            <a:r>
              <a:rPr lang="en-US" sz="2800" dirty="0" smtClean="0">
                <a:solidFill>
                  <a:schemeClr val="bg1"/>
                </a:solidFill>
              </a:rPr>
              <a:t>“…I am the LORD that </a:t>
            </a:r>
            <a:r>
              <a:rPr lang="en-US" sz="2800" dirty="0" err="1" smtClean="0">
                <a:solidFill>
                  <a:schemeClr val="bg1"/>
                </a:solidFill>
              </a:rPr>
              <a:t>healeth</a:t>
            </a:r>
            <a:r>
              <a:rPr lang="en-US" sz="2800" dirty="0" smtClean="0">
                <a:solidFill>
                  <a:schemeClr val="bg1"/>
                </a:solidFill>
              </a:rPr>
              <a:t> thee.”</a:t>
            </a:r>
          </a:p>
          <a:p>
            <a:pPr algn="ctr"/>
            <a:r>
              <a:rPr lang="en-US" sz="2400" dirty="0" smtClean="0">
                <a:solidFill>
                  <a:schemeClr val="bg1">
                    <a:lumMod val="75000"/>
                  </a:schemeClr>
                </a:solidFill>
              </a:rPr>
              <a:t>Exodus 15:26</a:t>
            </a:r>
          </a:p>
        </p:txBody>
      </p:sp>
      <p:sp>
        <p:nvSpPr>
          <p:cNvPr id="4" name="TextBox 3"/>
          <p:cNvSpPr txBox="1"/>
          <p:nvPr/>
        </p:nvSpPr>
        <p:spPr>
          <a:xfrm>
            <a:off x="263237" y="4114803"/>
            <a:ext cx="8631381" cy="1323439"/>
          </a:xfrm>
          <a:prstGeom prst="rect">
            <a:avLst/>
          </a:prstGeom>
          <a:noFill/>
        </p:spPr>
        <p:txBody>
          <a:bodyPr wrap="square" rtlCol="0">
            <a:spAutoFit/>
          </a:bodyPr>
          <a:lstStyle/>
          <a:p>
            <a:pPr algn="ctr"/>
            <a:r>
              <a:rPr lang="en-US" sz="2800" dirty="0" smtClean="0">
                <a:solidFill>
                  <a:schemeClr val="bg1"/>
                </a:solidFill>
              </a:rPr>
              <a:t>“…Himself </a:t>
            </a:r>
            <a:r>
              <a:rPr lang="en-US" sz="2800" dirty="0">
                <a:solidFill>
                  <a:schemeClr val="bg1"/>
                </a:solidFill>
              </a:rPr>
              <a:t>took our infirmities, and bare </a:t>
            </a:r>
            <a:endParaRPr lang="en-US" sz="2800" dirty="0" smtClean="0">
              <a:solidFill>
                <a:schemeClr val="bg1"/>
              </a:solidFill>
            </a:endParaRPr>
          </a:p>
          <a:p>
            <a:pPr algn="ctr"/>
            <a:r>
              <a:rPr lang="en-US" sz="2800" dirty="0" smtClean="0">
                <a:solidFill>
                  <a:schemeClr val="bg1"/>
                </a:solidFill>
              </a:rPr>
              <a:t>our sickness.”</a:t>
            </a:r>
          </a:p>
          <a:p>
            <a:pPr algn="ctr"/>
            <a:r>
              <a:rPr lang="en-US" sz="2400" dirty="0" smtClean="0">
                <a:solidFill>
                  <a:schemeClr val="bg1">
                    <a:lumMod val="75000"/>
                  </a:schemeClr>
                </a:solidFill>
              </a:rPr>
              <a:t>Matthew </a:t>
            </a:r>
            <a:r>
              <a:rPr lang="en-US" sz="2400" dirty="0">
                <a:solidFill>
                  <a:schemeClr val="bg1">
                    <a:lumMod val="75000"/>
                  </a:schemeClr>
                </a:solidFill>
              </a:rPr>
              <a:t>8</a:t>
            </a:r>
            <a:r>
              <a:rPr lang="en-US" sz="2400" dirty="0" smtClean="0">
                <a:solidFill>
                  <a:schemeClr val="bg1">
                    <a:lumMod val="75000"/>
                  </a:schemeClr>
                </a:solidFill>
              </a:rPr>
              <a:t>:</a:t>
            </a:r>
            <a:r>
              <a:rPr lang="en-US" sz="2400" dirty="0">
                <a:solidFill>
                  <a:schemeClr val="bg1">
                    <a:lumMod val="75000"/>
                  </a:schemeClr>
                </a:solidFill>
              </a:rPr>
              <a:t>17</a:t>
            </a:r>
          </a:p>
        </p:txBody>
      </p:sp>
    </p:spTree>
    <p:extLst>
      <p:ext uri="{BB962C8B-B14F-4D97-AF65-F5344CB8AC3E}">
        <p14:creationId xmlns:p14="http://schemas.microsoft.com/office/powerpoint/2010/main" val="2461433905"/>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1000" fill="hold"/>
                                        <p:tgtEl>
                                          <p:spTgt spid="3"/>
                                        </p:tgtEl>
                                        <p:attrNameLst>
                                          <p:attrName>ppt_x</p:attrName>
                                        </p:attrNameLst>
                                      </p:cBhvr>
                                      <p:tavLst>
                                        <p:tav tm="0">
                                          <p:val>
                                            <p:strVal val="0-#ppt_w/2"/>
                                          </p:val>
                                        </p:tav>
                                        <p:tav tm="100000">
                                          <p:val>
                                            <p:strVal val="#ppt_x"/>
                                          </p:val>
                                        </p:tav>
                                      </p:tavLst>
                                    </p:anim>
                                    <p:anim calcmode="lin" valueType="num">
                                      <p:cBhvr additive="base">
                                        <p:cTn id="14" dur="1000" fill="hold"/>
                                        <p:tgtEl>
                                          <p:spTgt spid="3"/>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2" presetClass="entr" presetSubtype="2" fill="hold" grpId="0" nodeType="after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1+#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720443" y="374060"/>
            <a:ext cx="7730837" cy="830997"/>
          </a:xfrm>
          <a:prstGeom prst="rect">
            <a:avLst/>
          </a:prstGeom>
          <a:noFill/>
        </p:spPr>
        <p:txBody>
          <a:bodyPr wrap="square" rtlCol="0">
            <a:spAutoFit/>
          </a:bodyPr>
          <a:lstStyle/>
          <a:p>
            <a:pPr algn="ctr"/>
            <a:r>
              <a:rPr lang="en-US" sz="4800" dirty="0" smtClean="0"/>
              <a:t>What is Divine Healing?</a:t>
            </a:r>
            <a:endParaRPr lang="en-US" sz="4800" dirty="0"/>
          </a:p>
        </p:txBody>
      </p:sp>
      <p:sp>
        <p:nvSpPr>
          <p:cNvPr id="5" name="TextBox 4"/>
          <p:cNvSpPr txBox="1"/>
          <p:nvPr/>
        </p:nvSpPr>
        <p:spPr>
          <a:xfrm>
            <a:off x="1043786" y="1472323"/>
            <a:ext cx="7202123" cy="954107"/>
          </a:xfrm>
          <a:prstGeom prst="rect">
            <a:avLst/>
          </a:prstGeom>
          <a:noFill/>
        </p:spPr>
        <p:txBody>
          <a:bodyPr wrap="square" rtlCol="0">
            <a:spAutoFit/>
          </a:bodyPr>
          <a:lstStyle/>
          <a:p>
            <a:pPr algn="ctr"/>
            <a:r>
              <a:rPr lang="en-US" sz="2800" dirty="0" smtClean="0"/>
              <a:t>The power of God manifested in a miracle of healing</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9503" y="2625151"/>
            <a:ext cx="4743450" cy="337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1985847"/>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childTnLst>
                          </p:cTn>
                        </p:par>
                        <p:par>
                          <p:cTn id="16" fill="hold">
                            <p:stCondLst>
                              <p:cond delay="3000"/>
                            </p:stCondLst>
                            <p:childTnLst>
                              <p:par>
                                <p:cTn id="17" presetID="6" presetClass="entr" presetSubtype="32" fill="hold" nodeType="afterEffect">
                                  <p:stCondLst>
                                    <p:cond delay="500"/>
                                  </p:stCondLst>
                                  <p:childTnLst>
                                    <p:set>
                                      <p:cBhvr>
                                        <p:cTn id="18" dur="1" fill="hold">
                                          <p:stCondLst>
                                            <p:cond delay="0"/>
                                          </p:stCondLst>
                                        </p:cTn>
                                        <p:tgtEl>
                                          <p:spTgt spid="2050"/>
                                        </p:tgtEl>
                                        <p:attrNameLst>
                                          <p:attrName>style.visibility</p:attrName>
                                        </p:attrNameLst>
                                      </p:cBhvr>
                                      <p:to>
                                        <p:strVal val="visible"/>
                                      </p:to>
                                    </p:set>
                                    <p:animEffect transition="in" filter="circle(out)">
                                      <p:cBhvr>
                                        <p:cTn id="19"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180109" y="517562"/>
            <a:ext cx="8839290" cy="1446550"/>
          </a:xfrm>
          <a:prstGeom prst="rect">
            <a:avLst/>
          </a:prstGeom>
          <a:noFill/>
        </p:spPr>
        <p:txBody>
          <a:bodyPr wrap="square" rtlCol="0">
            <a:spAutoFit/>
          </a:bodyPr>
          <a:lstStyle/>
          <a:p>
            <a:pPr algn="ctr"/>
            <a:r>
              <a:rPr lang="en-US" sz="4400" dirty="0" smtClean="0"/>
              <a:t>What is meant by the</a:t>
            </a:r>
          </a:p>
          <a:p>
            <a:pPr algn="ctr"/>
            <a:r>
              <a:rPr lang="en-US" sz="4400" dirty="0" smtClean="0"/>
              <a:t>Double Cure?</a:t>
            </a:r>
            <a:endParaRPr lang="en-US" sz="4400" dirty="0"/>
          </a:p>
        </p:txBody>
      </p:sp>
      <p:sp>
        <p:nvSpPr>
          <p:cNvPr id="5" name="TextBox 4"/>
          <p:cNvSpPr txBox="1"/>
          <p:nvPr/>
        </p:nvSpPr>
        <p:spPr>
          <a:xfrm>
            <a:off x="1043787" y="2259334"/>
            <a:ext cx="6906384" cy="3539430"/>
          </a:xfrm>
          <a:prstGeom prst="rect">
            <a:avLst/>
          </a:prstGeom>
          <a:noFill/>
        </p:spPr>
        <p:txBody>
          <a:bodyPr wrap="square" rtlCol="0">
            <a:spAutoFit/>
          </a:bodyPr>
          <a:lstStyle/>
          <a:p>
            <a:pPr algn="ctr"/>
            <a:r>
              <a:rPr lang="en-US" sz="3600" dirty="0" smtClean="0"/>
              <a:t>In the Atonement there is salvation for the soul and healing for the body.  </a:t>
            </a:r>
          </a:p>
          <a:p>
            <a:pPr algn="ctr"/>
            <a:r>
              <a:rPr lang="en-US" sz="3600" dirty="0" smtClean="0"/>
              <a:t>This is known as the </a:t>
            </a:r>
          </a:p>
          <a:p>
            <a:pPr algn="ctr"/>
            <a:r>
              <a:rPr lang="en-US" sz="3600" dirty="0" smtClean="0"/>
              <a:t>double cure:</a:t>
            </a:r>
            <a:r>
              <a:rPr lang="en-US" sz="4000" u="sng" dirty="0" smtClean="0"/>
              <a:t> </a:t>
            </a:r>
          </a:p>
          <a:p>
            <a:pPr algn="ctr"/>
            <a:r>
              <a:rPr lang="en-US" sz="4000" u="sng" dirty="0" smtClean="0">
                <a:solidFill>
                  <a:srgbClr val="FF0000"/>
                </a:solidFill>
              </a:rPr>
              <a:t>Salvation</a:t>
            </a:r>
            <a:r>
              <a:rPr lang="en-US" sz="4000" dirty="0" smtClean="0">
                <a:solidFill>
                  <a:srgbClr val="FF0000"/>
                </a:solidFill>
              </a:rPr>
              <a:t> </a:t>
            </a:r>
            <a:r>
              <a:rPr lang="en-US" sz="3600" dirty="0" smtClean="0"/>
              <a:t>and </a:t>
            </a:r>
            <a:r>
              <a:rPr lang="en-US" sz="4000" u="sng" dirty="0" smtClean="0">
                <a:solidFill>
                  <a:srgbClr val="FF0000"/>
                </a:solidFill>
              </a:rPr>
              <a:t>Healing</a:t>
            </a:r>
            <a:r>
              <a:rPr lang="en-US" sz="3600" dirty="0" smtClean="0"/>
              <a:t>.</a:t>
            </a:r>
          </a:p>
        </p:txBody>
      </p:sp>
    </p:spTree>
    <p:extLst>
      <p:ext uri="{BB962C8B-B14F-4D97-AF65-F5344CB8AC3E}">
        <p14:creationId xmlns:p14="http://schemas.microsoft.com/office/powerpoint/2010/main" val="4188567995"/>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6" name="TextBox 5"/>
          <p:cNvSpPr txBox="1"/>
          <p:nvPr/>
        </p:nvSpPr>
        <p:spPr>
          <a:xfrm>
            <a:off x="434911" y="1719225"/>
            <a:ext cx="8263305" cy="4493537"/>
          </a:xfrm>
          <a:prstGeom prst="rect">
            <a:avLst/>
          </a:prstGeom>
          <a:noFill/>
        </p:spPr>
        <p:txBody>
          <a:bodyPr wrap="square" rtlCol="0">
            <a:spAutoFit/>
          </a:bodyPr>
          <a:lstStyle/>
          <a:p>
            <a:pPr algn="just"/>
            <a:r>
              <a:rPr lang="en-US" dirty="0" smtClean="0">
                <a:solidFill>
                  <a:schemeClr val="bg1"/>
                </a:solidFill>
              </a:rPr>
              <a:t>  </a:t>
            </a:r>
            <a:r>
              <a:rPr lang="en-US" sz="2200" dirty="0" smtClean="0">
                <a:solidFill>
                  <a:schemeClr val="bg1"/>
                </a:solidFill>
              </a:rPr>
              <a:t>  “And </a:t>
            </a:r>
            <a:r>
              <a:rPr lang="en-US" sz="2200" dirty="0">
                <a:solidFill>
                  <a:schemeClr val="bg1"/>
                </a:solidFill>
              </a:rPr>
              <a:t>when they came to </a:t>
            </a:r>
            <a:r>
              <a:rPr lang="en-US" sz="2200" dirty="0" err="1">
                <a:solidFill>
                  <a:schemeClr val="bg1"/>
                </a:solidFill>
              </a:rPr>
              <a:t>Marah</a:t>
            </a:r>
            <a:r>
              <a:rPr lang="en-US" sz="2200" dirty="0">
                <a:solidFill>
                  <a:schemeClr val="bg1"/>
                </a:solidFill>
              </a:rPr>
              <a:t>, they could not drink of the waters of </a:t>
            </a:r>
            <a:r>
              <a:rPr lang="en-US" sz="2200" dirty="0" err="1">
                <a:solidFill>
                  <a:schemeClr val="bg1"/>
                </a:solidFill>
              </a:rPr>
              <a:t>Marah</a:t>
            </a:r>
            <a:r>
              <a:rPr lang="en-US" sz="2200" dirty="0">
                <a:solidFill>
                  <a:schemeClr val="bg1"/>
                </a:solidFill>
              </a:rPr>
              <a:t>, for they were bitter: therefore the name of it was called </a:t>
            </a:r>
            <a:r>
              <a:rPr lang="en-US" sz="2200" dirty="0" err="1">
                <a:solidFill>
                  <a:schemeClr val="bg1"/>
                </a:solidFill>
              </a:rPr>
              <a:t>Marah</a:t>
            </a:r>
            <a:r>
              <a:rPr lang="en-US" sz="2200" dirty="0">
                <a:solidFill>
                  <a:schemeClr val="bg1"/>
                </a:solidFill>
              </a:rPr>
              <a:t>. And the people murmured against Moses, saying, What shall we drink? And he cried unto the LORD; and the LORD </a:t>
            </a:r>
            <a:r>
              <a:rPr lang="en-US" sz="2200" dirty="0" err="1">
                <a:solidFill>
                  <a:schemeClr val="bg1"/>
                </a:solidFill>
              </a:rPr>
              <a:t>shewed</a:t>
            </a:r>
            <a:r>
              <a:rPr lang="en-US" sz="2200" dirty="0">
                <a:solidFill>
                  <a:schemeClr val="bg1"/>
                </a:solidFill>
              </a:rPr>
              <a:t> him a tree, which when he had cast into the waters, the waters were made sweet: there he made for them a statute and an ordinance, and there he proved them, and said, If thou wilt diligently hearken to the voice of the LORD thy God, and wilt do that which is right in his sight, and wilt give ear to his commandments, and keep all his statutes, I will put none of these diseases upon thee, which I have brought upon the Egyptians: for I am the LORD that </a:t>
            </a:r>
            <a:r>
              <a:rPr lang="en-US" sz="2200" dirty="0" err="1">
                <a:solidFill>
                  <a:schemeClr val="bg1"/>
                </a:solidFill>
              </a:rPr>
              <a:t>healeth</a:t>
            </a:r>
            <a:r>
              <a:rPr lang="en-US" sz="2200" dirty="0">
                <a:solidFill>
                  <a:schemeClr val="bg1"/>
                </a:solidFill>
              </a:rPr>
              <a:t> thee</a:t>
            </a:r>
            <a:r>
              <a:rPr lang="en-US" sz="2200" dirty="0" smtClean="0">
                <a:solidFill>
                  <a:schemeClr val="bg1"/>
                </a:solidFill>
              </a:rPr>
              <a:t>.”</a:t>
            </a:r>
          </a:p>
          <a:p>
            <a:pPr algn="just"/>
            <a:r>
              <a:rPr lang="en-US" sz="2200" dirty="0" smtClean="0">
                <a:solidFill>
                  <a:schemeClr val="bg1"/>
                </a:solidFill>
              </a:rPr>
              <a:t>	</a:t>
            </a:r>
            <a:r>
              <a:rPr lang="en-US" dirty="0" smtClean="0">
                <a:solidFill>
                  <a:schemeClr val="bg1"/>
                </a:solidFill>
              </a:rPr>
              <a:t>						</a:t>
            </a:r>
            <a:r>
              <a:rPr lang="en-US" dirty="0" smtClean="0">
                <a:solidFill>
                  <a:schemeClr val="bg1">
                    <a:lumMod val="75000"/>
                  </a:schemeClr>
                </a:solidFill>
              </a:rPr>
              <a:t>Exodus 15:23-26</a:t>
            </a:r>
            <a:endParaRPr lang="en-US" dirty="0">
              <a:solidFill>
                <a:schemeClr val="bg1">
                  <a:lumMod val="75000"/>
                </a:schemeClr>
              </a:solidFill>
            </a:endParaRPr>
          </a:p>
        </p:txBody>
      </p:sp>
      <p:sp>
        <p:nvSpPr>
          <p:cNvPr id="7" name="TextBox 6"/>
          <p:cNvSpPr txBox="1"/>
          <p:nvPr/>
        </p:nvSpPr>
        <p:spPr>
          <a:xfrm>
            <a:off x="180109" y="256636"/>
            <a:ext cx="8839290" cy="1446550"/>
          </a:xfrm>
          <a:prstGeom prst="rect">
            <a:avLst/>
          </a:prstGeom>
          <a:noFill/>
        </p:spPr>
        <p:txBody>
          <a:bodyPr wrap="square" rtlCol="0">
            <a:spAutoFit/>
          </a:bodyPr>
          <a:lstStyle/>
          <a:p>
            <a:pPr algn="ctr"/>
            <a:r>
              <a:rPr lang="en-US" sz="4400" dirty="0" smtClean="0"/>
              <a:t>What is meant by the</a:t>
            </a:r>
          </a:p>
          <a:p>
            <a:pPr algn="ctr"/>
            <a:r>
              <a:rPr lang="en-US" sz="4400" dirty="0" smtClean="0"/>
              <a:t>Double Cure?</a:t>
            </a:r>
            <a:endParaRPr lang="en-US" sz="4400" dirty="0"/>
          </a:p>
        </p:txBody>
      </p:sp>
    </p:spTree>
    <p:extLst>
      <p:ext uri="{BB962C8B-B14F-4D97-AF65-F5344CB8AC3E}">
        <p14:creationId xmlns:p14="http://schemas.microsoft.com/office/powerpoint/2010/main" val="3495303274"/>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50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wipe(left)">
                                      <p:cBhvr>
                                        <p:cTn id="13" dur="1000"/>
                                        <p:tgtEl>
                                          <p:spTgt spid="6">
                                            <p:txEl>
                                              <p:pRg st="0" end="0"/>
                                            </p:txEl>
                                          </p:spTgt>
                                        </p:tgtEl>
                                      </p:cBhvr>
                                    </p:animEffect>
                                  </p:childTnLst>
                                </p:cTn>
                              </p:par>
                            </p:childTnLst>
                          </p:cTn>
                        </p:par>
                        <p:par>
                          <p:cTn id="14" fill="hold">
                            <p:stCondLst>
                              <p:cond delay="2500"/>
                            </p:stCondLst>
                            <p:childTnLst>
                              <p:par>
                                <p:cTn id="15" presetID="22" presetClass="entr" presetSubtype="8" fill="hold" grpId="0" nodeType="afterEffect">
                                  <p:stCondLst>
                                    <p:cond delay="50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wipe(left)">
                                      <p:cBhvr>
                                        <p:cTn id="17" dur="1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263237" y="374060"/>
            <a:ext cx="8603672" cy="769441"/>
          </a:xfrm>
          <a:prstGeom prst="rect">
            <a:avLst/>
          </a:prstGeom>
          <a:noFill/>
        </p:spPr>
        <p:txBody>
          <a:bodyPr wrap="square" rtlCol="0">
            <a:spAutoFit/>
          </a:bodyPr>
          <a:lstStyle/>
          <a:p>
            <a:pPr algn="ctr"/>
            <a:r>
              <a:rPr lang="en-US" sz="4400" dirty="0" smtClean="0"/>
              <a:t>Primary Cause of Sickness</a:t>
            </a:r>
            <a:endParaRPr lang="en-US" sz="4400" dirty="0"/>
          </a:p>
        </p:txBody>
      </p:sp>
      <p:sp>
        <p:nvSpPr>
          <p:cNvPr id="5" name="TextBox 4"/>
          <p:cNvSpPr txBox="1"/>
          <p:nvPr/>
        </p:nvSpPr>
        <p:spPr>
          <a:xfrm>
            <a:off x="1182953" y="1510126"/>
            <a:ext cx="6958573" cy="2246769"/>
          </a:xfrm>
          <a:prstGeom prst="rect">
            <a:avLst/>
          </a:prstGeom>
          <a:noFill/>
        </p:spPr>
        <p:txBody>
          <a:bodyPr wrap="square" rtlCol="0">
            <a:spAutoFit/>
          </a:bodyPr>
          <a:lstStyle/>
          <a:p>
            <a:pPr algn="just"/>
            <a:r>
              <a:rPr lang="en-US" sz="2800" dirty="0" smtClean="0">
                <a:solidFill>
                  <a:schemeClr val="bg1"/>
                </a:solidFill>
              </a:rPr>
              <a:t>In the beginning, God created Adam and Eve in perfect health.  Sickness and death were unknown.  As a result of their disobedience, death came to the human race and with it, sickness</a:t>
            </a:r>
            <a:r>
              <a:rPr lang="en-US" sz="2600" dirty="0" smtClean="0">
                <a:solidFill>
                  <a:schemeClr val="bg1"/>
                </a:solidFill>
              </a:rPr>
              <a:t>.</a:t>
            </a:r>
          </a:p>
        </p:txBody>
      </p:sp>
      <p:sp>
        <p:nvSpPr>
          <p:cNvPr id="6" name="TextBox 5"/>
          <p:cNvSpPr txBox="1"/>
          <p:nvPr/>
        </p:nvSpPr>
        <p:spPr>
          <a:xfrm>
            <a:off x="360215" y="3879326"/>
            <a:ext cx="8451272" cy="2092881"/>
          </a:xfrm>
          <a:prstGeom prst="rect">
            <a:avLst/>
          </a:prstGeom>
          <a:noFill/>
        </p:spPr>
        <p:txBody>
          <a:bodyPr wrap="square" rtlCol="0">
            <a:spAutoFit/>
          </a:bodyPr>
          <a:lstStyle/>
          <a:p>
            <a:r>
              <a:rPr lang="en-US" sz="2600" dirty="0" smtClean="0"/>
              <a:t>Don’t take an extreme radical view that if a person is sick, he must have sinned to have brought it on, even godly saints get sick.  However, it must be remembered that sickness and suffering may come as the direct result of wrong doing.</a:t>
            </a:r>
          </a:p>
        </p:txBody>
      </p:sp>
    </p:spTree>
    <p:extLst>
      <p:ext uri="{BB962C8B-B14F-4D97-AF65-F5344CB8AC3E}">
        <p14:creationId xmlns:p14="http://schemas.microsoft.com/office/powerpoint/2010/main" val="206047247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Effect transition="in" filter="fade">
                                      <p:cBhvr>
                                        <p:cTn id="2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263237" y="374060"/>
            <a:ext cx="8603672" cy="769441"/>
          </a:xfrm>
          <a:prstGeom prst="rect">
            <a:avLst/>
          </a:prstGeom>
          <a:noFill/>
        </p:spPr>
        <p:txBody>
          <a:bodyPr wrap="square" rtlCol="0">
            <a:spAutoFit/>
          </a:bodyPr>
          <a:lstStyle/>
          <a:p>
            <a:pPr algn="ctr"/>
            <a:r>
              <a:rPr lang="en-US" sz="4400" dirty="0" smtClean="0"/>
              <a:t>Secondary Causes of Sickness</a:t>
            </a:r>
            <a:endParaRPr lang="en-US" sz="4400" dirty="0"/>
          </a:p>
        </p:txBody>
      </p:sp>
      <p:sp>
        <p:nvSpPr>
          <p:cNvPr id="5" name="TextBox 4"/>
          <p:cNvSpPr txBox="1"/>
          <p:nvPr/>
        </p:nvSpPr>
        <p:spPr>
          <a:xfrm>
            <a:off x="263237" y="1371576"/>
            <a:ext cx="8603672" cy="1077218"/>
          </a:xfrm>
          <a:prstGeom prst="rect">
            <a:avLst/>
          </a:prstGeom>
          <a:noFill/>
        </p:spPr>
        <p:txBody>
          <a:bodyPr wrap="square" rtlCol="0">
            <a:spAutoFit/>
          </a:bodyPr>
          <a:lstStyle/>
          <a:p>
            <a:pPr algn="ctr"/>
            <a:r>
              <a:rPr lang="en-US" sz="3200" dirty="0" smtClean="0"/>
              <a:t>Sickness is sometimes brought upon </a:t>
            </a:r>
          </a:p>
          <a:p>
            <a:pPr algn="ctr"/>
            <a:r>
              <a:rPr lang="en-US" sz="3200" dirty="0" smtClean="0"/>
              <a:t>an individual by sin.</a:t>
            </a:r>
          </a:p>
        </p:txBody>
      </p:sp>
      <p:sp>
        <p:nvSpPr>
          <p:cNvPr id="6" name="TextBox 5"/>
          <p:cNvSpPr txBox="1"/>
          <p:nvPr/>
        </p:nvSpPr>
        <p:spPr>
          <a:xfrm>
            <a:off x="471062" y="2533991"/>
            <a:ext cx="8188043" cy="3293209"/>
          </a:xfrm>
          <a:prstGeom prst="rect">
            <a:avLst/>
          </a:prstGeom>
          <a:noFill/>
        </p:spPr>
        <p:txBody>
          <a:bodyPr wrap="square" rtlCol="0">
            <a:spAutoFit/>
          </a:bodyPr>
          <a:lstStyle/>
          <a:p>
            <a:pPr algn="ctr"/>
            <a:r>
              <a:rPr lang="en-US" sz="2400" dirty="0" smtClean="0">
                <a:solidFill>
                  <a:schemeClr val="bg1"/>
                </a:solidFill>
              </a:rPr>
              <a:t>“</a:t>
            </a:r>
            <a:r>
              <a:rPr lang="en-US" sz="2000" dirty="0">
                <a:solidFill>
                  <a:schemeClr val="bg1"/>
                </a:solidFill>
              </a:rPr>
              <a:t>If thou wilt not observe to do all the words of this law that are written in this book, that thou </a:t>
            </a:r>
            <a:r>
              <a:rPr lang="en-US" sz="2000" dirty="0" err="1">
                <a:solidFill>
                  <a:schemeClr val="bg1"/>
                </a:solidFill>
              </a:rPr>
              <a:t>mayest</a:t>
            </a:r>
            <a:r>
              <a:rPr lang="en-US" sz="2000" dirty="0">
                <a:solidFill>
                  <a:schemeClr val="bg1"/>
                </a:solidFill>
              </a:rPr>
              <a:t> fear this glorious and fearful name, THE LORD THY GOD; then the LORD will make thy plagues wonderful, and the plagues of thy seed, even great plagues, and of long continuance, and sore sicknesses, and of long continuance. Moreover he will bring upon thee all the diseases of Egypt, which thou was afraid of; and they shall cleave unto thee. Also every sickness, and every plague, which is not written in the book of this law, them will the LORD bring upon thee, until thou be destroyed</a:t>
            </a:r>
            <a:r>
              <a:rPr lang="en-US" sz="2000" dirty="0" smtClean="0">
                <a:solidFill>
                  <a:schemeClr val="bg1"/>
                </a:solidFill>
              </a:rPr>
              <a:t>.</a:t>
            </a:r>
            <a:r>
              <a:rPr lang="en-US" sz="2400" dirty="0" smtClean="0">
                <a:solidFill>
                  <a:schemeClr val="bg1"/>
                </a:solidFill>
              </a:rPr>
              <a:t>”</a:t>
            </a:r>
          </a:p>
          <a:p>
            <a:pPr algn="ctr"/>
            <a:r>
              <a:rPr lang="en-US" sz="2000" dirty="0" smtClean="0">
                <a:solidFill>
                  <a:schemeClr val="bg1">
                    <a:lumMod val="75000"/>
                  </a:schemeClr>
                </a:solidFill>
              </a:rPr>
              <a:t>Deuteronomy 28:58-61</a:t>
            </a:r>
          </a:p>
        </p:txBody>
      </p:sp>
    </p:spTree>
    <p:extLst>
      <p:ext uri="{BB962C8B-B14F-4D97-AF65-F5344CB8AC3E}">
        <p14:creationId xmlns:p14="http://schemas.microsoft.com/office/powerpoint/2010/main" val="982747921"/>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childTnLst>
                          </p:cTn>
                        </p:par>
                        <p:par>
                          <p:cTn id="16" fill="hold">
                            <p:stCondLst>
                              <p:cond delay="3000"/>
                            </p:stCondLst>
                            <p:childTnLst>
                              <p:par>
                                <p:cTn id="17" presetID="22" presetClass="entr" presetSubtype="8" fill="hold" grpId="0" nodeType="afterEffect">
                                  <p:stCondLst>
                                    <p:cond delay="25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wipe(left)">
                                      <p:cBhvr>
                                        <p:cTn id="19" dur="1000"/>
                                        <p:tgtEl>
                                          <p:spTgt spid="6">
                                            <p:txEl>
                                              <p:pRg st="0" end="0"/>
                                            </p:txEl>
                                          </p:spTgt>
                                        </p:tgtEl>
                                      </p:cBhvr>
                                    </p:animEffect>
                                  </p:childTnLst>
                                </p:cTn>
                              </p:par>
                            </p:childTnLst>
                          </p:cTn>
                        </p:par>
                        <p:par>
                          <p:cTn id="20" fill="hold">
                            <p:stCondLst>
                              <p:cond delay="4250"/>
                            </p:stCondLst>
                            <p:childTnLst>
                              <p:par>
                                <p:cTn id="21" presetID="22" presetClass="entr" presetSubtype="8" fill="hold" grpId="0" nodeType="afterEffect">
                                  <p:stCondLst>
                                    <p:cond delay="250"/>
                                  </p:stCondLst>
                                  <p:childTnLst>
                                    <p:set>
                                      <p:cBhvr>
                                        <p:cTn id="22" dur="1" fill="hold">
                                          <p:stCondLst>
                                            <p:cond delay="0"/>
                                          </p:stCondLst>
                                        </p:cTn>
                                        <p:tgtEl>
                                          <p:spTgt spid="6">
                                            <p:txEl>
                                              <p:pRg st="1" end="1"/>
                                            </p:txEl>
                                          </p:spTgt>
                                        </p:tgtEl>
                                        <p:attrNameLst>
                                          <p:attrName>style.visibility</p:attrName>
                                        </p:attrNameLst>
                                      </p:cBhvr>
                                      <p:to>
                                        <p:strVal val="visible"/>
                                      </p:to>
                                    </p:set>
                                    <p:animEffect transition="in" filter="wipe(left)">
                                      <p:cBhvr>
                                        <p:cTn id="23" dur="1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263237" y="374060"/>
            <a:ext cx="8603672" cy="769441"/>
          </a:xfrm>
          <a:prstGeom prst="rect">
            <a:avLst/>
          </a:prstGeom>
          <a:noFill/>
        </p:spPr>
        <p:txBody>
          <a:bodyPr wrap="square" rtlCol="0">
            <a:spAutoFit/>
          </a:bodyPr>
          <a:lstStyle/>
          <a:p>
            <a:pPr algn="ctr"/>
            <a:r>
              <a:rPr lang="en-US" sz="4400" dirty="0" smtClean="0"/>
              <a:t>Secondary Causes of Sickness</a:t>
            </a:r>
            <a:endParaRPr lang="en-US" sz="4400" dirty="0"/>
          </a:p>
        </p:txBody>
      </p:sp>
      <p:sp>
        <p:nvSpPr>
          <p:cNvPr id="5" name="TextBox 4"/>
          <p:cNvSpPr txBox="1"/>
          <p:nvPr/>
        </p:nvSpPr>
        <p:spPr>
          <a:xfrm>
            <a:off x="263237" y="1371576"/>
            <a:ext cx="8603672" cy="523220"/>
          </a:xfrm>
          <a:prstGeom prst="rect">
            <a:avLst/>
          </a:prstGeom>
          <a:noFill/>
        </p:spPr>
        <p:txBody>
          <a:bodyPr wrap="square" rtlCol="0">
            <a:spAutoFit/>
          </a:bodyPr>
          <a:lstStyle/>
          <a:p>
            <a:pPr algn="ctr"/>
            <a:r>
              <a:rPr lang="en-US" sz="2800" dirty="0" smtClean="0"/>
              <a:t>Sickness can also be traced to the agency of Satan.</a:t>
            </a:r>
          </a:p>
        </p:txBody>
      </p:sp>
      <p:sp>
        <p:nvSpPr>
          <p:cNvPr id="6" name="TextBox 5"/>
          <p:cNvSpPr txBox="1"/>
          <p:nvPr/>
        </p:nvSpPr>
        <p:spPr>
          <a:xfrm>
            <a:off x="471062" y="2064326"/>
            <a:ext cx="8188043" cy="1692771"/>
          </a:xfrm>
          <a:prstGeom prst="rect">
            <a:avLst/>
          </a:prstGeom>
          <a:noFill/>
        </p:spPr>
        <p:txBody>
          <a:bodyPr wrap="square" rtlCol="0">
            <a:spAutoFit/>
          </a:bodyPr>
          <a:lstStyle/>
          <a:p>
            <a:pPr algn="ctr"/>
            <a:r>
              <a:rPr lang="en-US" sz="2800" dirty="0" smtClean="0">
                <a:solidFill>
                  <a:schemeClr val="bg1"/>
                </a:solidFill>
              </a:rPr>
              <a:t>“</a:t>
            </a:r>
            <a:r>
              <a:rPr lang="en-US" sz="2400" dirty="0">
                <a:solidFill>
                  <a:schemeClr val="bg1"/>
                </a:solidFill>
              </a:rPr>
              <a:t>And ought not this woman, being a daughter of Abraham, whom Satan hath bound, lo, these eighteen years, be loosed from this bond on the </a:t>
            </a:r>
            <a:r>
              <a:rPr lang="en-US" sz="2400" dirty="0" err="1">
                <a:solidFill>
                  <a:schemeClr val="bg1"/>
                </a:solidFill>
              </a:rPr>
              <a:t>sabbath</a:t>
            </a:r>
            <a:r>
              <a:rPr lang="en-US" sz="2400" dirty="0">
                <a:solidFill>
                  <a:schemeClr val="bg1"/>
                </a:solidFill>
              </a:rPr>
              <a:t> day</a:t>
            </a:r>
            <a:r>
              <a:rPr lang="en-US" sz="2400" dirty="0" smtClean="0">
                <a:solidFill>
                  <a:schemeClr val="bg1"/>
                </a:solidFill>
              </a:rPr>
              <a:t>?</a:t>
            </a:r>
            <a:r>
              <a:rPr lang="en-US" sz="2800" dirty="0" smtClean="0">
                <a:solidFill>
                  <a:schemeClr val="bg1"/>
                </a:solidFill>
              </a:rPr>
              <a:t>”</a:t>
            </a:r>
          </a:p>
          <a:p>
            <a:pPr algn="ctr"/>
            <a:r>
              <a:rPr lang="en-US" sz="2000" dirty="0" smtClean="0">
                <a:solidFill>
                  <a:schemeClr val="bg1">
                    <a:lumMod val="75000"/>
                  </a:schemeClr>
                </a:solidFill>
              </a:rPr>
              <a:t>Luke 13:16</a:t>
            </a:r>
          </a:p>
        </p:txBody>
      </p:sp>
      <p:sp>
        <p:nvSpPr>
          <p:cNvPr id="7" name="TextBox 6"/>
          <p:cNvSpPr txBox="1"/>
          <p:nvPr/>
        </p:nvSpPr>
        <p:spPr>
          <a:xfrm>
            <a:off x="166255" y="3927361"/>
            <a:ext cx="8853144" cy="954107"/>
          </a:xfrm>
          <a:prstGeom prst="rect">
            <a:avLst/>
          </a:prstGeom>
          <a:noFill/>
        </p:spPr>
        <p:txBody>
          <a:bodyPr wrap="square" rtlCol="0">
            <a:spAutoFit/>
          </a:bodyPr>
          <a:lstStyle/>
          <a:p>
            <a:pPr algn="ctr"/>
            <a:r>
              <a:rPr lang="en-US" sz="2800" dirty="0" smtClean="0"/>
              <a:t>Sickness is permitted that works of God may </a:t>
            </a:r>
          </a:p>
          <a:p>
            <a:pPr algn="ctr"/>
            <a:r>
              <a:rPr lang="en-US" sz="2800" dirty="0" smtClean="0"/>
              <a:t>be manifested.</a:t>
            </a:r>
          </a:p>
        </p:txBody>
      </p:sp>
      <p:sp>
        <p:nvSpPr>
          <p:cNvPr id="8" name="TextBox 7"/>
          <p:cNvSpPr txBox="1"/>
          <p:nvPr/>
        </p:nvSpPr>
        <p:spPr>
          <a:xfrm>
            <a:off x="471057" y="4846856"/>
            <a:ext cx="8188043" cy="830997"/>
          </a:xfrm>
          <a:prstGeom prst="rect">
            <a:avLst/>
          </a:prstGeom>
          <a:noFill/>
        </p:spPr>
        <p:txBody>
          <a:bodyPr wrap="square" rtlCol="0">
            <a:spAutoFit/>
          </a:bodyPr>
          <a:lstStyle/>
          <a:p>
            <a:pPr algn="ctr"/>
            <a:r>
              <a:rPr lang="en-US" sz="2800" dirty="0" smtClean="0">
                <a:solidFill>
                  <a:schemeClr val="bg1"/>
                </a:solidFill>
              </a:rPr>
              <a:t>“</a:t>
            </a:r>
            <a:r>
              <a:rPr lang="en-US" sz="2400" dirty="0" smtClean="0">
                <a:solidFill>
                  <a:schemeClr val="bg1"/>
                </a:solidFill>
              </a:rPr>
              <a:t>…that the works of God should be manifest in him.</a:t>
            </a:r>
            <a:r>
              <a:rPr lang="en-US" sz="2800" dirty="0" smtClean="0">
                <a:solidFill>
                  <a:schemeClr val="bg1"/>
                </a:solidFill>
              </a:rPr>
              <a:t>”</a:t>
            </a:r>
          </a:p>
          <a:p>
            <a:pPr algn="ctr"/>
            <a:r>
              <a:rPr lang="en-US" sz="2000" dirty="0" smtClean="0">
                <a:solidFill>
                  <a:schemeClr val="bg1">
                    <a:lumMod val="75000"/>
                  </a:schemeClr>
                </a:solidFill>
              </a:rPr>
              <a:t>John 9:3</a:t>
            </a:r>
          </a:p>
        </p:txBody>
      </p:sp>
    </p:spTree>
    <p:extLst>
      <p:ext uri="{BB962C8B-B14F-4D97-AF65-F5344CB8AC3E}">
        <p14:creationId xmlns:p14="http://schemas.microsoft.com/office/powerpoint/2010/main" val="2087630584"/>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9"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0-#ppt_w/2"/>
                                          </p:val>
                                        </p:tav>
                                        <p:tav tm="100000">
                                          <p:val>
                                            <p:strVal val="#ppt_x"/>
                                          </p:val>
                                        </p:tav>
                                      </p:tavLst>
                                    </p:anim>
                                    <p:anim calcmode="lin" valueType="num">
                                      <p:cBhvr additive="base">
                                        <p:cTn id="14" dur="10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3000"/>
                            </p:stCondLst>
                            <p:childTnLst>
                              <p:par>
                                <p:cTn id="16" presetID="22" presetClass="entr" presetSubtype="8" fill="hold" grpId="0" nodeType="afterEffect">
                                  <p:stCondLst>
                                    <p:cond delay="50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left)">
                                      <p:cBhvr>
                                        <p:cTn id="18" dur="1000"/>
                                        <p:tgtEl>
                                          <p:spTgt spid="6">
                                            <p:txEl>
                                              <p:pRg st="0" end="0"/>
                                            </p:txEl>
                                          </p:spTgt>
                                        </p:tgtEl>
                                      </p:cBhvr>
                                    </p:animEffect>
                                  </p:childTnLst>
                                </p:cTn>
                              </p:par>
                            </p:childTnLst>
                          </p:cTn>
                        </p:par>
                        <p:par>
                          <p:cTn id="19" fill="hold">
                            <p:stCondLst>
                              <p:cond delay="4500"/>
                            </p:stCondLst>
                            <p:childTnLst>
                              <p:par>
                                <p:cTn id="20" presetID="22" presetClass="entr" presetSubtype="8" fill="hold" grpId="0" nodeType="afterEffect">
                                  <p:stCondLst>
                                    <p:cond delay="50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wipe(left)">
                                      <p:cBhvr>
                                        <p:cTn id="22" dur="1000"/>
                                        <p:tgtEl>
                                          <p:spTgt spid="6">
                                            <p:txEl>
                                              <p:pRg st="1" end="1"/>
                                            </p:txEl>
                                          </p:spTgt>
                                        </p:tgtEl>
                                      </p:cBhvr>
                                    </p:animEffect>
                                  </p:childTnLst>
                                </p:cTn>
                              </p:par>
                            </p:childTnLst>
                          </p:cTn>
                        </p:par>
                        <p:par>
                          <p:cTn id="23" fill="hold">
                            <p:stCondLst>
                              <p:cond delay="6000"/>
                            </p:stCondLst>
                            <p:childTnLst>
                              <p:par>
                                <p:cTn id="24" presetID="2" presetClass="entr" presetSubtype="3" fill="hold" grpId="0" nodeType="after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1+#ppt_w/2"/>
                                          </p:val>
                                        </p:tav>
                                        <p:tav tm="100000">
                                          <p:val>
                                            <p:strVal val="#ppt_x"/>
                                          </p:val>
                                        </p:tav>
                                      </p:tavLst>
                                    </p:anim>
                                    <p:anim calcmode="lin" valueType="num">
                                      <p:cBhvr additive="base">
                                        <p:cTn id="27" dur="1000" fill="hold"/>
                                        <p:tgtEl>
                                          <p:spTgt spid="7"/>
                                        </p:tgtEl>
                                        <p:attrNameLst>
                                          <p:attrName>ppt_y</p:attrName>
                                        </p:attrNameLst>
                                      </p:cBhvr>
                                      <p:tavLst>
                                        <p:tav tm="0">
                                          <p:val>
                                            <p:strVal val="0-#ppt_h/2"/>
                                          </p:val>
                                        </p:tav>
                                        <p:tav tm="100000">
                                          <p:val>
                                            <p:strVal val="#ppt_y"/>
                                          </p:val>
                                        </p:tav>
                                      </p:tavLst>
                                    </p:anim>
                                  </p:childTnLst>
                                </p:cTn>
                              </p:par>
                            </p:childTnLst>
                          </p:cTn>
                        </p:par>
                        <p:par>
                          <p:cTn id="28" fill="hold">
                            <p:stCondLst>
                              <p:cond delay="7500"/>
                            </p:stCondLst>
                            <p:childTnLst>
                              <p:par>
                                <p:cTn id="29" presetID="22" presetClass="entr" presetSubtype="8" fill="hold" grpId="0" nodeType="afterEffect">
                                  <p:stCondLst>
                                    <p:cond delay="50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wipe(left)">
                                      <p:cBhvr>
                                        <p:cTn id="31" dur="1000"/>
                                        <p:tgtEl>
                                          <p:spTgt spid="8">
                                            <p:txEl>
                                              <p:pRg st="0" end="0"/>
                                            </p:txEl>
                                          </p:spTgt>
                                        </p:tgtEl>
                                      </p:cBhvr>
                                    </p:animEffect>
                                  </p:childTnLst>
                                </p:cTn>
                              </p:par>
                            </p:childTnLst>
                          </p:cTn>
                        </p:par>
                        <p:par>
                          <p:cTn id="32" fill="hold">
                            <p:stCondLst>
                              <p:cond delay="9000"/>
                            </p:stCondLst>
                            <p:childTnLst>
                              <p:par>
                                <p:cTn id="33" presetID="22" presetClass="entr" presetSubtype="8" fill="hold" grpId="0" nodeType="afterEffect">
                                  <p:stCondLst>
                                    <p:cond delay="500"/>
                                  </p:stCondLst>
                                  <p:childTnLst>
                                    <p:set>
                                      <p:cBhvr>
                                        <p:cTn id="34" dur="1" fill="hold">
                                          <p:stCondLst>
                                            <p:cond delay="0"/>
                                          </p:stCondLst>
                                        </p:cTn>
                                        <p:tgtEl>
                                          <p:spTgt spid="8">
                                            <p:txEl>
                                              <p:pRg st="1" end="1"/>
                                            </p:txEl>
                                          </p:spTgt>
                                        </p:tgtEl>
                                        <p:attrNameLst>
                                          <p:attrName>style.visibility</p:attrName>
                                        </p:attrNameLst>
                                      </p:cBhvr>
                                      <p:to>
                                        <p:strVal val="visible"/>
                                      </p:to>
                                    </p:set>
                                    <p:animEffect transition="in" filter="wipe(left)">
                                      <p:cBhvr>
                                        <p:cTn id="35" dur="10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build="p"/>
      <p:bldP spid="7" grpId="0"/>
      <p:bldP spid="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12: The Double Cure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651164" y="374060"/>
            <a:ext cx="7841672" cy="1446550"/>
          </a:xfrm>
          <a:prstGeom prst="rect">
            <a:avLst/>
          </a:prstGeom>
          <a:noFill/>
        </p:spPr>
        <p:txBody>
          <a:bodyPr wrap="square" rtlCol="0">
            <a:spAutoFit/>
          </a:bodyPr>
          <a:lstStyle/>
          <a:p>
            <a:pPr algn="ctr"/>
            <a:r>
              <a:rPr lang="en-US" sz="4400" dirty="0" smtClean="0"/>
              <a:t>Scriptural Foundation for Divine Healing</a:t>
            </a:r>
            <a:endParaRPr lang="en-US" sz="4400" dirty="0"/>
          </a:p>
        </p:txBody>
      </p:sp>
      <p:sp>
        <p:nvSpPr>
          <p:cNvPr id="5" name="TextBox 4"/>
          <p:cNvSpPr txBox="1"/>
          <p:nvPr/>
        </p:nvSpPr>
        <p:spPr>
          <a:xfrm>
            <a:off x="330532" y="2064326"/>
            <a:ext cx="8328573" cy="1200328"/>
          </a:xfrm>
          <a:prstGeom prst="rect">
            <a:avLst/>
          </a:prstGeom>
          <a:noFill/>
        </p:spPr>
        <p:txBody>
          <a:bodyPr wrap="square" rtlCol="0">
            <a:spAutoFit/>
          </a:bodyPr>
          <a:lstStyle/>
          <a:p>
            <a:pPr algn="ctr"/>
            <a:r>
              <a:rPr lang="en-US" sz="2400" dirty="0" smtClean="0"/>
              <a:t>1.  </a:t>
            </a:r>
            <a:r>
              <a:rPr lang="en-US" sz="2400" dirty="0" smtClean="0">
                <a:solidFill>
                  <a:schemeClr val="bg1"/>
                </a:solidFill>
              </a:rPr>
              <a:t>“…I will put none of these diseases upon thee, which I have brought upon the Egyptians; for I am the Lord that </a:t>
            </a:r>
            <a:r>
              <a:rPr lang="en-US" sz="2400" dirty="0" err="1" smtClean="0">
                <a:solidFill>
                  <a:schemeClr val="bg1"/>
                </a:solidFill>
              </a:rPr>
              <a:t>healeth</a:t>
            </a:r>
            <a:r>
              <a:rPr lang="en-US" sz="2400" dirty="0" smtClean="0">
                <a:solidFill>
                  <a:schemeClr val="bg1"/>
                </a:solidFill>
              </a:rPr>
              <a:t> thee.”    </a:t>
            </a:r>
            <a:r>
              <a:rPr lang="en-US" sz="2000" dirty="0" smtClean="0">
                <a:solidFill>
                  <a:schemeClr val="bg1">
                    <a:lumMod val="75000"/>
                  </a:schemeClr>
                </a:solidFill>
              </a:rPr>
              <a:t>Exodus 15:26</a:t>
            </a:r>
          </a:p>
        </p:txBody>
      </p:sp>
      <p:sp>
        <p:nvSpPr>
          <p:cNvPr id="6" name="TextBox 5"/>
          <p:cNvSpPr txBox="1"/>
          <p:nvPr/>
        </p:nvSpPr>
        <p:spPr>
          <a:xfrm>
            <a:off x="471057" y="3505241"/>
            <a:ext cx="8188043" cy="830997"/>
          </a:xfrm>
          <a:prstGeom prst="rect">
            <a:avLst/>
          </a:prstGeom>
          <a:noFill/>
        </p:spPr>
        <p:txBody>
          <a:bodyPr wrap="square" rtlCol="0">
            <a:spAutoFit/>
          </a:bodyPr>
          <a:lstStyle/>
          <a:p>
            <a:pPr algn="ctr"/>
            <a:r>
              <a:rPr lang="en-US" sz="2400" dirty="0" smtClean="0"/>
              <a:t>2.  The Book of Job – Here we have the source of sickness and the source of action which brings healing.</a:t>
            </a:r>
          </a:p>
        </p:txBody>
      </p:sp>
      <p:sp>
        <p:nvSpPr>
          <p:cNvPr id="7" name="TextBox 6"/>
          <p:cNvSpPr txBox="1"/>
          <p:nvPr/>
        </p:nvSpPr>
        <p:spPr>
          <a:xfrm>
            <a:off x="914418" y="4544366"/>
            <a:ext cx="7869374" cy="1200328"/>
          </a:xfrm>
          <a:prstGeom prst="rect">
            <a:avLst/>
          </a:prstGeom>
          <a:noFill/>
        </p:spPr>
        <p:txBody>
          <a:bodyPr wrap="square" rtlCol="0">
            <a:spAutoFit/>
          </a:bodyPr>
          <a:lstStyle/>
          <a:p>
            <a:pPr algn="ctr"/>
            <a:r>
              <a:rPr lang="en-US" sz="2400" dirty="0" smtClean="0"/>
              <a:t>3.  </a:t>
            </a:r>
            <a:r>
              <a:rPr lang="en-US" sz="2400" dirty="0" smtClean="0">
                <a:solidFill>
                  <a:schemeClr val="bg1"/>
                </a:solidFill>
              </a:rPr>
              <a:t>“Bless the Lord, O my soul, and forget not all his benefits; who </a:t>
            </a:r>
            <a:r>
              <a:rPr lang="en-US" sz="2400" dirty="0" err="1" smtClean="0">
                <a:solidFill>
                  <a:schemeClr val="bg1"/>
                </a:solidFill>
              </a:rPr>
              <a:t>forgiveth</a:t>
            </a:r>
            <a:r>
              <a:rPr lang="en-US" sz="2400" dirty="0" smtClean="0">
                <a:solidFill>
                  <a:schemeClr val="bg1"/>
                </a:solidFill>
              </a:rPr>
              <a:t> all </a:t>
            </a:r>
            <a:r>
              <a:rPr lang="en-US" sz="2400" dirty="0" err="1" smtClean="0">
                <a:solidFill>
                  <a:schemeClr val="bg1"/>
                </a:solidFill>
              </a:rPr>
              <a:t>thine</a:t>
            </a:r>
            <a:r>
              <a:rPr lang="en-US" sz="2400" dirty="0" smtClean="0">
                <a:solidFill>
                  <a:schemeClr val="bg1"/>
                </a:solidFill>
              </a:rPr>
              <a:t> iniquities; who </a:t>
            </a:r>
            <a:r>
              <a:rPr lang="en-US" sz="2400" dirty="0" err="1" smtClean="0">
                <a:solidFill>
                  <a:schemeClr val="bg1"/>
                </a:solidFill>
              </a:rPr>
              <a:t>healeth</a:t>
            </a:r>
            <a:r>
              <a:rPr lang="en-US" sz="2400" dirty="0" smtClean="0">
                <a:solidFill>
                  <a:schemeClr val="bg1"/>
                </a:solidFill>
              </a:rPr>
              <a:t> all thy diseases</a:t>
            </a:r>
            <a:r>
              <a:rPr lang="en-US" sz="2400" dirty="0">
                <a:solidFill>
                  <a:schemeClr val="bg1"/>
                </a:solidFill>
              </a:rPr>
              <a:t>;</a:t>
            </a:r>
            <a:r>
              <a:rPr lang="en-US" sz="2400" dirty="0" smtClean="0">
                <a:solidFill>
                  <a:schemeClr val="bg1"/>
                </a:solidFill>
              </a:rPr>
              <a:t>”   </a:t>
            </a:r>
            <a:r>
              <a:rPr lang="en-US" sz="2000" dirty="0" smtClean="0">
                <a:solidFill>
                  <a:schemeClr val="bg1">
                    <a:lumMod val="75000"/>
                  </a:schemeClr>
                </a:solidFill>
              </a:rPr>
              <a:t>Psalm 103:2-3</a:t>
            </a:r>
          </a:p>
        </p:txBody>
      </p:sp>
    </p:spTree>
    <p:extLst>
      <p:ext uri="{BB962C8B-B14F-4D97-AF65-F5344CB8AC3E}">
        <p14:creationId xmlns:p14="http://schemas.microsoft.com/office/powerpoint/2010/main" val="315779377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 presetClass="entr" presetSubtype="8"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0-#ppt_w/2"/>
                                          </p:val>
                                        </p:tav>
                                        <p:tav tm="100000">
                                          <p:val>
                                            <p:strVal val="#ppt_x"/>
                                          </p:val>
                                        </p:tav>
                                      </p:tavLst>
                                    </p:anim>
                                    <p:anim calcmode="lin" valueType="num">
                                      <p:cBhvr additive="base">
                                        <p:cTn id="14" dur="10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3000"/>
                            </p:stCondLst>
                            <p:childTnLst>
                              <p:par>
                                <p:cTn id="16" presetID="2" presetClass="entr" presetSubtype="2" fill="hold" grpId="0" nodeType="afterEffect">
                                  <p:stCondLst>
                                    <p:cond delay="50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000" fill="hold"/>
                                        <p:tgtEl>
                                          <p:spTgt spid="6"/>
                                        </p:tgtEl>
                                        <p:attrNameLst>
                                          <p:attrName>ppt_x</p:attrName>
                                        </p:attrNameLst>
                                      </p:cBhvr>
                                      <p:tavLst>
                                        <p:tav tm="0">
                                          <p:val>
                                            <p:strVal val="1+#ppt_w/2"/>
                                          </p:val>
                                        </p:tav>
                                        <p:tav tm="100000">
                                          <p:val>
                                            <p:strVal val="#ppt_x"/>
                                          </p:val>
                                        </p:tav>
                                      </p:tavLst>
                                    </p:anim>
                                    <p:anim calcmode="lin" valueType="num">
                                      <p:cBhvr additive="base">
                                        <p:cTn id="19" dur="100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4500"/>
                            </p:stCondLst>
                            <p:childTnLst>
                              <p:par>
                                <p:cTn id="21" presetID="2" presetClass="entr" presetSubtype="8" fill="hold" grpId="0" nodeType="after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0-#ppt_w/2"/>
                                          </p:val>
                                        </p:tav>
                                        <p:tav tm="100000">
                                          <p:val>
                                            <p:strVal val="#ppt_x"/>
                                          </p:val>
                                        </p:tav>
                                      </p:tavLst>
                                    </p:anim>
                                    <p:anim calcmode="lin" valueType="num">
                                      <p:cBhvr additive="base">
                                        <p:cTn id="24"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612</TotalTime>
  <Words>1307</Words>
  <Application>Microsoft Office PowerPoint</Application>
  <PresentationFormat>On-screen Show (4:3)</PresentationFormat>
  <Paragraphs>95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Revolution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Jere Riddick</cp:lastModifiedBy>
  <cp:revision>46</cp:revision>
  <dcterms:created xsi:type="dcterms:W3CDTF">2011-11-09T23:54:42Z</dcterms:created>
  <dcterms:modified xsi:type="dcterms:W3CDTF">2012-01-12T22:07:26Z</dcterms:modified>
</cp:coreProperties>
</file>