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12/28/2011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02" y="219993"/>
            <a:ext cx="6134232" cy="6467210"/>
          </a:xfrm>
          <a:prstGeom prst="rect">
            <a:avLst/>
          </a:prstGeom>
        </p:spPr>
      </p:pic>
      <p:sp>
        <p:nvSpPr>
          <p:cNvPr id="3" name="Vertical Text Placeholder 5"/>
          <p:cNvSpPr>
            <a:spLocks noGrp="1"/>
          </p:cNvSpPr>
          <p:nvPr/>
        </p:nvSpPr>
        <p:spPr>
          <a:xfrm>
            <a:off x="7483620" y="219993"/>
            <a:ext cx="1437318" cy="6638007"/>
          </a:xfrm>
          <a:prstGeom prst="rect">
            <a:avLst/>
          </a:prstGeom>
        </p:spPr>
        <p:txBody>
          <a:bodyPr vert="eaVert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kern="1200" dirty="0" smtClean="0">
                <a:solidFill>
                  <a:schemeClr val="bg1"/>
                </a:solidFill>
              </a:rPr>
              <a:t>Global University of Theological Studies</a:t>
            </a:r>
            <a:endParaRPr lang="en-US" sz="2200" kern="1200" dirty="0">
              <a:solidFill>
                <a:schemeClr val="bg1"/>
              </a:solidFill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337533" y="3490313"/>
            <a:ext cx="5005986" cy="8012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pple Casual"/>
                <a:cs typeface="Apple Casual"/>
              </a:rPr>
              <a:t>Man’s Need</a:t>
            </a:r>
            <a:endParaRPr lang="en-US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pple Casual"/>
              <a:cs typeface="Apple Casual"/>
            </a:endParaRPr>
          </a:p>
        </p:txBody>
      </p:sp>
    </p:spTree>
    <p:extLst>
      <p:ext uri="{BB962C8B-B14F-4D97-AF65-F5344CB8AC3E}">
        <p14:creationId xmlns:p14="http://schemas.microsoft.com/office/powerpoint/2010/main" val="1870251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 txBox="1">
            <a:spLocks/>
          </p:cNvSpPr>
          <p:nvPr/>
        </p:nvSpPr>
        <p:spPr>
          <a:xfrm>
            <a:off x="-249796" y="6272130"/>
            <a:ext cx="9269195" cy="32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2 – Lesson 6: Man’s Need		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Global University of Theological Studie</a:t>
            </a:r>
            <a:r>
              <a:rPr lang="en-US" b="1" dirty="0" smtClean="0">
                <a:solidFill>
                  <a:schemeClr val="bg1"/>
                </a:solidFill>
              </a:rPr>
              <a:t>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476" y="803750"/>
            <a:ext cx="81029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If we study the story of creation, we get a better understanding of the soul of man.  This is when man became a living soul. Therefore it is incorrect to say that man has a soul.  The correct understanding is that man is a soul.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157580" y="4211652"/>
            <a:ext cx="660779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FFFFFF"/>
                </a:solidFill>
              </a:rPr>
              <a:t>“And the Lord God formed man of the dust of the ground, and breathed into his nostrils the breath of life; and man became a living soul.”       </a:t>
            </a:r>
            <a:r>
              <a:rPr lang="en-US" i="1" dirty="0" smtClean="0">
                <a:solidFill>
                  <a:srgbClr val="FFFFFF"/>
                </a:solidFill>
              </a:rPr>
              <a:t>	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(Genesis 2:7)</a:t>
            </a:r>
            <a:endParaRPr lang="en-US" sz="2000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11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 txBox="1">
            <a:spLocks/>
          </p:cNvSpPr>
          <p:nvPr/>
        </p:nvSpPr>
        <p:spPr>
          <a:xfrm>
            <a:off x="-249796" y="6272130"/>
            <a:ext cx="9269195" cy="32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2 – Lesson 6: Man’s Need		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Global University of Theological Studie</a:t>
            </a:r>
            <a:r>
              <a:rPr lang="en-US" b="1" dirty="0" smtClean="0">
                <a:solidFill>
                  <a:schemeClr val="bg1"/>
                </a:solidFill>
              </a:rPr>
              <a:t>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8785" y="128600"/>
            <a:ext cx="2041825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MAN</a:t>
            </a:r>
            <a:endParaRPr lang="en-US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1992" y="436962"/>
            <a:ext cx="5900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…is a very complex being.</a:t>
            </a:r>
          </a:p>
          <a:p>
            <a:r>
              <a:rPr lang="en-US" sz="3600" dirty="0" smtClean="0"/>
              <a:t>    He is: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01933" y="4870727"/>
            <a:ext cx="8295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The salvation provided on Calvary’s cross provides salvation for the whole man—for his entire being.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alphaModFix amt="84000"/>
          </a:blip>
          <a:stretch>
            <a:fillRect/>
          </a:stretch>
        </p:blipFill>
        <p:spPr>
          <a:xfrm>
            <a:off x="400469" y="1631889"/>
            <a:ext cx="3506330" cy="31540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36359" y="1576256"/>
            <a:ext cx="39148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A physical being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1659" y="2149427"/>
            <a:ext cx="36495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A spiritual being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2523" y="2695352"/>
            <a:ext cx="427725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A intellectual being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35646" y="3194187"/>
            <a:ext cx="415706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An emotional being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46664" y="3720152"/>
            <a:ext cx="327980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A social being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39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500"/>
                            </p:stCondLst>
                            <p:childTnLst>
                              <p:par>
                                <p:cTn id="36" presetID="1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4" grpId="0"/>
      <p:bldP spid="6" grpId="0"/>
      <p:bldP spid="7" grpId="0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 txBox="1">
            <a:spLocks/>
          </p:cNvSpPr>
          <p:nvPr/>
        </p:nvSpPr>
        <p:spPr>
          <a:xfrm>
            <a:off x="-249796" y="6272130"/>
            <a:ext cx="9269195" cy="32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2 – Lesson 6: Man’s Need		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Global University of Theological Studie</a:t>
            </a:r>
            <a:r>
              <a:rPr lang="en-US" b="1" dirty="0" smtClean="0">
                <a:solidFill>
                  <a:schemeClr val="bg1"/>
                </a:solidFill>
              </a:rPr>
              <a:t>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927" y="417950"/>
            <a:ext cx="8826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>
                    <a:lumMod val="95000"/>
                  </a:schemeClr>
                </a:solidFill>
              </a:rPr>
              <a:t>What God Had To Do In Salvation</a:t>
            </a:r>
            <a:endParaRPr lang="en-US" sz="4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2927" y="1204092"/>
            <a:ext cx="88747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  In providing salvation for sinful man, there were a number of things He had to accomplish, among which were: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95160" y="2918427"/>
            <a:ext cx="84727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>
                <a:solidFill>
                  <a:srgbClr val="FFFF00"/>
                </a:solidFill>
              </a:rPr>
              <a:t>Handling the sin problem in a way that is con-</a:t>
            </a:r>
            <a:r>
              <a:rPr lang="en-US" sz="2800" dirty="0" err="1" smtClean="0">
                <a:solidFill>
                  <a:srgbClr val="FFFF00"/>
                </a:solidFill>
              </a:rPr>
              <a:t>sistent</a:t>
            </a:r>
            <a:r>
              <a:rPr lang="en-US" sz="2800" dirty="0" smtClean="0">
                <a:solidFill>
                  <a:srgbClr val="FFFF00"/>
                </a:solidFill>
              </a:rPr>
              <a:t> with His justice and appeasing to His wrath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1393" y="4017209"/>
            <a:ext cx="78705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2. </a:t>
            </a:r>
            <a:r>
              <a:rPr lang="en-US" sz="2800" dirty="0" smtClean="0">
                <a:solidFill>
                  <a:srgbClr val="FFFF00"/>
                </a:solidFill>
              </a:rPr>
              <a:t>Making man holy without taking away his freewill moral agency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3419" y="5123207"/>
            <a:ext cx="72602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3. </a:t>
            </a:r>
            <a:r>
              <a:rPr lang="en-US" sz="2800" dirty="0" smtClean="0">
                <a:solidFill>
                  <a:srgbClr val="FFFF00"/>
                </a:solidFill>
              </a:rPr>
              <a:t>Bridging the breach between God and man and restoring the lost fellowship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56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7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alphaModFix amt="51000"/>
          </a:blip>
          <a:stretch>
            <a:fillRect/>
          </a:stretch>
        </p:blipFill>
        <p:spPr>
          <a:xfrm>
            <a:off x="659173" y="173515"/>
            <a:ext cx="7765365" cy="5816528"/>
          </a:xfrm>
          <a:prstGeom prst="rect">
            <a:avLst/>
          </a:prstGeom>
        </p:spPr>
      </p:pic>
      <p:sp>
        <p:nvSpPr>
          <p:cNvPr id="10" name="Footer Placeholder 3"/>
          <p:cNvSpPr txBox="1">
            <a:spLocks/>
          </p:cNvSpPr>
          <p:nvPr/>
        </p:nvSpPr>
        <p:spPr>
          <a:xfrm>
            <a:off x="-249796" y="6272130"/>
            <a:ext cx="9269195" cy="32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2 – Lesson 6: Man’s Need		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Global University of Theological Studie</a:t>
            </a:r>
            <a:r>
              <a:rPr lang="en-US" b="1" dirty="0" smtClean="0">
                <a:solidFill>
                  <a:schemeClr val="bg1"/>
                </a:solidFill>
              </a:rPr>
              <a:t>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9173" y="3828644"/>
            <a:ext cx="8085086" cy="17543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this God succeeded in doing at Calvary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2442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 txBox="1">
            <a:spLocks/>
          </p:cNvSpPr>
          <p:nvPr/>
        </p:nvSpPr>
        <p:spPr>
          <a:xfrm>
            <a:off x="-249796" y="6272130"/>
            <a:ext cx="9269195" cy="32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2 – Lesson 6: Man’s Need		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Global University of Theological Studie</a:t>
            </a:r>
            <a:r>
              <a:rPr lang="en-US" b="1" dirty="0" smtClean="0">
                <a:solidFill>
                  <a:schemeClr val="bg1"/>
                </a:solidFill>
              </a:rPr>
              <a:t>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554166">
            <a:off x="804825" y="2584360"/>
            <a:ext cx="66104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FFFF"/>
                </a:solidFill>
              </a:rPr>
              <a:t>End Lesson 6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236754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-249796" y="6272130"/>
            <a:ext cx="9269195" cy="32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2 – Lesson 6: Man’s Need		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Global University of Theological Studie</a:t>
            </a:r>
            <a:r>
              <a:rPr lang="en-US" b="1" dirty="0" smtClean="0">
                <a:solidFill>
                  <a:schemeClr val="bg1"/>
                </a:solidFill>
              </a:rPr>
              <a:t>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8177" y="278865"/>
            <a:ext cx="74759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>
                    <a:lumMod val="95000"/>
                  </a:schemeClr>
                </a:solidFill>
              </a:rPr>
              <a:t>Man’s Condition Outside </a:t>
            </a:r>
          </a:p>
          <a:p>
            <a:pPr algn="ctr"/>
            <a:r>
              <a:rPr lang="en-US" sz="4400" dirty="0" smtClean="0">
                <a:solidFill>
                  <a:schemeClr val="bg1">
                    <a:lumMod val="95000"/>
                  </a:schemeClr>
                </a:solidFill>
              </a:rPr>
              <a:t>of Christ</a:t>
            </a:r>
            <a:endParaRPr lang="en-US" sz="4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6576" y="1787280"/>
            <a:ext cx="49295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en-US" sz="2400" dirty="0" smtClean="0"/>
              <a:t>He is estranged from the womb</a:t>
            </a:r>
            <a:r>
              <a:rPr lang="en-US" dirty="0" smtClean="0"/>
              <a:t>.</a:t>
            </a:r>
          </a:p>
          <a:p>
            <a:pPr algn="ctr"/>
            <a:r>
              <a:rPr lang="en-US" sz="2000" dirty="0" smtClean="0">
                <a:solidFill>
                  <a:srgbClr val="BFBFBF"/>
                </a:solidFill>
              </a:rPr>
              <a:t>Psalm 51:5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67130" y="2629857"/>
            <a:ext cx="38551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2. He is shaped in iniquity</a:t>
            </a:r>
            <a:r>
              <a:rPr lang="en-US" dirty="0" smtClean="0"/>
              <a:t>.</a:t>
            </a:r>
          </a:p>
          <a:p>
            <a:pPr algn="ctr"/>
            <a:r>
              <a:rPr lang="en-US" sz="2000" dirty="0" smtClean="0">
                <a:solidFill>
                  <a:srgbClr val="BFBFBF"/>
                </a:solidFill>
              </a:rPr>
              <a:t>Psalm 51:</a:t>
            </a:r>
            <a:r>
              <a:rPr lang="en-US" sz="2000" dirty="0">
                <a:solidFill>
                  <a:srgbClr val="BFBFBF"/>
                </a:solidFill>
              </a:rPr>
              <a:t>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29332" y="3489352"/>
            <a:ext cx="49819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3. His heart is desperately wicked.</a:t>
            </a:r>
            <a:endParaRPr lang="en-US" dirty="0" smtClean="0"/>
          </a:p>
          <a:p>
            <a:pPr algn="ctr"/>
            <a:r>
              <a:rPr lang="en-US" sz="2000" dirty="0" smtClean="0">
                <a:solidFill>
                  <a:srgbClr val="BFBFBF"/>
                </a:solidFill>
              </a:rPr>
              <a:t>Jeremiah 17:9</a:t>
            </a:r>
            <a:endParaRPr lang="en-US" sz="2000" dirty="0">
              <a:solidFill>
                <a:srgbClr val="BFBFB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377" y="3916717"/>
            <a:ext cx="41155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4. He is controlled by Satan.</a:t>
            </a:r>
            <a:endParaRPr lang="en-US" dirty="0" smtClean="0"/>
          </a:p>
          <a:p>
            <a:pPr algn="ctr"/>
            <a:r>
              <a:rPr lang="en-US" sz="2000" dirty="0" smtClean="0">
                <a:solidFill>
                  <a:srgbClr val="BFBFBF"/>
                </a:solidFill>
              </a:rPr>
              <a:t>Ephesians 2:2</a:t>
            </a:r>
            <a:endParaRPr lang="en-US" sz="2000" dirty="0">
              <a:solidFill>
                <a:srgbClr val="BFBFB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03904" y="4871616"/>
            <a:ext cx="558358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5. The law of sin and death continually </a:t>
            </a:r>
          </a:p>
          <a:p>
            <a:pPr algn="ctr"/>
            <a:r>
              <a:rPr lang="en-US" sz="2400" dirty="0" smtClean="0"/>
              <a:t>Works in his members.</a:t>
            </a:r>
            <a:endParaRPr lang="en-US" dirty="0" smtClean="0"/>
          </a:p>
          <a:p>
            <a:pPr algn="ctr"/>
            <a:r>
              <a:rPr lang="en-US" sz="2000" dirty="0" smtClean="0">
                <a:solidFill>
                  <a:srgbClr val="BFBFBF"/>
                </a:solidFill>
              </a:rPr>
              <a:t>Romans 7:23</a:t>
            </a:r>
            <a:endParaRPr lang="en-US" sz="2000" dirty="0">
              <a:solidFill>
                <a:srgbClr val="BFBFB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433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9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" presetClass="entr" presetSubtype="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 txBox="1">
            <a:spLocks/>
          </p:cNvSpPr>
          <p:nvPr/>
        </p:nvSpPr>
        <p:spPr>
          <a:xfrm>
            <a:off x="-249796" y="6272130"/>
            <a:ext cx="9269195" cy="32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2 – Lesson 6: Man’s Need		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Global University of Theological Studie</a:t>
            </a:r>
            <a:r>
              <a:rPr lang="en-US" b="1" dirty="0" smtClean="0">
                <a:solidFill>
                  <a:schemeClr val="bg1"/>
                </a:solidFill>
              </a:rPr>
              <a:t>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8177" y="289350"/>
            <a:ext cx="74759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>
                    <a:lumMod val="95000"/>
                  </a:schemeClr>
                </a:solidFill>
              </a:rPr>
              <a:t>Man’s Condition Outside </a:t>
            </a:r>
          </a:p>
          <a:p>
            <a:pPr algn="ctr"/>
            <a:r>
              <a:rPr lang="en-US" sz="4400" dirty="0" smtClean="0">
                <a:solidFill>
                  <a:schemeClr val="bg1">
                    <a:lumMod val="95000"/>
                  </a:schemeClr>
                </a:solidFill>
              </a:rPr>
              <a:t>of Christ</a:t>
            </a:r>
            <a:endParaRPr lang="en-US" sz="4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4698" y="1785013"/>
            <a:ext cx="32786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6. He is under a curse</a:t>
            </a:r>
            <a:r>
              <a:rPr lang="en-US" dirty="0" smtClean="0"/>
              <a:t>.</a:t>
            </a:r>
          </a:p>
          <a:p>
            <a:pPr algn="ctr"/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Galatians 3:10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19341" y="2007904"/>
            <a:ext cx="50000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7</a:t>
            </a:r>
            <a:r>
              <a:rPr lang="en-US" sz="2400" dirty="0" smtClean="0"/>
              <a:t>. His understanding is darkened</a:t>
            </a:r>
            <a:r>
              <a:rPr lang="en-US" dirty="0" smtClean="0"/>
              <a:t>.</a:t>
            </a:r>
          </a:p>
          <a:p>
            <a:pPr algn="ctr"/>
            <a:r>
              <a:rPr lang="en-US" sz="2000" dirty="0" smtClean="0">
                <a:solidFill>
                  <a:srgbClr val="BFBFBF"/>
                </a:solidFill>
              </a:rPr>
              <a:t>Ephesians 4:18</a:t>
            </a:r>
            <a:endParaRPr lang="en-US" sz="2000" dirty="0">
              <a:solidFill>
                <a:srgbClr val="BFBFB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1930" y="2850565"/>
            <a:ext cx="3914503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8</a:t>
            </a:r>
            <a:r>
              <a:rPr lang="en-US" sz="2400" dirty="0" smtClean="0"/>
              <a:t>. Every imagination is evil</a:t>
            </a:r>
          </a:p>
          <a:p>
            <a:pPr algn="ctr"/>
            <a:r>
              <a:rPr lang="en-US" sz="2400" dirty="0" smtClean="0"/>
              <a:t>continually.</a:t>
            </a:r>
            <a:endParaRPr lang="en-US" dirty="0" smtClean="0"/>
          </a:p>
          <a:p>
            <a:pPr algn="ctr"/>
            <a:r>
              <a:rPr lang="en-US" sz="2000" dirty="0" smtClean="0">
                <a:solidFill>
                  <a:srgbClr val="BFBFBF"/>
                </a:solidFill>
              </a:rPr>
              <a:t>Genesis 6:5</a:t>
            </a:r>
            <a:endParaRPr lang="en-US" sz="2000" dirty="0">
              <a:solidFill>
                <a:srgbClr val="BFBFB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01698" y="3276312"/>
            <a:ext cx="425702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9. He is filled with</a:t>
            </a:r>
          </a:p>
          <a:p>
            <a:pPr algn="ctr"/>
            <a:r>
              <a:rPr lang="en-US" sz="2400" dirty="0" smtClean="0"/>
              <a:t>all unrighteousness.</a:t>
            </a:r>
            <a:endParaRPr lang="en-US" dirty="0" smtClean="0"/>
          </a:p>
          <a:p>
            <a:pPr algn="ctr"/>
            <a:r>
              <a:rPr lang="en-US" sz="2000" dirty="0" smtClean="0">
                <a:solidFill>
                  <a:srgbClr val="BFBFBF"/>
                </a:solidFill>
              </a:rPr>
              <a:t>Romans 1:29</a:t>
            </a:r>
            <a:endParaRPr lang="en-US" sz="2000" dirty="0">
              <a:solidFill>
                <a:srgbClr val="BFBFB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26019" y="4274436"/>
            <a:ext cx="324545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10. He is corrupt from</a:t>
            </a:r>
          </a:p>
          <a:p>
            <a:pPr algn="ctr"/>
            <a:r>
              <a:rPr lang="en-US" sz="2400" dirty="0" smtClean="0"/>
              <a:t>head to foot.</a:t>
            </a:r>
            <a:endParaRPr lang="en-US" dirty="0" smtClean="0"/>
          </a:p>
          <a:p>
            <a:pPr algn="ctr"/>
            <a:r>
              <a:rPr lang="en-US" sz="2000" dirty="0" smtClean="0">
                <a:solidFill>
                  <a:srgbClr val="BFBFBF"/>
                </a:solidFill>
              </a:rPr>
              <a:t>Isaiah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 1:6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92425" y="4570732"/>
            <a:ext cx="289845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11. He is dead in </a:t>
            </a:r>
          </a:p>
          <a:p>
            <a:pPr algn="ctr"/>
            <a:r>
              <a:rPr lang="en-US" sz="2400" dirty="0" smtClean="0"/>
              <a:t>Trespasses and sins.</a:t>
            </a:r>
            <a:endParaRPr lang="en-US" dirty="0" smtClean="0"/>
          </a:p>
          <a:p>
            <a:pPr algn="ctr"/>
            <a:r>
              <a:rPr lang="en-US" sz="2000" dirty="0" smtClean="0">
                <a:solidFill>
                  <a:srgbClr val="BFBFBF"/>
                </a:solidFill>
              </a:rPr>
              <a:t>Ephesians 2:1</a:t>
            </a:r>
          </a:p>
        </p:txBody>
      </p:sp>
    </p:spTree>
    <p:extLst>
      <p:ext uri="{BB962C8B-B14F-4D97-AF65-F5344CB8AC3E}">
        <p14:creationId xmlns:p14="http://schemas.microsoft.com/office/powerpoint/2010/main" val="3181985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 txBox="1">
            <a:spLocks/>
          </p:cNvSpPr>
          <p:nvPr/>
        </p:nvSpPr>
        <p:spPr>
          <a:xfrm>
            <a:off x="-249796" y="6272130"/>
            <a:ext cx="9269195" cy="32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2 – Lesson 6: Man’s Need		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Global University of Theological Studie</a:t>
            </a:r>
            <a:r>
              <a:rPr lang="en-US" b="1" dirty="0" smtClean="0">
                <a:solidFill>
                  <a:schemeClr val="bg1"/>
                </a:solidFill>
              </a:rPr>
              <a:t>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8177" y="338190"/>
            <a:ext cx="74759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>
                    <a:lumMod val="95000"/>
                  </a:schemeClr>
                </a:solidFill>
              </a:rPr>
              <a:t>Man’s Hopeless Condition Outside of Christ</a:t>
            </a:r>
            <a:endParaRPr lang="en-US" sz="4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2936" y="2181340"/>
            <a:ext cx="85814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</a:t>
            </a:r>
            <a:r>
              <a:rPr lang="en-US" sz="2400" i="1" dirty="0" smtClean="0"/>
              <a:t>Can the Ethiopian change his skin, or the leopard his spots?  Then may ye also do good, that are accustomed to do evil.”</a:t>
            </a:r>
          </a:p>
          <a:p>
            <a:pPr algn="ctr"/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(Jeremiah 13:23)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937" y="3890152"/>
            <a:ext cx="8581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Man, being dead in sins and trespasses, cannot save himself.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42936" y="4808562"/>
            <a:ext cx="877646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/>
              <a:t>Man is completely helpless to change his race and color of skin.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4188567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6337" y="192900"/>
            <a:ext cx="4496747" cy="6159605"/>
          </a:xfrm>
          <a:prstGeom prst="rect">
            <a:avLst/>
          </a:prstGeom>
        </p:spPr>
      </p:pic>
      <p:sp>
        <p:nvSpPr>
          <p:cNvPr id="10" name="Footer Placeholder 3"/>
          <p:cNvSpPr txBox="1">
            <a:spLocks/>
          </p:cNvSpPr>
          <p:nvPr/>
        </p:nvSpPr>
        <p:spPr>
          <a:xfrm>
            <a:off x="-249796" y="6272130"/>
            <a:ext cx="9269195" cy="32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2 – Lesson 6: Man’s Need		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Global University of Theological Studie</a:t>
            </a:r>
            <a:r>
              <a:rPr lang="en-US" b="1" dirty="0" smtClean="0">
                <a:solidFill>
                  <a:schemeClr val="bg1"/>
                </a:solidFill>
              </a:rPr>
              <a:t>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779" y="1683365"/>
            <a:ext cx="84727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If man could save himself then there would have been no need for Christ to come to be our Savior.</a:t>
            </a:r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0472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3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 txBox="1">
            <a:spLocks/>
          </p:cNvSpPr>
          <p:nvPr/>
        </p:nvSpPr>
        <p:spPr>
          <a:xfrm>
            <a:off x="-249796" y="6272130"/>
            <a:ext cx="9269195" cy="32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2 – Lesson 6: Man’s Need		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Global University of Theological Studie</a:t>
            </a:r>
            <a:r>
              <a:rPr lang="en-US" b="1" dirty="0" smtClean="0">
                <a:solidFill>
                  <a:schemeClr val="bg1"/>
                </a:solidFill>
              </a:rPr>
              <a:t>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8177" y="587580"/>
            <a:ext cx="74759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>
                    <a:lumMod val="95000"/>
                  </a:schemeClr>
                </a:solidFill>
              </a:rPr>
              <a:t>Man’s Entire Being Needed </a:t>
            </a:r>
          </a:p>
          <a:p>
            <a:pPr algn="ctr"/>
            <a:r>
              <a:rPr lang="en-US" sz="4400" dirty="0" smtClean="0">
                <a:solidFill>
                  <a:schemeClr val="bg1">
                    <a:lumMod val="95000"/>
                  </a:schemeClr>
                </a:solidFill>
              </a:rPr>
              <a:t>Salvation</a:t>
            </a:r>
            <a:endParaRPr lang="en-US" sz="4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5250" y="2588076"/>
            <a:ext cx="7668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Since man’s entire being were affected </a:t>
            </a:r>
          </a:p>
          <a:p>
            <a:pPr algn="ctr"/>
            <a:r>
              <a:rPr lang="en-US" sz="3200" dirty="0" smtClean="0"/>
              <a:t>by the Fall and the original sin, </a:t>
            </a:r>
          </a:p>
          <a:p>
            <a:pPr algn="ctr"/>
            <a:r>
              <a:rPr lang="en-US" sz="3200" dirty="0" smtClean="0"/>
              <a:t>his entire being needed to be saved.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398731" y="4629602"/>
            <a:ext cx="6270171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Man is body, soul, and spirit.</a:t>
            </a:r>
            <a:endParaRPr lang="en-US" sz="4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2747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 txBox="1">
            <a:spLocks/>
          </p:cNvSpPr>
          <p:nvPr/>
        </p:nvSpPr>
        <p:spPr>
          <a:xfrm>
            <a:off x="-249796" y="6272130"/>
            <a:ext cx="9269195" cy="32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2 – Lesson 6: Man’s Need		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Global University of Theological Studie</a:t>
            </a:r>
            <a:r>
              <a:rPr lang="en-US" b="1" dirty="0" smtClean="0">
                <a:solidFill>
                  <a:schemeClr val="bg1"/>
                </a:solidFill>
              </a:rPr>
              <a:t>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9779" y="723375"/>
            <a:ext cx="623801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 The </a:t>
            </a:r>
            <a:r>
              <a:rPr lang="en-U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BODY</a:t>
            </a:r>
            <a:r>
              <a:rPr lang="en-US" sz="2800" dirty="0" smtClean="0"/>
              <a:t> is the physical body in which the real man dwells.  The body is sometimes spoken of as being: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1.  A house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2.  A temple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3.  A vessel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263705" y="4079682"/>
            <a:ext cx="5305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       The welfare of the body definitely affects the welfare of soul and spirit.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30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 txBox="1">
            <a:spLocks/>
          </p:cNvSpPr>
          <p:nvPr/>
        </p:nvSpPr>
        <p:spPr>
          <a:xfrm>
            <a:off x="-249796" y="6272130"/>
            <a:ext cx="9269195" cy="32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2 – Lesson 6: Man’s Need		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Global University of Theological Studie</a:t>
            </a:r>
            <a:r>
              <a:rPr lang="en-US" b="1" dirty="0" smtClean="0">
                <a:solidFill>
                  <a:schemeClr val="bg1"/>
                </a:solidFill>
              </a:rPr>
              <a:t>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7404" y="803750"/>
            <a:ext cx="77492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It is more difficult to understand the meaning of soul and spirit, or to even understand the difference between</a:t>
            </a:r>
          </a:p>
          <a:p>
            <a:pPr algn="ctr"/>
            <a:r>
              <a:rPr lang="en-US" sz="3200" dirty="0" smtClean="0"/>
              <a:t>soul and spirit.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157570" y="3488276"/>
            <a:ext cx="689718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“For the word of God is quick, and powerful, and sharper than any two edged sword, piercing even to the dividing asunder of soul and spirit. 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(Hebrews 4:12)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793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 txBox="1">
            <a:spLocks/>
          </p:cNvSpPr>
          <p:nvPr/>
        </p:nvSpPr>
        <p:spPr>
          <a:xfrm>
            <a:off x="-249796" y="6272130"/>
            <a:ext cx="9269195" cy="32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  <a:cs typeface="Arial Black"/>
              </a:rPr>
              <a:t>Doctrine 2 – Lesson 6: Man’s Need		</a:t>
            </a: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Global University of Theological Studie</a:t>
            </a:r>
            <a:r>
              <a:rPr lang="en-US" b="1" dirty="0" smtClean="0">
                <a:solidFill>
                  <a:schemeClr val="bg1"/>
                </a:solidFill>
              </a:rPr>
              <a:t>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8011" y="739450"/>
            <a:ext cx="65595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definition of body, soul, and spirit may be made as follows: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07403" y="2282651"/>
            <a:ext cx="80547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1. </a:t>
            </a:r>
            <a:r>
              <a:rPr lang="en-US" sz="2400" dirty="0" smtClean="0">
                <a:solidFill>
                  <a:srgbClr val="000000"/>
                </a:solidFill>
              </a:rPr>
              <a:t>Spirit</a:t>
            </a: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: The part of man by which he is capable of God consciousness and communion with God.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93593" y="3426404"/>
            <a:ext cx="6961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2</a:t>
            </a:r>
            <a:r>
              <a:rPr lang="en-US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</a:rPr>
              <a:t>Soul </a:t>
            </a:r>
            <a:r>
              <a:rPr lang="en-US" sz="2400" b="1" dirty="0" smtClean="0">
                <a:solidFill>
                  <a:schemeClr val="bg1"/>
                </a:solidFill>
              </a:rPr>
              <a:t>: </a:t>
            </a:r>
            <a:r>
              <a:rPr lang="en-US" sz="2400" dirty="0" smtClean="0">
                <a:solidFill>
                  <a:schemeClr val="bg1"/>
                </a:solidFill>
              </a:rPr>
              <a:t>The part of man by which he is capable of self consciousness.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2014" y="4639755"/>
            <a:ext cx="6037385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3. </a:t>
            </a:r>
            <a:r>
              <a:rPr lang="en-US" sz="2400" dirty="0" smtClean="0">
                <a:solidFill>
                  <a:srgbClr val="000000"/>
                </a:solidFill>
              </a:rPr>
              <a:t> Body</a:t>
            </a: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:  </a:t>
            </a:r>
            <a:r>
              <a:rPr lang="en-US" sz="2400" dirty="0" smtClean="0">
                <a:solidFill>
                  <a:schemeClr val="bg1"/>
                </a:solidFill>
              </a:rPr>
              <a:t>The part of man by which he is capable through his senses to have world consciousness or physical consciousness.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754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414</TotalTime>
  <Words>746</Words>
  <Application>Microsoft Office PowerPoint</Application>
  <PresentationFormat>On-screen Show (4:3)</PresentationFormat>
  <Paragraphs>88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Revolution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UPCI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Richardson</dc:creator>
  <cp:lastModifiedBy>Jere Riddick</cp:lastModifiedBy>
  <cp:revision>37</cp:revision>
  <dcterms:created xsi:type="dcterms:W3CDTF">2011-11-09T23:54:42Z</dcterms:created>
  <dcterms:modified xsi:type="dcterms:W3CDTF">2011-12-28T15:24:12Z</dcterms:modified>
</cp:coreProperties>
</file>