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66"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12/8/2011</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D140825E-4A15-4D39-8176-1F07E904CB30}" type="datetimeFigureOut">
              <a:rPr lang="en-US" smtClean="0"/>
              <a:t>12/8/2011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40825E-4A15-4D39-8176-1F07E904CB30}" type="datetimeFigureOut">
              <a:rPr lang="en-US" smtClean="0"/>
              <a:t>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D140825E-4A15-4D39-8176-1F07E904CB30}" type="datetimeFigureOut">
              <a:rPr lang="en-US" smtClean="0"/>
              <a:t>12/8/2011</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12/8/2011</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12/8/2011</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40825E-4A15-4D39-8176-1F07E904CB30}" type="datetimeFigureOut">
              <a:rPr lang="en-US" smtClean="0"/>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D140825E-4A15-4D39-8176-1F07E904CB30}" type="datetimeFigureOut">
              <a:rPr lang="en-US" smtClean="0"/>
              <a:t>12/8/2011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E4AAA4-6363-4581-962D-1ACCC2D600C5}"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140825E-4A15-4D39-8176-1F07E904CB30}" type="datetimeFigureOut">
              <a:rPr lang="en-US" smtClean="0"/>
              <a:t>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140825E-4A15-4D39-8176-1F07E904CB30}" type="datetimeFigureOut">
              <a:rPr lang="en-US" smtClean="0"/>
              <a:t>12/8/2011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D140825E-4A15-4D39-8176-1F07E904CB30}" type="datetimeFigureOut">
              <a:rPr lang="en-US" smtClean="0"/>
              <a:t>12/8/2011</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93E4AAA4-6363-4581-962D-1ACCC2D600C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ertical Text Placeholder 5"/>
          <p:cNvSpPr>
            <a:spLocks noGrp="1"/>
          </p:cNvSpPr>
          <p:nvPr/>
        </p:nvSpPr>
        <p:spPr>
          <a:xfrm>
            <a:off x="7483620" y="219993"/>
            <a:ext cx="1437318" cy="6638007"/>
          </a:xfrm>
          <a:prstGeom prst="rect">
            <a:avLst/>
          </a:prstGeom>
        </p:spPr>
        <p:txBody>
          <a:bodyPr vert="eaVert"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200" kern="1200" dirty="0" smtClean="0">
                <a:solidFill>
                  <a:schemeClr val="bg1"/>
                </a:solidFill>
              </a:rPr>
              <a:t>Global University of Theological Studies</a:t>
            </a:r>
            <a:endParaRPr lang="en-US" sz="2200" kern="1200" dirty="0">
              <a:solidFill>
                <a:schemeClr val="bg1"/>
              </a:solidFill>
            </a:endParaRPr>
          </a:p>
        </p:txBody>
      </p:sp>
      <p:pic>
        <p:nvPicPr>
          <p:cNvPr id="5" name="Picture 4"/>
          <p:cNvPicPr>
            <a:picLocks noChangeAspect="1"/>
          </p:cNvPicPr>
          <p:nvPr/>
        </p:nvPicPr>
        <p:blipFill>
          <a:blip r:embed="rId2"/>
          <a:stretch>
            <a:fillRect/>
          </a:stretch>
        </p:blipFill>
        <p:spPr>
          <a:xfrm>
            <a:off x="180351" y="201370"/>
            <a:ext cx="6458152" cy="6473870"/>
          </a:xfrm>
          <a:prstGeom prst="rect">
            <a:avLst/>
          </a:prstGeom>
        </p:spPr>
      </p:pic>
      <p:sp>
        <p:nvSpPr>
          <p:cNvPr id="6" name="Title 4"/>
          <p:cNvSpPr txBox="1">
            <a:spLocks/>
          </p:cNvSpPr>
          <p:nvPr/>
        </p:nvSpPr>
        <p:spPr>
          <a:xfrm>
            <a:off x="337533" y="3490313"/>
            <a:ext cx="5005986" cy="801200"/>
          </a:xfrm>
          <a:prstGeom prst="rect">
            <a:avLst/>
          </a:prstGeo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lgn="l" defTabSz="914400" rtl="0" eaLnBrk="1" latinLnBrk="0" hangingPunct="1">
              <a:spcBef>
                <a:spcPct val="0"/>
              </a:spcBef>
              <a:buNone/>
              <a:defRPr sz="3800" kern="1200">
                <a:solidFill>
                  <a:schemeClr val="bg1"/>
                </a:solidFill>
                <a:latin typeface="+mj-lt"/>
                <a:ea typeface="+mj-ea"/>
                <a:cs typeface="+mj-cs"/>
              </a:defRPr>
            </a:lvl1pPr>
          </a:lstStyle>
          <a:p>
            <a:pPr algn="ctr"/>
            <a:r>
              <a:rPr lang="en-US" sz="8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pple Casual"/>
                <a:cs typeface="Apple Casual"/>
              </a:rPr>
              <a:t>The Fall of Man</a:t>
            </a:r>
            <a:endParaRPr lang="en-US" sz="8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pple Casual"/>
              <a:cs typeface="Apple Casual"/>
            </a:endParaRPr>
          </a:p>
        </p:txBody>
      </p:sp>
    </p:spTree>
    <p:extLst>
      <p:ext uri="{BB962C8B-B14F-4D97-AF65-F5344CB8AC3E}">
        <p14:creationId xmlns:p14="http://schemas.microsoft.com/office/powerpoint/2010/main" val="1870251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500"/>
                            </p:stCondLst>
                            <p:childTnLst>
                              <p:par>
                                <p:cTn id="9" presetID="42" presetClass="entr" presetSubtype="0" fill="hold" grpId="0" nodeType="after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4000"/>
                            </p:stCondLst>
                            <p:childTnLst>
                              <p:par>
                                <p:cTn id="15" presetID="22" presetClass="entr" presetSubtype="1" fill="hold" grpId="0" nodeType="afterEffect">
                                  <p:stCondLst>
                                    <p:cond delay="50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1070432" y="2685152"/>
            <a:ext cx="7384137" cy="1384995"/>
          </a:xfrm>
          <a:prstGeom prst="rect">
            <a:avLst/>
          </a:prstGeom>
          <a:noFill/>
        </p:spPr>
        <p:txBody>
          <a:bodyPr wrap="square" rtlCol="0">
            <a:spAutoFit/>
          </a:bodyPr>
          <a:lstStyle/>
          <a:p>
            <a:r>
              <a:rPr lang="en-US" sz="2800" dirty="0" smtClean="0">
                <a:solidFill>
                  <a:srgbClr val="000000"/>
                </a:solidFill>
              </a:rPr>
              <a:t>Eve yielded to the temptation. </a:t>
            </a:r>
          </a:p>
          <a:p>
            <a:r>
              <a:rPr lang="en-US" sz="2800" dirty="0" smtClean="0">
                <a:solidFill>
                  <a:srgbClr val="000000"/>
                </a:solidFill>
              </a:rPr>
              <a:t>She disobeyed and sin entered the human heart.</a:t>
            </a:r>
            <a:endParaRPr lang="en-US" sz="2800" dirty="0">
              <a:solidFill>
                <a:srgbClr val="000000"/>
              </a:solidFill>
            </a:endParaRPr>
          </a:p>
        </p:txBody>
      </p:sp>
      <p:sp>
        <p:nvSpPr>
          <p:cNvPr id="5" name="Subtitle 2"/>
          <p:cNvSpPr txBox="1">
            <a:spLocks/>
          </p:cNvSpPr>
          <p:nvPr/>
        </p:nvSpPr>
        <p:spPr>
          <a:xfrm>
            <a:off x="308428" y="465307"/>
            <a:ext cx="8509004" cy="1766264"/>
          </a:xfrm>
          <a:prstGeom prst="rect">
            <a:avLst/>
          </a:prstGeom>
        </p:spPr>
        <p:txBody>
          <a:bodyPr>
            <a:noAutofit/>
          </a:bodyPr>
          <a:lst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a:lstStyle>
          <a:p>
            <a:pPr marL="0" indent="0">
              <a:buNone/>
            </a:pPr>
            <a:r>
              <a:rPr lang="en-US" sz="3600" dirty="0" smtClean="0"/>
              <a:t>Temptation itself is not sin—</a:t>
            </a:r>
            <a:endParaRPr lang="en-US" sz="2800" dirty="0" smtClean="0"/>
          </a:p>
          <a:p>
            <a:pPr marL="0" indent="0">
              <a:buNone/>
            </a:pPr>
            <a:r>
              <a:rPr lang="en-US" sz="2800" dirty="0"/>
              <a:t>	</a:t>
            </a:r>
            <a:r>
              <a:rPr lang="en-US" sz="2800" dirty="0" smtClean="0"/>
              <a:t>but yielding to temptation is sin.</a:t>
            </a:r>
            <a:endParaRPr lang="en-US" sz="3600" dirty="0" smtClean="0"/>
          </a:p>
        </p:txBody>
      </p:sp>
      <p:sp>
        <p:nvSpPr>
          <p:cNvPr id="6" name="TextBox 5"/>
          <p:cNvSpPr txBox="1"/>
          <p:nvPr/>
        </p:nvSpPr>
        <p:spPr>
          <a:xfrm>
            <a:off x="1603835" y="4379694"/>
            <a:ext cx="7384137" cy="954107"/>
          </a:xfrm>
          <a:prstGeom prst="rect">
            <a:avLst/>
          </a:prstGeom>
          <a:noFill/>
        </p:spPr>
        <p:txBody>
          <a:bodyPr wrap="square" rtlCol="0">
            <a:spAutoFit/>
          </a:bodyPr>
          <a:lstStyle/>
          <a:p>
            <a:r>
              <a:rPr lang="en-US" sz="2800" dirty="0" smtClean="0">
                <a:solidFill>
                  <a:srgbClr val="000000"/>
                </a:solidFill>
              </a:rPr>
              <a:t>Jesus was tempted, but remained sinless. </a:t>
            </a:r>
          </a:p>
          <a:p>
            <a:r>
              <a:rPr lang="en-US" sz="2800" dirty="0" smtClean="0">
                <a:solidFill>
                  <a:srgbClr val="000000"/>
                </a:solidFill>
              </a:rPr>
              <a:t>He overcame temptation by not yielding.</a:t>
            </a:r>
            <a:endParaRPr lang="en-US" sz="2800" dirty="0">
              <a:solidFill>
                <a:srgbClr val="000000"/>
              </a:solidFill>
            </a:endParaRPr>
          </a:p>
        </p:txBody>
      </p:sp>
    </p:spTree>
    <p:extLst>
      <p:ext uri="{BB962C8B-B14F-4D97-AF65-F5344CB8AC3E}">
        <p14:creationId xmlns:p14="http://schemas.microsoft.com/office/powerpoint/2010/main" val="65011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7" presetClass="entr" presetSubtype="0" fill="hold" grpId="0" nodeType="afterEffect">
                                  <p:stCondLst>
                                    <p:cond delay="50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1000"/>
                                        <p:tgtEl>
                                          <p:spTgt spid="5">
                                            <p:txEl>
                                              <p:pRg st="1" end="1"/>
                                            </p:txEl>
                                          </p:spTgt>
                                        </p:tgtEl>
                                      </p:cBhvr>
                                    </p:animEffect>
                                    <p:anim calcmode="lin" valueType="num">
                                      <p:cBhvr>
                                        <p:cTn id="14"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53" presetClass="entr" presetSubtype="16" fill="hold" grpId="0" nodeType="after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Effect transition="in" filter="fade">
                                      <p:cBhvr>
                                        <p:cTn id="21" dur="1000"/>
                                        <p:tgtEl>
                                          <p:spTgt spid="4"/>
                                        </p:tgtEl>
                                      </p:cBhvr>
                                    </p:animEffect>
                                  </p:childTnLst>
                                </p:cTn>
                              </p:par>
                            </p:childTnLst>
                          </p:cTn>
                        </p:par>
                        <p:par>
                          <p:cTn id="22" fill="hold">
                            <p:stCondLst>
                              <p:cond delay="4500"/>
                            </p:stCondLst>
                            <p:childTnLst>
                              <p:par>
                                <p:cTn id="23" presetID="53" presetClass="entr" presetSubtype="16" fill="hold" grpId="0" nodeType="after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Effect transition="in" filter="fade">
                                      <p:cBhvr>
                                        <p:cTn id="2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8" name="TextBox 7"/>
          <p:cNvSpPr txBox="1"/>
          <p:nvPr/>
        </p:nvSpPr>
        <p:spPr>
          <a:xfrm>
            <a:off x="1451429" y="526142"/>
            <a:ext cx="6350000" cy="830997"/>
          </a:xfrm>
          <a:prstGeom prst="rect">
            <a:avLst/>
          </a:prstGeom>
          <a:noFill/>
        </p:spPr>
        <p:txBody>
          <a:bodyPr wrap="square" rtlCol="0">
            <a:spAutoFit/>
          </a:bodyPr>
          <a:lstStyle/>
          <a:p>
            <a:pPr algn="ctr"/>
            <a:r>
              <a:rPr lang="en-US" sz="4800" dirty="0" smtClean="0">
                <a:solidFill>
                  <a:srgbClr val="FFFFFF"/>
                </a:solidFill>
              </a:rPr>
              <a:t>Results of the Fall</a:t>
            </a:r>
          </a:p>
        </p:txBody>
      </p:sp>
      <p:sp>
        <p:nvSpPr>
          <p:cNvPr id="3" name="TextBox 2"/>
          <p:cNvSpPr txBox="1"/>
          <p:nvPr/>
        </p:nvSpPr>
        <p:spPr>
          <a:xfrm>
            <a:off x="381001" y="2267857"/>
            <a:ext cx="8434638" cy="2308324"/>
          </a:xfrm>
          <a:prstGeom prst="rect">
            <a:avLst/>
          </a:prstGeom>
          <a:noFill/>
        </p:spPr>
        <p:txBody>
          <a:bodyPr wrap="square" rtlCol="0">
            <a:spAutoFit/>
          </a:bodyPr>
          <a:lstStyle/>
          <a:p>
            <a:r>
              <a:rPr lang="en-US" sz="3200" b="1" u="sng" dirty="0" smtClean="0"/>
              <a:t>Results on Nature</a:t>
            </a:r>
          </a:p>
          <a:p>
            <a:r>
              <a:rPr lang="en-US" dirty="0"/>
              <a:t>	</a:t>
            </a:r>
            <a:r>
              <a:rPr lang="en-US" sz="2800" dirty="0" smtClean="0"/>
              <a:t>The ground was cursed.   (See Genesis 3:17.)</a:t>
            </a:r>
          </a:p>
          <a:p>
            <a:endParaRPr lang="en-US" sz="2800" dirty="0"/>
          </a:p>
          <a:p>
            <a:r>
              <a:rPr lang="en-US" sz="2800" dirty="0" smtClean="0"/>
              <a:t>	The ground was to bring forth thorns and 		thistles.  (See Genesis 3:18.)</a:t>
            </a:r>
            <a:endParaRPr lang="en-US" sz="2800" dirty="0"/>
          </a:p>
        </p:txBody>
      </p:sp>
    </p:spTree>
    <p:extLst>
      <p:ext uri="{BB962C8B-B14F-4D97-AF65-F5344CB8AC3E}">
        <p14:creationId xmlns:p14="http://schemas.microsoft.com/office/powerpoint/2010/main" val="85039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left)">
                                      <p:cBhvr>
                                        <p:cTn id="13" dur="1000"/>
                                        <p:tgtEl>
                                          <p:spTgt spid="3">
                                            <p:txEl>
                                              <p:pRg st="0" end="0"/>
                                            </p:txEl>
                                          </p:spTgt>
                                        </p:tgtEl>
                                      </p:cBhvr>
                                    </p:animEffect>
                                  </p:childTnLst>
                                </p:cTn>
                              </p:par>
                            </p:childTnLst>
                          </p:cTn>
                        </p:par>
                        <p:par>
                          <p:cTn id="14" fill="hold">
                            <p:stCondLst>
                              <p:cond delay="3000"/>
                            </p:stCondLst>
                            <p:childTnLst>
                              <p:par>
                                <p:cTn id="15" presetID="22" presetClass="entr" presetSubtype="8" fill="hold" grpId="0" nodeType="afterEffect">
                                  <p:stCondLst>
                                    <p:cond delay="50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left)">
                                      <p:cBhvr>
                                        <p:cTn id="17" dur="1000"/>
                                        <p:tgtEl>
                                          <p:spTgt spid="3">
                                            <p:txEl>
                                              <p:pRg st="1" end="1"/>
                                            </p:txEl>
                                          </p:spTgt>
                                        </p:tgtEl>
                                      </p:cBhvr>
                                    </p:animEffect>
                                  </p:childTnLst>
                                </p:cTn>
                              </p:par>
                            </p:childTnLst>
                          </p:cTn>
                        </p:par>
                        <p:par>
                          <p:cTn id="18" fill="hold">
                            <p:stCondLst>
                              <p:cond delay="4500"/>
                            </p:stCondLst>
                            <p:childTnLst>
                              <p:par>
                                <p:cTn id="19" presetID="22" presetClass="entr" presetSubtype="8" fill="hold" grpId="0" nodeType="afterEffect">
                                  <p:stCondLst>
                                    <p:cond delay="50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left)">
                                      <p:cBhvr>
                                        <p:cTn id="21"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5" name="TextBox 4"/>
          <p:cNvSpPr txBox="1"/>
          <p:nvPr/>
        </p:nvSpPr>
        <p:spPr>
          <a:xfrm>
            <a:off x="1451429" y="526142"/>
            <a:ext cx="6350000" cy="830997"/>
          </a:xfrm>
          <a:prstGeom prst="rect">
            <a:avLst/>
          </a:prstGeom>
          <a:noFill/>
        </p:spPr>
        <p:txBody>
          <a:bodyPr wrap="square" rtlCol="0">
            <a:spAutoFit/>
          </a:bodyPr>
          <a:lstStyle/>
          <a:p>
            <a:pPr algn="ctr"/>
            <a:r>
              <a:rPr lang="en-US" sz="4800" dirty="0" smtClean="0">
                <a:solidFill>
                  <a:srgbClr val="FFFFFF"/>
                </a:solidFill>
              </a:rPr>
              <a:t>Results of the Fall</a:t>
            </a:r>
          </a:p>
        </p:txBody>
      </p:sp>
      <p:sp>
        <p:nvSpPr>
          <p:cNvPr id="6" name="TextBox 5"/>
          <p:cNvSpPr txBox="1"/>
          <p:nvPr/>
        </p:nvSpPr>
        <p:spPr>
          <a:xfrm>
            <a:off x="381001" y="1578423"/>
            <a:ext cx="8434638" cy="861774"/>
          </a:xfrm>
          <a:prstGeom prst="rect">
            <a:avLst/>
          </a:prstGeom>
          <a:noFill/>
        </p:spPr>
        <p:txBody>
          <a:bodyPr wrap="square" rtlCol="0">
            <a:spAutoFit/>
          </a:bodyPr>
          <a:lstStyle/>
          <a:p>
            <a:r>
              <a:rPr lang="en-US" sz="3200" b="1" u="sng" dirty="0" smtClean="0"/>
              <a:t>Results on the Whole Human Race</a:t>
            </a:r>
          </a:p>
          <a:p>
            <a:r>
              <a:rPr lang="en-US" dirty="0"/>
              <a:t>	</a:t>
            </a:r>
            <a:endParaRPr lang="en-US" sz="2800" dirty="0"/>
          </a:p>
        </p:txBody>
      </p:sp>
      <p:sp>
        <p:nvSpPr>
          <p:cNvPr id="7" name="TextBox 6"/>
          <p:cNvSpPr txBox="1"/>
          <p:nvPr/>
        </p:nvSpPr>
        <p:spPr>
          <a:xfrm>
            <a:off x="1451428" y="2104570"/>
            <a:ext cx="7220857" cy="2246769"/>
          </a:xfrm>
          <a:prstGeom prst="rect">
            <a:avLst/>
          </a:prstGeom>
          <a:noFill/>
        </p:spPr>
        <p:txBody>
          <a:bodyPr wrap="square" rtlCol="0">
            <a:spAutoFit/>
          </a:bodyPr>
          <a:lstStyle/>
          <a:p>
            <a:r>
              <a:rPr lang="en-US" sz="2800" dirty="0" smtClean="0"/>
              <a:t>1.  All are concluded under sin.</a:t>
            </a:r>
          </a:p>
          <a:p>
            <a:r>
              <a:rPr lang="en-US" sz="2800" dirty="0"/>
              <a:t>	</a:t>
            </a:r>
            <a:r>
              <a:rPr lang="en-US" sz="2800" dirty="0" smtClean="0"/>
              <a:t>Galatians 3:22 – </a:t>
            </a:r>
            <a:r>
              <a:rPr lang="en-US" sz="2800" i="1" dirty="0" smtClean="0"/>
              <a:t>“But the scripture hath concluded all under sin, that the promise of faith of Jesus Christ might be given to them that believe.”</a:t>
            </a:r>
            <a:endParaRPr lang="en-US" sz="2800" i="1" dirty="0"/>
          </a:p>
        </p:txBody>
      </p:sp>
      <p:sp>
        <p:nvSpPr>
          <p:cNvPr id="8" name="TextBox 7"/>
          <p:cNvSpPr txBox="1"/>
          <p:nvPr/>
        </p:nvSpPr>
        <p:spPr>
          <a:xfrm>
            <a:off x="1603828" y="4350866"/>
            <a:ext cx="7220857" cy="1815882"/>
          </a:xfrm>
          <a:prstGeom prst="rect">
            <a:avLst/>
          </a:prstGeom>
          <a:noFill/>
        </p:spPr>
        <p:txBody>
          <a:bodyPr wrap="square" rtlCol="0">
            <a:spAutoFit/>
          </a:bodyPr>
          <a:lstStyle/>
          <a:p>
            <a:r>
              <a:rPr lang="en-US" sz="2800" dirty="0"/>
              <a:t>	</a:t>
            </a:r>
            <a:r>
              <a:rPr lang="en-US" sz="2800" dirty="0" smtClean="0"/>
              <a:t>Romans 5:19 – </a:t>
            </a:r>
            <a:r>
              <a:rPr lang="en-US" sz="2800" i="1" dirty="0" smtClean="0"/>
              <a:t>“For as by one man’s disobedience many were made sinners, so by he obedience of one shall many be made righteous.”</a:t>
            </a:r>
            <a:endParaRPr lang="en-US" sz="2800" i="1" dirty="0"/>
          </a:p>
        </p:txBody>
      </p:sp>
    </p:spTree>
    <p:extLst>
      <p:ext uri="{BB962C8B-B14F-4D97-AF65-F5344CB8AC3E}">
        <p14:creationId xmlns:p14="http://schemas.microsoft.com/office/powerpoint/2010/main" val="276756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31" presetClass="entr" presetSubtype="0" fill="hold" grpId="0" nodeType="afterEffect">
                                  <p:stCondLst>
                                    <p:cond delay="50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par>
                          <p:cTn id="17" fill="hold">
                            <p:stCondLst>
                              <p:cond delay="3000"/>
                            </p:stCondLst>
                            <p:childTnLst>
                              <p:par>
                                <p:cTn id="18" presetID="16" presetClass="entr" presetSubtype="37" fill="hold" grpId="0" nodeType="afterEffect">
                                  <p:stCondLst>
                                    <p:cond delay="500"/>
                                  </p:stCondLst>
                                  <p:childTnLst>
                                    <p:set>
                                      <p:cBhvr>
                                        <p:cTn id="19" dur="1" fill="hold">
                                          <p:stCondLst>
                                            <p:cond delay="0"/>
                                          </p:stCondLst>
                                        </p:cTn>
                                        <p:tgtEl>
                                          <p:spTgt spid="7">
                                            <p:txEl>
                                              <p:pRg st="0" end="0"/>
                                            </p:txEl>
                                          </p:spTgt>
                                        </p:tgtEl>
                                        <p:attrNameLst>
                                          <p:attrName>style.visibility</p:attrName>
                                        </p:attrNameLst>
                                      </p:cBhvr>
                                      <p:to>
                                        <p:strVal val="visible"/>
                                      </p:to>
                                    </p:set>
                                    <p:animEffect transition="in" filter="barn(outVertical)">
                                      <p:cBhvr>
                                        <p:cTn id="20" dur="1000"/>
                                        <p:tgtEl>
                                          <p:spTgt spid="7">
                                            <p:txEl>
                                              <p:pRg st="0" end="0"/>
                                            </p:txEl>
                                          </p:spTgt>
                                        </p:tgtEl>
                                      </p:cBhvr>
                                    </p:animEffect>
                                  </p:childTnLst>
                                </p:cTn>
                              </p:par>
                            </p:childTnLst>
                          </p:cTn>
                        </p:par>
                        <p:par>
                          <p:cTn id="21" fill="hold">
                            <p:stCondLst>
                              <p:cond delay="4500"/>
                            </p:stCondLst>
                            <p:childTnLst>
                              <p:par>
                                <p:cTn id="22" presetID="16" presetClass="entr" presetSubtype="37" fill="hold" grpId="0" nodeType="afterEffect">
                                  <p:stCondLst>
                                    <p:cond delay="500"/>
                                  </p:stCondLst>
                                  <p:childTnLst>
                                    <p:set>
                                      <p:cBhvr>
                                        <p:cTn id="23" dur="1" fill="hold">
                                          <p:stCondLst>
                                            <p:cond delay="0"/>
                                          </p:stCondLst>
                                        </p:cTn>
                                        <p:tgtEl>
                                          <p:spTgt spid="7">
                                            <p:txEl>
                                              <p:pRg st="1" end="1"/>
                                            </p:txEl>
                                          </p:spTgt>
                                        </p:tgtEl>
                                        <p:attrNameLst>
                                          <p:attrName>style.visibility</p:attrName>
                                        </p:attrNameLst>
                                      </p:cBhvr>
                                      <p:to>
                                        <p:strVal val="visible"/>
                                      </p:to>
                                    </p:set>
                                    <p:animEffect transition="in" filter="barn(outVertical)">
                                      <p:cBhvr>
                                        <p:cTn id="24" dur="1000"/>
                                        <p:tgtEl>
                                          <p:spTgt spid="7">
                                            <p:txEl>
                                              <p:pRg st="1" end="1"/>
                                            </p:txEl>
                                          </p:spTgt>
                                        </p:tgtEl>
                                      </p:cBhvr>
                                    </p:animEffect>
                                  </p:childTnLst>
                                </p:cTn>
                              </p:par>
                            </p:childTnLst>
                          </p:cTn>
                        </p:par>
                        <p:par>
                          <p:cTn id="25" fill="hold">
                            <p:stCondLst>
                              <p:cond delay="6000"/>
                            </p:stCondLst>
                            <p:childTnLst>
                              <p:par>
                                <p:cTn id="26" presetID="16" presetClass="entr" presetSubtype="37" fill="hold" grpId="0" nodeType="afterEffect">
                                  <p:stCondLst>
                                    <p:cond delay="500"/>
                                  </p:stCondLst>
                                  <p:childTnLst>
                                    <p:set>
                                      <p:cBhvr>
                                        <p:cTn id="27" dur="1" fill="hold">
                                          <p:stCondLst>
                                            <p:cond delay="0"/>
                                          </p:stCondLst>
                                        </p:cTn>
                                        <p:tgtEl>
                                          <p:spTgt spid="8">
                                            <p:txEl>
                                              <p:pRg st="0" end="0"/>
                                            </p:txEl>
                                          </p:spTgt>
                                        </p:tgtEl>
                                        <p:attrNameLst>
                                          <p:attrName>style.visibility</p:attrName>
                                        </p:attrNameLst>
                                      </p:cBhvr>
                                      <p:to>
                                        <p:strVal val="visible"/>
                                      </p:to>
                                    </p:set>
                                    <p:animEffect transition="in" filter="barn(outVertical)">
                                      <p:cBhvr>
                                        <p:cTn id="28" dur="1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build="p"/>
      <p:bldP spid="8"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7" name="TextBox 6"/>
          <p:cNvSpPr txBox="1"/>
          <p:nvPr/>
        </p:nvSpPr>
        <p:spPr>
          <a:xfrm>
            <a:off x="1451429" y="526142"/>
            <a:ext cx="6350000" cy="830997"/>
          </a:xfrm>
          <a:prstGeom prst="rect">
            <a:avLst/>
          </a:prstGeom>
          <a:noFill/>
        </p:spPr>
        <p:txBody>
          <a:bodyPr wrap="square" rtlCol="0">
            <a:spAutoFit/>
          </a:bodyPr>
          <a:lstStyle/>
          <a:p>
            <a:pPr algn="ctr"/>
            <a:r>
              <a:rPr lang="en-US" sz="4800" dirty="0" smtClean="0">
                <a:solidFill>
                  <a:srgbClr val="FFFFFF"/>
                </a:solidFill>
              </a:rPr>
              <a:t>Results of the Fall</a:t>
            </a:r>
          </a:p>
        </p:txBody>
      </p:sp>
      <p:sp>
        <p:nvSpPr>
          <p:cNvPr id="8" name="TextBox 7"/>
          <p:cNvSpPr txBox="1"/>
          <p:nvPr/>
        </p:nvSpPr>
        <p:spPr>
          <a:xfrm>
            <a:off x="1197428" y="1538567"/>
            <a:ext cx="7220857" cy="3539431"/>
          </a:xfrm>
          <a:prstGeom prst="rect">
            <a:avLst/>
          </a:prstGeom>
          <a:noFill/>
        </p:spPr>
        <p:txBody>
          <a:bodyPr wrap="square" rtlCol="0">
            <a:spAutoFit/>
          </a:bodyPr>
          <a:lstStyle/>
          <a:p>
            <a:r>
              <a:rPr lang="en-US" sz="2800" dirty="0" smtClean="0"/>
              <a:t>2.  Man became the child of the devil.</a:t>
            </a:r>
          </a:p>
          <a:p>
            <a:r>
              <a:rPr lang="en-US" sz="2800" dirty="0"/>
              <a:t>	</a:t>
            </a:r>
            <a:r>
              <a:rPr lang="en-US" sz="2800" dirty="0" smtClean="0"/>
              <a:t>John 8:44 – </a:t>
            </a:r>
            <a:r>
              <a:rPr lang="en-US" sz="2800" i="1" dirty="0" smtClean="0"/>
              <a:t>“Ye are of your father the devil, and the lusts of your father ye will do.  He was a murderer from the beginning, and abode not in the truth, because there is no truth in him.  When he </a:t>
            </a:r>
            <a:r>
              <a:rPr lang="en-US" sz="2800" i="1" dirty="0" err="1" smtClean="0"/>
              <a:t>speaketh</a:t>
            </a:r>
            <a:r>
              <a:rPr lang="en-US" sz="2800" i="1" dirty="0" smtClean="0"/>
              <a:t> a lie, he </a:t>
            </a:r>
            <a:r>
              <a:rPr lang="en-US" sz="2800" i="1" dirty="0" err="1" smtClean="0"/>
              <a:t>speaketh</a:t>
            </a:r>
            <a:r>
              <a:rPr lang="en-US" sz="2800" i="1" dirty="0" smtClean="0"/>
              <a:t> of his own: for he is a liar, and the father of it.”</a:t>
            </a:r>
            <a:endParaRPr lang="en-US" sz="2800" i="1" dirty="0"/>
          </a:p>
        </p:txBody>
      </p:sp>
      <p:sp>
        <p:nvSpPr>
          <p:cNvPr id="9" name="TextBox 8"/>
          <p:cNvSpPr txBox="1"/>
          <p:nvPr/>
        </p:nvSpPr>
        <p:spPr>
          <a:xfrm>
            <a:off x="1142998" y="5364866"/>
            <a:ext cx="7220857" cy="523220"/>
          </a:xfrm>
          <a:prstGeom prst="rect">
            <a:avLst/>
          </a:prstGeom>
          <a:noFill/>
        </p:spPr>
        <p:txBody>
          <a:bodyPr wrap="square" rtlCol="0">
            <a:spAutoFit/>
          </a:bodyPr>
          <a:lstStyle/>
          <a:p>
            <a:r>
              <a:rPr lang="en-US" sz="2800" dirty="0" smtClean="0"/>
              <a:t>(See also I John 3:8.) </a:t>
            </a:r>
            <a:endParaRPr lang="en-US" sz="2800" i="1" dirty="0"/>
          </a:p>
        </p:txBody>
      </p:sp>
    </p:spTree>
    <p:extLst>
      <p:ext uri="{BB962C8B-B14F-4D97-AF65-F5344CB8AC3E}">
        <p14:creationId xmlns:p14="http://schemas.microsoft.com/office/powerpoint/2010/main" val="1652442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wipe(left)">
                                      <p:cBhvr>
                                        <p:cTn id="13" dur="1000"/>
                                        <p:tgtEl>
                                          <p:spTgt spid="8">
                                            <p:txEl>
                                              <p:pRg st="0" end="0"/>
                                            </p:txEl>
                                          </p:spTgt>
                                        </p:tgtEl>
                                      </p:cBhvr>
                                    </p:animEffect>
                                  </p:childTnLst>
                                </p:cTn>
                              </p:par>
                            </p:childTnLst>
                          </p:cTn>
                        </p:par>
                        <p:par>
                          <p:cTn id="14" fill="hold">
                            <p:stCondLst>
                              <p:cond delay="3000"/>
                            </p:stCondLst>
                            <p:childTnLst>
                              <p:par>
                                <p:cTn id="15" presetID="22" presetClass="entr" presetSubtype="8" fill="hold" grpId="0" nodeType="afterEffect">
                                  <p:stCondLst>
                                    <p:cond delay="50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wipe(left)">
                                      <p:cBhvr>
                                        <p:cTn id="17" dur="1000"/>
                                        <p:tgtEl>
                                          <p:spTgt spid="8">
                                            <p:txEl>
                                              <p:pRg st="1" end="1"/>
                                            </p:txEl>
                                          </p:spTgt>
                                        </p:tgtEl>
                                      </p:cBhvr>
                                    </p:animEffect>
                                  </p:childTnLst>
                                </p:cTn>
                              </p:par>
                            </p:childTnLst>
                          </p:cTn>
                        </p:par>
                        <p:par>
                          <p:cTn id="18" fill="hold">
                            <p:stCondLst>
                              <p:cond delay="4500"/>
                            </p:stCondLst>
                            <p:childTnLst>
                              <p:par>
                                <p:cTn id="19" presetID="53" presetClass="entr" presetSubtype="16" fill="hold" grpId="0" nodeType="afterEffect">
                                  <p:stCondLst>
                                    <p:cond delay="500"/>
                                  </p:stCondLst>
                                  <p:childTnLst>
                                    <p:set>
                                      <p:cBhvr>
                                        <p:cTn id="20" dur="1" fill="hold">
                                          <p:stCondLst>
                                            <p:cond delay="0"/>
                                          </p:stCondLst>
                                        </p:cTn>
                                        <p:tgtEl>
                                          <p:spTgt spid="9"/>
                                        </p:tgtEl>
                                        <p:attrNameLst>
                                          <p:attrName>style.visibility</p:attrName>
                                        </p:attrNameLst>
                                      </p:cBhvr>
                                      <p:to>
                                        <p:strVal val="visible"/>
                                      </p:to>
                                    </p:set>
                                    <p:anim calcmode="lin" valueType="num">
                                      <p:cBhvr>
                                        <p:cTn id="21" dur="1000" fill="hold"/>
                                        <p:tgtEl>
                                          <p:spTgt spid="9"/>
                                        </p:tgtEl>
                                        <p:attrNameLst>
                                          <p:attrName>ppt_w</p:attrName>
                                        </p:attrNameLst>
                                      </p:cBhvr>
                                      <p:tavLst>
                                        <p:tav tm="0">
                                          <p:val>
                                            <p:fltVal val="0"/>
                                          </p:val>
                                        </p:tav>
                                        <p:tav tm="100000">
                                          <p:val>
                                            <p:strVal val="#ppt_w"/>
                                          </p:val>
                                        </p:tav>
                                      </p:tavLst>
                                    </p:anim>
                                    <p:anim calcmode="lin" valueType="num">
                                      <p:cBhvr>
                                        <p:cTn id="22" dur="1000" fill="hold"/>
                                        <p:tgtEl>
                                          <p:spTgt spid="9"/>
                                        </p:tgtEl>
                                        <p:attrNameLst>
                                          <p:attrName>ppt_h</p:attrName>
                                        </p:attrNameLst>
                                      </p:cBhvr>
                                      <p:tavLst>
                                        <p:tav tm="0">
                                          <p:val>
                                            <p:fltVal val="0"/>
                                          </p:val>
                                        </p:tav>
                                        <p:tav tm="100000">
                                          <p:val>
                                            <p:strVal val="#ppt_h"/>
                                          </p:val>
                                        </p:tav>
                                      </p:tavLst>
                                    </p:anim>
                                    <p:animEffect transition="in" filter="fade">
                                      <p:cBhvr>
                                        <p:cTn id="23"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p"/>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5" name="TextBox 4"/>
          <p:cNvSpPr txBox="1"/>
          <p:nvPr/>
        </p:nvSpPr>
        <p:spPr>
          <a:xfrm>
            <a:off x="1451429" y="526142"/>
            <a:ext cx="6350000" cy="830997"/>
          </a:xfrm>
          <a:prstGeom prst="rect">
            <a:avLst/>
          </a:prstGeom>
          <a:noFill/>
        </p:spPr>
        <p:txBody>
          <a:bodyPr wrap="square" rtlCol="0">
            <a:spAutoFit/>
          </a:bodyPr>
          <a:lstStyle/>
          <a:p>
            <a:pPr algn="ctr"/>
            <a:r>
              <a:rPr lang="en-US" sz="4800" dirty="0" smtClean="0">
                <a:solidFill>
                  <a:srgbClr val="FFFFFF"/>
                </a:solidFill>
              </a:rPr>
              <a:t>Results of the Fall</a:t>
            </a:r>
          </a:p>
        </p:txBody>
      </p:sp>
      <p:sp>
        <p:nvSpPr>
          <p:cNvPr id="9" name="TextBox 8"/>
          <p:cNvSpPr txBox="1"/>
          <p:nvPr/>
        </p:nvSpPr>
        <p:spPr>
          <a:xfrm>
            <a:off x="1197428" y="1665568"/>
            <a:ext cx="7220857" cy="2677656"/>
          </a:xfrm>
          <a:prstGeom prst="rect">
            <a:avLst/>
          </a:prstGeom>
          <a:noFill/>
        </p:spPr>
        <p:txBody>
          <a:bodyPr wrap="square" rtlCol="0">
            <a:spAutoFit/>
          </a:bodyPr>
          <a:lstStyle/>
          <a:p>
            <a:r>
              <a:rPr lang="en-US" sz="2800" dirty="0" smtClean="0"/>
              <a:t>3.  Man shall live by hard labor.</a:t>
            </a:r>
          </a:p>
          <a:p>
            <a:r>
              <a:rPr lang="en-US" sz="2800" dirty="0"/>
              <a:t>	</a:t>
            </a:r>
            <a:r>
              <a:rPr lang="en-US" sz="2800" dirty="0" smtClean="0"/>
              <a:t>Genesis 3:19 – </a:t>
            </a:r>
            <a:r>
              <a:rPr lang="en-US" sz="2800" i="1" dirty="0" smtClean="0"/>
              <a:t>“In the sweat of thy face shalt thou eat bread, till thou return unto the ground; and for out of it </a:t>
            </a:r>
            <a:r>
              <a:rPr lang="en-US" sz="2800" i="1" dirty="0" err="1" smtClean="0"/>
              <a:t>wast</a:t>
            </a:r>
            <a:r>
              <a:rPr lang="en-US" sz="2800" i="1" dirty="0" smtClean="0"/>
              <a:t> thou taken: for dust </a:t>
            </a:r>
            <a:r>
              <a:rPr lang="en-US" sz="2800" i="1" dirty="0" smtClean="0"/>
              <a:t>thou </a:t>
            </a:r>
            <a:r>
              <a:rPr lang="en-US" sz="2800" i="1" dirty="0" smtClean="0"/>
              <a:t>art, and unto dust shalt thou return.”</a:t>
            </a:r>
            <a:endParaRPr lang="en-US" sz="2800" i="1" dirty="0"/>
          </a:p>
        </p:txBody>
      </p:sp>
    </p:spTree>
    <p:extLst>
      <p:ext uri="{BB962C8B-B14F-4D97-AF65-F5344CB8AC3E}">
        <p14:creationId xmlns:p14="http://schemas.microsoft.com/office/powerpoint/2010/main" val="3958645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7" name="TextBox 6"/>
          <p:cNvSpPr txBox="1"/>
          <p:nvPr/>
        </p:nvSpPr>
        <p:spPr>
          <a:xfrm>
            <a:off x="1451429" y="526142"/>
            <a:ext cx="6350000" cy="830997"/>
          </a:xfrm>
          <a:prstGeom prst="rect">
            <a:avLst/>
          </a:prstGeom>
          <a:noFill/>
        </p:spPr>
        <p:txBody>
          <a:bodyPr wrap="square" rtlCol="0">
            <a:spAutoFit/>
          </a:bodyPr>
          <a:lstStyle/>
          <a:p>
            <a:pPr algn="ctr"/>
            <a:r>
              <a:rPr lang="en-US" sz="4800" dirty="0" smtClean="0">
                <a:solidFill>
                  <a:srgbClr val="FFFFFF"/>
                </a:solidFill>
              </a:rPr>
              <a:t>Results of the Fall</a:t>
            </a:r>
          </a:p>
        </p:txBody>
      </p:sp>
      <p:sp>
        <p:nvSpPr>
          <p:cNvPr id="6" name="TextBox 5"/>
          <p:cNvSpPr txBox="1"/>
          <p:nvPr/>
        </p:nvSpPr>
        <p:spPr>
          <a:xfrm>
            <a:off x="1197428" y="1665568"/>
            <a:ext cx="7220857" cy="3108544"/>
          </a:xfrm>
          <a:prstGeom prst="rect">
            <a:avLst/>
          </a:prstGeom>
          <a:noFill/>
        </p:spPr>
        <p:txBody>
          <a:bodyPr wrap="square" rtlCol="0">
            <a:spAutoFit/>
          </a:bodyPr>
          <a:lstStyle/>
          <a:p>
            <a:r>
              <a:rPr lang="en-US" sz="2800" dirty="0" smtClean="0"/>
              <a:t>4.  Woman shall bring forth children in sorrow.</a:t>
            </a:r>
          </a:p>
          <a:p>
            <a:r>
              <a:rPr lang="en-US" sz="2800" dirty="0"/>
              <a:t>	</a:t>
            </a:r>
            <a:r>
              <a:rPr lang="en-US" sz="2800" dirty="0" smtClean="0"/>
              <a:t>Genesis 3:16 – </a:t>
            </a:r>
            <a:r>
              <a:rPr lang="en-US" sz="2800" i="1" dirty="0" smtClean="0"/>
              <a:t>“Unto the woman he said, I will greatly multiply thy sorrow and thy conception; in sorrow thou shalt bring forth children; and thy desire shall be to thy husband, and he shall rule over thee.”</a:t>
            </a:r>
            <a:endParaRPr lang="en-US" sz="2800" i="1" dirty="0"/>
          </a:p>
        </p:txBody>
      </p:sp>
    </p:spTree>
    <p:extLst>
      <p:ext uri="{BB962C8B-B14F-4D97-AF65-F5344CB8AC3E}">
        <p14:creationId xmlns:p14="http://schemas.microsoft.com/office/powerpoint/2010/main" val="3467853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wipe(left)">
                                      <p:cBhvr>
                                        <p:cTn id="13" dur="1000"/>
                                        <p:tgtEl>
                                          <p:spTgt spid="6">
                                            <p:txEl>
                                              <p:pRg st="0" end="0"/>
                                            </p:txEl>
                                          </p:spTgt>
                                        </p:tgtEl>
                                      </p:cBhvr>
                                    </p:animEffect>
                                  </p:childTnLst>
                                </p:cTn>
                              </p:par>
                            </p:childTnLst>
                          </p:cTn>
                        </p:par>
                        <p:par>
                          <p:cTn id="14" fill="hold">
                            <p:stCondLst>
                              <p:cond delay="3000"/>
                            </p:stCondLst>
                            <p:childTnLst>
                              <p:par>
                                <p:cTn id="15" presetID="22" presetClass="entr" presetSubtype="8" fill="hold" grpId="0" nodeType="afterEffect">
                                  <p:stCondLst>
                                    <p:cond delay="50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wipe(left)">
                                      <p:cBhvr>
                                        <p:cTn id="17" dur="1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5" name="TextBox 4"/>
          <p:cNvSpPr txBox="1"/>
          <p:nvPr/>
        </p:nvSpPr>
        <p:spPr>
          <a:xfrm>
            <a:off x="1451429" y="526142"/>
            <a:ext cx="6350000" cy="830997"/>
          </a:xfrm>
          <a:prstGeom prst="rect">
            <a:avLst/>
          </a:prstGeom>
          <a:noFill/>
        </p:spPr>
        <p:txBody>
          <a:bodyPr wrap="square" rtlCol="0">
            <a:spAutoFit/>
          </a:bodyPr>
          <a:lstStyle/>
          <a:p>
            <a:pPr algn="ctr"/>
            <a:r>
              <a:rPr lang="en-US" sz="4800" dirty="0" smtClean="0">
                <a:solidFill>
                  <a:srgbClr val="FFFFFF"/>
                </a:solidFill>
              </a:rPr>
              <a:t>Results of the Fall</a:t>
            </a:r>
          </a:p>
        </p:txBody>
      </p:sp>
      <p:sp>
        <p:nvSpPr>
          <p:cNvPr id="9" name="TextBox 8"/>
          <p:cNvSpPr txBox="1"/>
          <p:nvPr/>
        </p:nvSpPr>
        <p:spPr>
          <a:xfrm>
            <a:off x="482322" y="2179968"/>
            <a:ext cx="7220857" cy="954107"/>
          </a:xfrm>
          <a:prstGeom prst="rect">
            <a:avLst/>
          </a:prstGeom>
          <a:noFill/>
        </p:spPr>
        <p:txBody>
          <a:bodyPr wrap="square" rtlCol="0">
            <a:spAutoFit/>
          </a:bodyPr>
          <a:lstStyle/>
          <a:p>
            <a:pPr marL="514350" indent="-514350">
              <a:buAutoNum type="arabicPeriod" startAt="5"/>
            </a:pPr>
            <a:r>
              <a:rPr lang="en-US" sz="2800" dirty="0" smtClean="0"/>
              <a:t>Through the Fall, man became subject to:</a:t>
            </a:r>
          </a:p>
        </p:txBody>
      </p:sp>
      <p:sp>
        <p:nvSpPr>
          <p:cNvPr id="3" name="TextBox 2"/>
          <p:cNvSpPr txBox="1"/>
          <p:nvPr/>
        </p:nvSpPr>
        <p:spPr>
          <a:xfrm>
            <a:off x="948566" y="3327526"/>
            <a:ext cx="7652824" cy="1200328"/>
          </a:xfrm>
          <a:prstGeom prst="rect">
            <a:avLst/>
          </a:prstGeom>
          <a:noFill/>
        </p:spPr>
        <p:txBody>
          <a:bodyPr wrap="square" rtlCol="0">
            <a:spAutoFit/>
          </a:bodyPr>
          <a:lstStyle/>
          <a:p>
            <a:r>
              <a:rPr lang="en-US" sz="2400" b="1" dirty="0" smtClean="0"/>
              <a:t>Physical death:  </a:t>
            </a:r>
            <a:r>
              <a:rPr lang="en-US" sz="2400" dirty="0" smtClean="0"/>
              <a:t>This is the separation of the soul from the body which results in the corruption and destruction of the material frame.  (See Genesis 3:19)</a:t>
            </a:r>
            <a:endParaRPr lang="en-US" sz="2400" b="1" dirty="0"/>
          </a:p>
        </p:txBody>
      </p:sp>
    </p:spTree>
    <p:extLst>
      <p:ext uri="{BB962C8B-B14F-4D97-AF65-F5344CB8AC3E}">
        <p14:creationId xmlns:p14="http://schemas.microsoft.com/office/powerpoint/2010/main" val="1351054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stCondLst>
                                    <p:cond delay="50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1000" fill="hold"/>
                                        <p:tgtEl>
                                          <p:spTgt spid="9"/>
                                        </p:tgtEl>
                                        <p:attrNameLst>
                                          <p:attrName>ppt_x</p:attrName>
                                        </p:attrNameLst>
                                      </p:cBhvr>
                                      <p:tavLst>
                                        <p:tav tm="0">
                                          <p:val>
                                            <p:strVal val="0-#ppt_w/2"/>
                                          </p:val>
                                        </p:tav>
                                        <p:tav tm="100000">
                                          <p:val>
                                            <p:strVal val="#ppt_x"/>
                                          </p:val>
                                        </p:tav>
                                      </p:tavLst>
                                    </p:anim>
                                    <p:anim calcmode="lin" valueType="num">
                                      <p:cBhvr additive="base">
                                        <p:cTn id="14" dur="1000" fill="hold"/>
                                        <p:tgtEl>
                                          <p:spTgt spid="9"/>
                                        </p:tgtEl>
                                        <p:attrNameLst>
                                          <p:attrName>ppt_y</p:attrName>
                                        </p:attrNameLst>
                                      </p:cBhvr>
                                      <p:tavLst>
                                        <p:tav tm="0">
                                          <p:val>
                                            <p:strVal val="#ppt_y"/>
                                          </p:val>
                                        </p:tav>
                                        <p:tav tm="100000">
                                          <p:val>
                                            <p:strVal val="#ppt_y"/>
                                          </p:val>
                                        </p:tav>
                                      </p:tavLst>
                                    </p:anim>
                                  </p:childTnLst>
                                </p:cTn>
                              </p:par>
                            </p:childTnLst>
                          </p:cTn>
                        </p:par>
                        <p:par>
                          <p:cTn id="15" fill="hold">
                            <p:stCondLst>
                              <p:cond delay="3000"/>
                            </p:stCondLst>
                            <p:childTnLst>
                              <p:par>
                                <p:cTn id="16" presetID="31" presetClass="entr" presetSubtype="0" fill="hold" grpId="0" nodeType="afterEffect">
                                  <p:stCondLst>
                                    <p:cond delay="500"/>
                                  </p:stCondLst>
                                  <p:childTnLst>
                                    <p:set>
                                      <p:cBhvr>
                                        <p:cTn id="17" dur="1" fill="hold">
                                          <p:stCondLst>
                                            <p:cond delay="0"/>
                                          </p:stCondLst>
                                        </p:cTn>
                                        <p:tgtEl>
                                          <p:spTgt spid="3"/>
                                        </p:tgtEl>
                                        <p:attrNameLst>
                                          <p:attrName>style.visibility</p:attrName>
                                        </p:attrNameLst>
                                      </p:cBhvr>
                                      <p:to>
                                        <p:strVal val="visible"/>
                                      </p:to>
                                    </p:set>
                                    <p:anim calcmode="lin" valueType="num">
                                      <p:cBhvr>
                                        <p:cTn id="18" dur="1000" fill="hold"/>
                                        <p:tgtEl>
                                          <p:spTgt spid="3"/>
                                        </p:tgtEl>
                                        <p:attrNameLst>
                                          <p:attrName>ppt_w</p:attrName>
                                        </p:attrNameLst>
                                      </p:cBhvr>
                                      <p:tavLst>
                                        <p:tav tm="0">
                                          <p:val>
                                            <p:fltVal val="0"/>
                                          </p:val>
                                        </p:tav>
                                        <p:tav tm="100000">
                                          <p:val>
                                            <p:strVal val="#ppt_w"/>
                                          </p:val>
                                        </p:tav>
                                      </p:tavLst>
                                    </p:anim>
                                    <p:anim calcmode="lin" valueType="num">
                                      <p:cBhvr>
                                        <p:cTn id="19" dur="1000" fill="hold"/>
                                        <p:tgtEl>
                                          <p:spTgt spid="3"/>
                                        </p:tgtEl>
                                        <p:attrNameLst>
                                          <p:attrName>ppt_h</p:attrName>
                                        </p:attrNameLst>
                                      </p:cBhvr>
                                      <p:tavLst>
                                        <p:tav tm="0">
                                          <p:val>
                                            <p:fltVal val="0"/>
                                          </p:val>
                                        </p:tav>
                                        <p:tav tm="100000">
                                          <p:val>
                                            <p:strVal val="#ppt_h"/>
                                          </p:val>
                                        </p:tav>
                                      </p:tavLst>
                                    </p:anim>
                                    <p:anim calcmode="lin" valueType="num">
                                      <p:cBhvr>
                                        <p:cTn id="20" dur="1000" fill="hold"/>
                                        <p:tgtEl>
                                          <p:spTgt spid="3"/>
                                        </p:tgtEl>
                                        <p:attrNameLst>
                                          <p:attrName>style.rotation</p:attrName>
                                        </p:attrNameLst>
                                      </p:cBhvr>
                                      <p:tavLst>
                                        <p:tav tm="0">
                                          <p:val>
                                            <p:fltVal val="90"/>
                                          </p:val>
                                        </p:tav>
                                        <p:tav tm="100000">
                                          <p:val>
                                            <p:fltVal val="0"/>
                                          </p:val>
                                        </p:tav>
                                      </p:tavLst>
                                    </p:anim>
                                    <p:animEffect transition="in" filter="fade">
                                      <p:cBhvr>
                                        <p:cTn id="2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7" name="TextBox 6"/>
          <p:cNvSpPr txBox="1"/>
          <p:nvPr/>
        </p:nvSpPr>
        <p:spPr>
          <a:xfrm>
            <a:off x="1451429" y="526142"/>
            <a:ext cx="6350000" cy="830997"/>
          </a:xfrm>
          <a:prstGeom prst="rect">
            <a:avLst/>
          </a:prstGeom>
          <a:noFill/>
        </p:spPr>
        <p:txBody>
          <a:bodyPr wrap="square" rtlCol="0">
            <a:spAutoFit/>
          </a:bodyPr>
          <a:lstStyle/>
          <a:p>
            <a:pPr algn="ctr"/>
            <a:r>
              <a:rPr lang="en-US" sz="4800" dirty="0" smtClean="0">
                <a:solidFill>
                  <a:srgbClr val="FFFFFF"/>
                </a:solidFill>
              </a:rPr>
              <a:t>Results of the Fall</a:t>
            </a:r>
          </a:p>
        </p:txBody>
      </p:sp>
      <p:sp>
        <p:nvSpPr>
          <p:cNvPr id="5" name="TextBox 4"/>
          <p:cNvSpPr txBox="1"/>
          <p:nvPr/>
        </p:nvSpPr>
        <p:spPr>
          <a:xfrm>
            <a:off x="948566" y="1741790"/>
            <a:ext cx="7652824" cy="1569660"/>
          </a:xfrm>
          <a:prstGeom prst="rect">
            <a:avLst/>
          </a:prstGeom>
          <a:noFill/>
        </p:spPr>
        <p:txBody>
          <a:bodyPr wrap="square" rtlCol="0">
            <a:spAutoFit/>
          </a:bodyPr>
          <a:lstStyle/>
          <a:p>
            <a:r>
              <a:rPr lang="en-US" sz="2400" b="1" dirty="0" smtClean="0"/>
              <a:t>Spiritual death:  </a:t>
            </a:r>
            <a:r>
              <a:rPr lang="en-US" sz="2400" dirty="0" smtClean="0"/>
              <a:t>This is the separation of the spirit from God, or alienation from the life of God.  We come into this state by natural birth.  (See Ephesians 4:18; I Timothy 5:6; Revelation 3:1.)</a:t>
            </a:r>
            <a:endParaRPr lang="en-US" sz="2400" b="1" dirty="0"/>
          </a:p>
        </p:txBody>
      </p:sp>
      <p:sp>
        <p:nvSpPr>
          <p:cNvPr id="8" name="TextBox 7"/>
          <p:cNvSpPr txBox="1"/>
          <p:nvPr/>
        </p:nvSpPr>
        <p:spPr>
          <a:xfrm>
            <a:off x="1377064" y="3517766"/>
            <a:ext cx="7015319" cy="2677656"/>
          </a:xfrm>
          <a:prstGeom prst="rect">
            <a:avLst/>
          </a:prstGeom>
          <a:noFill/>
        </p:spPr>
        <p:txBody>
          <a:bodyPr wrap="square" rtlCol="0">
            <a:spAutoFit/>
          </a:bodyPr>
          <a:lstStyle/>
          <a:p>
            <a:r>
              <a:rPr lang="en-US" sz="2400" b="1" dirty="0" smtClean="0"/>
              <a:t>Eternal death:  </a:t>
            </a:r>
            <a:r>
              <a:rPr lang="en-US" sz="2400" dirty="0" smtClean="0"/>
              <a:t>This is the “second death,” spiritual death continued after physical death. Prolonged beyond the death of the body, spiritual death becomes eternal death, or a state of eternal separation from God in conscious torment.  (See Revelation 20:14; Revelation 21:8.)</a:t>
            </a:r>
            <a:endParaRPr lang="en-US" sz="2400" b="1" dirty="0"/>
          </a:p>
        </p:txBody>
      </p:sp>
    </p:spTree>
    <p:extLst>
      <p:ext uri="{BB962C8B-B14F-4D97-AF65-F5344CB8AC3E}">
        <p14:creationId xmlns:p14="http://schemas.microsoft.com/office/powerpoint/2010/main" val="190440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1000"/>
                                        <p:tgtEl>
                                          <p:spTgt spid="5"/>
                                        </p:tgtEl>
                                      </p:cBhvr>
                                    </p:animEffect>
                                  </p:childTnLst>
                                </p:cTn>
                              </p:par>
                            </p:childTnLst>
                          </p:cTn>
                        </p:par>
                        <p:par>
                          <p:cTn id="14" fill="hold">
                            <p:stCondLst>
                              <p:cond delay="3000"/>
                            </p:stCondLst>
                            <p:childTnLst>
                              <p:par>
                                <p:cTn id="15" presetID="22" presetClass="entr" presetSubtype="8" fill="hold" grpId="0" nodeType="afterEffect">
                                  <p:stCondLst>
                                    <p:cond delay="50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7" name="TextBox 6"/>
          <p:cNvSpPr txBox="1"/>
          <p:nvPr/>
        </p:nvSpPr>
        <p:spPr>
          <a:xfrm>
            <a:off x="852098" y="268942"/>
            <a:ext cx="7636748" cy="6001643"/>
          </a:xfrm>
          <a:prstGeom prst="rect">
            <a:avLst/>
          </a:prstGeom>
          <a:noFill/>
        </p:spPr>
        <p:txBody>
          <a:bodyPr wrap="square" rtlCol="0">
            <a:spAutoFit/>
          </a:bodyPr>
          <a:lstStyle/>
          <a:p>
            <a:pPr algn="ctr"/>
            <a:r>
              <a:rPr lang="en-US" sz="4800" dirty="0" smtClean="0">
                <a:solidFill>
                  <a:srgbClr val="FFFFFF"/>
                </a:solidFill>
              </a:rPr>
              <a:t>The Results of the Fall are all </a:t>
            </a:r>
            <a:r>
              <a:rPr lang="en-US" sz="4800" dirty="0" smtClean="0">
                <a:solidFill>
                  <a:srgbClr val="FFFFFF"/>
                </a:solidFill>
              </a:rPr>
              <a:t>around </a:t>
            </a:r>
            <a:r>
              <a:rPr lang="en-US" sz="4800" dirty="0" smtClean="0">
                <a:solidFill>
                  <a:srgbClr val="FFFFFF"/>
                </a:solidFill>
              </a:rPr>
              <a:t>us.  The hospitals, prisons, and asylums are full.  Misery, crime and unhappiness meet us at every turn, and all these are direct results of the Fall.</a:t>
            </a:r>
          </a:p>
        </p:txBody>
      </p:sp>
    </p:spTree>
    <p:extLst>
      <p:ext uri="{BB962C8B-B14F-4D97-AF65-F5344CB8AC3E}">
        <p14:creationId xmlns:p14="http://schemas.microsoft.com/office/powerpoint/2010/main" val="2098197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wheel(8)">
                                      <p:cBhvr>
                                        <p:cTn id="7" dur="1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7" name="TextBox 6"/>
          <p:cNvSpPr txBox="1"/>
          <p:nvPr/>
        </p:nvSpPr>
        <p:spPr>
          <a:xfrm>
            <a:off x="1451429" y="526142"/>
            <a:ext cx="6350000" cy="1569660"/>
          </a:xfrm>
          <a:prstGeom prst="rect">
            <a:avLst/>
          </a:prstGeom>
          <a:noFill/>
        </p:spPr>
        <p:txBody>
          <a:bodyPr wrap="square" rtlCol="0">
            <a:spAutoFit/>
          </a:bodyPr>
          <a:lstStyle/>
          <a:p>
            <a:pPr algn="ctr"/>
            <a:r>
              <a:rPr lang="en-US" sz="4800" dirty="0" smtClean="0">
                <a:solidFill>
                  <a:srgbClr val="FFFFFF"/>
                </a:solidFill>
              </a:rPr>
              <a:t>Definitions of Life </a:t>
            </a:r>
          </a:p>
          <a:p>
            <a:pPr algn="ctr"/>
            <a:r>
              <a:rPr lang="en-US" sz="4800" dirty="0" smtClean="0">
                <a:solidFill>
                  <a:srgbClr val="FFFFFF"/>
                </a:solidFill>
              </a:rPr>
              <a:t>and Death</a:t>
            </a:r>
          </a:p>
        </p:txBody>
      </p:sp>
      <p:sp>
        <p:nvSpPr>
          <p:cNvPr id="5" name="TextBox 4"/>
          <p:cNvSpPr txBox="1"/>
          <p:nvPr/>
        </p:nvSpPr>
        <p:spPr>
          <a:xfrm>
            <a:off x="594864" y="2529465"/>
            <a:ext cx="7942216" cy="954107"/>
          </a:xfrm>
          <a:prstGeom prst="rect">
            <a:avLst/>
          </a:prstGeom>
          <a:noFill/>
        </p:spPr>
        <p:txBody>
          <a:bodyPr wrap="square" rtlCol="0">
            <a:spAutoFit/>
          </a:bodyPr>
          <a:lstStyle/>
          <a:p>
            <a:r>
              <a:rPr lang="en-US" sz="2800" b="1" dirty="0" smtClean="0"/>
              <a:t>Physical life:  </a:t>
            </a:r>
            <a:r>
              <a:rPr lang="en-US" sz="2800" dirty="0" smtClean="0"/>
              <a:t>This is the union of the spirit of man with his body.</a:t>
            </a:r>
            <a:endParaRPr lang="en-US" sz="2800" b="1" dirty="0"/>
          </a:p>
        </p:txBody>
      </p:sp>
      <p:sp>
        <p:nvSpPr>
          <p:cNvPr id="8" name="TextBox 7"/>
          <p:cNvSpPr txBox="1"/>
          <p:nvPr/>
        </p:nvSpPr>
        <p:spPr>
          <a:xfrm>
            <a:off x="1151981" y="4032951"/>
            <a:ext cx="7663658" cy="954107"/>
          </a:xfrm>
          <a:prstGeom prst="rect">
            <a:avLst/>
          </a:prstGeom>
          <a:noFill/>
        </p:spPr>
        <p:txBody>
          <a:bodyPr wrap="square" rtlCol="0">
            <a:spAutoFit/>
          </a:bodyPr>
          <a:lstStyle/>
          <a:p>
            <a:r>
              <a:rPr lang="en-US" sz="2800" b="1" dirty="0" smtClean="0"/>
              <a:t>Physical death:  </a:t>
            </a:r>
            <a:r>
              <a:rPr lang="en-US" sz="2800" dirty="0" smtClean="0"/>
              <a:t>This is the separation of the spirit from the body.</a:t>
            </a:r>
            <a:endParaRPr lang="en-US" sz="2800" b="1" dirty="0"/>
          </a:p>
        </p:txBody>
      </p:sp>
    </p:spTree>
    <p:extLst>
      <p:ext uri="{BB962C8B-B14F-4D97-AF65-F5344CB8AC3E}">
        <p14:creationId xmlns:p14="http://schemas.microsoft.com/office/powerpoint/2010/main" val="2455044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0-#ppt_w/2"/>
                                          </p:val>
                                        </p:tav>
                                        <p:tav tm="100000">
                                          <p:val>
                                            <p:strVal val="#ppt_x"/>
                                          </p:val>
                                        </p:tav>
                                      </p:tavLst>
                                    </p:anim>
                                    <p:anim calcmode="lin" valueType="num">
                                      <p:cBhvr additive="base">
                                        <p:cTn id="14" dur="10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3000"/>
                            </p:stCondLst>
                            <p:childTnLst>
                              <p:par>
                                <p:cTn id="16" presetID="2" presetClass="entr" presetSubtype="8" fill="hold" grpId="0" nodeType="afterEffect">
                                  <p:stCondLst>
                                    <p:cond delay="50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1000" fill="hold"/>
                                        <p:tgtEl>
                                          <p:spTgt spid="8"/>
                                        </p:tgtEl>
                                        <p:attrNameLst>
                                          <p:attrName>ppt_x</p:attrName>
                                        </p:attrNameLst>
                                      </p:cBhvr>
                                      <p:tavLst>
                                        <p:tav tm="0">
                                          <p:val>
                                            <p:strVal val="0-#ppt_w/2"/>
                                          </p:val>
                                        </p:tav>
                                        <p:tav tm="100000">
                                          <p:val>
                                            <p:strVal val="#ppt_x"/>
                                          </p:val>
                                        </p:tav>
                                      </p:tavLst>
                                    </p:anim>
                                    <p:anim calcmode="lin" valueType="num">
                                      <p:cBhvr additive="base">
                                        <p:cTn id="19"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1451429" y="526142"/>
            <a:ext cx="6350000" cy="769441"/>
          </a:xfrm>
          <a:prstGeom prst="rect">
            <a:avLst/>
          </a:prstGeom>
          <a:noFill/>
        </p:spPr>
        <p:txBody>
          <a:bodyPr wrap="square" rtlCol="0">
            <a:spAutoFit/>
          </a:bodyPr>
          <a:lstStyle/>
          <a:p>
            <a:pPr algn="ctr"/>
            <a:r>
              <a:rPr lang="en-US" sz="4400" dirty="0" smtClean="0">
                <a:solidFill>
                  <a:srgbClr val="FFFFFF"/>
                </a:solidFill>
              </a:rPr>
              <a:t>Steps in the Fall of Man</a:t>
            </a:r>
          </a:p>
        </p:txBody>
      </p:sp>
      <p:sp>
        <p:nvSpPr>
          <p:cNvPr id="4" name="TextBox 3"/>
          <p:cNvSpPr txBox="1"/>
          <p:nvPr/>
        </p:nvSpPr>
        <p:spPr>
          <a:xfrm>
            <a:off x="399142" y="1505857"/>
            <a:ext cx="6930572" cy="2246769"/>
          </a:xfrm>
          <a:prstGeom prst="rect">
            <a:avLst/>
          </a:prstGeom>
          <a:noFill/>
        </p:spPr>
        <p:txBody>
          <a:bodyPr wrap="square" rtlCol="0">
            <a:spAutoFit/>
          </a:bodyPr>
          <a:lstStyle/>
          <a:p>
            <a:r>
              <a:rPr lang="en-US" sz="2800" dirty="0" smtClean="0"/>
              <a:t>“</a:t>
            </a:r>
            <a:r>
              <a:rPr lang="en-US" sz="2800" i="1" dirty="0" smtClean="0"/>
              <a:t>Now the serpent was more </a:t>
            </a:r>
            <a:r>
              <a:rPr lang="en-US" sz="2800" i="1" dirty="0" err="1" smtClean="0"/>
              <a:t>subtil</a:t>
            </a:r>
            <a:r>
              <a:rPr lang="en-US" sz="2800" i="1" dirty="0" smtClean="0"/>
              <a:t> than any beast of the field which the Lord god had made. And he said unto the woman, Yea, hath God said, Ye shall not eat of every tree of the garden?”      </a:t>
            </a:r>
            <a:r>
              <a:rPr lang="en-US" sz="2400" dirty="0" smtClean="0">
                <a:solidFill>
                  <a:schemeClr val="bg1">
                    <a:lumMod val="75000"/>
                  </a:schemeClr>
                </a:solidFill>
              </a:rPr>
              <a:t>(Genesis 3:1)</a:t>
            </a:r>
            <a:endParaRPr lang="en-US" sz="2400" dirty="0">
              <a:solidFill>
                <a:schemeClr val="bg1">
                  <a:lumMod val="75000"/>
                </a:schemeClr>
              </a:solidFill>
            </a:endParaRPr>
          </a:p>
        </p:txBody>
      </p:sp>
      <p:sp>
        <p:nvSpPr>
          <p:cNvPr id="5" name="TextBox 4"/>
          <p:cNvSpPr txBox="1"/>
          <p:nvPr/>
        </p:nvSpPr>
        <p:spPr>
          <a:xfrm>
            <a:off x="1832429" y="4133629"/>
            <a:ext cx="6983210" cy="1815882"/>
          </a:xfrm>
          <a:prstGeom prst="rect">
            <a:avLst/>
          </a:prstGeom>
          <a:noFill/>
        </p:spPr>
        <p:txBody>
          <a:bodyPr wrap="square" rtlCol="0">
            <a:spAutoFit/>
          </a:bodyPr>
          <a:lstStyle/>
          <a:p>
            <a:r>
              <a:rPr lang="en-US" sz="2800" i="1" dirty="0" smtClean="0"/>
              <a:t>“But of the fruit of the tree which is in the midst of the garden, God hath said, Ye shall not eat of it, neither shall ye touch it, lest ye die.”              </a:t>
            </a:r>
            <a:r>
              <a:rPr lang="en-US" sz="2400" dirty="0" smtClean="0">
                <a:solidFill>
                  <a:schemeClr val="bg1">
                    <a:lumMod val="65000"/>
                  </a:schemeClr>
                </a:solidFill>
              </a:rPr>
              <a:t>(Genesis 3:3)</a:t>
            </a:r>
            <a:endParaRPr lang="en-US" sz="2400" i="1" dirty="0">
              <a:solidFill>
                <a:schemeClr val="bg1">
                  <a:lumMod val="65000"/>
                </a:schemeClr>
              </a:solidFill>
            </a:endParaRPr>
          </a:p>
        </p:txBody>
      </p:sp>
    </p:spTree>
    <p:extLst>
      <p:ext uri="{BB962C8B-B14F-4D97-AF65-F5344CB8AC3E}">
        <p14:creationId xmlns:p14="http://schemas.microsoft.com/office/powerpoint/2010/main" val="2461433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000" fill="hold"/>
                                        <p:tgtEl>
                                          <p:spTgt spid="4"/>
                                        </p:tgtEl>
                                        <p:attrNameLst>
                                          <p:attrName>ppt_x</p:attrName>
                                        </p:attrNameLst>
                                      </p:cBhvr>
                                      <p:tavLst>
                                        <p:tav tm="0">
                                          <p:val>
                                            <p:strVal val="0-#ppt_w/2"/>
                                          </p:val>
                                        </p:tav>
                                        <p:tav tm="100000">
                                          <p:val>
                                            <p:strVal val="#ppt_x"/>
                                          </p:val>
                                        </p:tav>
                                      </p:tavLst>
                                    </p:anim>
                                    <p:anim calcmode="lin" valueType="num">
                                      <p:cBhvr additive="base">
                                        <p:cTn id="14" dur="1000" fill="hold"/>
                                        <p:tgtEl>
                                          <p:spTgt spid="4"/>
                                        </p:tgtEl>
                                        <p:attrNameLst>
                                          <p:attrName>ppt_y</p:attrName>
                                        </p:attrNameLst>
                                      </p:cBhvr>
                                      <p:tavLst>
                                        <p:tav tm="0">
                                          <p:val>
                                            <p:strVal val="#ppt_y"/>
                                          </p:val>
                                        </p:tav>
                                        <p:tav tm="100000">
                                          <p:val>
                                            <p:strVal val="#ppt_y"/>
                                          </p:val>
                                        </p:tav>
                                      </p:tavLst>
                                    </p:anim>
                                  </p:childTnLst>
                                </p:cTn>
                              </p:par>
                            </p:childTnLst>
                          </p:cTn>
                        </p:par>
                        <p:par>
                          <p:cTn id="15" fill="hold">
                            <p:stCondLst>
                              <p:cond delay="3000"/>
                            </p:stCondLst>
                            <p:childTnLst>
                              <p:par>
                                <p:cTn id="16" presetID="2" presetClass="entr" presetSubtype="2" fill="hold" grpId="0" nodeType="afterEffect">
                                  <p:stCondLst>
                                    <p:cond delay="50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1000" fill="hold"/>
                                        <p:tgtEl>
                                          <p:spTgt spid="5"/>
                                        </p:tgtEl>
                                        <p:attrNameLst>
                                          <p:attrName>ppt_x</p:attrName>
                                        </p:attrNameLst>
                                      </p:cBhvr>
                                      <p:tavLst>
                                        <p:tav tm="0">
                                          <p:val>
                                            <p:strVal val="1+#ppt_w/2"/>
                                          </p:val>
                                        </p:tav>
                                        <p:tav tm="100000">
                                          <p:val>
                                            <p:strVal val="#ppt_x"/>
                                          </p:val>
                                        </p:tav>
                                      </p:tavLst>
                                    </p:anim>
                                    <p:anim calcmode="lin" valueType="num">
                                      <p:cBhvr additive="base">
                                        <p:cTn id="19"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7" name="TextBox 6"/>
          <p:cNvSpPr txBox="1"/>
          <p:nvPr/>
        </p:nvSpPr>
        <p:spPr>
          <a:xfrm>
            <a:off x="1451429" y="526142"/>
            <a:ext cx="6350000" cy="1569660"/>
          </a:xfrm>
          <a:prstGeom prst="rect">
            <a:avLst/>
          </a:prstGeom>
          <a:noFill/>
        </p:spPr>
        <p:txBody>
          <a:bodyPr wrap="square" rtlCol="0">
            <a:spAutoFit/>
          </a:bodyPr>
          <a:lstStyle/>
          <a:p>
            <a:pPr algn="ctr"/>
            <a:r>
              <a:rPr lang="en-US" sz="4800" dirty="0" smtClean="0">
                <a:solidFill>
                  <a:srgbClr val="FFFFFF"/>
                </a:solidFill>
              </a:rPr>
              <a:t>Definitions of Life </a:t>
            </a:r>
          </a:p>
          <a:p>
            <a:pPr algn="ctr"/>
            <a:r>
              <a:rPr lang="en-US" sz="4800" dirty="0" smtClean="0">
                <a:solidFill>
                  <a:srgbClr val="FFFFFF"/>
                </a:solidFill>
              </a:rPr>
              <a:t>and Death</a:t>
            </a:r>
          </a:p>
        </p:txBody>
      </p:sp>
      <p:sp>
        <p:nvSpPr>
          <p:cNvPr id="6" name="TextBox 5"/>
          <p:cNvSpPr txBox="1"/>
          <p:nvPr/>
        </p:nvSpPr>
        <p:spPr>
          <a:xfrm>
            <a:off x="707058" y="2331198"/>
            <a:ext cx="7669247" cy="1384995"/>
          </a:xfrm>
          <a:prstGeom prst="rect">
            <a:avLst/>
          </a:prstGeom>
          <a:noFill/>
        </p:spPr>
        <p:txBody>
          <a:bodyPr wrap="square" rtlCol="0">
            <a:spAutoFit/>
          </a:bodyPr>
          <a:lstStyle/>
          <a:p>
            <a:r>
              <a:rPr lang="en-US" sz="2800" b="1" dirty="0" smtClean="0"/>
              <a:t>Spiritual life:  </a:t>
            </a:r>
            <a:r>
              <a:rPr lang="en-US" sz="2800" dirty="0" smtClean="0"/>
              <a:t>This is the union of the spirit of man with the Spirit of God.  It brings fellowship with God and eternal life.</a:t>
            </a:r>
            <a:endParaRPr lang="en-US" sz="2800" b="1" dirty="0"/>
          </a:p>
        </p:txBody>
      </p:sp>
      <p:sp>
        <p:nvSpPr>
          <p:cNvPr id="9" name="TextBox 8"/>
          <p:cNvSpPr txBox="1"/>
          <p:nvPr/>
        </p:nvSpPr>
        <p:spPr>
          <a:xfrm>
            <a:off x="1451429" y="4307429"/>
            <a:ext cx="6445803" cy="954107"/>
          </a:xfrm>
          <a:prstGeom prst="rect">
            <a:avLst/>
          </a:prstGeom>
          <a:noFill/>
        </p:spPr>
        <p:txBody>
          <a:bodyPr wrap="square" rtlCol="0">
            <a:spAutoFit/>
          </a:bodyPr>
          <a:lstStyle/>
          <a:p>
            <a:r>
              <a:rPr lang="en-US" sz="2800" b="1" dirty="0" smtClean="0"/>
              <a:t>Spiritual death:  </a:t>
            </a:r>
            <a:r>
              <a:rPr lang="en-US" sz="2800" dirty="0" smtClean="0"/>
              <a:t>This is the separation of man’s spirit from God’s Spirit.</a:t>
            </a:r>
            <a:endParaRPr lang="en-US" sz="2800" b="1" dirty="0"/>
          </a:p>
        </p:txBody>
      </p:sp>
    </p:spTree>
    <p:extLst>
      <p:ext uri="{BB962C8B-B14F-4D97-AF65-F5344CB8AC3E}">
        <p14:creationId xmlns:p14="http://schemas.microsoft.com/office/powerpoint/2010/main" val="3107845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stCondLst>
                                    <p:cond delay="5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0-#ppt_w/2"/>
                                          </p:val>
                                        </p:tav>
                                        <p:tav tm="100000">
                                          <p:val>
                                            <p:strVal val="#ppt_x"/>
                                          </p:val>
                                        </p:tav>
                                      </p:tavLst>
                                    </p:anim>
                                    <p:anim calcmode="lin" valueType="num">
                                      <p:cBhvr additive="base">
                                        <p:cTn id="14" dur="1000" fill="hold"/>
                                        <p:tgtEl>
                                          <p:spTgt spid="6"/>
                                        </p:tgtEl>
                                        <p:attrNameLst>
                                          <p:attrName>ppt_y</p:attrName>
                                        </p:attrNameLst>
                                      </p:cBhvr>
                                      <p:tavLst>
                                        <p:tav tm="0">
                                          <p:val>
                                            <p:strVal val="#ppt_y"/>
                                          </p:val>
                                        </p:tav>
                                        <p:tav tm="100000">
                                          <p:val>
                                            <p:strVal val="#ppt_y"/>
                                          </p:val>
                                        </p:tav>
                                      </p:tavLst>
                                    </p:anim>
                                  </p:childTnLst>
                                </p:cTn>
                              </p:par>
                            </p:childTnLst>
                          </p:cTn>
                        </p:par>
                        <p:par>
                          <p:cTn id="15" fill="hold">
                            <p:stCondLst>
                              <p:cond delay="3000"/>
                            </p:stCondLst>
                            <p:childTnLst>
                              <p:par>
                                <p:cTn id="16" presetID="2" presetClass="entr" presetSubtype="8" fill="hold" grpId="0" nodeType="afterEffect">
                                  <p:stCondLst>
                                    <p:cond delay="50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1000" fill="hold"/>
                                        <p:tgtEl>
                                          <p:spTgt spid="9"/>
                                        </p:tgtEl>
                                        <p:attrNameLst>
                                          <p:attrName>ppt_x</p:attrName>
                                        </p:attrNameLst>
                                      </p:cBhvr>
                                      <p:tavLst>
                                        <p:tav tm="0">
                                          <p:val>
                                            <p:strVal val="0-#ppt_w/2"/>
                                          </p:val>
                                        </p:tav>
                                        <p:tav tm="100000">
                                          <p:val>
                                            <p:strVal val="#ppt_x"/>
                                          </p:val>
                                        </p:tav>
                                      </p:tavLst>
                                    </p:anim>
                                    <p:anim calcmode="lin" valueType="num">
                                      <p:cBhvr additive="base">
                                        <p:cTn id="19"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7" name="TextBox 6"/>
          <p:cNvSpPr txBox="1"/>
          <p:nvPr/>
        </p:nvSpPr>
        <p:spPr>
          <a:xfrm>
            <a:off x="1451429" y="526142"/>
            <a:ext cx="6350000" cy="1569660"/>
          </a:xfrm>
          <a:prstGeom prst="rect">
            <a:avLst/>
          </a:prstGeom>
          <a:noFill/>
        </p:spPr>
        <p:txBody>
          <a:bodyPr wrap="square" rtlCol="0">
            <a:spAutoFit/>
          </a:bodyPr>
          <a:lstStyle/>
          <a:p>
            <a:pPr algn="ctr"/>
            <a:r>
              <a:rPr lang="en-US" sz="4800" dirty="0" smtClean="0">
                <a:solidFill>
                  <a:srgbClr val="FFFFFF"/>
                </a:solidFill>
              </a:rPr>
              <a:t>Definitions of Life </a:t>
            </a:r>
          </a:p>
          <a:p>
            <a:pPr algn="ctr"/>
            <a:r>
              <a:rPr lang="en-US" sz="4800" dirty="0" smtClean="0">
                <a:solidFill>
                  <a:srgbClr val="FFFFFF"/>
                </a:solidFill>
              </a:rPr>
              <a:t>and Death</a:t>
            </a:r>
          </a:p>
        </p:txBody>
      </p:sp>
      <p:sp>
        <p:nvSpPr>
          <p:cNvPr id="6" name="TextBox 5"/>
          <p:cNvSpPr txBox="1"/>
          <p:nvPr/>
        </p:nvSpPr>
        <p:spPr>
          <a:xfrm>
            <a:off x="707058" y="2331198"/>
            <a:ext cx="7669247" cy="1384995"/>
          </a:xfrm>
          <a:prstGeom prst="rect">
            <a:avLst/>
          </a:prstGeom>
          <a:noFill/>
        </p:spPr>
        <p:txBody>
          <a:bodyPr wrap="square" rtlCol="0">
            <a:spAutoFit/>
          </a:bodyPr>
          <a:lstStyle/>
          <a:p>
            <a:r>
              <a:rPr lang="en-US" sz="2800" b="1" dirty="0" smtClean="0"/>
              <a:t>Eternal life:  </a:t>
            </a:r>
            <a:r>
              <a:rPr lang="en-US" sz="2800" dirty="0" smtClean="0"/>
              <a:t>This is the union of man’s spirit with God’s Spirit made eternal and never ending.</a:t>
            </a:r>
            <a:endParaRPr lang="en-US" sz="2800" b="1" dirty="0"/>
          </a:p>
        </p:txBody>
      </p:sp>
      <p:sp>
        <p:nvSpPr>
          <p:cNvPr id="9" name="TextBox 8"/>
          <p:cNvSpPr txBox="1"/>
          <p:nvPr/>
        </p:nvSpPr>
        <p:spPr>
          <a:xfrm>
            <a:off x="1451429" y="4307429"/>
            <a:ext cx="6445803" cy="1384995"/>
          </a:xfrm>
          <a:prstGeom prst="rect">
            <a:avLst/>
          </a:prstGeom>
          <a:noFill/>
        </p:spPr>
        <p:txBody>
          <a:bodyPr wrap="square" rtlCol="0">
            <a:spAutoFit/>
          </a:bodyPr>
          <a:lstStyle/>
          <a:p>
            <a:r>
              <a:rPr lang="en-US" sz="2800" b="1" dirty="0" smtClean="0"/>
              <a:t>Eternal death:  </a:t>
            </a:r>
            <a:r>
              <a:rPr lang="en-US" sz="2800" dirty="0" smtClean="0"/>
              <a:t>This is the separation of man’s spirit from God’s Spirit made eternal and never ending.</a:t>
            </a:r>
            <a:endParaRPr lang="en-US" sz="2800" b="1" dirty="0"/>
          </a:p>
        </p:txBody>
      </p:sp>
    </p:spTree>
    <p:extLst>
      <p:ext uri="{BB962C8B-B14F-4D97-AF65-F5344CB8AC3E}">
        <p14:creationId xmlns:p14="http://schemas.microsoft.com/office/powerpoint/2010/main" val="246608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stCondLst>
                                    <p:cond delay="5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0-#ppt_w/2"/>
                                          </p:val>
                                        </p:tav>
                                        <p:tav tm="100000">
                                          <p:val>
                                            <p:strVal val="#ppt_x"/>
                                          </p:val>
                                        </p:tav>
                                      </p:tavLst>
                                    </p:anim>
                                    <p:anim calcmode="lin" valueType="num">
                                      <p:cBhvr additive="base">
                                        <p:cTn id="14" dur="1000" fill="hold"/>
                                        <p:tgtEl>
                                          <p:spTgt spid="6"/>
                                        </p:tgtEl>
                                        <p:attrNameLst>
                                          <p:attrName>ppt_y</p:attrName>
                                        </p:attrNameLst>
                                      </p:cBhvr>
                                      <p:tavLst>
                                        <p:tav tm="0">
                                          <p:val>
                                            <p:strVal val="#ppt_y"/>
                                          </p:val>
                                        </p:tav>
                                        <p:tav tm="100000">
                                          <p:val>
                                            <p:strVal val="#ppt_y"/>
                                          </p:val>
                                        </p:tav>
                                      </p:tavLst>
                                    </p:anim>
                                  </p:childTnLst>
                                </p:cTn>
                              </p:par>
                            </p:childTnLst>
                          </p:cTn>
                        </p:par>
                        <p:par>
                          <p:cTn id="15" fill="hold">
                            <p:stCondLst>
                              <p:cond delay="3000"/>
                            </p:stCondLst>
                            <p:childTnLst>
                              <p:par>
                                <p:cTn id="16" presetID="2" presetClass="entr" presetSubtype="8" fill="hold" grpId="0" nodeType="afterEffect">
                                  <p:stCondLst>
                                    <p:cond delay="50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1000" fill="hold"/>
                                        <p:tgtEl>
                                          <p:spTgt spid="9"/>
                                        </p:tgtEl>
                                        <p:attrNameLst>
                                          <p:attrName>ppt_x</p:attrName>
                                        </p:attrNameLst>
                                      </p:cBhvr>
                                      <p:tavLst>
                                        <p:tav tm="0">
                                          <p:val>
                                            <p:strVal val="0-#ppt_w/2"/>
                                          </p:val>
                                        </p:tav>
                                        <p:tav tm="100000">
                                          <p:val>
                                            <p:strVal val="#ppt_x"/>
                                          </p:val>
                                        </p:tav>
                                      </p:tavLst>
                                    </p:anim>
                                    <p:anim calcmode="lin" valueType="num">
                                      <p:cBhvr additive="base">
                                        <p:cTn id="19"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5" name="TextBox 4"/>
          <p:cNvSpPr txBox="1"/>
          <p:nvPr/>
        </p:nvSpPr>
        <p:spPr>
          <a:xfrm>
            <a:off x="916410" y="526142"/>
            <a:ext cx="7459895" cy="5262979"/>
          </a:xfrm>
          <a:prstGeom prst="rect">
            <a:avLst/>
          </a:prstGeom>
          <a:noFill/>
        </p:spPr>
        <p:txBody>
          <a:bodyPr wrap="square" rtlCol="0">
            <a:spAutoFit/>
          </a:bodyPr>
          <a:lstStyle/>
          <a:p>
            <a:pPr algn="ctr"/>
            <a:r>
              <a:rPr lang="en-US" sz="4800" dirty="0" smtClean="0">
                <a:solidFill>
                  <a:srgbClr val="FFFFFF"/>
                </a:solidFill>
              </a:rPr>
              <a:t>Eternal life is only found in Jesus Christ.  The Christian who has Jesus abiding in his heart has eternal life.  If Jesus is not there, there can be no eternal life.  </a:t>
            </a:r>
          </a:p>
        </p:txBody>
      </p:sp>
    </p:spTree>
    <p:extLst>
      <p:ext uri="{BB962C8B-B14F-4D97-AF65-F5344CB8AC3E}">
        <p14:creationId xmlns:p14="http://schemas.microsoft.com/office/powerpoint/2010/main" val="1234312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5" name="TextBox 4"/>
          <p:cNvSpPr txBox="1"/>
          <p:nvPr/>
        </p:nvSpPr>
        <p:spPr>
          <a:xfrm>
            <a:off x="771713" y="1345968"/>
            <a:ext cx="7733212" cy="3293209"/>
          </a:xfrm>
          <a:prstGeom prst="rect">
            <a:avLst/>
          </a:prstGeom>
          <a:noFill/>
        </p:spPr>
        <p:txBody>
          <a:bodyPr wrap="square" rtlCol="0">
            <a:spAutoFit/>
          </a:bodyPr>
          <a:lstStyle/>
          <a:p>
            <a:pPr algn="ctr"/>
            <a:r>
              <a:rPr lang="en-US" sz="5200" dirty="0">
                <a:solidFill>
                  <a:srgbClr val="FFFFFF"/>
                </a:solidFill>
              </a:rPr>
              <a:t>Actually eternal life refers to a </a:t>
            </a:r>
            <a:r>
              <a:rPr lang="en-US" sz="5200" b="1" u="sng"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quality</a:t>
            </a:r>
            <a:r>
              <a:rPr lang="en-US" sz="5200" dirty="0">
                <a:solidFill>
                  <a:srgbClr val="FFFFFF"/>
                </a:solidFill>
              </a:rPr>
              <a:t> of life as much, if not more, than a </a:t>
            </a:r>
            <a:r>
              <a:rPr lang="en-US" sz="5200" b="1" u="sng"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quantity</a:t>
            </a:r>
            <a:r>
              <a:rPr lang="en-US" sz="5200" dirty="0" smtClean="0">
                <a:solidFill>
                  <a:srgbClr val="FFFFFF"/>
                </a:solidFill>
              </a:rPr>
              <a:t> </a:t>
            </a:r>
            <a:r>
              <a:rPr lang="en-US" sz="5200" dirty="0">
                <a:solidFill>
                  <a:srgbClr val="FFFFFF"/>
                </a:solidFill>
              </a:rPr>
              <a:t>of life.</a:t>
            </a:r>
          </a:p>
        </p:txBody>
      </p:sp>
    </p:spTree>
    <p:extLst>
      <p:ext uri="{BB962C8B-B14F-4D97-AF65-F5344CB8AC3E}">
        <p14:creationId xmlns:p14="http://schemas.microsoft.com/office/powerpoint/2010/main" val="1733988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5" name="TextBox 4"/>
          <p:cNvSpPr txBox="1"/>
          <p:nvPr/>
        </p:nvSpPr>
        <p:spPr>
          <a:xfrm rot="20554166">
            <a:off x="804825" y="2584360"/>
            <a:ext cx="6610433" cy="1107996"/>
          </a:xfrm>
          <a:prstGeom prst="rect">
            <a:avLst/>
          </a:prstGeom>
          <a:noFill/>
        </p:spPr>
        <p:txBody>
          <a:bodyPr wrap="square" rtlCol="0">
            <a:spAutoFit/>
          </a:bodyPr>
          <a:lstStyle/>
          <a:p>
            <a:pPr algn="ctr"/>
            <a:r>
              <a:rPr lang="en-US" sz="6600" dirty="0" smtClean="0">
                <a:solidFill>
                  <a:srgbClr val="FFFFFF"/>
                </a:solidFill>
              </a:rPr>
              <a:t>End Lesson 5</a:t>
            </a:r>
            <a:endParaRPr lang="en-US" sz="6600" dirty="0"/>
          </a:p>
        </p:txBody>
      </p:sp>
    </p:spTree>
    <p:extLst>
      <p:ext uri="{BB962C8B-B14F-4D97-AF65-F5344CB8AC3E}">
        <p14:creationId xmlns:p14="http://schemas.microsoft.com/office/powerpoint/2010/main" val="3236754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5" name="TextBox 4"/>
          <p:cNvSpPr txBox="1"/>
          <p:nvPr/>
        </p:nvSpPr>
        <p:spPr>
          <a:xfrm>
            <a:off x="1451429" y="526142"/>
            <a:ext cx="6350000" cy="769441"/>
          </a:xfrm>
          <a:prstGeom prst="rect">
            <a:avLst/>
          </a:prstGeom>
          <a:noFill/>
        </p:spPr>
        <p:txBody>
          <a:bodyPr wrap="square" rtlCol="0">
            <a:spAutoFit/>
          </a:bodyPr>
          <a:lstStyle/>
          <a:p>
            <a:pPr algn="ctr"/>
            <a:r>
              <a:rPr lang="en-US" sz="4400" dirty="0" smtClean="0">
                <a:solidFill>
                  <a:srgbClr val="FFFFFF"/>
                </a:solidFill>
              </a:rPr>
              <a:t>Steps in the Fall of Man</a:t>
            </a:r>
          </a:p>
        </p:txBody>
      </p:sp>
      <p:sp>
        <p:nvSpPr>
          <p:cNvPr id="7" name="TextBox 6"/>
          <p:cNvSpPr txBox="1"/>
          <p:nvPr/>
        </p:nvSpPr>
        <p:spPr>
          <a:xfrm>
            <a:off x="381000" y="1523999"/>
            <a:ext cx="7674428" cy="2739211"/>
          </a:xfrm>
          <a:prstGeom prst="rect">
            <a:avLst/>
          </a:prstGeom>
          <a:noFill/>
        </p:spPr>
        <p:txBody>
          <a:bodyPr wrap="square" rtlCol="0">
            <a:spAutoFit/>
          </a:bodyPr>
          <a:lstStyle/>
          <a:p>
            <a:r>
              <a:rPr lang="en-US" sz="2800" i="1" dirty="0" smtClean="0"/>
              <a:t>“And when the woman saw that the tree was good for food, and that it was pleasant to the eyes, and a tree to be desired to make one wise, she took of the fruit thereof, and did eat, and gave also unto her husband with her; and he did eat</a:t>
            </a:r>
            <a:r>
              <a:rPr lang="en-US" sz="3200" i="1" dirty="0" smtClean="0"/>
              <a:t>.</a:t>
            </a:r>
            <a:r>
              <a:rPr lang="en-US" sz="2800" i="1" dirty="0" smtClean="0"/>
              <a:t>”      			</a:t>
            </a:r>
            <a:r>
              <a:rPr lang="en-US" sz="2400" dirty="0" smtClean="0">
                <a:solidFill>
                  <a:srgbClr val="A6A6A6"/>
                </a:solidFill>
              </a:rPr>
              <a:t>(Genesis 3:6)</a:t>
            </a:r>
            <a:endParaRPr lang="en-US" sz="2400" i="1" dirty="0">
              <a:solidFill>
                <a:srgbClr val="A6A6A6"/>
              </a:solidFill>
            </a:endParaRPr>
          </a:p>
        </p:txBody>
      </p:sp>
      <p:sp>
        <p:nvSpPr>
          <p:cNvPr id="8" name="TextBox 7"/>
          <p:cNvSpPr txBox="1"/>
          <p:nvPr/>
        </p:nvSpPr>
        <p:spPr>
          <a:xfrm>
            <a:off x="1832429" y="4460203"/>
            <a:ext cx="6983210" cy="1384995"/>
          </a:xfrm>
          <a:prstGeom prst="rect">
            <a:avLst/>
          </a:prstGeom>
          <a:noFill/>
        </p:spPr>
        <p:txBody>
          <a:bodyPr wrap="square" rtlCol="0">
            <a:spAutoFit/>
          </a:bodyPr>
          <a:lstStyle/>
          <a:p>
            <a:r>
              <a:rPr lang="en-US" sz="2800" i="1" dirty="0" smtClean="0"/>
              <a:t>“But Adam was not deceived, but the woman being deceived was in the transgression.”              </a:t>
            </a:r>
            <a:r>
              <a:rPr lang="en-US" sz="2400" dirty="0" smtClean="0">
                <a:solidFill>
                  <a:schemeClr val="bg1">
                    <a:lumMod val="65000"/>
                  </a:schemeClr>
                </a:solidFill>
              </a:rPr>
              <a:t>(I Timothy 2:14)</a:t>
            </a:r>
            <a:endParaRPr lang="en-US" sz="2400" i="1" dirty="0">
              <a:solidFill>
                <a:schemeClr val="bg1">
                  <a:lumMod val="65000"/>
                </a:schemeClr>
              </a:solidFill>
            </a:endParaRPr>
          </a:p>
        </p:txBody>
      </p:sp>
    </p:spTree>
    <p:extLst>
      <p:ext uri="{BB962C8B-B14F-4D97-AF65-F5344CB8AC3E}">
        <p14:creationId xmlns:p14="http://schemas.microsoft.com/office/powerpoint/2010/main" val="3181985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9" fill="hold" grpId="0" nodeType="afterEffect">
                                  <p:stCondLst>
                                    <p:cond delay="50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0-#ppt_w/2"/>
                                          </p:val>
                                        </p:tav>
                                        <p:tav tm="100000">
                                          <p:val>
                                            <p:strVal val="#ppt_x"/>
                                          </p:val>
                                        </p:tav>
                                      </p:tavLst>
                                    </p:anim>
                                    <p:anim calcmode="lin" valueType="num">
                                      <p:cBhvr additive="base">
                                        <p:cTn id="14" dur="1000" fill="hold"/>
                                        <p:tgtEl>
                                          <p:spTgt spid="7"/>
                                        </p:tgtEl>
                                        <p:attrNameLst>
                                          <p:attrName>ppt_y</p:attrName>
                                        </p:attrNameLst>
                                      </p:cBhvr>
                                      <p:tavLst>
                                        <p:tav tm="0">
                                          <p:val>
                                            <p:strVal val="0-#ppt_h/2"/>
                                          </p:val>
                                        </p:tav>
                                        <p:tav tm="100000">
                                          <p:val>
                                            <p:strVal val="#ppt_y"/>
                                          </p:val>
                                        </p:tav>
                                      </p:tavLst>
                                    </p:anim>
                                  </p:childTnLst>
                                </p:cTn>
                              </p:par>
                            </p:childTnLst>
                          </p:cTn>
                        </p:par>
                        <p:par>
                          <p:cTn id="15" fill="hold">
                            <p:stCondLst>
                              <p:cond delay="3000"/>
                            </p:stCondLst>
                            <p:childTnLst>
                              <p:par>
                                <p:cTn id="16" presetID="2" presetClass="entr" presetSubtype="6" fill="hold" grpId="0" nodeType="afterEffect">
                                  <p:stCondLst>
                                    <p:cond delay="50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1000" fill="hold"/>
                                        <p:tgtEl>
                                          <p:spTgt spid="8"/>
                                        </p:tgtEl>
                                        <p:attrNameLst>
                                          <p:attrName>ppt_x</p:attrName>
                                        </p:attrNameLst>
                                      </p:cBhvr>
                                      <p:tavLst>
                                        <p:tav tm="0">
                                          <p:val>
                                            <p:strVal val="1+#ppt_w/2"/>
                                          </p:val>
                                        </p:tav>
                                        <p:tav tm="100000">
                                          <p:val>
                                            <p:strVal val="#ppt_x"/>
                                          </p:val>
                                        </p:tav>
                                      </p:tavLst>
                                    </p:anim>
                                    <p:anim calcmode="lin" valueType="num">
                                      <p:cBhvr additive="base">
                                        <p:cTn id="19"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1504961" y="512288"/>
            <a:ext cx="6350000" cy="769441"/>
          </a:xfrm>
          <a:prstGeom prst="rect">
            <a:avLst/>
          </a:prstGeom>
          <a:noFill/>
        </p:spPr>
        <p:txBody>
          <a:bodyPr wrap="square" rtlCol="0">
            <a:spAutoFit/>
          </a:bodyPr>
          <a:lstStyle/>
          <a:p>
            <a:pPr algn="ctr"/>
            <a:r>
              <a:rPr lang="en-US" sz="4400" dirty="0" smtClean="0">
                <a:solidFill>
                  <a:srgbClr val="FFFFFF"/>
                </a:solidFill>
              </a:rPr>
              <a:t>Steps in the Fall of Man</a:t>
            </a:r>
          </a:p>
        </p:txBody>
      </p:sp>
      <p:sp>
        <p:nvSpPr>
          <p:cNvPr id="4" name="TextBox 3"/>
          <p:cNvSpPr txBox="1"/>
          <p:nvPr/>
        </p:nvSpPr>
        <p:spPr>
          <a:xfrm>
            <a:off x="544285" y="2068286"/>
            <a:ext cx="8271353" cy="892552"/>
          </a:xfrm>
          <a:prstGeom prst="rect">
            <a:avLst/>
          </a:prstGeom>
          <a:noFill/>
        </p:spPr>
        <p:txBody>
          <a:bodyPr wrap="square" rtlCol="0">
            <a:spAutoFit/>
          </a:bodyPr>
          <a:lstStyle/>
          <a:p>
            <a:r>
              <a:rPr lang="en-US" sz="2800" dirty="0" smtClean="0"/>
              <a:t>1.</a:t>
            </a:r>
            <a:r>
              <a:rPr lang="en-US"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Unbelief </a:t>
            </a:r>
            <a:r>
              <a:rPr lang="en-US" sz="2800" dirty="0" smtClean="0"/>
              <a:t>– </a:t>
            </a:r>
            <a:r>
              <a:rPr lang="en-US" sz="2400" dirty="0" smtClean="0"/>
              <a:t>Satan planted a doubt, a seed of unbelief in the heart of Eve. </a:t>
            </a:r>
            <a:endParaRPr lang="en-US" sz="2400" dirty="0"/>
          </a:p>
        </p:txBody>
      </p:sp>
      <p:sp>
        <p:nvSpPr>
          <p:cNvPr id="5" name="TextBox 4"/>
          <p:cNvSpPr txBox="1"/>
          <p:nvPr/>
        </p:nvSpPr>
        <p:spPr>
          <a:xfrm>
            <a:off x="1077688" y="3055264"/>
            <a:ext cx="7737950" cy="1261884"/>
          </a:xfrm>
          <a:prstGeom prst="rect">
            <a:avLst/>
          </a:prstGeom>
          <a:noFill/>
        </p:spPr>
        <p:txBody>
          <a:bodyPr wrap="square" rtlCol="0">
            <a:spAutoFit/>
          </a:bodyPr>
          <a:lstStyle/>
          <a:p>
            <a:r>
              <a:rPr lang="en-US" sz="2800" dirty="0" smtClean="0"/>
              <a:t>2. </a:t>
            </a:r>
            <a:r>
              <a:rPr lang="en-US"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Changing God’s Word </a:t>
            </a:r>
            <a:r>
              <a:rPr lang="en-US" sz="2800" dirty="0" smtClean="0"/>
              <a:t>– </a:t>
            </a:r>
            <a:r>
              <a:rPr lang="en-US" sz="2400" dirty="0" smtClean="0"/>
              <a:t>After Eve entertained doubt in her heart, she was ready to tamper with God’s Word.</a:t>
            </a:r>
            <a:endParaRPr lang="en-US" sz="2400" dirty="0"/>
          </a:p>
        </p:txBody>
      </p:sp>
      <p:sp>
        <p:nvSpPr>
          <p:cNvPr id="6" name="TextBox 5"/>
          <p:cNvSpPr txBox="1"/>
          <p:nvPr/>
        </p:nvSpPr>
        <p:spPr>
          <a:xfrm>
            <a:off x="1621967" y="4447861"/>
            <a:ext cx="7193671" cy="1261884"/>
          </a:xfrm>
          <a:prstGeom prst="rect">
            <a:avLst/>
          </a:prstGeom>
          <a:noFill/>
        </p:spPr>
        <p:txBody>
          <a:bodyPr wrap="square" rtlCol="0">
            <a:spAutoFit/>
          </a:bodyPr>
          <a:lstStyle/>
          <a:p>
            <a:r>
              <a:rPr lang="en-US" sz="2800" dirty="0" smtClean="0"/>
              <a:t>3. </a:t>
            </a:r>
            <a:r>
              <a:rPr lang="en-US"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Disobedience</a:t>
            </a:r>
            <a:r>
              <a:rPr lang="en-US" sz="2400" dirty="0" smtClean="0"/>
              <a:t> – After the seed of unbelief was sown and God’s Word was changed an act of disobedience was a natural result.</a:t>
            </a:r>
            <a:endParaRPr lang="en-US" sz="2800" dirty="0"/>
          </a:p>
        </p:txBody>
      </p:sp>
    </p:spTree>
    <p:extLst>
      <p:ext uri="{BB962C8B-B14F-4D97-AF65-F5344CB8AC3E}">
        <p14:creationId xmlns:p14="http://schemas.microsoft.com/office/powerpoint/2010/main" val="4188567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250" fill="hold"/>
                                        <p:tgtEl>
                                          <p:spTgt spid="4"/>
                                        </p:tgtEl>
                                        <p:attrNameLst>
                                          <p:attrName>ppt_x</p:attrName>
                                        </p:attrNameLst>
                                      </p:cBhvr>
                                      <p:tavLst>
                                        <p:tav tm="0">
                                          <p:val>
                                            <p:strVal val="0-#ppt_w/2"/>
                                          </p:val>
                                        </p:tav>
                                        <p:tav tm="100000">
                                          <p:val>
                                            <p:strVal val="#ppt_x"/>
                                          </p:val>
                                        </p:tav>
                                      </p:tavLst>
                                    </p:anim>
                                    <p:anim calcmode="lin" valueType="num">
                                      <p:cBhvr additive="base">
                                        <p:cTn id="14" dur="1250" fill="hold"/>
                                        <p:tgtEl>
                                          <p:spTgt spid="4"/>
                                        </p:tgtEl>
                                        <p:attrNameLst>
                                          <p:attrName>ppt_y</p:attrName>
                                        </p:attrNameLst>
                                      </p:cBhvr>
                                      <p:tavLst>
                                        <p:tav tm="0">
                                          <p:val>
                                            <p:strVal val="#ppt_y"/>
                                          </p:val>
                                        </p:tav>
                                        <p:tav tm="100000">
                                          <p:val>
                                            <p:strVal val="#ppt_y"/>
                                          </p:val>
                                        </p:tav>
                                      </p:tavLst>
                                    </p:anim>
                                  </p:childTnLst>
                                </p:cTn>
                              </p:par>
                            </p:childTnLst>
                          </p:cTn>
                        </p:par>
                        <p:par>
                          <p:cTn id="15" fill="hold">
                            <p:stCondLst>
                              <p:cond delay="3250"/>
                            </p:stCondLst>
                            <p:childTnLst>
                              <p:par>
                                <p:cTn id="16" presetID="2" presetClass="entr" presetSubtype="8" fill="hold" grpId="0" nodeType="afterEffect">
                                  <p:stCondLst>
                                    <p:cond delay="50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1250" fill="hold"/>
                                        <p:tgtEl>
                                          <p:spTgt spid="5"/>
                                        </p:tgtEl>
                                        <p:attrNameLst>
                                          <p:attrName>ppt_x</p:attrName>
                                        </p:attrNameLst>
                                      </p:cBhvr>
                                      <p:tavLst>
                                        <p:tav tm="0">
                                          <p:val>
                                            <p:strVal val="0-#ppt_w/2"/>
                                          </p:val>
                                        </p:tav>
                                        <p:tav tm="100000">
                                          <p:val>
                                            <p:strVal val="#ppt_x"/>
                                          </p:val>
                                        </p:tav>
                                      </p:tavLst>
                                    </p:anim>
                                    <p:anim calcmode="lin" valueType="num">
                                      <p:cBhvr additive="base">
                                        <p:cTn id="19" dur="125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5000"/>
                            </p:stCondLst>
                            <p:childTnLst>
                              <p:par>
                                <p:cTn id="21" presetID="2" presetClass="entr" presetSubtype="8" fill="hold" grpId="0" nodeType="after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250" fill="hold"/>
                                        <p:tgtEl>
                                          <p:spTgt spid="6"/>
                                        </p:tgtEl>
                                        <p:attrNameLst>
                                          <p:attrName>ppt_x</p:attrName>
                                        </p:attrNameLst>
                                      </p:cBhvr>
                                      <p:tavLst>
                                        <p:tav tm="0">
                                          <p:val>
                                            <p:strVal val="0-#ppt_w/2"/>
                                          </p:val>
                                        </p:tav>
                                        <p:tav tm="100000">
                                          <p:val>
                                            <p:strVal val="#ppt_x"/>
                                          </p:val>
                                        </p:tav>
                                      </p:tavLst>
                                    </p:anim>
                                    <p:anim calcmode="lin" valueType="num">
                                      <p:cBhvr additive="base">
                                        <p:cTn id="24" dur="12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8861" y="465307"/>
            <a:ext cx="3519714" cy="804689"/>
          </a:xfrm>
        </p:spPr>
        <p:txBody>
          <a:bodyPr>
            <a:noAutofit/>
          </a:bodyPr>
          <a:lstStyle/>
          <a:p>
            <a:r>
              <a:rPr lang="en-US" sz="3600" dirty="0" smtClean="0"/>
              <a:t>DISOBEDIENCE</a:t>
            </a:r>
            <a:endParaRPr lang="en-US" sz="3600" dirty="0"/>
          </a:p>
        </p:txBody>
      </p:sp>
      <p:sp>
        <p:nvSpPr>
          <p:cNvPr id="4"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5" name="TextBox 4"/>
          <p:cNvSpPr txBox="1"/>
          <p:nvPr/>
        </p:nvSpPr>
        <p:spPr>
          <a:xfrm>
            <a:off x="1052287" y="1269994"/>
            <a:ext cx="7763352" cy="2308324"/>
          </a:xfrm>
          <a:prstGeom prst="rect">
            <a:avLst/>
          </a:prstGeom>
          <a:noFill/>
        </p:spPr>
        <p:txBody>
          <a:bodyPr wrap="square" rtlCol="0">
            <a:spAutoFit/>
          </a:bodyPr>
          <a:lstStyle/>
          <a:p>
            <a:r>
              <a:rPr lang="en-US" sz="2400" u="sng" dirty="0" smtClean="0"/>
              <a:t>Genesis 3:6 </a:t>
            </a:r>
            <a:r>
              <a:rPr lang="en-US" sz="2400" dirty="0" smtClean="0"/>
              <a:t>– Steps leading to Eve’s disobedience</a:t>
            </a:r>
          </a:p>
          <a:p>
            <a:endParaRPr lang="en-US" sz="2400" dirty="0"/>
          </a:p>
          <a:p>
            <a:r>
              <a:rPr lang="en-US" sz="2400" dirty="0" smtClean="0"/>
              <a:t>	saw	</a:t>
            </a:r>
          </a:p>
          <a:p>
            <a:r>
              <a:rPr lang="en-US" sz="2400" dirty="0"/>
              <a:t>	 </a:t>
            </a:r>
            <a:r>
              <a:rPr lang="en-US" sz="2400" dirty="0" smtClean="0"/>
              <a:t>    desired		</a:t>
            </a:r>
          </a:p>
          <a:p>
            <a:r>
              <a:rPr lang="en-US" sz="2400" dirty="0"/>
              <a:t>	</a:t>
            </a:r>
            <a:r>
              <a:rPr lang="en-US" sz="2400" dirty="0" smtClean="0"/>
              <a:t>	       took	</a:t>
            </a:r>
          </a:p>
          <a:p>
            <a:r>
              <a:rPr lang="en-US" sz="2400" dirty="0"/>
              <a:t>	</a:t>
            </a:r>
            <a:r>
              <a:rPr lang="en-US" sz="2400" dirty="0" smtClean="0"/>
              <a:t>		     ate</a:t>
            </a:r>
            <a:endParaRPr lang="en-US" sz="2400" dirty="0"/>
          </a:p>
        </p:txBody>
      </p:sp>
      <p:sp>
        <p:nvSpPr>
          <p:cNvPr id="6" name="TextBox 5"/>
          <p:cNvSpPr txBox="1"/>
          <p:nvPr/>
        </p:nvSpPr>
        <p:spPr>
          <a:xfrm>
            <a:off x="1422399" y="3799127"/>
            <a:ext cx="7393239" cy="2308324"/>
          </a:xfrm>
          <a:prstGeom prst="rect">
            <a:avLst/>
          </a:prstGeom>
          <a:noFill/>
        </p:spPr>
        <p:txBody>
          <a:bodyPr wrap="square" rtlCol="0">
            <a:spAutoFit/>
          </a:bodyPr>
          <a:lstStyle/>
          <a:p>
            <a:r>
              <a:rPr lang="en-US" sz="2400" u="sng" dirty="0" smtClean="0"/>
              <a:t>Joshua 7:21 </a:t>
            </a:r>
            <a:r>
              <a:rPr lang="en-US" sz="2400" dirty="0" smtClean="0"/>
              <a:t>– Steps leading to </a:t>
            </a:r>
            <a:r>
              <a:rPr lang="en-US" sz="2400" dirty="0" err="1" smtClean="0"/>
              <a:t>Achan’s</a:t>
            </a:r>
            <a:r>
              <a:rPr lang="en-US" sz="2400" dirty="0" smtClean="0"/>
              <a:t> disobedience</a:t>
            </a:r>
          </a:p>
          <a:p>
            <a:endParaRPr lang="en-US" sz="2400" dirty="0"/>
          </a:p>
          <a:p>
            <a:r>
              <a:rPr lang="en-US" sz="2400" dirty="0" smtClean="0"/>
              <a:t>	saw	</a:t>
            </a:r>
          </a:p>
          <a:p>
            <a:r>
              <a:rPr lang="en-US" sz="2400" dirty="0"/>
              <a:t>	 </a:t>
            </a:r>
            <a:r>
              <a:rPr lang="en-US" sz="2400" dirty="0" smtClean="0"/>
              <a:t>    desired (coveted)		</a:t>
            </a:r>
          </a:p>
          <a:p>
            <a:r>
              <a:rPr lang="en-US" sz="2400" dirty="0"/>
              <a:t>	</a:t>
            </a:r>
            <a:r>
              <a:rPr lang="en-US" sz="2400" dirty="0" smtClean="0"/>
              <a:t>	       took	</a:t>
            </a:r>
          </a:p>
          <a:p>
            <a:r>
              <a:rPr lang="en-US" sz="2400" dirty="0"/>
              <a:t>	</a:t>
            </a:r>
            <a:r>
              <a:rPr lang="en-US" sz="2400" dirty="0" smtClean="0"/>
              <a:t>		     hid</a:t>
            </a:r>
            <a:endParaRPr lang="en-US" sz="2400" dirty="0"/>
          </a:p>
        </p:txBody>
      </p:sp>
    </p:spTree>
    <p:extLst>
      <p:ext uri="{BB962C8B-B14F-4D97-AF65-F5344CB8AC3E}">
        <p14:creationId xmlns:p14="http://schemas.microsoft.com/office/powerpoint/2010/main" val="2060472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wipe(left)">
                                      <p:cBhvr>
                                        <p:cTn id="13" dur="1000"/>
                                        <p:tgtEl>
                                          <p:spTgt spid="5">
                                            <p:txEl>
                                              <p:pRg st="0" end="0"/>
                                            </p:txEl>
                                          </p:spTgt>
                                        </p:tgtEl>
                                      </p:cBhvr>
                                    </p:animEffect>
                                  </p:childTnLst>
                                </p:cTn>
                              </p:par>
                            </p:childTnLst>
                          </p:cTn>
                        </p:par>
                        <p:par>
                          <p:cTn id="14" fill="hold">
                            <p:stCondLst>
                              <p:cond delay="3000"/>
                            </p:stCondLst>
                            <p:childTnLst>
                              <p:par>
                                <p:cTn id="15" presetID="22" presetClass="entr" presetSubtype="8" fill="hold" grpId="0" nodeType="afterEffect">
                                  <p:stCondLst>
                                    <p:cond delay="50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left)">
                                      <p:cBhvr>
                                        <p:cTn id="17" dur="1000"/>
                                        <p:tgtEl>
                                          <p:spTgt spid="5">
                                            <p:txEl>
                                              <p:pRg st="2" end="2"/>
                                            </p:txEl>
                                          </p:spTgt>
                                        </p:tgtEl>
                                      </p:cBhvr>
                                    </p:animEffect>
                                  </p:childTnLst>
                                </p:cTn>
                              </p:par>
                            </p:childTnLst>
                          </p:cTn>
                        </p:par>
                        <p:par>
                          <p:cTn id="18" fill="hold">
                            <p:stCondLst>
                              <p:cond delay="4500"/>
                            </p:stCondLst>
                            <p:childTnLst>
                              <p:par>
                                <p:cTn id="19" presetID="22" presetClass="entr" presetSubtype="8" fill="hold" grpId="0" nodeType="afterEffect">
                                  <p:stCondLst>
                                    <p:cond delay="50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wipe(left)">
                                      <p:cBhvr>
                                        <p:cTn id="21" dur="1000"/>
                                        <p:tgtEl>
                                          <p:spTgt spid="5">
                                            <p:txEl>
                                              <p:pRg st="3" end="3"/>
                                            </p:txEl>
                                          </p:spTgt>
                                        </p:tgtEl>
                                      </p:cBhvr>
                                    </p:animEffect>
                                  </p:childTnLst>
                                </p:cTn>
                              </p:par>
                            </p:childTnLst>
                          </p:cTn>
                        </p:par>
                        <p:par>
                          <p:cTn id="22" fill="hold">
                            <p:stCondLst>
                              <p:cond delay="6000"/>
                            </p:stCondLst>
                            <p:childTnLst>
                              <p:par>
                                <p:cTn id="23" presetID="22" presetClass="entr" presetSubtype="8" fill="hold" grpId="0" nodeType="afterEffect">
                                  <p:stCondLst>
                                    <p:cond delay="500"/>
                                  </p:stCondLst>
                                  <p:childTnLst>
                                    <p:set>
                                      <p:cBhvr>
                                        <p:cTn id="24" dur="1" fill="hold">
                                          <p:stCondLst>
                                            <p:cond delay="0"/>
                                          </p:stCondLst>
                                        </p:cTn>
                                        <p:tgtEl>
                                          <p:spTgt spid="5">
                                            <p:txEl>
                                              <p:pRg st="4" end="4"/>
                                            </p:txEl>
                                          </p:spTgt>
                                        </p:tgtEl>
                                        <p:attrNameLst>
                                          <p:attrName>style.visibility</p:attrName>
                                        </p:attrNameLst>
                                      </p:cBhvr>
                                      <p:to>
                                        <p:strVal val="visible"/>
                                      </p:to>
                                    </p:set>
                                    <p:animEffect transition="in" filter="wipe(left)">
                                      <p:cBhvr>
                                        <p:cTn id="25" dur="1000"/>
                                        <p:tgtEl>
                                          <p:spTgt spid="5">
                                            <p:txEl>
                                              <p:pRg st="4" end="4"/>
                                            </p:txEl>
                                          </p:spTgt>
                                        </p:tgtEl>
                                      </p:cBhvr>
                                    </p:animEffect>
                                  </p:childTnLst>
                                </p:cTn>
                              </p:par>
                            </p:childTnLst>
                          </p:cTn>
                        </p:par>
                        <p:par>
                          <p:cTn id="26" fill="hold">
                            <p:stCondLst>
                              <p:cond delay="7500"/>
                            </p:stCondLst>
                            <p:childTnLst>
                              <p:par>
                                <p:cTn id="27" presetID="22" presetClass="entr" presetSubtype="8" fill="hold" grpId="0" nodeType="afterEffect">
                                  <p:stCondLst>
                                    <p:cond delay="500"/>
                                  </p:stCondLst>
                                  <p:childTnLst>
                                    <p:set>
                                      <p:cBhvr>
                                        <p:cTn id="28" dur="1" fill="hold">
                                          <p:stCondLst>
                                            <p:cond delay="0"/>
                                          </p:stCondLst>
                                        </p:cTn>
                                        <p:tgtEl>
                                          <p:spTgt spid="5">
                                            <p:txEl>
                                              <p:pRg st="5" end="5"/>
                                            </p:txEl>
                                          </p:spTgt>
                                        </p:tgtEl>
                                        <p:attrNameLst>
                                          <p:attrName>style.visibility</p:attrName>
                                        </p:attrNameLst>
                                      </p:cBhvr>
                                      <p:to>
                                        <p:strVal val="visible"/>
                                      </p:to>
                                    </p:set>
                                    <p:animEffect transition="in" filter="wipe(left)">
                                      <p:cBhvr>
                                        <p:cTn id="29" dur="1000"/>
                                        <p:tgtEl>
                                          <p:spTgt spid="5">
                                            <p:txEl>
                                              <p:pRg st="5" end="5"/>
                                            </p:txEl>
                                          </p:spTgt>
                                        </p:tgtEl>
                                      </p:cBhvr>
                                    </p:animEffect>
                                  </p:childTnLst>
                                </p:cTn>
                              </p:par>
                            </p:childTnLst>
                          </p:cTn>
                        </p:par>
                        <p:par>
                          <p:cTn id="30" fill="hold">
                            <p:stCondLst>
                              <p:cond delay="9000"/>
                            </p:stCondLst>
                            <p:childTnLst>
                              <p:par>
                                <p:cTn id="31" presetID="22" presetClass="entr" presetSubtype="8" fill="hold" grpId="0" nodeType="afterEffect">
                                  <p:stCondLst>
                                    <p:cond delay="500"/>
                                  </p:stCondLst>
                                  <p:childTnLst>
                                    <p:set>
                                      <p:cBhvr>
                                        <p:cTn id="32" dur="1" fill="hold">
                                          <p:stCondLst>
                                            <p:cond delay="0"/>
                                          </p:stCondLst>
                                        </p:cTn>
                                        <p:tgtEl>
                                          <p:spTgt spid="6">
                                            <p:txEl>
                                              <p:pRg st="0" end="0"/>
                                            </p:txEl>
                                          </p:spTgt>
                                        </p:tgtEl>
                                        <p:attrNameLst>
                                          <p:attrName>style.visibility</p:attrName>
                                        </p:attrNameLst>
                                      </p:cBhvr>
                                      <p:to>
                                        <p:strVal val="visible"/>
                                      </p:to>
                                    </p:set>
                                    <p:animEffect transition="in" filter="wipe(left)">
                                      <p:cBhvr>
                                        <p:cTn id="33" dur="1000"/>
                                        <p:tgtEl>
                                          <p:spTgt spid="6">
                                            <p:txEl>
                                              <p:pRg st="0" end="0"/>
                                            </p:txEl>
                                          </p:spTgt>
                                        </p:tgtEl>
                                      </p:cBhvr>
                                    </p:animEffect>
                                  </p:childTnLst>
                                </p:cTn>
                              </p:par>
                            </p:childTnLst>
                          </p:cTn>
                        </p:par>
                        <p:par>
                          <p:cTn id="34" fill="hold">
                            <p:stCondLst>
                              <p:cond delay="10500"/>
                            </p:stCondLst>
                            <p:childTnLst>
                              <p:par>
                                <p:cTn id="35" presetID="22" presetClass="entr" presetSubtype="8" fill="hold" grpId="0" nodeType="afterEffect">
                                  <p:stCondLst>
                                    <p:cond delay="500"/>
                                  </p:stCondLst>
                                  <p:childTnLst>
                                    <p:set>
                                      <p:cBhvr>
                                        <p:cTn id="36" dur="1" fill="hold">
                                          <p:stCondLst>
                                            <p:cond delay="0"/>
                                          </p:stCondLst>
                                        </p:cTn>
                                        <p:tgtEl>
                                          <p:spTgt spid="6">
                                            <p:txEl>
                                              <p:pRg st="2" end="2"/>
                                            </p:txEl>
                                          </p:spTgt>
                                        </p:tgtEl>
                                        <p:attrNameLst>
                                          <p:attrName>style.visibility</p:attrName>
                                        </p:attrNameLst>
                                      </p:cBhvr>
                                      <p:to>
                                        <p:strVal val="visible"/>
                                      </p:to>
                                    </p:set>
                                    <p:animEffect transition="in" filter="wipe(left)">
                                      <p:cBhvr>
                                        <p:cTn id="37" dur="1000"/>
                                        <p:tgtEl>
                                          <p:spTgt spid="6">
                                            <p:txEl>
                                              <p:pRg st="2" end="2"/>
                                            </p:txEl>
                                          </p:spTgt>
                                        </p:tgtEl>
                                      </p:cBhvr>
                                    </p:animEffect>
                                  </p:childTnLst>
                                </p:cTn>
                              </p:par>
                            </p:childTnLst>
                          </p:cTn>
                        </p:par>
                        <p:par>
                          <p:cTn id="38" fill="hold">
                            <p:stCondLst>
                              <p:cond delay="12000"/>
                            </p:stCondLst>
                            <p:childTnLst>
                              <p:par>
                                <p:cTn id="39" presetID="22" presetClass="entr" presetSubtype="8" fill="hold" grpId="0" nodeType="afterEffect">
                                  <p:stCondLst>
                                    <p:cond delay="500"/>
                                  </p:stCondLst>
                                  <p:childTnLst>
                                    <p:set>
                                      <p:cBhvr>
                                        <p:cTn id="40" dur="1" fill="hold">
                                          <p:stCondLst>
                                            <p:cond delay="0"/>
                                          </p:stCondLst>
                                        </p:cTn>
                                        <p:tgtEl>
                                          <p:spTgt spid="6">
                                            <p:txEl>
                                              <p:pRg st="3" end="3"/>
                                            </p:txEl>
                                          </p:spTgt>
                                        </p:tgtEl>
                                        <p:attrNameLst>
                                          <p:attrName>style.visibility</p:attrName>
                                        </p:attrNameLst>
                                      </p:cBhvr>
                                      <p:to>
                                        <p:strVal val="visible"/>
                                      </p:to>
                                    </p:set>
                                    <p:animEffect transition="in" filter="wipe(left)">
                                      <p:cBhvr>
                                        <p:cTn id="41" dur="1000"/>
                                        <p:tgtEl>
                                          <p:spTgt spid="6">
                                            <p:txEl>
                                              <p:pRg st="3" end="3"/>
                                            </p:txEl>
                                          </p:spTgt>
                                        </p:tgtEl>
                                      </p:cBhvr>
                                    </p:animEffect>
                                  </p:childTnLst>
                                </p:cTn>
                              </p:par>
                            </p:childTnLst>
                          </p:cTn>
                        </p:par>
                        <p:par>
                          <p:cTn id="42" fill="hold">
                            <p:stCondLst>
                              <p:cond delay="13500"/>
                            </p:stCondLst>
                            <p:childTnLst>
                              <p:par>
                                <p:cTn id="43" presetID="22" presetClass="entr" presetSubtype="8" fill="hold" grpId="0" nodeType="afterEffect">
                                  <p:stCondLst>
                                    <p:cond delay="500"/>
                                  </p:stCondLst>
                                  <p:childTnLst>
                                    <p:set>
                                      <p:cBhvr>
                                        <p:cTn id="44" dur="1" fill="hold">
                                          <p:stCondLst>
                                            <p:cond delay="0"/>
                                          </p:stCondLst>
                                        </p:cTn>
                                        <p:tgtEl>
                                          <p:spTgt spid="6">
                                            <p:txEl>
                                              <p:pRg st="4" end="4"/>
                                            </p:txEl>
                                          </p:spTgt>
                                        </p:tgtEl>
                                        <p:attrNameLst>
                                          <p:attrName>style.visibility</p:attrName>
                                        </p:attrNameLst>
                                      </p:cBhvr>
                                      <p:to>
                                        <p:strVal val="visible"/>
                                      </p:to>
                                    </p:set>
                                    <p:animEffect transition="in" filter="wipe(left)">
                                      <p:cBhvr>
                                        <p:cTn id="45" dur="1000"/>
                                        <p:tgtEl>
                                          <p:spTgt spid="6">
                                            <p:txEl>
                                              <p:pRg st="4" end="4"/>
                                            </p:txEl>
                                          </p:spTgt>
                                        </p:tgtEl>
                                      </p:cBhvr>
                                    </p:animEffect>
                                  </p:childTnLst>
                                </p:cTn>
                              </p:par>
                            </p:childTnLst>
                          </p:cTn>
                        </p:par>
                        <p:par>
                          <p:cTn id="46" fill="hold">
                            <p:stCondLst>
                              <p:cond delay="15000"/>
                            </p:stCondLst>
                            <p:childTnLst>
                              <p:par>
                                <p:cTn id="47" presetID="22" presetClass="entr" presetSubtype="8" fill="hold" grpId="0" nodeType="afterEffect">
                                  <p:stCondLst>
                                    <p:cond delay="500"/>
                                  </p:stCondLst>
                                  <p:childTnLst>
                                    <p:set>
                                      <p:cBhvr>
                                        <p:cTn id="48" dur="1" fill="hold">
                                          <p:stCondLst>
                                            <p:cond delay="0"/>
                                          </p:stCondLst>
                                        </p:cTn>
                                        <p:tgtEl>
                                          <p:spTgt spid="6">
                                            <p:txEl>
                                              <p:pRg st="5" end="5"/>
                                            </p:txEl>
                                          </p:spTgt>
                                        </p:tgtEl>
                                        <p:attrNameLst>
                                          <p:attrName>style.visibility</p:attrName>
                                        </p:attrNameLst>
                                      </p:cBhvr>
                                      <p:to>
                                        <p:strVal val="visible"/>
                                      </p:to>
                                    </p:set>
                                    <p:animEffect transition="in" filter="wipe(left)">
                                      <p:cBhvr>
                                        <p:cTn id="49" dur="10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1451429" y="526142"/>
            <a:ext cx="6350000" cy="769441"/>
          </a:xfrm>
          <a:prstGeom prst="rect">
            <a:avLst/>
          </a:prstGeom>
          <a:noFill/>
        </p:spPr>
        <p:txBody>
          <a:bodyPr wrap="square" rtlCol="0">
            <a:spAutoFit/>
          </a:bodyPr>
          <a:lstStyle/>
          <a:p>
            <a:pPr algn="ctr"/>
            <a:r>
              <a:rPr lang="en-US" sz="4400" dirty="0" smtClean="0">
                <a:solidFill>
                  <a:srgbClr val="FFFFFF"/>
                </a:solidFill>
              </a:rPr>
              <a:t>Threefold Temptation</a:t>
            </a:r>
          </a:p>
        </p:txBody>
      </p:sp>
      <p:sp>
        <p:nvSpPr>
          <p:cNvPr id="4" name="TextBox 3"/>
          <p:cNvSpPr txBox="1"/>
          <p:nvPr/>
        </p:nvSpPr>
        <p:spPr>
          <a:xfrm>
            <a:off x="1215577" y="2685152"/>
            <a:ext cx="6930572" cy="1815882"/>
          </a:xfrm>
          <a:prstGeom prst="rect">
            <a:avLst/>
          </a:prstGeom>
          <a:noFill/>
        </p:spPr>
        <p:txBody>
          <a:bodyPr wrap="square" rtlCol="0">
            <a:spAutoFit/>
          </a:bodyPr>
          <a:lstStyle/>
          <a:p>
            <a:r>
              <a:rPr lang="en-US" sz="2800" dirty="0" smtClean="0"/>
              <a:t>“</a:t>
            </a:r>
            <a:r>
              <a:rPr lang="en-US" sz="2800" i="1" dirty="0" smtClean="0"/>
              <a:t>For all that is in the world, the lust of the flesh, and the lust of the eyes, and the pride of life, is not of the Father, but is of the world.”  		    </a:t>
            </a:r>
            <a:r>
              <a:rPr lang="en-US" sz="2400" dirty="0" smtClean="0">
                <a:solidFill>
                  <a:schemeClr val="bg1">
                    <a:lumMod val="75000"/>
                  </a:schemeClr>
                </a:solidFill>
              </a:rPr>
              <a:t>(I John 2:16)</a:t>
            </a:r>
            <a:endParaRPr lang="en-US" sz="2400" dirty="0">
              <a:solidFill>
                <a:schemeClr val="bg1">
                  <a:lumMod val="75000"/>
                </a:schemeClr>
              </a:solidFill>
            </a:endParaRPr>
          </a:p>
        </p:txBody>
      </p:sp>
    </p:spTree>
    <p:extLst>
      <p:ext uri="{BB962C8B-B14F-4D97-AF65-F5344CB8AC3E}">
        <p14:creationId xmlns:p14="http://schemas.microsoft.com/office/powerpoint/2010/main" val="982747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1" presetClass="entr" presetSubtype="3"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wheel(3)">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6" name="TextBox 5"/>
          <p:cNvSpPr txBox="1"/>
          <p:nvPr/>
        </p:nvSpPr>
        <p:spPr>
          <a:xfrm>
            <a:off x="950685" y="3037127"/>
            <a:ext cx="7393239" cy="3262432"/>
          </a:xfrm>
          <a:prstGeom prst="rect">
            <a:avLst/>
          </a:prstGeom>
          <a:noFill/>
        </p:spPr>
        <p:txBody>
          <a:bodyPr wrap="square" rtlCol="0">
            <a:spAutoFit/>
          </a:bodyPr>
          <a:lstStyle/>
          <a:p>
            <a:r>
              <a:rPr lang="en-US" sz="2800" u="sng" dirty="0" smtClean="0"/>
              <a:t>I John 2:16</a:t>
            </a:r>
            <a:r>
              <a:rPr lang="en-US" sz="2800" dirty="0"/>
              <a:t> </a:t>
            </a:r>
            <a:r>
              <a:rPr lang="en-US" sz="2800" dirty="0" smtClean="0"/>
              <a:t>– </a:t>
            </a:r>
          </a:p>
          <a:p>
            <a:endParaRPr lang="en-US" sz="2800" dirty="0" smtClean="0"/>
          </a:p>
          <a:p>
            <a:pPr>
              <a:lnSpc>
                <a:spcPct val="150000"/>
              </a:lnSpc>
            </a:pPr>
            <a:r>
              <a:rPr lang="en-US" sz="2800" dirty="0"/>
              <a:t>	</a:t>
            </a:r>
            <a:r>
              <a:rPr lang="en-US" sz="2800" dirty="0" smtClean="0"/>
              <a:t>	* lust of the flesh	</a:t>
            </a:r>
          </a:p>
          <a:p>
            <a:pPr>
              <a:lnSpc>
                <a:spcPct val="150000"/>
              </a:lnSpc>
            </a:pPr>
            <a:r>
              <a:rPr lang="en-US" sz="2800" dirty="0"/>
              <a:t>	</a:t>
            </a:r>
            <a:r>
              <a:rPr lang="en-US" sz="2800" dirty="0" smtClean="0"/>
              <a:t>	    *  lust of the eyes 		</a:t>
            </a:r>
          </a:p>
          <a:p>
            <a:pPr>
              <a:lnSpc>
                <a:spcPct val="150000"/>
              </a:lnSpc>
            </a:pPr>
            <a:r>
              <a:rPr lang="en-US" sz="2800" dirty="0"/>
              <a:t>	</a:t>
            </a:r>
            <a:r>
              <a:rPr lang="en-US" sz="2800" dirty="0" smtClean="0"/>
              <a:t>		</a:t>
            </a:r>
            <a:r>
              <a:rPr lang="en-US" sz="2800" dirty="0"/>
              <a:t> </a:t>
            </a:r>
            <a:r>
              <a:rPr lang="en-US" sz="2800" dirty="0" smtClean="0"/>
              <a:t>* pride of life</a:t>
            </a:r>
            <a:r>
              <a:rPr lang="en-US" sz="2400" dirty="0" smtClean="0"/>
              <a:t>	</a:t>
            </a:r>
          </a:p>
          <a:p>
            <a:r>
              <a:rPr lang="en-US" sz="2400" dirty="0"/>
              <a:t>	</a:t>
            </a:r>
            <a:r>
              <a:rPr lang="en-US" sz="2400" dirty="0" smtClean="0"/>
              <a:t>		</a:t>
            </a:r>
            <a:endParaRPr lang="en-US" sz="2400" dirty="0"/>
          </a:p>
        </p:txBody>
      </p:sp>
      <p:sp>
        <p:nvSpPr>
          <p:cNvPr id="7" name="Subtitle 2"/>
          <p:cNvSpPr>
            <a:spLocks noGrp="1"/>
          </p:cNvSpPr>
          <p:nvPr>
            <p:ph type="subTitle" idx="1"/>
          </p:nvPr>
        </p:nvSpPr>
        <p:spPr>
          <a:xfrm>
            <a:off x="308428" y="465307"/>
            <a:ext cx="8509004" cy="804689"/>
          </a:xfrm>
        </p:spPr>
        <p:txBody>
          <a:bodyPr>
            <a:noAutofit/>
          </a:bodyPr>
          <a:lstStyle/>
          <a:p>
            <a:r>
              <a:rPr lang="en-US" sz="3600" dirty="0" smtClean="0"/>
              <a:t>Both Eve’s temptation and the temptation of Christ in the </a:t>
            </a:r>
            <a:r>
              <a:rPr lang="en-US" sz="3600" dirty="0" smtClean="0"/>
              <a:t>wilderness </a:t>
            </a:r>
            <a:r>
              <a:rPr lang="en-US" sz="3600" dirty="0" smtClean="0"/>
              <a:t>may be summed up under “all that is in the world”</a:t>
            </a:r>
            <a:endParaRPr lang="en-US" sz="3600" dirty="0"/>
          </a:p>
        </p:txBody>
      </p:sp>
    </p:spTree>
    <p:extLst>
      <p:ext uri="{BB962C8B-B14F-4D97-AF65-F5344CB8AC3E}">
        <p14:creationId xmlns:p14="http://schemas.microsoft.com/office/powerpoint/2010/main" val="2087630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50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7">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8" fill="hold" grpId="0" nodeType="afterEffect">
                                  <p:stCondLst>
                                    <p:cond delay="50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1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3"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3000"/>
                            </p:stCondLst>
                            <p:childTnLst>
                              <p:par>
                                <p:cTn id="15" presetID="2" presetClass="entr" presetSubtype="8" fill="hold" grpId="0" nodeType="afterEffect">
                                  <p:stCondLst>
                                    <p:cond delay="50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1000" fill="hold"/>
                                        <p:tgtEl>
                                          <p:spTgt spid="6">
                                            <p:txEl>
                                              <p:pRg st="2" end="2"/>
                                            </p:txEl>
                                          </p:spTgt>
                                        </p:tgtEl>
                                        <p:attrNameLst>
                                          <p:attrName>ppt_x</p:attrName>
                                        </p:attrNameLst>
                                      </p:cBhvr>
                                      <p:tavLst>
                                        <p:tav tm="0">
                                          <p:val>
                                            <p:strVal val="0-#ppt_w/2"/>
                                          </p:val>
                                        </p:tav>
                                        <p:tav tm="100000">
                                          <p:val>
                                            <p:strVal val="#ppt_x"/>
                                          </p:val>
                                        </p:tav>
                                      </p:tavLst>
                                    </p:anim>
                                    <p:anim calcmode="lin" valueType="num">
                                      <p:cBhvr additive="base">
                                        <p:cTn id="18" dur="10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4500"/>
                            </p:stCondLst>
                            <p:childTnLst>
                              <p:par>
                                <p:cTn id="20" presetID="2" presetClass="entr" presetSubtype="8" fill="hold" grpId="0" nodeType="afterEffect">
                                  <p:stCondLst>
                                    <p:cond delay="500"/>
                                  </p:stCondLst>
                                  <p:childTnLst>
                                    <p:set>
                                      <p:cBhvr>
                                        <p:cTn id="21" dur="1" fill="hold">
                                          <p:stCondLst>
                                            <p:cond delay="0"/>
                                          </p:stCondLst>
                                        </p:cTn>
                                        <p:tgtEl>
                                          <p:spTgt spid="6">
                                            <p:txEl>
                                              <p:pRg st="3" end="3"/>
                                            </p:txEl>
                                          </p:spTgt>
                                        </p:tgtEl>
                                        <p:attrNameLst>
                                          <p:attrName>style.visibility</p:attrName>
                                        </p:attrNameLst>
                                      </p:cBhvr>
                                      <p:to>
                                        <p:strVal val="visible"/>
                                      </p:to>
                                    </p:set>
                                    <p:anim calcmode="lin" valueType="num">
                                      <p:cBhvr additive="base">
                                        <p:cTn id="22" dur="1000" fill="hold"/>
                                        <p:tgtEl>
                                          <p:spTgt spid="6">
                                            <p:txEl>
                                              <p:pRg st="3" end="3"/>
                                            </p:txEl>
                                          </p:spTgt>
                                        </p:tgtEl>
                                        <p:attrNameLst>
                                          <p:attrName>ppt_x</p:attrName>
                                        </p:attrNameLst>
                                      </p:cBhvr>
                                      <p:tavLst>
                                        <p:tav tm="0">
                                          <p:val>
                                            <p:strVal val="0-#ppt_w/2"/>
                                          </p:val>
                                        </p:tav>
                                        <p:tav tm="100000">
                                          <p:val>
                                            <p:strVal val="#ppt_x"/>
                                          </p:val>
                                        </p:tav>
                                      </p:tavLst>
                                    </p:anim>
                                    <p:anim calcmode="lin" valueType="num">
                                      <p:cBhvr additive="base">
                                        <p:cTn id="23" dur="10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par>
                          <p:cTn id="24" fill="hold">
                            <p:stCondLst>
                              <p:cond delay="6000"/>
                            </p:stCondLst>
                            <p:childTnLst>
                              <p:par>
                                <p:cTn id="25" presetID="2" presetClass="entr" presetSubtype="8" fill="hold" grpId="0" nodeType="afterEffect">
                                  <p:stCondLst>
                                    <p:cond delay="50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1000" fill="hold"/>
                                        <p:tgtEl>
                                          <p:spTgt spid="6">
                                            <p:txEl>
                                              <p:pRg st="4" end="4"/>
                                            </p:txEl>
                                          </p:spTgt>
                                        </p:tgtEl>
                                        <p:attrNameLst>
                                          <p:attrName>ppt_x</p:attrName>
                                        </p:attrNameLst>
                                      </p:cBhvr>
                                      <p:tavLst>
                                        <p:tav tm="0">
                                          <p:val>
                                            <p:strVal val="0-#ppt_w/2"/>
                                          </p:val>
                                        </p:tav>
                                        <p:tav tm="100000">
                                          <p:val>
                                            <p:strVal val="#ppt_x"/>
                                          </p:val>
                                        </p:tav>
                                      </p:tavLst>
                                    </p:anim>
                                    <p:anim calcmode="lin" valueType="num">
                                      <p:cBhvr additive="base">
                                        <p:cTn id="28" dur="10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par>
                          <p:cTn id="29" fill="hold">
                            <p:stCondLst>
                              <p:cond delay="7500"/>
                            </p:stCondLst>
                            <p:childTnLst>
                              <p:par>
                                <p:cTn id="30" presetID="2" presetClass="entr" presetSubtype="8" fill="hold" grpId="0" nodeType="afterEffect">
                                  <p:stCondLst>
                                    <p:cond delay="500"/>
                                  </p:stCondLst>
                                  <p:childTnLst>
                                    <p:set>
                                      <p:cBhvr>
                                        <p:cTn id="31" dur="1" fill="hold">
                                          <p:stCondLst>
                                            <p:cond delay="0"/>
                                          </p:stCondLst>
                                        </p:cTn>
                                        <p:tgtEl>
                                          <p:spTgt spid="6">
                                            <p:txEl>
                                              <p:pRg st="5" end="5"/>
                                            </p:txEl>
                                          </p:spTgt>
                                        </p:tgtEl>
                                        <p:attrNameLst>
                                          <p:attrName>style.visibility</p:attrName>
                                        </p:attrNameLst>
                                      </p:cBhvr>
                                      <p:to>
                                        <p:strVal val="visible"/>
                                      </p:to>
                                    </p:set>
                                    <p:anim calcmode="lin" valueType="num">
                                      <p:cBhvr additive="base">
                                        <p:cTn id="32" dur="1000" fill="hold"/>
                                        <p:tgtEl>
                                          <p:spTgt spid="6">
                                            <p:txEl>
                                              <p:pRg st="5" end="5"/>
                                            </p:txEl>
                                          </p:spTgt>
                                        </p:tgtEl>
                                        <p:attrNameLst>
                                          <p:attrName>ppt_x</p:attrName>
                                        </p:attrNameLst>
                                      </p:cBhvr>
                                      <p:tavLst>
                                        <p:tav tm="0">
                                          <p:val>
                                            <p:strVal val="0-#ppt_w/2"/>
                                          </p:val>
                                        </p:tav>
                                        <p:tav tm="100000">
                                          <p:val>
                                            <p:strVal val="#ppt_x"/>
                                          </p:val>
                                        </p:tav>
                                      </p:tavLst>
                                    </p:anim>
                                    <p:anim calcmode="lin" valueType="num">
                                      <p:cBhvr additive="base">
                                        <p:cTn id="33" dur="1000" fill="hold"/>
                                        <p:tgtEl>
                                          <p:spTgt spid="6">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Subtitle 2"/>
          <p:cNvSpPr txBox="1">
            <a:spLocks/>
          </p:cNvSpPr>
          <p:nvPr/>
        </p:nvSpPr>
        <p:spPr>
          <a:xfrm>
            <a:off x="308428" y="465307"/>
            <a:ext cx="8509004" cy="1766264"/>
          </a:xfrm>
          <a:prstGeom prst="rect">
            <a:avLst/>
          </a:prstGeom>
        </p:spPr>
        <p:txBody>
          <a:bodyPr>
            <a:noAutofit/>
          </a:bodyPr>
          <a:lst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a:lstStyle>
          <a:p>
            <a:pPr marL="0" indent="0">
              <a:buNone/>
            </a:pPr>
            <a:r>
              <a:rPr lang="en-US" sz="3600" dirty="0" smtClean="0"/>
              <a:t>Eve’s temptation—</a:t>
            </a:r>
          </a:p>
          <a:p>
            <a:pPr marL="0" indent="0">
              <a:buNone/>
            </a:pPr>
            <a:r>
              <a:rPr lang="en-US" sz="3600" dirty="0"/>
              <a:t>	</a:t>
            </a:r>
            <a:r>
              <a:rPr lang="en-US" sz="2800" dirty="0" smtClean="0"/>
              <a:t>Genesis 3:6</a:t>
            </a:r>
            <a:endParaRPr lang="en-US" sz="2800" dirty="0"/>
          </a:p>
        </p:txBody>
      </p:sp>
      <p:sp>
        <p:nvSpPr>
          <p:cNvPr id="4" name="TextBox 3"/>
          <p:cNvSpPr txBox="1"/>
          <p:nvPr/>
        </p:nvSpPr>
        <p:spPr>
          <a:xfrm>
            <a:off x="2340429" y="2630714"/>
            <a:ext cx="5878285" cy="2677656"/>
          </a:xfrm>
          <a:prstGeom prst="rect">
            <a:avLst/>
          </a:prstGeom>
          <a:noFill/>
        </p:spPr>
        <p:txBody>
          <a:bodyPr wrap="square" rtlCol="0">
            <a:spAutoFit/>
          </a:bodyPr>
          <a:lstStyle/>
          <a:p>
            <a:pPr marL="285750" indent="-285750">
              <a:lnSpc>
                <a:spcPct val="200000"/>
              </a:lnSpc>
              <a:buFontTx/>
              <a:buChar char="•"/>
            </a:pPr>
            <a:r>
              <a:rPr lang="en-US" sz="2800" dirty="0" smtClean="0"/>
              <a:t>Good for food</a:t>
            </a:r>
          </a:p>
          <a:p>
            <a:pPr marL="742950" lvl="1" indent="-285750">
              <a:lnSpc>
                <a:spcPct val="200000"/>
              </a:lnSpc>
              <a:buFontTx/>
              <a:buChar char="•"/>
            </a:pPr>
            <a:r>
              <a:rPr lang="en-US" sz="2800" dirty="0" smtClean="0"/>
              <a:t>Pleasant to the eyes</a:t>
            </a:r>
          </a:p>
          <a:p>
            <a:pPr marL="1200150" lvl="2" indent="-285750">
              <a:lnSpc>
                <a:spcPct val="200000"/>
              </a:lnSpc>
              <a:buFontTx/>
              <a:buChar char="•"/>
            </a:pPr>
            <a:r>
              <a:rPr lang="en-US" sz="2800" dirty="0" smtClean="0"/>
              <a:t>Desired to make one wise</a:t>
            </a:r>
            <a:endParaRPr lang="en-US" sz="2800" dirty="0"/>
          </a:p>
        </p:txBody>
      </p:sp>
    </p:spTree>
    <p:extLst>
      <p:ext uri="{BB962C8B-B14F-4D97-AF65-F5344CB8AC3E}">
        <p14:creationId xmlns:p14="http://schemas.microsoft.com/office/powerpoint/2010/main" val="3157793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7" presetClass="entr" presetSubtype="0" fill="hold" grpId="0" nodeType="afterEffect">
                                  <p:stCondLst>
                                    <p:cond delay="50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2" presetClass="entr" presetSubtype="8" fill="hold" grpId="0" nodeType="afterEffect">
                                  <p:stCondLst>
                                    <p:cond delay="50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10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par>
                          <p:cTn id="21" fill="hold">
                            <p:stCondLst>
                              <p:cond delay="4500"/>
                            </p:stCondLst>
                            <p:childTnLst>
                              <p:par>
                                <p:cTn id="22" presetID="2" presetClass="entr" presetSubtype="8" fill="hold" grpId="0" nodeType="afterEffect">
                                  <p:stCondLst>
                                    <p:cond delay="500"/>
                                  </p:stCondLst>
                                  <p:childTnLst>
                                    <p:set>
                                      <p:cBhvr>
                                        <p:cTn id="23" dur="1" fill="hold">
                                          <p:stCondLst>
                                            <p:cond delay="0"/>
                                          </p:stCondLst>
                                        </p:cTn>
                                        <p:tgtEl>
                                          <p:spTgt spid="4">
                                            <p:txEl>
                                              <p:pRg st="1" end="1"/>
                                            </p:txEl>
                                          </p:spTgt>
                                        </p:tgtEl>
                                        <p:attrNameLst>
                                          <p:attrName>style.visibility</p:attrName>
                                        </p:attrNameLst>
                                      </p:cBhvr>
                                      <p:to>
                                        <p:strVal val="visible"/>
                                      </p:to>
                                    </p:set>
                                    <p:anim calcmode="lin" valueType="num">
                                      <p:cBhvr additive="base">
                                        <p:cTn id="24" dur="10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25" dur="10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par>
                          <p:cTn id="26" fill="hold">
                            <p:stCondLst>
                              <p:cond delay="6000"/>
                            </p:stCondLst>
                            <p:childTnLst>
                              <p:par>
                                <p:cTn id="27" presetID="2" presetClass="entr" presetSubtype="8" fill="hold" grpId="0" nodeType="afterEffect">
                                  <p:stCondLst>
                                    <p:cond delay="50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10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30" dur="10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5: The Fall of Man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5" name="Subtitle 2"/>
          <p:cNvSpPr txBox="1">
            <a:spLocks/>
          </p:cNvSpPr>
          <p:nvPr/>
        </p:nvSpPr>
        <p:spPr>
          <a:xfrm>
            <a:off x="308428" y="465307"/>
            <a:ext cx="8509004" cy="1766264"/>
          </a:xfrm>
          <a:prstGeom prst="rect">
            <a:avLst/>
          </a:prstGeom>
        </p:spPr>
        <p:txBody>
          <a:bodyPr>
            <a:noAutofit/>
          </a:bodyPr>
          <a:lst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a:lstStyle>
          <a:p>
            <a:pPr marL="0" indent="0">
              <a:buNone/>
            </a:pPr>
            <a:r>
              <a:rPr lang="en-US" sz="3600" dirty="0" smtClean="0"/>
              <a:t>Christ’s temptation—</a:t>
            </a:r>
          </a:p>
          <a:p>
            <a:pPr marL="0" indent="0">
              <a:buNone/>
            </a:pPr>
            <a:r>
              <a:rPr lang="en-US" sz="3600" dirty="0"/>
              <a:t>	</a:t>
            </a:r>
            <a:r>
              <a:rPr lang="en-US" sz="2800" dirty="0" smtClean="0"/>
              <a:t>Luke 4:3-10</a:t>
            </a:r>
            <a:endParaRPr lang="en-US" sz="2800" dirty="0"/>
          </a:p>
        </p:txBody>
      </p:sp>
      <p:sp>
        <p:nvSpPr>
          <p:cNvPr id="6" name="TextBox 5"/>
          <p:cNvSpPr txBox="1"/>
          <p:nvPr/>
        </p:nvSpPr>
        <p:spPr>
          <a:xfrm>
            <a:off x="2340429" y="2630714"/>
            <a:ext cx="5878285" cy="2677656"/>
          </a:xfrm>
          <a:prstGeom prst="rect">
            <a:avLst/>
          </a:prstGeom>
          <a:noFill/>
        </p:spPr>
        <p:txBody>
          <a:bodyPr wrap="square" rtlCol="0">
            <a:spAutoFit/>
          </a:bodyPr>
          <a:lstStyle/>
          <a:p>
            <a:pPr marL="285750" indent="-285750">
              <a:lnSpc>
                <a:spcPct val="200000"/>
              </a:lnSpc>
              <a:buFontTx/>
              <a:buChar char="•"/>
            </a:pPr>
            <a:r>
              <a:rPr lang="en-US" sz="2800" dirty="0" smtClean="0"/>
              <a:t>Stone that it be bread</a:t>
            </a:r>
          </a:p>
          <a:p>
            <a:pPr marL="742950" lvl="1" indent="-285750">
              <a:lnSpc>
                <a:spcPct val="200000"/>
              </a:lnSpc>
              <a:buFontTx/>
              <a:buChar char="•"/>
            </a:pPr>
            <a:r>
              <a:rPr lang="en-US" sz="2800" dirty="0" smtClean="0"/>
              <a:t>Kingdoms of this world</a:t>
            </a:r>
          </a:p>
          <a:p>
            <a:pPr marL="1200150" lvl="2" indent="-285750">
              <a:lnSpc>
                <a:spcPct val="200000"/>
              </a:lnSpc>
              <a:buFontTx/>
              <a:buChar char="•"/>
            </a:pPr>
            <a:r>
              <a:rPr lang="en-US" sz="2800" dirty="0" smtClean="0"/>
              <a:t>Cast thyself down – angels </a:t>
            </a:r>
            <a:endParaRPr lang="en-US" sz="2800" dirty="0"/>
          </a:p>
        </p:txBody>
      </p:sp>
    </p:spTree>
    <p:extLst>
      <p:ext uri="{BB962C8B-B14F-4D97-AF65-F5344CB8AC3E}">
        <p14:creationId xmlns:p14="http://schemas.microsoft.com/office/powerpoint/2010/main" val="3236754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47" presetClass="entr" presetSubtype="0" fill="hold" grpId="0" nodeType="afterEffect">
                                  <p:stCondLst>
                                    <p:cond delay="50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1000"/>
                                        <p:tgtEl>
                                          <p:spTgt spid="5">
                                            <p:txEl>
                                              <p:pRg st="1" end="1"/>
                                            </p:txEl>
                                          </p:spTgt>
                                        </p:tgtEl>
                                      </p:cBhvr>
                                    </p:animEffect>
                                    <p:anim calcmode="lin" valueType="num">
                                      <p:cBhvr>
                                        <p:cTn id="14"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2" presetClass="entr" presetSubtype="6" fill="hold" grpId="0" nodeType="afterEffect">
                                  <p:stCondLst>
                                    <p:cond delay="50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10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4500"/>
                            </p:stCondLst>
                            <p:childTnLst>
                              <p:par>
                                <p:cTn id="22" presetID="2" presetClass="entr" presetSubtype="6" fill="hold" grpId="0" nodeType="afterEffect">
                                  <p:stCondLst>
                                    <p:cond delay="500"/>
                                  </p:stCondLst>
                                  <p:childTnLst>
                                    <p:set>
                                      <p:cBhvr>
                                        <p:cTn id="23" dur="1" fill="hold">
                                          <p:stCondLst>
                                            <p:cond delay="0"/>
                                          </p:stCondLst>
                                        </p:cTn>
                                        <p:tgtEl>
                                          <p:spTgt spid="6">
                                            <p:txEl>
                                              <p:pRg st="1" end="1"/>
                                            </p:txEl>
                                          </p:spTgt>
                                        </p:tgtEl>
                                        <p:attrNameLst>
                                          <p:attrName>style.visibility</p:attrName>
                                        </p:attrNameLst>
                                      </p:cBhvr>
                                      <p:to>
                                        <p:strVal val="visible"/>
                                      </p:to>
                                    </p:set>
                                    <p:anim calcmode="lin" valueType="num">
                                      <p:cBhvr additive="base">
                                        <p:cTn id="24" dur="10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25" dur="10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6000"/>
                            </p:stCondLst>
                            <p:childTnLst>
                              <p:par>
                                <p:cTn id="27" presetID="2" presetClass="entr" presetSubtype="6" fill="hold" grpId="0" nodeType="afterEffect">
                                  <p:stCondLst>
                                    <p:cond delay="50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1000" fill="hold"/>
                                        <p:tgtEl>
                                          <p:spTgt spid="6">
                                            <p:txEl>
                                              <p:pRg st="2" end="2"/>
                                            </p:txEl>
                                          </p:spTgt>
                                        </p:tgtEl>
                                        <p:attrNameLst>
                                          <p:attrName>ppt_x</p:attrName>
                                        </p:attrNameLst>
                                      </p:cBhvr>
                                      <p:tavLst>
                                        <p:tav tm="0">
                                          <p:val>
                                            <p:strVal val="1+#ppt_w/2"/>
                                          </p:val>
                                        </p:tav>
                                        <p:tav tm="100000">
                                          <p:val>
                                            <p:strVal val="#ppt_x"/>
                                          </p:val>
                                        </p:tav>
                                      </p:tavLst>
                                    </p:anim>
                                    <p:anim calcmode="lin" valueType="num">
                                      <p:cBhvr additive="base">
                                        <p:cTn id="30" dur="10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161</TotalTime>
  <Words>1203</Words>
  <Application>Microsoft Office PowerPoint</Application>
  <PresentationFormat>On-screen Show (4:3)</PresentationFormat>
  <Paragraphs>116</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Revolution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Richardson</dc:creator>
  <cp:lastModifiedBy>Jere Riddick</cp:lastModifiedBy>
  <cp:revision>19</cp:revision>
  <dcterms:created xsi:type="dcterms:W3CDTF">2011-11-09T23:54:42Z</dcterms:created>
  <dcterms:modified xsi:type="dcterms:W3CDTF">2011-12-08T12:36:25Z</dcterms:modified>
</cp:coreProperties>
</file>