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7" r:id="rId11"/>
    <p:sldId id="281" r:id="rId12"/>
    <p:sldId id="269" r:id="rId13"/>
    <p:sldId id="270" r:id="rId14"/>
    <p:sldId id="271" r:id="rId15"/>
    <p:sldId id="272" r:id="rId16"/>
    <p:sldId id="273" r:id="rId17"/>
    <p:sldId id="278" r:id="rId18"/>
    <p:sldId id="280" r:id="rId19"/>
    <p:sldId id="282" r:id="rId20"/>
    <p:sldId id="283" r:id="rId21"/>
    <p:sldId id="284" r:id="rId22"/>
    <p:sldId id="285" r:id="rId23"/>
    <p:sldId id="286" r:id="rId24"/>
    <p:sldId id="287" r:id="rId25"/>
    <p:sldId id="266"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Overlay-TitleSlide.png"/>
          <p:cNvPicPr>
            <a:picLocks noChangeAspect="1"/>
          </p:cNvPicPr>
          <p:nvPr/>
        </p:nvPicPr>
        <p:blipFill>
          <a:blip r:embed="rId2"/>
          <a:stretch>
            <a:fillRect/>
          </a:stretch>
        </p:blipFill>
        <p:spPr>
          <a:xfrm>
            <a:off x="158367" y="187452"/>
            <a:ext cx="8827266" cy="6483096"/>
          </a:xfrm>
          <a:prstGeom prst="rect">
            <a:avLst/>
          </a:prstGeom>
        </p:spPr>
      </p:pic>
      <p:sp>
        <p:nvSpPr>
          <p:cNvPr id="6" name="Slide Number Placeholder 5"/>
          <p:cNvSpPr>
            <a:spLocks noGrp="1"/>
          </p:cNvSpPr>
          <p:nvPr>
            <p:ph type="sldNum" sz="quarter" idx="12"/>
          </p:nvPr>
        </p:nvSpPr>
        <p:spPr/>
        <p:txBody>
          <a:bodyPr/>
          <a:lstStyle/>
          <a:p>
            <a:fld id="{93E4AAA4-6363-4581-962D-1ACCC2D600C5}" type="slidenum">
              <a:rPr lang="en-US" smtClean="0"/>
              <a:t>‹#›</a:t>
            </a:fld>
            <a:endParaRPr lang="en-US"/>
          </a:p>
        </p:txBody>
      </p:sp>
      <p:sp>
        <p:nvSpPr>
          <p:cNvPr id="2" name="Title 1"/>
          <p:cNvSpPr>
            <a:spLocks noGrp="1"/>
          </p:cNvSpPr>
          <p:nvPr>
            <p:ph type="ctrTitle"/>
          </p:nvPr>
        </p:nvSpPr>
        <p:spPr>
          <a:xfrm>
            <a:off x="1600200" y="2492375"/>
            <a:ext cx="6762749" cy="1470025"/>
          </a:xfrm>
        </p:spPr>
        <p:txBody>
          <a:bodyPr/>
          <a:lstStyle>
            <a:lvl1pPr algn="r">
              <a:defRPr sz="4400"/>
            </a:lvl1pPr>
          </a:lstStyle>
          <a:p>
            <a:r>
              <a:rPr lang="en-US" smtClean="0"/>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t>12/29/2011</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transition spd="slow">
    <p:wheel spokes="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Date Placeholder 1"/>
          <p:cNvSpPr>
            <a:spLocks noGrp="1"/>
          </p:cNvSpPr>
          <p:nvPr>
            <p:ph type="dt" sz="half" idx="10"/>
          </p:nvPr>
        </p:nvSpPr>
        <p:spPr/>
        <p:txBody>
          <a:bodyPr/>
          <a:lstStyle/>
          <a:p>
            <a:fld id="{D140825E-4A15-4D39-8176-1F07E904CB30}" type="datetimeFigureOut">
              <a:rPr lang="en-US" smtClean="0"/>
              <a:t>12/29/2011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p:transition spd="slow">
    <p:wheel spokes="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 name="Picture 8" descr="Overlay-ContentCaption.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779464" y="590550"/>
            <a:ext cx="365760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40825E-4A15-4D39-8176-1F07E904CB30}" type="datetimeFigureOut">
              <a:rPr lang="en-US" smtClean="0"/>
              <a:t>12/29/2011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p:transition spd="slow">
    <p:wheel spokes="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9" name="Picture 8" descr="Overlay-PictureCaption.png"/>
          <p:cNvPicPr>
            <a:picLocks noChangeAspect="1"/>
          </p:cNvPicPr>
          <p:nvPr/>
        </p:nvPicPr>
        <p:blipFill>
          <a:blip r:embed="rId2"/>
          <a:stretch>
            <a:fillRect/>
          </a:stretch>
        </p:blipFill>
        <p:spPr>
          <a:xfrm>
            <a:off x="448977" y="187452"/>
            <a:ext cx="8536656" cy="6483096"/>
          </a:xfrm>
          <a:prstGeom prst="rect">
            <a:avLst/>
          </a:prstGeom>
        </p:spPr>
      </p:pic>
      <p:sp>
        <p:nvSpPr>
          <p:cNvPr id="2" name="Title 1"/>
          <p:cNvSpPr>
            <a:spLocks noGrp="1"/>
          </p:cNvSpPr>
          <p:nvPr>
            <p:ph type="title"/>
          </p:nvPr>
        </p:nvSpPr>
        <p:spPr>
          <a:xfrm>
            <a:off x="3886200" y="533400"/>
            <a:ext cx="4476750" cy="1252538"/>
          </a:xfrm>
        </p:spPr>
        <p:txBody>
          <a:bodyPr anchor="b"/>
          <a:lstStyle>
            <a:lvl1pPr algn="l">
              <a:defRPr sz="3600" b="0"/>
            </a:lvl1pPr>
          </a:lstStyle>
          <a:p>
            <a:r>
              <a:rPr lang="en-US" smtClean="0"/>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86124" y="6288741"/>
            <a:ext cx="1887537" cy="365125"/>
          </a:xfrm>
        </p:spPr>
        <p:txBody>
          <a:bodyPr/>
          <a:lstStyle/>
          <a:p>
            <a:fld id="{D140825E-4A15-4D39-8176-1F07E904CB30}" type="datetimeFigureOut">
              <a:rPr lang="en-US" smtClean="0"/>
              <a:t>12/29/2011</a:t>
            </a:fld>
            <a:endParaRPr lang="en-US"/>
          </a:p>
        </p:txBody>
      </p:sp>
      <p:sp>
        <p:nvSpPr>
          <p:cNvPr id="6" name="Footer Placeholder 5"/>
          <p:cNvSpPr>
            <a:spLocks noGrp="1"/>
          </p:cNvSpPr>
          <p:nvPr>
            <p:ph type="ftr" sz="quarter" idx="11"/>
          </p:nvPr>
        </p:nvSpPr>
        <p:spPr>
          <a:xfrm>
            <a:off x="5867399" y="6288741"/>
            <a:ext cx="2675965" cy="365125"/>
          </a:xfrm>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t>‹#›</a:t>
            </a:fld>
            <a:endParaRPr lang="en-US"/>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transition spd="slow">
    <p:wheel spokes="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4710953" y="533400"/>
            <a:ext cx="3657600" cy="125253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D140825E-4A15-4D39-8176-1F07E904CB30}" type="datetimeFigureOut">
              <a:rPr lang="en-US" smtClean="0"/>
              <a:t>12/29/2011</a:t>
            </a:fld>
            <a:endParaRPr lang="en-US"/>
          </a:p>
        </p:txBody>
      </p:sp>
      <p:sp>
        <p:nvSpPr>
          <p:cNvPr id="6" name="Footer Placeholder 5"/>
          <p:cNvSpPr>
            <a:spLocks noGrp="1"/>
          </p:cNvSpPr>
          <p:nvPr>
            <p:ph type="ftr" sz="quarter" idx="11"/>
          </p:nvPr>
        </p:nvSpPr>
        <p:spPr>
          <a:xfrm>
            <a:off x="3325813" y="6288741"/>
            <a:ext cx="5217551" cy="365125"/>
          </a:xfrm>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p:transition spd="slow">
    <p:wheel spokes="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808038" y="3778624"/>
            <a:ext cx="7560515" cy="110265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3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D140825E-4A15-4D39-8176-1F07E904CB30}" type="datetimeFigureOut">
              <a:rPr lang="en-US" smtClean="0"/>
              <a:t>12/29/2011</a:t>
            </a:fld>
            <a:endParaRPr lang="en-US"/>
          </a:p>
        </p:txBody>
      </p:sp>
      <p:sp>
        <p:nvSpPr>
          <p:cNvPr id="6" name="Footer Placeholder 5"/>
          <p:cNvSpPr>
            <a:spLocks noGrp="1"/>
          </p:cNvSpPr>
          <p:nvPr>
            <p:ph type="ftr" sz="quarter" idx="11"/>
          </p:nvPr>
        </p:nvSpPr>
        <p:spPr>
          <a:xfrm>
            <a:off x="3325813" y="6288741"/>
            <a:ext cx="5217551" cy="365125"/>
          </a:xfrm>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p:transition spd="slow">
    <p:wheel spokes="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t>12/29/2011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p:transition spd="slow">
    <p:wheel spokes="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Vertical Title 1"/>
          <p:cNvSpPr>
            <a:spLocks noGrp="1"/>
          </p:cNvSpPr>
          <p:nvPr>
            <p:ph type="title" orient="vert"/>
          </p:nvPr>
        </p:nvSpPr>
        <p:spPr>
          <a:xfrm>
            <a:off x="7328646" y="779463"/>
            <a:ext cx="1358153" cy="526891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t>12/29/2011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p:transition spd="slow">
    <p:wheel spokes="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t>12/29/2011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p:transition spd="slow">
    <p:wheel spokes="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Overlay-SectionHeader.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779463" y="2591360"/>
            <a:ext cx="7583487" cy="1362075"/>
          </a:xfrm>
        </p:spPr>
        <p:txBody>
          <a:bodyPr anchor="b" anchorCtr="0">
            <a:noAutofit/>
          </a:bodyPr>
          <a:lstStyle>
            <a:lvl1pPr algn="l">
              <a:defRPr sz="4400" b="1"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779463" y="3950354"/>
            <a:ext cx="7583487" cy="1500187"/>
          </a:xfrm>
        </p:spPr>
        <p:txBody>
          <a:bodyPr anchor="t" anchorCtr="0"/>
          <a:lstStyle>
            <a:lvl1pPr marL="0" indent="0" algn="l">
              <a:spcBef>
                <a:spcPts val="600"/>
              </a:spcBef>
              <a:buNone/>
              <a:defRPr sz="20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40825E-4A15-4D39-8176-1F07E904CB30}" type="datetimeFigureOut">
              <a:rPr lang="en-US" smtClean="0"/>
              <a:t>12/29/2011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p:transition spd="slow">
    <p:wheel spokes="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t>12/29/2011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p:transition spd="slow">
    <p:wheel spokes="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4" name="Picture 13"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a:xfrm>
            <a:off x="779463" y="381000"/>
            <a:ext cx="7583487" cy="10443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D140825E-4A15-4D39-8176-1F07E904CB30}" type="datetimeFigureOut">
              <a:rPr lang="en-US" smtClean="0"/>
              <a:t>12/29/2011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3E4AAA4-6363-4581-962D-1ACCC2D600C5}" type="slidenum">
              <a:rPr lang="en-US" smtClean="0"/>
              <a:t>‹#›</a:t>
            </a:fld>
            <a:endParaRPr lang="en-US"/>
          </a:p>
        </p:txBody>
      </p:sp>
      <p:cxnSp>
        <p:nvCxnSpPr>
          <p:cNvPr id="12" name="Straight Connector 11"/>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heel spokes="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t>12/29/2011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t>‹#›</a:t>
            </a:fld>
            <a:endParaRPr lang="en-US"/>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transition spd="slow">
    <p:wheel spokes="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t>12/29/2011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t>‹#›</a:t>
            </a:fld>
            <a:endParaRPr lang="en-US"/>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transition spd="slow">
    <p:wheel spokes="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D140825E-4A15-4D39-8176-1F07E904CB30}" type="datetimeFigureOut">
              <a:rPr lang="en-US" smtClean="0"/>
              <a:t>12/29/2011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t>‹#›</a:t>
            </a:fld>
            <a:endParaRPr lang="en-US"/>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transition spd="slow">
    <p:wheel spokes="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D140825E-4A15-4D39-8176-1F07E904CB30}" type="datetimeFigureOut">
              <a:rPr lang="en-US" smtClean="0"/>
              <a:t>12/29/2011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p:transition spd="slow">
    <p:wheel spokes="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ound Diagonal Corner Rectangle 7"/>
          <p:cNvSpPr/>
          <p:nvPr/>
        </p:nvSpPr>
        <p:spPr>
          <a:xfrm>
            <a:off x="189707" y="189707"/>
            <a:ext cx="8764587" cy="6478587"/>
          </a:xfrm>
          <a:prstGeom prst="round2DiagRect">
            <a:avLst>
              <a:gd name="adj1" fmla="val 9416"/>
              <a:gd name="adj2" fmla="val 0"/>
            </a:avLst>
          </a:prstGeom>
          <a:gradFill>
            <a:gsLst>
              <a:gs pos="17000">
                <a:schemeClr val="bg2"/>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779463" y="381000"/>
            <a:ext cx="7583487" cy="1044388"/>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779463" y="1828800"/>
            <a:ext cx="7583487" cy="420893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381000" y="6288741"/>
            <a:ext cx="1887537" cy="365125"/>
          </a:xfrm>
          <a:prstGeom prst="rect">
            <a:avLst/>
          </a:prstGeom>
        </p:spPr>
        <p:txBody>
          <a:bodyPr vert="horz" lIns="91440" tIns="45720" rIns="91440" bIns="45720" rtlCol="0" anchor="ctr"/>
          <a:lstStyle>
            <a:lvl1pPr algn="l">
              <a:defRPr sz="1200">
                <a:solidFill>
                  <a:schemeClr val="bg2"/>
                </a:solidFill>
              </a:defRPr>
            </a:lvl1pPr>
          </a:lstStyle>
          <a:p>
            <a:fld id="{D140825E-4A15-4D39-8176-1F07E904CB30}" type="datetimeFigureOut">
              <a:rPr lang="en-US" smtClean="0"/>
              <a:t>12/29/2011</a:t>
            </a:fld>
            <a:endParaRPr lang="en-US"/>
          </a:p>
        </p:txBody>
      </p:sp>
      <p:sp>
        <p:nvSpPr>
          <p:cNvPr id="5" name="Footer Placeholder 4"/>
          <p:cNvSpPr>
            <a:spLocks noGrp="1"/>
          </p:cNvSpPr>
          <p:nvPr>
            <p:ph type="ftr" sz="quarter" idx="3"/>
          </p:nvPr>
        </p:nvSpPr>
        <p:spPr>
          <a:xfrm>
            <a:off x="3304615" y="6288741"/>
            <a:ext cx="5238750" cy="365125"/>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6" name="Slide Number Placeholder 5"/>
          <p:cNvSpPr>
            <a:spLocks noGrp="1"/>
          </p:cNvSpPr>
          <p:nvPr>
            <p:ph type="sldNum" sz="quarter" idx="4"/>
          </p:nvPr>
        </p:nvSpPr>
        <p:spPr>
          <a:xfrm>
            <a:off x="8404411" y="219635"/>
            <a:ext cx="493059" cy="365125"/>
          </a:xfrm>
          <a:prstGeom prst="rect">
            <a:avLst/>
          </a:prstGeom>
        </p:spPr>
        <p:txBody>
          <a:bodyPr vert="horz" lIns="91440" tIns="45720" rIns="91440" bIns="45720" rtlCol="0" anchor="ctr"/>
          <a:lstStyle>
            <a:lvl1pPr algn="r">
              <a:defRPr sz="1200">
                <a:solidFill>
                  <a:schemeClr val="tx2"/>
                </a:solidFill>
              </a:defRPr>
            </a:lvl1pPr>
          </a:lstStyle>
          <a:p>
            <a:fld id="{93E4AAA4-6363-4581-962D-1ACCC2D600C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ransition spd="slow">
    <p:wheel spokes="1"/>
  </p:transition>
  <p:txStyles>
    <p:titleStyle>
      <a:lvl1pPr algn="l" defTabSz="914400" rtl="0" eaLnBrk="1" latinLnBrk="0" hangingPunct="1">
        <a:spcBef>
          <a:spcPct val="0"/>
        </a:spcBef>
        <a:buNone/>
        <a:defRPr sz="3800" kern="1200">
          <a:solidFill>
            <a:schemeClr val="bg1"/>
          </a:solidFill>
          <a:latin typeface="+mj-lt"/>
          <a:ea typeface="+mj-ea"/>
          <a:cs typeface="+mj-cs"/>
        </a:defRPr>
      </a:lvl1pPr>
    </p:titleStyle>
    <p:body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jpeg"/><Relationship Id="rId1" Type="http://schemas.openxmlformats.org/officeDocument/2006/relationships/slideLayout" Target="../slideLayouts/slideLayout10.xml"/><Relationship Id="rId5" Type="http://schemas.microsoft.com/office/2007/relationships/hdphoto" Target="../media/hdphoto2.wdp"/><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97925" y="233848"/>
            <a:ext cx="6646220" cy="6333017"/>
          </a:xfrm>
          <a:prstGeom prst="rect">
            <a:avLst/>
          </a:prstGeom>
        </p:spPr>
      </p:pic>
      <p:sp>
        <p:nvSpPr>
          <p:cNvPr id="3" name="Vertical Text Placeholder 5"/>
          <p:cNvSpPr>
            <a:spLocks noGrp="1"/>
          </p:cNvSpPr>
          <p:nvPr/>
        </p:nvSpPr>
        <p:spPr>
          <a:xfrm>
            <a:off x="7483620" y="219993"/>
            <a:ext cx="1437318" cy="6638007"/>
          </a:xfrm>
          <a:prstGeom prst="rect">
            <a:avLst/>
          </a:prstGeom>
        </p:spPr>
        <p:txBody>
          <a:bodyPr vert="eaVert"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200" kern="1200" dirty="0" smtClean="0">
                <a:solidFill>
                  <a:schemeClr val="bg1"/>
                </a:solidFill>
              </a:rPr>
              <a:t>Global University of Theological Studies</a:t>
            </a:r>
            <a:endParaRPr lang="en-US" sz="2200" kern="1200" dirty="0">
              <a:solidFill>
                <a:schemeClr val="bg1"/>
              </a:solidFill>
            </a:endParaRPr>
          </a:p>
        </p:txBody>
      </p:sp>
      <p:sp>
        <p:nvSpPr>
          <p:cNvPr id="6" name="Title 4"/>
          <p:cNvSpPr txBox="1">
            <a:spLocks/>
          </p:cNvSpPr>
          <p:nvPr/>
        </p:nvSpPr>
        <p:spPr>
          <a:xfrm>
            <a:off x="181430" y="3587768"/>
            <a:ext cx="6787406" cy="2602116"/>
          </a:xfrm>
          <a:prstGeom prst="rect">
            <a:avLst/>
          </a:prstGeo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defTabSz="914400" rtl="0" eaLnBrk="1" latinLnBrk="0" hangingPunct="1">
              <a:spcBef>
                <a:spcPct val="0"/>
              </a:spcBef>
              <a:buNone/>
              <a:defRPr sz="3800" kern="1200">
                <a:solidFill>
                  <a:schemeClr val="bg1"/>
                </a:solidFill>
                <a:latin typeface="+mj-lt"/>
                <a:ea typeface="+mj-ea"/>
                <a:cs typeface="+mj-cs"/>
              </a:defRPr>
            </a:lvl1pPr>
          </a:lstStyle>
          <a:p>
            <a:pPr algn="ctr"/>
            <a:r>
              <a:rPr lang="en-US" sz="7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pple Casual"/>
                <a:cs typeface="Apple Casual"/>
              </a:rPr>
              <a:t>The Atonement</a:t>
            </a:r>
          </a:p>
          <a:p>
            <a:pPr algn="ctr"/>
            <a:r>
              <a:rPr lang="en-US"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pple Casual"/>
                <a:cs typeface="Apple Casual"/>
              </a:rPr>
              <a:t>Part II</a:t>
            </a:r>
            <a:endParaRPr lang="en-US"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pple Casual"/>
              <a:cs typeface="Apple Casual"/>
            </a:endParaRPr>
          </a:p>
        </p:txBody>
      </p:sp>
    </p:spTree>
    <p:extLst>
      <p:ext uri="{BB962C8B-B14F-4D97-AF65-F5344CB8AC3E}">
        <p14:creationId xmlns:p14="http://schemas.microsoft.com/office/powerpoint/2010/main" val="187025126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2000"/>
                                        <p:tgtEl>
                                          <p:spTgt spid="5"/>
                                        </p:tgtEl>
                                      </p:cBhvr>
                                    </p:animEffect>
                                  </p:childTnLst>
                                </p:cTn>
                              </p:par>
                            </p:childTnLst>
                          </p:cTn>
                        </p:par>
                        <p:par>
                          <p:cTn id="8" fill="hold">
                            <p:stCondLst>
                              <p:cond delay="2500"/>
                            </p:stCondLst>
                            <p:childTnLst>
                              <p:par>
                                <p:cTn id="9" presetID="22" presetClass="entr" presetSubtype="8" fill="hold" grpId="0" nodeType="afterEffect">
                                  <p:stCondLst>
                                    <p:cond delay="50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1000"/>
                                        <p:tgtEl>
                                          <p:spTgt spid="6">
                                            <p:txEl>
                                              <p:pRg st="0" end="0"/>
                                            </p:txEl>
                                          </p:spTgt>
                                        </p:tgtEl>
                                      </p:cBhvr>
                                    </p:animEffect>
                                  </p:childTnLst>
                                </p:cTn>
                              </p:par>
                            </p:childTnLst>
                          </p:cTn>
                        </p:par>
                        <p:par>
                          <p:cTn id="12" fill="hold">
                            <p:stCondLst>
                              <p:cond delay="4000"/>
                            </p:stCondLst>
                            <p:childTnLst>
                              <p:par>
                                <p:cTn id="13" presetID="22" presetClass="entr" presetSubtype="8" fill="hold" grpId="0" nodeType="afterEffect">
                                  <p:stCondLst>
                                    <p:cond delay="50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left)">
                                      <p:cBhvr>
                                        <p:cTn id="15" dur="1000"/>
                                        <p:tgtEl>
                                          <p:spTgt spid="6">
                                            <p:txEl>
                                              <p:pRg st="1" end="1"/>
                                            </p:txEl>
                                          </p:spTgt>
                                        </p:tgtEl>
                                      </p:cBhvr>
                                    </p:animEffect>
                                  </p:childTnLst>
                                </p:cTn>
                              </p:par>
                            </p:childTnLst>
                          </p:cTn>
                        </p:par>
                        <p:par>
                          <p:cTn id="16" fill="hold">
                            <p:stCondLst>
                              <p:cond delay="5500"/>
                            </p:stCondLst>
                            <p:childTnLst>
                              <p:par>
                                <p:cTn id="17" presetID="2" presetClass="entr" presetSubtype="1" fill="hold" grpId="0" nodeType="afterEffect">
                                  <p:stCondLst>
                                    <p:cond delay="5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ppt_x"/>
                                          </p:val>
                                        </p:tav>
                                        <p:tav tm="100000">
                                          <p:val>
                                            <p:strVal val="#ppt_x"/>
                                          </p:val>
                                        </p:tav>
                                      </p:tavLst>
                                    </p:anim>
                                    <p:anim calcmode="lin" valueType="num">
                                      <p:cBhvr additive="base">
                                        <p:cTn id="20"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772370" y="497672"/>
            <a:ext cx="7431913" cy="1569660"/>
          </a:xfrm>
          <a:prstGeom prst="rect">
            <a:avLst/>
          </a:prstGeom>
          <a:noFill/>
        </p:spPr>
        <p:txBody>
          <a:bodyPr wrap="square" rtlCol="0">
            <a:spAutoFit/>
          </a:bodyPr>
          <a:lstStyle/>
          <a:p>
            <a:pPr algn="ctr"/>
            <a:r>
              <a:rPr lang="en-US" sz="3200" dirty="0" smtClean="0"/>
              <a:t>The sacrifices of the Old Testament were a substitute for what would be provided in the New Testament.</a:t>
            </a:r>
            <a:endParaRPr lang="en-US" sz="3200" dirty="0"/>
          </a:p>
        </p:txBody>
      </p:sp>
      <p:pic>
        <p:nvPicPr>
          <p:cNvPr id="6" name="Picture 5"/>
          <p:cNvPicPr>
            <a:picLocks noChangeAspect="1"/>
          </p:cNvPicPr>
          <p:nvPr/>
        </p:nvPicPr>
        <p:blipFill rotWithShape="1">
          <a:blip r:embed="rId2"/>
          <a:srcRect t="-9369" b="9369"/>
          <a:stretch/>
        </p:blipFill>
        <p:spPr>
          <a:xfrm>
            <a:off x="2042491" y="1755391"/>
            <a:ext cx="5337647" cy="4369122"/>
          </a:xfrm>
          <a:prstGeom prst="rect">
            <a:avLst/>
          </a:prstGeom>
        </p:spPr>
      </p:pic>
      <p:sp>
        <p:nvSpPr>
          <p:cNvPr id="7" name="TextBox 6"/>
          <p:cNvSpPr txBox="1"/>
          <p:nvPr/>
        </p:nvSpPr>
        <p:spPr>
          <a:xfrm>
            <a:off x="2042491" y="5255088"/>
            <a:ext cx="5337647" cy="830997"/>
          </a:xfrm>
          <a:prstGeom prst="rect">
            <a:avLst/>
          </a:prstGeom>
          <a:noFill/>
        </p:spPr>
        <p:txBody>
          <a:bodyPr wrap="square" rtlCol="0">
            <a:spAutoFit/>
          </a:bodyPr>
          <a:lstStyle/>
          <a:p>
            <a:pPr algn="ctr"/>
            <a:r>
              <a:rPr lang="en-US" sz="2400" dirty="0" smtClean="0"/>
              <a:t>Jesus did for us on the cross what we could not do for ourselves.</a:t>
            </a:r>
            <a:endParaRPr lang="en-US" sz="2400" dirty="0"/>
          </a:p>
        </p:txBody>
      </p:sp>
    </p:spTree>
    <p:extLst>
      <p:ext uri="{BB962C8B-B14F-4D97-AF65-F5344CB8AC3E}">
        <p14:creationId xmlns:p14="http://schemas.microsoft.com/office/powerpoint/2010/main" val="6501179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par>
                          <p:cTn id="8" fill="hold">
                            <p:stCondLst>
                              <p:cond delay="1500"/>
                            </p:stCondLst>
                            <p:childTnLst>
                              <p:par>
                                <p:cTn id="9" presetID="47" presetClass="entr" presetSubtype="0" fill="hold" grpId="0" nodeType="after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53" presetClass="entr" presetSubtype="16" fill="hold" nodeType="withEffect">
                                  <p:stCondLst>
                                    <p:cond delay="1000"/>
                                  </p:stCondLst>
                                  <p:childTnLst>
                                    <p:set>
                                      <p:cBhvr>
                                        <p:cTn id="15" dur="1" fill="hold">
                                          <p:stCondLst>
                                            <p:cond delay="0"/>
                                          </p:stCondLst>
                                        </p:cTn>
                                        <p:tgtEl>
                                          <p:spTgt spid="6"/>
                                        </p:tgtEl>
                                        <p:attrNameLst>
                                          <p:attrName>style.visibility</p:attrName>
                                        </p:attrNameLst>
                                      </p:cBhvr>
                                      <p:to>
                                        <p:strVal val="visible"/>
                                      </p:to>
                                    </p:set>
                                    <p:anim calcmode="lin" valueType="num">
                                      <p:cBhvr>
                                        <p:cTn id="16" dur="1250" fill="hold"/>
                                        <p:tgtEl>
                                          <p:spTgt spid="6"/>
                                        </p:tgtEl>
                                        <p:attrNameLst>
                                          <p:attrName>ppt_w</p:attrName>
                                        </p:attrNameLst>
                                      </p:cBhvr>
                                      <p:tavLst>
                                        <p:tav tm="0">
                                          <p:val>
                                            <p:fltVal val="0"/>
                                          </p:val>
                                        </p:tav>
                                        <p:tav tm="100000">
                                          <p:val>
                                            <p:strVal val="#ppt_w"/>
                                          </p:val>
                                        </p:tav>
                                      </p:tavLst>
                                    </p:anim>
                                    <p:anim calcmode="lin" valueType="num">
                                      <p:cBhvr>
                                        <p:cTn id="17" dur="1250" fill="hold"/>
                                        <p:tgtEl>
                                          <p:spTgt spid="6"/>
                                        </p:tgtEl>
                                        <p:attrNameLst>
                                          <p:attrName>ppt_h</p:attrName>
                                        </p:attrNameLst>
                                      </p:cBhvr>
                                      <p:tavLst>
                                        <p:tav tm="0">
                                          <p:val>
                                            <p:fltVal val="0"/>
                                          </p:val>
                                        </p:tav>
                                        <p:tav tm="100000">
                                          <p:val>
                                            <p:strVal val="#ppt_h"/>
                                          </p:val>
                                        </p:tav>
                                      </p:tavLst>
                                    </p:anim>
                                    <p:animEffect transition="in" filter="fade">
                                      <p:cBhvr>
                                        <p:cTn id="18"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alphaModFix amt="48000"/>
          </a:blip>
          <a:stretch>
            <a:fillRect/>
          </a:stretch>
        </p:blipFill>
        <p:spPr>
          <a:xfrm>
            <a:off x="480586" y="1363264"/>
            <a:ext cx="8219374" cy="4728922"/>
          </a:xfrm>
          <a:prstGeom prst="rect">
            <a:avLst/>
          </a:prstGeom>
        </p:spPr>
      </p:pic>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480586" y="341074"/>
            <a:ext cx="4084978" cy="1107996"/>
          </a:xfrm>
          <a:prstGeom prst="rect">
            <a:avLst/>
          </a:prstGeom>
          <a:noFill/>
        </p:spPr>
        <p:txBody>
          <a:bodyPr wrap="square" rtlCol="0">
            <a:spAutoFit/>
          </a:bodyPr>
          <a:lstStyle/>
          <a:p>
            <a:r>
              <a:rPr lang="en-US" sz="6600" b="1"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Cooper Black"/>
                <a:cs typeface="Cooper Black"/>
              </a:rPr>
              <a:t>Jesus</a:t>
            </a:r>
            <a:endParaRPr lang="en-US" sz="6600" b="1"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Cooper Black"/>
              <a:cs typeface="Cooper Black"/>
            </a:endParaRPr>
          </a:p>
        </p:txBody>
      </p:sp>
      <p:sp>
        <p:nvSpPr>
          <p:cNvPr id="5" name="TextBox 4"/>
          <p:cNvSpPr txBox="1"/>
          <p:nvPr/>
        </p:nvSpPr>
        <p:spPr>
          <a:xfrm>
            <a:off x="1355938" y="1887722"/>
            <a:ext cx="7191621" cy="830997"/>
          </a:xfrm>
          <a:prstGeom prst="rect">
            <a:avLst/>
          </a:prstGeom>
          <a:noFill/>
        </p:spPr>
        <p:txBody>
          <a:bodyPr wrap="square" rtlCol="0">
            <a:spAutoFit/>
          </a:bodyPr>
          <a:lstStyle/>
          <a:p>
            <a:r>
              <a:rPr lang="en-US" sz="2400" dirty="0" smtClean="0">
                <a:solidFill>
                  <a:srgbClr val="FFFFFF"/>
                </a:solidFill>
              </a:rPr>
              <a:t>… having taken human nature, was able to identify Himself with mankind and so suffer their penalty.</a:t>
            </a:r>
            <a:endParaRPr lang="en-US" sz="2400" dirty="0">
              <a:solidFill>
                <a:srgbClr val="FFFFFF"/>
              </a:solidFill>
            </a:endParaRPr>
          </a:p>
        </p:txBody>
      </p:sp>
      <p:sp>
        <p:nvSpPr>
          <p:cNvPr id="6" name="TextBox 5"/>
          <p:cNvSpPr txBox="1"/>
          <p:nvPr/>
        </p:nvSpPr>
        <p:spPr>
          <a:xfrm>
            <a:off x="1508338" y="3052627"/>
            <a:ext cx="7191621" cy="830997"/>
          </a:xfrm>
          <a:prstGeom prst="rect">
            <a:avLst/>
          </a:prstGeom>
          <a:noFill/>
        </p:spPr>
        <p:txBody>
          <a:bodyPr wrap="square" rtlCol="0">
            <a:spAutoFit/>
          </a:bodyPr>
          <a:lstStyle/>
          <a:p>
            <a:r>
              <a:rPr lang="en-US" sz="2400" dirty="0" smtClean="0">
                <a:solidFill>
                  <a:srgbClr val="FFFFFF"/>
                </a:solidFill>
              </a:rPr>
              <a:t>… took the penalty that was ours in order that we might escape it.</a:t>
            </a:r>
            <a:endParaRPr lang="en-US" sz="2400" dirty="0">
              <a:solidFill>
                <a:srgbClr val="FFFFFF"/>
              </a:solidFill>
            </a:endParaRPr>
          </a:p>
        </p:txBody>
      </p:sp>
      <p:sp>
        <p:nvSpPr>
          <p:cNvPr id="7" name="TextBox 6"/>
          <p:cNvSpPr txBox="1"/>
          <p:nvPr/>
        </p:nvSpPr>
        <p:spPr>
          <a:xfrm>
            <a:off x="1679976" y="4236742"/>
            <a:ext cx="7191621" cy="1200328"/>
          </a:xfrm>
          <a:prstGeom prst="rect">
            <a:avLst/>
          </a:prstGeom>
          <a:noFill/>
        </p:spPr>
        <p:txBody>
          <a:bodyPr wrap="square" rtlCol="0">
            <a:spAutoFit/>
          </a:bodyPr>
          <a:lstStyle/>
          <a:p>
            <a:r>
              <a:rPr lang="en-US" sz="2400" dirty="0" smtClean="0">
                <a:solidFill>
                  <a:schemeClr val="bg1"/>
                </a:solidFill>
              </a:rPr>
              <a:t>… was the One who was sinless by nature and who had never committed a sin in His life.  He became a sinner.  He took the sinner’s place.</a:t>
            </a:r>
            <a:endParaRPr lang="en-US" sz="2400" dirty="0">
              <a:solidFill>
                <a:schemeClr val="bg1"/>
              </a:solidFill>
            </a:endParaRPr>
          </a:p>
        </p:txBody>
      </p:sp>
    </p:spTree>
    <p:extLst>
      <p:ext uri="{BB962C8B-B14F-4D97-AF65-F5344CB8AC3E}">
        <p14:creationId xmlns:p14="http://schemas.microsoft.com/office/powerpoint/2010/main" val="230275049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500"/>
                            </p:stCondLst>
                            <p:childTnLst>
                              <p:par>
                                <p:cTn id="22" presetID="22" presetClass="entr" presetSubtype="8" fill="hold" grpId="0" nodeType="afterEffect">
                                  <p:stCondLst>
                                    <p:cond delay="50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1000"/>
                                        <p:tgtEl>
                                          <p:spTgt spid="5"/>
                                        </p:tgtEl>
                                      </p:cBhvr>
                                    </p:animEffect>
                                  </p:childTnLst>
                                </p:cTn>
                              </p:par>
                            </p:childTnLst>
                          </p:cTn>
                        </p:par>
                        <p:par>
                          <p:cTn id="25" fill="hold">
                            <p:stCondLst>
                              <p:cond delay="4000"/>
                            </p:stCondLst>
                            <p:childTnLst>
                              <p:par>
                                <p:cTn id="26" presetID="22" presetClass="entr" presetSubtype="4" fill="hold" grpId="0" nodeType="afterEffect">
                                  <p:stCondLst>
                                    <p:cond delay="50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1000"/>
                                        <p:tgtEl>
                                          <p:spTgt spid="6"/>
                                        </p:tgtEl>
                                      </p:cBhvr>
                                    </p:animEffect>
                                  </p:childTnLst>
                                </p:cTn>
                              </p:par>
                            </p:childTnLst>
                          </p:cTn>
                        </p:par>
                        <p:par>
                          <p:cTn id="29" fill="hold">
                            <p:stCondLst>
                              <p:cond delay="5500"/>
                            </p:stCondLst>
                            <p:childTnLst>
                              <p:par>
                                <p:cTn id="30" presetID="22" presetClass="entr" presetSubtype="4" fill="hold" grpId="0" nodeType="afterEffect">
                                  <p:stCondLst>
                                    <p:cond delay="50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artisticPencilGrayscale/>
                    </a14:imgEffect>
                    <a14:imgEffect>
                      <a14:brightnessContrast bright="25000"/>
                    </a14:imgEffect>
                  </a14:imgLayer>
                </a14:imgProps>
              </a:ext>
            </a:extLst>
          </a:blip>
          <a:stretch>
            <a:fillRect/>
          </a:stretch>
        </p:blipFill>
        <p:spPr>
          <a:xfrm>
            <a:off x="548941" y="531993"/>
            <a:ext cx="3449411" cy="3214224"/>
          </a:xfrm>
          <a:prstGeom prst="rect">
            <a:avLst/>
          </a:prstGeom>
        </p:spPr>
      </p:pic>
      <p:pic>
        <p:nvPicPr>
          <p:cNvPr id="3" name="Picture 2"/>
          <p:cNvPicPr>
            <a:picLocks noChangeAspect="1"/>
          </p:cNvPicPr>
          <p:nvPr/>
        </p:nvPicPr>
        <p:blipFill>
          <a:blip r:embed="rId4">
            <a:extLst>
              <a:ext uri="{BEBA8EAE-BF5A-486C-A8C5-ECC9F3942E4B}">
                <a14:imgProps xmlns:a14="http://schemas.microsoft.com/office/drawing/2010/main">
                  <a14:imgLayer r:embed="rId5">
                    <a14:imgEffect>
                      <a14:artisticGlowDiffused intensity="3"/>
                    </a14:imgEffect>
                  </a14:imgLayer>
                </a14:imgProps>
              </a:ext>
            </a:extLst>
          </a:blip>
          <a:stretch>
            <a:fillRect/>
          </a:stretch>
        </p:blipFill>
        <p:spPr>
          <a:xfrm>
            <a:off x="4410282" y="3007666"/>
            <a:ext cx="4312494" cy="2933130"/>
          </a:xfrm>
          <a:prstGeom prst="rect">
            <a:avLst/>
          </a:prstGeom>
        </p:spPr>
      </p:pic>
      <p:sp>
        <p:nvSpPr>
          <p:cNvPr id="5" name="TextBox 4"/>
          <p:cNvSpPr txBox="1"/>
          <p:nvPr/>
        </p:nvSpPr>
        <p:spPr>
          <a:xfrm>
            <a:off x="4153633" y="566315"/>
            <a:ext cx="4325271" cy="1938992"/>
          </a:xfrm>
          <a:prstGeom prst="rect">
            <a:avLst/>
          </a:prstGeom>
          <a:noFill/>
        </p:spPr>
        <p:txBody>
          <a:bodyPr wrap="square" rtlCol="0">
            <a:spAutoFit/>
          </a:bodyPr>
          <a:lstStyle/>
          <a:p>
            <a:r>
              <a:rPr lang="en-US" sz="2400" dirty="0" smtClean="0"/>
              <a:t>Just as the ram caught in the thicket was a substitution of Isaac on Mount </a:t>
            </a:r>
            <a:r>
              <a:rPr lang="en-US" sz="2400" dirty="0" err="1" smtClean="0"/>
              <a:t>Moriah</a:t>
            </a:r>
            <a:r>
              <a:rPr lang="en-US" sz="2400" dirty="0" smtClean="0"/>
              <a:t>, even so was Christ a substitution for us.</a:t>
            </a:r>
            <a:endParaRPr lang="en-US" sz="2400" dirty="0"/>
          </a:p>
        </p:txBody>
      </p:sp>
      <p:sp>
        <p:nvSpPr>
          <p:cNvPr id="6" name="TextBox 5"/>
          <p:cNvSpPr txBox="1"/>
          <p:nvPr/>
        </p:nvSpPr>
        <p:spPr>
          <a:xfrm>
            <a:off x="548941" y="3945000"/>
            <a:ext cx="3912833" cy="1569660"/>
          </a:xfrm>
          <a:prstGeom prst="rect">
            <a:avLst/>
          </a:prstGeom>
          <a:noFill/>
        </p:spPr>
        <p:txBody>
          <a:bodyPr wrap="square" rtlCol="0">
            <a:spAutoFit/>
          </a:bodyPr>
          <a:lstStyle/>
          <a:p>
            <a:r>
              <a:rPr lang="en-US" sz="2400" dirty="0" smtClean="0"/>
              <a:t>Just as Barabbas was set free by the death of Christ, even so may we be set free.</a:t>
            </a:r>
            <a:endParaRPr lang="en-US" sz="2400" dirty="0"/>
          </a:p>
        </p:txBody>
      </p:sp>
    </p:spTree>
    <p:extLst>
      <p:ext uri="{BB962C8B-B14F-4D97-AF65-F5344CB8AC3E}">
        <p14:creationId xmlns:p14="http://schemas.microsoft.com/office/powerpoint/2010/main" val="27675639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53" presetClass="entr" presetSubtype="16" fill="hold" grpId="0" nodeType="withEffect">
                                  <p:stCondLst>
                                    <p:cond delay="75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fltVal val="0"/>
                                          </p:val>
                                        </p:tav>
                                        <p:tav tm="100000">
                                          <p:val>
                                            <p:strVal val="#ppt_w"/>
                                          </p:val>
                                        </p:tav>
                                      </p:tavLst>
                                    </p:anim>
                                    <p:anim calcmode="lin" valueType="num">
                                      <p:cBhvr>
                                        <p:cTn id="11" dur="1000" fill="hold"/>
                                        <p:tgtEl>
                                          <p:spTgt spid="5"/>
                                        </p:tgtEl>
                                        <p:attrNameLst>
                                          <p:attrName>ppt_h</p:attrName>
                                        </p:attrNameLst>
                                      </p:cBhvr>
                                      <p:tavLst>
                                        <p:tav tm="0">
                                          <p:val>
                                            <p:fltVal val="0"/>
                                          </p:val>
                                        </p:tav>
                                        <p:tav tm="100000">
                                          <p:val>
                                            <p:strVal val="#ppt_h"/>
                                          </p:val>
                                        </p:tav>
                                      </p:tavLst>
                                    </p:anim>
                                    <p:animEffect transition="in" filter="fade">
                                      <p:cBhvr>
                                        <p:cTn id="12" dur="1000"/>
                                        <p:tgtEl>
                                          <p:spTgt spid="5"/>
                                        </p:tgtEl>
                                      </p:cBhvr>
                                    </p:animEffect>
                                  </p:childTnLst>
                                </p:cTn>
                              </p:par>
                            </p:childTnLst>
                          </p:cTn>
                        </p:par>
                        <p:par>
                          <p:cTn id="13" fill="hold">
                            <p:stCondLst>
                              <p:cond delay="2500"/>
                            </p:stCondLst>
                            <p:childTnLst>
                              <p:par>
                                <p:cTn id="14" presetID="6" presetClass="entr" presetSubtype="16" fill="hold" nodeType="after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circle(in)">
                                      <p:cBhvr>
                                        <p:cTn id="16" dur="2000"/>
                                        <p:tgtEl>
                                          <p:spTgt spid="3"/>
                                        </p:tgtEl>
                                      </p:cBhvr>
                                    </p:animEffect>
                                  </p:childTnLst>
                                </p:cTn>
                              </p:par>
                              <p:par>
                                <p:cTn id="17" presetID="53" presetClass="entr" presetSubtype="16" fill="hold" grpId="0"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497749" y="789410"/>
            <a:ext cx="8187120" cy="769441"/>
          </a:xfrm>
          <a:prstGeom prst="rect">
            <a:avLst/>
          </a:prstGeom>
          <a:noFill/>
        </p:spPr>
        <p:txBody>
          <a:bodyPr wrap="square" rtlCol="0">
            <a:spAutoFit/>
          </a:bodyPr>
          <a:lstStyle/>
          <a:p>
            <a:pPr algn="ctr"/>
            <a:r>
              <a:rPr lang="en-US" sz="4400" dirty="0" smtClean="0"/>
              <a:t>PROPITIATION</a:t>
            </a:r>
            <a:endParaRPr lang="en-US" sz="4400" dirty="0"/>
          </a:p>
        </p:txBody>
      </p:sp>
      <p:sp>
        <p:nvSpPr>
          <p:cNvPr id="5" name="TextBox 4"/>
          <p:cNvSpPr txBox="1"/>
          <p:nvPr/>
        </p:nvSpPr>
        <p:spPr>
          <a:xfrm>
            <a:off x="755206" y="2222500"/>
            <a:ext cx="7929663" cy="892552"/>
          </a:xfrm>
          <a:prstGeom prst="rect">
            <a:avLst/>
          </a:prstGeom>
          <a:noFill/>
        </p:spPr>
        <p:txBody>
          <a:bodyPr wrap="square" rtlCol="0">
            <a:spAutoFit/>
          </a:bodyPr>
          <a:lstStyle/>
          <a:p>
            <a:r>
              <a:rPr lang="en-US" sz="2400" dirty="0" smtClean="0"/>
              <a:t>The word </a:t>
            </a:r>
            <a:r>
              <a:rPr lang="en-US" sz="2800" i="1" dirty="0" smtClean="0">
                <a:solidFill>
                  <a:srgbClr val="FFFFFF"/>
                </a:solidFill>
              </a:rPr>
              <a:t>propitiation</a:t>
            </a:r>
            <a:r>
              <a:rPr lang="en-US" sz="2400" dirty="0" smtClean="0"/>
              <a:t> is believed to come from a Latin word </a:t>
            </a:r>
            <a:r>
              <a:rPr lang="en-US" sz="2400" i="1" dirty="0" smtClean="0">
                <a:solidFill>
                  <a:schemeClr val="bg1"/>
                </a:solidFill>
              </a:rPr>
              <a:t>“proper” </a:t>
            </a:r>
            <a:r>
              <a:rPr lang="en-US" sz="2400" dirty="0" smtClean="0"/>
              <a:t>meaning </a:t>
            </a:r>
            <a:r>
              <a:rPr lang="en-US" sz="2400" dirty="0" smtClean="0">
                <a:solidFill>
                  <a:srgbClr val="FFFFFF"/>
                </a:solidFill>
              </a:rPr>
              <a:t>“near”</a:t>
            </a:r>
            <a:r>
              <a:rPr lang="en-US" sz="2400" dirty="0" smtClean="0"/>
              <a:t>.</a:t>
            </a:r>
            <a:endParaRPr lang="en-US" sz="2400" dirty="0"/>
          </a:p>
        </p:txBody>
      </p:sp>
      <p:sp>
        <p:nvSpPr>
          <p:cNvPr id="6" name="TextBox 5"/>
          <p:cNvSpPr txBox="1"/>
          <p:nvPr/>
        </p:nvSpPr>
        <p:spPr>
          <a:xfrm>
            <a:off x="755206" y="3432220"/>
            <a:ext cx="7929663" cy="1200328"/>
          </a:xfrm>
          <a:prstGeom prst="rect">
            <a:avLst/>
          </a:prstGeom>
          <a:noFill/>
        </p:spPr>
        <p:txBody>
          <a:bodyPr wrap="square" rtlCol="0">
            <a:spAutoFit/>
          </a:bodyPr>
          <a:lstStyle/>
          <a:p>
            <a:r>
              <a:rPr lang="en-US" sz="2400" dirty="0" smtClean="0"/>
              <a:t>A sacrifice of propitiation brings man near to God and reconciles him to God by atoning for his transgressions and winning divine favor and grace.</a:t>
            </a:r>
            <a:endParaRPr lang="en-US" sz="2400" dirty="0"/>
          </a:p>
        </p:txBody>
      </p:sp>
      <p:sp>
        <p:nvSpPr>
          <p:cNvPr id="7" name="TextBox 6"/>
          <p:cNvSpPr txBox="1"/>
          <p:nvPr/>
        </p:nvSpPr>
        <p:spPr>
          <a:xfrm>
            <a:off x="770294" y="4786997"/>
            <a:ext cx="7929663" cy="830997"/>
          </a:xfrm>
          <a:prstGeom prst="rect">
            <a:avLst/>
          </a:prstGeom>
          <a:noFill/>
        </p:spPr>
        <p:txBody>
          <a:bodyPr wrap="square" rtlCol="0">
            <a:spAutoFit/>
          </a:bodyPr>
          <a:lstStyle/>
          <a:p>
            <a:r>
              <a:rPr lang="en-US" sz="2400" dirty="0" smtClean="0"/>
              <a:t>To propitiate is to appease the righteous wrath of a holy God by offering of an atoning sacrifice.</a:t>
            </a:r>
            <a:endParaRPr lang="en-US" sz="2400" dirty="0"/>
          </a:p>
        </p:txBody>
      </p:sp>
    </p:spTree>
    <p:extLst>
      <p:ext uri="{BB962C8B-B14F-4D97-AF65-F5344CB8AC3E}">
        <p14:creationId xmlns:p14="http://schemas.microsoft.com/office/powerpoint/2010/main" val="165244285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anim calcmode="lin" valueType="num">
                                      <p:cBhvr>
                                        <p:cTn id="8" dur="1500" fill="hold"/>
                                        <p:tgtEl>
                                          <p:spTgt spid="3"/>
                                        </p:tgtEl>
                                        <p:attrNameLst>
                                          <p:attrName>ppt_w</p:attrName>
                                        </p:attrNameLst>
                                      </p:cBhvr>
                                      <p:tavLst>
                                        <p:tav tm="0" fmla="#ppt_w*sin(2.5*pi*$)">
                                          <p:val>
                                            <p:fltVal val="0"/>
                                          </p:val>
                                        </p:tav>
                                        <p:tav tm="100000">
                                          <p:val>
                                            <p:fltVal val="1"/>
                                          </p:val>
                                        </p:tav>
                                      </p:tavLst>
                                    </p:anim>
                                    <p:anim calcmode="lin" valueType="num">
                                      <p:cBhvr>
                                        <p:cTn id="9" dur="1500" fill="hold"/>
                                        <p:tgtEl>
                                          <p:spTgt spid="3"/>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53" presetClass="entr" presetSubtype="16" fill="hold" grpId="0" nodeType="afterEffect">
                                  <p:stCondLst>
                                    <p:cond delay="50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Effect transition="in" filter="fade">
                                      <p:cBhvr>
                                        <p:cTn id="15" dur="1000"/>
                                        <p:tgtEl>
                                          <p:spTgt spid="5"/>
                                        </p:tgtEl>
                                      </p:cBhvr>
                                    </p:animEffect>
                                  </p:childTnLst>
                                </p:cTn>
                              </p:par>
                            </p:childTnLst>
                          </p:cTn>
                        </p:par>
                        <p:par>
                          <p:cTn id="16" fill="hold">
                            <p:stCondLst>
                              <p:cond delay="3500"/>
                            </p:stCondLst>
                            <p:childTnLst>
                              <p:par>
                                <p:cTn id="17" presetID="22" presetClass="entr" presetSubtype="8" fill="hold" grpId="0" nodeType="after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1000"/>
                                        <p:tgtEl>
                                          <p:spTgt spid="6"/>
                                        </p:tgtEl>
                                      </p:cBhvr>
                                    </p:animEffect>
                                  </p:childTnLst>
                                </p:cTn>
                              </p:par>
                            </p:childTnLst>
                          </p:cTn>
                        </p:par>
                        <p:par>
                          <p:cTn id="20" fill="hold">
                            <p:stCondLst>
                              <p:cond delay="5000"/>
                            </p:stCondLst>
                            <p:childTnLst>
                              <p:par>
                                <p:cTn id="21" presetID="22" presetClass="entr" presetSubtype="1" fill="hold" grpId="0" nodeType="after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alphaModFix amt="61000"/>
          </a:blip>
          <a:stretch>
            <a:fillRect/>
          </a:stretch>
        </p:blipFill>
        <p:spPr>
          <a:xfrm>
            <a:off x="514912" y="1412343"/>
            <a:ext cx="8047736" cy="4602543"/>
          </a:xfrm>
          <a:prstGeom prst="rect">
            <a:avLst/>
          </a:prstGeom>
        </p:spPr>
      </p:pic>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566404" y="720766"/>
            <a:ext cx="8047736" cy="523220"/>
          </a:xfrm>
          <a:prstGeom prst="rect">
            <a:avLst/>
          </a:prstGeom>
          <a:noFill/>
        </p:spPr>
        <p:txBody>
          <a:bodyPr wrap="square" rtlCol="0">
            <a:spAutoFit/>
          </a:bodyPr>
          <a:lstStyle/>
          <a:p>
            <a:pPr algn="ctr"/>
            <a:r>
              <a:rPr lang="en-US" sz="2800" dirty="0" smtClean="0"/>
              <a:t>Jesus Christ is described as such a propitiation</a:t>
            </a:r>
            <a:endParaRPr lang="en-US" sz="2800" dirty="0"/>
          </a:p>
        </p:txBody>
      </p:sp>
      <p:sp>
        <p:nvSpPr>
          <p:cNvPr id="5" name="TextBox 4"/>
          <p:cNvSpPr txBox="1"/>
          <p:nvPr/>
        </p:nvSpPr>
        <p:spPr>
          <a:xfrm>
            <a:off x="514912" y="1937152"/>
            <a:ext cx="8047736" cy="1938992"/>
          </a:xfrm>
          <a:prstGeom prst="rect">
            <a:avLst/>
          </a:prstGeom>
          <a:noFill/>
        </p:spPr>
        <p:txBody>
          <a:bodyPr wrap="square" rtlCol="0">
            <a:spAutoFit/>
          </a:bodyPr>
          <a:lstStyle/>
          <a:p>
            <a:pPr algn="ctr"/>
            <a:r>
              <a:rPr lang="en-US" sz="2400" dirty="0" smtClean="0">
                <a:solidFill>
                  <a:schemeClr val="bg1"/>
                </a:solidFill>
              </a:rPr>
              <a:t>“</a:t>
            </a:r>
            <a:r>
              <a:rPr lang="en-US" sz="2400" i="1" dirty="0" smtClean="0">
                <a:solidFill>
                  <a:schemeClr val="bg1"/>
                </a:solidFill>
              </a:rPr>
              <a:t>Whom God hath set forth to be a propitiation through faith in his blood, to declare his righteousness for the remission of sins that are past, through the forbearance of God</a:t>
            </a:r>
            <a:r>
              <a:rPr lang="en-US" sz="2400" dirty="0" smtClean="0">
                <a:solidFill>
                  <a:schemeClr val="bg1"/>
                </a:solidFill>
              </a:rPr>
              <a:t>;”</a:t>
            </a:r>
          </a:p>
          <a:p>
            <a:pPr algn="ctr"/>
            <a:r>
              <a:rPr lang="en-US" sz="2000" dirty="0" smtClean="0">
                <a:solidFill>
                  <a:srgbClr val="000000"/>
                </a:solidFill>
              </a:rPr>
              <a:t>(Romans 3:25)</a:t>
            </a:r>
            <a:endParaRPr lang="en-US" sz="2000" dirty="0">
              <a:solidFill>
                <a:srgbClr val="000000"/>
              </a:solidFill>
            </a:endParaRPr>
          </a:p>
        </p:txBody>
      </p:sp>
      <p:sp>
        <p:nvSpPr>
          <p:cNvPr id="6" name="TextBox 5"/>
          <p:cNvSpPr txBox="1"/>
          <p:nvPr/>
        </p:nvSpPr>
        <p:spPr>
          <a:xfrm>
            <a:off x="566404" y="4045914"/>
            <a:ext cx="8047736" cy="1138773"/>
          </a:xfrm>
          <a:prstGeom prst="rect">
            <a:avLst/>
          </a:prstGeom>
          <a:noFill/>
        </p:spPr>
        <p:txBody>
          <a:bodyPr wrap="square" rtlCol="0">
            <a:spAutoFit/>
          </a:bodyPr>
          <a:lstStyle/>
          <a:p>
            <a:pPr algn="ctr"/>
            <a:r>
              <a:rPr lang="en-US" sz="2400" dirty="0" smtClean="0">
                <a:solidFill>
                  <a:schemeClr val="bg1"/>
                </a:solidFill>
              </a:rPr>
              <a:t>“</a:t>
            </a:r>
            <a:r>
              <a:rPr lang="en-US" sz="2400" i="1" dirty="0" smtClean="0">
                <a:solidFill>
                  <a:schemeClr val="bg1"/>
                </a:solidFill>
              </a:rPr>
              <a:t>And he is the propitiation for our sins: and not for ours only, but also for the sins of the </a:t>
            </a:r>
            <a:r>
              <a:rPr lang="en-US" sz="2400" i="1" dirty="0" smtClean="0">
                <a:solidFill>
                  <a:schemeClr val="bg1"/>
                </a:solidFill>
              </a:rPr>
              <a:t>whole </a:t>
            </a:r>
            <a:r>
              <a:rPr lang="en-US" sz="2400" i="1" dirty="0" smtClean="0">
                <a:solidFill>
                  <a:schemeClr val="bg1"/>
                </a:solidFill>
              </a:rPr>
              <a:t>world.</a:t>
            </a:r>
            <a:r>
              <a:rPr lang="en-US" sz="2400" dirty="0" smtClean="0">
                <a:solidFill>
                  <a:schemeClr val="bg1"/>
                </a:solidFill>
              </a:rPr>
              <a:t>”</a:t>
            </a:r>
          </a:p>
          <a:p>
            <a:pPr algn="ctr"/>
            <a:r>
              <a:rPr lang="en-US" sz="2000" dirty="0" smtClean="0"/>
              <a:t>(I John 2:2)</a:t>
            </a:r>
            <a:endParaRPr lang="en-US" sz="2000" dirty="0"/>
          </a:p>
        </p:txBody>
      </p:sp>
    </p:spTree>
    <p:extLst>
      <p:ext uri="{BB962C8B-B14F-4D97-AF65-F5344CB8AC3E}">
        <p14:creationId xmlns:p14="http://schemas.microsoft.com/office/powerpoint/2010/main" val="395864522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500"/>
                            </p:stCondLst>
                            <p:childTnLst>
                              <p:par>
                                <p:cTn id="12" presetID="21" presetClass="entr" presetSubtype="4" fill="hold" grpId="0" nodeType="afterEffect">
                                  <p:stCondLst>
                                    <p:cond delay="500"/>
                                  </p:stCondLst>
                                  <p:childTnLst>
                                    <p:set>
                                      <p:cBhvr>
                                        <p:cTn id="13" dur="1" fill="hold">
                                          <p:stCondLst>
                                            <p:cond delay="0"/>
                                          </p:stCondLst>
                                        </p:cTn>
                                        <p:tgtEl>
                                          <p:spTgt spid="5"/>
                                        </p:tgtEl>
                                        <p:attrNameLst>
                                          <p:attrName>style.visibility</p:attrName>
                                        </p:attrNameLst>
                                      </p:cBhvr>
                                      <p:to>
                                        <p:strVal val="visible"/>
                                      </p:to>
                                    </p:set>
                                    <p:animEffect transition="in" filter="wheel(4)">
                                      <p:cBhvr>
                                        <p:cTn id="14" dur="2000"/>
                                        <p:tgtEl>
                                          <p:spTgt spid="5"/>
                                        </p:tgtEl>
                                      </p:cBhvr>
                                    </p:animEffect>
                                  </p:childTnLst>
                                </p:cTn>
                              </p:par>
                            </p:childTnLst>
                          </p:cTn>
                        </p:par>
                        <p:par>
                          <p:cTn id="15" fill="hold">
                            <p:stCondLst>
                              <p:cond delay="4000"/>
                            </p:stCondLst>
                            <p:childTnLst>
                              <p:par>
                                <p:cTn id="16" presetID="21" presetClass="entr" presetSubtype="4" fill="hold" grpId="0" nodeType="afterEffect">
                                  <p:stCondLst>
                                    <p:cond delay="500"/>
                                  </p:stCondLst>
                                  <p:childTnLst>
                                    <p:set>
                                      <p:cBhvr>
                                        <p:cTn id="17" dur="1" fill="hold">
                                          <p:stCondLst>
                                            <p:cond delay="0"/>
                                          </p:stCondLst>
                                        </p:cTn>
                                        <p:tgtEl>
                                          <p:spTgt spid="6"/>
                                        </p:tgtEl>
                                        <p:attrNameLst>
                                          <p:attrName>style.visibility</p:attrName>
                                        </p:attrNameLst>
                                      </p:cBhvr>
                                      <p:to>
                                        <p:strVal val="visible"/>
                                      </p:to>
                                    </p:set>
                                    <p:animEffect transition="in" filter="wheel(4)">
                                      <p:cBhvr>
                                        <p:cTn id="18" dur="2000"/>
                                        <p:tgtEl>
                                          <p:spTgt spid="6"/>
                                        </p:tgtEl>
                                      </p:cBhvr>
                                    </p:animEffect>
                                  </p:childTnLst>
                                </p:cTn>
                              </p:par>
                            </p:childTnLst>
                          </p:cTn>
                        </p:par>
                        <p:par>
                          <p:cTn id="19" fill="hold">
                            <p:stCondLst>
                              <p:cond delay="6500"/>
                            </p:stCondLst>
                            <p:childTnLst>
                              <p:par>
                                <p:cTn id="20" presetID="53" presetClass="entr" presetSubtype="16" fill="hold" nodeType="afterEffect">
                                  <p:stCondLst>
                                    <p:cond delay="750"/>
                                  </p:stCondLst>
                                  <p:childTnLst>
                                    <p:set>
                                      <p:cBhvr>
                                        <p:cTn id="21" dur="1" fill="hold">
                                          <p:stCondLst>
                                            <p:cond delay="0"/>
                                          </p:stCondLst>
                                        </p:cTn>
                                        <p:tgtEl>
                                          <p:spTgt spid="3"/>
                                        </p:tgtEl>
                                        <p:attrNameLst>
                                          <p:attrName>style.visibility</p:attrName>
                                        </p:attrNameLst>
                                      </p:cBhvr>
                                      <p:to>
                                        <p:strVal val="visible"/>
                                      </p:to>
                                    </p:set>
                                    <p:anim calcmode="lin" valueType="num">
                                      <p:cBhvr>
                                        <p:cTn id="22" dur="1000" fill="hold"/>
                                        <p:tgtEl>
                                          <p:spTgt spid="3"/>
                                        </p:tgtEl>
                                        <p:attrNameLst>
                                          <p:attrName>ppt_w</p:attrName>
                                        </p:attrNameLst>
                                      </p:cBhvr>
                                      <p:tavLst>
                                        <p:tav tm="0">
                                          <p:val>
                                            <p:fltVal val="0"/>
                                          </p:val>
                                        </p:tav>
                                        <p:tav tm="100000">
                                          <p:val>
                                            <p:strVal val="#ppt_w"/>
                                          </p:val>
                                        </p:tav>
                                      </p:tavLst>
                                    </p:anim>
                                    <p:anim calcmode="lin" valueType="num">
                                      <p:cBhvr>
                                        <p:cTn id="23" dur="1000" fill="hold"/>
                                        <p:tgtEl>
                                          <p:spTgt spid="3"/>
                                        </p:tgtEl>
                                        <p:attrNameLst>
                                          <p:attrName>ppt_h</p:attrName>
                                        </p:attrNameLst>
                                      </p:cBhvr>
                                      <p:tavLst>
                                        <p:tav tm="0">
                                          <p:val>
                                            <p:fltVal val="0"/>
                                          </p:val>
                                        </p:tav>
                                        <p:tav tm="100000">
                                          <p:val>
                                            <p:strVal val="#ppt_h"/>
                                          </p:val>
                                        </p:tav>
                                      </p:tavLst>
                                    </p:anim>
                                    <p:animEffect transition="in" filter="fade">
                                      <p:cBhvr>
                                        <p:cTn id="2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669388" y="489232"/>
            <a:ext cx="7929663" cy="1261884"/>
          </a:xfrm>
          <a:prstGeom prst="rect">
            <a:avLst/>
          </a:prstGeom>
          <a:noFill/>
        </p:spPr>
        <p:txBody>
          <a:bodyPr wrap="square" rtlCol="0">
            <a:spAutoFit/>
          </a:bodyPr>
          <a:lstStyle/>
          <a:p>
            <a:r>
              <a:rPr lang="en-US" sz="2400" dirty="0" smtClean="0"/>
              <a:t>The word </a:t>
            </a:r>
            <a:r>
              <a:rPr lang="en-US" sz="2800" i="1" dirty="0" smtClean="0">
                <a:solidFill>
                  <a:srgbClr val="FFFFFF"/>
                </a:solidFill>
              </a:rPr>
              <a:t>propitiation</a:t>
            </a:r>
            <a:r>
              <a:rPr lang="en-US" sz="2400" dirty="0" smtClean="0"/>
              <a:t> in Romans 3:25 is the same word in the Greek used to translate the term </a:t>
            </a:r>
            <a:r>
              <a:rPr lang="en-US" sz="2400" i="1" dirty="0" smtClean="0">
                <a:solidFill>
                  <a:schemeClr val="bg1"/>
                </a:solidFill>
              </a:rPr>
              <a:t>“mercy seat”</a:t>
            </a:r>
            <a:r>
              <a:rPr lang="en-US" sz="2400" dirty="0" smtClean="0"/>
              <a:t>.</a:t>
            </a:r>
            <a:endParaRPr lang="en-US" sz="2400" dirty="0"/>
          </a:p>
        </p:txBody>
      </p:sp>
      <p:sp>
        <p:nvSpPr>
          <p:cNvPr id="5" name="TextBox 4"/>
          <p:cNvSpPr txBox="1"/>
          <p:nvPr/>
        </p:nvSpPr>
        <p:spPr>
          <a:xfrm>
            <a:off x="669388" y="5069192"/>
            <a:ext cx="7929663" cy="954107"/>
          </a:xfrm>
          <a:prstGeom prst="rect">
            <a:avLst/>
          </a:prstGeom>
          <a:noFill/>
        </p:spPr>
        <p:txBody>
          <a:bodyPr wrap="square" rtlCol="0">
            <a:spAutoFit/>
          </a:bodyPr>
          <a:lstStyle/>
          <a:p>
            <a:pPr algn="ctr"/>
            <a:r>
              <a:rPr lang="en-US" sz="2800" dirty="0" smtClean="0"/>
              <a:t>In both Hebrew and Greek, the word conveys the thought of an atoning sacrifice.</a:t>
            </a:r>
            <a:endParaRPr lang="en-US" sz="2800" dirty="0"/>
          </a:p>
        </p:txBody>
      </p:sp>
      <p:pic>
        <p:nvPicPr>
          <p:cNvPr id="2" name="Picture 1"/>
          <p:cNvPicPr>
            <a:picLocks noChangeAspect="1"/>
          </p:cNvPicPr>
          <p:nvPr/>
        </p:nvPicPr>
        <p:blipFill rotWithShape="1">
          <a:blip r:embed="rId2"/>
          <a:srcRect t="7071" b="11765"/>
          <a:stretch/>
        </p:blipFill>
        <p:spPr>
          <a:xfrm>
            <a:off x="2280683" y="1483326"/>
            <a:ext cx="4429916" cy="3585866"/>
          </a:xfrm>
          <a:prstGeom prst="rect">
            <a:avLst/>
          </a:prstGeom>
        </p:spPr>
      </p:pic>
    </p:spTree>
    <p:extLst>
      <p:ext uri="{BB962C8B-B14F-4D97-AF65-F5344CB8AC3E}">
        <p14:creationId xmlns:p14="http://schemas.microsoft.com/office/powerpoint/2010/main" val="346785376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500"/>
                            </p:stCondLst>
                            <p:childTnLst>
                              <p:par>
                                <p:cTn id="9" presetID="53" presetClass="entr" presetSubtype="16"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Effect transition="in" filter="fade">
                                      <p:cBhvr>
                                        <p:cTn id="13" dur="1000"/>
                                        <p:tgtEl>
                                          <p:spTgt spid="5"/>
                                        </p:tgtEl>
                                      </p:cBhvr>
                                    </p:animEffect>
                                  </p:childTnLst>
                                </p:cTn>
                              </p:par>
                            </p:childTnLst>
                          </p:cTn>
                        </p:par>
                        <p:par>
                          <p:cTn id="14" fill="hold">
                            <p:stCondLst>
                              <p:cond delay="3000"/>
                            </p:stCondLst>
                            <p:childTnLst>
                              <p:par>
                                <p:cTn id="15" presetID="31" presetClass="entr" presetSubtype="0" fill="hold" nodeType="afterEffect">
                                  <p:stCondLst>
                                    <p:cond delay="50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style.rotation</p:attrName>
                                        </p:attrNameLst>
                                      </p:cBhvr>
                                      <p:tavLst>
                                        <p:tav tm="0">
                                          <p:val>
                                            <p:fltVal val="90"/>
                                          </p:val>
                                        </p:tav>
                                        <p:tav tm="100000">
                                          <p:val>
                                            <p:fltVal val="0"/>
                                          </p:val>
                                        </p:tav>
                                      </p:tavLst>
                                    </p:anim>
                                    <p:animEffect transition="in" filter="fade">
                                      <p:cBhvr>
                                        <p:cTn id="2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alphaModFix/>
          </a:blip>
          <a:stretch>
            <a:fillRect/>
          </a:stretch>
        </p:blipFill>
        <p:spPr>
          <a:xfrm>
            <a:off x="465342" y="364075"/>
            <a:ext cx="4546480" cy="5693790"/>
          </a:xfrm>
          <a:prstGeom prst="rect">
            <a:avLst/>
          </a:prstGeom>
        </p:spPr>
      </p:pic>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5303607" y="425555"/>
            <a:ext cx="3226789" cy="5632310"/>
          </a:xfrm>
          <a:prstGeom prst="rect">
            <a:avLst/>
          </a:prstGeom>
          <a:noFill/>
        </p:spPr>
        <p:txBody>
          <a:bodyPr wrap="square" rtlCol="0">
            <a:spAutoFit/>
          </a:bodyPr>
          <a:lstStyle/>
          <a:p>
            <a:pPr algn="ctr"/>
            <a:r>
              <a:rPr lang="en-US" sz="2400" dirty="0" smtClean="0"/>
              <a:t>All sin must be judged, and it is here that the sins of all mankind have been judged.  Jesus paid the full penalty for the sins of every man. </a:t>
            </a:r>
          </a:p>
          <a:p>
            <a:pPr algn="ctr"/>
            <a:r>
              <a:rPr lang="en-US" sz="2400" dirty="0" smtClean="0"/>
              <a:t> If our sins are not judged here, they will be judged at the White Throne Judgment.</a:t>
            </a:r>
          </a:p>
          <a:p>
            <a:pPr algn="ctr"/>
            <a:endParaRPr lang="en-US" sz="2400" dirty="0" smtClean="0"/>
          </a:p>
          <a:p>
            <a:pPr algn="ctr"/>
            <a:r>
              <a:rPr lang="en-US" sz="2400" dirty="0" smtClean="0"/>
              <a:t>(See Revelation 20:11-15.)</a:t>
            </a:r>
            <a:endParaRPr lang="en-US" sz="2400" dirty="0"/>
          </a:p>
        </p:txBody>
      </p:sp>
    </p:spTree>
    <p:extLst>
      <p:ext uri="{BB962C8B-B14F-4D97-AF65-F5344CB8AC3E}">
        <p14:creationId xmlns:p14="http://schemas.microsoft.com/office/powerpoint/2010/main" val="135105454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par>
                          <p:cTn id="8" fill="hold">
                            <p:stCondLst>
                              <p:cond delay="1500"/>
                            </p:stCondLst>
                            <p:childTnLst>
                              <p:par>
                                <p:cTn id="9" presetID="53" presetClass="entr" presetSubtype="16" fill="hold"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Effect transition="in" filter="fade">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5" name="TextBox 4"/>
          <p:cNvSpPr txBox="1"/>
          <p:nvPr/>
        </p:nvSpPr>
        <p:spPr>
          <a:xfrm>
            <a:off x="257457" y="789410"/>
            <a:ext cx="8599050" cy="754053"/>
          </a:xfrm>
          <a:prstGeom prst="rect">
            <a:avLst/>
          </a:prstGeom>
          <a:noFill/>
        </p:spPr>
        <p:txBody>
          <a:bodyPr wrap="square" rtlCol="0">
            <a:spAutoFit/>
          </a:bodyPr>
          <a:lstStyle/>
          <a:p>
            <a:pPr algn="ctr"/>
            <a:r>
              <a:rPr lang="en-US" sz="4300" dirty="0" smtClean="0"/>
              <a:t>The Importance of the Atonement</a:t>
            </a:r>
            <a:endParaRPr lang="en-US" sz="4300" dirty="0"/>
          </a:p>
        </p:txBody>
      </p:sp>
      <p:sp>
        <p:nvSpPr>
          <p:cNvPr id="2" name="TextBox 1"/>
          <p:cNvSpPr txBox="1"/>
          <p:nvPr/>
        </p:nvSpPr>
        <p:spPr>
          <a:xfrm>
            <a:off x="892516" y="2059331"/>
            <a:ext cx="7277440" cy="1200328"/>
          </a:xfrm>
          <a:prstGeom prst="rect">
            <a:avLst/>
          </a:prstGeom>
          <a:noFill/>
        </p:spPr>
        <p:txBody>
          <a:bodyPr wrap="square" rtlCol="0">
            <a:spAutoFit/>
          </a:bodyPr>
          <a:lstStyle/>
          <a:p>
            <a:pPr algn="ctr"/>
            <a:r>
              <a:rPr lang="en-US" sz="2400" dirty="0" smtClean="0"/>
              <a:t>The Incarnation was for the purpose of the Atonement.  Jesus took on the form of flesh and blood in order that He might die.</a:t>
            </a:r>
            <a:endParaRPr lang="en-US" sz="2400" dirty="0"/>
          </a:p>
        </p:txBody>
      </p:sp>
      <p:sp>
        <p:nvSpPr>
          <p:cNvPr id="6" name="TextBox 5"/>
          <p:cNvSpPr txBox="1"/>
          <p:nvPr/>
        </p:nvSpPr>
        <p:spPr>
          <a:xfrm>
            <a:off x="907604" y="3568712"/>
            <a:ext cx="7277440" cy="830997"/>
          </a:xfrm>
          <a:prstGeom prst="rect">
            <a:avLst/>
          </a:prstGeom>
          <a:noFill/>
        </p:spPr>
        <p:txBody>
          <a:bodyPr wrap="square" rtlCol="0">
            <a:spAutoFit/>
          </a:bodyPr>
          <a:lstStyle/>
          <a:p>
            <a:pPr algn="ctr"/>
            <a:r>
              <a:rPr lang="en-US" sz="2400" dirty="0" smtClean="0"/>
              <a:t>He was manifested to take away our sins.</a:t>
            </a:r>
          </a:p>
          <a:p>
            <a:pPr algn="ctr"/>
            <a:r>
              <a:rPr lang="en-US" sz="2400" dirty="0" smtClean="0"/>
              <a:t>(See I John 3:5 an Hebrews 2:14.)</a:t>
            </a:r>
            <a:endParaRPr lang="en-US" sz="2400" dirty="0"/>
          </a:p>
        </p:txBody>
      </p:sp>
      <p:sp>
        <p:nvSpPr>
          <p:cNvPr id="7" name="TextBox 6"/>
          <p:cNvSpPr txBox="1"/>
          <p:nvPr/>
        </p:nvSpPr>
        <p:spPr>
          <a:xfrm>
            <a:off x="892516" y="4678207"/>
            <a:ext cx="7277440" cy="1200328"/>
          </a:xfrm>
          <a:prstGeom prst="rect">
            <a:avLst/>
          </a:prstGeom>
          <a:noFill/>
        </p:spPr>
        <p:txBody>
          <a:bodyPr wrap="square" rtlCol="0">
            <a:spAutoFit/>
          </a:bodyPr>
          <a:lstStyle/>
          <a:p>
            <a:pPr algn="ctr"/>
            <a:r>
              <a:rPr lang="en-US" sz="2400" dirty="0" smtClean="0"/>
              <a:t>The Jesus came into the world to give His life a ransom for many.</a:t>
            </a:r>
          </a:p>
          <a:p>
            <a:pPr algn="ctr"/>
            <a:r>
              <a:rPr lang="en-US" sz="2400" dirty="0" smtClean="0"/>
              <a:t>(See Matthew 20:28.)</a:t>
            </a:r>
            <a:endParaRPr lang="en-US" sz="2400" dirty="0"/>
          </a:p>
        </p:txBody>
      </p:sp>
    </p:spTree>
    <p:extLst>
      <p:ext uri="{BB962C8B-B14F-4D97-AF65-F5344CB8AC3E}">
        <p14:creationId xmlns:p14="http://schemas.microsoft.com/office/powerpoint/2010/main" val="246608685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12"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0-#ppt_w/2"/>
                                          </p:val>
                                        </p:tav>
                                        <p:tav tm="100000">
                                          <p:val>
                                            <p:strVal val="#ppt_x"/>
                                          </p:val>
                                        </p:tav>
                                      </p:tavLst>
                                    </p:anim>
                                    <p:anim calcmode="lin" valueType="num">
                                      <p:cBhvr additive="base">
                                        <p:cTn id="14" dur="10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3000"/>
                            </p:stCondLst>
                            <p:childTnLst>
                              <p:par>
                                <p:cTn id="16" presetID="2" presetClass="entr" presetSubtype="6" fill="hold" grpId="0" nodeType="afterEffect">
                                  <p:stCondLst>
                                    <p:cond delay="50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1+#ppt_w/2"/>
                                          </p:val>
                                        </p:tav>
                                        <p:tav tm="100000">
                                          <p:val>
                                            <p:strVal val="#ppt_x"/>
                                          </p:val>
                                        </p:tav>
                                      </p:tavLst>
                                    </p:anim>
                                    <p:anim calcmode="lin" valueType="num">
                                      <p:cBhvr additive="base">
                                        <p:cTn id="19" dur="10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4500"/>
                            </p:stCondLst>
                            <p:childTnLst>
                              <p:par>
                                <p:cTn id="21" presetID="53" presetClass="entr" presetSubtype="16" fill="hold" grpId="0" nodeType="after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Effect transition="in" filter="fade">
                                      <p:cBhvr>
                                        <p:cTn id="2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892516" y="564266"/>
            <a:ext cx="7277440" cy="954107"/>
          </a:xfrm>
          <a:prstGeom prst="rect">
            <a:avLst/>
          </a:prstGeom>
          <a:noFill/>
        </p:spPr>
        <p:txBody>
          <a:bodyPr wrap="square" rtlCol="0">
            <a:spAutoFit/>
          </a:bodyPr>
          <a:lstStyle/>
          <a:p>
            <a:pPr algn="ctr"/>
            <a:r>
              <a:rPr lang="en-US" sz="2800" dirty="0" smtClean="0"/>
              <a:t>The Atonement is the scarlet cord running through every page in the entire Bible.  </a:t>
            </a:r>
            <a:endParaRPr lang="en-US" sz="2800" dirty="0"/>
          </a:p>
        </p:txBody>
      </p:sp>
      <p:grpSp>
        <p:nvGrpSpPr>
          <p:cNvPr id="6" name="Group 5"/>
          <p:cNvGrpSpPr/>
          <p:nvPr/>
        </p:nvGrpSpPr>
        <p:grpSpPr>
          <a:xfrm>
            <a:off x="2787464" y="1692357"/>
            <a:ext cx="3225801" cy="4070475"/>
            <a:chOff x="2959100" y="1901584"/>
            <a:chExt cx="3225801" cy="4070475"/>
          </a:xfrm>
        </p:grpSpPr>
        <p:pic>
          <p:nvPicPr>
            <p:cNvPr id="5" name="Picture 4"/>
            <p:cNvPicPr>
              <a:picLocks noChangeAspect="1"/>
            </p:cNvPicPr>
            <p:nvPr/>
          </p:nvPicPr>
          <p:blipFill>
            <a:blip r:embed="rId2"/>
            <a:stretch>
              <a:fillRect/>
            </a:stretch>
          </p:blipFill>
          <p:spPr>
            <a:xfrm>
              <a:off x="2959100" y="1901584"/>
              <a:ext cx="3225800" cy="2527300"/>
            </a:xfrm>
            <a:prstGeom prst="rect">
              <a:avLst/>
            </a:prstGeom>
          </p:spPr>
        </p:pic>
        <p:pic>
          <p:nvPicPr>
            <p:cNvPr id="2" name="Picture 1"/>
            <p:cNvPicPr>
              <a:picLocks noChangeAspect="1"/>
            </p:cNvPicPr>
            <p:nvPr/>
          </p:nvPicPr>
          <p:blipFill>
            <a:blip r:embed="rId3"/>
            <a:stretch>
              <a:fillRect/>
            </a:stretch>
          </p:blipFill>
          <p:spPr>
            <a:xfrm>
              <a:off x="2959101" y="4358915"/>
              <a:ext cx="3225800" cy="1613144"/>
            </a:xfrm>
            <a:prstGeom prst="rect">
              <a:avLst/>
            </a:prstGeom>
          </p:spPr>
        </p:pic>
      </p:grpSp>
      <p:sp>
        <p:nvSpPr>
          <p:cNvPr id="7" name="TextBox 6"/>
          <p:cNvSpPr txBox="1"/>
          <p:nvPr/>
        </p:nvSpPr>
        <p:spPr>
          <a:xfrm>
            <a:off x="446258" y="2025010"/>
            <a:ext cx="2341207" cy="1569660"/>
          </a:xfrm>
          <a:prstGeom prst="rect">
            <a:avLst/>
          </a:prstGeom>
          <a:noFill/>
        </p:spPr>
        <p:txBody>
          <a:bodyPr wrap="square" rtlCol="0">
            <a:spAutoFit/>
          </a:bodyPr>
          <a:lstStyle/>
          <a:p>
            <a:pPr algn="ctr"/>
            <a:r>
              <a:rPr lang="en-US" sz="2400" dirty="0" smtClean="0"/>
              <a:t>It is as if you cut the Bible anywhere and it bleeds.</a:t>
            </a:r>
            <a:endParaRPr lang="en-US" sz="2400" dirty="0"/>
          </a:p>
        </p:txBody>
      </p:sp>
      <p:sp>
        <p:nvSpPr>
          <p:cNvPr id="8" name="TextBox 7"/>
          <p:cNvSpPr txBox="1"/>
          <p:nvPr/>
        </p:nvSpPr>
        <p:spPr>
          <a:xfrm>
            <a:off x="5978937" y="2951703"/>
            <a:ext cx="2937478" cy="2677656"/>
          </a:xfrm>
          <a:prstGeom prst="rect">
            <a:avLst/>
          </a:prstGeom>
          <a:noFill/>
        </p:spPr>
        <p:txBody>
          <a:bodyPr wrap="square" rtlCol="0">
            <a:spAutoFit/>
          </a:bodyPr>
          <a:lstStyle/>
          <a:p>
            <a:pPr algn="ctr"/>
            <a:r>
              <a:rPr lang="en-US" sz="2400" dirty="0" smtClean="0"/>
              <a:t>One out of every 47 verses in the New Testament speaks of Atonement.</a:t>
            </a:r>
          </a:p>
          <a:p>
            <a:pPr algn="ctr"/>
            <a:r>
              <a:rPr lang="en-US" sz="2400" dirty="0" smtClean="0"/>
              <a:t>The death of Christ is mentioned 175 times.</a:t>
            </a:r>
            <a:endParaRPr lang="en-US" sz="2400" dirty="0"/>
          </a:p>
        </p:txBody>
      </p:sp>
    </p:spTree>
    <p:extLst>
      <p:ext uri="{BB962C8B-B14F-4D97-AF65-F5344CB8AC3E}">
        <p14:creationId xmlns:p14="http://schemas.microsoft.com/office/powerpoint/2010/main" val="173398823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6" presetClass="entr" presetSubtype="32" fill="hold" nodeType="after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circle(out)">
                                      <p:cBhvr>
                                        <p:cTn id="13" dur="2000"/>
                                        <p:tgtEl>
                                          <p:spTgt spid="6"/>
                                        </p:tgtEl>
                                      </p:cBhvr>
                                    </p:animEffect>
                                  </p:childTnLst>
                                </p:cTn>
                              </p:par>
                            </p:childTnLst>
                          </p:cTn>
                        </p:par>
                        <p:par>
                          <p:cTn id="14" fill="hold">
                            <p:stCondLst>
                              <p:cond delay="4000"/>
                            </p:stCondLst>
                            <p:childTnLst>
                              <p:par>
                                <p:cTn id="15" presetID="21" presetClass="entr" presetSubtype="8" fill="hold" grpId="0" nodeType="after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wheel(8)">
                                      <p:cBhvr>
                                        <p:cTn id="17" dur="1500"/>
                                        <p:tgtEl>
                                          <p:spTgt spid="7"/>
                                        </p:tgtEl>
                                      </p:cBhvr>
                                    </p:animEffect>
                                  </p:childTnLst>
                                </p:cTn>
                              </p:par>
                            </p:childTnLst>
                          </p:cTn>
                        </p:par>
                        <p:par>
                          <p:cTn id="18" fill="hold">
                            <p:stCondLst>
                              <p:cond delay="6000"/>
                            </p:stCondLst>
                            <p:childTnLst>
                              <p:par>
                                <p:cTn id="19" presetID="21" presetClass="entr" presetSubtype="8" fill="hold" grpId="0" nodeType="after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wheel(8)">
                                      <p:cBhvr>
                                        <p:cTn id="21"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480585" y="840894"/>
            <a:ext cx="8663415" cy="1077218"/>
          </a:xfrm>
          <a:prstGeom prst="rect">
            <a:avLst/>
          </a:prstGeom>
          <a:noFill/>
        </p:spPr>
        <p:txBody>
          <a:bodyPr wrap="square" rtlCol="0">
            <a:spAutoFit/>
          </a:bodyPr>
          <a:lstStyle/>
          <a:p>
            <a:r>
              <a:rPr lang="en-US" sz="3200" b="1" dirty="0" smtClean="0">
                <a:solidFill>
                  <a:schemeClr val="bg2">
                    <a:lumMod val="50000"/>
                  </a:schemeClr>
                </a:solidFill>
              </a:rPr>
              <a:t>The importance of the Atonement may be seen by the fact that:</a:t>
            </a:r>
            <a:endParaRPr lang="en-US" sz="3200" b="1" dirty="0">
              <a:solidFill>
                <a:schemeClr val="bg2">
                  <a:lumMod val="50000"/>
                </a:schemeClr>
              </a:solidFill>
            </a:endParaRPr>
          </a:p>
        </p:txBody>
      </p:sp>
      <p:sp>
        <p:nvSpPr>
          <p:cNvPr id="5" name="TextBox 4"/>
          <p:cNvSpPr txBox="1"/>
          <p:nvPr/>
        </p:nvSpPr>
        <p:spPr>
          <a:xfrm>
            <a:off x="990899" y="2338405"/>
            <a:ext cx="7676806" cy="954107"/>
          </a:xfrm>
          <a:prstGeom prst="rect">
            <a:avLst/>
          </a:prstGeom>
          <a:noFill/>
        </p:spPr>
        <p:txBody>
          <a:bodyPr wrap="square" rtlCol="0">
            <a:spAutoFit/>
          </a:bodyPr>
          <a:lstStyle/>
          <a:p>
            <a:r>
              <a:rPr lang="en-US" sz="2800" dirty="0" smtClean="0"/>
              <a:t>Moses and Elijah were interested in the death of Christ—Luke 9:30-36</a:t>
            </a:r>
            <a:endParaRPr lang="en-US" sz="2800" dirty="0"/>
          </a:p>
        </p:txBody>
      </p:sp>
      <p:sp>
        <p:nvSpPr>
          <p:cNvPr id="6" name="TextBox 5"/>
          <p:cNvSpPr txBox="1"/>
          <p:nvPr/>
        </p:nvSpPr>
        <p:spPr>
          <a:xfrm>
            <a:off x="1510412" y="3464122"/>
            <a:ext cx="7157293" cy="954107"/>
          </a:xfrm>
          <a:prstGeom prst="rect">
            <a:avLst/>
          </a:prstGeom>
          <a:noFill/>
        </p:spPr>
        <p:txBody>
          <a:bodyPr wrap="square" rtlCol="0">
            <a:spAutoFit/>
          </a:bodyPr>
          <a:lstStyle/>
          <a:p>
            <a:r>
              <a:rPr lang="en-US" sz="2800" dirty="0" smtClean="0"/>
              <a:t>The Old Testament prophets searched deeply into this great subject—I Peter 1:11</a:t>
            </a:r>
            <a:endParaRPr lang="en-US" sz="2800" dirty="0"/>
          </a:p>
        </p:txBody>
      </p:sp>
      <p:sp>
        <p:nvSpPr>
          <p:cNvPr id="7" name="TextBox 6"/>
          <p:cNvSpPr txBox="1"/>
          <p:nvPr/>
        </p:nvSpPr>
        <p:spPr>
          <a:xfrm>
            <a:off x="2138799" y="4605531"/>
            <a:ext cx="6649053" cy="954107"/>
          </a:xfrm>
          <a:prstGeom prst="rect">
            <a:avLst/>
          </a:prstGeom>
          <a:noFill/>
        </p:spPr>
        <p:txBody>
          <a:bodyPr wrap="square" rtlCol="0">
            <a:spAutoFit/>
          </a:bodyPr>
          <a:lstStyle/>
          <a:p>
            <a:r>
              <a:rPr lang="en-US" sz="2800" dirty="0" smtClean="0"/>
              <a:t>The theme of the song in Heaven is that of Christ’s death—Revelation 5:8-12</a:t>
            </a:r>
            <a:endParaRPr lang="en-US" sz="2800" dirty="0"/>
          </a:p>
        </p:txBody>
      </p:sp>
    </p:spTree>
    <p:extLst>
      <p:ext uri="{BB962C8B-B14F-4D97-AF65-F5344CB8AC3E}">
        <p14:creationId xmlns:p14="http://schemas.microsoft.com/office/powerpoint/2010/main" val="1407003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9" fill="hold" grpId="0" nodeType="afterEffect">
                                  <p:stCondLst>
                                    <p:cond delay="50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0-#ppt_w/2"/>
                                          </p:val>
                                        </p:tav>
                                        <p:tav tm="100000">
                                          <p:val>
                                            <p:strVal val="#ppt_x"/>
                                          </p:val>
                                        </p:tav>
                                      </p:tavLst>
                                    </p:anim>
                                    <p:anim calcmode="lin" valueType="num">
                                      <p:cBhvr additive="base">
                                        <p:cTn id="14" dur="10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3000"/>
                            </p:stCondLst>
                            <p:childTnLst>
                              <p:par>
                                <p:cTn id="16" presetID="2" presetClass="entr" presetSubtype="3" fill="hold" grpId="0" nodeType="afterEffect">
                                  <p:stCondLst>
                                    <p:cond delay="50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1+#ppt_w/2"/>
                                          </p:val>
                                        </p:tav>
                                        <p:tav tm="100000">
                                          <p:val>
                                            <p:strVal val="#ppt_x"/>
                                          </p:val>
                                        </p:tav>
                                      </p:tavLst>
                                    </p:anim>
                                    <p:anim calcmode="lin" valueType="num">
                                      <p:cBhvr additive="base">
                                        <p:cTn id="19" dur="1000" fill="hold"/>
                                        <p:tgtEl>
                                          <p:spTgt spid="6"/>
                                        </p:tgtEl>
                                        <p:attrNameLst>
                                          <p:attrName>ppt_y</p:attrName>
                                        </p:attrNameLst>
                                      </p:cBhvr>
                                      <p:tavLst>
                                        <p:tav tm="0">
                                          <p:val>
                                            <p:strVal val="0-#ppt_h/2"/>
                                          </p:val>
                                        </p:tav>
                                        <p:tav tm="100000">
                                          <p:val>
                                            <p:strVal val="#ppt_y"/>
                                          </p:val>
                                        </p:tav>
                                      </p:tavLst>
                                    </p:anim>
                                  </p:childTnLst>
                                </p:cTn>
                              </p:par>
                            </p:childTnLst>
                          </p:cTn>
                        </p:par>
                        <p:par>
                          <p:cTn id="20" fill="hold">
                            <p:stCondLst>
                              <p:cond delay="4500"/>
                            </p:stCondLst>
                            <p:childTnLst>
                              <p:par>
                                <p:cTn id="21" presetID="2" presetClass="entr" presetSubtype="4" fill="hold" grpId="0" nodeType="after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ppt_x"/>
                                          </p:val>
                                        </p:tav>
                                        <p:tav tm="100000">
                                          <p:val>
                                            <p:strVal val="#ppt_x"/>
                                          </p:val>
                                        </p:tav>
                                      </p:tavLst>
                                    </p:anim>
                                    <p:anim calcmode="lin" valueType="num">
                                      <p:cBhvr additive="base">
                                        <p:cTn id="24"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pic>
        <p:nvPicPr>
          <p:cNvPr id="2" name="Picture 1"/>
          <p:cNvPicPr>
            <a:picLocks noChangeAspect="1"/>
          </p:cNvPicPr>
          <p:nvPr/>
        </p:nvPicPr>
        <p:blipFill>
          <a:blip r:embed="rId2"/>
          <a:stretch>
            <a:fillRect/>
          </a:stretch>
        </p:blipFill>
        <p:spPr>
          <a:xfrm>
            <a:off x="2842747" y="3372467"/>
            <a:ext cx="3378200" cy="2413000"/>
          </a:xfrm>
          <a:prstGeom prst="rect">
            <a:avLst/>
          </a:prstGeom>
        </p:spPr>
      </p:pic>
      <p:sp>
        <p:nvSpPr>
          <p:cNvPr id="3" name="TextBox 2"/>
          <p:cNvSpPr txBox="1"/>
          <p:nvPr/>
        </p:nvSpPr>
        <p:spPr>
          <a:xfrm>
            <a:off x="497749" y="789410"/>
            <a:ext cx="8187120" cy="769441"/>
          </a:xfrm>
          <a:prstGeom prst="rect">
            <a:avLst/>
          </a:prstGeom>
          <a:noFill/>
        </p:spPr>
        <p:txBody>
          <a:bodyPr wrap="square" rtlCol="0">
            <a:spAutoFit/>
          </a:bodyPr>
          <a:lstStyle/>
          <a:p>
            <a:pPr algn="ctr"/>
            <a:r>
              <a:rPr lang="en-US" sz="4400" dirty="0" smtClean="0"/>
              <a:t>The Efficacy of the Atonement</a:t>
            </a:r>
            <a:endParaRPr lang="en-US" sz="4400" dirty="0"/>
          </a:p>
        </p:txBody>
      </p:sp>
      <p:sp>
        <p:nvSpPr>
          <p:cNvPr id="4" name="TextBox 3"/>
          <p:cNvSpPr txBox="1"/>
          <p:nvPr/>
        </p:nvSpPr>
        <p:spPr>
          <a:xfrm>
            <a:off x="755206" y="2222500"/>
            <a:ext cx="7929663" cy="892552"/>
          </a:xfrm>
          <a:prstGeom prst="rect">
            <a:avLst/>
          </a:prstGeom>
          <a:noFill/>
        </p:spPr>
        <p:txBody>
          <a:bodyPr wrap="square" rtlCol="0">
            <a:spAutoFit/>
          </a:bodyPr>
          <a:lstStyle/>
          <a:p>
            <a:r>
              <a:rPr lang="en-US" sz="2400" dirty="0" smtClean="0"/>
              <a:t>The meaning of the word </a:t>
            </a:r>
            <a:r>
              <a:rPr lang="en-US" sz="2800" i="1" dirty="0" smtClean="0">
                <a:solidFill>
                  <a:srgbClr val="FFFFFF"/>
                </a:solidFill>
              </a:rPr>
              <a:t>efficacious</a:t>
            </a:r>
            <a:r>
              <a:rPr lang="en-US" sz="2400" dirty="0" smtClean="0"/>
              <a:t> is “producing or sure to produce a desired result.”</a:t>
            </a:r>
            <a:endParaRPr lang="en-US" sz="2400" dirty="0"/>
          </a:p>
        </p:txBody>
      </p:sp>
    </p:spTree>
    <p:extLst>
      <p:ext uri="{BB962C8B-B14F-4D97-AF65-F5344CB8AC3E}">
        <p14:creationId xmlns:p14="http://schemas.microsoft.com/office/powerpoint/2010/main" val="246143390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Effect transition="in" filter="fade">
                                      <p:cBhvr>
                                        <p:cTn id="15" dur="1000"/>
                                        <p:tgtEl>
                                          <p:spTgt spid="4"/>
                                        </p:tgtEl>
                                      </p:cBhvr>
                                    </p:animEffect>
                                  </p:childTnLst>
                                </p:cTn>
                              </p:par>
                            </p:childTnLst>
                          </p:cTn>
                        </p:par>
                        <p:par>
                          <p:cTn id="16" fill="hold">
                            <p:stCondLst>
                              <p:cond delay="3000"/>
                            </p:stCondLst>
                            <p:childTnLst>
                              <p:par>
                                <p:cTn id="17" presetID="13" presetClass="entr" presetSubtype="16" fill="hold" nodeType="afterEffect">
                                  <p:stCondLst>
                                    <p:cond delay="500"/>
                                  </p:stCondLst>
                                  <p:childTnLst>
                                    <p:set>
                                      <p:cBhvr>
                                        <p:cTn id="18" dur="1" fill="hold">
                                          <p:stCondLst>
                                            <p:cond delay="0"/>
                                          </p:stCondLst>
                                        </p:cTn>
                                        <p:tgtEl>
                                          <p:spTgt spid="2"/>
                                        </p:tgtEl>
                                        <p:attrNameLst>
                                          <p:attrName>style.visibility</p:attrName>
                                        </p:attrNameLst>
                                      </p:cBhvr>
                                      <p:to>
                                        <p:strVal val="visible"/>
                                      </p:to>
                                    </p:set>
                                    <p:animEffect transition="in" filter="plus(in)">
                                      <p:cBhvr>
                                        <p:cTn id="1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221685" y="360086"/>
            <a:ext cx="8599050" cy="1323439"/>
          </a:xfrm>
          <a:prstGeom prst="rect">
            <a:avLst/>
          </a:prstGeom>
          <a:noFill/>
        </p:spPr>
        <p:txBody>
          <a:bodyPr wrap="square" rtlCol="0">
            <a:spAutoFit/>
          </a:bodyPr>
          <a:lstStyle/>
          <a:p>
            <a:pPr algn="ctr"/>
            <a:r>
              <a:rPr lang="en-US" sz="4000" dirty="0" smtClean="0"/>
              <a:t>UNSCRIPTURAL VIEWS OF </a:t>
            </a:r>
          </a:p>
          <a:p>
            <a:pPr algn="ctr"/>
            <a:r>
              <a:rPr lang="en-US" sz="4000" dirty="0" smtClean="0"/>
              <a:t>CHRIST’S DEATH</a:t>
            </a:r>
            <a:endParaRPr lang="en-US" sz="4000" dirty="0"/>
          </a:p>
        </p:txBody>
      </p:sp>
      <p:sp>
        <p:nvSpPr>
          <p:cNvPr id="2" name="TextBox 1"/>
          <p:cNvSpPr txBox="1"/>
          <p:nvPr/>
        </p:nvSpPr>
        <p:spPr>
          <a:xfrm>
            <a:off x="341822" y="1870265"/>
            <a:ext cx="7843849" cy="400110"/>
          </a:xfrm>
          <a:prstGeom prst="rect">
            <a:avLst/>
          </a:prstGeom>
          <a:noFill/>
        </p:spPr>
        <p:txBody>
          <a:bodyPr wrap="square" rtlCol="0">
            <a:spAutoFit/>
          </a:bodyPr>
          <a:lstStyle/>
          <a:p>
            <a:r>
              <a:rPr lang="en-US" sz="2000" dirty="0" smtClean="0"/>
              <a:t>To some minds the death of Christ was just the death of a martyr.</a:t>
            </a:r>
            <a:endParaRPr lang="en-US" sz="2000" dirty="0"/>
          </a:p>
        </p:txBody>
      </p:sp>
      <p:sp>
        <p:nvSpPr>
          <p:cNvPr id="5" name="TextBox 4"/>
          <p:cNvSpPr txBox="1"/>
          <p:nvPr/>
        </p:nvSpPr>
        <p:spPr>
          <a:xfrm>
            <a:off x="614370" y="2327206"/>
            <a:ext cx="7948907" cy="707886"/>
          </a:xfrm>
          <a:prstGeom prst="rect">
            <a:avLst/>
          </a:prstGeom>
          <a:noFill/>
        </p:spPr>
        <p:txBody>
          <a:bodyPr wrap="square" rtlCol="0">
            <a:spAutoFit/>
          </a:bodyPr>
          <a:lstStyle/>
          <a:p>
            <a:r>
              <a:rPr lang="en-US" sz="2000" dirty="0" smtClean="0"/>
              <a:t>To others Christ’s death was an exhibition to a sinful world of God’s great love.</a:t>
            </a:r>
            <a:endParaRPr lang="en-US" sz="2000" dirty="0"/>
          </a:p>
        </p:txBody>
      </p:sp>
      <p:sp>
        <p:nvSpPr>
          <p:cNvPr id="6" name="TextBox 5"/>
          <p:cNvSpPr txBox="1"/>
          <p:nvPr/>
        </p:nvSpPr>
        <p:spPr>
          <a:xfrm>
            <a:off x="1024229" y="3091591"/>
            <a:ext cx="7243112" cy="400110"/>
          </a:xfrm>
          <a:prstGeom prst="rect">
            <a:avLst/>
          </a:prstGeom>
          <a:noFill/>
        </p:spPr>
        <p:txBody>
          <a:bodyPr wrap="square" rtlCol="0">
            <a:spAutoFit/>
          </a:bodyPr>
          <a:lstStyle/>
          <a:p>
            <a:r>
              <a:rPr lang="en-US" sz="2000" dirty="0" smtClean="0"/>
              <a:t>To others, He was an “example” only. </a:t>
            </a:r>
            <a:endParaRPr lang="en-US" sz="2000" dirty="0"/>
          </a:p>
        </p:txBody>
      </p:sp>
      <p:sp>
        <p:nvSpPr>
          <p:cNvPr id="7" name="TextBox 6"/>
          <p:cNvSpPr txBox="1"/>
          <p:nvPr/>
        </p:nvSpPr>
        <p:spPr>
          <a:xfrm>
            <a:off x="1494039" y="3520669"/>
            <a:ext cx="7501018" cy="1015663"/>
          </a:xfrm>
          <a:prstGeom prst="rect">
            <a:avLst/>
          </a:prstGeom>
          <a:noFill/>
        </p:spPr>
        <p:txBody>
          <a:bodyPr wrap="square" rtlCol="0">
            <a:spAutoFit/>
          </a:bodyPr>
          <a:lstStyle/>
          <a:p>
            <a:r>
              <a:rPr lang="en-US" sz="2000" dirty="0" smtClean="0"/>
              <a:t>Still others see it in the light of the fact that God being holy deemed it necessary to show the world His hatred for sin, and so His wrath fell on the Christ of Calvary.</a:t>
            </a:r>
          </a:p>
        </p:txBody>
      </p:sp>
      <p:sp>
        <p:nvSpPr>
          <p:cNvPr id="8" name="Rectangle 7"/>
          <p:cNvSpPr/>
          <p:nvPr/>
        </p:nvSpPr>
        <p:spPr>
          <a:xfrm>
            <a:off x="1489530" y="4730946"/>
            <a:ext cx="6200736" cy="1077218"/>
          </a:xfrm>
          <a:prstGeom prst="rect">
            <a:avLst/>
          </a:prstGeom>
        </p:spPr>
        <p:style>
          <a:lnRef idx="3">
            <a:schemeClr val="lt1"/>
          </a:lnRef>
          <a:fillRef idx="1">
            <a:schemeClr val="accent5"/>
          </a:fillRef>
          <a:effectRef idx="1">
            <a:schemeClr val="accent5"/>
          </a:effectRef>
          <a:fontRef idx="minor">
            <a:schemeClr val="lt1"/>
          </a:fontRef>
        </p:style>
        <p:txBody>
          <a:bodyPr wrap="none" lIns="91440" tIns="45720" rIns="91440" bIns="45720">
            <a:spAutoFit/>
          </a:bodyPr>
          <a:lstStyle/>
          <a:p>
            <a:pPr algn="ctr"/>
            <a:r>
              <a:rPr lang="en-US" sz="32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Modern thought fails to see the </a:t>
            </a:r>
          </a:p>
          <a:p>
            <a:pPr algn="ctr"/>
            <a:r>
              <a:rPr lang="en-US" sz="32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necessity of Jesus dying</a:t>
            </a:r>
            <a:endParaRPr lang="en-US" sz="32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88592143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4" presetClass="entr" presetSubtype="10"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1000"/>
                                        <p:tgtEl>
                                          <p:spTgt spid="2"/>
                                        </p:tgtEl>
                                      </p:cBhvr>
                                    </p:animEffect>
                                  </p:childTnLst>
                                </p:cTn>
                              </p:par>
                            </p:childTnLst>
                          </p:cTn>
                        </p:par>
                        <p:par>
                          <p:cTn id="14" fill="hold">
                            <p:stCondLst>
                              <p:cond delay="3000"/>
                            </p:stCondLst>
                            <p:childTnLst>
                              <p:par>
                                <p:cTn id="15" presetID="14" presetClass="entr" presetSubtype="10" fill="hold" grpId="0" nodeType="after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1000"/>
                                        <p:tgtEl>
                                          <p:spTgt spid="5"/>
                                        </p:tgtEl>
                                      </p:cBhvr>
                                    </p:animEffect>
                                  </p:childTnLst>
                                </p:cTn>
                              </p:par>
                            </p:childTnLst>
                          </p:cTn>
                        </p:par>
                        <p:par>
                          <p:cTn id="18" fill="hold">
                            <p:stCondLst>
                              <p:cond delay="4500"/>
                            </p:stCondLst>
                            <p:childTnLst>
                              <p:par>
                                <p:cTn id="19" presetID="14" presetClass="entr" presetSubtype="10" fill="hold" grpId="0" nodeType="afterEffect">
                                  <p:stCondLst>
                                    <p:cond delay="50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1000"/>
                                        <p:tgtEl>
                                          <p:spTgt spid="6"/>
                                        </p:tgtEl>
                                      </p:cBhvr>
                                    </p:animEffect>
                                  </p:childTnLst>
                                </p:cTn>
                              </p:par>
                            </p:childTnLst>
                          </p:cTn>
                        </p:par>
                        <p:par>
                          <p:cTn id="22" fill="hold">
                            <p:stCondLst>
                              <p:cond delay="6000"/>
                            </p:stCondLst>
                            <p:childTnLst>
                              <p:par>
                                <p:cTn id="23" presetID="14" presetClass="entr" presetSubtype="10" fill="hold" grpId="0" nodeType="afterEffect">
                                  <p:stCondLst>
                                    <p:cond delay="50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1000"/>
                                        <p:tgtEl>
                                          <p:spTgt spid="7"/>
                                        </p:tgtEl>
                                      </p:cBhvr>
                                    </p:animEffect>
                                  </p:childTnLst>
                                </p:cTn>
                              </p:par>
                            </p:childTnLst>
                          </p:cTn>
                        </p:par>
                        <p:par>
                          <p:cTn id="26" fill="hold">
                            <p:stCondLst>
                              <p:cond delay="7500"/>
                            </p:stCondLst>
                            <p:childTnLst>
                              <p:par>
                                <p:cTn id="27" presetID="31" presetClass="entr" presetSubtype="0" fill="hold" grpId="0" nodeType="afterEffect">
                                  <p:stCondLst>
                                    <p:cond delay="50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style.rotation</p:attrName>
                                        </p:attrNameLst>
                                      </p:cBhvr>
                                      <p:tavLst>
                                        <p:tav tm="0">
                                          <p:val>
                                            <p:fltVal val="90"/>
                                          </p:val>
                                        </p:tav>
                                        <p:tav tm="100000">
                                          <p:val>
                                            <p:fltVal val="0"/>
                                          </p:val>
                                        </p:tav>
                                      </p:tavLst>
                                    </p:anim>
                                    <p:animEffect transition="in" filter="fade">
                                      <p:cBhvr>
                                        <p:cTn id="3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6" grpId="0"/>
      <p:bldP spid="7" grpId="0"/>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661766" y="590331"/>
            <a:ext cx="7833882" cy="1200328"/>
          </a:xfrm>
          <a:prstGeom prst="rect">
            <a:avLst/>
          </a:prstGeom>
          <a:noFill/>
        </p:spPr>
        <p:txBody>
          <a:bodyPr wrap="square" rtlCol="0">
            <a:spAutoFit/>
          </a:bodyPr>
          <a:lstStyle/>
          <a:p>
            <a:r>
              <a:rPr lang="en-US" sz="2400" dirty="0" smtClean="0"/>
              <a:t>If we regard sin merely as an offence against man, a weakness of the human nature, or a mere disease, we shall not, of course, see the need of the Atonement.</a:t>
            </a:r>
            <a:endParaRPr lang="en-US" sz="2400" dirty="0"/>
          </a:p>
        </p:txBody>
      </p:sp>
      <p:sp>
        <p:nvSpPr>
          <p:cNvPr id="8" name="TextBox 7"/>
          <p:cNvSpPr txBox="1"/>
          <p:nvPr/>
        </p:nvSpPr>
        <p:spPr>
          <a:xfrm>
            <a:off x="661766" y="1951651"/>
            <a:ext cx="7833882" cy="892552"/>
          </a:xfrm>
          <a:prstGeom prst="rect">
            <a:avLst/>
          </a:prstGeom>
          <a:noFill/>
        </p:spPr>
        <p:txBody>
          <a:bodyPr wrap="square" rtlCol="0">
            <a:spAutoFit/>
          </a:bodyPr>
          <a:lstStyle/>
          <a:p>
            <a:r>
              <a:rPr lang="en-US" sz="2400" dirty="0" smtClean="0"/>
              <a:t>We must see sin as the Bible depicts it:</a:t>
            </a:r>
          </a:p>
          <a:p>
            <a:r>
              <a:rPr lang="en-US" sz="2400" dirty="0"/>
              <a:t>	</a:t>
            </a:r>
            <a:r>
              <a:rPr lang="en-US" sz="2800" b="1" dirty="0" smtClean="0"/>
              <a:t>It must be punished.</a:t>
            </a:r>
          </a:p>
        </p:txBody>
      </p:sp>
      <p:sp>
        <p:nvSpPr>
          <p:cNvPr id="9" name="Rectangle 8"/>
          <p:cNvSpPr/>
          <p:nvPr/>
        </p:nvSpPr>
        <p:spPr>
          <a:xfrm>
            <a:off x="1323533" y="2559463"/>
            <a:ext cx="6599777" cy="2015936"/>
          </a:xfrm>
          <a:prstGeom prst="rect">
            <a:avLst/>
          </a:prstGeom>
          <a:noFill/>
        </p:spPr>
        <p:txBody>
          <a:bodyPr wrap="square" lIns="91440" tIns="45720" rIns="91440" bIns="45720">
            <a:spAutoFit/>
          </a:bodyPr>
          <a:lstStyle/>
          <a:p>
            <a:pPr algn="ctr"/>
            <a:r>
              <a:rPr lang="en-US" sz="125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SIN</a:t>
            </a:r>
            <a:endParaRPr lang="en-US" sz="125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0" name="TextBox 9"/>
          <p:cNvSpPr txBox="1"/>
          <p:nvPr/>
        </p:nvSpPr>
        <p:spPr>
          <a:xfrm>
            <a:off x="814166" y="4414403"/>
            <a:ext cx="7833882" cy="1508105"/>
          </a:xfrm>
          <a:prstGeom prst="rect">
            <a:avLst/>
          </a:prstGeom>
          <a:noFill/>
        </p:spPr>
        <p:txBody>
          <a:bodyPr wrap="square" rtlCol="0">
            <a:spAutoFit/>
          </a:bodyPr>
          <a:lstStyle/>
          <a:p>
            <a:pPr algn="ctr"/>
            <a:r>
              <a:rPr lang="en-US" sz="2800" dirty="0" smtClean="0">
                <a:solidFill>
                  <a:schemeClr val="bg1">
                    <a:lumMod val="95000"/>
                  </a:schemeClr>
                </a:solidFill>
              </a:rPr>
              <a:t>When we really understand </a:t>
            </a:r>
            <a:r>
              <a:rPr lang="en-US" sz="3600" dirty="0" smtClean="0">
                <a:solidFill>
                  <a:schemeClr val="bg1">
                    <a:lumMod val="95000"/>
                  </a:schemeClr>
                </a:solidFill>
              </a:rPr>
              <a:t>SIN</a:t>
            </a:r>
            <a:r>
              <a:rPr lang="en-US" sz="2800" dirty="0" smtClean="0">
                <a:solidFill>
                  <a:schemeClr val="bg1">
                    <a:lumMod val="95000"/>
                  </a:schemeClr>
                </a:solidFill>
              </a:rPr>
              <a:t>, then we will understand the reason for the Cross, </a:t>
            </a:r>
          </a:p>
          <a:p>
            <a:pPr algn="ctr"/>
            <a:r>
              <a:rPr lang="en-US" sz="2800" dirty="0" smtClean="0">
                <a:solidFill>
                  <a:schemeClr val="bg1">
                    <a:lumMod val="95000"/>
                  </a:schemeClr>
                </a:solidFill>
              </a:rPr>
              <a:t>and the shedding of blood.</a:t>
            </a:r>
            <a:endParaRPr lang="en-US" sz="2800" dirty="0">
              <a:solidFill>
                <a:schemeClr val="bg1">
                  <a:lumMod val="95000"/>
                </a:schemeClr>
              </a:solidFill>
            </a:endParaRPr>
          </a:p>
        </p:txBody>
      </p:sp>
    </p:spTree>
    <p:extLst>
      <p:ext uri="{BB962C8B-B14F-4D97-AF65-F5344CB8AC3E}">
        <p14:creationId xmlns:p14="http://schemas.microsoft.com/office/powerpoint/2010/main" val="162204131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8" fill="hold" grpId="0" nodeType="afterEffect">
                                  <p:stCondLst>
                                    <p:cond delay="5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3000"/>
                            </p:stCondLst>
                            <p:childTnLst>
                              <p:par>
                                <p:cTn id="16" presetID="31" presetClass="entr" presetSubtype="0" fill="hold" grpId="0" nodeType="afterEffect">
                                  <p:stCondLst>
                                    <p:cond delay="500"/>
                                  </p:stCondLst>
                                  <p:childTnLst>
                                    <p:set>
                                      <p:cBhvr>
                                        <p:cTn id="17" dur="1" fill="hold">
                                          <p:stCondLst>
                                            <p:cond delay="0"/>
                                          </p:stCondLst>
                                        </p:cTn>
                                        <p:tgtEl>
                                          <p:spTgt spid="9"/>
                                        </p:tgtEl>
                                        <p:attrNameLst>
                                          <p:attrName>style.visibility</p:attrName>
                                        </p:attrNameLst>
                                      </p:cBhvr>
                                      <p:to>
                                        <p:strVal val="visible"/>
                                      </p:to>
                                    </p:set>
                                    <p:anim calcmode="lin" valueType="num">
                                      <p:cBhvr>
                                        <p:cTn id="18" dur="1000" fill="hold"/>
                                        <p:tgtEl>
                                          <p:spTgt spid="9"/>
                                        </p:tgtEl>
                                        <p:attrNameLst>
                                          <p:attrName>ppt_w</p:attrName>
                                        </p:attrNameLst>
                                      </p:cBhvr>
                                      <p:tavLst>
                                        <p:tav tm="0">
                                          <p:val>
                                            <p:fltVal val="0"/>
                                          </p:val>
                                        </p:tav>
                                        <p:tav tm="100000">
                                          <p:val>
                                            <p:strVal val="#ppt_w"/>
                                          </p:val>
                                        </p:tav>
                                      </p:tavLst>
                                    </p:anim>
                                    <p:anim calcmode="lin" valueType="num">
                                      <p:cBhvr>
                                        <p:cTn id="19" dur="1000" fill="hold"/>
                                        <p:tgtEl>
                                          <p:spTgt spid="9"/>
                                        </p:tgtEl>
                                        <p:attrNameLst>
                                          <p:attrName>ppt_h</p:attrName>
                                        </p:attrNameLst>
                                      </p:cBhvr>
                                      <p:tavLst>
                                        <p:tav tm="0">
                                          <p:val>
                                            <p:fltVal val="0"/>
                                          </p:val>
                                        </p:tav>
                                        <p:tav tm="100000">
                                          <p:val>
                                            <p:strVal val="#ppt_h"/>
                                          </p:val>
                                        </p:tav>
                                      </p:tavLst>
                                    </p:anim>
                                    <p:anim calcmode="lin" valueType="num">
                                      <p:cBhvr>
                                        <p:cTn id="20" dur="1000" fill="hold"/>
                                        <p:tgtEl>
                                          <p:spTgt spid="9"/>
                                        </p:tgtEl>
                                        <p:attrNameLst>
                                          <p:attrName>style.rotation</p:attrName>
                                        </p:attrNameLst>
                                      </p:cBhvr>
                                      <p:tavLst>
                                        <p:tav tm="0">
                                          <p:val>
                                            <p:fltVal val="90"/>
                                          </p:val>
                                        </p:tav>
                                        <p:tav tm="100000">
                                          <p:val>
                                            <p:fltVal val="0"/>
                                          </p:val>
                                        </p:tav>
                                      </p:tavLst>
                                    </p:anim>
                                    <p:animEffect transition="in" filter="fade">
                                      <p:cBhvr>
                                        <p:cTn id="21" dur="1000"/>
                                        <p:tgtEl>
                                          <p:spTgt spid="9"/>
                                        </p:tgtEl>
                                      </p:cBhvr>
                                    </p:animEffect>
                                  </p:childTnLst>
                                </p:cTn>
                              </p:par>
                            </p:childTnLst>
                          </p:cTn>
                        </p:par>
                        <p:par>
                          <p:cTn id="22" fill="hold">
                            <p:stCondLst>
                              <p:cond delay="4500"/>
                            </p:stCondLst>
                            <p:childTnLst>
                              <p:par>
                                <p:cTn id="23" presetID="42" presetClass="entr" presetSubtype="0" fill="hold" grpId="0" nodeType="afterEffect">
                                  <p:stCondLst>
                                    <p:cond delay="5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221685" y="360086"/>
            <a:ext cx="8599050" cy="1323439"/>
          </a:xfrm>
          <a:prstGeom prst="rect">
            <a:avLst/>
          </a:prstGeom>
          <a:noFill/>
        </p:spPr>
        <p:txBody>
          <a:bodyPr wrap="square" rtlCol="0">
            <a:spAutoFit/>
          </a:bodyPr>
          <a:lstStyle/>
          <a:p>
            <a:pPr algn="ctr"/>
            <a:r>
              <a:rPr lang="en-US" sz="4000" dirty="0" smtClean="0"/>
              <a:t>UNSCRIPTURAL VIEWS OF </a:t>
            </a:r>
          </a:p>
          <a:p>
            <a:pPr algn="ctr"/>
            <a:r>
              <a:rPr lang="en-US" sz="4000" dirty="0" smtClean="0"/>
              <a:t>CHRIST’S DEATH</a:t>
            </a:r>
            <a:endParaRPr lang="en-US" sz="4000" dirty="0"/>
          </a:p>
        </p:txBody>
      </p:sp>
      <p:sp>
        <p:nvSpPr>
          <p:cNvPr id="2" name="TextBox 1"/>
          <p:cNvSpPr txBox="1"/>
          <p:nvPr/>
        </p:nvSpPr>
        <p:spPr>
          <a:xfrm>
            <a:off x="912164" y="1908638"/>
            <a:ext cx="7225772" cy="1569660"/>
          </a:xfrm>
          <a:prstGeom prst="rect">
            <a:avLst/>
          </a:prstGeom>
          <a:noFill/>
        </p:spPr>
        <p:txBody>
          <a:bodyPr wrap="square" rtlCol="0">
            <a:spAutoFit/>
          </a:bodyPr>
          <a:lstStyle/>
          <a:p>
            <a:r>
              <a:rPr lang="en-US" sz="2400" dirty="0" smtClean="0"/>
              <a:t>The entire world was affected by the fall of man</a:t>
            </a:r>
            <a:r>
              <a:rPr lang="en-US" sz="2400" dirty="0" smtClean="0"/>
              <a:t>…</a:t>
            </a:r>
          </a:p>
          <a:p>
            <a:endParaRPr lang="en-US" sz="2400" dirty="0" smtClean="0"/>
          </a:p>
          <a:p>
            <a:r>
              <a:rPr lang="en-US" sz="2400" dirty="0" smtClean="0"/>
              <a:t>     </a:t>
            </a:r>
            <a:r>
              <a:rPr lang="en-US" sz="2400" dirty="0" smtClean="0"/>
              <a:t>… </a:t>
            </a:r>
            <a:r>
              <a:rPr lang="en-US" sz="2400" dirty="0" smtClean="0">
                <a:solidFill>
                  <a:srgbClr val="F2F2F2"/>
                </a:solidFill>
              </a:rPr>
              <a:t>SO</a:t>
            </a:r>
            <a:r>
              <a:rPr lang="en-US" sz="2400" dirty="0" smtClean="0"/>
              <a:t> does the death of Christ have an effect on the entire universe.</a:t>
            </a:r>
            <a:endParaRPr lang="en-US" sz="2400" dirty="0"/>
          </a:p>
        </p:txBody>
      </p:sp>
      <p:sp>
        <p:nvSpPr>
          <p:cNvPr id="5" name="TextBox 4"/>
          <p:cNvSpPr txBox="1"/>
          <p:nvPr/>
        </p:nvSpPr>
        <p:spPr>
          <a:xfrm>
            <a:off x="912164" y="3984606"/>
            <a:ext cx="7225772" cy="1877437"/>
          </a:xfrm>
          <a:prstGeom prst="rect">
            <a:avLst/>
          </a:prstGeom>
          <a:noFill/>
        </p:spPr>
        <p:txBody>
          <a:bodyPr wrap="square" rtlCol="0">
            <a:spAutoFit/>
          </a:bodyPr>
          <a:lstStyle/>
          <a:p>
            <a:pPr algn="ctr"/>
            <a:r>
              <a:rPr lang="en-US" sz="2400" dirty="0" smtClean="0">
                <a:solidFill>
                  <a:schemeClr val="bg1"/>
                </a:solidFill>
              </a:rPr>
              <a:t>“</a:t>
            </a:r>
            <a:r>
              <a:rPr lang="en-US" sz="2400" i="1" dirty="0" smtClean="0">
                <a:solidFill>
                  <a:schemeClr val="bg1"/>
                </a:solidFill>
              </a:rPr>
              <a:t>And, having made peace through the blood of his cross, by him to reconcile all things unto himself; by him, I say, whether they be things in earth, or in heaven.”</a:t>
            </a:r>
          </a:p>
          <a:p>
            <a:pPr algn="ctr"/>
            <a:r>
              <a:rPr lang="en-US" sz="2000" dirty="0" smtClean="0">
                <a:solidFill>
                  <a:schemeClr val="bg1">
                    <a:lumMod val="85000"/>
                  </a:schemeClr>
                </a:solidFill>
              </a:rPr>
              <a:t>(Colossians 1:20)</a:t>
            </a:r>
            <a:endParaRPr lang="en-US" sz="2000" dirty="0">
              <a:solidFill>
                <a:schemeClr val="bg1">
                  <a:lumMod val="85000"/>
                </a:schemeClr>
              </a:solidFill>
            </a:endParaRPr>
          </a:p>
        </p:txBody>
      </p:sp>
    </p:spTree>
    <p:extLst>
      <p:ext uri="{BB962C8B-B14F-4D97-AF65-F5344CB8AC3E}">
        <p14:creationId xmlns:p14="http://schemas.microsoft.com/office/powerpoint/2010/main" val="401747688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8" fill="hold" grpId="0" nodeType="afterEffect">
                                  <p:stCondLst>
                                    <p:cond delay="25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10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5" fill="hold">
                            <p:stCondLst>
                              <p:cond delay="2750"/>
                            </p:stCondLst>
                            <p:childTnLst>
                              <p:par>
                                <p:cTn id="16" presetID="2" presetClass="entr" presetSubtype="8" fill="hold" grpId="0" nodeType="afterEffect">
                                  <p:stCondLst>
                                    <p:cond delay="250"/>
                                  </p:stCondLst>
                                  <p:childTnLst>
                                    <p:set>
                                      <p:cBhvr>
                                        <p:cTn id="17" dur="1" fill="hold">
                                          <p:stCondLst>
                                            <p:cond delay="0"/>
                                          </p:stCondLst>
                                        </p:cTn>
                                        <p:tgtEl>
                                          <p:spTgt spid="2">
                                            <p:txEl>
                                              <p:pRg st="2" end="2"/>
                                            </p:txEl>
                                          </p:spTgt>
                                        </p:tgtEl>
                                        <p:attrNameLst>
                                          <p:attrName>style.visibility</p:attrName>
                                        </p:attrNameLst>
                                      </p:cBhvr>
                                      <p:to>
                                        <p:strVal val="visible"/>
                                      </p:to>
                                    </p:set>
                                    <p:anim calcmode="lin" valueType="num">
                                      <p:cBhvr additive="base">
                                        <p:cTn id="18" dur="10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19" dur="10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par>
                          <p:cTn id="20" fill="hold">
                            <p:stCondLst>
                              <p:cond delay="4000"/>
                            </p:stCondLst>
                            <p:childTnLst>
                              <p:par>
                                <p:cTn id="21" presetID="31" presetClass="entr" presetSubtype="0" fill="hold" grpId="0" nodeType="after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625995" y="661879"/>
            <a:ext cx="7833882" cy="1200328"/>
          </a:xfrm>
          <a:prstGeom prst="rect">
            <a:avLst/>
          </a:prstGeom>
          <a:noFill/>
        </p:spPr>
        <p:txBody>
          <a:bodyPr wrap="square" rtlCol="0">
            <a:spAutoFit/>
          </a:bodyPr>
          <a:lstStyle/>
          <a:p>
            <a:r>
              <a:rPr lang="en-US" sz="2400" dirty="0" smtClean="0"/>
              <a:t>The propitiation reaches to the farthest bounds of the universe.  Where sin goes, you will also find the propitiation for sin.</a:t>
            </a:r>
            <a:endParaRPr lang="en-US" sz="2400" dirty="0"/>
          </a:p>
        </p:txBody>
      </p:sp>
      <p:sp>
        <p:nvSpPr>
          <p:cNvPr id="5" name="TextBox 4"/>
          <p:cNvSpPr txBox="1"/>
          <p:nvPr/>
        </p:nvSpPr>
        <p:spPr>
          <a:xfrm>
            <a:off x="778395" y="2077494"/>
            <a:ext cx="7833882" cy="461665"/>
          </a:xfrm>
          <a:prstGeom prst="rect">
            <a:avLst/>
          </a:prstGeom>
          <a:noFill/>
        </p:spPr>
        <p:txBody>
          <a:bodyPr wrap="square" rtlCol="0">
            <a:spAutoFit/>
          </a:bodyPr>
          <a:lstStyle/>
          <a:p>
            <a:pPr algn="ctr"/>
            <a:r>
              <a:rPr lang="en-US" sz="2400" dirty="0" smtClean="0"/>
              <a:t>The remedy is as great as the need.</a:t>
            </a:r>
            <a:endParaRPr lang="en-US" sz="2400" dirty="0"/>
          </a:p>
        </p:txBody>
      </p:sp>
      <p:sp>
        <p:nvSpPr>
          <p:cNvPr id="6" name="TextBox 5"/>
          <p:cNvSpPr txBox="1"/>
          <p:nvPr/>
        </p:nvSpPr>
        <p:spPr>
          <a:xfrm>
            <a:off x="653193" y="3068235"/>
            <a:ext cx="8209482" cy="830997"/>
          </a:xfrm>
          <a:prstGeom prst="rect">
            <a:avLst/>
          </a:prstGeom>
          <a:noFill/>
        </p:spPr>
        <p:txBody>
          <a:bodyPr wrap="square" rtlCol="0">
            <a:spAutoFit/>
          </a:bodyPr>
          <a:lstStyle/>
          <a:p>
            <a:r>
              <a:rPr lang="en-US" sz="2400" dirty="0" smtClean="0"/>
              <a:t>Through the death of Jesus on Calvary, Satan’s power has been neutralized.</a:t>
            </a:r>
          </a:p>
        </p:txBody>
      </p:sp>
      <p:sp>
        <p:nvSpPr>
          <p:cNvPr id="3" name="Rectangle 2"/>
          <p:cNvSpPr/>
          <p:nvPr/>
        </p:nvSpPr>
        <p:spPr>
          <a:xfrm>
            <a:off x="653193" y="4802750"/>
            <a:ext cx="7959084" cy="954107"/>
          </a:xfrm>
          <a:prstGeom prst="rect">
            <a:avLst/>
          </a:prstGeom>
          <a:noFill/>
        </p:spPr>
        <p:txBody>
          <a:bodyPr wrap="square" lIns="91440" tIns="45720" rIns="91440" bIns="45720">
            <a:spAutoFit/>
          </a:bodyPr>
          <a:lstStyle/>
          <a:p>
            <a:pPr algn="ctr"/>
            <a:r>
              <a:rPr lang="en-US" sz="2800" dirty="0" smtClean="0">
                <a:ln w="10160">
                  <a:solidFill>
                    <a:schemeClr val="accent1"/>
                  </a:solidFill>
                  <a:prstDash val="solid"/>
                </a:ln>
                <a:solidFill>
                  <a:srgbClr val="FFFFFF"/>
                </a:solidFill>
                <a:effectLst>
                  <a:outerShdw blurRad="38100" dist="32000" dir="5400000" algn="tl">
                    <a:srgbClr val="000000">
                      <a:alpha val="30000"/>
                    </a:srgbClr>
                  </a:outerShdw>
                </a:effectLst>
              </a:rPr>
              <a:t>Man need no longer be a slave to sin.</a:t>
            </a:r>
          </a:p>
          <a:p>
            <a:pPr algn="ctr"/>
            <a:r>
              <a:rPr lang="en-US" sz="2800" dirty="0" smtClean="0">
                <a:ln w="10160">
                  <a:solidFill>
                    <a:schemeClr val="accent1"/>
                  </a:solidFill>
                  <a:prstDash val="solid"/>
                </a:ln>
                <a:solidFill>
                  <a:srgbClr val="FFFFFF"/>
                </a:solidFill>
                <a:effectLst>
                  <a:outerShdw blurRad="38100" dist="32000" dir="5400000" algn="tl">
                    <a:srgbClr val="000000">
                      <a:alpha val="30000"/>
                    </a:srgbClr>
                  </a:outerShdw>
                </a:effectLst>
              </a:rPr>
              <a:t>Calvary brings to the needy a remission of sins.</a:t>
            </a:r>
            <a:endParaRPr lang="en-US" sz="2800"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
        <p:nvSpPr>
          <p:cNvPr id="7" name="TextBox 6"/>
          <p:cNvSpPr txBox="1"/>
          <p:nvPr/>
        </p:nvSpPr>
        <p:spPr>
          <a:xfrm>
            <a:off x="930795" y="4066628"/>
            <a:ext cx="7833882" cy="461665"/>
          </a:xfrm>
          <a:prstGeom prst="rect">
            <a:avLst/>
          </a:prstGeom>
          <a:noFill/>
        </p:spPr>
        <p:txBody>
          <a:bodyPr wrap="square" rtlCol="0">
            <a:spAutoFit/>
          </a:bodyPr>
          <a:lstStyle/>
          <a:p>
            <a:pPr algn="ctr"/>
            <a:r>
              <a:rPr lang="en-US" sz="2400" dirty="0" smtClean="0"/>
              <a:t>Lifting up of Christ means casting down of Satan.</a:t>
            </a:r>
            <a:endParaRPr lang="en-US" sz="2400" dirty="0"/>
          </a:p>
        </p:txBody>
      </p:sp>
    </p:spTree>
    <p:extLst>
      <p:ext uri="{BB962C8B-B14F-4D97-AF65-F5344CB8AC3E}">
        <p14:creationId xmlns:p14="http://schemas.microsoft.com/office/powerpoint/2010/main" val="423108560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8" fill="hold" grpId="0" nodeType="afterEffect">
                                  <p:stCondLst>
                                    <p:cond delay="50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0-#ppt_w/2"/>
                                          </p:val>
                                        </p:tav>
                                        <p:tav tm="100000">
                                          <p:val>
                                            <p:strVal val="#ppt_x"/>
                                          </p:val>
                                        </p:tav>
                                      </p:tavLst>
                                    </p:anim>
                                    <p:anim calcmode="lin" valueType="num">
                                      <p:cBhvr additive="base">
                                        <p:cTn id="14" dur="10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3000"/>
                            </p:stCondLst>
                            <p:childTnLst>
                              <p:par>
                                <p:cTn id="16" presetID="2" presetClass="entr" presetSubtype="2" fill="hold" grpId="0" nodeType="afterEffect">
                                  <p:stCondLst>
                                    <p:cond delay="50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1+#ppt_w/2"/>
                                          </p:val>
                                        </p:tav>
                                        <p:tav tm="100000">
                                          <p:val>
                                            <p:strVal val="#ppt_x"/>
                                          </p:val>
                                        </p:tav>
                                      </p:tavLst>
                                    </p:anim>
                                    <p:anim calcmode="lin" valueType="num">
                                      <p:cBhvr additive="base">
                                        <p:cTn id="19" dur="10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4500"/>
                            </p:stCondLst>
                            <p:childTnLst>
                              <p:par>
                                <p:cTn id="21" presetID="2" presetClass="entr" presetSubtype="8" fill="hold" grpId="0" nodeType="after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0-#ppt_w/2"/>
                                          </p:val>
                                        </p:tav>
                                        <p:tav tm="100000">
                                          <p:val>
                                            <p:strVal val="#ppt_x"/>
                                          </p:val>
                                        </p:tav>
                                      </p:tavLst>
                                    </p:anim>
                                    <p:anim calcmode="lin" valueType="num">
                                      <p:cBhvr additive="base">
                                        <p:cTn id="24" dur="10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6000"/>
                            </p:stCondLst>
                            <p:childTnLst>
                              <p:par>
                                <p:cTn id="26" presetID="53" presetClass="entr" presetSubtype="16" fill="hold" grpId="0" nodeType="afterEffect">
                                  <p:stCondLst>
                                    <p:cond delay="500"/>
                                  </p:stCondLst>
                                  <p:childTnLst>
                                    <p:set>
                                      <p:cBhvr>
                                        <p:cTn id="27" dur="1" fill="hold">
                                          <p:stCondLst>
                                            <p:cond delay="0"/>
                                          </p:stCondLst>
                                        </p:cTn>
                                        <p:tgtEl>
                                          <p:spTgt spid="3"/>
                                        </p:tgtEl>
                                        <p:attrNameLst>
                                          <p:attrName>style.visibility</p:attrName>
                                        </p:attrNameLst>
                                      </p:cBhvr>
                                      <p:to>
                                        <p:strVal val="visible"/>
                                      </p:to>
                                    </p:set>
                                    <p:anim calcmode="lin" valueType="num">
                                      <p:cBhvr>
                                        <p:cTn id="28" dur="1000" fill="hold"/>
                                        <p:tgtEl>
                                          <p:spTgt spid="3"/>
                                        </p:tgtEl>
                                        <p:attrNameLst>
                                          <p:attrName>ppt_w</p:attrName>
                                        </p:attrNameLst>
                                      </p:cBhvr>
                                      <p:tavLst>
                                        <p:tav tm="0">
                                          <p:val>
                                            <p:fltVal val="0"/>
                                          </p:val>
                                        </p:tav>
                                        <p:tav tm="100000">
                                          <p:val>
                                            <p:strVal val="#ppt_w"/>
                                          </p:val>
                                        </p:tav>
                                      </p:tavLst>
                                    </p:anim>
                                    <p:anim calcmode="lin" valueType="num">
                                      <p:cBhvr>
                                        <p:cTn id="29" dur="1000" fill="hold"/>
                                        <p:tgtEl>
                                          <p:spTgt spid="3"/>
                                        </p:tgtEl>
                                        <p:attrNameLst>
                                          <p:attrName>ppt_h</p:attrName>
                                        </p:attrNameLst>
                                      </p:cBhvr>
                                      <p:tavLst>
                                        <p:tav tm="0">
                                          <p:val>
                                            <p:fltVal val="0"/>
                                          </p:val>
                                        </p:tav>
                                        <p:tav tm="100000">
                                          <p:val>
                                            <p:strVal val="#ppt_h"/>
                                          </p:val>
                                        </p:tav>
                                      </p:tavLst>
                                    </p:anim>
                                    <p:animEffect transition="in" filter="fade">
                                      <p:cBhvr>
                                        <p:cTn id="3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3"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679651" y="1073309"/>
            <a:ext cx="3505574" cy="3908762"/>
          </a:xfrm>
          <a:prstGeom prst="rect">
            <a:avLst/>
          </a:prstGeom>
          <a:noFill/>
        </p:spPr>
        <p:txBody>
          <a:bodyPr wrap="square" rtlCol="0">
            <a:spAutoFit/>
          </a:bodyPr>
          <a:lstStyle/>
          <a:p>
            <a:pPr algn="ctr"/>
            <a:r>
              <a:rPr lang="en-US" sz="2800" i="1" dirty="0" smtClean="0">
                <a:solidFill>
                  <a:schemeClr val="bg1"/>
                </a:solidFill>
              </a:rPr>
              <a:t>“Blotting out the handwriting of </a:t>
            </a:r>
            <a:r>
              <a:rPr lang="en-US" sz="2800" i="1" dirty="0" smtClean="0">
                <a:solidFill>
                  <a:schemeClr val="bg1"/>
                </a:solidFill>
              </a:rPr>
              <a:t>ordinances </a:t>
            </a:r>
            <a:r>
              <a:rPr lang="en-US" sz="2800" i="1" dirty="0" smtClean="0">
                <a:solidFill>
                  <a:schemeClr val="bg1"/>
                </a:solidFill>
              </a:rPr>
              <a:t>that was against us, which was contrary to us, and took it out of the way, nailing it at the cross.”</a:t>
            </a:r>
          </a:p>
          <a:p>
            <a:pPr algn="ctr"/>
            <a:r>
              <a:rPr lang="en-US" sz="2400" dirty="0" smtClean="0">
                <a:solidFill>
                  <a:schemeClr val="bg1">
                    <a:lumMod val="75000"/>
                  </a:schemeClr>
                </a:solidFill>
              </a:rPr>
              <a:t>(Colossians 2:14)</a:t>
            </a:r>
            <a:endParaRPr lang="en-US" sz="2000" dirty="0">
              <a:solidFill>
                <a:schemeClr val="bg1">
                  <a:lumMod val="75000"/>
                </a:schemeClr>
              </a:solidFill>
            </a:endParaRPr>
          </a:p>
        </p:txBody>
      </p:sp>
      <p:pic>
        <p:nvPicPr>
          <p:cNvPr id="7" name="Picture 6"/>
          <p:cNvPicPr>
            <a:picLocks noChangeAspect="1"/>
          </p:cNvPicPr>
          <p:nvPr/>
        </p:nvPicPr>
        <p:blipFill>
          <a:blip r:embed="rId2"/>
          <a:stretch>
            <a:fillRect/>
          </a:stretch>
        </p:blipFill>
        <p:spPr>
          <a:xfrm>
            <a:off x="4432360" y="536655"/>
            <a:ext cx="4117192" cy="5187662"/>
          </a:xfrm>
          <a:prstGeom prst="rect">
            <a:avLst/>
          </a:prstGeom>
        </p:spPr>
      </p:pic>
    </p:spTree>
    <p:extLst>
      <p:ext uri="{BB962C8B-B14F-4D97-AF65-F5344CB8AC3E}">
        <p14:creationId xmlns:p14="http://schemas.microsoft.com/office/powerpoint/2010/main" val="222614418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500"/>
                            </p:stCondLst>
                            <p:childTnLst>
                              <p:par>
                                <p:cTn id="11" presetID="6" presetClass="entr" presetSubtype="16" fill="hold" nodeType="after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rot="20554166">
            <a:off x="1073115" y="2584360"/>
            <a:ext cx="6610433" cy="1107996"/>
          </a:xfrm>
          <a:prstGeom prst="rect">
            <a:avLst/>
          </a:prstGeom>
          <a:noFill/>
        </p:spPr>
        <p:txBody>
          <a:bodyPr wrap="square" rtlCol="0">
            <a:spAutoFit/>
          </a:bodyPr>
          <a:lstStyle/>
          <a:p>
            <a:pPr algn="ctr"/>
            <a:r>
              <a:rPr lang="en-US" sz="6600" dirty="0" smtClean="0">
                <a:solidFill>
                  <a:srgbClr val="FFFFFF"/>
                </a:solidFill>
              </a:rPr>
              <a:t>End Lesson 9</a:t>
            </a:r>
            <a:endParaRPr lang="en-US" sz="6600" dirty="0"/>
          </a:p>
        </p:txBody>
      </p:sp>
      <p:sp>
        <p:nvSpPr>
          <p:cNvPr id="7"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Tree>
    <p:extLst>
      <p:ext uri="{BB962C8B-B14F-4D97-AF65-F5344CB8AC3E}">
        <p14:creationId xmlns:p14="http://schemas.microsoft.com/office/powerpoint/2010/main" val="323675409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274621" y="510639"/>
            <a:ext cx="4720037" cy="584776"/>
          </a:xfrm>
          <a:prstGeom prst="rect">
            <a:avLst/>
          </a:prstGeom>
          <a:noFill/>
        </p:spPr>
        <p:txBody>
          <a:bodyPr wrap="square" rtlCol="0">
            <a:spAutoFit/>
          </a:bodyPr>
          <a:lstStyle/>
          <a:p>
            <a:r>
              <a:rPr lang="en-US" sz="3200" b="1" dirty="0" smtClean="0">
                <a:solidFill>
                  <a:schemeClr val="tx2">
                    <a:lumMod val="60000"/>
                    <a:lumOff val="40000"/>
                  </a:schemeClr>
                </a:solidFill>
              </a:rPr>
              <a:t>Atonement produces:</a:t>
            </a:r>
            <a:endParaRPr lang="en-US" sz="3200" b="1" dirty="0">
              <a:solidFill>
                <a:schemeClr val="tx2">
                  <a:lumMod val="60000"/>
                  <a:lumOff val="40000"/>
                </a:schemeClr>
              </a:solidFill>
            </a:endParaRPr>
          </a:p>
        </p:txBody>
      </p:sp>
      <p:sp>
        <p:nvSpPr>
          <p:cNvPr id="3" name="TextBox 2"/>
          <p:cNvSpPr txBox="1"/>
          <p:nvPr/>
        </p:nvSpPr>
        <p:spPr>
          <a:xfrm>
            <a:off x="1270119" y="1664626"/>
            <a:ext cx="6505070" cy="1631216"/>
          </a:xfrm>
          <a:prstGeom prst="rect">
            <a:avLst/>
          </a:prstGeom>
          <a:noFill/>
        </p:spPr>
        <p:txBody>
          <a:bodyPr wrap="square" rtlCol="0">
            <a:spAutoFit/>
          </a:bodyPr>
          <a:lstStyle/>
          <a:p>
            <a:pPr marL="342900" indent="-342900">
              <a:buAutoNum type="arabicPeriod"/>
            </a:pPr>
            <a:r>
              <a:rPr lang="en-US" sz="2800" dirty="0" smtClean="0"/>
              <a:t> </a:t>
            </a:r>
            <a:r>
              <a:rPr lang="en-US" sz="2800" u="sng" dirty="0" smtClean="0"/>
              <a:t>Pardon of Transgressions</a:t>
            </a:r>
          </a:p>
          <a:p>
            <a:r>
              <a:rPr lang="en-US" sz="2400" dirty="0"/>
              <a:t>	</a:t>
            </a:r>
            <a:r>
              <a:rPr lang="en-US" sz="2400" dirty="0" smtClean="0"/>
              <a:t>John 1:29		Ephesians 1:7</a:t>
            </a:r>
          </a:p>
          <a:p>
            <a:r>
              <a:rPr lang="en-US" sz="2400" dirty="0"/>
              <a:t>	</a:t>
            </a:r>
            <a:r>
              <a:rPr lang="en-US" sz="2400" dirty="0" smtClean="0"/>
              <a:t>John 5:24		Hebrews 9:22-28</a:t>
            </a:r>
          </a:p>
          <a:p>
            <a:r>
              <a:rPr lang="en-US" sz="2400" dirty="0"/>
              <a:t>	</a:t>
            </a:r>
            <a:r>
              <a:rPr lang="en-US" sz="2400" dirty="0" smtClean="0"/>
              <a:t>	  Revelation 1:5</a:t>
            </a:r>
            <a:endParaRPr lang="en-US" sz="2400" dirty="0"/>
          </a:p>
        </p:txBody>
      </p:sp>
      <p:sp>
        <p:nvSpPr>
          <p:cNvPr id="5" name="TextBox 4"/>
          <p:cNvSpPr txBox="1"/>
          <p:nvPr/>
        </p:nvSpPr>
        <p:spPr>
          <a:xfrm>
            <a:off x="1441756" y="3945001"/>
            <a:ext cx="6505070" cy="1631216"/>
          </a:xfrm>
          <a:prstGeom prst="rect">
            <a:avLst/>
          </a:prstGeom>
          <a:noFill/>
        </p:spPr>
        <p:txBody>
          <a:bodyPr wrap="square" rtlCol="0">
            <a:spAutoFit/>
          </a:bodyPr>
          <a:lstStyle/>
          <a:p>
            <a:pPr marL="457200" indent="-457200">
              <a:buAutoNum type="arabicPeriod" startAt="2"/>
            </a:pPr>
            <a:r>
              <a:rPr lang="en-US" sz="2800" u="sng" dirty="0" smtClean="0"/>
              <a:t>Freedom from Sin</a:t>
            </a:r>
          </a:p>
          <a:p>
            <a:r>
              <a:rPr lang="en-US" sz="2400" dirty="0"/>
              <a:t>	</a:t>
            </a:r>
            <a:r>
              <a:rPr lang="en-US" sz="2400" dirty="0" smtClean="0"/>
              <a:t>We are not only free from the guilt of</a:t>
            </a:r>
          </a:p>
          <a:p>
            <a:r>
              <a:rPr lang="en-US" sz="2400" dirty="0"/>
              <a:t> </a:t>
            </a:r>
            <a:r>
              <a:rPr lang="en-US" sz="2400" dirty="0" smtClean="0"/>
              <a:t>    sin, but also free from the power of sin.</a:t>
            </a:r>
          </a:p>
          <a:p>
            <a:r>
              <a:rPr lang="en-US" sz="2400" dirty="0"/>
              <a:t>	</a:t>
            </a:r>
            <a:r>
              <a:rPr lang="en-US" sz="2400" dirty="0" smtClean="0"/>
              <a:t>	Romans 6:14</a:t>
            </a:r>
            <a:endParaRPr lang="en-US" sz="2400" dirty="0"/>
          </a:p>
        </p:txBody>
      </p:sp>
    </p:spTree>
    <p:extLst>
      <p:ext uri="{BB962C8B-B14F-4D97-AF65-F5344CB8AC3E}">
        <p14:creationId xmlns:p14="http://schemas.microsoft.com/office/powerpoint/2010/main" val="318198584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9" fill="hold" grpId="0" nodeType="afterEffect">
                                  <p:stCondLst>
                                    <p:cond delay="50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par>
                          <p:cTn id="15" fill="hold">
                            <p:stCondLst>
                              <p:cond delay="3000"/>
                            </p:stCondLst>
                            <p:childTnLst>
                              <p:par>
                                <p:cTn id="16" presetID="2" presetClass="entr" presetSubtype="9" fill="hold" grpId="0" nodeType="afterEffect">
                                  <p:stCondLst>
                                    <p:cond delay="50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1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9" dur="10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par>
                          <p:cTn id="20" fill="hold">
                            <p:stCondLst>
                              <p:cond delay="4500"/>
                            </p:stCondLst>
                            <p:childTnLst>
                              <p:par>
                                <p:cTn id="21" presetID="2" presetClass="entr" presetSubtype="9" fill="hold" grpId="0" nodeType="afterEffect">
                                  <p:stCondLst>
                                    <p:cond delay="50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1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4" dur="10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par>
                          <p:cTn id="25" fill="hold">
                            <p:stCondLst>
                              <p:cond delay="6000"/>
                            </p:stCondLst>
                            <p:childTnLst>
                              <p:par>
                                <p:cTn id="26" presetID="2" presetClass="entr" presetSubtype="9" fill="hold" grpId="0" nodeType="afterEffect">
                                  <p:stCondLst>
                                    <p:cond delay="50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additive="base">
                                        <p:cTn id="28" dur="10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9" dur="10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par>
                          <p:cTn id="30" fill="hold">
                            <p:stCondLst>
                              <p:cond delay="7500"/>
                            </p:stCondLst>
                            <p:childTnLst>
                              <p:par>
                                <p:cTn id="31" presetID="2" presetClass="entr" presetSubtype="3" fill="hold" grpId="0" nodeType="after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anim calcmode="lin" valueType="num">
                                      <p:cBhvr additive="base">
                                        <p:cTn id="33" dur="10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34" dur="10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par>
                          <p:cTn id="35" fill="hold">
                            <p:stCondLst>
                              <p:cond delay="8500"/>
                            </p:stCondLst>
                            <p:childTnLst>
                              <p:par>
                                <p:cTn id="36" presetID="2" presetClass="entr" presetSubtype="3" fill="hold" grpId="0" nodeType="afterEffect">
                                  <p:stCondLst>
                                    <p:cond delay="0"/>
                                  </p:stCondLst>
                                  <p:childTnLst>
                                    <p:set>
                                      <p:cBhvr>
                                        <p:cTn id="37" dur="1" fill="hold">
                                          <p:stCondLst>
                                            <p:cond delay="0"/>
                                          </p:stCondLst>
                                        </p:cTn>
                                        <p:tgtEl>
                                          <p:spTgt spid="5">
                                            <p:txEl>
                                              <p:pRg st="1" end="1"/>
                                            </p:txEl>
                                          </p:spTgt>
                                        </p:tgtEl>
                                        <p:attrNameLst>
                                          <p:attrName>style.visibility</p:attrName>
                                        </p:attrNameLst>
                                      </p:cBhvr>
                                      <p:to>
                                        <p:strVal val="visible"/>
                                      </p:to>
                                    </p:set>
                                    <p:anim calcmode="lin" valueType="num">
                                      <p:cBhvr additive="base">
                                        <p:cTn id="38" dur="10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39" dur="1000" fill="hold"/>
                                        <p:tgtEl>
                                          <p:spTgt spid="5">
                                            <p:txEl>
                                              <p:pRg st="1" end="1"/>
                                            </p:txEl>
                                          </p:spTgt>
                                        </p:tgtEl>
                                        <p:attrNameLst>
                                          <p:attrName>ppt_y</p:attrName>
                                        </p:attrNameLst>
                                      </p:cBhvr>
                                      <p:tavLst>
                                        <p:tav tm="0">
                                          <p:val>
                                            <p:strVal val="0-#ppt_h/2"/>
                                          </p:val>
                                        </p:tav>
                                        <p:tav tm="100000">
                                          <p:val>
                                            <p:strVal val="#ppt_y"/>
                                          </p:val>
                                        </p:tav>
                                      </p:tavLst>
                                    </p:anim>
                                  </p:childTnLst>
                                </p:cTn>
                              </p:par>
                            </p:childTnLst>
                          </p:cTn>
                        </p:par>
                        <p:par>
                          <p:cTn id="40" fill="hold">
                            <p:stCondLst>
                              <p:cond delay="9500"/>
                            </p:stCondLst>
                            <p:childTnLst>
                              <p:par>
                                <p:cTn id="41" presetID="2" presetClass="entr" presetSubtype="3" fill="hold" grpId="0" nodeType="afterEffect">
                                  <p:stCondLst>
                                    <p:cond delay="0"/>
                                  </p:stCondLst>
                                  <p:childTnLst>
                                    <p:set>
                                      <p:cBhvr>
                                        <p:cTn id="42" dur="1" fill="hold">
                                          <p:stCondLst>
                                            <p:cond delay="0"/>
                                          </p:stCondLst>
                                        </p:cTn>
                                        <p:tgtEl>
                                          <p:spTgt spid="5">
                                            <p:txEl>
                                              <p:pRg st="2" end="2"/>
                                            </p:txEl>
                                          </p:spTgt>
                                        </p:tgtEl>
                                        <p:attrNameLst>
                                          <p:attrName>style.visibility</p:attrName>
                                        </p:attrNameLst>
                                      </p:cBhvr>
                                      <p:to>
                                        <p:strVal val="visible"/>
                                      </p:to>
                                    </p:set>
                                    <p:anim calcmode="lin" valueType="num">
                                      <p:cBhvr additive="base">
                                        <p:cTn id="43" dur="10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44" dur="1000" fill="hold"/>
                                        <p:tgtEl>
                                          <p:spTgt spid="5">
                                            <p:txEl>
                                              <p:pRg st="2" end="2"/>
                                            </p:txEl>
                                          </p:spTgt>
                                        </p:tgtEl>
                                        <p:attrNameLst>
                                          <p:attrName>ppt_y</p:attrName>
                                        </p:attrNameLst>
                                      </p:cBhvr>
                                      <p:tavLst>
                                        <p:tav tm="0">
                                          <p:val>
                                            <p:strVal val="0-#ppt_h/2"/>
                                          </p:val>
                                        </p:tav>
                                        <p:tav tm="100000">
                                          <p:val>
                                            <p:strVal val="#ppt_y"/>
                                          </p:val>
                                        </p:tav>
                                      </p:tavLst>
                                    </p:anim>
                                  </p:childTnLst>
                                </p:cTn>
                              </p:par>
                            </p:childTnLst>
                          </p:cTn>
                        </p:par>
                        <p:par>
                          <p:cTn id="45" fill="hold">
                            <p:stCondLst>
                              <p:cond delay="10500"/>
                            </p:stCondLst>
                            <p:childTnLst>
                              <p:par>
                                <p:cTn id="46" presetID="2" presetClass="entr" presetSubtype="3" fill="hold" grpId="0" nodeType="afterEffect">
                                  <p:stCondLst>
                                    <p:cond delay="0"/>
                                  </p:stCondLst>
                                  <p:childTnLst>
                                    <p:set>
                                      <p:cBhvr>
                                        <p:cTn id="47" dur="1" fill="hold">
                                          <p:stCondLst>
                                            <p:cond delay="0"/>
                                          </p:stCondLst>
                                        </p:cTn>
                                        <p:tgtEl>
                                          <p:spTgt spid="5">
                                            <p:txEl>
                                              <p:pRg st="3" end="3"/>
                                            </p:txEl>
                                          </p:spTgt>
                                        </p:tgtEl>
                                        <p:attrNameLst>
                                          <p:attrName>style.visibility</p:attrName>
                                        </p:attrNameLst>
                                      </p:cBhvr>
                                      <p:to>
                                        <p:strVal val="visible"/>
                                      </p:to>
                                    </p:set>
                                    <p:anim calcmode="lin" valueType="num">
                                      <p:cBhvr additive="base">
                                        <p:cTn id="48" dur="1000" fill="hold"/>
                                        <p:tgtEl>
                                          <p:spTgt spid="5">
                                            <p:txEl>
                                              <p:pRg st="3" end="3"/>
                                            </p:txEl>
                                          </p:spTgt>
                                        </p:tgtEl>
                                        <p:attrNameLst>
                                          <p:attrName>ppt_x</p:attrName>
                                        </p:attrNameLst>
                                      </p:cBhvr>
                                      <p:tavLst>
                                        <p:tav tm="0">
                                          <p:val>
                                            <p:strVal val="1+#ppt_w/2"/>
                                          </p:val>
                                        </p:tav>
                                        <p:tav tm="100000">
                                          <p:val>
                                            <p:strVal val="#ppt_x"/>
                                          </p:val>
                                        </p:tav>
                                      </p:tavLst>
                                    </p:anim>
                                    <p:anim calcmode="lin" valueType="num">
                                      <p:cBhvr additive="base">
                                        <p:cTn id="49" dur="1000" fill="hold"/>
                                        <p:tgtEl>
                                          <p:spTgt spid="5">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1149973" y="840894"/>
            <a:ext cx="6505070" cy="3293209"/>
          </a:xfrm>
          <a:prstGeom prst="rect">
            <a:avLst/>
          </a:prstGeom>
          <a:noFill/>
        </p:spPr>
        <p:txBody>
          <a:bodyPr wrap="square" rtlCol="0">
            <a:spAutoFit/>
          </a:bodyPr>
          <a:lstStyle/>
          <a:p>
            <a:pPr marL="457200" indent="-457200">
              <a:buAutoNum type="arabicPeriod" startAt="3"/>
            </a:pPr>
            <a:r>
              <a:rPr lang="en-US" sz="2800" u="sng" dirty="0" smtClean="0"/>
              <a:t>Deliverance from Death</a:t>
            </a:r>
          </a:p>
          <a:p>
            <a:r>
              <a:rPr lang="en-US" sz="2400" dirty="0"/>
              <a:t>	</a:t>
            </a:r>
            <a:endParaRPr lang="en-US" sz="2400" dirty="0" smtClean="0"/>
          </a:p>
          <a:p>
            <a:pPr algn="ctr"/>
            <a:r>
              <a:rPr lang="en-US" sz="2400" dirty="0" smtClean="0">
                <a:solidFill>
                  <a:schemeClr val="bg1"/>
                </a:solidFill>
              </a:rPr>
              <a:t>“</a:t>
            </a:r>
            <a:r>
              <a:rPr lang="en-US" sz="2400" dirty="0" smtClean="0">
                <a:solidFill>
                  <a:srgbClr val="FFFFFF"/>
                </a:solidFill>
              </a:rPr>
              <a:t>Whosoever</a:t>
            </a:r>
            <a:r>
              <a:rPr lang="en-US" sz="2400" dirty="0" smtClean="0">
                <a:solidFill>
                  <a:schemeClr val="bg1"/>
                </a:solidFill>
              </a:rPr>
              <a:t> </a:t>
            </a:r>
            <a:r>
              <a:rPr lang="en-US" sz="2400" dirty="0" err="1" smtClean="0">
                <a:solidFill>
                  <a:schemeClr val="bg1"/>
                </a:solidFill>
              </a:rPr>
              <a:t>liveth</a:t>
            </a:r>
            <a:r>
              <a:rPr lang="en-US" sz="2400" dirty="0" smtClean="0">
                <a:solidFill>
                  <a:schemeClr val="bg1"/>
                </a:solidFill>
              </a:rPr>
              <a:t> and believeth in me</a:t>
            </a:r>
          </a:p>
          <a:p>
            <a:pPr algn="ctr"/>
            <a:r>
              <a:rPr lang="en-US" sz="2400" dirty="0" smtClean="0">
                <a:solidFill>
                  <a:schemeClr val="bg1"/>
                </a:solidFill>
              </a:rPr>
              <a:t>shall never die.”</a:t>
            </a:r>
          </a:p>
          <a:p>
            <a:pPr algn="ctr"/>
            <a:r>
              <a:rPr lang="en-US" sz="2000" dirty="0" smtClean="0">
                <a:solidFill>
                  <a:schemeClr val="bg1">
                    <a:lumMod val="75000"/>
                  </a:schemeClr>
                </a:solidFill>
              </a:rPr>
              <a:t>(John 11:26)</a:t>
            </a:r>
          </a:p>
          <a:p>
            <a:pPr algn="ctr"/>
            <a:endParaRPr lang="en-US" sz="2000" dirty="0" smtClean="0">
              <a:solidFill>
                <a:schemeClr val="bg1">
                  <a:lumMod val="75000"/>
                </a:schemeClr>
              </a:solidFill>
            </a:endParaRPr>
          </a:p>
          <a:p>
            <a:pPr algn="ctr"/>
            <a:r>
              <a:rPr lang="en-US" sz="2400" dirty="0" smtClean="0">
                <a:solidFill>
                  <a:schemeClr val="bg1"/>
                </a:solidFill>
              </a:rPr>
              <a:t>“That he by the grace of God should taste death for every man.”</a:t>
            </a:r>
            <a:endParaRPr lang="en-US" sz="2400" dirty="0">
              <a:solidFill>
                <a:schemeClr val="bg1"/>
              </a:solidFill>
            </a:endParaRPr>
          </a:p>
          <a:p>
            <a:pPr algn="ctr"/>
            <a:r>
              <a:rPr lang="en-US" sz="2000" dirty="0" smtClean="0">
                <a:solidFill>
                  <a:schemeClr val="bg1">
                    <a:lumMod val="75000"/>
                  </a:schemeClr>
                </a:solidFill>
              </a:rPr>
              <a:t>(Hebrews 2:9)</a:t>
            </a:r>
          </a:p>
        </p:txBody>
      </p:sp>
      <p:sp>
        <p:nvSpPr>
          <p:cNvPr id="2" name="TextBox 1"/>
          <p:cNvSpPr txBox="1"/>
          <p:nvPr/>
        </p:nvSpPr>
        <p:spPr>
          <a:xfrm>
            <a:off x="1687399" y="4929316"/>
            <a:ext cx="5561063" cy="584776"/>
          </a:xfrm>
          <a:prstGeom prst="rect">
            <a:avLst/>
          </a:prstGeom>
          <a:noFill/>
        </p:spPr>
        <p:txBody>
          <a:bodyPr wrap="square" rtlCol="0">
            <a:spAutoFit/>
          </a:bodyPr>
          <a:lstStyle/>
          <a:p>
            <a:pPr algn="ctr"/>
            <a:r>
              <a:rPr lang="en-US" sz="3200" dirty="0" smtClean="0">
                <a:latin typeface="Bangla MN"/>
                <a:cs typeface="Bangla MN"/>
              </a:rPr>
              <a:t>DEATH</a:t>
            </a:r>
            <a:r>
              <a:rPr lang="en-US" sz="2800" dirty="0" smtClean="0"/>
              <a:t> is the result of </a:t>
            </a:r>
            <a:r>
              <a:rPr lang="en-US" sz="3200" dirty="0" smtClean="0">
                <a:latin typeface="Bangla MN"/>
                <a:cs typeface="Bangla MN"/>
              </a:rPr>
              <a:t>SIN</a:t>
            </a:r>
            <a:endParaRPr lang="en-US" sz="3200" dirty="0">
              <a:latin typeface="Bangla MN"/>
              <a:cs typeface="Bangla MN"/>
            </a:endParaRPr>
          </a:p>
        </p:txBody>
      </p:sp>
    </p:spTree>
    <p:extLst>
      <p:ext uri="{BB962C8B-B14F-4D97-AF65-F5344CB8AC3E}">
        <p14:creationId xmlns:p14="http://schemas.microsoft.com/office/powerpoint/2010/main" val="418856799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 presetClass="entr" presetSubtype="6" fill="hold" grpId="0" nodeType="afterEffect">
                                  <p:stCondLst>
                                    <p:cond delay="50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 presetClass="entr" presetSubtype="6" fill="hold" grpId="0" nodeType="afterEffect">
                                  <p:stCondLst>
                                    <p:cond delay="50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4500"/>
                            </p:stCondLst>
                            <p:childTnLst>
                              <p:par>
                                <p:cTn id="20" presetID="2" presetClass="entr" presetSubtype="6" fill="hold" grpId="0" nodeType="afterEffect">
                                  <p:stCondLst>
                                    <p:cond delay="50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1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3"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6000"/>
                            </p:stCondLst>
                            <p:childTnLst>
                              <p:par>
                                <p:cTn id="25" presetID="2" presetClass="entr" presetSubtype="6" fill="hold" grpId="0" nodeType="afterEffect">
                                  <p:stCondLst>
                                    <p:cond delay="50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1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8"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7500"/>
                            </p:stCondLst>
                            <p:childTnLst>
                              <p:par>
                                <p:cTn id="30" presetID="2" presetClass="entr" presetSubtype="6" fill="hold" grpId="0" nodeType="afterEffect">
                                  <p:stCondLst>
                                    <p:cond delay="500"/>
                                  </p:stCondLst>
                                  <p:childTnLst>
                                    <p:set>
                                      <p:cBhvr>
                                        <p:cTn id="31" dur="1" fill="hold">
                                          <p:stCondLst>
                                            <p:cond delay="0"/>
                                          </p:stCondLst>
                                        </p:cTn>
                                        <p:tgtEl>
                                          <p:spTgt spid="3">
                                            <p:txEl>
                                              <p:pRg st="6" end="6"/>
                                            </p:txEl>
                                          </p:spTgt>
                                        </p:tgtEl>
                                        <p:attrNameLst>
                                          <p:attrName>style.visibility</p:attrName>
                                        </p:attrNameLst>
                                      </p:cBhvr>
                                      <p:to>
                                        <p:strVal val="visible"/>
                                      </p:to>
                                    </p:set>
                                    <p:anim calcmode="lin" valueType="num">
                                      <p:cBhvr additive="base">
                                        <p:cTn id="32" dur="10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3" dur="1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par>
                          <p:cTn id="34" fill="hold">
                            <p:stCondLst>
                              <p:cond delay="9000"/>
                            </p:stCondLst>
                            <p:childTnLst>
                              <p:par>
                                <p:cTn id="35" presetID="2" presetClass="entr" presetSubtype="6" fill="hold" grpId="0" nodeType="afterEffect">
                                  <p:stCondLst>
                                    <p:cond delay="50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10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8" dur="1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par>
                          <p:cTn id="39" fill="hold">
                            <p:stCondLst>
                              <p:cond delay="10500"/>
                            </p:stCondLst>
                            <p:childTnLst>
                              <p:par>
                                <p:cTn id="40" presetID="31" presetClass="entr" presetSubtype="0" fill="hold" grpId="0" nodeType="afterEffect">
                                  <p:stCondLst>
                                    <p:cond delay="500"/>
                                  </p:stCondLst>
                                  <p:childTnLst>
                                    <p:set>
                                      <p:cBhvr>
                                        <p:cTn id="41" dur="1" fill="hold">
                                          <p:stCondLst>
                                            <p:cond delay="0"/>
                                          </p:stCondLst>
                                        </p:cTn>
                                        <p:tgtEl>
                                          <p:spTgt spid="2"/>
                                        </p:tgtEl>
                                        <p:attrNameLst>
                                          <p:attrName>style.visibility</p:attrName>
                                        </p:attrNameLst>
                                      </p:cBhvr>
                                      <p:to>
                                        <p:strVal val="visible"/>
                                      </p:to>
                                    </p:set>
                                    <p:anim calcmode="lin" valueType="num">
                                      <p:cBhvr>
                                        <p:cTn id="42" dur="1000" fill="hold"/>
                                        <p:tgtEl>
                                          <p:spTgt spid="2"/>
                                        </p:tgtEl>
                                        <p:attrNameLst>
                                          <p:attrName>ppt_w</p:attrName>
                                        </p:attrNameLst>
                                      </p:cBhvr>
                                      <p:tavLst>
                                        <p:tav tm="0">
                                          <p:val>
                                            <p:fltVal val="0"/>
                                          </p:val>
                                        </p:tav>
                                        <p:tav tm="100000">
                                          <p:val>
                                            <p:strVal val="#ppt_w"/>
                                          </p:val>
                                        </p:tav>
                                      </p:tavLst>
                                    </p:anim>
                                    <p:anim calcmode="lin" valueType="num">
                                      <p:cBhvr>
                                        <p:cTn id="43" dur="1000" fill="hold"/>
                                        <p:tgtEl>
                                          <p:spTgt spid="2"/>
                                        </p:tgtEl>
                                        <p:attrNameLst>
                                          <p:attrName>ppt_h</p:attrName>
                                        </p:attrNameLst>
                                      </p:cBhvr>
                                      <p:tavLst>
                                        <p:tav tm="0">
                                          <p:val>
                                            <p:fltVal val="0"/>
                                          </p:val>
                                        </p:tav>
                                        <p:tav tm="100000">
                                          <p:val>
                                            <p:strVal val="#ppt_h"/>
                                          </p:val>
                                        </p:tav>
                                      </p:tavLst>
                                    </p:anim>
                                    <p:anim calcmode="lin" valueType="num">
                                      <p:cBhvr>
                                        <p:cTn id="44" dur="1000" fill="hold"/>
                                        <p:tgtEl>
                                          <p:spTgt spid="2"/>
                                        </p:tgtEl>
                                        <p:attrNameLst>
                                          <p:attrName>style.rotation</p:attrName>
                                        </p:attrNameLst>
                                      </p:cBhvr>
                                      <p:tavLst>
                                        <p:tav tm="0">
                                          <p:val>
                                            <p:fltVal val="90"/>
                                          </p:val>
                                        </p:tav>
                                        <p:tav tm="100000">
                                          <p:val>
                                            <p:fltVal val="0"/>
                                          </p:val>
                                        </p:tav>
                                      </p:tavLst>
                                    </p:anim>
                                    <p:animEffect transition="in" filter="fade">
                                      <p:cBhvr>
                                        <p:cTn id="4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1149973" y="429028"/>
            <a:ext cx="6505070" cy="1938992"/>
          </a:xfrm>
          <a:prstGeom prst="rect">
            <a:avLst/>
          </a:prstGeom>
          <a:noFill/>
        </p:spPr>
        <p:txBody>
          <a:bodyPr wrap="square" rtlCol="0">
            <a:spAutoFit/>
          </a:bodyPr>
          <a:lstStyle/>
          <a:p>
            <a:r>
              <a:rPr lang="en-US" sz="2800" dirty="0" smtClean="0"/>
              <a:t>4.  </a:t>
            </a:r>
            <a:r>
              <a:rPr lang="en-US" sz="2800" u="sng" dirty="0" smtClean="0"/>
              <a:t>Gift of Everlasting Life</a:t>
            </a:r>
          </a:p>
          <a:p>
            <a:r>
              <a:rPr lang="en-US" sz="2400" dirty="0"/>
              <a:t>	</a:t>
            </a:r>
            <a:endParaRPr lang="en-US" sz="2400" dirty="0" smtClean="0"/>
          </a:p>
          <a:p>
            <a:pPr algn="ctr"/>
            <a:r>
              <a:rPr lang="en-US" sz="2400" dirty="0" smtClean="0">
                <a:solidFill>
                  <a:schemeClr val="bg1"/>
                </a:solidFill>
              </a:rPr>
              <a:t>“…should not perish, but have eternal life. . . Should not perish, but have everlasting life.”</a:t>
            </a:r>
          </a:p>
          <a:p>
            <a:pPr algn="ctr"/>
            <a:r>
              <a:rPr lang="en-US" sz="2000" dirty="0" smtClean="0">
                <a:solidFill>
                  <a:schemeClr val="bg1">
                    <a:lumMod val="75000"/>
                  </a:schemeClr>
                </a:solidFill>
              </a:rPr>
              <a:t>(John 3:15-16)</a:t>
            </a:r>
          </a:p>
        </p:txBody>
      </p:sp>
      <p:sp>
        <p:nvSpPr>
          <p:cNvPr id="5" name="TextBox 4"/>
          <p:cNvSpPr txBox="1"/>
          <p:nvPr/>
        </p:nvSpPr>
        <p:spPr>
          <a:xfrm>
            <a:off x="1149973" y="2881014"/>
            <a:ext cx="7534896" cy="3108544"/>
          </a:xfrm>
          <a:prstGeom prst="rect">
            <a:avLst/>
          </a:prstGeom>
          <a:noFill/>
        </p:spPr>
        <p:txBody>
          <a:bodyPr wrap="square" rtlCol="0">
            <a:spAutoFit/>
          </a:bodyPr>
          <a:lstStyle/>
          <a:p>
            <a:r>
              <a:rPr lang="en-US" sz="2800" dirty="0" smtClean="0"/>
              <a:t>5.  </a:t>
            </a:r>
            <a:r>
              <a:rPr lang="en-US" sz="2800" u="sng" dirty="0" smtClean="0"/>
              <a:t>Victorious Life</a:t>
            </a:r>
          </a:p>
          <a:p>
            <a:r>
              <a:rPr lang="en-US" sz="2400" dirty="0"/>
              <a:t>	</a:t>
            </a:r>
            <a:endParaRPr lang="en-US" sz="2400" dirty="0" smtClean="0"/>
          </a:p>
          <a:p>
            <a:r>
              <a:rPr lang="en-US" sz="2400" dirty="0"/>
              <a:t> </a:t>
            </a:r>
            <a:r>
              <a:rPr lang="en-US" sz="2400" dirty="0" smtClean="0"/>
              <a:t>    Christ conquered Satan on our behalf.  Christians have the victory over the devil as long as they have the Victor over the devil.</a:t>
            </a:r>
          </a:p>
          <a:p>
            <a:endParaRPr lang="en-US" sz="2400" dirty="0"/>
          </a:p>
          <a:p>
            <a:r>
              <a:rPr lang="en-US" sz="2400" dirty="0" smtClean="0"/>
              <a:t>	Luke 10:17-20		Hebrews 2:14-15</a:t>
            </a:r>
          </a:p>
          <a:p>
            <a:r>
              <a:rPr lang="en-US" sz="2400" dirty="0"/>
              <a:t>	</a:t>
            </a:r>
            <a:r>
              <a:rPr lang="en-US" sz="2400" dirty="0" smtClean="0"/>
              <a:t>Colossians 2:15		Revelation 12:11</a:t>
            </a:r>
            <a:endParaRPr lang="en-US" sz="2000" dirty="0" smtClean="0"/>
          </a:p>
        </p:txBody>
      </p:sp>
    </p:spTree>
    <p:extLst>
      <p:ext uri="{BB962C8B-B14F-4D97-AF65-F5344CB8AC3E}">
        <p14:creationId xmlns:p14="http://schemas.microsoft.com/office/powerpoint/2010/main" val="206047247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 presetClass="entr" presetSubtype="12" fill="hold" grpId="0" nodeType="afterEffect">
                                  <p:stCondLst>
                                    <p:cond delay="50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 presetClass="entr" presetSubtype="12" fill="hold" grpId="0" nodeType="afterEffect">
                                  <p:stCondLst>
                                    <p:cond delay="50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1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8"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4500"/>
                            </p:stCondLst>
                            <p:childTnLst>
                              <p:par>
                                <p:cTn id="20" presetID="2" presetClass="entr" presetSubtype="12" fill="hold" grpId="0" nodeType="afterEffect">
                                  <p:stCondLst>
                                    <p:cond delay="50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10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3"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6000"/>
                            </p:stCondLst>
                            <p:childTnLst>
                              <p:par>
                                <p:cTn id="25" presetID="2" presetClass="entr" presetSubtype="3" fill="hold" grpId="0" nodeType="afterEffect">
                                  <p:stCondLst>
                                    <p:cond delay="500"/>
                                  </p:stCondLst>
                                  <p:childTnLst>
                                    <p:set>
                                      <p:cBhvr>
                                        <p:cTn id="26" dur="1" fill="hold">
                                          <p:stCondLst>
                                            <p:cond delay="0"/>
                                          </p:stCondLst>
                                        </p:cTn>
                                        <p:tgtEl>
                                          <p:spTgt spid="5">
                                            <p:txEl>
                                              <p:pRg st="0" end="0"/>
                                            </p:txEl>
                                          </p:spTgt>
                                        </p:tgtEl>
                                        <p:attrNameLst>
                                          <p:attrName>style.visibility</p:attrName>
                                        </p:attrNameLst>
                                      </p:cBhvr>
                                      <p:to>
                                        <p:strVal val="visible"/>
                                      </p:to>
                                    </p:set>
                                    <p:anim calcmode="lin" valueType="num">
                                      <p:cBhvr additive="base">
                                        <p:cTn id="27" dur="10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8" dur="10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par>
                          <p:cTn id="29" fill="hold">
                            <p:stCondLst>
                              <p:cond delay="7500"/>
                            </p:stCondLst>
                            <p:childTnLst>
                              <p:par>
                                <p:cTn id="30" presetID="2" presetClass="entr" presetSubtype="3" fill="hold" grpId="0" nodeType="afterEffect">
                                  <p:stCondLst>
                                    <p:cond delay="500"/>
                                  </p:stCondLst>
                                  <p:childTnLst>
                                    <p:set>
                                      <p:cBhvr>
                                        <p:cTn id="31" dur="1" fill="hold">
                                          <p:stCondLst>
                                            <p:cond delay="0"/>
                                          </p:stCondLst>
                                        </p:cTn>
                                        <p:tgtEl>
                                          <p:spTgt spid="5">
                                            <p:txEl>
                                              <p:pRg st="1" end="1"/>
                                            </p:txEl>
                                          </p:spTgt>
                                        </p:tgtEl>
                                        <p:attrNameLst>
                                          <p:attrName>style.visibility</p:attrName>
                                        </p:attrNameLst>
                                      </p:cBhvr>
                                      <p:to>
                                        <p:strVal val="visible"/>
                                      </p:to>
                                    </p:set>
                                    <p:anim calcmode="lin" valueType="num">
                                      <p:cBhvr additive="base">
                                        <p:cTn id="32" dur="10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33" dur="1000" fill="hold"/>
                                        <p:tgtEl>
                                          <p:spTgt spid="5">
                                            <p:txEl>
                                              <p:pRg st="1" end="1"/>
                                            </p:txEl>
                                          </p:spTgt>
                                        </p:tgtEl>
                                        <p:attrNameLst>
                                          <p:attrName>ppt_y</p:attrName>
                                        </p:attrNameLst>
                                      </p:cBhvr>
                                      <p:tavLst>
                                        <p:tav tm="0">
                                          <p:val>
                                            <p:strVal val="0-#ppt_h/2"/>
                                          </p:val>
                                        </p:tav>
                                        <p:tav tm="100000">
                                          <p:val>
                                            <p:strVal val="#ppt_y"/>
                                          </p:val>
                                        </p:tav>
                                      </p:tavLst>
                                    </p:anim>
                                  </p:childTnLst>
                                </p:cTn>
                              </p:par>
                            </p:childTnLst>
                          </p:cTn>
                        </p:par>
                        <p:par>
                          <p:cTn id="34" fill="hold">
                            <p:stCondLst>
                              <p:cond delay="9000"/>
                            </p:stCondLst>
                            <p:childTnLst>
                              <p:par>
                                <p:cTn id="35" presetID="2" presetClass="entr" presetSubtype="3" fill="hold" grpId="0" nodeType="afterEffect">
                                  <p:stCondLst>
                                    <p:cond delay="500"/>
                                  </p:stCondLst>
                                  <p:childTnLst>
                                    <p:set>
                                      <p:cBhvr>
                                        <p:cTn id="36" dur="1" fill="hold">
                                          <p:stCondLst>
                                            <p:cond delay="0"/>
                                          </p:stCondLst>
                                        </p:cTn>
                                        <p:tgtEl>
                                          <p:spTgt spid="5">
                                            <p:txEl>
                                              <p:pRg st="2" end="2"/>
                                            </p:txEl>
                                          </p:spTgt>
                                        </p:tgtEl>
                                        <p:attrNameLst>
                                          <p:attrName>style.visibility</p:attrName>
                                        </p:attrNameLst>
                                      </p:cBhvr>
                                      <p:to>
                                        <p:strVal val="visible"/>
                                      </p:to>
                                    </p:set>
                                    <p:anim calcmode="lin" valueType="num">
                                      <p:cBhvr additive="base">
                                        <p:cTn id="37" dur="10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38" dur="1000" fill="hold"/>
                                        <p:tgtEl>
                                          <p:spTgt spid="5">
                                            <p:txEl>
                                              <p:pRg st="2" end="2"/>
                                            </p:txEl>
                                          </p:spTgt>
                                        </p:tgtEl>
                                        <p:attrNameLst>
                                          <p:attrName>ppt_y</p:attrName>
                                        </p:attrNameLst>
                                      </p:cBhvr>
                                      <p:tavLst>
                                        <p:tav tm="0">
                                          <p:val>
                                            <p:strVal val="0-#ppt_h/2"/>
                                          </p:val>
                                        </p:tav>
                                        <p:tav tm="100000">
                                          <p:val>
                                            <p:strVal val="#ppt_y"/>
                                          </p:val>
                                        </p:tav>
                                      </p:tavLst>
                                    </p:anim>
                                  </p:childTnLst>
                                </p:cTn>
                              </p:par>
                            </p:childTnLst>
                          </p:cTn>
                        </p:par>
                        <p:par>
                          <p:cTn id="39" fill="hold">
                            <p:stCondLst>
                              <p:cond delay="10500"/>
                            </p:stCondLst>
                            <p:childTnLst>
                              <p:par>
                                <p:cTn id="40" presetID="2" presetClass="entr" presetSubtype="3" fill="hold" grpId="0" nodeType="afterEffect">
                                  <p:stCondLst>
                                    <p:cond delay="500"/>
                                  </p:stCondLst>
                                  <p:childTnLst>
                                    <p:set>
                                      <p:cBhvr>
                                        <p:cTn id="41" dur="1" fill="hold">
                                          <p:stCondLst>
                                            <p:cond delay="0"/>
                                          </p:stCondLst>
                                        </p:cTn>
                                        <p:tgtEl>
                                          <p:spTgt spid="5">
                                            <p:txEl>
                                              <p:pRg st="4" end="4"/>
                                            </p:txEl>
                                          </p:spTgt>
                                        </p:tgtEl>
                                        <p:attrNameLst>
                                          <p:attrName>style.visibility</p:attrName>
                                        </p:attrNameLst>
                                      </p:cBhvr>
                                      <p:to>
                                        <p:strVal val="visible"/>
                                      </p:to>
                                    </p:set>
                                    <p:anim calcmode="lin" valueType="num">
                                      <p:cBhvr additive="base">
                                        <p:cTn id="42" dur="1000" fill="hold"/>
                                        <p:tgtEl>
                                          <p:spTgt spid="5">
                                            <p:txEl>
                                              <p:pRg st="4" end="4"/>
                                            </p:txEl>
                                          </p:spTgt>
                                        </p:tgtEl>
                                        <p:attrNameLst>
                                          <p:attrName>ppt_x</p:attrName>
                                        </p:attrNameLst>
                                      </p:cBhvr>
                                      <p:tavLst>
                                        <p:tav tm="0">
                                          <p:val>
                                            <p:strVal val="1+#ppt_w/2"/>
                                          </p:val>
                                        </p:tav>
                                        <p:tav tm="100000">
                                          <p:val>
                                            <p:strVal val="#ppt_x"/>
                                          </p:val>
                                        </p:tav>
                                      </p:tavLst>
                                    </p:anim>
                                    <p:anim calcmode="lin" valueType="num">
                                      <p:cBhvr additive="base">
                                        <p:cTn id="43" dur="1000" fill="hold"/>
                                        <p:tgtEl>
                                          <p:spTgt spid="5">
                                            <p:txEl>
                                              <p:pRg st="4" end="4"/>
                                            </p:txEl>
                                          </p:spTgt>
                                        </p:tgtEl>
                                        <p:attrNameLst>
                                          <p:attrName>ppt_y</p:attrName>
                                        </p:attrNameLst>
                                      </p:cBhvr>
                                      <p:tavLst>
                                        <p:tav tm="0">
                                          <p:val>
                                            <p:strVal val="0-#ppt_h/2"/>
                                          </p:val>
                                        </p:tav>
                                        <p:tav tm="100000">
                                          <p:val>
                                            <p:strVal val="#ppt_y"/>
                                          </p:val>
                                        </p:tav>
                                      </p:tavLst>
                                    </p:anim>
                                  </p:childTnLst>
                                </p:cTn>
                              </p:par>
                            </p:childTnLst>
                          </p:cTn>
                        </p:par>
                        <p:par>
                          <p:cTn id="44" fill="hold">
                            <p:stCondLst>
                              <p:cond delay="12000"/>
                            </p:stCondLst>
                            <p:childTnLst>
                              <p:par>
                                <p:cTn id="45" presetID="2" presetClass="entr" presetSubtype="3" fill="hold" grpId="0" nodeType="afterEffect">
                                  <p:stCondLst>
                                    <p:cond delay="500"/>
                                  </p:stCondLst>
                                  <p:childTnLst>
                                    <p:set>
                                      <p:cBhvr>
                                        <p:cTn id="46" dur="1" fill="hold">
                                          <p:stCondLst>
                                            <p:cond delay="0"/>
                                          </p:stCondLst>
                                        </p:cTn>
                                        <p:tgtEl>
                                          <p:spTgt spid="5">
                                            <p:txEl>
                                              <p:pRg st="5" end="5"/>
                                            </p:txEl>
                                          </p:spTgt>
                                        </p:tgtEl>
                                        <p:attrNameLst>
                                          <p:attrName>style.visibility</p:attrName>
                                        </p:attrNameLst>
                                      </p:cBhvr>
                                      <p:to>
                                        <p:strVal val="visible"/>
                                      </p:to>
                                    </p:set>
                                    <p:anim calcmode="lin" valueType="num">
                                      <p:cBhvr additive="base">
                                        <p:cTn id="47" dur="1000" fill="hold"/>
                                        <p:tgtEl>
                                          <p:spTgt spid="5">
                                            <p:txEl>
                                              <p:pRg st="5" end="5"/>
                                            </p:txEl>
                                          </p:spTgt>
                                        </p:tgtEl>
                                        <p:attrNameLst>
                                          <p:attrName>ppt_x</p:attrName>
                                        </p:attrNameLst>
                                      </p:cBhvr>
                                      <p:tavLst>
                                        <p:tav tm="0">
                                          <p:val>
                                            <p:strVal val="1+#ppt_w/2"/>
                                          </p:val>
                                        </p:tav>
                                        <p:tav tm="100000">
                                          <p:val>
                                            <p:strVal val="#ppt_x"/>
                                          </p:val>
                                        </p:tav>
                                      </p:tavLst>
                                    </p:anim>
                                    <p:anim calcmode="lin" valueType="num">
                                      <p:cBhvr additive="base">
                                        <p:cTn id="48" dur="1000" fill="hold"/>
                                        <p:tgtEl>
                                          <p:spTgt spid="5">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497749" y="789410"/>
            <a:ext cx="8187120" cy="769441"/>
          </a:xfrm>
          <a:prstGeom prst="rect">
            <a:avLst/>
          </a:prstGeom>
          <a:noFill/>
        </p:spPr>
        <p:txBody>
          <a:bodyPr wrap="square" rtlCol="0">
            <a:spAutoFit/>
          </a:bodyPr>
          <a:lstStyle/>
          <a:p>
            <a:pPr algn="ctr"/>
            <a:r>
              <a:rPr lang="en-US" sz="4400" dirty="0" smtClean="0"/>
              <a:t>The Nature of the Atonement</a:t>
            </a:r>
            <a:endParaRPr lang="en-US" sz="4400" dirty="0"/>
          </a:p>
        </p:txBody>
      </p:sp>
      <p:sp>
        <p:nvSpPr>
          <p:cNvPr id="2" name="TextBox 1"/>
          <p:cNvSpPr txBox="1"/>
          <p:nvPr/>
        </p:nvSpPr>
        <p:spPr>
          <a:xfrm>
            <a:off x="686551" y="1767595"/>
            <a:ext cx="7998318" cy="2000548"/>
          </a:xfrm>
          <a:prstGeom prst="rect">
            <a:avLst/>
          </a:prstGeom>
          <a:noFill/>
        </p:spPr>
        <p:txBody>
          <a:bodyPr wrap="square" rtlCol="0">
            <a:spAutoFit/>
          </a:bodyPr>
          <a:lstStyle/>
          <a:p>
            <a:r>
              <a:rPr lang="en-US" sz="2400" dirty="0" smtClean="0"/>
              <a:t>     The word  </a:t>
            </a:r>
            <a:r>
              <a:rPr lang="en-US" sz="2800" i="1" dirty="0" smtClean="0">
                <a:solidFill>
                  <a:schemeClr val="bg1"/>
                </a:solidFill>
              </a:rPr>
              <a:t>atonement</a:t>
            </a:r>
            <a:r>
              <a:rPr lang="en-US" sz="2400" dirty="0" smtClean="0"/>
              <a:t>  in the Hebrew means literally “to cover,” and is translated by the following words:  </a:t>
            </a:r>
            <a:r>
              <a:rPr lang="en-US" sz="2400" i="1" dirty="0" smtClean="0"/>
              <a:t>make atonement, purge, purge away, reconcile, make reconciliation, pacify, pardon, to be merciful, put off.</a:t>
            </a:r>
            <a:endParaRPr lang="en-US" sz="2400" dirty="0"/>
          </a:p>
        </p:txBody>
      </p:sp>
      <p:sp>
        <p:nvSpPr>
          <p:cNvPr id="5" name="TextBox 4"/>
          <p:cNvSpPr txBox="1"/>
          <p:nvPr/>
        </p:nvSpPr>
        <p:spPr>
          <a:xfrm>
            <a:off x="686551" y="4067179"/>
            <a:ext cx="7998318" cy="1200328"/>
          </a:xfrm>
          <a:prstGeom prst="rect">
            <a:avLst/>
          </a:prstGeom>
          <a:noFill/>
        </p:spPr>
        <p:txBody>
          <a:bodyPr wrap="square" rtlCol="0">
            <a:spAutoFit/>
          </a:bodyPr>
          <a:lstStyle/>
          <a:p>
            <a:r>
              <a:rPr lang="en-US" sz="2400" dirty="0" smtClean="0"/>
              <a:t>Atonement includes the covering of both the sins and the sinner.  To atone for sin is to cover sin from God’s sight so that it loses its power to provoke His wrath.</a:t>
            </a:r>
            <a:endParaRPr lang="en-US" sz="2400" dirty="0"/>
          </a:p>
        </p:txBody>
      </p:sp>
    </p:spTree>
    <p:extLst>
      <p:ext uri="{BB962C8B-B14F-4D97-AF65-F5344CB8AC3E}">
        <p14:creationId xmlns:p14="http://schemas.microsoft.com/office/powerpoint/2010/main" val="98274792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Effect transition="in" filter="fade">
                                      <p:cBhvr>
                                        <p:cTn id="15" dur="1000"/>
                                        <p:tgtEl>
                                          <p:spTgt spid="2"/>
                                        </p:tgtEl>
                                      </p:cBhvr>
                                    </p:animEffect>
                                  </p:childTnLst>
                                </p:cTn>
                              </p:par>
                            </p:childTnLst>
                          </p:cTn>
                        </p:par>
                        <p:par>
                          <p:cTn id="16" fill="hold">
                            <p:stCondLst>
                              <p:cond delay="3000"/>
                            </p:stCondLst>
                            <p:childTnLst>
                              <p:par>
                                <p:cTn id="17" presetID="31" presetClass="entr" presetSubtype="0" fill="hold" grpId="0" nodeType="after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5" name="TextBox 4"/>
          <p:cNvSpPr txBox="1"/>
          <p:nvPr/>
        </p:nvSpPr>
        <p:spPr>
          <a:xfrm>
            <a:off x="554453" y="675003"/>
            <a:ext cx="7994853" cy="1200328"/>
          </a:xfrm>
          <a:prstGeom prst="rect">
            <a:avLst/>
          </a:prstGeom>
          <a:noFill/>
        </p:spPr>
        <p:txBody>
          <a:bodyPr wrap="square" rtlCol="0">
            <a:spAutoFit/>
          </a:bodyPr>
          <a:lstStyle/>
          <a:p>
            <a:r>
              <a:rPr lang="en-US" sz="2400" dirty="0" smtClean="0"/>
              <a:t>     When the blood was applied to the altar by the priest, the Israelite was assured that the promise made to his forefathers would be realized for him.  </a:t>
            </a:r>
            <a:endParaRPr lang="en-US" sz="2400" dirty="0"/>
          </a:p>
        </p:txBody>
      </p:sp>
      <p:pic>
        <p:nvPicPr>
          <p:cNvPr id="3" name="Picture 2"/>
          <p:cNvPicPr>
            <a:picLocks noChangeAspect="1"/>
          </p:cNvPicPr>
          <p:nvPr/>
        </p:nvPicPr>
        <p:blipFill>
          <a:blip r:embed="rId2"/>
          <a:stretch>
            <a:fillRect/>
          </a:stretch>
        </p:blipFill>
        <p:spPr>
          <a:xfrm>
            <a:off x="2307242" y="3042834"/>
            <a:ext cx="4650249" cy="2898219"/>
          </a:xfrm>
          <a:prstGeom prst="rect">
            <a:avLst/>
          </a:prstGeom>
        </p:spPr>
      </p:pic>
      <p:sp>
        <p:nvSpPr>
          <p:cNvPr id="6" name="TextBox 5"/>
          <p:cNvSpPr txBox="1"/>
          <p:nvPr/>
        </p:nvSpPr>
        <p:spPr>
          <a:xfrm>
            <a:off x="715423" y="2003511"/>
            <a:ext cx="7547712" cy="1046440"/>
          </a:xfrm>
          <a:prstGeom prst="rect">
            <a:avLst/>
          </a:prstGeom>
          <a:noFill/>
        </p:spPr>
        <p:txBody>
          <a:bodyPr wrap="square" rtlCol="0">
            <a:spAutoFit/>
          </a:bodyPr>
          <a:lstStyle/>
          <a:p>
            <a:pPr algn="ctr"/>
            <a:r>
              <a:rPr lang="en-US" sz="2400" i="1" dirty="0">
                <a:solidFill>
                  <a:schemeClr val="bg1"/>
                </a:solidFill>
              </a:rPr>
              <a:t>“And when I see the blood, I will pass over </a:t>
            </a:r>
            <a:r>
              <a:rPr lang="en-US" sz="2400" i="1" dirty="0" smtClean="0">
                <a:solidFill>
                  <a:schemeClr val="bg1"/>
                </a:solidFill>
              </a:rPr>
              <a:t>you.”</a:t>
            </a:r>
          </a:p>
          <a:p>
            <a:pPr algn="ctr"/>
            <a:r>
              <a:rPr lang="en-US" sz="2000" dirty="0" smtClean="0">
                <a:solidFill>
                  <a:schemeClr val="bg1">
                    <a:lumMod val="75000"/>
                  </a:schemeClr>
                </a:solidFill>
              </a:rPr>
              <a:t>(</a:t>
            </a:r>
            <a:r>
              <a:rPr lang="en-US" sz="2000" dirty="0">
                <a:solidFill>
                  <a:schemeClr val="bg1">
                    <a:lumMod val="75000"/>
                  </a:schemeClr>
                </a:solidFill>
              </a:rPr>
              <a:t>Exodus 12:13</a:t>
            </a:r>
            <a:r>
              <a:rPr lang="en-US" sz="2000" dirty="0" smtClean="0">
                <a:solidFill>
                  <a:schemeClr val="bg1">
                    <a:lumMod val="75000"/>
                  </a:schemeClr>
                </a:solidFill>
              </a:rPr>
              <a:t>)</a:t>
            </a:r>
            <a:endParaRPr lang="en-US" sz="2000" dirty="0">
              <a:solidFill>
                <a:schemeClr val="bg1">
                  <a:lumMod val="75000"/>
                </a:schemeClr>
              </a:solidFill>
            </a:endParaRPr>
          </a:p>
          <a:p>
            <a:pPr algn="ctr"/>
            <a:endParaRPr lang="en-US" dirty="0"/>
          </a:p>
        </p:txBody>
      </p:sp>
    </p:spTree>
    <p:extLst>
      <p:ext uri="{BB962C8B-B14F-4D97-AF65-F5344CB8AC3E}">
        <p14:creationId xmlns:p14="http://schemas.microsoft.com/office/powerpoint/2010/main" val="208763058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50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6" presetClass="entr" presetSubtype="16" fill="hold" nodeType="withEffect">
                                  <p:stCondLst>
                                    <p:cond delay="1250"/>
                                  </p:stCondLst>
                                  <p:childTnLst>
                                    <p:set>
                                      <p:cBhvr>
                                        <p:cTn id="18" dur="1" fill="hold">
                                          <p:stCondLst>
                                            <p:cond delay="0"/>
                                          </p:stCondLst>
                                        </p:cTn>
                                        <p:tgtEl>
                                          <p:spTgt spid="3"/>
                                        </p:tgtEl>
                                        <p:attrNameLst>
                                          <p:attrName>style.visibility</p:attrName>
                                        </p:attrNameLst>
                                      </p:cBhvr>
                                      <p:to>
                                        <p:strVal val="visible"/>
                                      </p:to>
                                    </p:set>
                                    <p:animEffect transition="in" filter="circle(in)">
                                      <p:cBhvr>
                                        <p:cTn id="1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480585" y="961021"/>
            <a:ext cx="8663415" cy="584776"/>
          </a:xfrm>
          <a:prstGeom prst="rect">
            <a:avLst/>
          </a:prstGeom>
          <a:noFill/>
        </p:spPr>
        <p:txBody>
          <a:bodyPr wrap="square" rtlCol="0">
            <a:spAutoFit/>
          </a:bodyPr>
          <a:lstStyle/>
          <a:p>
            <a:r>
              <a:rPr lang="en-US" sz="3200" b="1" dirty="0" smtClean="0">
                <a:solidFill>
                  <a:schemeClr val="bg2">
                    <a:lumMod val="50000"/>
                  </a:schemeClr>
                </a:solidFill>
              </a:rPr>
              <a:t>The Effects of the Atonement or Covering</a:t>
            </a:r>
            <a:endParaRPr lang="en-US" sz="3200" b="1" dirty="0">
              <a:solidFill>
                <a:schemeClr val="bg2">
                  <a:lumMod val="50000"/>
                </a:schemeClr>
              </a:solidFill>
            </a:endParaRPr>
          </a:p>
        </p:txBody>
      </p:sp>
      <p:sp>
        <p:nvSpPr>
          <p:cNvPr id="5" name="TextBox 4"/>
          <p:cNvSpPr txBox="1"/>
          <p:nvPr/>
        </p:nvSpPr>
        <p:spPr>
          <a:xfrm>
            <a:off x="497744" y="2127976"/>
            <a:ext cx="6264777" cy="461665"/>
          </a:xfrm>
          <a:prstGeom prst="rect">
            <a:avLst/>
          </a:prstGeom>
          <a:noFill/>
        </p:spPr>
        <p:txBody>
          <a:bodyPr wrap="square" rtlCol="0">
            <a:spAutoFit/>
          </a:bodyPr>
          <a:lstStyle/>
          <a:p>
            <a:r>
              <a:rPr lang="en-US" sz="2400" dirty="0" smtClean="0"/>
              <a:t>Sin covered — Psalm 32:1</a:t>
            </a:r>
            <a:endParaRPr lang="en-US" sz="2400" dirty="0"/>
          </a:p>
        </p:txBody>
      </p:sp>
      <p:sp>
        <p:nvSpPr>
          <p:cNvPr id="6" name="TextBox 5"/>
          <p:cNvSpPr txBox="1"/>
          <p:nvPr/>
        </p:nvSpPr>
        <p:spPr>
          <a:xfrm>
            <a:off x="821784" y="2709401"/>
            <a:ext cx="6264777" cy="461665"/>
          </a:xfrm>
          <a:prstGeom prst="rect">
            <a:avLst/>
          </a:prstGeom>
          <a:noFill/>
        </p:spPr>
        <p:txBody>
          <a:bodyPr wrap="square" rtlCol="0">
            <a:spAutoFit/>
          </a:bodyPr>
          <a:lstStyle/>
          <a:p>
            <a:r>
              <a:rPr lang="en-US" sz="2400" dirty="0" smtClean="0"/>
              <a:t>Sin pardoned — Psalm 78:38</a:t>
            </a:r>
            <a:endParaRPr lang="en-US" sz="2400" dirty="0"/>
          </a:p>
        </p:txBody>
      </p:sp>
      <p:sp>
        <p:nvSpPr>
          <p:cNvPr id="7" name="TextBox 6"/>
          <p:cNvSpPr txBox="1"/>
          <p:nvPr/>
        </p:nvSpPr>
        <p:spPr>
          <a:xfrm>
            <a:off x="1113567" y="3292880"/>
            <a:ext cx="6264777" cy="461665"/>
          </a:xfrm>
          <a:prstGeom prst="rect">
            <a:avLst/>
          </a:prstGeom>
          <a:noFill/>
        </p:spPr>
        <p:txBody>
          <a:bodyPr wrap="square" rtlCol="0">
            <a:spAutoFit/>
          </a:bodyPr>
          <a:lstStyle/>
          <a:p>
            <a:r>
              <a:rPr lang="en-US" sz="2400" dirty="0" smtClean="0"/>
              <a:t>Sin removed — Isaiah 6:7</a:t>
            </a:r>
            <a:endParaRPr lang="en-US" sz="2400" dirty="0"/>
          </a:p>
        </p:txBody>
      </p:sp>
      <p:sp>
        <p:nvSpPr>
          <p:cNvPr id="8" name="TextBox 7"/>
          <p:cNvSpPr txBox="1"/>
          <p:nvPr/>
        </p:nvSpPr>
        <p:spPr>
          <a:xfrm>
            <a:off x="1422524" y="3859188"/>
            <a:ext cx="6264777" cy="461665"/>
          </a:xfrm>
          <a:prstGeom prst="rect">
            <a:avLst/>
          </a:prstGeom>
          <a:noFill/>
        </p:spPr>
        <p:txBody>
          <a:bodyPr wrap="square" rtlCol="0">
            <a:spAutoFit/>
          </a:bodyPr>
          <a:lstStyle/>
          <a:p>
            <a:r>
              <a:rPr lang="en-US" sz="2400" dirty="0" smtClean="0"/>
              <a:t>Sin cast behind God’s back — Isaiah 38:17</a:t>
            </a:r>
            <a:endParaRPr lang="en-US" sz="2400" dirty="0"/>
          </a:p>
        </p:txBody>
      </p:sp>
      <p:sp>
        <p:nvSpPr>
          <p:cNvPr id="9" name="TextBox 8"/>
          <p:cNvSpPr txBox="1"/>
          <p:nvPr/>
        </p:nvSpPr>
        <p:spPr>
          <a:xfrm>
            <a:off x="1729399" y="4423452"/>
            <a:ext cx="6985109" cy="461665"/>
          </a:xfrm>
          <a:prstGeom prst="rect">
            <a:avLst/>
          </a:prstGeom>
          <a:noFill/>
        </p:spPr>
        <p:txBody>
          <a:bodyPr wrap="square" rtlCol="0">
            <a:spAutoFit/>
          </a:bodyPr>
          <a:lstStyle/>
          <a:p>
            <a:r>
              <a:rPr lang="en-US" sz="2400" dirty="0" smtClean="0"/>
              <a:t>Sin blotted out — Isaiah 42:35, Jeremiah 18:23</a:t>
            </a:r>
            <a:endParaRPr lang="en-US" sz="2400" dirty="0"/>
          </a:p>
        </p:txBody>
      </p:sp>
      <p:sp>
        <p:nvSpPr>
          <p:cNvPr id="10" name="TextBox 9"/>
          <p:cNvSpPr txBox="1"/>
          <p:nvPr/>
        </p:nvSpPr>
        <p:spPr>
          <a:xfrm>
            <a:off x="2070603" y="4970555"/>
            <a:ext cx="6850265" cy="461665"/>
          </a:xfrm>
          <a:prstGeom prst="rect">
            <a:avLst/>
          </a:prstGeom>
          <a:noFill/>
        </p:spPr>
        <p:txBody>
          <a:bodyPr wrap="square" rtlCol="0">
            <a:spAutoFit/>
          </a:bodyPr>
          <a:lstStyle/>
          <a:p>
            <a:r>
              <a:rPr lang="en-US" sz="2400" dirty="0" smtClean="0"/>
              <a:t>Sin cast into the depths of the sea — Micah 7:19</a:t>
            </a:r>
            <a:endParaRPr lang="en-US" sz="2400" dirty="0"/>
          </a:p>
        </p:txBody>
      </p:sp>
    </p:spTree>
    <p:extLst>
      <p:ext uri="{BB962C8B-B14F-4D97-AF65-F5344CB8AC3E}">
        <p14:creationId xmlns:p14="http://schemas.microsoft.com/office/powerpoint/2010/main" val="315779377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9" fill="hold" grpId="0" nodeType="afterEffect">
                                  <p:stCondLst>
                                    <p:cond delay="50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0-#ppt_w/2"/>
                                          </p:val>
                                        </p:tav>
                                        <p:tav tm="100000">
                                          <p:val>
                                            <p:strVal val="#ppt_x"/>
                                          </p:val>
                                        </p:tav>
                                      </p:tavLst>
                                    </p:anim>
                                    <p:anim calcmode="lin" valueType="num">
                                      <p:cBhvr additive="base">
                                        <p:cTn id="14" dur="10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3000"/>
                            </p:stCondLst>
                            <p:childTnLst>
                              <p:par>
                                <p:cTn id="16" presetID="2" presetClass="entr" presetSubtype="3" fill="hold" grpId="0" nodeType="afterEffect">
                                  <p:stCondLst>
                                    <p:cond delay="50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1+#ppt_w/2"/>
                                          </p:val>
                                        </p:tav>
                                        <p:tav tm="100000">
                                          <p:val>
                                            <p:strVal val="#ppt_x"/>
                                          </p:val>
                                        </p:tav>
                                      </p:tavLst>
                                    </p:anim>
                                    <p:anim calcmode="lin" valueType="num">
                                      <p:cBhvr additive="base">
                                        <p:cTn id="19" dur="1000" fill="hold"/>
                                        <p:tgtEl>
                                          <p:spTgt spid="6"/>
                                        </p:tgtEl>
                                        <p:attrNameLst>
                                          <p:attrName>ppt_y</p:attrName>
                                        </p:attrNameLst>
                                      </p:cBhvr>
                                      <p:tavLst>
                                        <p:tav tm="0">
                                          <p:val>
                                            <p:strVal val="0-#ppt_h/2"/>
                                          </p:val>
                                        </p:tav>
                                        <p:tav tm="100000">
                                          <p:val>
                                            <p:strVal val="#ppt_y"/>
                                          </p:val>
                                        </p:tav>
                                      </p:tavLst>
                                    </p:anim>
                                  </p:childTnLst>
                                </p:cTn>
                              </p:par>
                            </p:childTnLst>
                          </p:cTn>
                        </p:par>
                        <p:par>
                          <p:cTn id="20" fill="hold">
                            <p:stCondLst>
                              <p:cond delay="4500"/>
                            </p:stCondLst>
                            <p:childTnLst>
                              <p:par>
                                <p:cTn id="21" presetID="2" presetClass="entr" presetSubtype="8" fill="hold" grpId="0" nodeType="after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0-#ppt_w/2"/>
                                          </p:val>
                                        </p:tav>
                                        <p:tav tm="100000">
                                          <p:val>
                                            <p:strVal val="#ppt_x"/>
                                          </p:val>
                                        </p:tav>
                                      </p:tavLst>
                                    </p:anim>
                                    <p:anim calcmode="lin" valueType="num">
                                      <p:cBhvr additive="base">
                                        <p:cTn id="24" dur="10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6000"/>
                            </p:stCondLst>
                            <p:childTnLst>
                              <p:par>
                                <p:cTn id="26" presetID="2" presetClass="entr" presetSubtype="2" fill="hold" grpId="0" nodeType="afterEffect">
                                  <p:stCondLst>
                                    <p:cond delay="5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000" fill="hold"/>
                                        <p:tgtEl>
                                          <p:spTgt spid="8"/>
                                        </p:tgtEl>
                                        <p:attrNameLst>
                                          <p:attrName>ppt_x</p:attrName>
                                        </p:attrNameLst>
                                      </p:cBhvr>
                                      <p:tavLst>
                                        <p:tav tm="0">
                                          <p:val>
                                            <p:strVal val="1+#ppt_w/2"/>
                                          </p:val>
                                        </p:tav>
                                        <p:tav tm="100000">
                                          <p:val>
                                            <p:strVal val="#ppt_x"/>
                                          </p:val>
                                        </p:tav>
                                      </p:tavLst>
                                    </p:anim>
                                    <p:anim calcmode="lin" valueType="num">
                                      <p:cBhvr additive="base">
                                        <p:cTn id="29" dur="10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7500"/>
                            </p:stCondLst>
                            <p:childTnLst>
                              <p:par>
                                <p:cTn id="31" presetID="2" presetClass="entr" presetSubtype="12" fill="hold" grpId="0" nodeType="afterEffect">
                                  <p:stCondLst>
                                    <p:cond delay="50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1000" fill="hold"/>
                                        <p:tgtEl>
                                          <p:spTgt spid="9"/>
                                        </p:tgtEl>
                                        <p:attrNameLst>
                                          <p:attrName>ppt_x</p:attrName>
                                        </p:attrNameLst>
                                      </p:cBhvr>
                                      <p:tavLst>
                                        <p:tav tm="0">
                                          <p:val>
                                            <p:strVal val="0-#ppt_w/2"/>
                                          </p:val>
                                        </p:tav>
                                        <p:tav tm="100000">
                                          <p:val>
                                            <p:strVal val="#ppt_x"/>
                                          </p:val>
                                        </p:tav>
                                      </p:tavLst>
                                    </p:anim>
                                    <p:anim calcmode="lin" valueType="num">
                                      <p:cBhvr additive="base">
                                        <p:cTn id="34" dur="1000" fill="hold"/>
                                        <p:tgtEl>
                                          <p:spTgt spid="9"/>
                                        </p:tgtEl>
                                        <p:attrNameLst>
                                          <p:attrName>ppt_y</p:attrName>
                                        </p:attrNameLst>
                                      </p:cBhvr>
                                      <p:tavLst>
                                        <p:tav tm="0">
                                          <p:val>
                                            <p:strVal val="1+#ppt_h/2"/>
                                          </p:val>
                                        </p:tav>
                                        <p:tav tm="100000">
                                          <p:val>
                                            <p:strVal val="#ppt_y"/>
                                          </p:val>
                                        </p:tav>
                                      </p:tavLst>
                                    </p:anim>
                                  </p:childTnLst>
                                </p:cTn>
                              </p:par>
                            </p:childTnLst>
                          </p:cTn>
                        </p:par>
                        <p:par>
                          <p:cTn id="35" fill="hold">
                            <p:stCondLst>
                              <p:cond delay="9000"/>
                            </p:stCondLst>
                            <p:childTnLst>
                              <p:par>
                                <p:cTn id="36" presetID="2" presetClass="entr" presetSubtype="6" fill="hold" grpId="0" nodeType="afterEffect">
                                  <p:stCondLst>
                                    <p:cond delay="50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1000" fill="hold"/>
                                        <p:tgtEl>
                                          <p:spTgt spid="10"/>
                                        </p:tgtEl>
                                        <p:attrNameLst>
                                          <p:attrName>ppt_x</p:attrName>
                                        </p:attrNameLst>
                                      </p:cBhvr>
                                      <p:tavLst>
                                        <p:tav tm="0">
                                          <p:val>
                                            <p:strVal val="1+#ppt_w/2"/>
                                          </p:val>
                                        </p:tav>
                                        <p:tav tm="100000">
                                          <p:val>
                                            <p:strVal val="#ppt_x"/>
                                          </p:val>
                                        </p:tav>
                                      </p:tavLst>
                                    </p:anim>
                                    <p:anim calcmode="lin" valueType="num">
                                      <p:cBhvr additive="base">
                                        <p:cTn id="39"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249796"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9</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The Atonement II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5" name="TextBox 4"/>
          <p:cNvSpPr txBox="1"/>
          <p:nvPr/>
        </p:nvSpPr>
        <p:spPr>
          <a:xfrm>
            <a:off x="497749" y="789410"/>
            <a:ext cx="8187120" cy="769441"/>
          </a:xfrm>
          <a:prstGeom prst="rect">
            <a:avLst/>
          </a:prstGeom>
          <a:noFill/>
        </p:spPr>
        <p:txBody>
          <a:bodyPr wrap="square" rtlCol="0">
            <a:spAutoFit/>
          </a:bodyPr>
          <a:lstStyle/>
          <a:p>
            <a:pPr algn="ctr"/>
            <a:r>
              <a:rPr lang="en-US" sz="4400" dirty="0" smtClean="0"/>
              <a:t>SUBSTITUTION</a:t>
            </a:r>
            <a:endParaRPr lang="en-US" sz="4400" dirty="0"/>
          </a:p>
        </p:txBody>
      </p:sp>
      <p:sp>
        <p:nvSpPr>
          <p:cNvPr id="2" name="TextBox 1"/>
          <p:cNvSpPr txBox="1"/>
          <p:nvPr/>
        </p:nvSpPr>
        <p:spPr>
          <a:xfrm>
            <a:off x="1373099" y="2179458"/>
            <a:ext cx="6505069" cy="769441"/>
          </a:xfrm>
          <a:prstGeom prst="rect">
            <a:avLst/>
          </a:prstGeom>
          <a:noFill/>
        </p:spPr>
        <p:txBody>
          <a:bodyPr wrap="square" rtlCol="0">
            <a:spAutoFit/>
          </a:bodyPr>
          <a:lstStyle/>
          <a:p>
            <a:pPr algn="ctr"/>
            <a:r>
              <a:rPr lang="en-US" sz="2400" dirty="0" smtClean="0">
                <a:solidFill>
                  <a:schemeClr val="bg1"/>
                </a:solidFill>
              </a:rPr>
              <a:t>“</a:t>
            </a:r>
            <a:r>
              <a:rPr lang="en-US" sz="2400" i="1" dirty="0" smtClean="0">
                <a:solidFill>
                  <a:schemeClr val="bg1"/>
                </a:solidFill>
              </a:rPr>
              <a:t>For he hath made him to be sin for us.”</a:t>
            </a:r>
          </a:p>
          <a:p>
            <a:pPr algn="ctr"/>
            <a:r>
              <a:rPr lang="en-US" sz="2000" dirty="0" smtClean="0">
                <a:solidFill>
                  <a:schemeClr val="bg1">
                    <a:lumMod val="75000"/>
                  </a:schemeClr>
                </a:solidFill>
              </a:rPr>
              <a:t>(II Corinthians 15:21)</a:t>
            </a:r>
            <a:endParaRPr lang="en-US" sz="2000" dirty="0">
              <a:solidFill>
                <a:schemeClr val="bg1">
                  <a:lumMod val="75000"/>
                </a:schemeClr>
              </a:solidFill>
            </a:endParaRPr>
          </a:p>
        </p:txBody>
      </p:sp>
      <p:sp>
        <p:nvSpPr>
          <p:cNvPr id="6" name="TextBox 5"/>
          <p:cNvSpPr txBox="1"/>
          <p:nvPr/>
        </p:nvSpPr>
        <p:spPr>
          <a:xfrm>
            <a:off x="1525499" y="3704745"/>
            <a:ext cx="6505069" cy="1138773"/>
          </a:xfrm>
          <a:prstGeom prst="rect">
            <a:avLst/>
          </a:prstGeom>
          <a:noFill/>
        </p:spPr>
        <p:txBody>
          <a:bodyPr wrap="square" rtlCol="0">
            <a:spAutoFit/>
          </a:bodyPr>
          <a:lstStyle/>
          <a:p>
            <a:pPr algn="ctr"/>
            <a:r>
              <a:rPr lang="en-US" sz="2400" dirty="0" smtClean="0">
                <a:solidFill>
                  <a:schemeClr val="bg1"/>
                </a:solidFill>
              </a:rPr>
              <a:t>“</a:t>
            </a:r>
            <a:r>
              <a:rPr lang="en-US" sz="2400" i="1" dirty="0" smtClean="0">
                <a:solidFill>
                  <a:schemeClr val="bg1"/>
                </a:solidFill>
              </a:rPr>
              <a:t>Who his own self bare our sins in his own body on the tree.”</a:t>
            </a:r>
          </a:p>
          <a:p>
            <a:pPr algn="ctr"/>
            <a:r>
              <a:rPr lang="en-US" sz="2000" dirty="0" smtClean="0">
                <a:solidFill>
                  <a:schemeClr val="bg1">
                    <a:lumMod val="75000"/>
                  </a:schemeClr>
                </a:solidFill>
              </a:rPr>
              <a:t>(I Peter 2:24)</a:t>
            </a:r>
            <a:endParaRPr lang="en-US" sz="2000" dirty="0">
              <a:solidFill>
                <a:schemeClr val="bg1">
                  <a:lumMod val="75000"/>
                </a:schemeClr>
              </a:solidFill>
            </a:endParaRPr>
          </a:p>
        </p:txBody>
      </p:sp>
    </p:spTree>
    <p:extLst>
      <p:ext uri="{BB962C8B-B14F-4D97-AF65-F5344CB8AC3E}">
        <p14:creationId xmlns:p14="http://schemas.microsoft.com/office/powerpoint/2010/main" val="323675409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1000"/>
                                        <p:tgtEl>
                                          <p:spTgt spid="5"/>
                                        </p:tgtEl>
                                      </p:cBhvr>
                                    </p:animEffect>
                                  </p:childTnLst>
                                </p:cTn>
                              </p:par>
                            </p:childTnLst>
                          </p:cTn>
                        </p:par>
                        <p:par>
                          <p:cTn id="8" fill="hold">
                            <p:stCondLst>
                              <p:cond delay="1500"/>
                            </p:stCondLst>
                            <p:childTnLst>
                              <p:par>
                                <p:cTn id="9" presetID="31" presetClass="entr" presetSubtype="0"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 calcmode="lin" valueType="num">
                                      <p:cBhvr>
                                        <p:cTn id="13" dur="1000" fill="hold"/>
                                        <p:tgtEl>
                                          <p:spTgt spid="2"/>
                                        </p:tgtEl>
                                        <p:attrNameLst>
                                          <p:attrName>style.rotation</p:attrName>
                                        </p:attrNameLst>
                                      </p:cBhvr>
                                      <p:tavLst>
                                        <p:tav tm="0">
                                          <p:val>
                                            <p:fltVal val="90"/>
                                          </p:val>
                                        </p:tav>
                                        <p:tav tm="100000">
                                          <p:val>
                                            <p:fltVal val="0"/>
                                          </p:val>
                                        </p:tav>
                                      </p:tavLst>
                                    </p:anim>
                                    <p:animEffect transition="in" filter="fade">
                                      <p:cBhvr>
                                        <p:cTn id="14" dur="1000"/>
                                        <p:tgtEl>
                                          <p:spTgt spid="2"/>
                                        </p:tgtEl>
                                      </p:cBhvr>
                                    </p:animEffect>
                                  </p:childTnLst>
                                </p:cTn>
                              </p:par>
                            </p:childTnLst>
                          </p:cTn>
                        </p:par>
                        <p:par>
                          <p:cTn id="15" fill="hold">
                            <p:stCondLst>
                              <p:cond delay="3000"/>
                            </p:stCondLst>
                            <p:childTnLst>
                              <p:par>
                                <p:cTn id="16" presetID="31" presetClass="entr" presetSubtype="0" fill="hold" grpId="0" nodeType="afterEffect">
                                  <p:stCondLst>
                                    <p:cond delay="50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style.rotation</p:attrName>
                                        </p:attrNameLst>
                                      </p:cBhvr>
                                      <p:tavLst>
                                        <p:tav tm="0">
                                          <p:val>
                                            <p:fltVal val="90"/>
                                          </p:val>
                                        </p:tav>
                                        <p:tav tm="100000">
                                          <p:val>
                                            <p:fltVal val="0"/>
                                          </p:val>
                                        </p:tav>
                                      </p:tavLst>
                                    </p:anim>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6" grpId="0"/>
    </p:bldLst>
  </p:timing>
</p:sld>
</file>

<file path=ppt/theme/theme1.xml><?xml version="1.0" encoding="utf-8"?>
<a:theme xmlns:a="http://schemas.openxmlformats.org/drawingml/2006/main" name="Revolution">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font script="Hans" typeface="宋体"/>
        <a:font script="Hant" typeface="新細明體"/>
      </a:majorFont>
      <a:minorFont>
        <a:latin typeface="Trebuchet MS"/>
        <a:ea typeface=""/>
        <a:cs typeface=""/>
        <a:font script="Jpan" typeface="ＭＳ ゴシック"/>
        <a:font script="Hans" typeface="宋体"/>
        <a:font script="Hant" typeface="新細明體"/>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Revolution.thmx</Template>
  <TotalTime>406</TotalTime>
  <Words>1403</Words>
  <Application>Microsoft Office PowerPoint</Application>
  <PresentationFormat>On-screen Show (4:3)</PresentationFormat>
  <Paragraphs>142</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Revolution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UPCI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Richardson</dc:creator>
  <cp:lastModifiedBy>Jere Riddick</cp:lastModifiedBy>
  <cp:revision>43</cp:revision>
  <dcterms:created xsi:type="dcterms:W3CDTF">2011-11-09T23:54:42Z</dcterms:created>
  <dcterms:modified xsi:type="dcterms:W3CDTF">2011-12-29T12:51:58Z</dcterms:modified>
</cp:coreProperties>
</file>